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277" r:id="rId2"/>
    <p:sldId id="278" r:id="rId3"/>
    <p:sldId id="279" r:id="rId4"/>
    <p:sldId id="280" r:id="rId5"/>
    <p:sldId id="281" r:id="rId6"/>
    <p:sldId id="282" r:id="rId7"/>
    <p:sldId id="283" r:id="rId8"/>
    <p:sldId id="284" r:id="rId9"/>
    <p:sldId id="285" r:id="rId10"/>
    <p:sldId id="286" r:id="rId11"/>
    <p:sldId id="287" r:id="rId12"/>
    <p:sldId id="288" r:id="rId13"/>
    <p:sldId id="289" r:id="rId14"/>
    <p:sldId id="290" r:id="rId15"/>
    <p:sldId id="291" r:id="rId16"/>
    <p:sldId id="292" r:id="rId17"/>
    <p:sldId id="293" r:id="rId18"/>
    <p:sldId id="294" r:id="rId19"/>
    <p:sldId id="295" r:id="rId20"/>
    <p:sldId id="296" r:id="rId21"/>
    <p:sldId id="297" r:id="rId22"/>
    <p:sldId id="298" r:id="rId23"/>
    <p:sldId id="299" r:id="rId24"/>
    <p:sldId id="300" r:id="rId25"/>
    <p:sldId id="301" r:id="rId26"/>
    <p:sldId id="302" r:id="rId27"/>
    <p:sldId id="303"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62" d="100"/>
          <a:sy n="62" d="100"/>
        </p:scale>
        <p:origin x="1312"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 uri="{53640926-AAD7-44d8-BBD7-CCE9431645EC}">
              <a14:shadowObscured xmlns:a14="http://schemas.microsoft.com/office/drawing/2010/main" xmlns=""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10/02/2021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10/02/2021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10/02/2021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10/02/2021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10/02/2021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Module Code:</a:t>
            </a:r>
            <a:r>
              <a:rPr lang="de-DE" altLang="en-US" b="1" dirty="0">
                <a:solidFill>
                  <a:schemeClr val="accent2"/>
                </a:solidFill>
              </a:rPr>
              <a:t>ACCC5023</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Module Name: Network Operating system </a:t>
            </a:r>
            <a:r>
              <a:rPr lang="en-GB" altLang="en-US" sz="3600" b="1">
                <a:solidFill>
                  <a:schemeClr val="accent2"/>
                </a:solidFill>
              </a:rPr>
              <a:t>and Services</a:t>
            </a:r>
            <a:endParaRPr lang="en-GB" altLang="en-US" sz="3600" b="1" dirty="0">
              <a:solidFill>
                <a:schemeClr val="accent2"/>
              </a:solidFill>
            </a:endParaRPr>
          </a:p>
          <a:p>
            <a:pPr eaLnBrk="1" hangingPunct="1"/>
            <a:r>
              <a:rPr lang="en-GB" altLang="en-US" dirty="0">
                <a:solidFill>
                  <a:schemeClr val="accent2"/>
                </a:solidFill>
              </a:rPr>
              <a:t>Lesson 8-Week-7</a:t>
            </a:r>
          </a:p>
          <a:p>
            <a:pPr eaLnBrk="1" hangingPunct="1"/>
            <a:endParaRPr lang="en-GB" altLang="en-US" dirty="0">
              <a:solidFill>
                <a:schemeClr val="accent2"/>
              </a:solidFill>
            </a:endParaRPr>
          </a:p>
          <a:p>
            <a:pPr eaLnBrk="1" hangingPunct="1"/>
            <a:r>
              <a:rPr lang="en-GB" altLang="en-US" sz="4800" b="1" dirty="0">
                <a:solidFill>
                  <a:schemeClr val="accent2"/>
                </a:solidFill>
              </a:rPr>
              <a:t>Topic: Network Security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Topic </a:t>
            </a:r>
          </a:p>
        </p:txBody>
      </p:sp>
      <p:sp>
        <p:nvSpPr>
          <p:cNvPr id="3" name="Content Placeholder 2"/>
          <p:cNvSpPr>
            <a:spLocks noGrp="1"/>
          </p:cNvSpPr>
          <p:nvPr>
            <p:ph idx="1"/>
          </p:nvPr>
        </p:nvSpPr>
        <p:spPr/>
        <p:txBody>
          <a:bodyPr>
            <a:normAutofit/>
          </a:bodyPr>
          <a:lstStyle/>
          <a:p>
            <a:pPr marL="0" indent="0">
              <a:buNone/>
            </a:pPr>
            <a:r>
              <a:rPr lang="en-GB" b="1" dirty="0"/>
              <a:t>Content : Network Security</a:t>
            </a:r>
          </a:p>
          <a:p>
            <a:pPr marL="0" indent="0">
              <a:buNone/>
            </a:pPr>
            <a:r>
              <a:rPr lang="en-GB" b="1" dirty="0"/>
              <a:t>Learning Objectives:</a:t>
            </a:r>
          </a:p>
          <a:p>
            <a:pPr marL="0" indent="0">
              <a:buNone/>
            </a:pPr>
            <a:r>
              <a:rPr lang="en-GB" dirty="0"/>
              <a:t>Active and Passive Attacks</a:t>
            </a:r>
          </a:p>
          <a:p>
            <a:pPr marL="0" indent="0">
              <a:buNone/>
            </a:pPr>
            <a:r>
              <a:rPr lang="en-GB" dirty="0"/>
              <a:t>Private and Public key Cryptography </a:t>
            </a:r>
          </a:p>
          <a:p>
            <a:pPr marL="0" indent="0">
              <a:buNone/>
            </a:pPr>
            <a:r>
              <a:rPr lang="en-GB" dirty="0"/>
              <a:t>Encryption and decryption techniques</a:t>
            </a:r>
          </a:p>
          <a:p>
            <a:pPr marL="0" indent="0">
              <a:buNone/>
            </a:pPr>
            <a:r>
              <a:rPr lang="en-GB" dirty="0"/>
              <a:t>RSA Algorithm and Digital signature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80768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Network Security</a:t>
            </a:r>
          </a:p>
        </p:txBody>
      </p:sp>
      <p:sp>
        <p:nvSpPr>
          <p:cNvPr id="3" name="Content Placeholder 2"/>
          <p:cNvSpPr>
            <a:spLocks noGrp="1"/>
          </p:cNvSpPr>
          <p:nvPr>
            <p:ph idx="1"/>
          </p:nvPr>
        </p:nvSpPr>
        <p:spPr/>
        <p:txBody>
          <a:bodyPr/>
          <a:lstStyle/>
          <a:p>
            <a:r>
              <a:rPr lang="en-US" b="1" dirty="0"/>
              <a:t>Network security</a:t>
            </a:r>
            <a:r>
              <a:rPr lang="en-US" dirty="0"/>
              <a:t> is a broad term that covers a multitude of technologies, devices and processes. In its simplest term, it is a set of rules and configurations designed to protect the integrity, confidentiality and accessibility of computer </a:t>
            </a:r>
            <a:r>
              <a:rPr lang="en-US" b="1" dirty="0"/>
              <a:t>networks</a:t>
            </a:r>
            <a:r>
              <a:rPr lang="en-US" dirty="0"/>
              <a:t> and data using both software and hardware technologies.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589126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Different types of Attacks</a:t>
            </a:r>
          </a:p>
        </p:txBody>
      </p:sp>
      <p:sp>
        <p:nvSpPr>
          <p:cNvPr id="3" name="Content Placeholder 2"/>
          <p:cNvSpPr>
            <a:spLocks noGrp="1"/>
          </p:cNvSpPr>
          <p:nvPr>
            <p:ph idx="1"/>
          </p:nvPr>
        </p:nvSpPr>
        <p:spPr/>
        <p:txBody>
          <a:bodyPr/>
          <a:lstStyle/>
          <a:p>
            <a:r>
              <a:rPr lang="en-US" sz="2000" b="1" dirty="0"/>
              <a:t>Passive attacks:</a:t>
            </a:r>
            <a:endParaRPr lang="en-GB" sz="2000" dirty="0"/>
          </a:p>
          <a:p>
            <a:r>
              <a:rPr lang="en-US" sz="2000" dirty="0"/>
              <a:t>Today the whole information system is under various types of threats as hackers are making attempt to access confidential information from various resources. There are basically two types of attacks in information system the are active attack and passive attack where first on refers that unauthorized attempt to watch or use the confidential information. In this types of attacks attackers may not change the information of the resource but for the later types attackers change the information of the resources.</a:t>
            </a:r>
            <a:endParaRPr lang="en-GB" sz="2000" dirty="0"/>
          </a:p>
          <a:p>
            <a:r>
              <a:rPr lang="en-US" sz="2000" dirty="0"/>
              <a:t>There are two categories of passive attacks</a:t>
            </a:r>
            <a:endParaRPr lang="en-GB" sz="20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200529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dirty="0"/>
              <a:t>Different types of Attacks</a:t>
            </a:r>
          </a:p>
        </p:txBody>
      </p:sp>
      <p:sp>
        <p:nvSpPr>
          <p:cNvPr id="3" name="Content Placeholder 2"/>
          <p:cNvSpPr>
            <a:spLocks noGrp="1"/>
          </p:cNvSpPr>
          <p:nvPr>
            <p:ph idx="1"/>
          </p:nvPr>
        </p:nvSpPr>
        <p:spPr>
          <a:xfrm>
            <a:off x="457200" y="908720"/>
            <a:ext cx="8229600" cy="4608513"/>
          </a:xfrm>
        </p:spPr>
        <p:txBody>
          <a:bodyPr/>
          <a:lstStyle/>
          <a:p>
            <a:r>
              <a:rPr lang="en-US" sz="2800" b="1" dirty="0"/>
              <a:t>Release of message contents:</a:t>
            </a:r>
            <a:endParaRPr lang="en-GB" sz="2800" dirty="0"/>
          </a:p>
          <a:p>
            <a:r>
              <a:rPr lang="en-US" sz="2800" dirty="0"/>
              <a:t>Suppose A wants to send some very confidential information to B. If C an unauthorized person can see the message that was transmitted between A and B then this types of attack is called Passive attack. These types of attack can be taken place when someone is talking using telephone to another person but someone else can hear that conversation. For this attack third person may not be able to do any change of the information between them.</a:t>
            </a:r>
            <a:endParaRPr lang="en-GB" sz="28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3287174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Different types of Attacks</a:t>
            </a:r>
          </a:p>
        </p:txBody>
      </p:sp>
      <p:sp>
        <p:nvSpPr>
          <p:cNvPr id="3" name="Content Placeholder 2"/>
          <p:cNvSpPr>
            <a:spLocks noGrp="1"/>
          </p:cNvSpPr>
          <p:nvPr>
            <p:ph idx="1"/>
          </p:nvPr>
        </p:nvSpPr>
        <p:spPr>
          <a:xfrm>
            <a:off x="457200" y="1268760"/>
            <a:ext cx="8229600" cy="4248473"/>
          </a:xfrm>
        </p:spPr>
        <p:txBody>
          <a:bodyPr/>
          <a:lstStyle/>
          <a:p>
            <a:r>
              <a:rPr lang="en-US" sz="2000" b="1" dirty="0"/>
              <a:t>Traffic analysis:</a:t>
            </a:r>
            <a:endParaRPr lang="en-GB" sz="2000" dirty="0"/>
          </a:p>
          <a:p>
            <a:r>
              <a:rPr lang="en-US" sz="2000" dirty="0"/>
              <a:t>To protect the data so that other may not be able to see what we can do is to encrypt the data. In that case attackers may not be able to see the confidential data because he has no key to decrypt it. But without decryption of the data an attacker may be able to identify what may be data if he is intelligent. For this situation what an attacker can do is just follow the flow of data for long period of time, try to analyze the size if data, try to find the </a:t>
            </a:r>
            <a:r>
              <a:rPr lang="en-US" sz="2000" dirty="0" err="1"/>
              <a:t>behaviours</a:t>
            </a:r>
            <a:r>
              <a:rPr lang="en-US" sz="2000" dirty="0"/>
              <a:t> of the data with the passage of time, finally try to identify the pattern of data. After analyzing all of this an intelligent attacker may guess what may be the actual data without decryption of the data. These types of attacks are called traffic pattern analysis. These types of attacks are very risky because the sender or receiver may have no idea about this attack and may be still unknown to the users.</a:t>
            </a:r>
            <a:endParaRPr lang="en-GB" sz="20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062810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Different types of Attacks</a:t>
            </a:r>
          </a:p>
        </p:txBody>
      </p:sp>
      <p:sp>
        <p:nvSpPr>
          <p:cNvPr id="3" name="Content Placeholder 2"/>
          <p:cNvSpPr>
            <a:spLocks noGrp="1"/>
          </p:cNvSpPr>
          <p:nvPr>
            <p:ph idx="1"/>
          </p:nvPr>
        </p:nvSpPr>
        <p:spPr/>
        <p:txBody>
          <a:bodyPr/>
          <a:lstStyle/>
          <a:p>
            <a:r>
              <a:rPr lang="en-US" sz="2000" b="1" dirty="0"/>
              <a:t>Masquerade:</a:t>
            </a:r>
            <a:endParaRPr lang="en-GB" sz="2000" dirty="0"/>
          </a:p>
          <a:p>
            <a:r>
              <a:rPr lang="en-US" sz="2000" dirty="0"/>
              <a:t>In this type of attack an attacker may steal the authenticity of a person and can replace the information to the receiver and receiver may accept the information as authorized sender. Suppose A wants to transfer an information to B but an attacker C somehow manage to steal the authenticity of the A and after analyzing the sequence he sends a another modified information to C and C may access the information as it is sent by A.</a:t>
            </a:r>
            <a:endParaRPr lang="en-GB" sz="20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693696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Different types of Attacks</a:t>
            </a:r>
          </a:p>
        </p:txBody>
      </p:sp>
      <p:sp>
        <p:nvSpPr>
          <p:cNvPr id="3" name="Content Placeholder 2"/>
          <p:cNvSpPr>
            <a:spLocks noGrp="1"/>
          </p:cNvSpPr>
          <p:nvPr>
            <p:ph idx="1"/>
          </p:nvPr>
        </p:nvSpPr>
        <p:spPr/>
        <p:txBody>
          <a:bodyPr/>
          <a:lstStyle/>
          <a:p>
            <a:r>
              <a:rPr lang="en-US" sz="2400" b="1" dirty="0"/>
              <a:t>Modification of message:</a:t>
            </a:r>
            <a:endParaRPr lang="en-GB" sz="2400" dirty="0"/>
          </a:p>
          <a:p>
            <a:r>
              <a:rPr lang="en-US" sz="2400" dirty="0"/>
              <a:t>In this type of attack the attacker change few parts of the information or may delay the information. Suppose there is a communication process between A and B through internet or networking and both of them are sending and receiving information between them. Suppose the attacker is C and he changes or delays the information from A and sends it to B and B receives it as it is the message from A. In this it may be happened that A sends a message ‘’Allow D to see it’’ to B. But C can change it like’’ Allow E to see it’’ and sends it to B.</a:t>
            </a:r>
            <a:endParaRPr lang="en-GB" sz="2400" dirty="0"/>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074940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Different types of Attacks</a:t>
            </a:r>
          </a:p>
        </p:txBody>
      </p:sp>
      <p:sp>
        <p:nvSpPr>
          <p:cNvPr id="3" name="Content Placeholder 2"/>
          <p:cNvSpPr>
            <a:spLocks noGrp="1"/>
          </p:cNvSpPr>
          <p:nvPr>
            <p:ph idx="1"/>
          </p:nvPr>
        </p:nvSpPr>
        <p:spPr/>
        <p:txBody>
          <a:bodyPr/>
          <a:lstStyle/>
          <a:p>
            <a:r>
              <a:rPr lang="en-US" sz="2800" b="1" dirty="0"/>
              <a:t>Reply:</a:t>
            </a:r>
            <a:endParaRPr lang="en-GB" sz="2800" dirty="0"/>
          </a:p>
          <a:p>
            <a:r>
              <a:rPr lang="en-US" sz="2800" dirty="0"/>
              <a:t>This means that unauthorized attempt to take the message and then again transfer that same message to the receiver to make a disruption to the receiver. Suppose A wants to transfer an information to B then C will capture the message and retransmit the same message after few time to B.</a:t>
            </a:r>
            <a:endParaRPr lang="en-GB" sz="28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9159530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Different types of Attacks</a:t>
            </a:r>
          </a:p>
        </p:txBody>
      </p:sp>
      <p:sp>
        <p:nvSpPr>
          <p:cNvPr id="3" name="Content Placeholder 2"/>
          <p:cNvSpPr>
            <a:spLocks noGrp="1"/>
          </p:cNvSpPr>
          <p:nvPr>
            <p:ph idx="1"/>
          </p:nvPr>
        </p:nvSpPr>
        <p:spPr/>
        <p:txBody>
          <a:bodyPr/>
          <a:lstStyle/>
          <a:p>
            <a:r>
              <a:rPr lang="en-US" sz="2800" b="1" dirty="0"/>
              <a:t>Denial of service:</a:t>
            </a:r>
            <a:endParaRPr lang="en-GB" sz="2800" dirty="0"/>
          </a:p>
          <a:p>
            <a:r>
              <a:rPr lang="en-US" sz="2800" dirty="0"/>
              <a:t>This means that making problem for normal service of </a:t>
            </a:r>
            <a:r>
              <a:rPr lang="en-US" sz="2800" dirty="0" err="1"/>
              <a:t>networkin.Suppose</a:t>
            </a:r>
            <a:r>
              <a:rPr lang="en-US" sz="2800" dirty="0"/>
              <a:t> A and B has a secure communication service between them in that case if C attacks the server to interrupt the communication service between them then it is called denial of service . </a:t>
            </a:r>
            <a:endParaRPr lang="en-GB" sz="2800" dirty="0"/>
          </a:p>
          <a:p>
            <a:r>
              <a:rPr lang="en-US" sz="2800" b="1" dirty="0"/>
              <a:t>Overview of Cryptography</a:t>
            </a:r>
            <a:endParaRPr lang="en-GB" sz="28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40440961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Overview of Cryptography</a:t>
            </a:r>
            <a:br>
              <a:rPr lang="en-GB" dirty="0"/>
            </a:br>
            <a:endParaRPr lang="en-US" dirty="0"/>
          </a:p>
        </p:txBody>
      </p:sp>
      <p:sp>
        <p:nvSpPr>
          <p:cNvPr id="3" name="Content Placeholder 2"/>
          <p:cNvSpPr>
            <a:spLocks noGrp="1"/>
          </p:cNvSpPr>
          <p:nvPr>
            <p:ph idx="1"/>
          </p:nvPr>
        </p:nvSpPr>
        <p:spPr/>
        <p:txBody>
          <a:bodyPr/>
          <a:lstStyle/>
          <a:p>
            <a:r>
              <a:rPr lang="en-US" sz="2000" dirty="0"/>
              <a:t>Cryptography is based on mathematical mechanism that changes data keeping the original data or information intact. The main function of cryptography is to enhance security by providing confidentiality, authenticity ,non repudiation and data integrity. It has two important part. One is the algorithm or function or procedure that is the technique based on mathematics for encryption as well as for decryption. On the other hand the keys consist the  values of the parameter of the function or procedure. The keys are used only to transform the original data or information. </a:t>
            </a:r>
          </a:p>
          <a:p>
            <a:endParaRPr lang="en-GB" sz="20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685785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Overview of Cryptography</a:t>
            </a:r>
            <a:br>
              <a:rPr lang="en-GB" dirty="0"/>
            </a:br>
            <a:endParaRPr lang="en-US" dirty="0"/>
          </a:p>
        </p:txBody>
      </p:sp>
      <p:sp>
        <p:nvSpPr>
          <p:cNvPr id="3" name="Content Placeholder 2"/>
          <p:cNvSpPr>
            <a:spLocks noGrp="1"/>
          </p:cNvSpPr>
          <p:nvPr>
            <p:ph idx="1"/>
          </p:nvPr>
        </p:nvSpPr>
        <p:spPr/>
        <p:txBody>
          <a:bodyPr/>
          <a:lstStyle/>
          <a:p>
            <a:r>
              <a:rPr lang="en-US" sz="2000" dirty="0"/>
              <a:t>In cryptographic methodology there are two types of algorithms. One is used for encryption that means hide the originality of data using the keys so that other cannot identify the originality of the information which is also called digital signature and decrypt means using keys again retransform the original data or information. The types of cryptographic algorithms are as follows:</a:t>
            </a:r>
            <a:endParaRPr lang="en-GB" sz="2000" dirty="0"/>
          </a:p>
          <a:p>
            <a:r>
              <a:rPr lang="en-US" sz="2000" dirty="0"/>
              <a:t>1)Cryptographic hash functions</a:t>
            </a:r>
            <a:endParaRPr lang="en-GB" sz="2000" dirty="0"/>
          </a:p>
          <a:p>
            <a:r>
              <a:rPr lang="en-US" sz="2000" dirty="0"/>
              <a:t>2)Symmetric algorithms </a:t>
            </a:r>
            <a:endParaRPr lang="en-GB" sz="2000" dirty="0"/>
          </a:p>
          <a:p>
            <a:r>
              <a:rPr lang="en-US" sz="2000" dirty="0"/>
              <a:t>3)Asymmetric algorithms. </a:t>
            </a:r>
            <a:endParaRPr lang="en-GB" sz="2000" dirty="0"/>
          </a:p>
          <a:p>
            <a:r>
              <a:rPr lang="en-US" sz="2000" dirty="0"/>
              <a:t>However random number generators are used to generate keys for the cryptographic algorithms.</a:t>
            </a:r>
            <a:endParaRPr lang="en-GB" sz="20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40239422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Hash Functions </a:t>
            </a:r>
            <a:endParaRPr lang="en-GB" dirty="0"/>
          </a:p>
        </p:txBody>
      </p:sp>
      <p:sp>
        <p:nvSpPr>
          <p:cNvPr id="3" name="Content Placeholder 2"/>
          <p:cNvSpPr>
            <a:spLocks noGrp="1"/>
          </p:cNvSpPr>
          <p:nvPr>
            <p:ph idx="1"/>
          </p:nvPr>
        </p:nvSpPr>
        <p:spPr/>
        <p:txBody>
          <a:bodyPr/>
          <a:lstStyle/>
          <a:p>
            <a:r>
              <a:rPr lang="en-US" sz="1600" dirty="0"/>
              <a:t>Hash function is a technique of cryptography. It is a mathematical function that is used to make short of the large information of data. Hash function takes a message or information as an input and produces a hash value or message digest as an output. It is easy to get hash value for an input but very difficult to get the original message from that’s hash value [8]. Moreover for a genuine hash function two  different messages or input can never produce a same hash value that’s why hash function is used in cryptography only to test whether the original message has changed or not. For this reason many algorithm like DSA, Key hash message authentication algorithm, Key derivation function and random number generators. </a:t>
            </a:r>
            <a:endParaRPr lang="en-GB" sz="1600" dirty="0"/>
          </a:p>
          <a:p>
            <a:r>
              <a:rPr lang="en-US" sz="1600" dirty="0"/>
              <a:t>Suppose a message is M1 and is inserted into a hash function which produces a </a:t>
            </a:r>
            <a:endParaRPr lang="en-GB" sz="1600" dirty="0"/>
          </a:p>
          <a:p>
            <a:r>
              <a:rPr lang="en-US" sz="1600" dirty="0"/>
              <a:t>Hash value H1.Now M1 and H1 has to be saved and transferred. Suppose the received data is M2 and hash value for M2 is H2. If we want to check whether the correct message has been received on the receiver end what we have to do is to compare H1 and H2.If H1=H2 then we can say  that the original data has not been altered.</a:t>
            </a:r>
            <a:endParaRPr lang="en-GB" sz="1600" dirty="0"/>
          </a:p>
          <a:p>
            <a:endParaRPr lang="en-US" sz="16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270717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Hash Functions </a:t>
            </a:r>
            <a:endParaRPr lang="en-US" dirty="0"/>
          </a:p>
        </p:txBody>
      </p:sp>
      <p:pic>
        <p:nvPicPr>
          <p:cNvPr id="6" name="Content Placeholder 5"/>
          <p:cNvPicPr>
            <a:picLocks noGrp="1" noChangeAspect="1"/>
          </p:cNvPicPr>
          <p:nvPr>
            <p:ph idx="1"/>
          </p:nvPr>
        </p:nvPicPr>
        <p:blipFill>
          <a:blip r:embed="rId2"/>
          <a:srcRect t="-9090" b="-9090"/>
          <a:stretch>
            <a:fillRect/>
          </a:stretch>
        </p:blipFill>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4753248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Symmetric Key Algorithms </a:t>
            </a:r>
            <a:br>
              <a:rPr lang="en-GB" dirty="0"/>
            </a:br>
            <a:endParaRPr lang="en-US" dirty="0"/>
          </a:p>
        </p:txBody>
      </p:sp>
      <p:sp>
        <p:nvSpPr>
          <p:cNvPr id="3" name="Content Placeholder 2"/>
          <p:cNvSpPr>
            <a:spLocks noGrp="1"/>
          </p:cNvSpPr>
          <p:nvPr>
            <p:ph idx="1"/>
          </p:nvPr>
        </p:nvSpPr>
        <p:spPr/>
        <p:txBody>
          <a:bodyPr/>
          <a:lstStyle/>
          <a:p>
            <a:r>
              <a:rPr lang="en-US" b="1" dirty="0"/>
              <a:t>Symmetric Key Algorithms </a:t>
            </a:r>
            <a:endParaRPr lang="en-GB" dirty="0"/>
          </a:p>
          <a:p>
            <a:r>
              <a:rPr lang="en-US" dirty="0"/>
              <a:t>This types of algorithms are also called secret key algorithms and are used with same key for both encoding and decoding. Important thing is that key of this algorithm must be kept secret if we want to keep the message secret to others.</a:t>
            </a:r>
            <a:endParaRPr lang="en-GB"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2972592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US" b="1" dirty="0"/>
              <a:t>Encryption and Decryption </a:t>
            </a:r>
            <a:br>
              <a:rPr lang="en-GB" dirty="0"/>
            </a:br>
            <a:endParaRPr lang="en-US" dirty="0"/>
          </a:p>
        </p:txBody>
      </p:sp>
      <p:sp>
        <p:nvSpPr>
          <p:cNvPr id="3" name="Content Placeholder 2"/>
          <p:cNvSpPr>
            <a:spLocks noGrp="1"/>
          </p:cNvSpPr>
          <p:nvPr>
            <p:ph idx="1"/>
          </p:nvPr>
        </p:nvSpPr>
        <p:spPr>
          <a:xfrm>
            <a:off x="457200" y="1340768"/>
            <a:ext cx="8229600" cy="4176465"/>
          </a:xfrm>
        </p:spPr>
        <p:txBody>
          <a:bodyPr/>
          <a:lstStyle/>
          <a:p>
            <a:r>
              <a:rPr lang="en-US" sz="1800" b="1" dirty="0"/>
              <a:t>Encryption and Decryption </a:t>
            </a:r>
            <a:endParaRPr lang="en-GB" sz="1800" dirty="0"/>
          </a:p>
          <a:p>
            <a:r>
              <a:rPr lang="en-US" sz="1800" dirty="0"/>
              <a:t>The data which we want to transmit in the medium is called plain text. In cryptography encryption is used by secret keys to convert that data or information in to a form which can not be understood by other this form of data or information is called cipher text and the process is called encryption. This cipher text again can be converted to plain text using that secret key to receiver end. This process is called Decryption. Data encryption standard (DES) was established earlier for secret key algorithms. After creation of  DES it is modified to form AES and later TDEA has been invented as an widely accepted secret key algorithm. In Symmetric key algorithms encryption and decryption are performed by based on block of data that’s why this algorithms are referred as block cipher algorithm. For Symmetric Key algorithm encryption and decryption algorithms have to be installed in both ends of communication parts and same keys has to be known by transmission and receiving end.</a:t>
            </a:r>
            <a:endParaRPr lang="en-GB" sz="18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5196613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Encryption and Decryption </a:t>
            </a:r>
            <a:endParaRPr lang="en-US" dirty="0"/>
          </a:p>
        </p:txBody>
      </p:sp>
      <p:pic>
        <p:nvPicPr>
          <p:cNvPr id="6" name="Content Placeholder 5"/>
          <p:cNvPicPr>
            <a:picLocks noGrp="1" noChangeAspect="1"/>
          </p:cNvPicPr>
          <p:nvPr>
            <p:ph idx="1"/>
          </p:nvPr>
        </p:nvPicPr>
        <p:blipFill>
          <a:blip r:embed="rId2"/>
          <a:srcRect t="-46051" b="-46051"/>
          <a:stretch>
            <a:fillRect/>
          </a:stretch>
        </p:blipFill>
        <p:spPr>
          <a:xfrm>
            <a:off x="539552" y="404664"/>
            <a:ext cx="8229600" cy="3917032"/>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
        <p:nvSpPr>
          <p:cNvPr id="8" name="Rectangle 7"/>
          <p:cNvSpPr/>
          <p:nvPr/>
        </p:nvSpPr>
        <p:spPr>
          <a:xfrm>
            <a:off x="611560" y="3429000"/>
            <a:ext cx="8064896" cy="1754327"/>
          </a:xfrm>
          <a:prstGeom prst="rect">
            <a:avLst/>
          </a:prstGeom>
        </p:spPr>
        <p:txBody>
          <a:bodyPr wrap="square">
            <a:spAutoFit/>
          </a:bodyPr>
          <a:lstStyle/>
          <a:p>
            <a:r>
              <a:rPr lang="en-US" dirty="0"/>
              <a:t>Suppose plaintext is defined by (</a:t>
            </a:r>
            <a:r>
              <a:rPr lang="en-US" i="1" dirty="0"/>
              <a:t>P</a:t>
            </a:r>
            <a:r>
              <a:rPr lang="en-US" dirty="0"/>
              <a:t>) and for key it  is defined by (</a:t>
            </a:r>
            <a:r>
              <a:rPr lang="en-US" i="1" dirty="0"/>
              <a:t>K</a:t>
            </a:r>
            <a:r>
              <a:rPr lang="en-US" dirty="0"/>
              <a:t>).Using  encryption process we get the cipher text (C) . Now if we want to decode the cipher text (</a:t>
            </a:r>
            <a:r>
              <a:rPr lang="en-US" i="1" dirty="0"/>
              <a:t>C</a:t>
            </a:r>
            <a:r>
              <a:rPr lang="en-US" dirty="0"/>
              <a:t>) we need the  same key (</a:t>
            </a:r>
            <a:r>
              <a:rPr lang="en-US" i="1" dirty="0"/>
              <a:t>K</a:t>
            </a:r>
            <a:r>
              <a:rPr lang="en-US" dirty="0"/>
              <a:t>). Using decryption process with the help of Key (K) we get the same Plaintext(P).There is a disadvantage for symmetric key cryptography algorithm that is for same block of plain text and same key it will always provide the same cipher text.</a:t>
            </a:r>
            <a:endParaRPr lang="en-GB" dirty="0"/>
          </a:p>
        </p:txBody>
      </p:sp>
    </p:spTree>
    <p:extLst>
      <p:ext uri="{BB962C8B-B14F-4D97-AF65-F5344CB8AC3E}">
        <p14:creationId xmlns:p14="http://schemas.microsoft.com/office/powerpoint/2010/main" val="1288952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Data Encryption Standard (DES) </a:t>
            </a:r>
            <a:br>
              <a:rPr lang="en-GB" dirty="0"/>
            </a:br>
            <a:endParaRPr lang="en-US" dirty="0"/>
          </a:p>
        </p:txBody>
      </p:sp>
      <p:sp>
        <p:nvSpPr>
          <p:cNvPr id="3" name="Content Placeholder 2"/>
          <p:cNvSpPr>
            <a:spLocks noGrp="1"/>
          </p:cNvSpPr>
          <p:nvPr>
            <p:ph idx="1"/>
          </p:nvPr>
        </p:nvSpPr>
        <p:spPr/>
        <p:txBody>
          <a:bodyPr/>
          <a:lstStyle/>
          <a:p>
            <a:r>
              <a:rPr lang="en-US" sz="2800" b="1" dirty="0"/>
              <a:t>Data Encryption Standard (DES) </a:t>
            </a:r>
            <a:endParaRPr lang="en-GB" sz="2800" dirty="0"/>
          </a:p>
          <a:p>
            <a:r>
              <a:rPr lang="en-US" sz="2800" dirty="0"/>
              <a:t>DES was introduced as a successful method of cryptographic algorithm in July 1977.It was developed in many times but as a successful method of cryptography it is not now sufficient enough to protect information any more as a result  from 2005 DES is not recognized as an effective algorithm. But after making a lot of research on DES mathematicians invent TDEA. </a:t>
            </a:r>
            <a:endParaRPr lang="en-GB"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7200240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Triple Data Encryption Algorithm (TDEA) </a:t>
            </a:r>
            <a:br>
              <a:rPr lang="en-GB" dirty="0"/>
            </a:br>
            <a:endParaRPr lang="en-US" dirty="0"/>
          </a:p>
        </p:txBody>
      </p:sp>
      <p:sp>
        <p:nvSpPr>
          <p:cNvPr id="3" name="Content Placeholder 2"/>
          <p:cNvSpPr>
            <a:spLocks noGrp="1"/>
          </p:cNvSpPr>
          <p:nvPr>
            <p:ph idx="1"/>
          </p:nvPr>
        </p:nvSpPr>
        <p:spPr/>
        <p:txBody>
          <a:bodyPr/>
          <a:lstStyle/>
          <a:p>
            <a:r>
              <a:rPr lang="en-US" sz="2400" dirty="0"/>
              <a:t>This method  has another name called Triple DES. For this method of cryptography TDEA uses 64 bits of block of data or information to encrypt . Moreover this technique uses 3 keys for encryption algorithm. But for this method there is a rule that is  3 distinctly different keys are recommended although if 1</a:t>
            </a:r>
            <a:r>
              <a:rPr lang="en-US" sz="2400" baseline="30000" dirty="0"/>
              <a:t>st</a:t>
            </a:r>
            <a:r>
              <a:rPr lang="en-US" sz="2400" dirty="0"/>
              <a:t>  and 3</a:t>
            </a:r>
            <a:r>
              <a:rPr lang="en-US" sz="2400" baseline="30000" dirty="0"/>
              <a:t>rd</a:t>
            </a:r>
            <a:r>
              <a:rPr lang="en-US" sz="2400" dirty="0"/>
              <a:t> keys have  identical property and 2</a:t>
            </a:r>
            <a:r>
              <a:rPr lang="en-US" sz="2400" baseline="30000" dirty="0"/>
              <a:t>nd</a:t>
            </a:r>
            <a:r>
              <a:rPr lang="en-US" sz="2400" dirty="0"/>
              <a:t> key is distinctly different  then can be accepted but it is discouraged. Except this other combination of keys are not accepted. </a:t>
            </a:r>
            <a:endParaRPr lang="en-GB" sz="24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4875337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Advanced Encryption Standard (AES) </a:t>
            </a:r>
            <a:br>
              <a:rPr lang="en-GB" dirty="0"/>
            </a:br>
            <a:endParaRPr lang="en-US" dirty="0"/>
          </a:p>
        </p:txBody>
      </p:sp>
      <p:sp>
        <p:nvSpPr>
          <p:cNvPr id="3" name="Content Placeholder 2"/>
          <p:cNvSpPr>
            <a:spLocks noGrp="1"/>
          </p:cNvSpPr>
          <p:nvPr>
            <p:ph idx="1"/>
          </p:nvPr>
        </p:nvSpPr>
        <p:spPr/>
        <p:txBody>
          <a:bodyPr/>
          <a:lstStyle/>
          <a:p>
            <a:r>
              <a:rPr lang="en-US" sz="2000" b="1" dirty="0"/>
              <a:t>Advanced Encryption Standard (AES) </a:t>
            </a:r>
            <a:endParaRPr lang="en-GB" sz="2000" dirty="0"/>
          </a:p>
          <a:p>
            <a:r>
              <a:rPr lang="en-US" sz="2000" dirty="0"/>
              <a:t>This method of cryptography was also invented as a substitute for DES  method and it is very much popular now for maintaining security in Networking software. If we want to ensure security in our wireless network AES can be a good product for ensuring security. Most of the wireless internet service provider uses the software based on AES. Like sky, AOL, Virgin wireless internet service provider uses the software for cryptography has this option of AES as one of their main options. The main feature of AES is that AES uses 128-bit blocks of data for encrypt and decrypt and uses keys size of 128, 192 even much bigger like 256 bit keys which are sufficient enough for maintaining security [10]. </a:t>
            </a:r>
            <a:endParaRPr lang="en-GB" sz="20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26225743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Disadvantage of symmetric algorithm</a:t>
            </a:r>
            <a:br>
              <a:rPr lang="en-GB" dirty="0"/>
            </a:br>
            <a:endParaRPr lang="en-US" dirty="0"/>
          </a:p>
        </p:txBody>
      </p:sp>
      <p:sp>
        <p:nvSpPr>
          <p:cNvPr id="3" name="Content Placeholder 2"/>
          <p:cNvSpPr>
            <a:spLocks noGrp="1"/>
          </p:cNvSpPr>
          <p:nvPr>
            <p:ph idx="1"/>
          </p:nvPr>
        </p:nvSpPr>
        <p:spPr/>
        <p:txBody>
          <a:bodyPr/>
          <a:lstStyle/>
          <a:p>
            <a:r>
              <a:rPr lang="en-US" sz="2000" b="1" dirty="0"/>
              <a:t>Disadvantage of symmetric algorithm</a:t>
            </a:r>
            <a:endParaRPr lang="en-GB" sz="2000" dirty="0"/>
          </a:p>
          <a:p>
            <a:r>
              <a:rPr lang="en-US" sz="2000" dirty="0"/>
              <a:t>The main disadvantage of symmetric key cryptography algorithm is that for same block of plain text and same key it will always provide the same cipher text. If there are many blocks in a distinctive information and that are encode independently then an enemy can without difficulty replaces separate blocks, without having any detection. Moreover, if there is any special data patterns available in the plaintext as for example repeated blocks then it may be identifiable  in the cipher text. </a:t>
            </a:r>
            <a:endParaRPr lang="en-GB" sz="2000" dirty="0"/>
          </a:p>
          <a:p>
            <a:r>
              <a:rPr lang="en-US" sz="2000" dirty="0"/>
              <a:t>This problem can be solved. For this what we need is cryptographic algorithm and initialization vectors. We have to add these two things with feedback rules for that message that will be achieved by performing the cryptographic operation. </a:t>
            </a:r>
            <a:endParaRPr lang="en-GB" sz="2000" dirty="0"/>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2597928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2800" b="1" dirty="0"/>
              <a:t>Asymmetric key Cryptography:</a:t>
            </a:r>
            <a:br>
              <a:rPr lang="en-GB" sz="2800" dirty="0"/>
            </a:br>
            <a:endParaRPr lang="en-US" sz="2800" dirty="0"/>
          </a:p>
        </p:txBody>
      </p:sp>
      <p:sp>
        <p:nvSpPr>
          <p:cNvPr id="3" name="Content Placeholder 2"/>
          <p:cNvSpPr>
            <a:spLocks noGrp="1"/>
          </p:cNvSpPr>
          <p:nvPr>
            <p:ph idx="1"/>
          </p:nvPr>
        </p:nvSpPr>
        <p:spPr>
          <a:xfrm>
            <a:off x="0" y="692696"/>
            <a:ext cx="9144000" cy="4824537"/>
          </a:xfrm>
        </p:spPr>
        <p:txBody>
          <a:bodyPr/>
          <a:lstStyle/>
          <a:p>
            <a:r>
              <a:rPr lang="en-US" sz="1800" dirty="0"/>
              <a:t>These types of algorithm depend on single key for encryption and another key which is related with that key for decryption. There are various criteria’s for this types of algorithm such as:</a:t>
            </a:r>
            <a:endParaRPr lang="en-GB" sz="1800" dirty="0"/>
          </a:p>
          <a:p>
            <a:r>
              <a:rPr lang="en-US" sz="1800" dirty="0"/>
              <a:t>1) It will be impossible to know the decryption key based on algorithm as well as private key.</a:t>
            </a:r>
            <a:endParaRPr lang="en-GB" sz="1800" dirty="0"/>
          </a:p>
          <a:p>
            <a:r>
              <a:rPr lang="en-US" sz="1800" dirty="0"/>
              <a:t>2) One keys may be utilized for encoding and  other one can be utilized for decoding.</a:t>
            </a:r>
            <a:endParaRPr lang="en-GB" sz="1800" dirty="0"/>
          </a:p>
          <a:p>
            <a:r>
              <a:rPr lang="en-US" sz="1800" dirty="0"/>
              <a:t>For all public key algorithms there are six elements as follows:</a:t>
            </a:r>
            <a:endParaRPr lang="en-GB" sz="1800" dirty="0"/>
          </a:p>
          <a:p>
            <a:r>
              <a:rPr lang="en-US" sz="1800" b="1" dirty="0"/>
              <a:t>Plain text:</a:t>
            </a:r>
            <a:r>
              <a:rPr lang="en-US" sz="1800" dirty="0"/>
              <a:t> This is the input of cryptographic algorithm which is information that can be read.</a:t>
            </a:r>
            <a:endParaRPr lang="en-GB" sz="1800" dirty="0"/>
          </a:p>
          <a:p>
            <a:r>
              <a:rPr lang="en-US" sz="1800" b="1" dirty="0"/>
              <a:t>Encryption algorithm:</a:t>
            </a:r>
            <a:endParaRPr lang="en-GB" sz="1800" dirty="0"/>
          </a:p>
          <a:p>
            <a:r>
              <a:rPr lang="en-US" sz="1800" dirty="0"/>
              <a:t>Function of encryption algorithm is to take the normal text as input and then transform it into various types of encoded forms.</a:t>
            </a:r>
            <a:endParaRPr lang="en-GB" sz="1800" dirty="0"/>
          </a:p>
          <a:p>
            <a:r>
              <a:rPr lang="en-US" sz="1800" b="1" dirty="0"/>
              <a:t>Public and private key:</a:t>
            </a:r>
            <a:endParaRPr lang="en-GB" sz="1800" dirty="0"/>
          </a:p>
          <a:p>
            <a:r>
              <a:rPr lang="en-US" sz="1800" dirty="0"/>
              <a:t>Cryptography contains different types of keys. Secret key is a key that is used to encode message and public key is a key that is utilized for decode the information.</a:t>
            </a:r>
            <a:endParaRPr lang="en-GB" sz="1800" dirty="0"/>
          </a:p>
          <a:p>
            <a:r>
              <a:rPr lang="en-US" sz="1400" b="1" dirty="0"/>
              <a:t> </a:t>
            </a:r>
            <a:endParaRPr lang="en-GB" sz="1400" dirty="0"/>
          </a:p>
          <a:p>
            <a:r>
              <a:rPr lang="en-US" sz="1400" b="1" dirty="0"/>
              <a:t> </a:t>
            </a:r>
            <a:endParaRPr lang="en-US" sz="1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1533504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US" sz="3200" b="1" dirty="0"/>
              <a:t>Asymmetric key Cryptography</a:t>
            </a:r>
            <a:endParaRPr lang="en-US" sz="3200" dirty="0"/>
          </a:p>
        </p:txBody>
      </p:sp>
      <p:sp>
        <p:nvSpPr>
          <p:cNvPr id="3" name="Content Placeholder 2"/>
          <p:cNvSpPr>
            <a:spLocks noGrp="1"/>
          </p:cNvSpPr>
          <p:nvPr>
            <p:ph idx="1"/>
          </p:nvPr>
        </p:nvSpPr>
        <p:spPr>
          <a:xfrm>
            <a:off x="457200" y="980728"/>
            <a:ext cx="8229600" cy="4536505"/>
          </a:xfrm>
        </p:spPr>
        <p:txBody>
          <a:bodyPr/>
          <a:lstStyle/>
          <a:p>
            <a:r>
              <a:rPr lang="en-US" sz="1400" b="1" dirty="0"/>
              <a:t>Cipher Text:</a:t>
            </a:r>
            <a:endParaRPr lang="en-GB" sz="1400" dirty="0"/>
          </a:p>
          <a:p>
            <a:r>
              <a:rPr lang="en-US" sz="1400" dirty="0"/>
              <a:t>This is the encoded message by private key. This form of message cannot be understood by others and it depend on the size of the private key and the technique of the algorithm.</a:t>
            </a:r>
            <a:endParaRPr lang="en-GB" sz="1400" dirty="0"/>
          </a:p>
          <a:p>
            <a:r>
              <a:rPr lang="en-US" sz="1400" b="1" dirty="0"/>
              <a:t>Decryption Algorithm:</a:t>
            </a:r>
            <a:endParaRPr lang="en-GB" sz="1400" dirty="0"/>
          </a:p>
          <a:p>
            <a:r>
              <a:rPr lang="en-US" sz="1400" dirty="0"/>
              <a:t>The function of this algorithm is to take the public key and use mathematical function to decode the cipher text or transformed into plaintext.</a:t>
            </a:r>
            <a:endParaRPr lang="en-GB" sz="1400" dirty="0"/>
          </a:p>
          <a:p>
            <a:r>
              <a:rPr lang="en-US" sz="1400" b="1" dirty="0"/>
              <a:t>Process of Public key cryptography:</a:t>
            </a:r>
            <a:endParaRPr lang="en-GB" sz="1400" dirty="0"/>
          </a:p>
          <a:p>
            <a:r>
              <a:rPr lang="en-US" sz="1400" dirty="0"/>
              <a:t>1. For any user two keys will be generated of which any one can be used as private or public key.</a:t>
            </a:r>
            <a:endParaRPr lang="en-GB" sz="1400" dirty="0"/>
          </a:p>
          <a:p>
            <a:r>
              <a:rPr lang="en-US" sz="1400" dirty="0"/>
              <a:t>2. For PKI there is a database of public key to that each user drop one of their key and keeps one key as a secret or private key. So all clients have the public key of others.</a:t>
            </a:r>
            <a:endParaRPr lang="en-GB" sz="1400" dirty="0"/>
          </a:p>
          <a:p>
            <a:r>
              <a:rPr lang="en-US" sz="1400" dirty="0"/>
              <a:t>3. So if A needs to transfer an information to B then A encodes the information by utilizing  the public key of B.</a:t>
            </a:r>
            <a:endParaRPr lang="en-GB" sz="1400" dirty="0"/>
          </a:p>
          <a:p>
            <a:r>
              <a:rPr lang="en-US" sz="1400" dirty="0"/>
              <a:t>4. When B receive the message from A then B decodes the information using his secret key.</a:t>
            </a:r>
            <a:endParaRPr lang="en-GB" sz="1400" dirty="0"/>
          </a:p>
          <a:p>
            <a:r>
              <a:rPr lang="en-US" sz="1400" dirty="0"/>
              <a:t>The main feature of this public key cryptography is that everybody knows each others public keys but all of them maintain their private key secret. Moreover when the system wants to enhance security it can change its private keys then at the same time the related list of the public keys has to be published as a database. The security of this system will remain intact as long as the user will be able to keep the private key secret.</a:t>
            </a:r>
            <a:endParaRPr lang="en-GB" sz="1400" dirty="0"/>
          </a:p>
          <a:p>
            <a:endParaRPr lang="en-US" sz="1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8191536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02531"/>
            <a:ext cx="8229600" cy="1805062"/>
          </a:xfrm>
        </p:spPr>
        <p:txBody>
          <a:bodyPr/>
          <a:lstStyle/>
          <a:p>
            <a:br>
              <a:rPr lang="en-US" sz="2800" b="1" dirty="0"/>
            </a:br>
            <a:br>
              <a:rPr lang="en-US" sz="2800" b="1" dirty="0"/>
            </a:br>
            <a:r>
              <a:rPr lang="en-US" sz="2800" b="1" dirty="0"/>
              <a:t>Asymmetric key Cryptography</a:t>
            </a:r>
            <a:endParaRPr lang="en-US" sz="2800" dirty="0"/>
          </a:p>
        </p:txBody>
      </p:sp>
      <p:sp>
        <p:nvSpPr>
          <p:cNvPr id="3" name="Content Placeholder 2"/>
          <p:cNvSpPr>
            <a:spLocks noGrp="1"/>
          </p:cNvSpPr>
          <p:nvPr>
            <p:ph idx="1"/>
          </p:nvPr>
        </p:nvSpPr>
        <p:spPr>
          <a:xfrm>
            <a:off x="457200" y="764704"/>
            <a:ext cx="8229600" cy="4752529"/>
          </a:xfrm>
        </p:spPr>
        <p:txBody>
          <a:bodyPr/>
          <a:lstStyle/>
          <a:p>
            <a:pPr marL="0" indent="0">
              <a:buNone/>
            </a:pPr>
            <a:r>
              <a:rPr lang="en-US" sz="1600" dirty="0"/>
              <a:t>This type of public key cryptographic algorithms are famous for using two keys such as  a public key as well as a private key that are mathematically correlated to each one to another. For this the public key has to be used as public and for other case the private key must be  secret if the information’s want the protection of the cryptographic algorithm from unauthorized attacks. Although there may be a close mathematical correlation between the both types of keys but it may be impossible to identify the private key from the public key due to the mechanism of public key cryptography. For asymmetric key cryptography which key has to be utilized to check the attack is completely dependent to the facilities that will be provided .Such as if we consider digital signature then it is calculated using a secret key and for verification of signature public key is used. For other algorithms that are also used for encoding in that case message encoding is executed by the public key and the message decoding is executed by the private key. </a:t>
            </a:r>
            <a:endParaRPr lang="en-GB" sz="1600" dirty="0"/>
          </a:p>
          <a:p>
            <a:r>
              <a:rPr lang="en-US" sz="1600" dirty="0"/>
              <a:t>Asymmetric algorithms are famous and effective for data integrity, authentication, and non-repudiation mechanisms that actually the function of digital signature and are used for the  establishment of the keys.</a:t>
            </a:r>
            <a:endParaRPr lang="en-GB" sz="1600" dirty="0"/>
          </a:p>
          <a:p>
            <a:r>
              <a:rPr lang="en-US" sz="1600" dirty="0"/>
              <a:t>Many different types of asymmetric algorithms are available. These algorithms utilize the domain parameters. Domain parameters have additional values which is essential from the point of view of cryptography. Moreover these values are also mathematically very much  correlated with one another. </a:t>
            </a:r>
            <a:endParaRPr lang="en-GB" sz="16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40783387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dirty="0"/>
              <a:t>RSA</a:t>
            </a:r>
          </a:p>
        </p:txBody>
      </p:sp>
      <p:sp>
        <p:nvSpPr>
          <p:cNvPr id="3" name="Content Placeholder 2"/>
          <p:cNvSpPr>
            <a:spLocks noGrp="1"/>
          </p:cNvSpPr>
          <p:nvPr>
            <p:ph idx="1"/>
          </p:nvPr>
        </p:nvSpPr>
        <p:spPr>
          <a:xfrm>
            <a:off x="457200" y="908720"/>
            <a:ext cx="8229600" cy="4608513"/>
          </a:xfrm>
        </p:spPr>
        <p:txBody>
          <a:bodyPr/>
          <a:lstStyle/>
          <a:p>
            <a:r>
              <a:rPr lang="en-US" sz="1600" b="1" dirty="0"/>
              <a:t>RSA Algorithm: </a:t>
            </a:r>
            <a:endParaRPr lang="en-GB" sz="1600" dirty="0"/>
          </a:p>
          <a:p>
            <a:r>
              <a:rPr lang="en-US" sz="1600" dirty="0"/>
              <a:t>1.Choose two large prime numbers. </a:t>
            </a:r>
            <a:endParaRPr lang="en-GB" sz="1600" dirty="0"/>
          </a:p>
          <a:p>
            <a:r>
              <a:rPr lang="en-US" sz="1600" dirty="0"/>
              <a:t>Say P=5 &amp; Q=3</a:t>
            </a:r>
            <a:endParaRPr lang="en-GB" sz="1600" dirty="0"/>
          </a:p>
          <a:p>
            <a:r>
              <a:rPr lang="en-US" sz="1600" dirty="0"/>
              <a:t>2. Calculate N=P * Q = 5* 3 =15</a:t>
            </a:r>
            <a:endParaRPr lang="en-GB" sz="1600" dirty="0"/>
          </a:p>
          <a:p>
            <a:r>
              <a:rPr lang="en-US" sz="1600" dirty="0"/>
              <a:t>3. Select the Public key (i.e. the encryption key) E such that it is not a factor of (P-1) and (Q-1).</a:t>
            </a:r>
            <a:endParaRPr lang="en-GB" sz="1600" dirty="0"/>
          </a:p>
          <a:p>
            <a:r>
              <a:rPr lang="en-US" sz="1600" dirty="0"/>
              <a:t>As we can see, (P-1)*(Q-1)=4*2=8. The factors of 8 are 2,2,2. Therefore our public key E must not have a factor of 2. Let us choose the public key value of E as 5.</a:t>
            </a:r>
            <a:endParaRPr lang="en-GB" sz="1600" dirty="0"/>
          </a:p>
          <a:p>
            <a:r>
              <a:rPr lang="en-US" sz="1600" dirty="0"/>
              <a:t>4. Select the private key D such that (D*E) mod (P-1)*(Q-1)=1. Let us choose D as 5, because we can see that (5*5) mod 8 =1, which satisfied our condition.</a:t>
            </a:r>
            <a:endParaRPr lang="en-GB" sz="1600" dirty="0"/>
          </a:p>
          <a:p>
            <a:r>
              <a:rPr lang="en-US" sz="1600" dirty="0"/>
              <a:t>5. Let the plain text PT=688.</a:t>
            </a:r>
            <a:endParaRPr lang="en-GB" sz="1600" dirty="0"/>
          </a:p>
          <a:p>
            <a:r>
              <a:rPr lang="en-US" sz="1600" dirty="0"/>
              <a:t>6. For encryption, calculate the cipher text CT for the plain text as follows: CT=PT</a:t>
            </a:r>
            <a:r>
              <a:rPr lang="en-US" sz="1600" baseline="30000" dirty="0"/>
              <a:t>E</a:t>
            </a:r>
            <a:r>
              <a:rPr lang="en-US" sz="1600" dirty="0"/>
              <a:t> mod N=6</a:t>
            </a:r>
            <a:r>
              <a:rPr lang="en-US" sz="1600" baseline="30000" dirty="0"/>
              <a:t>5</a:t>
            </a:r>
            <a:r>
              <a:rPr lang="en-US" sz="1600" dirty="0"/>
              <a:t>mod 15=13</a:t>
            </a:r>
            <a:endParaRPr lang="en-GB" sz="1600" dirty="0"/>
          </a:p>
          <a:p>
            <a:r>
              <a:rPr lang="en-US" sz="1600" dirty="0"/>
              <a:t>7. Send CT as the cipher text to the receiver.</a:t>
            </a:r>
            <a:endParaRPr lang="en-GB" sz="1600" dirty="0"/>
          </a:p>
          <a:p>
            <a:r>
              <a:rPr lang="en-US" sz="1600" dirty="0"/>
              <a:t>8. For decryption, calculate the plain text PT from the cipher text CT as follows: PT=CT</a:t>
            </a:r>
            <a:r>
              <a:rPr lang="en-US" sz="1600" baseline="30000" dirty="0"/>
              <a:t>D </a:t>
            </a:r>
            <a:r>
              <a:rPr lang="en-US" sz="1600" dirty="0"/>
              <a:t>mod N=13</a:t>
            </a:r>
            <a:r>
              <a:rPr lang="en-US" sz="1600" baseline="30000" dirty="0"/>
              <a:t>5</a:t>
            </a:r>
            <a:r>
              <a:rPr lang="en-US" sz="1600" dirty="0"/>
              <a:t>mod 15 =13.</a:t>
            </a:r>
            <a:endParaRPr lang="en-GB" sz="1600" dirty="0"/>
          </a:p>
          <a:p>
            <a:endParaRPr lang="en-US" sz="16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0712637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dirty="0"/>
              <a:t>Digital Signature</a:t>
            </a:r>
          </a:p>
        </p:txBody>
      </p:sp>
      <p:pic>
        <p:nvPicPr>
          <p:cNvPr id="6" name="Content Placeholder 5"/>
          <p:cNvPicPr>
            <a:picLocks noGrp="1" noChangeAspect="1"/>
          </p:cNvPicPr>
          <p:nvPr>
            <p:ph idx="1"/>
          </p:nvPr>
        </p:nvPicPr>
        <p:blipFill>
          <a:blip r:embed="rId2"/>
          <a:srcRect l="-2756" r="-2756"/>
          <a:stretch>
            <a:fillRect/>
          </a:stretch>
        </p:blipFill>
        <p:spPr>
          <a:xfrm>
            <a:off x="457200" y="1700809"/>
            <a:ext cx="8229600" cy="3816424"/>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
        <p:nvSpPr>
          <p:cNvPr id="7" name="Rectangle 6"/>
          <p:cNvSpPr/>
          <p:nvPr/>
        </p:nvSpPr>
        <p:spPr>
          <a:xfrm>
            <a:off x="539552" y="980728"/>
            <a:ext cx="8280920" cy="646331"/>
          </a:xfrm>
          <a:prstGeom prst="rect">
            <a:avLst/>
          </a:prstGeom>
        </p:spPr>
        <p:txBody>
          <a:bodyPr wrap="square">
            <a:spAutoFit/>
          </a:bodyPr>
          <a:lstStyle/>
          <a:p>
            <a:r>
              <a:rPr lang="en-US" dirty="0"/>
              <a:t>A digital signature is a mathematical scheme for verifying the authenticity of digital messages or documents.</a:t>
            </a:r>
          </a:p>
        </p:txBody>
      </p:sp>
    </p:spTree>
    <p:extLst>
      <p:ext uri="{BB962C8B-B14F-4D97-AF65-F5344CB8AC3E}">
        <p14:creationId xmlns:p14="http://schemas.microsoft.com/office/powerpoint/2010/main" val="38911637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p:spPr>
        <p:txBody>
          <a:bodyPr/>
          <a:lstStyle/>
          <a:p>
            <a:r>
              <a:rPr lang="en-US" dirty="0"/>
              <a:t>References</a:t>
            </a:r>
          </a:p>
        </p:txBody>
      </p:sp>
      <p:sp>
        <p:nvSpPr>
          <p:cNvPr id="3" name="Content Placeholder 2"/>
          <p:cNvSpPr>
            <a:spLocks noGrp="1"/>
          </p:cNvSpPr>
          <p:nvPr>
            <p:ph idx="1"/>
          </p:nvPr>
        </p:nvSpPr>
        <p:spPr>
          <a:xfrm>
            <a:off x="179512" y="836712"/>
            <a:ext cx="8856984" cy="4896544"/>
          </a:xfrm>
        </p:spPr>
        <p:txBody>
          <a:bodyPr/>
          <a:lstStyle/>
          <a:p>
            <a:r>
              <a:rPr lang="en-GB" sz="1800" dirty="0"/>
              <a:t>Jordan Krause,(2019),Mastering Windows Server 2019: The complete guide for IT professionals to install and manage Windows Server 2019 and deploy new capabilities, 2nd Edition.2019  </a:t>
            </a:r>
          </a:p>
          <a:p>
            <a:r>
              <a:rPr lang="en-GB" sz="1800" dirty="0"/>
              <a:t>(E-Book) Mastering™ Network </a:t>
            </a:r>
            <a:r>
              <a:rPr lang="en-GB" sz="1800" dirty="0" err="1"/>
              <a:t>Security,Author</a:t>
            </a:r>
            <a:r>
              <a:rPr lang="en-GB" sz="1800" dirty="0"/>
              <a:t>: Chris </a:t>
            </a:r>
            <a:r>
              <a:rPr lang="en-GB" sz="1800" dirty="0" err="1"/>
              <a:t>Brenton</a:t>
            </a:r>
            <a:r>
              <a:rPr lang="en-GB" sz="1800" dirty="0"/>
              <a:t>, Cameron Hunt.   </a:t>
            </a:r>
          </a:p>
          <a:p>
            <a:r>
              <a:rPr lang="en-GB" sz="1800" dirty="0"/>
              <a:t>https://www-</a:t>
            </a:r>
            <a:r>
              <a:rPr lang="en-GB" sz="1800" dirty="0" err="1"/>
              <a:t>dawsonera</a:t>
            </a:r>
            <a:r>
              <a:rPr lang="en-GB" sz="1800" dirty="0"/>
              <a:t>-</a:t>
            </a:r>
            <a:r>
              <a:rPr lang="en-GB" sz="1800" dirty="0" err="1"/>
              <a:t>com.ezproxy.uwtsd.ac.uk</a:t>
            </a:r>
            <a:r>
              <a:rPr lang="en-GB" sz="1800" dirty="0"/>
              <a:t>/abstract/9780782151480  </a:t>
            </a:r>
          </a:p>
          <a:p>
            <a:r>
              <a:rPr lang="en-GB" sz="1800" dirty="0"/>
              <a:t>(E-Book) Mastering™ Network </a:t>
            </a:r>
            <a:r>
              <a:rPr lang="en-GB" sz="1800" dirty="0" err="1"/>
              <a:t>Security,Author</a:t>
            </a:r>
            <a:r>
              <a:rPr lang="en-GB" sz="1800" dirty="0"/>
              <a:t>: Chris </a:t>
            </a:r>
            <a:r>
              <a:rPr lang="en-GB" sz="1800" dirty="0" err="1"/>
              <a:t>Brenton</a:t>
            </a:r>
            <a:r>
              <a:rPr lang="en-GB" sz="1800" dirty="0"/>
              <a:t>, Cameron Hunt.   </a:t>
            </a:r>
          </a:p>
          <a:p>
            <a:r>
              <a:rPr lang="en-GB" sz="1800" dirty="0"/>
              <a:t>https://www-</a:t>
            </a:r>
            <a:r>
              <a:rPr lang="en-GB" sz="1800" dirty="0" err="1"/>
              <a:t>dawsonera</a:t>
            </a:r>
            <a:r>
              <a:rPr lang="en-GB" sz="1800" dirty="0"/>
              <a:t>-</a:t>
            </a:r>
            <a:r>
              <a:rPr lang="en-GB" sz="1800" dirty="0" err="1"/>
              <a:t>com.ezproxy.uwtsd.ac.uk</a:t>
            </a:r>
            <a:r>
              <a:rPr lang="en-GB" sz="1800" dirty="0"/>
              <a:t>/abstract/9780782151480  </a:t>
            </a:r>
            <a:endParaRPr lang="en-US" sz="1800" dirty="0"/>
          </a:p>
          <a:p>
            <a:r>
              <a:rPr lang="en-US" sz="1800" dirty="0"/>
              <a:t>Jordan Krause,(2019),Mastering Windows Server 2019: The complete guide for IT professionals to install and manage Windows Server 2019 and deploy new capabilities, 2nd Edition.2019</a:t>
            </a:r>
          </a:p>
          <a:p>
            <a:r>
              <a:rPr lang="en-US" sz="1800" dirty="0"/>
              <a:t>Andrew S </a:t>
            </a:r>
            <a:r>
              <a:rPr lang="en-US" sz="1800" dirty="0" err="1"/>
              <a:t>Tanenbaum</a:t>
            </a:r>
            <a:r>
              <a:rPr lang="en-US" sz="1800" dirty="0"/>
              <a:t>, David J. </a:t>
            </a:r>
            <a:r>
              <a:rPr lang="en-US" sz="1800" dirty="0" err="1"/>
              <a:t>Wetherall</a:t>
            </a:r>
            <a:r>
              <a:rPr lang="en-US" sz="1800" dirty="0"/>
              <a:t> ( 2013) Computer Networks, Pearson</a:t>
            </a:r>
          </a:p>
          <a:p>
            <a:endParaRPr lang="en-GB" sz="20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39271570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2188</TotalTime>
  <Words>3160</Words>
  <Application>Microsoft Office PowerPoint</Application>
  <PresentationFormat>On-screen Show (4:3)</PresentationFormat>
  <Paragraphs>172</Paragraphs>
  <Slides>27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Myriad Pro</vt:lpstr>
      <vt:lpstr>Verdana</vt:lpstr>
      <vt:lpstr>20140311PresentationUWTSDTemplate</vt:lpstr>
      <vt:lpstr>Module Code:ACCC5023</vt:lpstr>
      <vt:lpstr>Topic </vt:lpstr>
      <vt:lpstr>Network Security</vt:lpstr>
      <vt:lpstr>Different types of Attacks</vt:lpstr>
      <vt:lpstr>Different types of Attacks</vt:lpstr>
      <vt:lpstr>Different types of Attacks</vt:lpstr>
      <vt:lpstr>Different types of Attacks</vt:lpstr>
      <vt:lpstr>Different types of Attacks</vt:lpstr>
      <vt:lpstr>Different types of Attacks</vt:lpstr>
      <vt:lpstr>Different types of Attacks</vt:lpstr>
      <vt:lpstr>Overview of Cryptography </vt:lpstr>
      <vt:lpstr>Overview of Cryptography </vt:lpstr>
      <vt:lpstr>Hash Functions </vt:lpstr>
      <vt:lpstr>Hash Functions </vt:lpstr>
      <vt:lpstr>Symmetric Key Algorithms  </vt:lpstr>
      <vt:lpstr> Encryption and Decryption  </vt:lpstr>
      <vt:lpstr>Encryption and Decryption </vt:lpstr>
      <vt:lpstr>Data Encryption Standard (DES)  </vt:lpstr>
      <vt:lpstr>Triple Data Encryption Algorithm (TDEA)  </vt:lpstr>
      <vt:lpstr>Advanced Encryption Standard (AES)  </vt:lpstr>
      <vt:lpstr>Disadvantage of symmetric algorithm </vt:lpstr>
      <vt:lpstr>Asymmetric key Cryptography: </vt:lpstr>
      <vt:lpstr>Asymmetric key Cryptography</vt:lpstr>
      <vt:lpstr>  Asymmetric key Cryptography</vt:lpstr>
      <vt:lpstr>RSA</vt:lpstr>
      <vt:lpstr>Digital Signature</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161</cp:revision>
  <cp:lastPrinted>2018-07-09T15:27:01Z</cp:lastPrinted>
  <dcterms:created xsi:type="dcterms:W3CDTF">2002-10-07T19:43:58Z</dcterms:created>
  <dcterms:modified xsi:type="dcterms:W3CDTF">2021-02-10T08:54:13Z</dcterms:modified>
</cp:coreProperties>
</file>