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3"/>
  </p:notesMasterIdLst>
  <p:sldIdLst>
    <p:sldId id="256" r:id="rId2"/>
  </p:sldIdLst>
  <p:sldSz cx="28528963"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23D721F-2A1F-4E1B-8136-3AF347B945C9}">
          <p14:sldIdLst>
            <p14:sldId id="256"/>
          </p14:sldIdLst>
        </p14:section>
      </p14:sectionLst>
    </p:ext>
    <p:ext uri="{EFAFB233-063F-42B5-8137-9DF3F51BA10A}">
      <p15:sldGuideLst xmlns:p15="http://schemas.microsoft.com/office/powerpoint/2012/main">
        <p15:guide id="1" orient="horz" pos="2160" userDrawn="1">
          <p15:clr>
            <a:srgbClr val="A4A3A4"/>
          </p15:clr>
        </p15:guide>
        <p15:guide id="2" pos="271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99" autoAdjust="0"/>
  </p:normalViewPr>
  <p:slideViewPr>
    <p:cSldViewPr snapToGrid="0" snapToObjects="1">
      <p:cViewPr varScale="1">
        <p:scale>
          <a:sx n="22" d="100"/>
          <a:sy n="22" d="100"/>
        </p:scale>
        <p:origin x="1882" y="72"/>
      </p:cViewPr>
      <p:guideLst>
        <p:guide orient="horz" pos="2160"/>
        <p:guide pos="2715"/>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E632BC-C13F-4303-8B1D-81944A522DBF}" type="datetimeFigureOut">
              <a:rPr lang="en-IN" smtClean="0"/>
              <a:t>27-11-2025</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704C0-FBA1-40D7-A2D3-2F9EC618F0E0}" type="slidenum">
              <a:rPr lang="en-IN" smtClean="0"/>
              <a:t>‹#›</a:t>
            </a:fld>
            <a:endParaRPr lang="en-IN"/>
          </a:p>
        </p:txBody>
      </p:sp>
    </p:spTree>
    <p:extLst>
      <p:ext uri="{BB962C8B-B14F-4D97-AF65-F5344CB8AC3E}">
        <p14:creationId xmlns:p14="http://schemas.microsoft.com/office/powerpoint/2010/main" val="4167353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62704C0-FBA1-40D7-A2D3-2F9EC618F0E0}" type="slidenum">
              <a:rPr lang="en-IN" smtClean="0"/>
              <a:t>1</a:t>
            </a:fld>
            <a:endParaRPr lang="en-IN"/>
          </a:p>
        </p:txBody>
      </p:sp>
    </p:spTree>
    <p:extLst>
      <p:ext uri="{BB962C8B-B14F-4D97-AF65-F5344CB8AC3E}">
        <p14:creationId xmlns:p14="http://schemas.microsoft.com/office/powerpoint/2010/main" val="1198038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6414" y="-26418"/>
            <a:ext cx="28609471" cy="2144916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3527419" y="7501923"/>
            <a:ext cx="18179161" cy="5136310"/>
          </a:xfrm>
        </p:spPr>
        <p:txBody>
          <a:bodyPr anchor="b">
            <a:noAutofit/>
          </a:bodyPr>
          <a:lstStyle>
            <a:lvl1pPr algn="r">
              <a:defRPr sz="16847">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3527419" y="12638229"/>
            <a:ext cx="18179161" cy="3422223"/>
          </a:xfrm>
        </p:spPr>
        <p:txBody>
          <a:bodyPr anchor="t"/>
          <a:lstStyle>
            <a:lvl1pPr marL="0" indent="0" algn="r">
              <a:buNone/>
              <a:defRPr>
                <a:solidFill>
                  <a:schemeClr val="tx1">
                    <a:lumMod val="50000"/>
                    <a:lumOff val="50000"/>
                  </a:schemeClr>
                </a:solidFill>
              </a:defRPr>
            </a:lvl1pPr>
            <a:lvl2pPr marL="1426418" indent="0" algn="ctr">
              <a:buNone/>
              <a:defRPr>
                <a:solidFill>
                  <a:schemeClr val="tx1">
                    <a:tint val="75000"/>
                  </a:schemeClr>
                </a:solidFill>
              </a:defRPr>
            </a:lvl2pPr>
            <a:lvl3pPr marL="2852837" indent="0" algn="ctr">
              <a:buNone/>
              <a:defRPr>
                <a:solidFill>
                  <a:schemeClr val="tx1">
                    <a:tint val="75000"/>
                  </a:schemeClr>
                </a:solidFill>
              </a:defRPr>
            </a:lvl3pPr>
            <a:lvl4pPr marL="4279255" indent="0" algn="ctr">
              <a:buNone/>
              <a:defRPr>
                <a:solidFill>
                  <a:schemeClr val="tx1">
                    <a:tint val="75000"/>
                  </a:schemeClr>
                </a:solidFill>
              </a:defRPr>
            </a:lvl4pPr>
            <a:lvl5pPr marL="5705673" indent="0" algn="ctr">
              <a:buNone/>
              <a:defRPr>
                <a:solidFill>
                  <a:schemeClr val="tx1">
                    <a:tint val="75000"/>
                  </a:schemeClr>
                </a:solidFill>
              </a:defRPr>
            </a:lvl5pPr>
            <a:lvl6pPr marL="7132091" indent="0" algn="ctr">
              <a:buNone/>
              <a:defRPr>
                <a:solidFill>
                  <a:schemeClr val="tx1">
                    <a:tint val="75000"/>
                  </a:schemeClr>
                </a:solidFill>
              </a:defRPr>
            </a:lvl6pPr>
            <a:lvl7pPr marL="8558510" indent="0" algn="ctr">
              <a:buNone/>
              <a:defRPr>
                <a:solidFill>
                  <a:schemeClr val="tx1">
                    <a:tint val="75000"/>
                  </a:schemeClr>
                </a:solidFill>
              </a:defRPr>
            </a:lvl7pPr>
            <a:lvl8pPr marL="9984928" indent="0" algn="ctr">
              <a:buNone/>
              <a:defRPr>
                <a:solidFill>
                  <a:schemeClr val="tx1">
                    <a:tint val="75000"/>
                  </a:schemeClr>
                </a:solidFill>
              </a:defRPr>
            </a:lvl8pPr>
            <a:lvl9pPr marL="11411346"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71590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1610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01926" y="8426459"/>
            <a:ext cx="19804651" cy="5698764"/>
          </a:xfrm>
        </p:spPr>
        <p:txBody>
          <a:bodyPr anchor="b"/>
          <a:lstStyle>
            <a:lvl1pPr algn="l">
              <a:defRPr sz="12480" b="0" cap="none"/>
            </a:lvl1pPr>
          </a:lstStyle>
          <a:p>
            <a:r>
              <a:rPr lang="en-GB"/>
              <a:t>Click to edit Master title style</a:t>
            </a:r>
            <a:endParaRPr lang="en-US" dirty="0"/>
          </a:p>
        </p:txBody>
      </p:sp>
      <p:sp>
        <p:nvSpPr>
          <p:cNvPr id="3" name="Text Placeholder 2"/>
          <p:cNvSpPr>
            <a:spLocks noGrp="1"/>
          </p:cNvSpPr>
          <p:nvPr>
            <p:ph type="body" idx="1"/>
          </p:nvPr>
        </p:nvSpPr>
        <p:spPr>
          <a:xfrm>
            <a:off x="1901926" y="14125219"/>
            <a:ext cx="19804651" cy="2684368"/>
          </a:xfrm>
        </p:spPr>
        <p:txBody>
          <a:bodyPr anchor="t"/>
          <a:lstStyle>
            <a:lvl1pPr marL="0" indent="0" algn="l">
              <a:buNone/>
              <a:defRPr sz="6240">
                <a:solidFill>
                  <a:schemeClr val="tx1">
                    <a:lumMod val="50000"/>
                    <a:lumOff val="50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2787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01931" y="1901895"/>
            <a:ext cx="19804648" cy="4120774"/>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01932" y="6740838"/>
            <a:ext cx="9634793" cy="12107649"/>
          </a:xfrm>
        </p:spPr>
        <p:txBody>
          <a:bodyPr>
            <a:normAutofit/>
          </a:bodyPr>
          <a:lstStyle>
            <a:lvl1pPr>
              <a:defRPr sz="5616"/>
            </a:lvl1pPr>
            <a:lvl2pPr>
              <a:defRPr sz="4992"/>
            </a:lvl2pPr>
            <a:lvl3pPr>
              <a:defRPr sz="4368"/>
            </a:lvl3pPr>
            <a:lvl4pPr>
              <a:defRPr sz="3744"/>
            </a:lvl4pPr>
            <a:lvl5pPr>
              <a:defRPr sz="3744"/>
            </a:lvl5pPr>
            <a:lvl6pPr>
              <a:defRPr sz="3744"/>
            </a:lvl6pPr>
            <a:lvl7pPr>
              <a:defRPr sz="3744"/>
            </a:lvl7pPr>
            <a:lvl8pPr>
              <a:defRPr sz="3744"/>
            </a:lvl8pPr>
            <a:lvl9pPr>
              <a:defRPr sz="374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2071782" y="6740843"/>
            <a:ext cx="9634796" cy="12107652"/>
          </a:xfrm>
        </p:spPr>
        <p:txBody>
          <a:bodyPr>
            <a:normAutofit/>
          </a:bodyPr>
          <a:lstStyle>
            <a:lvl1pPr>
              <a:defRPr sz="5616"/>
            </a:lvl1pPr>
            <a:lvl2pPr>
              <a:defRPr sz="4992"/>
            </a:lvl2pPr>
            <a:lvl3pPr>
              <a:defRPr sz="4368"/>
            </a:lvl3pPr>
            <a:lvl4pPr>
              <a:defRPr sz="3744"/>
            </a:lvl4pPr>
            <a:lvl5pPr>
              <a:defRPr sz="3744"/>
            </a:lvl5pPr>
            <a:lvl6pPr>
              <a:defRPr sz="3744"/>
            </a:lvl6pPr>
            <a:lvl7pPr>
              <a:defRPr sz="3744"/>
            </a:lvl7pPr>
            <a:lvl8pPr>
              <a:defRPr sz="3744"/>
            </a:lvl8pPr>
            <a:lvl9pPr>
              <a:defRPr sz="374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29126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1929" y="1901895"/>
            <a:ext cx="19804645" cy="4120774"/>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901928" y="6742067"/>
            <a:ext cx="9642789" cy="1797884"/>
          </a:xfrm>
        </p:spPr>
        <p:txBody>
          <a:bodyPr anchor="b">
            <a:noAutofit/>
          </a:bodyPr>
          <a:lstStyle>
            <a:lvl1pPr marL="0" indent="0">
              <a:buNone/>
              <a:defRPr sz="7488"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GB"/>
              <a:t>Click to edit Master text styles</a:t>
            </a:r>
          </a:p>
        </p:txBody>
      </p:sp>
      <p:sp>
        <p:nvSpPr>
          <p:cNvPr id="4" name="Content Placeholder 3"/>
          <p:cNvSpPr>
            <a:spLocks noGrp="1"/>
          </p:cNvSpPr>
          <p:nvPr>
            <p:ph sz="half" idx="2"/>
          </p:nvPr>
        </p:nvSpPr>
        <p:spPr>
          <a:xfrm>
            <a:off x="1901928" y="8539956"/>
            <a:ext cx="9642789" cy="103085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2063783" y="6742067"/>
            <a:ext cx="9642789" cy="1797884"/>
          </a:xfrm>
        </p:spPr>
        <p:txBody>
          <a:bodyPr anchor="b">
            <a:noAutofit/>
          </a:bodyPr>
          <a:lstStyle>
            <a:lvl1pPr marL="0" indent="0">
              <a:buNone/>
              <a:defRPr sz="7488"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GB"/>
              <a:t>Click to edit Master text styles</a:t>
            </a:r>
          </a:p>
        </p:txBody>
      </p:sp>
      <p:sp>
        <p:nvSpPr>
          <p:cNvPr id="6" name="Content Placeholder 5"/>
          <p:cNvSpPr>
            <a:spLocks noGrp="1"/>
          </p:cNvSpPr>
          <p:nvPr>
            <p:ph sz="quarter" idx="4"/>
          </p:nvPr>
        </p:nvSpPr>
        <p:spPr>
          <a:xfrm>
            <a:off x="12063783" y="8539956"/>
            <a:ext cx="9642789" cy="103085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9025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01928" y="1901895"/>
            <a:ext cx="19804648" cy="4120774"/>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51590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8987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01928" y="4675505"/>
            <a:ext cx="8705271" cy="3988696"/>
          </a:xfrm>
        </p:spPr>
        <p:txBody>
          <a:bodyPr anchor="b">
            <a:normAutofit/>
          </a:bodyPr>
          <a:lstStyle>
            <a:lvl1pPr>
              <a:defRPr sz="6240"/>
            </a:lvl1pPr>
          </a:lstStyle>
          <a:p>
            <a:r>
              <a:rPr lang="en-GB"/>
              <a:t>Click to edit Master title style</a:t>
            </a:r>
            <a:endParaRPr lang="en-US" dirty="0"/>
          </a:p>
        </p:txBody>
      </p:sp>
      <p:sp>
        <p:nvSpPr>
          <p:cNvPr id="3" name="Content Placeholder 2"/>
          <p:cNvSpPr>
            <a:spLocks noGrp="1"/>
          </p:cNvSpPr>
          <p:nvPr>
            <p:ph idx="1"/>
          </p:nvPr>
        </p:nvSpPr>
        <p:spPr>
          <a:xfrm>
            <a:off x="11142256" y="1606520"/>
            <a:ext cx="10564318" cy="1724197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01928" y="8664199"/>
            <a:ext cx="8705271" cy="8063242"/>
          </a:xfrm>
        </p:spPr>
        <p:txBody>
          <a:bodyPr>
            <a:normAutofit/>
          </a:bodyPr>
          <a:lstStyle>
            <a:lvl1pPr marL="0" indent="0">
              <a:buNone/>
              <a:defRPr sz="4368"/>
            </a:lvl1pPr>
            <a:lvl2pPr marL="1069814" indent="0">
              <a:buNone/>
              <a:defRPr sz="3276"/>
            </a:lvl2pPr>
            <a:lvl3pPr marL="2139627" indent="0">
              <a:buNone/>
              <a:defRPr sz="2808"/>
            </a:lvl3pPr>
            <a:lvl4pPr marL="3209441" indent="0">
              <a:buNone/>
              <a:defRPr sz="2340"/>
            </a:lvl4pPr>
            <a:lvl5pPr marL="4279255" indent="0">
              <a:buNone/>
              <a:defRPr sz="2340"/>
            </a:lvl5pPr>
            <a:lvl6pPr marL="5349069" indent="0">
              <a:buNone/>
              <a:defRPr sz="2340"/>
            </a:lvl6pPr>
            <a:lvl7pPr marL="6418882" indent="0">
              <a:buNone/>
              <a:defRPr sz="2340"/>
            </a:lvl7pPr>
            <a:lvl8pPr marL="7488696" indent="0">
              <a:buNone/>
              <a:defRPr sz="2340"/>
            </a:lvl8pPr>
            <a:lvl9pPr marL="8558510" indent="0">
              <a:buNone/>
              <a:defRPr sz="234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3000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01928" y="14977428"/>
            <a:ext cx="19804648" cy="1768170"/>
          </a:xfrm>
        </p:spPr>
        <p:txBody>
          <a:bodyPr anchor="b">
            <a:normAutofit/>
          </a:bodyPr>
          <a:lstStyle>
            <a:lvl1pPr algn="l">
              <a:defRPr sz="7488"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01928" y="1901896"/>
            <a:ext cx="19804648" cy="11998284"/>
          </a:xfrm>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GB"/>
              <a:t>Click icon to add picture</a:t>
            </a:r>
            <a:endParaRPr lang="en-US" dirty="0"/>
          </a:p>
        </p:txBody>
      </p:sp>
      <p:sp>
        <p:nvSpPr>
          <p:cNvPr id="4" name="Text Placeholder 3"/>
          <p:cNvSpPr>
            <a:spLocks noGrp="1"/>
          </p:cNvSpPr>
          <p:nvPr>
            <p:ph type="body" sz="half" idx="2"/>
          </p:nvPr>
        </p:nvSpPr>
        <p:spPr>
          <a:xfrm>
            <a:off x="1901928" y="16745598"/>
            <a:ext cx="19804648" cy="2102892"/>
          </a:xfrm>
        </p:spPr>
        <p:txBody>
          <a:bodyPr>
            <a:normAutofit/>
          </a:bodyPr>
          <a:lstStyle>
            <a:lvl1pPr marL="0" indent="0">
              <a:buNone/>
              <a:defRPr sz="3744"/>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1019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01931" y="1901895"/>
            <a:ext cx="19804648" cy="10618917"/>
          </a:xfrm>
        </p:spPr>
        <p:txBody>
          <a:bodyPr anchor="ctr">
            <a:normAutofit/>
          </a:bodyPr>
          <a:lstStyle>
            <a:lvl1pPr algn="l">
              <a:defRPr sz="13728" b="0" cap="none"/>
            </a:lvl1pPr>
          </a:lstStyle>
          <a:p>
            <a:r>
              <a:rPr lang="en-GB"/>
              <a:t>Click to edit Master title style</a:t>
            </a:r>
            <a:endParaRPr lang="en-US" dirty="0"/>
          </a:p>
        </p:txBody>
      </p:sp>
      <p:sp>
        <p:nvSpPr>
          <p:cNvPr id="3" name="Text Placeholder 2"/>
          <p:cNvSpPr>
            <a:spLocks noGrp="1"/>
          </p:cNvSpPr>
          <p:nvPr>
            <p:ph type="body" idx="1"/>
          </p:nvPr>
        </p:nvSpPr>
        <p:spPr>
          <a:xfrm>
            <a:off x="1901931" y="13947234"/>
            <a:ext cx="19804648" cy="4901256"/>
          </a:xfrm>
        </p:spPr>
        <p:txBody>
          <a:bodyPr anchor="ctr">
            <a:normAutofit/>
          </a:bodyPr>
          <a:lstStyle>
            <a:lvl1pPr marL="0" indent="0" algn="l">
              <a:buNone/>
              <a:defRPr sz="5616">
                <a:solidFill>
                  <a:schemeClr val="tx1">
                    <a:lumMod val="75000"/>
                    <a:lumOff val="2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6078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17615" y="1901896"/>
            <a:ext cx="18944997" cy="9430232"/>
          </a:xfrm>
        </p:spPr>
        <p:txBody>
          <a:bodyPr anchor="ctr">
            <a:normAutofit/>
          </a:bodyPr>
          <a:lstStyle>
            <a:lvl1pPr algn="l">
              <a:defRPr sz="13728"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3435313" y="11332128"/>
            <a:ext cx="16909601" cy="1188685"/>
          </a:xfrm>
        </p:spPr>
        <p:txBody>
          <a:bodyPr anchor="ctr">
            <a:noAutofit/>
          </a:bodyPr>
          <a:lstStyle>
            <a:lvl1pPr marL="0" indent="0">
              <a:buFontTx/>
              <a:buNone/>
              <a:defRPr sz="4992">
                <a:solidFill>
                  <a:schemeClr val="tx1">
                    <a:lumMod val="50000"/>
                    <a:lumOff val="50000"/>
                  </a:schemeClr>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GB"/>
              <a:t>Click to edit Master text styles</a:t>
            </a:r>
          </a:p>
        </p:txBody>
      </p:sp>
      <p:sp>
        <p:nvSpPr>
          <p:cNvPr id="3" name="Text Placeholder 2"/>
          <p:cNvSpPr>
            <a:spLocks noGrp="1"/>
          </p:cNvSpPr>
          <p:nvPr>
            <p:ph type="body" idx="1"/>
          </p:nvPr>
        </p:nvSpPr>
        <p:spPr>
          <a:xfrm>
            <a:off x="1901926" y="13947234"/>
            <a:ext cx="19804651" cy="4901256"/>
          </a:xfrm>
        </p:spPr>
        <p:txBody>
          <a:bodyPr anchor="ctr">
            <a:normAutofit/>
          </a:bodyPr>
          <a:lstStyle>
            <a:lvl1pPr marL="0" indent="0" algn="l">
              <a:buNone/>
              <a:defRPr sz="5616">
                <a:solidFill>
                  <a:schemeClr val="tx1">
                    <a:lumMod val="75000"/>
                    <a:lumOff val="2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1506043" y="246590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1052589" y="9005787"/>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2003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01926" y="6027624"/>
            <a:ext cx="19804651" cy="8097595"/>
          </a:xfrm>
        </p:spPr>
        <p:txBody>
          <a:bodyPr anchor="b">
            <a:normAutofit/>
          </a:bodyPr>
          <a:lstStyle>
            <a:lvl1pPr algn="l">
              <a:defRPr sz="13728" b="0" cap="none"/>
            </a:lvl1pPr>
          </a:lstStyle>
          <a:p>
            <a:r>
              <a:rPr lang="en-GB"/>
              <a:t>Click to edit Master title style</a:t>
            </a:r>
            <a:endParaRPr lang="en-US" dirty="0"/>
          </a:p>
        </p:txBody>
      </p:sp>
      <p:sp>
        <p:nvSpPr>
          <p:cNvPr id="3" name="Text Placeholder 2"/>
          <p:cNvSpPr>
            <a:spLocks noGrp="1"/>
          </p:cNvSpPr>
          <p:nvPr>
            <p:ph type="body" idx="1"/>
          </p:nvPr>
        </p:nvSpPr>
        <p:spPr>
          <a:xfrm>
            <a:off x="1901926" y="14125218"/>
            <a:ext cx="19804651" cy="4723272"/>
          </a:xfrm>
        </p:spPr>
        <p:txBody>
          <a:bodyPr anchor="t">
            <a:normAutofit/>
          </a:bodyPr>
          <a:lstStyle>
            <a:lvl1pPr marL="0" indent="0" algn="l">
              <a:buNone/>
              <a:defRPr sz="5616">
                <a:solidFill>
                  <a:schemeClr val="tx1">
                    <a:lumMod val="75000"/>
                    <a:lumOff val="2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54953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417615" y="1901896"/>
            <a:ext cx="18944997" cy="9430232"/>
          </a:xfrm>
        </p:spPr>
        <p:txBody>
          <a:bodyPr anchor="ctr">
            <a:normAutofit/>
          </a:bodyPr>
          <a:lstStyle>
            <a:lvl1pPr algn="l">
              <a:defRPr sz="13728"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901921" y="12520812"/>
            <a:ext cx="19804654" cy="1604406"/>
          </a:xfrm>
        </p:spPr>
        <p:txBody>
          <a:bodyPr anchor="b">
            <a:noAutofit/>
          </a:bodyPr>
          <a:lstStyle>
            <a:lvl1pPr marL="0" indent="0">
              <a:buFontTx/>
              <a:buNone/>
              <a:defRPr sz="7488">
                <a:solidFill>
                  <a:schemeClr val="tx1">
                    <a:lumMod val="75000"/>
                    <a:lumOff val="25000"/>
                  </a:schemeClr>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GB"/>
              <a:t>Click to edit Master text styles</a:t>
            </a:r>
          </a:p>
        </p:txBody>
      </p:sp>
      <p:sp>
        <p:nvSpPr>
          <p:cNvPr id="3" name="Text Placeholder 2"/>
          <p:cNvSpPr>
            <a:spLocks noGrp="1"/>
          </p:cNvSpPr>
          <p:nvPr>
            <p:ph type="body" idx="1"/>
          </p:nvPr>
        </p:nvSpPr>
        <p:spPr>
          <a:xfrm>
            <a:off x="1901926" y="14125218"/>
            <a:ext cx="19804651" cy="4723272"/>
          </a:xfrm>
        </p:spPr>
        <p:txBody>
          <a:bodyPr anchor="t">
            <a:normAutofit/>
          </a:bodyPr>
          <a:lstStyle>
            <a:lvl1pPr marL="0" indent="0" algn="l">
              <a:buNone/>
              <a:defRPr sz="5616">
                <a:solidFill>
                  <a:schemeClr val="tx1">
                    <a:lumMod val="50000"/>
                    <a:lumOff val="50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1506043" y="246590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1052589" y="9005787"/>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0277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21426" y="1901896"/>
            <a:ext cx="19785151" cy="9430232"/>
          </a:xfrm>
        </p:spPr>
        <p:txBody>
          <a:bodyPr anchor="ctr">
            <a:normAutofit/>
          </a:bodyPr>
          <a:lstStyle>
            <a:lvl1pPr algn="l">
              <a:defRPr sz="13728"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901921" y="12520812"/>
            <a:ext cx="19804654" cy="1604406"/>
          </a:xfrm>
        </p:spPr>
        <p:txBody>
          <a:bodyPr anchor="b">
            <a:noAutofit/>
          </a:bodyPr>
          <a:lstStyle>
            <a:lvl1pPr marL="0" indent="0">
              <a:buFontTx/>
              <a:buNone/>
              <a:defRPr sz="7488">
                <a:solidFill>
                  <a:schemeClr val="accent1"/>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GB"/>
              <a:t>Click to edit Master text styles</a:t>
            </a:r>
          </a:p>
        </p:txBody>
      </p:sp>
      <p:sp>
        <p:nvSpPr>
          <p:cNvPr id="3" name="Text Placeholder 2"/>
          <p:cNvSpPr>
            <a:spLocks noGrp="1"/>
          </p:cNvSpPr>
          <p:nvPr>
            <p:ph type="body" idx="1"/>
          </p:nvPr>
        </p:nvSpPr>
        <p:spPr>
          <a:xfrm>
            <a:off x="1901926" y="14125218"/>
            <a:ext cx="19804651" cy="4723272"/>
          </a:xfrm>
        </p:spPr>
        <p:txBody>
          <a:bodyPr anchor="t">
            <a:normAutofit/>
          </a:bodyPr>
          <a:lstStyle>
            <a:lvl1pPr marL="0" indent="0" algn="l">
              <a:buNone/>
              <a:defRPr sz="5616">
                <a:solidFill>
                  <a:schemeClr val="tx1">
                    <a:lumMod val="50000"/>
                    <a:lumOff val="50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60459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366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649006" y="1901897"/>
            <a:ext cx="3053860" cy="1638404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01928" y="1901897"/>
            <a:ext cx="16208301" cy="1638404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63255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26415" y="-26418"/>
            <a:ext cx="28609474" cy="2144916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1901929" y="1901895"/>
            <a:ext cx="19804645" cy="4120774"/>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01928" y="6740843"/>
            <a:ext cx="19804648" cy="121076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6864218" y="18848495"/>
            <a:ext cx="2134468" cy="1139156"/>
          </a:xfrm>
          <a:prstGeom prst="rect">
            <a:avLst/>
          </a:prstGeom>
        </p:spPr>
        <p:txBody>
          <a:bodyPr vert="horz" lIns="91440" tIns="45720" rIns="91440" bIns="45720" rtlCol="0" anchor="ctr"/>
          <a:lstStyle>
            <a:lvl1pPr algn="r">
              <a:defRPr sz="2808">
                <a:solidFill>
                  <a:schemeClr val="tx1">
                    <a:tint val="75000"/>
                  </a:schemeClr>
                </a:solidFill>
              </a:defRPr>
            </a:lvl1pPr>
          </a:lstStyle>
          <a:p>
            <a:fld id="{5BCAD085-E8A6-8845-BD4E-CB4CCA059FC4}" type="datetimeFigureOut">
              <a:rPr lang="en-US" smtClean="0"/>
              <a:t>11/27/2025</a:t>
            </a:fld>
            <a:endParaRPr lang="en-US"/>
          </a:p>
        </p:txBody>
      </p:sp>
      <p:sp>
        <p:nvSpPr>
          <p:cNvPr id="5" name="Footer Placeholder 4"/>
          <p:cNvSpPr>
            <a:spLocks noGrp="1"/>
          </p:cNvSpPr>
          <p:nvPr>
            <p:ph type="ftr" sz="quarter" idx="3"/>
          </p:nvPr>
        </p:nvSpPr>
        <p:spPr>
          <a:xfrm>
            <a:off x="1901930" y="18848495"/>
            <a:ext cx="14423515" cy="1139156"/>
          </a:xfrm>
          <a:prstGeom prst="rect">
            <a:avLst/>
          </a:prstGeom>
        </p:spPr>
        <p:txBody>
          <a:bodyPr vert="horz" lIns="91440" tIns="45720" rIns="91440" bIns="45720" rtlCol="0" anchor="ctr"/>
          <a:lstStyle>
            <a:lvl1pPr algn="l">
              <a:defRPr sz="280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0107166" y="18848495"/>
            <a:ext cx="1599413" cy="1139156"/>
          </a:xfrm>
          <a:prstGeom prst="rect">
            <a:avLst/>
          </a:prstGeom>
        </p:spPr>
        <p:txBody>
          <a:bodyPr vert="horz" lIns="91440" tIns="45720" rIns="91440" bIns="45720" rtlCol="0" anchor="ctr"/>
          <a:lstStyle>
            <a:lvl1pPr algn="r">
              <a:defRPr sz="2808">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22324887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1426418" rtl="0" eaLnBrk="1" latinLnBrk="0" hangingPunct="1">
        <a:spcBef>
          <a:spcPct val="0"/>
        </a:spcBef>
        <a:buNone/>
        <a:defRPr sz="11232"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814" indent="-1069814" algn="l" defTabSz="1426418" rtl="0" eaLnBrk="1" latinLnBrk="0" hangingPunct="1">
        <a:spcBef>
          <a:spcPts val="3120"/>
        </a:spcBef>
        <a:spcAft>
          <a:spcPts val="0"/>
        </a:spcAft>
        <a:buClr>
          <a:schemeClr val="accent1"/>
        </a:buClr>
        <a:buSzPct val="80000"/>
        <a:buFont typeface="Wingdings 3" charset="2"/>
        <a:buChar char=""/>
        <a:defRPr sz="5616" kern="1200">
          <a:solidFill>
            <a:schemeClr val="tx1">
              <a:lumMod val="75000"/>
              <a:lumOff val="25000"/>
            </a:schemeClr>
          </a:solidFill>
          <a:latin typeface="+mn-lt"/>
          <a:ea typeface="+mn-ea"/>
          <a:cs typeface="+mn-cs"/>
        </a:defRPr>
      </a:lvl1pPr>
      <a:lvl2pPr marL="2317930" indent="-891511" algn="l" defTabSz="1426418" rtl="0" eaLnBrk="1" latinLnBrk="0" hangingPunct="1">
        <a:spcBef>
          <a:spcPts val="3120"/>
        </a:spcBef>
        <a:spcAft>
          <a:spcPts val="0"/>
        </a:spcAft>
        <a:buClr>
          <a:schemeClr val="accent1"/>
        </a:buClr>
        <a:buSzPct val="80000"/>
        <a:buFont typeface="Wingdings 3" charset="2"/>
        <a:buChar char=""/>
        <a:defRPr sz="4992" kern="1200">
          <a:solidFill>
            <a:schemeClr val="tx1">
              <a:lumMod val="75000"/>
              <a:lumOff val="25000"/>
            </a:schemeClr>
          </a:solidFill>
          <a:latin typeface="+mn-lt"/>
          <a:ea typeface="+mn-ea"/>
          <a:cs typeface="+mn-cs"/>
        </a:defRPr>
      </a:lvl2pPr>
      <a:lvl3pPr marL="3566046" indent="-713209" algn="l" defTabSz="1426418" rtl="0" eaLnBrk="1" latinLnBrk="0" hangingPunct="1">
        <a:spcBef>
          <a:spcPts val="3120"/>
        </a:spcBef>
        <a:spcAft>
          <a:spcPts val="0"/>
        </a:spcAft>
        <a:buClr>
          <a:schemeClr val="accent1"/>
        </a:buClr>
        <a:buSzPct val="80000"/>
        <a:buFont typeface="Wingdings 3" charset="2"/>
        <a:buChar char=""/>
        <a:defRPr sz="4368" kern="1200">
          <a:solidFill>
            <a:schemeClr val="tx1">
              <a:lumMod val="75000"/>
              <a:lumOff val="25000"/>
            </a:schemeClr>
          </a:solidFill>
          <a:latin typeface="+mn-lt"/>
          <a:ea typeface="+mn-ea"/>
          <a:cs typeface="+mn-cs"/>
        </a:defRPr>
      </a:lvl3pPr>
      <a:lvl4pPr marL="4992464"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4pPr>
      <a:lvl5pPr marL="6418882"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5pPr>
      <a:lvl6pPr marL="7845301"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6pPr>
      <a:lvl7pPr marL="9271719"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7pPr>
      <a:lvl8pPr marL="10698137"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8pPr>
      <a:lvl9pPr marL="12124555" indent="-713209" algn="l" defTabSz="1426418" rtl="0" eaLnBrk="1" latinLnBrk="0" hangingPunct="1">
        <a:spcBef>
          <a:spcPts val="3120"/>
        </a:spcBef>
        <a:spcAft>
          <a:spcPts val="0"/>
        </a:spcAft>
        <a:buClr>
          <a:schemeClr val="accent1"/>
        </a:buClr>
        <a:buSzPct val="80000"/>
        <a:buFont typeface="Wingdings 3" charset="2"/>
        <a:buChar char=""/>
        <a:defRPr sz="3744" kern="1200">
          <a:solidFill>
            <a:schemeClr val="tx1">
              <a:lumMod val="75000"/>
              <a:lumOff val="25000"/>
            </a:schemeClr>
          </a:solidFill>
          <a:latin typeface="+mn-lt"/>
          <a:ea typeface="+mn-ea"/>
          <a:cs typeface="+mn-cs"/>
        </a:defRPr>
      </a:lvl9pPr>
    </p:bodyStyle>
    <p:otherStyle>
      <a:defPPr>
        <a:defRPr lang="en-US"/>
      </a:defPPr>
      <a:lvl1pPr marL="0" algn="l" defTabSz="1426418" rtl="0" eaLnBrk="1" latinLnBrk="0" hangingPunct="1">
        <a:defRPr sz="5616" kern="1200">
          <a:solidFill>
            <a:schemeClr val="tx1"/>
          </a:solidFill>
          <a:latin typeface="+mn-lt"/>
          <a:ea typeface="+mn-ea"/>
          <a:cs typeface="+mn-cs"/>
        </a:defRPr>
      </a:lvl1pPr>
      <a:lvl2pPr marL="1426418" algn="l" defTabSz="1426418" rtl="0" eaLnBrk="1" latinLnBrk="0" hangingPunct="1">
        <a:defRPr sz="5616" kern="1200">
          <a:solidFill>
            <a:schemeClr val="tx1"/>
          </a:solidFill>
          <a:latin typeface="+mn-lt"/>
          <a:ea typeface="+mn-ea"/>
          <a:cs typeface="+mn-cs"/>
        </a:defRPr>
      </a:lvl2pPr>
      <a:lvl3pPr marL="2852837" algn="l" defTabSz="1426418" rtl="0" eaLnBrk="1" latinLnBrk="0" hangingPunct="1">
        <a:defRPr sz="5616" kern="1200">
          <a:solidFill>
            <a:schemeClr val="tx1"/>
          </a:solidFill>
          <a:latin typeface="+mn-lt"/>
          <a:ea typeface="+mn-ea"/>
          <a:cs typeface="+mn-cs"/>
        </a:defRPr>
      </a:lvl3pPr>
      <a:lvl4pPr marL="4279255" algn="l" defTabSz="1426418" rtl="0" eaLnBrk="1" latinLnBrk="0" hangingPunct="1">
        <a:defRPr sz="5616" kern="1200">
          <a:solidFill>
            <a:schemeClr val="tx1"/>
          </a:solidFill>
          <a:latin typeface="+mn-lt"/>
          <a:ea typeface="+mn-ea"/>
          <a:cs typeface="+mn-cs"/>
        </a:defRPr>
      </a:lvl4pPr>
      <a:lvl5pPr marL="5705673" algn="l" defTabSz="1426418" rtl="0" eaLnBrk="1" latinLnBrk="0" hangingPunct="1">
        <a:defRPr sz="5616" kern="1200">
          <a:solidFill>
            <a:schemeClr val="tx1"/>
          </a:solidFill>
          <a:latin typeface="+mn-lt"/>
          <a:ea typeface="+mn-ea"/>
          <a:cs typeface="+mn-cs"/>
        </a:defRPr>
      </a:lvl5pPr>
      <a:lvl6pPr marL="7132091" algn="l" defTabSz="1426418" rtl="0" eaLnBrk="1" latinLnBrk="0" hangingPunct="1">
        <a:defRPr sz="5616" kern="1200">
          <a:solidFill>
            <a:schemeClr val="tx1"/>
          </a:solidFill>
          <a:latin typeface="+mn-lt"/>
          <a:ea typeface="+mn-ea"/>
          <a:cs typeface="+mn-cs"/>
        </a:defRPr>
      </a:lvl6pPr>
      <a:lvl7pPr marL="8558510" algn="l" defTabSz="1426418" rtl="0" eaLnBrk="1" latinLnBrk="0" hangingPunct="1">
        <a:defRPr sz="5616" kern="1200">
          <a:solidFill>
            <a:schemeClr val="tx1"/>
          </a:solidFill>
          <a:latin typeface="+mn-lt"/>
          <a:ea typeface="+mn-ea"/>
          <a:cs typeface="+mn-cs"/>
        </a:defRPr>
      </a:lvl7pPr>
      <a:lvl8pPr marL="9984928" algn="l" defTabSz="1426418" rtl="0" eaLnBrk="1" latinLnBrk="0" hangingPunct="1">
        <a:defRPr sz="5616" kern="1200">
          <a:solidFill>
            <a:schemeClr val="tx1"/>
          </a:solidFill>
          <a:latin typeface="+mn-lt"/>
          <a:ea typeface="+mn-ea"/>
          <a:cs typeface="+mn-cs"/>
        </a:defRPr>
      </a:lvl8pPr>
      <a:lvl9pPr marL="11411346" algn="l" defTabSz="1426418"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817356" y="102333"/>
            <a:ext cx="26718407" cy="2296546"/>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4800" b="1"/>
            </a:pPr>
            <a:endParaRPr sz="4524" dirty="0"/>
          </a:p>
        </p:txBody>
      </p:sp>
      <p:sp>
        <p:nvSpPr>
          <p:cNvPr id="3" name="Rectangle 2"/>
          <p:cNvSpPr/>
          <p:nvPr/>
        </p:nvSpPr>
        <p:spPr>
          <a:xfrm>
            <a:off x="719222" y="3755640"/>
            <a:ext cx="7111645" cy="359957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marL="430957" indent="-430957" algn="just">
              <a:buFont typeface="Arial" panose="020B0604020202020204" pitchFamily="34" charset="0"/>
              <a:buChar char="•"/>
              <a:defRPr sz="3200" b="1"/>
            </a:pPr>
            <a:endParaRPr sz="3016" dirty="0"/>
          </a:p>
        </p:txBody>
      </p:sp>
      <p:sp>
        <p:nvSpPr>
          <p:cNvPr id="4" name="Rectangle 3"/>
          <p:cNvSpPr/>
          <p:nvPr/>
        </p:nvSpPr>
        <p:spPr>
          <a:xfrm>
            <a:off x="693677" y="8843045"/>
            <a:ext cx="7111644" cy="5766123"/>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just">
              <a:defRPr sz="3200" b="1"/>
            </a:pPr>
            <a:endParaRPr sz="3016" dirty="0"/>
          </a:p>
        </p:txBody>
      </p:sp>
      <p:sp>
        <p:nvSpPr>
          <p:cNvPr id="5" name="Rectangle 4"/>
          <p:cNvSpPr/>
          <p:nvPr/>
        </p:nvSpPr>
        <p:spPr>
          <a:xfrm>
            <a:off x="17185722" y="3831203"/>
            <a:ext cx="10784439" cy="5829764"/>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sz="3016" dirty="0"/>
          </a:p>
        </p:txBody>
      </p:sp>
      <p:sp>
        <p:nvSpPr>
          <p:cNvPr id="6" name="Rectangle 5"/>
          <p:cNvSpPr/>
          <p:nvPr/>
        </p:nvSpPr>
        <p:spPr>
          <a:xfrm>
            <a:off x="784195" y="15506023"/>
            <a:ext cx="6981697" cy="5818477"/>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lang="en-GB" sz="3016" dirty="0"/>
          </a:p>
        </p:txBody>
      </p:sp>
      <p:sp>
        <p:nvSpPr>
          <p:cNvPr id="7" name="Rectangle 6"/>
          <p:cNvSpPr/>
          <p:nvPr/>
        </p:nvSpPr>
        <p:spPr>
          <a:xfrm>
            <a:off x="17157675" y="10464383"/>
            <a:ext cx="10840531" cy="375410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sz="3016" dirty="0"/>
          </a:p>
        </p:txBody>
      </p:sp>
      <p:sp>
        <p:nvSpPr>
          <p:cNvPr id="8" name="Rectangle 7"/>
          <p:cNvSpPr/>
          <p:nvPr/>
        </p:nvSpPr>
        <p:spPr>
          <a:xfrm>
            <a:off x="17157675" y="14951053"/>
            <a:ext cx="10996760" cy="5873166"/>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2800" b="1"/>
            </a:pPr>
            <a:endParaRPr sz="2639" dirty="0"/>
          </a:p>
        </p:txBody>
      </p:sp>
      <p:pic>
        <p:nvPicPr>
          <p:cNvPr id="1028" name="Picture 4" descr="(right): The COM-B model, derived from Michie et al. 2014 | Download ...">
            <a:extLst>
              <a:ext uri="{FF2B5EF4-FFF2-40B4-BE49-F238E27FC236}">
                <a16:creationId xmlns:a16="http://schemas.microsoft.com/office/drawing/2014/main" id="{021A9532-5676-8CF4-7C78-136B0A3F21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1008" y="4465635"/>
            <a:ext cx="7787788" cy="689818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8B1B599-5E74-25F9-3F19-23EB5F40736E}"/>
              </a:ext>
            </a:extLst>
          </p:cNvPr>
          <p:cNvSpPr txBox="1"/>
          <p:nvPr/>
        </p:nvSpPr>
        <p:spPr>
          <a:xfrm rot="10800000" flipV="1">
            <a:off x="719222" y="4106776"/>
            <a:ext cx="7023579" cy="3224729"/>
          </a:xfrm>
          <a:prstGeom prst="rect">
            <a:avLst/>
          </a:prstGeom>
          <a:noFill/>
        </p:spPr>
        <p:txBody>
          <a:bodyPr wrap="square" rtlCol="0">
            <a:spAutoFit/>
          </a:bodyPr>
          <a:lstStyle/>
          <a:p>
            <a:r>
              <a:rPr lang="en-GB" sz="1131" dirty="0"/>
              <a:t>Obesity is a growing public health concern among adults aged 18–40, with rising rates linked to sedentary behaviour, prolonged screen time, and reduced daily movement (WHO, 2023). In England, 64.5% of adults are classified as overweight or obese, highlighting the need for effective and accessible prevention strategies (Gov.uk, 2025). Adults in this age range often work long hours in sedentary jobs, experience high digital exposure, and have limited time for structured exercise, increasing their long-term risk of chronic conditions such as type 2 diabetes and heart disease (Feter et al., 2019).</a:t>
            </a:r>
          </a:p>
          <a:p>
            <a:endParaRPr lang="en-GB" sz="1131" dirty="0"/>
          </a:p>
          <a:p>
            <a:r>
              <a:rPr lang="en-GB" sz="1131" dirty="0"/>
              <a:t>Traditional interventions such as community exercise groups, lifestyle-change counselling, and weight-management programmes can be effective but are often limited by stigma, cost, low attendance, or scheduling difficulties (Simpson &amp; Semple, 2021). For many working-age adults, digital health tools offer a more flexible and accessible alternative.</a:t>
            </a:r>
          </a:p>
          <a:p>
            <a:endParaRPr lang="en-GB" sz="1131" dirty="0"/>
          </a:p>
          <a:p>
            <a:r>
              <a:rPr lang="en-GB" sz="1131" dirty="0"/>
              <a:t>Digital interventions—including smartphone fitness apps, wearable activity trackers, and online coaching—provide personalised feedback, real-time monitoring, and adaptive reminders that support behaviour change (Brickwood et al., 2019; </a:t>
            </a:r>
            <a:r>
              <a:rPr lang="en-GB" sz="1131" dirty="0" err="1"/>
              <a:t>Kathiravelu</a:t>
            </a:r>
            <a:r>
              <a:rPr lang="en-GB" sz="1131" dirty="0"/>
              <a:t> et al., 2021). This poster focuses on </a:t>
            </a:r>
            <a:r>
              <a:rPr lang="en-GB" sz="1131" b="1" dirty="0"/>
              <a:t>ActiveLife+</a:t>
            </a:r>
            <a:r>
              <a:rPr lang="en-GB" sz="1131" dirty="0"/>
              <a:t>, a smartphone and wearable-enabled physical-activity intervention that uses step-tracking, adaptive movement prompts, goal-setting, and behavioural insights to reduce sedentary behaviour and support obesity prevention in adults aged 18–40.</a:t>
            </a:r>
          </a:p>
          <a:p>
            <a:pPr algn="just"/>
            <a:endParaRPr lang="en-IN" sz="1131" dirty="0"/>
          </a:p>
        </p:txBody>
      </p:sp>
      <p:sp>
        <p:nvSpPr>
          <p:cNvPr id="26" name="Rectangle 25">
            <a:extLst>
              <a:ext uri="{FF2B5EF4-FFF2-40B4-BE49-F238E27FC236}">
                <a16:creationId xmlns:a16="http://schemas.microsoft.com/office/drawing/2014/main" id="{EC97E07F-805F-B621-3A65-24CB3495B1D6}"/>
              </a:ext>
            </a:extLst>
          </p:cNvPr>
          <p:cNvSpPr/>
          <p:nvPr/>
        </p:nvSpPr>
        <p:spPr>
          <a:xfrm>
            <a:off x="693677" y="2950810"/>
            <a:ext cx="7137190" cy="80483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27" name="TextBox 26">
            <a:extLst>
              <a:ext uri="{FF2B5EF4-FFF2-40B4-BE49-F238E27FC236}">
                <a16:creationId xmlns:a16="http://schemas.microsoft.com/office/drawing/2014/main" id="{B2ECB9CF-1690-C0ED-C6FD-A91D9C66DE10}"/>
              </a:ext>
            </a:extLst>
          </p:cNvPr>
          <p:cNvSpPr txBox="1"/>
          <p:nvPr/>
        </p:nvSpPr>
        <p:spPr>
          <a:xfrm>
            <a:off x="1315911" y="3131444"/>
            <a:ext cx="2775568" cy="440442"/>
          </a:xfrm>
          <a:prstGeom prst="rect">
            <a:avLst/>
          </a:prstGeom>
          <a:noFill/>
        </p:spPr>
        <p:txBody>
          <a:bodyPr wrap="none" rtlCol="0">
            <a:spAutoFit/>
          </a:bodyPr>
          <a:lstStyle/>
          <a:p>
            <a:r>
              <a:rPr lang="en-GB" sz="2262" b="1" dirty="0"/>
              <a:t>            BACKGROUND </a:t>
            </a:r>
            <a:endParaRPr lang="en-IN" sz="2262" b="1" dirty="0"/>
          </a:p>
        </p:txBody>
      </p:sp>
      <p:sp>
        <p:nvSpPr>
          <p:cNvPr id="29" name="Rectangle 28">
            <a:extLst>
              <a:ext uri="{FF2B5EF4-FFF2-40B4-BE49-F238E27FC236}">
                <a16:creationId xmlns:a16="http://schemas.microsoft.com/office/drawing/2014/main" id="{7CB5E1E1-22B0-CAC7-A75D-118DD4A1E19F}"/>
              </a:ext>
            </a:extLst>
          </p:cNvPr>
          <p:cNvSpPr/>
          <p:nvPr/>
        </p:nvSpPr>
        <p:spPr>
          <a:xfrm>
            <a:off x="674889" y="7914725"/>
            <a:ext cx="7130431" cy="9283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97"/>
          </a:p>
        </p:txBody>
      </p:sp>
      <p:sp>
        <p:nvSpPr>
          <p:cNvPr id="30" name="TextBox 29">
            <a:extLst>
              <a:ext uri="{FF2B5EF4-FFF2-40B4-BE49-F238E27FC236}">
                <a16:creationId xmlns:a16="http://schemas.microsoft.com/office/drawing/2014/main" id="{6674E2E7-3E3A-47C6-8735-DD6B3CE2B61F}"/>
              </a:ext>
            </a:extLst>
          </p:cNvPr>
          <p:cNvSpPr txBox="1"/>
          <p:nvPr/>
        </p:nvSpPr>
        <p:spPr>
          <a:xfrm>
            <a:off x="558802" y="7829627"/>
            <a:ext cx="7279064" cy="933654"/>
          </a:xfrm>
          <a:prstGeom prst="rect">
            <a:avLst/>
          </a:prstGeom>
          <a:noFill/>
        </p:spPr>
        <p:txBody>
          <a:bodyPr wrap="square" rtlCol="0">
            <a:spAutoFit/>
          </a:bodyPr>
          <a:lstStyle/>
          <a:p>
            <a:r>
              <a:rPr lang="en-IN" sz="3770" b="1" dirty="0"/>
              <a:t>   </a:t>
            </a:r>
            <a:r>
              <a:rPr lang="en-IN" sz="2262" b="1" dirty="0"/>
              <a:t>HEALTH PROMOTION VALUES &amp; PRINCIPLES</a:t>
            </a:r>
          </a:p>
          <a:p>
            <a:endParaRPr lang="en-IN" sz="1697" dirty="0"/>
          </a:p>
        </p:txBody>
      </p:sp>
      <p:sp>
        <p:nvSpPr>
          <p:cNvPr id="31" name="TextBox 30">
            <a:extLst>
              <a:ext uri="{FF2B5EF4-FFF2-40B4-BE49-F238E27FC236}">
                <a16:creationId xmlns:a16="http://schemas.microsoft.com/office/drawing/2014/main" id="{A3F947D7-45F9-16DB-9B0C-CF1E4733A4A8}"/>
              </a:ext>
            </a:extLst>
          </p:cNvPr>
          <p:cNvSpPr txBox="1"/>
          <p:nvPr/>
        </p:nvSpPr>
        <p:spPr>
          <a:xfrm>
            <a:off x="861885" y="9320087"/>
            <a:ext cx="7049124" cy="5138971"/>
          </a:xfrm>
          <a:prstGeom prst="rect">
            <a:avLst/>
          </a:prstGeom>
          <a:noFill/>
        </p:spPr>
        <p:txBody>
          <a:bodyPr wrap="square" rtlCol="0">
            <a:spAutoFit/>
          </a:bodyPr>
          <a:lstStyle/>
          <a:p>
            <a:r>
              <a:rPr lang="en-GB" sz="1131" dirty="0"/>
              <a:t>Health promotion is grounded in principles such as empowerment, equity, participation, collaboration, and holistic wellbeing, as defined in the Ottawa Charter (WHO, 2016). </a:t>
            </a:r>
            <a:r>
              <a:rPr lang="en-GB" sz="1131" b="1" dirty="0"/>
              <a:t>Empowerment</a:t>
            </a:r>
            <a:r>
              <a:rPr lang="en-GB" sz="1131" dirty="0"/>
              <a:t> involves equipping individuals with the knowledge, skills, and confidence required to take control of their own health. Obesity prevention often requires long-term changes in behaviour; therefore, interventions must support individuals in understanding their own patterns of inactivity, barriers to exercise, and strategies to improve their wellbeing. ActiveLife+ supports empowerment through real-time monitoring, personalised behavioural insights, and feedback dashboards that increase users’ awareness of their physical-activity habits (Patel et al., 2015).</a:t>
            </a:r>
          </a:p>
          <a:p>
            <a:endParaRPr lang="en-GB" sz="1131" dirty="0"/>
          </a:p>
          <a:p>
            <a:r>
              <a:rPr lang="en-GB" sz="1131" b="1" dirty="0"/>
              <a:t>Equity</a:t>
            </a:r>
            <a:r>
              <a:rPr lang="en-GB" sz="1131" dirty="0"/>
              <a:t> emphasises fair and accessible health resources for all individuals regardless of socioeconomic status, education, or location. Traditional weight-management services can be costly or unavailable to those with demanding schedules or limited resources. Digital health tools reduce these inequalities by offering low-cost, widely accessible support via smartphones (Yardley et al., 2020). For adults aged 18–40—many of whom face financial pressures and long working hours—ActiveLife+ provides a convenient option for gaining health support without attending in-person programmes.</a:t>
            </a:r>
          </a:p>
          <a:p>
            <a:endParaRPr lang="en-GB" sz="1131" dirty="0"/>
          </a:p>
          <a:p>
            <a:r>
              <a:rPr lang="en-GB" sz="1131" b="1" dirty="0"/>
              <a:t>Participation</a:t>
            </a:r>
            <a:r>
              <a:rPr lang="en-GB" sz="1131" dirty="0"/>
              <a:t> involves enabling individuals to be active partners in shaping their health behaviours. ActiveLife+ encourages participation by allowing users to set their own goals, customise reminders, and engage in peer-challenge features, which foster ownership and accountability (Hekler et al., 2019). This approach aligns with research showing that personalised goal-setting increases adherence to physical-activity interventions (</a:t>
            </a:r>
            <a:r>
              <a:rPr lang="en-GB" sz="1131" dirty="0" err="1"/>
              <a:t>Kathiravelu</a:t>
            </a:r>
            <a:r>
              <a:rPr lang="en-GB" sz="1131" dirty="0"/>
              <a:t> et al., 2021).</a:t>
            </a:r>
          </a:p>
          <a:p>
            <a:endParaRPr lang="en-GB" sz="1131" dirty="0"/>
          </a:p>
          <a:p>
            <a:r>
              <a:rPr lang="en-GB" sz="1131" dirty="0"/>
              <a:t>A </a:t>
            </a:r>
            <a:r>
              <a:rPr lang="en-GB" sz="1131" b="1" dirty="0"/>
              <a:t>holistic approach</a:t>
            </a:r>
            <a:r>
              <a:rPr lang="en-GB" sz="1131" dirty="0"/>
              <a:t> to health recognises the interplay between physical, psychological, and social wellbeing. Physical inactivity is associated not only with obesity but also with stress, fatigue, and low mood (Sullivan et al., 2020). ActiveLife+ supports holistic wellbeing by integrating motivational messages, behavioural insights, and optional mood-tracking features that help users understand the links between physical activity and emotional health. Together, these features ensure the intervention is not solely focused on weight, but on overall wellbeing.</a:t>
            </a:r>
          </a:p>
          <a:p>
            <a:r>
              <a:rPr lang="en-GB" sz="1131" dirty="0"/>
              <a:t>By aligning with these principles, ActiveLife+ offers a comprehensive, accessible, and person-centred digital intervention that supports healthier lifestyles for adults aged 18–40.</a:t>
            </a:r>
          </a:p>
          <a:p>
            <a:endParaRPr lang="en-IN" sz="1131" dirty="0"/>
          </a:p>
        </p:txBody>
      </p:sp>
      <p:sp>
        <p:nvSpPr>
          <p:cNvPr id="32" name="TextBox 31">
            <a:extLst>
              <a:ext uri="{FF2B5EF4-FFF2-40B4-BE49-F238E27FC236}">
                <a16:creationId xmlns:a16="http://schemas.microsoft.com/office/drawing/2014/main" id="{A43BF108-B9D3-7D3B-2599-0F97448EA00C}"/>
              </a:ext>
            </a:extLst>
          </p:cNvPr>
          <p:cNvSpPr txBox="1"/>
          <p:nvPr/>
        </p:nvSpPr>
        <p:spPr>
          <a:xfrm>
            <a:off x="17681833" y="3955884"/>
            <a:ext cx="9349450" cy="5922199"/>
          </a:xfrm>
          <a:prstGeom prst="rect">
            <a:avLst/>
          </a:prstGeom>
          <a:noFill/>
        </p:spPr>
        <p:txBody>
          <a:bodyPr wrap="square" rtlCol="0">
            <a:spAutoFit/>
          </a:bodyPr>
          <a:lstStyle/>
          <a:p>
            <a:r>
              <a:rPr lang="en-GB" sz="1131" dirty="0"/>
              <a:t>The intervention is underpinned by the </a:t>
            </a:r>
            <a:r>
              <a:rPr lang="en-GB" sz="1131" b="1" dirty="0"/>
              <a:t>COM-B model</a:t>
            </a:r>
            <a:r>
              <a:rPr lang="en-GB" sz="1131" dirty="0"/>
              <a:t>, a framework for understanding behaviour change that identifies three interacting components—Capability, Opportunity, and Motivation—as prerequisites for sustained change (Michie et al., 2011). The model is widely used in digital health because of its applicability to real-world behaviours such as physical-activity engagement.</a:t>
            </a:r>
          </a:p>
          <a:p>
            <a:r>
              <a:rPr lang="en-GB" sz="1131" b="1" dirty="0"/>
              <a:t>Capability</a:t>
            </a:r>
          </a:p>
          <a:p>
            <a:r>
              <a:rPr lang="en-GB" sz="1131" dirty="0"/>
              <a:t>Capability refers to an individual’s psychological and physical ability to engage in a behaviour. Psychological capability may be limited by low awareness of the risks associated with sedentary behaviour, lack of knowledge about effective exercise routines, and low confidence in making lifestyle changes. ActiveLife+ enhances psychological capability through educational micro-lessons, progress visuals, and behavioural-insight summaries that teach users how daily habits influence weight and health (Fleming et al., 2022).</a:t>
            </a:r>
          </a:p>
          <a:p>
            <a:r>
              <a:rPr lang="en-GB" sz="1131" dirty="0"/>
              <a:t>Physical capability is supported through graded activity goals, which encourage individuals to begin with small, achievable increases in movement. This approach aligns with evidence showing that incremental activity changes are more successful for sustained engagement compared with intensive programmes (Simpson &amp; Semple, 2021).</a:t>
            </a:r>
          </a:p>
          <a:p>
            <a:r>
              <a:rPr lang="en-GB" sz="1131" b="1" dirty="0"/>
              <a:t>Opportunity</a:t>
            </a:r>
          </a:p>
          <a:p>
            <a:r>
              <a:rPr lang="en-GB" sz="1131" dirty="0"/>
              <a:t>Opportunity refers to external factors that support behaviour, including environmental cues, time availability, and social influence. Many adults aged 18–40 work sedentary jobs requiring prolonged sitting, limiting natural opportunities for physical activity (Sullivan et al., 2020). ActiveLife+ addresses this through </a:t>
            </a:r>
            <a:r>
              <a:rPr lang="en-GB" sz="1131" b="1" dirty="0"/>
              <a:t>Just-In-Time Adaptive Interventions (JITAIs)</a:t>
            </a:r>
            <a:r>
              <a:rPr lang="en-GB" sz="1131" dirty="0"/>
              <a:t>, which use phone sensors to detect prolonged inactivity and deliver prompts encouraging movement (Hydari et al., 2023). These interventions have been shown to effectively reduce sedentary time and increase daily step counts (O’Reilly &amp; </a:t>
            </a:r>
            <a:r>
              <a:rPr lang="en-GB" sz="1131" dirty="0" err="1"/>
              <a:t>Spruijt</a:t>
            </a:r>
            <a:r>
              <a:rPr lang="en-GB" sz="1131" dirty="0"/>
              <a:t>-Metz, 2023).</a:t>
            </a:r>
          </a:p>
          <a:p>
            <a:r>
              <a:rPr lang="en-GB" sz="1131" dirty="0"/>
              <a:t>The app also supports </a:t>
            </a:r>
            <a:r>
              <a:rPr lang="en-GB" sz="1131" b="1" dirty="0"/>
              <a:t>social opportunity</a:t>
            </a:r>
            <a:r>
              <a:rPr lang="en-GB" sz="1131" dirty="0"/>
              <a:t> by enabling peer challenges, social comparison features, and group goals. Social accountability increases adherence to digital physical-activity interventions and fosters motivation (Brickwood et al., 2019). These features are particularly relevant for younger adults, who often engage with online communities and digital communication platforms.</a:t>
            </a:r>
          </a:p>
          <a:p>
            <a:r>
              <a:rPr lang="en-GB" sz="1131" b="1" dirty="0"/>
              <a:t>Motivation</a:t>
            </a:r>
          </a:p>
          <a:p>
            <a:r>
              <a:rPr lang="en-GB" sz="1131" dirty="0"/>
              <a:t>Motivation includes reflective processes (planning, evaluating, and goal-setting) and automatic processes (emotional responses, habit formation). ActiveLife+ enhances reflective motivation by offering personalised goal-setting features, weekly reports, and feedback loops that reinforce progress (</a:t>
            </a:r>
            <a:r>
              <a:rPr lang="en-GB" sz="1131" dirty="0" err="1"/>
              <a:t>Kathiravelu</a:t>
            </a:r>
            <a:r>
              <a:rPr lang="en-GB" sz="1131" dirty="0"/>
              <a:t> et al., 2021). Research suggests that personalised digital feedback significantly influences long-term engagement (Hekler et al., 2019).</a:t>
            </a:r>
          </a:p>
          <a:p>
            <a:r>
              <a:rPr lang="en-GB" sz="1131" dirty="0"/>
              <a:t>Automatic motivation is strengthened through positive reinforcement, including achievement badges, streaks, motivational messages, and visual progress charts. These elements increase dopamine-driven reward responses, which promote the development of habitual physical activity (Patel et al., 2015). Habit formation is essential for long-term obesity prevention and sustained behavioural change.</a:t>
            </a:r>
          </a:p>
          <a:p>
            <a:r>
              <a:rPr lang="en-GB" sz="1131" b="1" dirty="0"/>
              <a:t>Summary</a:t>
            </a:r>
          </a:p>
          <a:p>
            <a:r>
              <a:rPr lang="en-GB" sz="1131" dirty="0"/>
              <a:t>By addressing all components of the COM-B model, ActiveLife+ provides a comprehensive structure for behaviour change. The combination of enhanced capability, increased opportunity, and strengthened motivation promotes sustainable increases in physical activity and reductions in sedentary behaviour among adults aged 18–40.</a:t>
            </a:r>
          </a:p>
          <a:p>
            <a:endParaRPr lang="en-IN" sz="1697" dirty="0"/>
          </a:p>
        </p:txBody>
      </p:sp>
      <p:sp>
        <p:nvSpPr>
          <p:cNvPr id="34" name="Rectangle 33">
            <a:extLst>
              <a:ext uri="{FF2B5EF4-FFF2-40B4-BE49-F238E27FC236}">
                <a16:creationId xmlns:a16="http://schemas.microsoft.com/office/drawing/2014/main" id="{C1BFC940-44D3-3C58-DCE4-D8E22E2E948C}"/>
              </a:ext>
            </a:extLst>
          </p:cNvPr>
          <p:cNvSpPr/>
          <p:nvPr/>
        </p:nvSpPr>
        <p:spPr>
          <a:xfrm>
            <a:off x="17157675" y="3017128"/>
            <a:ext cx="10840531" cy="770673"/>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dirty="0"/>
          </a:p>
        </p:txBody>
      </p:sp>
      <p:sp>
        <p:nvSpPr>
          <p:cNvPr id="36" name="TextBox 35">
            <a:extLst>
              <a:ext uri="{FF2B5EF4-FFF2-40B4-BE49-F238E27FC236}">
                <a16:creationId xmlns:a16="http://schemas.microsoft.com/office/drawing/2014/main" id="{B5C8E7D6-EE03-1BBC-C5B4-97A7C2061BDB}"/>
              </a:ext>
            </a:extLst>
          </p:cNvPr>
          <p:cNvSpPr txBox="1"/>
          <p:nvPr/>
        </p:nvSpPr>
        <p:spPr>
          <a:xfrm>
            <a:off x="19830604" y="3194816"/>
            <a:ext cx="4883003" cy="701602"/>
          </a:xfrm>
          <a:prstGeom prst="rect">
            <a:avLst/>
          </a:prstGeom>
          <a:noFill/>
        </p:spPr>
        <p:txBody>
          <a:bodyPr wrap="none" rtlCol="0">
            <a:spAutoFit/>
          </a:bodyPr>
          <a:lstStyle/>
          <a:p>
            <a:r>
              <a:rPr lang="en-IN" sz="2262" b="1" dirty="0"/>
              <a:t>BEHAVIOUR CHANGE THEORY – COM-B</a:t>
            </a:r>
          </a:p>
          <a:p>
            <a:endParaRPr lang="en-IN" sz="1697" dirty="0"/>
          </a:p>
        </p:txBody>
      </p:sp>
      <p:sp>
        <p:nvSpPr>
          <p:cNvPr id="37" name="TextBox 36">
            <a:extLst>
              <a:ext uri="{FF2B5EF4-FFF2-40B4-BE49-F238E27FC236}">
                <a16:creationId xmlns:a16="http://schemas.microsoft.com/office/drawing/2014/main" id="{B404493F-5783-EDB5-E0CA-DCCCCDB8B45B}"/>
              </a:ext>
            </a:extLst>
          </p:cNvPr>
          <p:cNvSpPr txBox="1"/>
          <p:nvPr/>
        </p:nvSpPr>
        <p:spPr>
          <a:xfrm>
            <a:off x="17250860" y="11595981"/>
            <a:ext cx="10747346" cy="2354619"/>
          </a:xfrm>
          <a:prstGeom prst="rect">
            <a:avLst/>
          </a:prstGeom>
          <a:noFill/>
        </p:spPr>
        <p:txBody>
          <a:bodyPr wrap="square" rtlCol="0">
            <a:spAutoFit/>
          </a:bodyPr>
          <a:lstStyle/>
          <a:p>
            <a:r>
              <a:rPr lang="en-GB" sz="1131" dirty="0"/>
              <a:t>Implementing ActiveLife+ using the COM-B model is expected to result in several positive outcomes for adults aged 18–40. Improved </a:t>
            </a:r>
            <a:r>
              <a:rPr lang="en-GB" sz="1131" b="1" dirty="0"/>
              <a:t>capability</a:t>
            </a:r>
            <a:r>
              <a:rPr lang="en-GB" sz="1131" dirty="0"/>
              <a:t> should increase awareness of physical-activity patterns and strengthen confidence in performing health-promoting behaviours. Users are likely to better recognise unhealthy habits and identify strategies to improve their routines (Fleming et al., 2022).</a:t>
            </a:r>
          </a:p>
          <a:p>
            <a:endParaRPr lang="en-GB" sz="1131" dirty="0"/>
          </a:p>
          <a:p>
            <a:r>
              <a:rPr lang="en-GB" sz="1131" dirty="0"/>
              <a:t>Enhanced </a:t>
            </a:r>
            <a:r>
              <a:rPr lang="en-GB" sz="1131" b="1" dirty="0"/>
              <a:t>opportunity</a:t>
            </a:r>
            <a:r>
              <a:rPr lang="en-GB" sz="1131" dirty="0"/>
              <a:t>, particularly through JITAIs and adaptive movement prompts, is expected to reduce sedentary time and support consistent engagement with physical activity throughout the day. Evidence shows that digital reminders significantly increase step counts and moderate-intensity movement (Hydari et al., 2023).</a:t>
            </a:r>
          </a:p>
          <a:p>
            <a:r>
              <a:rPr lang="en-GB" sz="1131" dirty="0"/>
              <a:t>Improved </a:t>
            </a:r>
            <a:r>
              <a:rPr lang="en-GB" sz="1131" b="1" dirty="0"/>
              <a:t>motivation</a:t>
            </a:r>
            <a:r>
              <a:rPr lang="en-GB" sz="1131" dirty="0"/>
              <a:t> is expected to enhance adherence to daily activity goals, supporting gradual improvements in weight management and metabolic health. Research demonstrates that digital activity-tracking interventions lead to moderate, sustained improvements in weight-related outcomes (</a:t>
            </a:r>
            <a:r>
              <a:rPr lang="en-GB" sz="1131" dirty="0" err="1"/>
              <a:t>Kathiravelu</a:t>
            </a:r>
            <a:r>
              <a:rPr lang="en-GB" sz="1131" dirty="0"/>
              <a:t> et al., 2021; Brickwood et al., 2019).</a:t>
            </a:r>
          </a:p>
          <a:p>
            <a:endParaRPr lang="en-GB" sz="1131" dirty="0"/>
          </a:p>
          <a:p>
            <a:r>
              <a:rPr lang="en-GB" sz="1131" dirty="0"/>
              <a:t>Secondary benefits may include improved mood, stress reduction, increased energy levels, and stronger self-management skills, as physical activity is closely linked with psychological wellbeing (Sullivan et al., 2020). Overall, ActiveLife+ is expected to support sustainable behaviour change, contributing to obesity prevention and long-term health improvements.</a:t>
            </a:r>
          </a:p>
          <a:p>
            <a:endParaRPr lang="en-IN" sz="1131" dirty="0"/>
          </a:p>
        </p:txBody>
      </p:sp>
      <p:sp>
        <p:nvSpPr>
          <p:cNvPr id="38" name="Rectangle 37">
            <a:extLst>
              <a:ext uri="{FF2B5EF4-FFF2-40B4-BE49-F238E27FC236}">
                <a16:creationId xmlns:a16="http://schemas.microsoft.com/office/drawing/2014/main" id="{3D5B07BB-4062-5513-9A3E-6DEC6F13599B}"/>
              </a:ext>
            </a:extLst>
          </p:cNvPr>
          <p:cNvSpPr/>
          <p:nvPr/>
        </p:nvSpPr>
        <p:spPr>
          <a:xfrm>
            <a:off x="17157674" y="14952990"/>
            <a:ext cx="10996761" cy="981887"/>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42" name="TextBox 41">
            <a:extLst>
              <a:ext uri="{FF2B5EF4-FFF2-40B4-BE49-F238E27FC236}">
                <a16:creationId xmlns:a16="http://schemas.microsoft.com/office/drawing/2014/main" id="{E0433C7B-06F4-3DD1-317F-5910D254C157}"/>
              </a:ext>
            </a:extLst>
          </p:cNvPr>
          <p:cNvSpPr txBox="1"/>
          <p:nvPr/>
        </p:nvSpPr>
        <p:spPr>
          <a:xfrm>
            <a:off x="1308644" y="16518697"/>
            <a:ext cx="5779379" cy="4007957"/>
          </a:xfrm>
          <a:prstGeom prst="rect">
            <a:avLst/>
          </a:prstGeom>
          <a:noFill/>
        </p:spPr>
        <p:txBody>
          <a:bodyPr wrap="square" rtlCol="0">
            <a:spAutoFit/>
          </a:bodyPr>
          <a:lstStyle/>
          <a:p>
            <a:r>
              <a:rPr lang="en-GB" sz="1131" dirty="0"/>
              <a:t>Digital physical-activity interventions such as ActiveLife+ offer significant opportunities for improving public health among adults aged 18–40. From a policy perspective, integrating evidence-based apps into national weight-management strategies can enhance prevention efforts, reduce pressure on primary-care services, and support more scalable health-promotion initiatives (Gov.uk, 2025). Policies that encourage digital innovation, such as workplace wellbeing programmes and technology-supported public-health campaigns, can further strengthen population-level impact.</a:t>
            </a:r>
          </a:p>
          <a:p>
            <a:endParaRPr lang="en-GB" sz="1131" dirty="0"/>
          </a:p>
          <a:p>
            <a:r>
              <a:rPr lang="en-GB" sz="1131" dirty="0"/>
              <a:t>From an educational standpoint, healthcare professionals require training in digital literacy to confidently recommend, assess, and support digital health interventions. This includes understanding app quality, recognising privacy concerns, and integrating digital tools into personalised care plans (Yardley et al., 2020).</a:t>
            </a:r>
          </a:p>
          <a:p>
            <a:endParaRPr lang="en-GB" sz="1131" dirty="0"/>
          </a:p>
          <a:p>
            <a:r>
              <a:rPr lang="en-GB" sz="1131" dirty="0"/>
              <a:t>Future research should focus on long-term adherence, the effectiveness of JITAIs across diverse populations, and the impact of digital interventions on health inequalities. Studies examining which behavioural features drive sustained engagement will help refine and personalise interventions such as ActiveLife+ (O’Reilly &amp; </a:t>
            </a:r>
            <a:r>
              <a:rPr lang="en-GB" sz="1131" dirty="0" err="1"/>
              <a:t>Spruijt</a:t>
            </a:r>
            <a:r>
              <a:rPr lang="en-GB" sz="1131" dirty="0"/>
              <a:t>-Metz, 2023).</a:t>
            </a:r>
          </a:p>
          <a:p>
            <a:endParaRPr lang="en-GB" sz="1131" dirty="0"/>
          </a:p>
          <a:p>
            <a:r>
              <a:rPr lang="en-GB" sz="1131" dirty="0"/>
              <a:t>Overall, ActiveLife+ represents a promising, inclusive, and scalable digital intervention that can support meaningful behaviour change, reduce obesity risk, and promote healthier lifestyles among adults aged 18–40.</a:t>
            </a:r>
          </a:p>
          <a:p>
            <a:endParaRPr lang="en-IN" sz="1697" dirty="0"/>
          </a:p>
        </p:txBody>
      </p:sp>
      <p:sp>
        <p:nvSpPr>
          <p:cNvPr id="44" name="Rectangle 43">
            <a:extLst>
              <a:ext uri="{FF2B5EF4-FFF2-40B4-BE49-F238E27FC236}">
                <a16:creationId xmlns:a16="http://schemas.microsoft.com/office/drawing/2014/main" id="{264A4B43-D388-91A8-928F-6C5A53882F11}"/>
              </a:ext>
            </a:extLst>
          </p:cNvPr>
          <p:cNvSpPr/>
          <p:nvPr/>
        </p:nvSpPr>
        <p:spPr>
          <a:xfrm>
            <a:off x="750482" y="15506023"/>
            <a:ext cx="7023580" cy="94938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45" name="TextBox 44">
            <a:extLst>
              <a:ext uri="{FF2B5EF4-FFF2-40B4-BE49-F238E27FC236}">
                <a16:creationId xmlns:a16="http://schemas.microsoft.com/office/drawing/2014/main" id="{0EE3D503-82E3-9CCB-DB0C-E8F048E88E72}"/>
              </a:ext>
            </a:extLst>
          </p:cNvPr>
          <p:cNvSpPr txBox="1"/>
          <p:nvPr/>
        </p:nvSpPr>
        <p:spPr>
          <a:xfrm>
            <a:off x="2824477" y="15760494"/>
            <a:ext cx="1783309" cy="440442"/>
          </a:xfrm>
          <a:prstGeom prst="rect">
            <a:avLst/>
          </a:prstGeom>
          <a:noFill/>
        </p:spPr>
        <p:txBody>
          <a:bodyPr wrap="none" rtlCol="0">
            <a:spAutoFit/>
          </a:bodyPr>
          <a:lstStyle/>
          <a:p>
            <a:r>
              <a:rPr lang="en-GB" sz="2262" b="1" dirty="0"/>
              <a:t>CONCLUSION</a:t>
            </a:r>
            <a:endParaRPr lang="en-IN" sz="2262" b="1" dirty="0"/>
          </a:p>
        </p:txBody>
      </p:sp>
      <p:sp>
        <p:nvSpPr>
          <p:cNvPr id="46" name="Rectangle 45">
            <a:extLst>
              <a:ext uri="{FF2B5EF4-FFF2-40B4-BE49-F238E27FC236}">
                <a16:creationId xmlns:a16="http://schemas.microsoft.com/office/drawing/2014/main" id="{61B07B47-AE57-4C15-5CE4-709005870DF6}"/>
              </a:ext>
            </a:extLst>
          </p:cNvPr>
          <p:cNvSpPr/>
          <p:nvPr/>
        </p:nvSpPr>
        <p:spPr>
          <a:xfrm>
            <a:off x="17211267" y="10471505"/>
            <a:ext cx="10786939" cy="94897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52" name="Rectangle 8">
            <a:extLst>
              <a:ext uri="{FF2B5EF4-FFF2-40B4-BE49-F238E27FC236}">
                <a16:creationId xmlns:a16="http://schemas.microsoft.com/office/drawing/2014/main" id="{E6DC1F1C-AA86-D01F-D0B2-D6240A658DDE}"/>
              </a:ext>
            </a:extLst>
          </p:cNvPr>
          <p:cNvSpPr>
            <a:spLocks noChangeArrowheads="1"/>
          </p:cNvSpPr>
          <p:nvPr/>
        </p:nvSpPr>
        <p:spPr bwMode="auto">
          <a:xfrm>
            <a:off x="17250860" y="15901250"/>
            <a:ext cx="11898924" cy="4922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6188" tIns="43094" rIns="86188" bIns="43094" numCol="1" anchor="ctr" anchorCtr="0" compatLnSpc="1">
            <a:prstTxWarp prst="textNoShape">
              <a:avLst/>
            </a:prstTxWarp>
            <a:spAutoFit/>
          </a:bodyPr>
          <a:lstStyle/>
          <a:p>
            <a:pPr defTabSz="861913" eaLnBrk="0" fontAlgn="base" hangingPunct="0">
              <a:spcBef>
                <a:spcPct val="0"/>
              </a:spcBef>
              <a:spcAft>
                <a:spcPct val="0"/>
              </a:spcAft>
              <a:buFontTx/>
              <a:buChar char="•"/>
            </a:pPr>
            <a:r>
              <a:rPr lang="en-US" altLang="en-US" sz="848" dirty="0">
                <a:latin typeface="Arial" panose="020B0604020202020204" pitchFamily="34" charset="0"/>
              </a:rPr>
              <a:t>Brickwood, K., Watson, G., O’Brien, J. &amp; Williams, A. (2019) ‘Consumer-based wearable activity trackers increase physical activity participation: Systematic review and meta-analysis’, </a:t>
            </a:r>
            <a:r>
              <a:rPr lang="en-US" altLang="en-US" sz="848" i="1" dirty="0">
                <a:latin typeface="Arial" panose="020B0604020202020204" pitchFamily="34" charset="0"/>
              </a:rPr>
              <a:t>JMIR mHealth and </a:t>
            </a:r>
            <a:r>
              <a:rPr lang="en-US" altLang="en-US" sz="848" i="1" dirty="0" err="1">
                <a:latin typeface="Arial" panose="020B0604020202020204" pitchFamily="34" charset="0"/>
              </a:rPr>
              <a:t>uHealth</a:t>
            </a:r>
            <a:r>
              <a:rPr lang="en-US" altLang="en-US" sz="848" dirty="0">
                <a:latin typeface="Arial" panose="020B0604020202020204" pitchFamily="34" charset="0"/>
              </a:rPr>
              <a:t>, 7(4), e11819.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Fleming, T. et al. (2022) ‘Digital interventions for health </a:t>
            </a:r>
            <a:r>
              <a:rPr lang="en-US" altLang="en-US" sz="848" dirty="0" err="1">
                <a:latin typeface="Arial" panose="020B0604020202020204" pitchFamily="34" charset="0"/>
              </a:rPr>
              <a:t>behaviour</a:t>
            </a:r>
            <a:r>
              <a:rPr lang="en-US" altLang="en-US" sz="848" dirty="0">
                <a:latin typeface="Arial" panose="020B0604020202020204" pitchFamily="34" charset="0"/>
              </a:rPr>
              <a:t> change: A review’, </a:t>
            </a:r>
            <a:r>
              <a:rPr lang="en-US" altLang="en-US" sz="848" i="1" dirty="0">
                <a:latin typeface="Arial" panose="020B0604020202020204" pitchFamily="34" charset="0"/>
              </a:rPr>
              <a:t>The Lancet Digital Health</a:t>
            </a:r>
            <a:r>
              <a:rPr lang="en-US" altLang="en-US" sz="848" dirty="0">
                <a:latin typeface="Arial" panose="020B0604020202020204" pitchFamily="34" charset="0"/>
              </a:rPr>
              <a:t>, 4(2).</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Gov.uk (2025) </a:t>
            </a:r>
            <a:r>
              <a:rPr lang="en-US" altLang="en-US" sz="848" i="1" dirty="0">
                <a:latin typeface="Arial" panose="020B0604020202020204" pitchFamily="34" charset="0"/>
              </a:rPr>
              <a:t>Statistics on Obesity, Physical Activity and Diet: England 2025</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Hydari, M., Esmaeilzadeh, P. &amp; LaRose, R. (2023) ‘Just-In-Time Adaptive Interventions to reduce sedentary </a:t>
            </a:r>
            <a:r>
              <a:rPr lang="en-US" altLang="en-US" sz="848" dirty="0" err="1">
                <a:latin typeface="Arial" panose="020B0604020202020204" pitchFamily="34" charset="0"/>
              </a:rPr>
              <a:t>behaviour</a:t>
            </a:r>
            <a:r>
              <a:rPr lang="en-US" altLang="en-US" sz="848" dirty="0">
                <a:latin typeface="Arial" panose="020B0604020202020204" pitchFamily="34" charset="0"/>
              </a:rPr>
              <a:t>: A systematic review’, </a:t>
            </a:r>
            <a:r>
              <a:rPr lang="en-US" altLang="en-US" sz="848" i="1" dirty="0">
                <a:latin typeface="Arial" panose="020B0604020202020204" pitchFamily="34" charset="0"/>
              </a:rPr>
              <a:t>Digital Health</a:t>
            </a:r>
            <a:r>
              <a:rPr lang="en-US" altLang="en-US" sz="848" dirty="0">
                <a:latin typeface="Arial" panose="020B0604020202020204" pitchFamily="34" charset="0"/>
              </a:rPr>
              <a:t>, 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err="1">
                <a:latin typeface="Arial" panose="020B0604020202020204" pitchFamily="34" charset="0"/>
              </a:rPr>
              <a:t>Kathiravelu</a:t>
            </a:r>
            <a:r>
              <a:rPr lang="en-US" altLang="en-US" sz="848" dirty="0">
                <a:latin typeface="Arial" panose="020B0604020202020204" pitchFamily="34" charset="0"/>
              </a:rPr>
              <a:t>, S. et al. (2021) ‘Effectiveness of mobile app–based physical activity interventions: A meta-analysis’, </a:t>
            </a:r>
            <a:r>
              <a:rPr lang="en-US" altLang="en-US" sz="848" i="1" dirty="0">
                <a:latin typeface="Arial" panose="020B0604020202020204" pitchFamily="34" charset="0"/>
              </a:rPr>
              <a:t>Preventive Medicine Reports</a:t>
            </a:r>
            <a:r>
              <a:rPr lang="en-US" altLang="en-US" sz="848" dirty="0">
                <a:latin typeface="Arial" panose="020B0604020202020204" pitchFamily="34" charset="0"/>
              </a:rPr>
              <a:t>, 23.</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Michie, S., van Stralen, M. &amp; West, R. (2011) ‘The </a:t>
            </a:r>
            <a:r>
              <a:rPr lang="en-US" altLang="en-US" sz="848" dirty="0" err="1">
                <a:latin typeface="Arial" panose="020B0604020202020204" pitchFamily="34" charset="0"/>
              </a:rPr>
              <a:t>Behaviour</a:t>
            </a:r>
            <a:r>
              <a:rPr lang="en-US" altLang="en-US" sz="848" dirty="0">
                <a:latin typeface="Arial" panose="020B0604020202020204" pitchFamily="34" charset="0"/>
              </a:rPr>
              <a:t> Change Wheel’, </a:t>
            </a:r>
            <a:r>
              <a:rPr lang="en-US" altLang="en-US" sz="848" i="1" dirty="0">
                <a:latin typeface="Arial" panose="020B0604020202020204" pitchFamily="34" charset="0"/>
              </a:rPr>
              <a:t>Implementation Science</a:t>
            </a:r>
            <a:r>
              <a:rPr lang="en-US" altLang="en-US" sz="848" dirty="0">
                <a:latin typeface="Arial" panose="020B0604020202020204" pitchFamily="34" charset="0"/>
              </a:rPr>
              <a:t>, 6(42).</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GB" sz="900" dirty="0"/>
              <a:t>Michie, S., Atkins, L. &amp; West, R., 2014. </a:t>
            </a:r>
            <a:r>
              <a:rPr lang="en-GB" sz="900" i="1" dirty="0"/>
              <a:t>The Behaviour Change Wheel: A Guide to Designing Interventions</a:t>
            </a:r>
            <a:r>
              <a:rPr lang="en-GB" sz="900" dirty="0"/>
              <a:t>. London: Silverback Publishing</a:t>
            </a: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Simpson, S. &amp; Semple, S. (2021) ‘Digital interventions to increase physical activity in adults’, </a:t>
            </a:r>
            <a:r>
              <a:rPr lang="en-US" altLang="en-US" sz="848" i="1" dirty="0">
                <a:latin typeface="Arial" panose="020B0604020202020204" pitchFamily="34" charset="0"/>
              </a:rPr>
              <a:t>Public Health</a:t>
            </a:r>
            <a:r>
              <a:rPr lang="en-US" altLang="en-US" sz="848" dirty="0">
                <a:latin typeface="Arial" panose="020B0604020202020204" pitchFamily="34" charset="0"/>
              </a:rPr>
              <a:t>, 198, 48–56.</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Sullivan, A. et al. (2020) ‘Sedentary </a:t>
            </a:r>
            <a:r>
              <a:rPr lang="en-US" altLang="en-US" sz="848" dirty="0" err="1">
                <a:latin typeface="Arial" panose="020B0604020202020204" pitchFamily="34" charset="0"/>
              </a:rPr>
              <a:t>behaviour</a:t>
            </a:r>
            <a:r>
              <a:rPr lang="en-US" altLang="en-US" sz="848" dirty="0">
                <a:latin typeface="Arial" panose="020B0604020202020204" pitchFamily="34" charset="0"/>
              </a:rPr>
              <a:t> and physical inactivity among adults’, </a:t>
            </a:r>
            <a:r>
              <a:rPr lang="en-US" altLang="en-US" sz="848" i="1" dirty="0">
                <a:latin typeface="Arial" panose="020B0604020202020204" pitchFamily="34" charset="0"/>
              </a:rPr>
              <a:t>European Journal of Public Health</a:t>
            </a:r>
            <a:r>
              <a:rPr lang="en-US" altLang="en-US" sz="848" dirty="0">
                <a:latin typeface="Arial" panose="020B0604020202020204" pitchFamily="34" charset="0"/>
              </a:rPr>
              <a:t>, 30(3).</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Feter, N. et al. (2019) ‘Sedentary behavior and health outcomes: An overview’, </a:t>
            </a:r>
            <a:r>
              <a:rPr lang="en-US" altLang="en-US" sz="848" i="1" dirty="0">
                <a:latin typeface="Arial" panose="020B0604020202020204" pitchFamily="34" charset="0"/>
              </a:rPr>
              <a:t>Sports Medicine</a:t>
            </a:r>
            <a:r>
              <a:rPr lang="en-US" altLang="en-US" sz="848" dirty="0">
                <a:latin typeface="Arial" panose="020B0604020202020204" pitchFamily="34" charset="0"/>
              </a:rPr>
              <a:t>, 49.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World Health Organization (2016) </a:t>
            </a:r>
            <a:r>
              <a:rPr lang="en-US" altLang="en-US" sz="848" i="1" dirty="0">
                <a:latin typeface="Arial" panose="020B0604020202020204" pitchFamily="34" charset="0"/>
              </a:rPr>
              <a:t>Ottawa Charter for Health Promotion</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World Health Organization (2023) </a:t>
            </a:r>
            <a:r>
              <a:rPr lang="en-US" altLang="en-US" sz="848" i="1" dirty="0">
                <a:latin typeface="Arial" panose="020B0604020202020204" pitchFamily="34" charset="0"/>
              </a:rPr>
              <a:t>Obesity: Key Facts</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Yardley, L. et al. (2020) ‘Digital health adoption and engagement’, </a:t>
            </a:r>
            <a:r>
              <a:rPr lang="en-US" altLang="en-US" sz="848" i="1" dirty="0">
                <a:latin typeface="Arial" panose="020B0604020202020204" pitchFamily="34" charset="0"/>
              </a:rPr>
              <a:t>Journal of Medical Internet Research</a:t>
            </a:r>
            <a:r>
              <a:rPr lang="en-US" altLang="en-US" sz="848" dirty="0">
                <a:latin typeface="Arial" panose="020B0604020202020204" pitchFamily="34" charset="0"/>
              </a:rPr>
              <a:t>, 22(10).</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Hekler, E. et al. (2019) ‘Advancing models and theories for digital </a:t>
            </a:r>
            <a:r>
              <a:rPr lang="en-US" altLang="en-US" sz="848" dirty="0" err="1">
                <a:latin typeface="Arial" panose="020B0604020202020204" pitchFamily="34" charset="0"/>
              </a:rPr>
              <a:t>behaviour</a:t>
            </a:r>
            <a:r>
              <a:rPr lang="en-US" altLang="en-US" sz="848" dirty="0">
                <a:latin typeface="Arial" panose="020B0604020202020204" pitchFamily="34" charset="0"/>
              </a:rPr>
              <a:t> change interventions’, </a:t>
            </a:r>
            <a:r>
              <a:rPr lang="en-US" altLang="en-US" sz="848" i="1" dirty="0">
                <a:latin typeface="Arial" panose="020B0604020202020204" pitchFamily="34" charset="0"/>
              </a:rPr>
              <a:t>American Journal of Health Promotion</a:t>
            </a:r>
            <a:r>
              <a:rPr lang="en-US" altLang="en-US" sz="848" dirty="0">
                <a:latin typeface="Arial" panose="020B0604020202020204" pitchFamily="34" charset="0"/>
              </a:rPr>
              <a:t>, 33(2).</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Patel, M. et al. (2015) ‘Wearables and </a:t>
            </a:r>
            <a:r>
              <a:rPr lang="en-US" altLang="en-US" sz="848" dirty="0" err="1">
                <a:latin typeface="Arial" panose="020B0604020202020204" pitchFamily="34" charset="0"/>
              </a:rPr>
              <a:t>behaviour</a:t>
            </a:r>
            <a:r>
              <a:rPr lang="en-US" altLang="en-US" sz="848" dirty="0">
                <a:latin typeface="Arial" panose="020B0604020202020204" pitchFamily="34" charset="0"/>
              </a:rPr>
              <a:t> change’, </a:t>
            </a:r>
            <a:r>
              <a:rPr lang="en-US" altLang="en-US" sz="848" i="1" dirty="0">
                <a:latin typeface="Arial" panose="020B0604020202020204" pitchFamily="34" charset="0"/>
              </a:rPr>
              <a:t>The Lancet Diabetes &amp; Endocrinology</a:t>
            </a:r>
            <a:r>
              <a:rPr lang="en-US" altLang="en-US" sz="848" dirty="0">
                <a:latin typeface="Arial" panose="020B0604020202020204" pitchFamily="34" charset="0"/>
              </a:rPr>
              <a:t>, 3(9).</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O’Reilly, G. &amp; </a:t>
            </a:r>
            <a:r>
              <a:rPr lang="en-US" altLang="en-US" sz="848" dirty="0" err="1">
                <a:latin typeface="Arial" panose="020B0604020202020204" pitchFamily="34" charset="0"/>
              </a:rPr>
              <a:t>Spruijt</a:t>
            </a:r>
            <a:r>
              <a:rPr lang="en-US" altLang="en-US" sz="848" dirty="0">
                <a:latin typeface="Arial" panose="020B0604020202020204" pitchFamily="34" charset="0"/>
              </a:rPr>
              <a:t>-Metz, D. (2023) ‘Mobile health in </a:t>
            </a:r>
            <a:r>
              <a:rPr lang="en-US" altLang="en-US" sz="848" dirty="0" err="1">
                <a:latin typeface="Arial" panose="020B0604020202020204" pitchFamily="34" charset="0"/>
              </a:rPr>
              <a:t>behaviour</a:t>
            </a:r>
            <a:r>
              <a:rPr lang="en-US" altLang="en-US" sz="848" dirty="0">
                <a:latin typeface="Arial" panose="020B0604020202020204" pitchFamily="34" charset="0"/>
              </a:rPr>
              <a:t> change’, </a:t>
            </a:r>
            <a:r>
              <a:rPr lang="en-US" altLang="en-US" sz="848" i="1" dirty="0">
                <a:latin typeface="Arial" panose="020B0604020202020204" pitchFamily="34" charset="0"/>
              </a:rPr>
              <a:t>Annual Review of Public Health</a:t>
            </a:r>
            <a:r>
              <a:rPr lang="en-US" altLang="en-US" sz="848" dirty="0">
                <a:latin typeface="Arial" panose="020B0604020202020204" pitchFamily="34" charset="0"/>
              </a:rPr>
              <a:t>, 44.</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Glanz, K. et al. (2015) </a:t>
            </a:r>
            <a:r>
              <a:rPr lang="en-US" altLang="en-US" sz="848" i="1" dirty="0">
                <a:latin typeface="Arial" panose="020B0604020202020204" pitchFamily="34" charset="0"/>
              </a:rPr>
              <a:t>Health Behavior: Theory, Research and Practice</a:t>
            </a:r>
            <a:r>
              <a:rPr lang="en-US" altLang="en-US" sz="848" dirty="0">
                <a:latin typeface="Arial" panose="020B0604020202020204" pitchFamily="34" charset="0"/>
              </a:rPr>
              <a:t>.</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Murray, E. et al. (2019) ‘Digital health interventions’, </a:t>
            </a:r>
            <a:r>
              <a:rPr lang="en-US" altLang="en-US" sz="848" i="1" dirty="0">
                <a:latin typeface="Arial" panose="020B0604020202020204" pitchFamily="34" charset="0"/>
              </a:rPr>
              <a:t>The BMJ</a:t>
            </a:r>
            <a:r>
              <a:rPr lang="en-US" altLang="en-US" sz="848" dirty="0">
                <a:latin typeface="Arial" panose="020B0604020202020204" pitchFamily="34" charset="0"/>
              </a:rPr>
              <a:t>, 364.</a:t>
            </a:r>
          </a:p>
          <a:p>
            <a:pPr defTabSz="861913" eaLnBrk="0" fontAlgn="base" hangingPunct="0">
              <a:spcBef>
                <a:spcPct val="0"/>
              </a:spcBef>
              <a:spcAft>
                <a:spcPct val="0"/>
              </a:spcAft>
              <a:buFontTx/>
              <a:buChar char="•"/>
            </a:pPr>
            <a:endParaRPr lang="en-US" altLang="en-US" sz="848" dirty="0">
              <a:latin typeface="Arial" panose="020B0604020202020204" pitchFamily="34" charset="0"/>
            </a:endParaRPr>
          </a:p>
          <a:p>
            <a:pPr defTabSz="861913" eaLnBrk="0" fontAlgn="base" hangingPunct="0">
              <a:spcBef>
                <a:spcPct val="0"/>
              </a:spcBef>
              <a:spcAft>
                <a:spcPct val="0"/>
              </a:spcAft>
              <a:buFontTx/>
              <a:buChar char="•"/>
            </a:pPr>
            <a:r>
              <a:rPr lang="en-US" altLang="en-US" sz="848" dirty="0">
                <a:latin typeface="Arial" panose="020B0604020202020204" pitchFamily="34" charset="0"/>
              </a:rPr>
              <a:t>Zheng, C. et al. (2022) ‘Wearable activity trackers and physical activity outcomes’, </a:t>
            </a:r>
            <a:r>
              <a:rPr lang="en-US" altLang="en-US" sz="848" i="1" dirty="0">
                <a:latin typeface="Arial" panose="020B0604020202020204" pitchFamily="34" charset="0"/>
              </a:rPr>
              <a:t>Journal of Physical Activity &amp; Health</a:t>
            </a:r>
            <a:r>
              <a:rPr lang="en-US" altLang="en-US" sz="848" dirty="0">
                <a:latin typeface="Arial" panose="020B0604020202020204" pitchFamily="34" charset="0"/>
              </a:rPr>
              <a:t>, 19.</a:t>
            </a:r>
          </a:p>
        </p:txBody>
      </p:sp>
      <p:sp>
        <p:nvSpPr>
          <p:cNvPr id="53" name="TextBox 52">
            <a:extLst>
              <a:ext uri="{FF2B5EF4-FFF2-40B4-BE49-F238E27FC236}">
                <a16:creationId xmlns:a16="http://schemas.microsoft.com/office/drawing/2014/main" id="{A65A3104-4E70-40C4-4C80-DD410353067E}"/>
              </a:ext>
            </a:extLst>
          </p:cNvPr>
          <p:cNvSpPr txBox="1"/>
          <p:nvPr/>
        </p:nvSpPr>
        <p:spPr>
          <a:xfrm>
            <a:off x="20658387" y="15179496"/>
            <a:ext cx="1619354" cy="440442"/>
          </a:xfrm>
          <a:prstGeom prst="rect">
            <a:avLst/>
          </a:prstGeom>
          <a:noFill/>
        </p:spPr>
        <p:txBody>
          <a:bodyPr wrap="none" rtlCol="0">
            <a:spAutoFit/>
          </a:bodyPr>
          <a:lstStyle/>
          <a:p>
            <a:r>
              <a:rPr lang="en-GB" sz="2262" b="1" dirty="0"/>
              <a:t>REFERENCE </a:t>
            </a:r>
            <a:endParaRPr lang="en-IN" sz="2262" b="1" dirty="0"/>
          </a:p>
        </p:txBody>
      </p:sp>
      <p:sp>
        <p:nvSpPr>
          <p:cNvPr id="54" name="TextBox 53">
            <a:extLst>
              <a:ext uri="{FF2B5EF4-FFF2-40B4-BE49-F238E27FC236}">
                <a16:creationId xmlns:a16="http://schemas.microsoft.com/office/drawing/2014/main" id="{2367423F-5559-9437-4A27-D47AF96023CE}"/>
              </a:ext>
            </a:extLst>
          </p:cNvPr>
          <p:cNvSpPr txBox="1"/>
          <p:nvPr/>
        </p:nvSpPr>
        <p:spPr>
          <a:xfrm>
            <a:off x="20603711" y="10811273"/>
            <a:ext cx="2865208" cy="701602"/>
          </a:xfrm>
          <a:prstGeom prst="rect">
            <a:avLst/>
          </a:prstGeom>
          <a:noFill/>
        </p:spPr>
        <p:txBody>
          <a:bodyPr wrap="none" rtlCol="0">
            <a:spAutoFit/>
          </a:bodyPr>
          <a:lstStyle/>
          <a:p>
            <a:r>
              <a:rPr lang="en-IN" sz="2262" b="1" dirty="0"/>
              <a:t>EXPECTED OUTCOMES</a:t>
            </a:r>
          </a:p>
          <a:p>
            <a:endParaRPr lang="en-IN" sz="1697" dirty="0"/>
          </a:p>
        </p:txBody>
      </p:sp>
      <p:sp>
        <p:nvSpPr>
          <p:cNvPr id="55" name="TextBox 54">
            <a:extLst>
              <a:ext uri="{FF2B5EF4-FFF2-40B4-BE49-F238E27FC236}">
                <a16:creationId xmlns:a16="http://schemas.microsoft.com/office/drawing/2014/main" id="{78B23351-F983-5C46-E745-29433B8D75C8}"/>
              </a:ext>
            </a:extLst>
          </p:cNvPr>
          <p:cNvSpPr txBox="1"/>
          <p:nvPr/>
        </p:nvSpPr>
        <p:spPr>
          <a:xfrm>
            <a:off x="1041485" y="420846"/>
            <a:ext cx="26670122" cy="1569660"/>
          </a:xfrm>
          <a:prstGeom prst="rect">
            <a:avLst/>
          </a:prstGeom>
          <a:noFill/>
        </p:spPr>
        <p:txBody>
          <a:bodyPr wrap="none" rtlCol="0">
            <a:spAutoFit/>
          </a:bodyPr>
          <a:lstStyle/>
          <a:p>
            <a:r>
              <a:rPr lang="en-GB" sz="4800" b="1" dirty="0"/>
              <a:t>ActiveLife+: A Digital Behaviour-Change Intervention for Obesity Prevention in Adults 18–40</a:t>
            </a:r>
          </a:p>
          <a:p>
            <a:endParaRPr lang="en-IN" sz="4800" b="1" dirty="0"/>
          </a:p>
        </p:txBody>
      </p:sp>
      <p:sp>
        <p:nvSpPr>
          <p:cNvPr id="56" name="TextBox 55">
            <a:extLst>
              <a:ext uri="{FF2B5EF4-FFF2-40B4-BE49-F238E27FC236}">
                <a16:creationId xmlns:a16="http://schemas.microsoft.com/office/drawing/2014/main" id="{B3AD0FCE-F8DD-E488-66AA-3144CDC5929D}"/>
              </a:ext>
            </a:extLst>
          </p:cNvPr>
          <p:cNvSpPr txBox="1"/>
          <p:nvPr/>
        </p:nvSpPr>
        <p:spPr>
          <a:xfrm>
            <a:off x="1041485" y="1817160"/>
            <a:ext cx="7389523" cy="523220"/>
          </a:xfrm>
          <a:prstGeom prst="rect">
            <a:avLst/>
          </a:prstGeom>
          <a:noFill/>
        </p:spPr>
        <p:txBody>
          <a:bodyPr wrap="none" rtlCol="0">
            <a:spAutoFit/>
          </a:bodyPr>
          <a:lstStyle/>
          <a:p>
            <a:r>
              <a:rPr lang="en-GB" sz="2800" b="1" dirty="0"/>
              <a:t>NAME: Akash Baria    STUDENT ID: 2428541</a:t>
            </a:r>
            <a:endParaRPr lang="en-IN" sz="2800" b="1" dirty="0"/>
          </a:p>
        </p:txBody>
      </p:sp>
      <p:sp>
        <p:nvSpPr>
          <p:cNvPr id="57" name="TextBox 56">
            <a:extLst>
              <a:ext uri="{FF2B5EF4-FFF2-40B4-BE49-F238E27FC236}">
                <a16:creationId xmlns:a16="http://schemas.microsoft.com/office/drawing/2014/main" id="{7BD33050-8540-AF4E-179E-BD544E15A13D}"/>
              </a:ext>
            </a:extLst>
          </p:cNvPr>
          <p:cNvSpPr txBox="1"/>
          <p:nvPr/>
        </p:nvSpPr>
        <p:spPr>
          <a:xfrm>
            <a:off x="10435966" y="1869506"/>
            <a:ext cx="17187719" cy="523220"/>
          </a:xfrm>
          <a:prstGeom prst="rect">
            <a:avLst/>
          </a:prstGeom>
          <a:noFill/>
        </p:spPr>
        <p:txBody>
          <a:bodyPr wrap="none" rtlCol="0">
            <a:spAutoFit/>
          </a:bodyPr>
          <a:lstStyle/>
          <a:p>
            <a:r>
              <a:rPr lang="en-GB" sz="2800" b="1" kern="100" dirty="0">
                <a:latin typeface="Arial" panose="020B0604020202020204" pitchFamily="34" charset="0"/>
                <a:ea typeface="Calibri" panose="020F0502020204030204" pitchFamily="34" charset="0"/>
                <a:cs typeface="Arial" panose="020B0604020202020204" pitchFamily="34" charset="0"/>
              </a:rPr>
              <a:t>   MODULE</a:t>
            </a:r>
            <a:r>
              <a:rPr lang="en-GB" sz="2400" b="1" kern="100" dirty="0">
                <a:latin typeface="Arial" panose="020B0604020202020204" pitchFamily="34" charset="0"/>
                <a:ea typeface="Calibri" panose="020F0502020204030204" pitchFamily="34" charset="0"/>
                <a:cs typeface="Arial" panose="020B0604020202020204" pitchFamily="34" charset="0"/>
              </a:rPr>
              <a:t>: Population Health and Digital Health Promotion    </a:t>
            </a:r>
            <a:r>
              <a:rPr lang="en-US" sz="2800" b="1" dirty="0">
                <a:latin typeface="Arial" panose="020B0604020202020204" pitchFamily="34" charset="0"/>
                <a:ea typeface="Calibri" panose="020F0502020204030204" pitchFamily="34" charset="0"/>
                <a:cs typeface="Arial" panose="020B0604020202020204" pitchFamily="34" charset="0"/>
              </a:rPr>
              <a:t>PROGRAMME</a:t>
            </a:r>
            <a:r>
              <a:rPr lang="en-US" sz="2400" dirty="0">
                <a:latin typeface="Arial" panose="020B0604020202020204" pitchFamily="34" charset="0"/>
                <a:ea typeface="Calibri" panose="020F0502020204030204" pitchFamily="34" charset="0"/>
                <a:cs typeface="Arial" panose="020B0604020202020204" pitchFamily="34" charset="0"/>
              </a:rPr>
              <a:t>: MSc in Public Health and Social Care</a:t>
            </a:r>
            <a:endParaRPr lang="en-IN" sz="2400" dirty="0"/>
          </a:p>
        </p:txBody>
      </p:sp>
      <p:pic>
        <p:nvPicPr>
          <p:cNvPr id="9" name="Picture 8">
            <a:extLst>
              <a:ext uri="{FF2B5EF4-FFF2-40B4-BE49-F238E27FC236}">
                <a16:creationId xmlns:a16="http://schemas.microsoft.com/office/drawing/2014/main" id="{3F2BA93E-5C25-5791-CDB7-0507F9F72FF4}"/>
              </a:ext>
            </a:extLst>
          </p:cNvPr>
          <p:cNvPicPr>
            <a:picLocks noChangeAspect="1"/>
          </p:cNvPicPr>
          <p:nvPr/>
        </p:nvPicPr>
        <p:blipFill>
          <a:blip r:embed="rId4"/>
          <a:stretch>
            <a:fillRect/>
          </a:stretch>
        </p:blipFill>
        <p:spPr>
          <a:xfrm>
            <a:off x="8431008" y="12131040"/>
            <a:ext cx="7787788" cy="7324162"/>
          </a:xfrm>
          <a:prstGeom prst="rect">
            <a:avLst/>
          </a:prstGeom>
        </p:spPr>
      </p:pic>
      <p:sp>
        <p:nvSpPr>
          <p:cNvPr id="11" name="TextBox 10">
            <a:extLst>
              <a:ext uri="{FF2B5EF4-FFF2-40B4-BE49-F238E27FC236}">
                <a16:creationId xmlns:a16="http://schemas.microsoft.com/office/drawing/2014/main" id="{EF764759-FB81-B49E-CB6B-255B3E5ACE61}"/>
              </a:ext>
            </a:extLst>
          </p:cNvPr>
          <p:cNvSpPr txBox="1"/>
          <p:nvPr/>
        </p:nvSpPr>
        <p:spPr>
          <a:xfrm>
            <a:off x="8869680" y="19151600"/>
            <a:ext cx="3820160" cy="369332"/>
          </a:xfrm>
          <a:prstGeom prst="rect">
            <a:avLst/>
          </a:prstGeom>
          <a:noFill/>
        </p:spPr>
        <p:txBody>
          <a:bodyPr wrap="square" rtlCol="0">
            <a:spAutoFit/>
          </a:bodyPr>
          <a:lstStyle/>
          <a:p>
            <a:r>
              <a:rPr lang="en-IN" dirty="0"/>
              <a:t>(World Health Organization, 2023)</a:t>
            </a:r>
          </a:p>
        </p:txBody>
      </p:sp>
      <p:sp>
        <p:nvSpPr>
          <p:cNvPr id="12" name="TextBox 11">
            <a:extLst>
              <a:ext uri="{FF2B5EF4-FFF2-40B4-BE49-F238E27FC236}">
                <a16:creationId xmlns:a16="http://schemas.microsoft.com/office/drawing/2014/main" id="{37A18659-4D83-3E6E-8C8B-A017C9C880AD}"/>
              </a:ext>
            </a:extLst>
          </p:cNvPr>
          <p:cNvSpPr txBox="1"/>
          <p:nvPr/>
        </p:nvSpPr>
        <p:spPr>
          <a:xfrm>
            <a:off x="8981440" y="11378095"/>
            <a:ext cx="3708400" cy="369332"/>
          </a:xfrm>
          <a:prstGeom prst="rect">
            <a:avLst/>
          </a:prstGeom>
          <a:noFill/>
        </p:spPr>
        <p:txBody>
          <a:bodyPr wrap="square" rtlCol="0">
            <a:spAutoFit/>
          </a:bodyPr>
          <a:lstStyle/>
          <a:p>
            <a:r>
              <a:rPr lang="en-IN" dirty="0"/>
              <a:t>(Michie, Atkins &amp; West, 2014)</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821</TotalTime>
  <Words>2139</Words>
  <Application>Microsoft Office PowerPoint</Application>
  <PresentationFormat>Custom</PresentationFormat>
  <Paragraphs>87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Trebuchet MS</vt:lpstr>
      <vt:lpstr>Wingdings 3</vt:lpstr>
      <vt:lpstr>Facet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Akash Baria</dc:creator>
  <cp:keywords/>
  <dc:description>generated using python-pptx</dc:description>
  <cp:lastModifiedBy>Akash Baria</cp:lastModifiedBy>
  <cp:revision>3</cp:revision>
  <dcterms:created xsi:type="dcterms:W3CDTF">2013-01-27T09:14:16Z</dcterms:created>
  <dcterms:modified xsi:type="dcterms:W3CDTF">2025-11-27T11:50:25Z</dcterms:modified>
  <cp:category/>
</cp:coreProperties>
</file>