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11696"/>
    <a:srgbClr val="0E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958"/>
    <p:restoredTop sz="94646"/>
  </p:normalViewPr>
  <p:slideViewPr>
    <p:cSldViewPr snapToGrid="0">
      <p:cViewPr>
        <p:scale>
          <a:sx n="86" d="100"/>
          <a:sy n="86" d="100"/>
        </p:scale>
        <p:origin x="288" y="5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618CB1-9D34-9B4D-AA73-DB84C959489C}" type="datetimeFigureOut">
              <a:rPr lang="en-US" smtClean="0"/>
              <a:t>3/23/26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52346A4-8843-594E-A711-8882B324DAC1}" type="slidenum">
              <a:rPr lang="en-US" smtClean="0"/>
              <a:t>‹#›</a:t>
            </a:fld>
            <a:endParaRPr lang="en-US"/>
          </a:p>
        </p:txBody>
      </p:sp>
    </p:spTree>
    <p:extLst>
      <p:ext uri="{BB962C8B-B14F-4D97-AF65-F5344CB8AC3E}">
        <p14:creationId xmlns:p14="http://schemas.microsoft.com/office/powerpoint/2010/main" val="4281781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352346A4-8843-594E-A711-8882B324DAC1}" type="slidenum">
              <a:rPr lang="en-US" smtClean="0"/>
              <a:t>4</a:t>
            </a:fld>
            <a:endParaRPr lang="en-US"/>
          </a:p>
        </p:txBody>
      </p:sp>
    </p:spTree>
    <p:extLst>
      <p:ext uri="{BB962C8B-B14F-4D97-AF65-F5344CB8AC3E}">
        <p14:creationId xmlns:p14="http://schemas.microsoft.com/office/powerpoint/2010/main" val="524941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3/23/26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18902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3/23/26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5281539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3/23/26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953023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3/23/26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9056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3/23/26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66669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3/23/26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05315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3/23/26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39567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3/23/26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65751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3/23/26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889774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3/23/26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685009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3/23/26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451988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3/23/26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4680725"/>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11" r:id="rId6"/>
    <p:sldLayoutId id="2147483806" r:id="rId7"/>
    <p:sldLayoutId id="2147483807" r:id="rId8"/>
    <p:sldLayoutId id="2147483808" r:id="rId9"/>
    <p:sldLayoutId id="2147483810" r:id="rId10"/>
    <p:sldLayoutId id="2147483809"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1.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85CB65D0-496F-4797-A015-C85839E35D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838131D5-5644-D3BA-99F4-FA9D7751A706}"/>
              </a:ext>
            </a:extLst>
          </p:cNvPr>
          <p:cNvPicPr>
            <a:picLocks noChangeAspect="1"/>
          </p:cNvPicPr>
          <p:nvPr/>
        </p:nvPicPr>
        <p:blipFill>
          <a:blip r:embed="rId2"/>
          <a:srcRect l="1948" r="9163"/>
          <a:stretch>
            <a:fillRect/>
          </a:stretch>
        </p:blipFill>
        <p:spPr>
          <a:xfrm>
            <a:off x="1" y="10"/>
            <a:ext cx="12192000" cy="6857989"/>
          </a:xfrm>
          <a:prstGeom prst="rect">
            <a:avLst/>
          </a:prstGeom>
        </p:spPr>
      </p:pic>
      <p:sp>
        <p:nvSpPr>
          <p:cNvPr id="44" name="Rectangle 43">
            <a:extLst>
              <a:ext uri="{FF2B5EF4-FFF2-40B4-BE49-F238E27FC236}">
                <a16:creationId xmlns:a16="http://schemas.microsoft.com/office/drawing/2014/main" id="{95D2C779-8883-4E5F-A170-0F464918C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307" y="990598"/>
            <a:ext cx="12188952" cy="4745182"/>
          </a:xfrm>
          <a:prstGeom prst="rect">
            <a:avLst/>
          </a:prstGeom>
          <a:gradFill>
            <a:gsLst>
              <a:gs pos="35000">
                <a:srgbClr val="000000">
                  <a:alpha val="41000"/>
                </a:srgbClr>
              </a:gs>
              <a:gs pos="0">
                <a:srgbClr val="000000">
                  <a:alpha val="0"/>
                </a:srgbClr>
              </a:gs>
              <a:gs pos="47744">
                <a:srgbClr val="000000">
                  <a:alpha val="51000"/>
                </a:srgbClr>
              </a:gs>
              <a:gs pos="70000">
                <a:srgbClr val="000000">
                  <a:alpha val="37000"/>
                </a:srgbClr>
              </a:gs>
              <a:gs pos="100000">
                <a:srgbClr val="000000">
                  <a:alpha val="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3EEC0F-26D8-6F7B-9CCA-CEE7459E63E5}"/>
              </a:ext>
            </a:extLst>
          </p:cNvPr>
          <p:cNvSpPr>
            <a:spLocks noGrp="1"/>
          </p:cNvSpPr>
          <p:nvPr>
            <p:ph type="ctrTitle"/>
          </p:nvPr>
        </p:nvSpPr>
        <p:spPr>
          <a:xfrm>
            <a:off x="1110230" y="990599"/>
            <a:ext cx="6342365" cy="4849091"/>
          </a:xfrm>
        </p:spPr>
        <p:txBody>
          <a:bodyPr anchor="ctr">
            <a:normAutofit/>
          </a:bodyPr>
          <a:lstStyle/>
          <a:p>
            <a:pPr algn="r">
              <a:lnSpc>
                <a:spcPct val="90000"/>
              </a:lnSpc>
            </a:pPr>
            <a: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Module Title: Professional Career Development Within H &amp; SC</a:t>
            </a:r>
            <a:b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br>
            <a: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Assignment 1 Presentation – Problem Solving</a:t>
            </a:r>
            <a:b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br>
            <a: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Module: LCHS 4009 (LON)</a:t>
            </a:r>
            <a:b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br>
            <a:r>
              <a:rPr lang="en-GB" sz="20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Lecturer: Odette Jack</a:t>
            </a:r>
            <a:endParaRPr lang="en-US" sz="2000" dirty="0">
              <a:solidFill>
                <a:srgbClr val="FFFFFF"/>
              </a:solidFill>
            </a:endParaRPr>
          </a:p>
        </p:txBody>
      </p:sp>
      <p:sp>
        <p:nvSpPr>
          <p:cNvPr id="3" name="Subtitle 2">
            <a:extLst>
              <a:ext uri="{FF2B5EF4-FFF2-40B4-BE49-F238E27FC236}">
                <a16:creationId xmlns:a16="http://schemas.microsoft.com/office/drawing/2014/main" id="{0400A679-EFF5-C9D9-0EA8-347FD248F2AA}"/>
              </a:ext>
            </a:extLst>
          </p:cNvPr>
          <p:cNvSpPr>
            <a:spLocks noGrp="1"/>
          </p:cNvSpPr>
          <p:nvPr>
            <p:ph type="subTitle" idx="1"/>
          </p:nvPr>
        </p:nvSpPr>
        <p:spPr>
          <a:xfrm>
            <a:off x="8712865" y="1447799"/>
            <a:ext cx="2368905" cy="4076699"/>
          </a:xfrm>
        </p:spPr>
        <p:txBody>
          <a:bodyPr anchor="ctr">
            <a:normAutofit/>
          </a:bodyPr>
          <a:lstStyle/>
          <a:p>
            <a:r>
              <a:rPr lang="en-GB" sz="16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Student Name: Vania Batista</a:t>
            </a:r>
            <a:br>
              <a:rPr lang="en-GB" sz="16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br>
            <a:r>
              <a:rPr lang="en-GB" sz="1600" kern="100" dirty="0">
                <a:solidFill>
                  <a:srgbClr val="FFFFFF"/>
                </a:solidFill>
                <a:latin typeface="Aptos" panose="020B0004020202020204" pitchFamily="34" charset="0"/>
                <a:ea typeface="Aptos" panose="020B0004020202020204" pitchFamily="34" charset="0"/>
                <a:cs typeface="Times New Roman" panose="02020603050405020304" pitchFamily="18" charset="0"/>
              </a:rPr>
              <a:t>Student ID: 2439410</a:t>
            </a:r>
            <a:endParaRPr lang="en-US" sz="1600" dirty="0">
              <a:solidFill>
                <a:srgbClr val="FFFFFF"/>
              </a:solidFill>
            </a:endParaRPr>
          </a:p>
        </p:txBody>
      </p:sp>
      <p:cxnSp>
        <p:nvCxnSpPr>
          <p:cNvPr id="45" name="Straight Connector 44">
            <a:extLst>
              <a:ext uri="{FF2B5EF4-FFF2-40B4-BE49-F238E27FC236}">
                <a16:creationId xmlns:a16="http://schemas.microsoft.com/office/drawing/2014/main" id="{BD96A694-258D-4418-A83C-B9BA72FD44B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115300" y="1780927"/>
            <a:ext cx="0" cy="3390901"/>
          </a:xfrm>
          <a:prstGeom prst="line">
            <a:avLst/>
          </a:prstGeom>
          <a:ln w="44450">
            <a:solidFill>
              <a:srgbClr val="FFFFFF"/>
            </a:solidFill>
          </a:ln>
          <a:effectLst>
            <a:outerShdw blurRad="50800" dist="38100" dir="2700000" sx="88000" sy="88000" algn="tl" rotWithShape="0">
              <a:prstClr val="black">
                <a:alpha val="26000"/>
              </a:prstClr>
            </a:outerShdw>
          </a:effectLst>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AFB72CC-7CFA-12FD-A3A6-32E07CCE1ACD}"/>
              </a:ext>
            </a:extLst>
          </p:cNvPr>
          <p:cNvSpPr txBox="1"/>
          <p:nvPr/>
        </p:nvSpPr>
        <p:spPr>
          <a:xfrm>
            <a:off x="0" y="6594309"/>
            <a:ext cx="10103371" cy="246221"/>
          </a:xfrm>
          <a:prstGeom prst="rect">
            <a:avLst/>
          </a:prstGeom>
          <a:noFill/>
        </p:spPr>
        <p:txBody>
          <a:bodyPr wrap="square" rtlCol="0">
            <a:spAutoFit/>
          </a:bodyPr>
          <a:lstStyle/>
          <a:p>
            <a:r>
              <a:rPr lang="en-US" sz="1000" dirty="0">
                <a:latin typeface="Arial" panose="020B0604020202020204" pitchFamily="34" charset="0"/>
                <a:cs typeface="Arial" panose="020B0604020202020204" pitchFamily="34" charset="0"/>
              </a:rPr>
              <a:t>AI was used to check that I have done what is required and to generate images. I used ChatGPT</a:t>
            </a:r>
          </a:p>
        </p:txBody>
      </p:sp>
    </p:spTree>
    <p:extLst>
      <p:ext uri="{BB962C8B-B14F-4D97-AF65-F5344CB8AC3E}">
        <p14:creationId xmlns:p14="http://schemas.microsoft.com/office/powerpoint/2010/main" val="12201669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05C640-0329-7685-DD0A-13AC7BF80317}"/>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52375E77-D640-87E9-FE02-3921F80DC014}"/>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65" name="Rectangle 64">
            <a:extLst>
              <a:ext uri="{FF2B5EF4-FFF2-40B4-BE49-F238E27FC236}">
                <a16:creationId xmlns:a16="http://schemas.microsoft.com/office/drawing/2014/main" id="{6BB6B482-ACCA-4938-8AEA-49D525C172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C77A88-9206-7CB3-A903-0E8F3945FF7A}"/>
              </a:ext>
            </a:extLst>
          </p:cNvPr>
          <p:cNvSpPr>
            <a:spLocks noGrp="1"/>
          </p:cNvSpPr>
          <p:nvPr>
            <p:ph type="ctrTitle"/>
          </p:nvPr>
        </p:nvSpPr>
        <p:spPr>
          <a:xfrm>
            <a:off x="704088" y="871759"/>
            <a:ext cx="5067300" cy="981749"/>
          </a:xfrm>
        </p:spPr>
        <p:txBody>
          <a:bodyPr anchor="t">
            <a:normAutofit/>
          </a:bodyPr>
          <a:lstStyle/>
          <a:p>
            <a:r>
              <a:rPr lang="en-GB" b="1" i="1" dirty="0">
                <a:solidFill>
                  <a:srgbClr val="FFFFFF"/>
                </a:solidFill>
                <a:latin typeface="Avenir Next Condensed" panose="020B0506020202020204" pitchFamily="34" charset="0"/>
              </a:rPr>
              <a:t>INTRODUCTION</a:t>
            </a:r>
            <a:endParaRPr lang="en-US" dirty="0">
              <a:solidFill>
                <a:srgbClr val="FFFFFF"/>
              </a:solidFill>
              <a:latin typeface="Avenir Next Condensed" panose="020B0506020202020204" pitchFamily="34" charset="0"/>
            </a:endParaRPr>
          </a:p>
        </p:txBody>
      </p:sp>
      <p:sp>
        <p:nvSpPr>
          <p:cNvPr id="3" name="Subtitle 2">
            <a:extLst>
              <a:ext uri="{FF2B5EF4-FFF2-40B4-BE49-F238E27FC236}">
                <a16:creationId xmlns:a16="http://schemas.microsoft.com/office/drawing/2014/main" id="{7B8997EB-B161-5887-E20A-B8460FCCEA63}"/>
              </a:ext>
            </a:extLst>
          </p:cNvPr>
          <p:cNvSpPr>
            <a:spLocks noGrp="1"/>
          </p:cNvSpPr>
          <p:nvPr>
            <p:ph type="subTitle" idx="1"/>
          </p:nvPr>
        </p:nvSpPr>
        <p:spPr>
          <a:xfrm>
            <a:off x="704088" y="2391975"/>
            <a:ext cx="10783824" cy="2984500"/>
          </a:xfrm>
        </p:spPr>
        <p:txBody>
          <a:bodyPr anchor="t">
            <a:noAutofit/>
          </a:bodyPr>
          <a:lstStyle/>
          <a:p>
            <a:pPr>
              <a:lnSpc>
                <a:spcPct val="100000"/>
              </a:lnSpc>
            </a:pPr>
            <a:r>
              <a:rPr lang="en-GB" dirty="0">
                <a:solidFill>
                  <a:srgbClr val="FFFFFF"/>
                </a:solidFill>
                <a:latin typeface="Arial" panose="020B0604020202020204" pitchFamily="34" charset="0"/>
                <a:cs typeface="Arial" panose="020B0604020202020204" pitchFamily="34" charset="0"/>
              </a:rPr>
              <a:t>My name is Vania.</a:t>
            </a:r>
          </a:p>
          <a:p>
            <a:pPr>
              <a:lnSpc>
                <a:spcPct val="100000"/>
              </a:lnSpc>
            </a:pPr>
            <a:r>
              <a:rPr lang="en-GB" dirty="0">
                <a:solidFill>
                  <a:srgbClr val="FFFFFF"/>
                </a:solidFill>
                <a:latin typeface="Arial" panose="020B0604020202020204" pitchFamily="34" charset="0"/>
                <a:cs typeface="Arial" panose="020B0604020202020204" pitchFamily="34" charset="0"/>
              </a:rPr>
              <a:t>Today, I will talk about problem solving.</a:t>
            </a:r>
          </a:p>
          <a:p>
            <a:pPr>
              <a:lnSpc>
                <a:spcPct val="100000"/>
              </a:lnSpc>
            </a:pPr>
            <a:r>
              <a:rPr lang="en-GB" dirty="0">
                <a:solidFill>
                  <a:srgbClr val="FFFFFF"/>
                </a:solidFill>
                <a:latin typeface="Arial" panose="020B0604020202020204" pitchFamily="34" charset="0"/>
                <a:cs typeface="Arial" panose="020B0604020202020204" pitchFamily="34" charset="0"/>
              </a:rPr>
              <a:t>I will explain what this skill means, how I developed it, and why it is important in health and social care.</a:t>
            </a:r>
          </a:p>
          <a:p>
            <a:pPr>
              <a:lnSpc>
                <a:spcPct val="100000"/>
              </a:lnSpc>
            </a:pPr>
            <a:r>
              <a:rPr lang="en-GB" dirty="0">
                <a:solidFill>
                  <a:srgbClr val="FFFFFF"/>
                </a:solidFill>
                <a:latin typeface="Arial" panose="020B0604020202020204" pitchFamily="34" charset="0"/>
                <a:cs typeface="Arial" panose="020B0604020202020204" pitchFamily="34" charset="0"/>
              </a:rPr>
              <a:t>I will also introduce a model linked to this skill and give an example of how it is used in practice.</a:t>
            </a:r>
          </a:p>
          <a:p>
            <a:pPr>
              <a:lnSpc>
                <a:spcPct val="100000"/>
              </a:lnSpc>
            </a:pPr>
            <a:r>
              <a:rPr lang="en-GB" dirty="0">
                <a:solidFill>
                  <a:srgbClr val="FFFFFF"/>
                </a:solidFill>
                <a:latin typeface="Arial" panose="020B0604020202020204" pitchFamily="34" charset="0"/>
                <a:cs typeface="Arial" panose="020B0604020202020204" pitchFamily="34" charset="0"/>
              </a:rPr>
              <a:t>Finally, I will reflect on how this skill supports my future career.</a:t>
            </a:r>
          </a:p>
        </p:txBody>
      </p:sp>
      <p:cxnSp>
        <p:nvCxnSpPr>
          <p:cNvPr id="67" name="Straight Connector 66">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748196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00"/>
                                        <p:tgtEl>
                                          <p:spTgt spid="3">
                                            <p:txEl>
                                              <p:pRg st="3" end="3"/>
                                            </p:txEl>
                                          </p:spTgt>
                                        </p:tgtEl>
                                      </p:cBhvr>
                                    </p:animEffect>
                                  </p:childTnLst>
                                </p:cTn>
                              </p:par>
                              <p:par>
                                <p:cTn id="20" presetID="10" presetClass="entr" presetSubtype="0" fill="hold" grpId="0" nodeType="withEffect">
                                  <p:stCondLst>
                                    <p:cond delay="1500"/>
                                  </p:stCondLst>
                                  <p:iterate>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CA03073-3BAC-1EBA-ADB6-64550A294794}"/>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E68DF5E5-4C22-D2B7-5A98-90F6F66CA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490BC61B-9DB1-6189-565F-4693F086426E}"/>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65" name="Rectangle 64">
            <a:extLst>
              <a:ext uri="{FF2B5EF4-FFF2-40B4-BE49-F238E27FC236}">
                <a16:creationId xmlns:a16="http://schemas.microsoft.com/office/drawing/2014/main" id="{108176E4-0160-ACF9-B200-E317DB26F7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FE6D63-CF9F-B838-646F-E040778E8FC4}"/>
              </a:ext>
            </a:extLst>
          </p:cNvPr>
          <p:cNvSpPr>
            <a:spLocks noGrp="1"/>
          </p:cNvSpPr>
          <p:nvPr>
            <p:ph type="ctrTitle"/>
          </p:nvPr>
        </p:nvSpPr>
        <p:spPr>
          <a:xfrm>
            <a:off x="704087" y="871759"/>
            <a:ext cx="6166270" cy="981749"/>
          </a:xfrm>
        </p:spPr>
        <p:txBody>
          <a:bodyPr anchor="t">
            <a:normAutofit/>
          </a:bodyPr>
          <a:lstStyle/>
          <a:p>
            <a:r>
              <a:rPr lang="en-GB" b="1" i="1" dirty="0">
                <a:solidFill>
                  <a:srgbClr val="FFFFFF"/>
                </a:solidFill>
                <a:latin typeface="Avenir Next Condensed" panose="020B0506020202020204" pitchFamily="34" charset="0"/>
              </a:rPr>
              <a:t>Problem solving</a:t>
            </a:r>
            <a:endParaRPr lang="en-US" dirty="0">
              <a:solidFill>
                <a:srgbClr val="FFFFFF"/>
              </a:solidFill>
              <a:latin typeface="Avenir Next Condensed" panose="020B0506020202020204" pitchFamily="34" charset="0"/>
            </a:endParaRPr>
          </a:p>
        </p:txBody>
      </p:sp>
      <p:sp>
        <p:nvSpPr>
          <p:cNvPr id="3" name="Subtitle 2">
            <a:extLst>
              <a:ext uri="{FF2B5EF4-FFF2-40B4-BE49-F238E27FC236}">
                <a16:creationId xmlns:a16="http://schemas.microsoft.com/office/drawing/2014/main" id="{D3299CE5-90A6-19D5-1726-88298CDCEF27}"/>
              </a:ext>
            </a:extLst>
          </p:cNvPr>
          <p:cNvSpPr>
            <a:spLocks noGrp="1"/>
          </p:cNvSpPr>
          <p:nvPr>
            <p:ph type="subTitle" idx="1"/>
          </p:nvPr>
        </p:nvSpPr>
        <p:spPr>
          <a:xfrm>
            <a:off x="704088" y="2206624"/>
            <a:ext cx="5522541" cy="3927475"/>
          </a:xfrm>
        </p:spPr>
        <p:txBody>
          <a:bodyPr anchor="t">
            <a:noAutofit/>
          </a:bodyPr>
          <a:lstStyle/>
          <a:p>
            <a:r>
              <a:rPr lang="en-GB" sz="1600" dirty="0">
                <a:latin typeface="Arial" panose="020B0604020202020204" pitchFamily="34" charset="0"/>
                <a:cs typeface="Arial" panose="020B0604020202020204" pitchFamily="34" charset="0"/>
              </a:rPr>
              <a:t>Problem solving is the ability to identify a problem, understand what is causing it, and choose the best way to deal with it (NHS, 2023).</a:t>
            </a:r>
          </a:p>
          <a:p>
            <a:r>
              <a:rPr lang="en-GB" sz="1600" dirty="0">
                <a:latin typeface="Arial" panose="020B0604020202020204" pitchFamily="34" charset="0"/>
                <a:cs typeface="Arial" panose="020B0604020202020204" pitchFamily="34" charset="0"/>
              </a:rPr>
              <a:t>In everyday practice, this includes: </a:t>
            </a:r>
          </a:p>
          <a:p>
            <a:pPr marL="285750" indent="-285750">
              <a:buFontTx/>
              <a:buChar char="-"/>
            </a:pPr>
            <a:r>
              <a:rPr lang="en-GB" sz="1600" dirty="0">
                <a:latin typeface="Arial" panose="020B0604020202020204" pitchFamily="34" charset="0"/>
                <a:cs typeface="Arial" panose="020B0604020202020204" pitchFamily="34" charset="0"/>
              </a:rPr>
              <a:t>Noticing changes in a person’s condition or situation</a:t>
            </a:r>
          </a:p>
          <a:p>
            <a:pPr marL="285750" indent="-285750">
              <a:buFontTx/>
              <a:buChar char="-"/>
            </a:pPr>
            <a:r>
              <a:rPr lang="en-GB" sz="1600" dirty="0">
                <a:latin typeface="Arial" panose="020B0604020202020204" pitchFamily="34" charset="0"/>
                <a:cs typeface="Arial" panose="020B0604020202020204" pitchFamily="34" charset="0"/>
              </a:rPr>
              <a:t>Thinking about possible causes </a:t>
            </a:r>
          </a:p>
          <a:p>
            <a:pPr marL="285750" indent="-285750">
              <a:buFontTx/>
              <a:buChar char="-"/>
            </a:pPr>
            <a:r>
              <a:rPr lang="en-GB" sz="1600" dirty="0">
                <a:latin typeface="Arial" panose="020B0604020202020204" pitchFamily="34" charset="0"/>
                <a:cs typeface="Arial" panose="020B0604020202020204" pitchFamily="34" charset="0"/>
              </a:rPr>
              <a:t>Deciding what needs to be done</a:t>
            </a:r>
          </a:p>
          <a:p>
            <a:pPr marL="285750" indent="-285750">
              <a:buFontTx/>
              <a:buChar char="-"/>
            </a:pPr>
            <a:r>
              <a:rPr lang="en-GB" sz="1600" dirty="0">
                <a:latin typeface="Arial" panose="020B0604020202020204" pitchFamily="34" charset="0"/>
                <a:cs typeface="Arial" panose="020B0604020202020204" pitchFamily="34" charset="0"/>
              </a:rPr>
              <a:t>Acting in a safe way</a:t>
            </a:r>
          </a:p>
          <a:p>
            <a:r>
              <a:rPr lang="en-GB" sz="1600" dirty="0">
                <a:latin typeface="Arial" panose="020B0604020202020204" pitchFamily="34" charset="0"/>
                <a:cs typeface="Arial" panose="020B0604020202020204" pitchFamily="34" charset="0"/>
              </a:rPr>
              <a:t>I developed this skill through personal experiences, especially supporting my mother during her illness, being a parent, and working with different people.</a:t>
            </a:r>
          </a:p>
        </p:txBody>
      </p:sp>
      <p:cxnSp>
        <p:nvCxnSpPr>
          <p:cNvPr id="67" name="Straight Connector 66">
            <a:extLst>
              <a:ext uri="{FF2B5EF4-FFF2-40B4-BE49-F238E27FC236}">
                <a16:creationId xmlns:a16="http://schemas.microsoft.com/office/drawing/2014/main" id="{525F1609-4851-0F7F-1E79-F7C23FCD6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descr="A person holding her head in front of a chalkboard&#10;&#10;AI-generated content may be incorrect.">
            <a:extLst>
              <a:ext uri="{FF2B5EF4-FFF2-40B4-BE49-F238E27FC236}">
                <a16:creationId xmlns:a16="http://schemas.microsoft.com/office/drawing/2014/main" id="{F4853934-A01F-98F7-790F-7235CAF40568}"/>
              </a:ext>
            </a:extLst>
          </p:cNvPr>
          <p:cNvPicPr>
            <a:picLocks noChangeAspect="1"/>
          </p:cNvPicPr>
          <p:nvPr/>
        </p:nvPicPr>
        <p:blipFill>
          <a:blip r:embed="rId3">
            <a:extLst>
              <a:ext uri="{BEBA8EAE-BF5A-486C-A8C5-ECC9F3942E4B}">
                <a14:imgProps xmlns:a14="http://schemas.microsoft.com/office/drawing/2010/main">
                  <a14:imgLayer r:embed="rId4">
                    <a14:imgEffect>
                      <a14:saturation sat="400000"/>
                    </a14:imgEffect>
                  </a14:imgLayer>
                </a14:imgProps>
              </a:ext>
            </a:extLst>
          </a:blip>
          <a:srcRect b="8572"/>
          <a:stretch>
            <a:fillRect/>
          </a:stretch>
        </p:blipFill>
        <p:spPr>
          <a:xfrm>
            <a:off x="6473629" y="2001366"/>
            <a:ext cx="5522541" cy="36250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55881"/>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44903163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par>
                                <p:cTn id="17" presetID="10" presetClass="entr" presetSubtype="0" fill="hold" grpId="0" nodeType="withEffect">
                                  <p:stCondLst>
                                    <p:cond delay="1500"/>
                                  </p:stCondLst>
                                  <p:iterate>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700"/>
                                        <p:tgtEl>
                                          <p:spTgt spid="3">
                                            <p:txEl>
                                              <p:pRg st="3" end="3"/>
                                            </p:txEl>
                                          </p:spTgt>
                                        </p:tgtEl>
                                      </p:cBhvr>
                                    </p:animEffect>
                                  </p:childTnLst>
                                </p:cTn>
                              </p:par>
                              <p:par>
                                <p:cTn id="20" presetID="10" presetClass="entr" presetSubtype="0" fill="hold" grpId="0" nodeType="withEffect">
                                  <p:stCondLst>
                                    <p:cond delay="1500"/>
                                  </p:stCondLst>
                                  <p:iterate>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700"/>
                                        <p:tgtEl>
                                          <p:spTgt spid="3">
                                            <p:txEl>
                                              <p:pRg st="4" end="4"/>
                                            </p:txEl>
                                          </p:spTgt>
                                        </p:tgtEl>
                                      </p:cBhvr>
                                    </p:animEffect>
                                  </p:childTnLst>
                                </p:cTn>
                              </p:par>
                              <p:par>
                                <p:cTn id="23" presetID="10" presetClass="entr" presetSubtype="0" fill="hold" grpId="0" nodeType="withEffect">
                                  <p:stCondLst>
                                    <p:cond delay="1500"/>
                                  </p:stCondLst>
                                  <p:iterate>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700"/>
                                        <p:tgtEl>
                                          <p:spTgt spid="3">
                                            <p:txEl>
                                              <p:pRg st="5" end="5"/>
                                            </p:txEl>
                                          </p:spTgt>
                                        </p:tgtEl>
                                      </p:cBhvr>
                                    </p:animEffect>
                                  </p:childTnLst>
                                </p:cTn>
                              </p:par>
                              <p:par>
                                <p:cTn id="26" presetID="10" presetClass="entr" presetSubtype="0" fill="hold" grpId="0" nodeType="withEffect">
                                  <p:stCondLst>
                                    <p:cond delay="1500"/>
                                  </p:stCondLst>
                                  <p:iterate>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7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9BE3AA3-B906-2263-16E4-6C50022EAE24}"/>
            </a:ext>
          </a:extLst>
        </p:cNvPr>
        <p:cNvGrpSpPr/>
        <p:nvPr/>
      </p:nvGrpSpPr>
      <p:grpSpPr>
        <a:xfrm>
          <a:off x="0" y="0"/>
          <a:ext cx="0" cy="0"/>
          <a:chOff x="0" y="0"/>
          <a:chExt cx="0" cy="0"/>
        </a:xfrm>
      </p:grpSpPr>
      <p:pic>
        <p:nvPicPr>
          <p:cNvPr id="32" name="Picture 31" descr="A blue and white paper cut out&#10;&#10;AI-generated content may be incorrect.">
            <a:extLst>
              <a:ext uri="{FF2B5EF4-FFF2-40B4-BE49-F238E27FC236}">
                <a16:creationId xmlns:a16="http://schemas.microsoft.com/office/drawing/2014/main" id="{A61DC5D6-3138-FB26-370E-F943D48DF051}"/>
              </a:ext>
            </a:extLst>
          </p:cNvPr>
          <p:cNvPicPr>
            <a:picLocks noChangeAspect="1"/>
          </p:cNvPicPr>
          <p:nvPr/>
        </p:nvPicPr>
        <p:blipFill>
          <a:blip r:embed="rId3"/>
          <a:srcRect l="1948" r="916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6A982D0-E64D-5BD0-C144-FF1B6614EB57}"/>
              </a:ext>
            </a:extLst>
          </p:cNvPr>
          <p:cNvSpPr>
            <a:spLocks noGrp="1"/>
          </p:cNvSpPr>
          <p:nvPr>
            <p:ph type="title"/>
          </p:nvPr>
        </p:nvSpPr>
        <p:spPr>
          <a:xfrm>
            <a:off x="701681" y="306699"/>
            <a:ext cx="10688290" cy="695319"/>
          </a:xfrm>
        </p:spPr>
        <p:txBody>
          <a:bodyPr anchor="t">
            <a:noAutofit/>
          </a:bodyPr>
          <a:lstStyle/>
          <a:p>
            <a:pPr algn="ctr"/>
            <a:r>
              <a:rPr lang="en-GB" sz="3200" b="1" i="1" dirty="0">
                <a:latin typeface="Avenir Next Condensed" panose="020B0506020202020204" pitchFamily="34" charset="0"/>
              </a:rPr>
              <a:t>IMPORTANCE OF PROBLEM SOLVING IN PROFESSIONAL PRACTICE</a:t>
            </a:r>
            <a:endParaRPr lang="en-GB" sz="3200" dirty="0">
              <a:latin typeface="Avenir Next Condensed" panose="020B0506020202020204" pitchFamily="34" charset="0"/>
            </a:endParaRPr>
          </a:p>
        </p:txBody>
      </p:sp>
      <p:sp>
        <p:nvSpPr>
          <p:cNvPr id="7" name="Content Placeholder 6">
            <a:extLst>
              <a:ext uri="{FF2B5EF4-FFF2-40B4-BE49-F238E27FC236}">
                <a16:creationId xmlns:a16="http://schemas.microsoft.com/office/drawing/2014/main" id="{C9B439B4-C877-48FA-BBEE-BA5E013D5CEC}"/>
              </a:ext>
            </a:extLst>
          </p:cNvPr>
          <p:cNvSpPr>
            <a:spLocks noGrp="1"/>
          </p:cNvSpPr>
          <p:nvPr>
            <p:ph sz="half" idx="1"/>
          </p:nvPr>
        </p:nvSpPr>
        <p:spPr>
          <a:xfrm>
            <a:off x="700635" y="957048"/>
            <a:ext cx="5212080" cy="5278861"/>
          </a:xfrm>
        </p:spPr>
        <p:txBody>
          <a:bodyPr>
            <a:noAutofit/>
          </a:bodyPr>
          <a:lstStyle/>
          <a:p>
            <a:pPr marL="0" indent="0">
              <a:buNone/>
            </a:pPr>
            <a:r>
              <a:rPr lang="en-GB" sz="1200" b="1" dirty="0">
                <a:latin typeface="Arial" panose="020B0604020202020204" pitchFamily="34" charset="0"/>
                <a:cs typeface="Arial" panose="020B0604020202020204" pitchFamily="34" charset="0"/>
              </a:rPr>
              <a:t>BENEFITS OF PROBLEM SOLVING</a:t>
            </a:r>
            <a:endParaRPr lang="en-GB" sz="1200" dirty="0">
              <a:latin typeface="Arial" panose="020B0604020202020204" pitchFamily="34" charset="0"/>
              <a:cs typeface="Arial" panose="020B0604020202020204" pitchFamily="34" charset="0"/>
            </a:endParaRPr>
          </a:p>
          <a:p>
            <a:pPr marL="0" indent="0">
              <a:buNone/>
            </a:pPr>
            <a:r>
              <a:rPr lang="en-GB" sz="1200" b="1" dirty="0">
                <a:latin typeface="Arial" panose="020B0604020202020204" pitchFamily="34" charset="0"/>
                <a:cs typeface="Arial" panose="020B0604020202020204" pitchFamily="34" charset="0"/>
              </a:rPr>
              <a:t>Service users / patients</a:t>
            </a:r>
            <a:endParaRPr lang="en-GB" sz="1200" dirty="0">
              <a:latin typeface="Arial" panose="020B0604020202020204" pitchFamily="34" charset="0"/>
              <a:cs typeface="Arial" panose="020B0604020202020204" pitchFamily="34" charset="0"/>
            </a:endParaRPr>
          </a:p>
          <a:p>
            <a:pPr marL="0" lvl="0" indent="0">
              <a:buNone/>
            </a:pPr>
            <a:r>
              <a:rPr lang="en-GB" sz="1200" dirty="0">
                <a:latin typeface="Arial" panose="020B0604020202020204" pitchFamily="34" charset="0"/>
                <a:cs typeface="Arial" panose="020B0604020202020204" pitchFamily="34" charset="0"/>
              </a:rPr>
              <a:t>- Receive support that matches their needs</a:t>
            </a:r>
          </a:p>
          <a:p>
            <a:pPr marL="0" lvl="0" indent="0">
              <a:buNone/>
            </a:pPr>
            <a:r>
              <a:rPr lang="en-GB" sz="1200" dirty="0">
                <a:latin typeface="Arial" panose="020B0604020202020204" pitchFamily="34" charset="0"/>
                <a:cs typeface="Arial" panose="020B0604020202020204" pitchFamily="34" charset="0"/>
              </a:rPr>
              <a:t>- Feel safer in daily activities</a:t>
            </a:r>
          </a:p>
          <a:p>
            <a:pPr marL="0" lvl="0" indent="0">
              <a:buNone/>
            </a:pPr>
            <a:r>
              <a:rPr lang="en-GB" sz="1200" dirty="0">
                <a:latin typeface="Arial" panose="020B0604020202020204" pitchFamily="34" charset="0"/>
                <a:cs typeface="Arial" panose="020B0604020202020204" pitchFamily="34" charset="0"/>
              </a:rPr>
              <a:t>- Achieve better outcomes</a:t>
            </a:r>
          </a:p>
          <a:p>
            <a:pPr marL="0" indent="0">
              <a:buNone/>
            </a:pPr>
            <a:r>
              <a:rPr lang="en-GB" sz="1200" b="1" dirty="0">
                <a:latin typeface="Arial" panose="020B0604020202020204" pitchFamily="34" charset="0"/>
                <a:cs typeface="Arial" panose="020B0604020202020204" pitchFamily="34" charset="0"/>
              </a:rPr>
              <a:t>Staff and colleagues</a:t>
            </a:r>
            <a:endParaRPr lang="en-GB" sz="1200" dirty="0">
              <a:latin typeface="Arial" panose="020B0604020202020204" pitchFamily="34" charset="0"/>
              <a:cs typeface="Arial" panose="020B0604020202020204" pitchFamily="34" charset="0"/>
            </a:endParaRPr>
          </a:p>
          <a:p>
            <a:pPr marL="0" lvl="0" indent="0">
              <a:buNone/>
            </a:pPr>
            <a:r>
              <a:rPr lang="en-GB" sz="1200" dirty="0">
                <a:latin typeface="Arial" panose="020B0604020202020204" pitchFamily="34" charset="0"/>
                <a:cs typeface="Arial" panose="020B0604020202020204" pitchFamily="34" charset="0"/>
              </a:rPr>
              <a:t>- Respond more effectively to different situations</a:t>
            </a:r>
          </a:p>
          <a:p>
            <a:pPr marL="0" lvl="0" indent="0">
              <a:buNone/>
            </a:pPr>
            <a:r>
              <a:rPr lang="en-GB" sz="1200" dirty="0">
                <a:latin typeface="Arial" panose="020B0604020202020204" pitchFamily="34" charset="0"/>
                <a:cs typeface="Arial" panose="020B0604020202020204" pitchFamily="34" charset="0"/>
              </a:rPr>
              <a:t>- Feel more confident in their decisions</a:t>
            </a:r>
          </a:p>
          <a:p>
            <a:pPr marL="0" lvl="0" indent="0">
              <a:buNone/>
            </a:pPr>
            <a:r>
              <a:rPr lang="en-GB" sz="1200" dirty="0">
                <a:latin typeface="Arial" panose="020B0604020202020204" pitchFamily="34" charset="0"/>
                <a:cs typeface="Arial" panose="020B0604020202020204" pitchFamily="34" charset="0"/>
              </a:rPr>
              <a:t>- Communicate more clearly</a:t>
            </a:r>
          </a:p>
          <a:p>
            <a:pPr marL="0" indent="0">
              <a:buNone/>
            </a:pPr>
            <a:r>
              <a:rPr lang="en-GB" sz="1200" b="1" dirty="0">
                <a:latin typeface="Arial" panose="020B0604020202020204" pitchFamily="34" charset="0"/>
                <a:cs typeface="Arial" panose="020B0604020202020204" pitchFamily="34" charset="0"/>
              </a:rPr>
              <a:t>Organisation</a:t>
            </a:r>
            <a:endParaRPr lang="en-GB" sz="1200" dirty="0">
              <a:latin typeface="Arial" panose="020B0604020202020204" pitchFamily="34" charset="0"/>
              <a:cs typeface="Arial" panose="020B0604020202020204" pitchFamily="34" charset="0"/>
            </a:endParaRPr>
          </a:p>
          <a:p>
            <a:pPr marL="0" lvl="0" indent="0">
              <a:buNone/>
            </a:pPr>
            <a:r>
              <a:rPr lang="en-GB" sz="1200" dirty="0">
                <a:latin typeface="Arial" panose="020B0604020202020204" pitchFamily="34" charset="0"/>
                <a:cs typeface="Arial" panose="020B0604020202020204" pitchFamily="34" charset="0"/>
              </a:rPr>
              <a:t>- Reduces risks</a:t>
            </a:r>
          </a:p>
          <a:p>
            <a:pPr marL="0" lvl="0" indent="0">
              <a:buNone/>
            </a:pPr>
            <a:r>
              <a:rPr lang="en-GB" sz="1200" dirty="0">
                <a:latin typeface="Arial" panose="020B0604020202020204" pitchFamily="34" charset="0"/>
                <a:cs typeface="Arial" panose="020B0604020202020204" pitchFamily="34" charset="0"/>
              </a:rPr>
              <a:t>- Improves consistency</a:t>
            </a:r>
          </a:p>
          <a:p>
            <a:pPr marL="0" lvl="0" indent="0">
              <a:buNone/>
            </a:pPr>
            <a:r>
              <a:rPr lang="en-GB" sz="1200" dirty="0">
                <a:latin typeface="Arial" panose="020B0604020202020204" pitchFamily="34" charset="0"/>
                <a:cs typeface="Arial" panose="020B0604020202020204" pitchFamily="34" charset="0"/>
              </a:rPr>
              <a:t>- Leads to better overall outcomes</a:t>
            </a:r>
          </a:p>
          <a:p>
            <a:pPr marL="0" indent="0">
              <a:buNone/>
            </a:pPr>
            <a:endParaRPr lang="en-US" sz="12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4B496A58-220A-0AFE-DEC2-B3B33977B409}"/>
              </a:ext>
            </a:extLst>
          </p:cNvPr>
          <p:cNvSpPr>
            <a:spLocks noGrp="1"/>
          </p:cNvSpPr>
          <p:nvPr>
            <p:ph sz="half" idx="2"/>
          </p:nvPr>
        </p:nvSpPr>
        <p:spPr>
          <a:xfrm>
            <a:off x="696604" y="5293668"/>
            <a:ext cx="5212080" cy="1396410"/>
          </a:xfrm>
        </p:spPr>
        <p:txBody>
          <a:bodyPr>
            <a:noAutofit/>
          </a:bodyPr>
          <a:lstStyle/>
          <a:p>
            <a:pPr marL="0" indent="0">
              <a:buNone/>
            </a:pPr>
            <a:r>
              <a:rPr lang="en-GB" sz="1200" b="1" dirty="0">
                <a:latin typeface="Arial" panose="020B0604020202020204" pitchFamily="34" charset="0"/>
                <a:cs typeface="Arial" panose="020B0604020202020204" pitchFamily="34" charset="0"/>
              </a:rPr>
              <a:t>What happens if problem solving is not effective?</a:t>
            </a:r>
            <a:endParaRPr lang="en-GB" sz="1200" dirty="0">
              <a:latin typeface="Arial" panose="020B0604020202020204" pitchFamily="34" charset="0"/>
              <a:cs typeface="Arial" panose="020B0604020202020204" pitchFamily="34" charset="0"/>
            </a:endParaRPr>
          </a:p>
          <a:p>
            <a:pPr marL="0" lvl="0" indent="0">
              <a:buNone/>
            </a:pPr>
            <a:r>
              <a:rPr lang="en-GB" sz="1200" dirty="0">
                <a:latin typeface="Arial" panose="020B0604020202020204" pitchFamily="34" charset="0"/>
                <a:cs typeface="Arial" panose="020B0604020202020204" pitchFamily="34" charset="0"/>
              </a:rPr>
              <a:t>- Risks may be missed</a:t>
            </a:r>
          </a:p>
          <a:p>
            <a:pPr marL="0" lvl="0" indent="0">
              <a:buNone/>
            </a:pPr>
            <a:r>
              <a:rPr lang="en-GB" sz="1200" dirty="0">
                <a:latin typeface="Arial" panose="020B0604020202020204" pitchFamily="34" charset="0"/>
                <a:cs typeface="Arial" panose="020B0604020202020204" pitchFamily="34" charset="0"/>
              </a:rPr>
              <a:t>- Incorrect or delayed decisions</a:t>
            </a:r>
          </a:p>
          <a:p>
            <a:pPr marL="0" lvl="0" indent="0">
              <a:buNone/>
            </a:pPr>
            <a:r>
              <a:rPr lang="en-GB" sz="1200" dirty="0">
                <a:latin typeface="Arial" panose="020B0604020202020204" pitchFamily="34" charset="0"/>
                <a:cs typeface="Arial" panose="020B0604020202020204" pitchFamily="34" charset="0"/>
              </a:rPr>
              <a:t>- Safety may be affected</a:t>
            </a:r>
          </a:p>
          <a:p>
            <a:pPr marL="0" indent="0">
              <a:buNone/>
            </a:pPr>
            <a:endParaRPr lang="en-GB" sz="1200" b="1" dirty="0">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6774BE1B-E085-255D-2FB1-A7D893FCA659}"/>
              </a:ext>
            </a:extLst>
          </p:cNvPr>
          <p:cNvSpPr/>
          <p:nvPr/>
        </p:nvSpPr>
        <p:spPr>
          <a:xfrm>
            <a:off x="696604" y="1323699"/>
            <a:ext cx="3748508" cy="1228587"/>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625A0C-47EC-A2C6-5DA7-A1589ECA4019}"/>
              </a:ext>
            </a:extLst>
          </p:cNvPr>
          <p:cNvSpPr/>
          <p:nvPr/>
        </p:nvSpPr>
        <p:spPr>
          <a:xfrm>
            <a:off x="696604" y="2595533"/>
            <a:ext cx="3748508" cy="1304143"/>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4AA4F0-8311-6087-A590-09F45D303D32}"/>
              </a:ext>
            </a:extLst>
          </p:cNvPr>
          <p:cNvSpPr/>
          <p:nvPr/>
        </p:nvSpPr>
        <p:spPr>
          <a:xfrm>
            <a:off x="696604" y="3927230"/>
            <a:ext cx="3748508" cy="1304143"/>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8E4AE00-F5CA-B1E8-AED5-033ADB0B2BCA}"/>
              </a:ext>
            </a:extLst>
          </p:cNvPr>
          <p:cNvSpPr/>
          <p:nvPr/>
        </p:nvSpPr>
        <p:spPr>
          <a:xfrm>
            <a:off x="692573" y="5258927"/>
            <a:ext cx="3752539" cy="1276488"/>
          </a:xfrm>
          <a:prstGeom prst="rect">
            <a:avLst/>
          </a:prstGeom>
          <a:noFill/>
          <a:ln w="12700" cap="flat" cmpd="sng" algn="ctr">
            <a:solidFill>
              <a:schemeClr val="tx1"/>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E1B10A74-4E89-B0BB-7CCE-46B24A7868C0}"/>
              </a:ext>
            </a:extLst>
          </p:cNvPr>
          <p:cNvSpPr txBox="1"/>
          <p:nvPr/>
        </p:nvSpPr>
        <p:spPr>
          <a:xfrm>
            <a:off x="4623272" y="2991401"/>
            <a:ext cx="7418604" cy="3693319"/>
          </a:xfrm>
          <a:prstGeom prst="rect">
            <a:avLst/>
          </a:prstGeom>
          <a:noFill/>
        </p:spPr>
        <p:txBody>
          <a:bodyPr wrap="square" rtlCol="0">
            <a:spAutoFit/>
          </a:bodyPr>
          <a:lstStyle/>
          <a:p>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EXAMPLES: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In a hospital environment, a patient is ready to go home but cannot manage safely alone.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If no one checks their home situation or arranges support, the patient may return home without help, increasing the risk of harm or readmission.</a:t>
            </a:r>
          </a:p>
          <a:p>
            <a:r>
              <a:rPr lang="en-GB" dirty="0">
                <a:latin typeface="Arial" panose="020B0604020202020204" pitchFamily="34" charset="0"/>
                <a:cs typeface="Arial" panose="020B0604020202020204" pitchFamily="34" charset="0"/>
              </a:rPr>
              <a:t>In another situation, a patient refuses part of their treatment, such as taking medication.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If this is ignored and no one asks about their concerns or involves them in decisions, the patient may not receive the treatment they need, which can lead to their condition getting worse.</a:t>
            </a:r>
          </a:p>
          <a:p>
            <a:endParaRPr lang="en-US" dirty="0"/>
          </a:p>
        </p:txBody>
      </p:sp>
      <p:sp>
        <p:nvSpPr>
          <p:cNvPr id="15" name="TextBox 14">
            <a:extLst>
              <a:ext uri="{FF2B5EF4-FFF2-40B4-BE49-F238E27FC236}">
                <a16:creationId xmlns:a16="http://schemas.microsoft.com/office/drawing/2014/main" id="{41837F5B-1C90-AABA-5490-D143885A421C}"/>
              </a:ext>
            </a:extLst>
          </p:cNvPr>
          <p:cNvSpPr txBox="1"/>
          <p:nvPr/>
        </p:nvSpPr>
        <p:spPr>
          <a:xfrm>
            <a:off x="4623272" y="1568545"/>
            <a:ext cx="7094531" cy="147732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Problem solving is essential in health and social care as it allows professionals to understand situations clearly and take appropriate action. It improves safety and reduces the risk of avoidable harm (O’Daniel &amp; Rosenstein, 2008).</a:t>
            </a:r>
          </a:p>
          <a:p>
            <a:endParaRPr lang="en-US" dirty="0"/>
          </a:p>
        </p:txBody>
      </p:sp>
    </p:spTree>
    <p:extLst>
      <p:ext uri="{BB962C8B-B14F-4D97-AF65-F5344CB8AC3E}">
        <p14:creationId xmlns:p14="http://schemas.microsoft.com/office/powerpoint/2010/main" val="292384895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477C3A8-C6EB-F9FD-B811-CBFF6BD3D343}"/>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BC209EAE-E2ED-EC95-A691-C27E5617EE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92CFADF7-086F-1FB9-7618-EA3BA74A05D8}"/>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65" name="Rectangle 64">
            <a:extLst>
              <a:ext uri="{FF2B5EF4-FFF2-40B4-BE49-F238E27FC236}">
                <a16:creationId xmlns:a16="http://schemas.microsoft.com/office/drawing/2014/main" id="{D3E6100E-C853-8606-8639-F6BECCD40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CD0784-BFAB-BDFF-5433-18C06DCA8438}"/>
              </a:ext>
            </a:extLst>
          </p:cNvPr>
          <p:cNvSpPr>
            <a:spLocks noGrp="1"/>
          </p:cNvSpPr>
          <p:nvPr>
            <p:ph type="ctrTitle"/>
          </p:nvPr>
        </p:nvSpPr>
        <p:spPr>
          <a:xfrm>
            <a:off x="704087" y="871759"/>
            <a:ext cx="6166270" cy="981749"/>
          </a:xfrm>
        </p:spPr>
        <p:txBody>
          <a:bodyPr anchor="t">
            <a:normAutofit/>
          </a:bodyPr>
          <a:lstStyle/>
          <a:p>
            <a:r>
              <a:rPr lang="en-GB" b="1" i="1" dirty="0">
                <a:latin typeface="Avenir Next Condensed" panose="020B0506020202020204" pitchFamily="34" charset="0"/>
              </a:rPr>
              <a:t>FISHBONE DIAGRAM</a:t>
            </a:r>
            <a:r>
              <a:rPr lang="en-GB" dirty="0">
                <a:latin typeface="Avenir Next Condensed" panose="020B0506020202020204" pitchFamily="34" charset="0"/>
              </a:rPr>
              <a:t> </a:t>
            </a:r>
            <a:endParaRPr lang="en-US" dirty="0">
              <a:solidFill>
                <a:srgbClr val="FFFFFF"/>
              </a:solidFill>
              <a:latin typeface="Avenir Next Condensed" panose="020B0506020202020204" pitchFamily="34" charset="0"/>
            </a:endParaRPr>
          </a:p>
        </p:txBody>
      </p:sp>
      <p:sp>
        <p:nvSpPr>
          <p:cNvPr id="3" name="Subtitle 2">
            <a:extLst>
              <a:ext uri="{FF2B5EF4-FFF2-40B4-BE49-F238E27FC236}">
                <a16:creationId xmlns:a16="http://schemas.microsoft.com/office/drawing/2014/main" id="{021880CC-5A04-DD54-8490-6EC72E595CD3}"/>
              </a:ext>
            </a:extLst>
          </p:cNvPr>
          <p:cNvSpPr>
            <a:spLocks noGrp="1"/>
          </p:cNvSpPr>
          <p:nvPr>
            <p:ph type="subTitle" idx="1"/>
          </p:nvPr>
        </p:nvSpPr>
        <p:spPr>
          <a:xfrm>
            <a:off x="475554" y="1803872"/>
            <a:ext cx="5522541" cy="4686868"/>
          </a:xfrm>
        </p:spPr>
        <p:txBody>
          <a:bodyPr anchor="t">
            <a:noAutofit/>
          </a:bodyPr>
          <a:lstStyle/>
          <a:p>
            <a:r>
              <a:rPr lang="en-GB" sz="1300" b="1" dirty="0">
                <a:latin typeface="Arial" panose="020B0604020202020204" pitchFamily="34" charset="0"/>
                <a:cs typeface="Arial" panose="020B0604020202020204" pitchFamily="34" charset="0"/>
              </a:rPr>
              <a:t>WHAT IS IT?</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The Fishbone Diagram is a tool used to identify the causes of a problem by breaking it into different factors (Ishikawa, 1986).</a:t>
            </a:r>
          </a:p>
          <a:p>
            <a:r>
              <a:rPr lang="en-GB" sz="1300" b="1" dirty="0">
                <a:latin typeface="Arial" panose="020B0604020202020204" pitchFamily="34" charset="0"/>
                <a:cs typeface="Arial" panose="020B0604020202020204" pitchFamily="34" charset="0"/>
              </a:rPr>
              <a:t>PROBLEM</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The main issue that needs to be solved</a:t>
            </a:r>
          </a:p>
          <a:p>
            <a:r>
              <a:rPr lang="en-GB" sz="1300" b="1" dirty="0">
                <a:latin typeface="Arial" panose="020B0604020202020204" pitchFamily="34" charset="0"/>
                <a:cs typeface="Arial" panose="020B0604020202020204" pitchFamily="34" charset="0"/>
              </a:rPr>
              <a:t>CAUSES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Different factors that may be contributing to the problem</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(e.g. environment, people, process, equipment)</a:t>
            </a:r>
          </a:p>
          <a:p>
            <a:r>
              <a:rPr lang="en-GB" sz="1300" b="1" dirty="0">
                <a:latin typeface="Arial" panose="020B0604020202020204" pitchFamily="34" charset="0"/>
                <a:cs typeface="Arial" panose="020B0604020202020204" pitchFamily="34" charset="0"/>
              </a:rPr>
              <a:t>ANALYSIS</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Looking at each cause to understand what is affecting the situation</a:t>
            </a:r>
          </a:p>
          <a:p>
            <a:r>
              <a:rPr lang="en-GB" sz="1300" b="1" dirty="0">
                <a:latin typeface="Arial" panose="020B0604020202020204" pitchFamily="34" charset="0"/>
                <a:cs typeface="Arial" panose="020B0604020202020204" pitchFamily="34" charset="0"/>
              </a:rPr>
              <a:t>HOW IS IT USED IN PRACTICE?</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It is used when a problem is not clear or has more than one possible cause.</a:t>
            </a:r>
          </a:p>
          <a:p>
            <a:r>
              <a:rPr lang="en-GB" sz="1300" dirty="0">
                <a:latin typeface="Arial" panose="020B0604020202020204" pitchFamily="34" charset="0"/>
                <a:cs typeface="Arial" panose="020B0604020202020204" pitchFamily="34" charset="0"/>
              </a:rPr>
              <a:t>For example, if a patient is not progressing as expected, it helps identify whether the issue is related to treatment, environment, or other factors.</a:t>
            </a:r>
          </a:p>
          <a:p>
            <a:r>
              <a:rPr lang="en-GB" sz="1300" dirty="0">
                <a:latin typeface="Arial" panose="020B0604020202020204" pitchFamily="34" charset="0"/>
                <a:cs typeface="Arial" panose="020B0604020202020204" pitchFamily="34" charset="0"/>
              </a:rPr>
              <a:t>This makes it easier to choose the most appropriate response.</a:t>
            </a:r>
          </a:p>
          <a:p>
            <a:endParaRPr lang="en-GB" sz="1300" dirty="0">
              <a:latin typeface="Arial" panose="020B0604020202020204" pitchFamily="34" charset="0"/>
              <a:cs typeface="Arial" panose="020B0604020202020204" pitchFamily="34" charset="0"/>
            </a:endParaRPr>
          </a:p>
        </p:txBody>
      </p:sp>
      <p:cxnSp>
        <p:nvCxnSpPr>
          <p:cNvPr id="67" name="Straight Connector 66">
            <a:extLst>
              <a:ext uri="{FF2B5EF4-FFF2-40B4-BE49-F238E27FC236}">
                <a16:creationId xmlns:a16="http://schemas.microsoft.com/office/drawing/2014/main" id="{7779BD32-885B-D9B4-550F-99C09D63EC1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01A2C28A-8B89-CBDC-B2F6-27A4A9D0035C}"/>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5300"/>
                    </a14:imgEffect>
                    <a14:imgEffect>
                      <a14:saturation sat="400000"/>
                    </a14:imgEffect>
                  </a14:imgLayer>
                </a14:imgProps>
              </a:ext>
            </a:extLst>
          </a:blip>
          <a:srcRect t="769" b="769"/>
          <a:stretch/>
        </p:blipFill>
        <p:spPr>
          <a:xfrm>
            <a:off x="6473629" y="2001366"/>
            <a:ext cx="5522541" cy="362505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55881"/>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1959322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9"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dissolve">
                                      <p:cBhvr>
                                        <p:cTn id="10" dur="500"/>
                                        <p:tgtEl>
                                          <p:spTgt spid="3">
                                            <p:txEl>
                                              <p:pRg st="1" end="1"/>
                                            </p:txEl>
                                          </p:spTgt>
                                        </p:tgtEl>
                                      </p:cBhvr>
                                    </p:animEffect>
                                  </p:childTnLst>
                                </p:cTn>
                              </p:par>
                              <p:par>
                                <p:cTn id="11" presetID="9"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dissolve">
                                      <p:cBhvr>
                                        <p:cTn id="13" dur="500"/>
                                        <p:tgtEl>
                                          <p:spTgt spid="3">
                                            <p:txEl>
                                              <p:pRg st="2" end="2"/>
                                            </p:txEl>
                                          </p:spTgt>
                                        </p:tgtEl>
                                      </p:cBhvr>
                                    </p:animEffect>
                                  </p:childTnLst>
                                </p:cTn>
                              </p:par>
                              <p:par>
                                <p:cTn id="14" presetID="9"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dissolve">
                                      <p:cBhvr>
                                        <p:cTn id="16" dur="500"/>
                                        <p:tgtEl>
                                          <p:spTgt spid="3">
                                            <p:txEl>
                                              <p:pRg st="3" end="3"/>
                                            </p:txEl>
                                          </p:spTgt>
                                        </p:tgtEl>
                                      </p:cBhvr>
                                    </p:animEffect>
                                  </p:childTnLst>
                                </p:cTn>
                              </p:par>
                              <p:par>
                                <p:cTn id="17" presetID="9"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dissolve">
                                      <p:cBhvr>
                                        <p:cTn id="19" dur="500"/>
                                        <p:tgtEl>
                                          <p:spTgt spid="3">
                                            <p:txEl>
                                              <p:pRg st="4" end="4"/>
                                            </p:txEl>
                                          </p:spTgt>
                                        </p:tgtEl>
                                      </p:cBhvr>
                                    </p:animEffect>
                                  </p:childTnLst>
                                </p:cTn>
                              </p:par>
                              <p:par>
                                <p:cTn id="20" presetID="9"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dissolve">
                                      <p:cBhvr>
                                        <p:cTn id="22" dur="500"/>
                                        <p:tgtEl>
                                          <p:spTgt spid="3">
                                            <p:txEl>
                                              <p:pRg st="5" end="5"/>
                                            </p:txEl>
                                          </p:spTgt>
                                        </p:tgtEl>
                                      </p:cBhvr>
                                    </p:animEffect>
                                  </p:childTnLst>
                                </p:cTn>
                              </p:par>
                              <p:par>
                                <p:cTn id="23" presetID="9"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dissolve">
                                      <p:cBhvr>
                                        <p:cTn id="25" dur="500"/>
                                        <p:tgtEl>
                                          <p:spTgt spid="3">
                                            <p:txEl>
                                              <p:pRg st="6" end="6"/>
                                            </p:txEl>
                                          </p:spTgt>
                                        </p:tgtEl>
                                      </p:cBhvr>
                                    </p:animEffect>
                                  </p:childTnLst>
                                </p:cTn>
                              </p:par>
                              <p:par>
                                <p:cTn id="26" presetID="9" presetClass="entr" presetSubtype="0" fill="hold" nodeType="with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dissolve">
                                      <p:cBhvr>
                                        <p:cTn id="28"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9471AC-8B5E-4737-6E97-F36CA6E5D551}"/>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BE2A69B-A9D5-8AA1-1335-58C4D974E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A711053F-D2BD-3E9E-0E12-3F680EAA10CC}"/>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65" name="Rectangle 64">
            <a:extLst>
              <a:ext uri="{FF2B5EF4-FFF2-40B4-BE49-F238E27FC236}">
                <a16:creationId xmlns:a16="http://schemas.microsoft.com/office/drawing/2014/main" id="{4A8C2412-91A7-6721-4139-274BE4D31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A80CC5-547A-5DE2-A4C2-5E7A9A53CA80}"/>
              </a:ext>
            </a:extLst>
          </p:cNvPr>
          <p:cNvSpPr>
            <a:spLocks noGrp="1"/>
          </p:cNvSpPr>
          <p:nvPr>
            <p:ph type="ctrTitle"/>
          </p:nvPr>
        </p:nvSpPr>
        <p:spPr>
          <a:xfrm>
            <a:off x="704087" y="781819"/>
            <a:ext cx="6542788" cy="981749"/>
          </a:xfrm>
        </p:spPr>
        <p:txBody>
          <a:bodyPr anchor="t">
            <a:normAutofit/>
          </a:bodyPr>
          <a:lstStyle/>
          <a:p>
            <a:r>
              <a:rPr lang="en-GB" b="1" i="1" dirty="0">
                <a:latin typeface="Avenir Next Condensed" panose="020B0506020202020204" pitchFamily="34" charset="0"/>
              </a:rPr>
              <a:t>APPLYING THIS SKILL</a:t>
            </a:r>
            <a:endParaRPr lang="en-GB" dirty="0">
              <a:latin typeface="Avenir Next Condensed" panose="020B0506020202020204" pitchFamily="34" charset="0"/>
            </a:endParaRPr>
          </a:p>
        </p:txBody>
      </p:sp>
      <p:sp>
        <p:nvSpPr>
          <p:cNvPr id="3" name="Subtitle 2">
            <a:extLst>
              <a:ext uri="{FF2B5EF4-FFF2-40B4-BE49-F238E27FC236}">
                <a16:creationId xmlns:a16="http://schemas.microsoft.com/office/drawing/2014/main" id="{A2C75734-CCC8-C4BC-0860-90DE23239DB1}"/>
              </a:ext>
            </a:extLst>
          </p:cNvPr>
          <p:cNvSpPr>
            <a:spLocks noGrp="1"/>
          </p:cNvSpPr>
          <p:nvPr>
            <p:ph type="subTitle" idx="1"/>
          </p:nvPr>
        </p:nvSpPr>
        <p:spPr>
          <a:xfrm>
            <a:off x="475554" y="1549041"/>
            <a:ext cx="7475388" cy="4926711"/>
          </a:xfrm>
        </p:spPr>
        <p:txBody>
          <a:bodyPr anchor="t">
            <a:noAutofit/>
          </a:bodyPr>
          <a:lstStyle/>
          <a:p>
            <a:r>
              <a:rPr lang="en-GB" sz="1100" b="1" dirty="0">
                <a:latin typeface="Arial" panose="020B0604020202020204" pitchFamily="34" charset="0"/>
                <a:cs typeface="Arial" panose="020B0604020202020204" pitchFamily="34" charset="0"/>
              </a:rPr>
              <a:t>WHERE WOULD YOU USED THIS SKILL?</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Occupational therapist working in a hospital.</a:t>
            </a:r>
          </a:p>
          <a:p>
            <a:r>
              <a:rPr lang="en-GB" sz="1100" b="1" dirty="0">
                <a:latin typeface="Arial" panose="020B0604020202020204" pitchFamily="34" charset="0"/>
                <a:cs typeface="Arial" panose="020B0604020202020204" pitchFamily="34" charset="0"/>
              </a:rPr>
              <a:t>WHAT MIGHT BE THE SITUATION?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patient is not improving as expected.</a:t>
            </a:r>
          </a:p>
          <a:p>
            <a:r>
              <a:rPr lang="en-GB" sz="1100" b="1" dirty="0">
                <a:latin typeface="Arial" panose="020B0604020202020204" pitchFamily="34" charset="0"/>
                <a:cs typeface="Arial" panose="020B0604020202020204" pitchFamily="34" charset="0"/>
              </a:rPr>
              <a:t>HOW IS THE SKILL USED?</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situation is looked at by breaking the problem into possible causes, such as the treatment plan, the environment, or how the patient is engaging.</a:t>
            </a:r>
          </a:p>
          <a:p>
            <a:r>
              <a:rPr lang="en-GB" sz="1100" dirty="0">
                <a:latin typeface="Arial" panose="020B0604020202020204" pitchFamily="34" charset="0"/>
                <a:cs typeface="Arial" panose="020B0604020202020204" pitchFamily="34" charset="0"/>
              </a:rPr>
              <a:t>This is like using the Fishbone Diagram, which helps organise the problem and understand what might be causing it.</a:t>
            </a:r>
          </a:p>
          <a:p>
            <a:r>
              <a:rPr lang="en-GB" sz="1100" dirty="0">
                <a:latin typeface="Arial" panose="020B0604020202020204" pitchFamily="34" charset="0"/>
                <a:cs typeface="Arial" panose="020B0604020202020204" pitchFamily="34" charset="0"/>
              </a:rPr>
              <a:t>For example:</a:t>
            </a:r>
          </a:p>
          <a:p>
            <a:r>
              <a:rPr lang="en-GB" sz="1100" dirty="0">
                <a:latin typeface="Arial" panose="020B0604020202020204" pitchFamily="34" charset="0"/>
                <a:cs typeface="Arial" panose="020B0604020202020204" pitchFamily="34" charset="0"/>
              </a:rPr>
              <a:t>If the patient cannot complete an activity, it is important to understand what is making it difficult.</a:t>
            </a:r>
          </a:p>
          <a:p>
            <a:r>
              <a:rPr lang="en-GB" sz="1100" dirty="0">
                <a:latin typeface="Arial" panose="020B0604020202020204" pitchFamily="34" charset="0"/>
                <a:cs typeface="Arial" panose="020B0604020202020204" pitchFamily="34" charset="0"/>
              </a:rPr>
              <a:t>If the activity is too difficult or not suitable, it can be adjusted so the patient is able to take part more easily.</a:t>
            </a:r>
          </a:p>
          <a:p>
            <a:r>
              <a:rPr lang="en-GB" sz="1100" b="1" dirty="0">
                <a:latin typeface="Arial" panose="020B0604020202020204" pitchFamily="34" charset="0"/>
                <a:cs typeface="Arial" panose="020B0604020202020204" pitchFamily="34" charset="0"/>
              </a:rPr>
              <a:t>HOW DOEDS THE SKILL GUIDE ACTIONS?</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It helps to understand the real cause of the problem, make better decisions, and adjust the approach when needed.</a:t>
            </a:r>
          </a:p>
          <a:p>
            <a:r>
              <a:rPr lang="en-GB" sz="1100" b="1" dirty="0">
                <a:latin typeface="Arial" panose="020B0604020202020204" pitchFamily="34" charset="0"/>
                <a:cs typeface="Arial" panose="020B0604020202020204" pitchFamily="34" charset="0"/>
              </a:rPr>
              <a:t>IMPACT ON CARE</a:t>
            </a:r>
            <a:endParaRPr lang="en-GB" sz="1100" dirty="0">
              <a:latin typeface="Arial" panose="020B0604020202020204" pitchFamily="34" charset="0"/>
              <a:cs typeface="Arial" panose="020B0604020202020204" pitchFamily="34" charset="0"/>
            </a:endParaRPr>
          </a:p>
          <a:p>
            <a:pPr lvl="0"/>
            <a:r>
              <a:rPr lang="en-GB" sz="1100" dirty="0">
                <a:latin typeface="Arial" panose="020B0604020202020204" pitchFamily="34" charset="0"/>
                <a:cs typeface="Arial" panose="020B0604020202020204" pitchFamily="34" charset="0"/>
              </a:rPr>
              <a:t>- Improves engagement</a:t>
            </a:r>
          </a:p>
          <a:p>
            <a:pPr lvl="0"/>
            <a:r>
              <a:rPr lang="en-GB" sz="1100" dirty="0">
                <a:latin typeface="Arial" panose="020B0604020202020204" pitchFamily="34" charset="0"/>
                <a:cs typeface="Arial" panose="020B0604020202020204" pitchFamily="34" charset="0"/>
              </a:rPr>
              <a:t>- Supports recovery</a:t>
            </a:r>
          </a:p>
          <a:p>
            <a:pPr lvl="0"/>
            <a:r>
              <a:rPr lang="en-GB" sz="1100" dirty="0">
                <a:latin typeface="Arial" panose="020B0604020202020204" pitchFamily="34" charset="0"/>
                <a:cs typeface="Arial" panose="020B0604020202020204" pitchFamily="34" charset="0"/>
              </a:rPr>
              <a:t>- Leads to better outcomes</a:t>
            </a:r>
          </a:p>
          <a:p>
            <a:endParaRPr lang="en-GB" sz="1100" dirty="0">
              <a:latin typeface="Arial" panose="020B0604020202020204" pitchFamily="34" charset="0"/>
              <a:cs typeface="Arial" panose="020B0604020202020204" pitchFamily="34" charset="0"/>
            </a:endParaRPr>
          </a:p>
        </p:txBody>
      </p:sp>
      <p:cxnSp>
        <p:nvCxnSpPr>
          <p:cNvPr id="67" name="Straight Connector 66">
            <a:extLst>
              <a:ext uri="{FF2B5EF4-FFF2-40B4-BE49-F238E27FC236}">
                <a16:creationId xmlns:a16="http://schemas.microsoft.com/office/drawing/2014/main" id="{9D8E0078-6DE0-A437-8860-5A1B76AC45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4171989D-C003-28F4-FDB0-58F7FF685524}"/>
              </a:ext>
            </a:extLst>
          </p:cNvPr>
          <p:cNvPicPr>
            <a:picLocks noChangeAspect="1"/>
          </p:cNvPicPr>
          <p:nvPr/>
        </p:nvPicPr>
        <p:blipFill>
          <a:blip r:embed="rId3"/>
          <a:srcRect l="9883" r="9883"/>
          <a:stretch/>
        </p:blipFill>
        <p:spPr>
          <a:xfrm rot="597999">
            <a:off x="8206646" y="2182861"/>
            <a:ext cx="3669492" cy="2408692"/>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55881"/>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433187087"/>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DF4BA09-F28C-B697-10DD-1C300F93D659}"/>
            </a:ext>
          </a:extLst>
        </p:cNvPr>
        <p:cNvGrpSpPr/>
        <p:nvPr/>
      </p:nvGrpSpPr>
      <p:grpSpPr>
        <a:xfrm>
          <a:off x="0" y="0"/>
          <a:ext cx="0" cy="0"/>
          <a:chOff x="0" y="0"/>
          <a:chExt cx="0" cy="0"/>
        </a:xfrm>
      </p:grpSpPr>
      <p:pic>
        <p:nvPicPr>
          <p:cNvPr id="32" name="Picture 31" descr="A blue and white paper cut out&#10;&#10;AI-generated content may be incorrect.">
            <a:extLst>
              <a:ext uri="{FF2B5EF4-FFF2-40B4-BE49-F238E27FC236}">
                <a16:creationId xmlns:a16="http://schemas.microsoft.com/office/drawing/2014/main" id="{CA15F702-C1E6-7BC6-4810-0CB2A5968D83}"/>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3C4E2867-39B8-5B75-4CC9-C63F393418EB}"/>
              </a:ext>
            </a:extLst>
          </p:cNvPr>
          <p:cNvSpPr>
            <a:spLocks noGrp="1"/>
          </p:cNvSpPr>
          <p:nvPr>
            <p:ph type="title"/>
          </p:nvPr>
        </p:nvSpPr>
        <p:spPr>
          <a:xfrm>
            <a:off x="704087" y="194633"/>
            <a:ext cx="10689336" cy="798451"/>
          </a:xfrm>
        </p:spPr>
        <p:txBody>
          <a:bodyPr anchor="t">
            <a:normAutofit fontScale="90000"/>
          </a:bodyPr>
          <a:lstStyle/>
          <a:p>
            <a:pPr algn="ctr"/>
            <a:r>
              <a:rPr lang="en-GB" b="1" i="1" dirty="0">
                <a:latin typeface="Avenir Next Condensed" panose="020B0506020202020204" pitchFamily="34" charset="0"/>
              </a:rPr>
              <a:t>HOW DOES THIS SKILL SUPPORT MY FUTURE CAREER?</a:t>
            </a:r>
            <a:endParaRPr lang="en-GB" dirty="0">
              <a:latin typeface="Avenir Next Condensed" panose="020B0506020202020204" pitchFamily="34" charset="0"/>
            </a:endParaRPr>
          </a:p>
        </p:txBody>
      </p:sp>
      <p:sp>
        <p:nvSpPr>
          <p:cNvPr id="3" name="Subtitle 2">
            <a:extLst>
              <a:ext uri="{FF2B5EF4-FFF2-40B4-BE49-F238E27FC236}">
                <a16:creationId xmlns:a16="http://schemas.microsoft.com/office/drawing/2014/main" id="{8F395262-8605-682D-AD7F-80B743B8FE22}"/>
              </a:ext>
            </a:extLst>
          </p:cNvPr>
          <p:cNvSpPr>
            <a:spLocks noGrp="1"/>
          </p:cNvSpPr>
          <p:nvPr>
            <p:ph sz="half" idx="2"/>
          </p:nvPr>
        </p:nvSpPr>
        <p:spPr>
          <a:xfrm>
            <a:off x="267510" y="872915"/>
            <a:ext cx="5646344" cy="3578916"/>
          </a:xfrm>
        </p:spPr>
        <p:txBody>
          <a:bodyPr anchor="t">
            <a:noAutofit/>
          </a:bodyPr>
          <a:lstStyle/>
          <a:p>
            <a:pPr marL="0" lvl="0" indent="0">
              <a:buNone/>
            </a:pPr>
            <a:r>
              <a:rPr lang="en-GB" sz="1400" b="1" dirty="0">
                <a:latin typeface="Arial" panose="020B0604020202020204" pitchFamily="34" charset="0"/>
                <a:cs typeface="Arial" panose="020B0604020202020204" pitchFamily="34" charset="0"/>
              </a:rPr>
              <a:t>WHY IS THIS IMPORTANT FOR MY EMPLOYABILITY?</a:t>
            </a:r>
            <a:endParaRPr lang="en-GB" sz="1400" dirty="0">
              <a:latin typeface="Arial" panose="020B0604020202020204" pitchFamily="34" charset="0"/>
              <a:cs typeface="Arial" panose="020B0604020202020204" pitchFamily="34" charset="0"/>
            </a:endParaRPr>
          </a:p>
          <a:p>
            <a:pPr marL="0" lvl="0" indent="0">
              <a:buNone/>
            </a:pPr>
            <a:r>
              <a:rPr lang="en-GB" sz="1400" dirty="0">
                <a:latin typeface="Arial" panose="020B0604020202020204" pitchFamily="34" charset="0"/>
                <a:cs typeface="Arial" panose="020B0604020202020204" pitchFamily="34" charset="0"/>
              </a:rPr>
              <a:t>Problem solving is a skill that employers value in health and social care, as it shows the ability to deal with real situations and make appropriate decisions (Skills for Care, 2022).</a:t>
            </a:r>
          </a:p>
          <a:p>
            <a:pPr marL="0" lvl="0" indent="0">
              <a:buNone/>
            </a:pPr>
            <a:r>
              <a:rPr lang="en-GB" sz="1400" dirty="0">
                <a:latin typeface="Arial" panose="020B0604020202020204" pitchFamily="34" charset="0"/>
                <a:cs typeface="Arial" panose="020B0604020202020204" pitchFamily="34" charset="0"/>
              </a:rPr>
              <a:t>It also shows that a professional can respond to challenges, adapt when needed, and work safely in different situations.</a:t>
            </a:r>
          </a:p>
          <a:p>
            <a:pPr marL="0" lvl="0" indent="0">
              <a:buNone/>
            </a:pPr>
            <a:r>
              <a:rPr lang="en-GB" sz="1400" b="1" dirty="0">
                <a:latin typeface="Arial" panose="020B0604020202020204" pitchFamily="34" charset="0"/>
                <a:cs typeface="Arial" panose="020B0604020202020204" pitchFamily="34" charset="0"/>
              </a:rPr>
              <a:t>WHY IS THIS IMPORTANT FOR MY FUTURE ROLE AS AN OCCUPATIONAL THERAPIST?</a:t>
            </a:r>
            <a:endParaRPr lang="en-GB" sz="1400" dirty="0">
              <a:latin typeface="Arial" panose="020B0604020202020204" pitchFamily="34" charset="0"/>
              <a:cs typeface="Arial" panose="020B0604020202020204" pitchFamily="34" charset="0"/>
            </a:endParaRPr>
          </a:p>
          <a:p>
            <a:pPr marL="0" lvl="0" indent="0">
              <a:buNone/>
            </a:pPr>
            <a:r>
              <a:rPr lang="en-GB" sz="1400" dirty="0">
                <a:latin typeface="Arial" panose="020B0604020202020204" pitchFamily="34" charset="0"/>
                <a:cs typeface="Arial" panose="020B0604020202020204" pitchFamily="34" charset="0"/>
              </a:rPr>
              <a:t>In my future role, I will need to understand different situations and find practical ways to support patients in their daily activities.</a:t>
            </a:r>
          </a:p>
          <a:p>
            <a:pPr marL="0" lvl="0" indent="0">
              <a:buNone/>
            </a:pPr>
            <a:r>
              <a:rPr lang="en-GB" sz="1400" dirty="0">
                <a:latin typeface="Arial" panose="020B0604020202020204" pitchFamily="34" charset="0"/>
                <a:cs typeface="Arial" panose="020B0604020202020204" pitchFamily="34" charset="0"/>
              </a:rPr>
              <a:t>This skill helps me make decisions, adapt my approach, and respond to challenges in practice.</a:t>
            </a:r>
          </a:p>
          <a:p>
            <a:endParaRPr lang="en-GB" sz="1400" dirty="0">
              <a:latin typeface="Arial" panose="020B0604020202020204" pitchFamily="34" charset="0"/>
              <a:cs typeface="Arial" panose="020B0604020202020204" pitchFamily="34" charset="0"/>
            </a:endParaRPr>
          </a:p>
        </p:txBody>
      </p:sp>
      <p:sp>
        <p:nvSpPr>
          <p:cNvPr id="8" name="Content Placeholder 7">
            <a:extLst>
              <a:ext uri="{FF2B5EF4-FFF2-40B4-BE49-F238E27FC236}">
                <a16:creationId xmlns:a16="http://schemas.microsoft.com/office/drawing/2014/main" id="{775FE7F2-27E8-D9D6-A717-3DF2585DA6BD}"/>
              </a:ext>
            </a:extLst>
          </p:cNvPr>
          <p:cNvSpPr>
            <a:spLocks noGrp="1"/>
          </p:cNvSpPr>
          <p:nvPr>
            <p:ph sz="quarter" idx="4"/>
          </p:nvPr>
        </p:nvSpPr>
        <p:spPr>
          <a:xfrm>
            <a:off x="6181343" y="872915"/>
            <a:ext cx="5743147" cy="5602836"/>
          </a:xfrm>
        </p:spPr>
        <p:txBody>
          <a:bodyPr>
            <a:noAutofit/>
          </a:bodyPr>
          <a:lstStyle/>
          <a:p>
            <a:pPr marL="0" lvl="0" indent="0">
              <a:buNone/>
            </a:pPr>
            <a:r>
              <a:rPr lang="en-GB" sz="1400" b="1" dirty="0">
                <a:latin typeface="Arial" panose="020B0604020202020204" pitchFamily="34" charset="0"/>
                <a:cs typeface="Arial" panose="020B0604020202020204" pitchFamily="34" charset="0"/>
              </a:rPr>
              <a:t>REFLECTION ON MY SKILL DEVELOPMENT</a:t>
            </a:r>
            <a:endParaRPr lang="en-GB" sz="1400" dirty="0">
              <a:latin typeface="Arial" panose="020B0604020202020204" pitchFamily="34" charset="0"/>
              <a:cs typeface="Arial" panose="020B0604020202020204" pitchFamily="34" charset="0"/>
            </a:endParaRPr>
          </a:p>
          <a:p>
            <a:pPr marL="0" lvl="0" indent="0">
              <a:buNone/>
            </a:pPr>
            <a:r>
              <a:rPr lang="en-GB" sz="1400" b="1" dirty="0">
                <a:latin typeface="Arial" panose="020B0604020202020204" pitchFamily="34" charset="0"/>
                <a:cs typeface="Arial" panose="020B0604020202020204" pitchFamily="34" charset="0"/>
              </a:rPr>
              <a:t>STRENGTHS: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 am generally calm in stressful situations and able to think clearly.</a:t>
            </a:r>
          </a:p>
          <a:p>
            <a:pPr marL="0" lvl="0" indent="0">
              <a:buNone/>
            </a:pPr>
            <a:r>
              <a:rPr lang="en-GB" sz="1400" dirty="0">
                <a:latin typeface="Arial" panose="020B0604020202020204" pitchFamily="34" charset="0"/>
                <a:cs typeface="Arial" panose="020B0604020202020204" pitchFamily="34" charset="0"/>
              </a:rPr>
              <a:t>This can also help others feel calmer, which makes situations easier to manage.</a:t>
            </a:r>
          </a:p>
          <a:p>
            <a:pPr marL="0" lvl="0" indent="0">
              <a:buNone/>
            </a:pPr>
            <a:r>
              <a:rPr lang="en-GB" sz="1400" b="1" dirty="0">
                <a:latin typeface="Arial" panose="020B0604020202020204" pitchFamily="34" charset="0"/>
                <a:cs typeface="Arial" panose="020B0604020202020204" pitchFamily="34" charset="0"/>
              </a:rPr>
              <a:t>AREAS I CAN DEVELOP:</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 would like to improve my confidence in communication, especially as English is my second language.</a:t>
            </a:r>
          </a:p>
          <a:p>
            <a:pPr marL="0" lvl="0" indent="0">
              <a:buNone/>
            </a:pPr>
            <a:r>
              <a:rPr lang="en-GB" sz="1400" dirty="0">
                <a:latin typeface="Arial" panose="020B0604020202020204" pitchFamily="34" charset="0"/>
                <a:cs typeface="Arial" panose="020B0604020202020204" pitchFamily="34" charset="0"/>
              </a:rPr>
              <a:t>I also recognise that, although I can solve problems, I can sometimes feel unsure when making decisions, which may slow my response.</a:t>
            </a:r>
          </a:p>
          <a:p>
            <a:pPr marL="0" lvl="0" indent="0">
              <a:buNone/>
            </a:pPr>
            <a:r>
              <a:rPr lang="en-GB" sz="1400" dirty="0">
                <a:latin typeface="Arial" panose="020B0604020202020204" pitchFamily="34" charset="0"/>
                <a:cs typeface="Arial" panose="020B0604020202020204" pitchFamily="34" charset="0"/>
              </a:rPr>
              <a:t>Developing this will help me make decisions more confidently and respond more quickly in practice.</a:t>
            </a:r>
          </a:p>
          <a:p>
            <a:pPr marL="0" lvl="0" indent="0">
              <a:buNone/>
            </a:pPr>
            <a:r>
              <a:rPr lang="en-GB" sz="1400" b="1" dirty="0">
                <a:latin typeface="Arial" panose="020B0604020202020204" pitchFamily="34" charset="0"/>
                <a:cs typeface="Arial" panose="020B0604020202020204" pitchFamily="34" charset="0"/>
              </a:rPr>
              <a:t>LINK TO LEARNING OUTCOMES:</a:t>
            </a:r>
            <a:endParaRPr lang="en-GB" sz="1400" dirty="0">
              <a:latin typeface="Arial" panose="020B0604020202020204" pitchFamily="34" charset="0"/>
              <a:cs typeface="Arial" panose="020B0604020202020204" pitchFamily="34" charset="0"/>
            </a:endParaRPr>
          </a:p>
          <a:p>
            <a:pPr marL="0" lvl="0" indent="0">
              <a:buNone/>
            </a:pPr>
            <a:r>
              <a:rPr lang="en-GB" sz="1400" dirty="0">
                <a:latin typeface="Arial" panose="020B0604020202020204" pitchFamily="34" charset="0"/>
                <a:cs typeface="Arial" panose="020B0604020202020204" pitchFamily="34" charset="0"/>
              </a:rPr>
              <a:t>Developing this skill prepares me to deal with real situations more confidently and make better decisions in practice.</a:t>
            </a:r>
          </a:p>
          <a:p>
            <a:pPr marL="0" lvl="0" indent="0">
              <a:buNone/>
            </a:pPr>
            <a:r>
              <a:rPr lang="en-GB" sz="1400" dirty="0">
                <a:latin typeface="Arial" panose="020B0604020202020204" pitchFamily="34" charset="0"/>
                <a:cs typeface="Arial" panose="020B0604020202020204" pitchFamily="34" charset="0"/>
              </a:rPr>
              <a:t>It also supports my personal development and strengthens my readiness for a career in health and social care.</a:t>
            </a:r>
          </a:p>
          <a:p>
            <a:endParaRPr lang="en-US" sz="1400" dirty="0">
              <a:latin typeface="Arial" panose="020B0604020202020204" pitchFamily="34" charset="0"/>
              <a:cs typeface="Arial" panose="020B0604020202020204" pitchFamily="34" charset="0"/>
            </a:endParaRPr>
          </a:p>
        </p:txBody>
      </p:sp>
      <p:pic>
        <p:nvPicPr>
          <p:cNvPr id="13" name="Picture 12" descr="A person sitting on a window sill&#10;&#10;AI-generated content may be incorrect.">
            <a:extLst>
              <a:ext uri="{FF2B5EF4-FFF2-40B4-BE49-F238E27FC236}">
                <a16:creationId xmlns:a16="http://schemas.microsoft.com/office/drawing/2014/main" id="{7AD329FF-8CEF-FD88-5423-C1586CFE604E}"/>
              </a:ext>
            </a:extLst>
          </p:cNvPr>
          <p:cNvPicPr>
            <a:picLocks noChangeAspect="1"/>
          </p:cNvPicPr>
          <p:nvPr/>
        </p:nvPicPr>
        <p:blipFill>
          <a:blip r:embed="rId3"/>
          <a:srcRect b="7635"/>
          <a:stretch>
            <a:fillRect/>
          </a:stretch>
        </p:blipFill>
        <p:spPr>
          <a:xfrm>
            <a:off x="267510" y="4609236"/>
            <a:ext cx="5855407" cy="1941465"/>
          </a:xfrm>
          <a:prstGeom prst="rect">
            <a:avLst/>
          </a:prstGeom>
          <a:ln w="19050">
            <a:solidFill>
              <a:schemeClr val="tx1"/>
            </a:solidFill>
          </a:ln>
        </p:spPr>
      </p:pic>
    </p:spTree>
    <p:extLst>
      <p:ext uri="{BB962C8B-B14F-4D97-AF65-F5344CB8AC3E}">
        <p14:creationId xmlns:p14="http://schemas.microsoft.com/office/powerpoint/2010/main" val="121025246"/>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ABAA39E-104B-A999-CCDB-7A5EDF77C7E9}"/>
            </a:ext>
          </a:extLst>
        </p:cNvPr>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73AA5329-36DF-BEC4-DF0E-9820A6D8F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descr="A blue and white paper cut out&#10;&#10;AI-generated content may be incorrect.">
            <a:extLst>
              <a:ext uri="{FF2B5EF4-FFF2-40B4-BE49-F238E27FC236}">
                <a16:creationId xmlns:a16="http://schemas.microsoft.com/office/drawing/2014/main" id="{48772262-015B-9013-1A05-DCDBBE96B06E}"/>
              </a:ext>
            </a:extLst>
          </p:cNvPr>
          <p:cNvPicPr>
            <a:picLocks noChangeAspect="1"/>
          </p:cNvPicPr>
          <p:nvPr/>
        </p:nvPicPr>
        <p:blipFill>
          <a:blip r:embed="rId2"/>
          <a:srcRect l="1948" r="9163"/>
          <a:stretch>
            <a:fillRect/>
          </a:stretch>
        </p:blipFill>
        <p:spPr>
          <a:xfrm>
            <a:off x="20" y="10"/>
            <a:ext cx="12191980" cy="6857990"/>
          </a:xfrm>
          <a:prstGeom prst="rect">
            <a:avLst/>
          </a:prstGeom>
        </p:spPr>
      </p:pic>
      <p:sp>
        <p:nvSpPr>
          <p:cNvPr id="65" name="Rectangle 64">
            <a:extLst>
              <a:ext uri="{FF2B5EF4-FFF2-40B4-BE49-F238E27FC236}">
                <a16:creationId xmlns:a16="http://schemas.microsoft.com/office/drawing/2014/main" id="{3F81602F-5FCE-D715-0071-8F89800E04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905" y="46904"/>
            <a:ext cx="6865150" cy="6771342"/>
          </a:xfrm>
          <a:prstGeom prst="rect">
            <a:avLst/>
          </a:prstGeom>
          <a:gradFill>
            <a:gsLst>
              <a:gs pos="42000">
                <a:srgbClr val="000000">
                  <a:alpha val="18000"/>
                </a:srgbClr>
              </a:gs>
              <a:gs pos="0">
                <a:srgbClr val="000000">
                  <a:alpha val="0"/>
                </a:srgb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40EC160-556E-AB36-6CF5-6BB625692DA2}"/>
              </a:ext>
            </a:extLst>
          </p:cNvPr>
          <p:cNvSpPr>
            <a:spLocks noGrp="1"/>
          </p:cNvSpPr>
          <p:nvPr>
            <p:ph type="ctrTitle"/>
          </p:nvPr>
        </p:nvSpPr>
        <p:spPr>
          <a:xfrm>
            <a:off x="704087" y="781819"/>
            <a:ext cx="6542788" cy="981749"/>
          </a:xfrm>
        </p:spPr>
        <p:txBody>
          <a:bodyPr anchor="t">
            <a:normAutofit/>
          </a:bodyPr>
          <a:lstStyle/>
          <a:p>
            <a:r>
              <a:rPr lang="en-GB" b="1" i="1" dirty="0">
                <a:latin typeface="Avenir Next Condensed" panose="020B0506020202020204" pitchFamily="34" charset="0"/>
              </a:rPr>
              <a:t>CONCLUSION</a:t>
            </a:r>
            <a:endParaRPr lang="en-GB" dirty="0">
              <a:latin typeface="Avenir Next Condensed" panose="020B0506020202020204" pitchFamily="34" charset="0"/>
            </a:endParaRPr>
          </a:p>
        </p:txBody>
      </p:sp>
      <p:sp>
        <p:nvSpPr>
          <p:cNvPr id="3" name="Subtitle 2">
            <a:extLst>
              <a:ext uri="{FF2B5EF4-FFF2-40B4-BE49-F238E27FC236}">
                <a16:creationId xmlns:a16="http://schemas.microsoft.com/office/drawing/2014/main" id="{1F374014-F12F-976D-4F97-31A00CDADF73}"/>
              </a:ext>
            </a:extLst>
          </p:cNvPr>
          <p:cNvSpPr>
            <a:spLocks noGrp="1"/>
          </p:cNvSpPr>
          <p:nvPr>
            <p:ph type="subTitle" idx="1"/>
          </p:nvPr>
        </p:nvSpPr>
        <p:spPr>
          <a:xfrm>
            <a:off x="800100" y="1763568"/>
            <a:ext cx="5620446" cy="4926711"/>
          </a:xfrm>
        </p:spPr>
        <p:txBody>
          <a:bodyPr anchor="t">
            <a:noAutofit/>
          </a:bodyPr>
          <a:lstStyle/>
          <a:p>
            <a:r>
              <a:rPr lang="en-GB" dirty="0">
                <a:latin typeface="Arial" panose="020B0604020202020204" pitchFamily="34" charset="0"/>
                <a:cs typeface="Arial" panose="020B0604020202020204" pitchFamily="34" charset="0"/>
              </a:rPr>
              <a:t>In conclusion, problem solving is essential in health and social care, as it helps professionals deal with real situations and make the right decisions.</a:t>
            </a:r>
          </a:p>
          <a:p>
            <a:r>
              <a:rPr lang="en-GB" dirty="0">
                <a:latin typeface="Arial" panose="020B0604020202020204" pitchFamily="34" charset="0"/>
                <a:cs typeface="Arial" panose="020B0604020202020204" pitchFamily="34" charset="0"/>
              </a:rPr>
              <a:t>In this presentation, I explained what problem solving is, how it can be developed, and why it is important in practice. I also gave examples of how it is used in real situations and how it supports safe and effective care.</a:t>
            </a:r>
          </a:p>
          <a:p>
            <a:r>
              <a:rPr lang="en-GB" dirty="0">
                <a:latin typeface="Arial" panose="020B0604020202020204" pitchFamily="34" charset="0"/>
                <a:cs typeface="Arial" panose="020B0604020202020204" pitchFamily="34" charset="0"/>
              </a:rPr>
              <a:t>This skill will be very important in my future role, as it will help me deal with challenges, adapt to different situations, and support patients more effectively.</a:t>
            </a:r>
          </a:p>
        </p:txBody>
      </p:sp>
      <p:cxnSp>
        <p:nvCxnSpPr>
          <p:cNvPr id="67" name="Straight Connector 66">
            <a:extLst>
              <a:ext uri="{FF2B5EF4-FFF2-40B4-BE49-F238E27FC236}">
                <a16:creationId xmlns:a16="http://schemas.microsoft.com/office/drawing/2014/main" id="{F6ACD6E8-761D-8CAA-32FA-DAE4A45408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rgbClr val="FFFFFF"/>
            </a:solidFill>
          </a:ln>
          <a:effectLst>
            <a:outerShdw blurRad="50800" dist="38100" dir="2700000" algn="tl" rotWithShape="0">
              <a:prstClr val="black">
                <a:alpha val="13000"/>
              </a:prstClr>
            </a:outerShdw>
          </a:effectLst>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FF3D56E1-5F91-0AAA-F447-6EA6859A4D18}"/>
              </a:ext>
            </a:extLst>
          </p:cNvPr>
          <p:cNvPicPr>
            <a:picLocks noChangeAspect="1"/>
          </p:cNvPicPr>
          <p:nvPr/>
        </p:nvPicPr>
        <p:blipFill>
          <a:blip r:embed="rId3"/>
          <a:srcRect t="758" b="758"/>
          <a:stretch/>
        </p:blipFill>
        <p:spPr>
          <a:xfrm rot="597999">
            <a:off x="6708074" y="2520844"/>
            <a:ext cx="4924175" cy="323227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55881"/>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1668327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700"/>
                                        <p:tgtEl>
                                          <p:spTgt spid="3">
                                            <p:txEl>
                                              <p:pRg st="1" end="1"/>
                                            </p:txEl>
                                          </p:spTgt>
                                        </p:tgtEl>
                                      </p:cBhvr>
                                    </p:animEffect>
                                  </p:childTnLst>
                                </p:cTn>
                              </p:par>
                              <p:par>
                                <p:cTn id="14" presetID="10" presetClass="entr" presetSubtype="0" fill="hold" grpId="0" nodeType="withEffect">
                                  <p:stCondLst>
                                    <p:cond delay="1500"/>
                                  </p:stCondLst>
                                  <p:iterate>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5D9366D-0E4B-22A2-D0EB-D303814B3DFB}"/>
            </a:ext>
          </a:extLst>
        </p:cNvPr>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32" name="Picture 31" descr="A blue and white paper cut out&#10;&#10;AI-generated content may be incorrect.">
            <a:extLst>
              <a:ext uri="{FF2B5EF4-FFF2-40B4-BE49-F238E27FC236}">
                <a16:creationId xmlns:a16="http://schemas.microsoft.com/office/drawing/2014/main" id="{83E1E6C7-4C2E-F4AD-B117-47224E20CB80}"/>
              </a:ext>
            </a:extLst>
          </p:cNvPr>
          <p:cNvPicPr>
            <a:picLocks noChangeAspect="1"/>
          </p:cNvPicPr>
          <p:nvPr/>
        </p:nvPicPr>
        <p:blipFill>
          <a:blip r:embed="rId2"/>
          <a:srcRect t="3778" r="19192" b="5313"/>
          <a:stretch>
            <a:fillRect/>
          </a:stretch>
        </p:blipFill>
        <p:spPr>
          <a:xfrm>
            <a:off x="20" y="10"/>
            <a:ext cx="12191980" cy="6857990"/>
          </a:xfrm>
          <a:prstGeom prst="rect">
            <a:avLst/>
          </a:prstGeom>
        </p:spPr>
      </p:pic>
      <p:sp>
        <p:nvSpPr>
          <p:cNvPr id="83" name="Rectangle 82">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1271D06E-D005-A38F-6601-F73067DDC210}"/>
              </a:ext>
            </a:extLst>
          </p:cNvPr>
          <p:cNvSpPr>
            <a:spLocks noGrp="1"/>
          </p:cNvSpPr>
          <p:nvPr>
            <p:ph type="ctrTitle"/>
          </p:nvPr>
        </p:nvSpPr>
        <p:spPr>
          <a:xfrm>
            <a:off x="313786" y="908651"/>
            <a:ext cx="5230366" cy="4005454"/>
          </a:xfrm>
        </p:spPr>
        <p:txBody>
          <a:bodyPr anchor="t">
            <a:normAutofit/>
          </a:bodyPr>
          <a:lstStyle/>
          <a:p>
            <a:r>
              <a:rPr lang="en-GB" sz="6800" b="1" i="1">
                <a:latin typeface="Avenir Next Condensed" panose="020B0506020202020204" pitchFamily="34" charset="0"/>
              </a:rPr>
              <a:t>THANK YOU!</a:t>
            </a:r>
            <a:endParaRPr lang="en-GB" sz="6800">
              <a:latin typeface="Avenir Next Condensed" panose="020B0506020202020204" pitchFamily="34" charset="0"/>
            </a:endParaRPr>
          </a:p>
        </p:txBody>
      </p:sp>
      <p:cxnSp>
        <p:nvCxnSpPr>
          <p:cNvPr id="84" name="Straight Connector 83">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77270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94</TotalTime>
  <Words>1160</Words>
  <Application>Microsoft Macintosh PowerPoint</Application>
  <PresentationFormat>Widescreen</PresentationFormat>
  <Paragraphs>86</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Avenir Next Condensed</vt:lpstr>
      <vt:lpstr>Calisto MT</vt:lpstr>
      <vt:lpstr>Univers Condensed</vt:lpstr>
      <vt:lpstr>ChronicleVTI</vt:lpstr>
      <vt:lpstr>Module Title: Professional Career Development Within H &amp; SC Assignment 1 Presentation – Problem Solving Module: LCHS 4009 (LON) Lecturer: Odette Jack</vt:lpstr>
      <vt:lpstr>INTRODUCTION</vt:lpstr>
      <vt:lpstr>Problem solving</vt:lpstr>
      <vt:lpstr>IMPORTANCE OF PROBLEM SOLVING IN PROFESSIONAL PRACTICE</vt:lpstr>
      <vt:lpstr>FISHBONE DIAGRAM </vt:lpstr>
      <vt:lpstr>APPLYING THIS SKILL</vt:lpstr>
      <vt:lpstr>HOW DOES THIS SKILL SUPPORT MY FUTURE CAREER?</vt:lpstr>
      <vt:lpstr>CONCLUSION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Vania Batista (2439410)</dc:creator>
  <cp:lastModifiedBy>Vania Batista (2439410)</cp:lastModifiedBy>
  <cp:revision>1</cp:revision>
  <dcterms:created xsi:type="dcterms:W3CDTF">2026-03-23T07:39:20Z</dcterms:created>
  <dcterms:modified xsi:type="dcterms:W3CDTF">2026-03-23T09:13:21Z</dcterms:modified>
</cp:coreProperties>
</file>