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 id="269" r:id="rId15"/>
    <p:sldId id="270" r:id="rId16"/>
    <p:sldId id="266" r:id="rId17"/>
    <p:sldId id="267" r:id="rId18"/>
    <p:sldId id="26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66" d="100"/>
          <a:sy n="66" d="100"/>
        </p:scale>
        <p:origin x="1330" y="31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7839A7-1233-4F3D-8F34-E8FAD88BE3C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9169BD4-8106-4530-83C8-1B792C52274D}">
      <dgm:prSet/>
      <dgm:spPr/>
      <dgm:t>
        <a:bodyPr/>
        <a:lstStyle/>
        <a:p>
          <a:r>
            <a:rPr lang="en-GB"/>
            <a:t>This presentation looks at how long-term caregiving and loss affect Jenny, a 16-year-old carer.</a:t>
          </a:r>
          <a:endParaRPr lang="en-US"/>
        </a:p>
      </dgm:t>
    </dgm:pt>
    <dgm:pt modelId="{43D39DC3-924F-40D3-A64E-CAC1671D3671}" type="parTrans" cxnId="{58963700-36F4-4BC2-A558-F60409553F7B}">
      <dgm:prSet/>
      <dgm:spPr/>
      <dgm:t>
        <a:bodyPr/>
        <a:lstStyle/>
        <a:p>
          <a:endParaRPr lang="en-US"/>
        </a:p>
      </dgm:t>
    </dgm:pt>
    <dgm:pt modelId="{5DCA82A9-EC61-46AF-997A-E7036200A87E}" type="sibTrans" cxnId="{58963700-36F4-4BC2-A558-F60409553F7B}">
      <dgm:prSet/>
      <dgm:spPr/>
      <dgm:t>
        <a:bodyPr/>
        <a:lstStyle/>
        <a:p>
          <a:endParaRPr lang="en-US"/>
        </a:p>
      </dgm:t>
    </dgm:pt>
    <dgm:pt modelId="{12AF5186-E5DB-4E42-ACAB-D573D1AB41D0}">
      <dgm:prSet/>
      <dgm:spPr/>
      <dgm:t>
        <a:bodyPr/>
        <a:lstStyle/>
        <a:p>
          <a:r>
            <a:rPr lang="en-GB"/>
            <a:t>For the last five years, since her father passed away, Jenny has taken on important caregiving duties for her mother, who has mobility issues, memory challenges, and a low mood. </a:t>
          </a:r>
          <a:endParaRPr lang="en-US"/>
        </a:p>
      </dgm:t>
    </dgm:pt>
    <dgm:pt modelId="{FBB60EB5-0D4F-432E-A064-9252AD98B733}" type="parTrans" cxnId="{2923BA92-4C01-4592-83E5-165748D269C0}">
      <dgm:prSet/>
      <dgm:spPr/>
      <dgm:t>
        <a:bodyPr/>
        <a:lstStyle/>
        <a:p>
          <a:endParaRPr lang="en-US"/>
        </a:p>
      </dgm:t>
    </dgm:pt>
    <dgm:pt modelId="{7492F0EC-0605-4251-A5A1-D10AED59052D}" type="sibTrans" cxnId="{2923BA92-4C01-4592-83E5-165748D269C0}">
      <dgm:prSet/>
      <dgm:spPr/>
      <dgm:t>
        <a:bodyPr/>
        <a:lstStyle/>
        <a:p>
          <a:endParaRPr lang="en-US"/>
        </a:p>
      </dgm:t>
    </dgm:pt>
    <dgm:pt modelId="{B6E35A55-F19F-4E60-A82E-E1733AFF543E}">
      <dgm:prSet/>
      <dgm:spPr/>
      <dgm:t>
        <a:bodyPr/>
        <a:lstStyle/>
        <a:p>
          <a:r>
            <a:rPr lang="en-GB"/>
            <a:t>Adolescence is a key period for emotional, cognitive, and identity growth. As a result, ongoing stress and changing roles may greatly impact Jenny’s psychological development. </a:t>
          </a:r>
          <a:endParaRPr lang="en-US"/>
        </a:p>
      </dgm:t>
    </dgm:pt>
    <dgm:pt modelId="{EC75228A-EEE0-4802-BBD3-85E9AF0E8172}" type="parTrans" cxnId="{890378B4-1E65-4D33-924E-991380007F11}">
      <dgm:prSet/>
      <dgm:spPr/>
      <dgm:t>
        <a:bodyPr/>
        <a:lstStyle/>
        <a:p>
          <a:endParaRPr lang="en-US"/>
        </a:p>
      </dgm:t>
    </dgm:pt>
    <dgm:pt modelId="{66C561A9-0EB7-4D45-A9DF-B3421DA84384}" type="sibTrans" cxnId="{890378B4-1E65-4D33-924E-991380007F11}">
      <dgm:prSet/>
      <dgm:spPr/>
      <dgm:t>
        <a:bodyPr/>
        <a:lstStyle/>
        <a:p>
          <a:endParaRPr lang="en-US"/>
        </a:p>
      </dgm:t>
    </dgm:pt>
    <dgm:pt modelId="{3FE520E0-0B3C-4D85-BEFE-862116E391C3}">
      <dgm:prSet/>
      <dgm:spPr/>
      <dgm:t>
        <a:bodyPr/>
        <a:lstStyle/>
        <a:p>
          <a:r>
            <a:rPr lang="en-GB"/>
            <a:t>To investigate this, I will use Bowlby’s Attachment Theory as a lifespan approach. I will examine the possible historical and current effects on Jenny, consider both biological and environmental factors, and suggest a support plan based on the same theory.</a:t>
          </a:r>
          <a:endParaRPr lang="en-US"/>
        </a:p>
      </dgm:t>
    </dgm:pt>
    <dgm:pt modelId="{F4A48D23-6A39-4C7C-A6D2-326C54AE5439}" type="parTrans" cxnId="{5F9BD1C7-ABF0-4BAF-9D0C-77A887A37521}">
      <dgm:prSet/>
      <dgm:spPr/>
      <dgm:t>
        <a:bodyPr/>
        <a:lstStyle/>
        <a:p>
          <a:endParaRPr lang="en-US"/>
        </a:p>
      </dgm:t>
    </dgm:pt>
    <dgm:pt modelId="{DB1183C7-5F05-4252-A689-87D83724F1F6}" type="sibTrans" cxnId="{5F9BD1C7-ABF0-4BAF-9D0C-77A887A37521}">
      <dgm:prSet/>
      <dgm:spPr/>
      <dgm:t>
        <a:bodyPr/>
        <a:lstStyle/>
        <a:p>
          <a:endParaRPr lang="en-US"/>
        </a:p>
      </dgm:t>
    </dgm:pt>
    <dgm:pt modelId="{1D7B8DD1-DC3C-43F5-9F83-86B1672177C9}" type="pres">
      <dgm:prSet presAssocID="{127839A7-1233-4F3D-8F34-E8FAD88BE3C3}" presName="linear" presStyleCnt="0">
        <dgm:presLayoutVars>
          <dgm:animLvl val="lvl"/>
          <dgm:resizeHandles val="exact"/>
        </dgm:presLayoutVars>
      </dgm:prSet>
      <dgm:spPr/>
    </dgm:pt>
    <dgm:pt modelId="{CAD6F70B-5C56-42A9-A426-FCE77BB1C273}" type="pres">
      <dgm:prSet presAssocID="{A9169BD4-8106-4530-83C8-1B792C52274D}" presName="parentText" presStyleLbl="node1" presStyleIdx="0" presStyleCnt="4">
        <dgm:presLayoutVars>
          <dgm:chMax val="0"/>
          <dgm:bulletEnabled val="1"/>
        </dgm:presLayoutVars>
      </dgm:prSet>
      <dgm:spPr/>
    </dgm:pt>
    <dgm:pt modelId="{233E577A-88C2-4866-8561-F448FB38299F}" type="pres">
      <dgm:prSet presAssocID="{5DCA82A9-EC61-46AF-997A-E7036200A87E}" presName="spacer" presStyleCnt="0"/>
      <dgm:spPr/>
    </dgm:pt>
    <dgm:pt modelId="{F47F8C2B-34F2-4587-A0E4-444D832F10EE}" type="pres">
      <dgm:prSet presAssocID="{12AF5186-E5DB-4E42-ACAB-D573D1AB41D0}" presName="parentText" presStyleLbl="node1" presStyleIdx="1" presStyleCnt="4">
        <dgm:presLayoutVars>
          <dgm:chMax val="0"/>
          <dgm:bulletEnabled val="1"/>
        </dgm:presLayoutVars>
      </dgm:prSet>
      <dgm:spPr/>
    </dgm:pt>
    <dgm:pt modelId="{B3B670B5-FB40-477D-A968-00412313806A}" type="pres">
      <dgm:prSet presAssocID="{7492F0EC-0605-4251-A5A1-D10AED59052D}" presName="spacer" presStyleCnt="0"/>
      <dgm:spPr/>
    </dgm:pt>
    <dgm:pt modelId="{E9EF3D32-E0EC-43C9-8E6F-2AC587CFC11D}" type="pres">
      <dgm:prSet presAssocID="{B6E35A55-F19F-4E60-A82E-E1733AFF543E}" presName="parentText" presStyleLbl="node1" presStyleIdx="2" presStyleCnt="4">
        <dgm:presLayoutVars>
          <dgm:chMax val="0"/>
          <dgm:bulletEnabled val="1"/>
        </dgm:presLayoutVars>
      </dgm:prSet>
      <dgm:spPr/>
    </dgm:pt>
    <dgm:pt modelId="{628C53F0-E60D-4C8F-91B3-6C948205A316}" type="pres">
      <dgm:prSet presAssocID="{66C561A9-0EB7-4D45-A9DF-B3421DA84384}" presName="spacer" presStyleCnt="0"/>
      <dgm:spPr/>
    </dgm:pt>
    <dgm:pt modelId="{88396367-B056-442D-AA50-DCA8319E938D}" type="pres">
      <dgm:prSet presAssocID="{3FE520E0-0B3C-4D85-BEFE-862116E391C3}" presName="parentText" presStyleLbl="node1" presStyleIdx="3" presStyleCnt="4">
        <dgm:presLayoutVars>
          <dgm:chMax val="0"/>
          <dgm:bulletEnabled val="1"/>
        </dgm:presLayoutVars>
      </dgm:prSet>
      <dgm:spPr/>
    </dgm:pt>
  </dgm:ptLst>
  <dgm:cxnLst>
    <dgm:cxn modelId="{58963700-36F4-4BC2-A558-F60409553F7B}" srcId="{127839A7-1233-4F3D-8F34-E8FAD88BE3C3}" destId="{A9169BD4-8106-4530-83C8-1B792C52274D}" srcOrd="0" destOrd="0" parTransId="{43D39DC3-924F-40D3-A64E-CAC1671D3671}" sibTransId="{5DCA82A9-EC61-46AF-997A-E7036200A87E}"/>
    <dgm:cxn modelId="{10524A3E-BD0C-42CF-B641-378CA35BD2FE}" type="presOf" srcId="{A9169BD4-8106-4530-83C8-1B792C52274D}" destId="{CAD6F70B-5C56-42A9-A426-FCE77BB1C273}" srcOrd="0" destOrd="0" presId="urn:microsoft.com/office/officeart/2005/8/layout/vList2"/>
    <dgm:cxn modelId="{85FF6A46-86A6-4CF4-B9FA-ED65931C91BF}" type="presOf" srcId="{B6E35A55-F19F-4E60-A82E-E1733AFF543E}" destId="{E9EF3D32-E0EC-43C9-8E6F-2AC587CFC11D}" srcOrd="0" destOrd="0" presId="urn:microsoft.com/office/officeart/2005/8/layout/vList2"/>
    <dgm:cxn modelId="{FF5DCB54-0728-48C1-A9F6-B669FB337BDA}" type="presOf" srcId="{3FE520E0-0B3C-4D85-BEFE-862116E391C3}" destId="{88396367-B056-442D-AA50-DCA8319E938D}" srcOrd="0" destOrd="0" presId="urn:microsoft.com/office/officeart/2005/8/layout/vList2"/>
    <dgm:cxn modelId="{FB56C084-FCEE-45D3-9EF8-A6421A591CCD}" type="presOf" srcId="{127839A7-1233-4F3D-8F34-E8FAD88BE3C3}" destId="{1D7B8DD1-DC3C-43F5-9F83-86B1672177C9}" srcOrd="0" destOrd="0" presId="urn:microsoft.com/office/officeart/2005/8/layout/vList2"/>
    <dgm:cxn modelId="{2923BA92-4C01-4592-83E5-165748D269C0}" srcId="{127839A7-1233-4F3D-8F34-E8FAD88BE3C3}" destId="{12AF5186-E5DB-4E42-ACAB-D573D1AB41D0}" srcOrd="1" destOrd="0" parTransId="{FBB60EB5-0D4F-432E-A064-9252AD98B733}" sibTransId="{7492F0EC-0605-4251-A5A1-D10AED59052D}"/>
    <dgm:cxn modelId="{890378B4-1E65-4D33-924E-991380007F11}" srcId="{127839A7-1233-4F3D-8F34-E8FAD88BE3C3}" destId="{B6E35A55-F19F-4E60-A82E-E1733AFF543E}" srcOrd="2" destOrd="0" parTransId="{EC75228A-EEE0-4802-BBD3-85E9AF0E8172}" sibTransId="{66C561A9-0EB7-4D45-A9DF-B3421DA84384}"/>
    <dgm:cxn modelId="{23AFF2C3-3BA5-4060-89CD-FB1FEBFDE499}" type="presOf" srcId="{12AF5186-E5DB-4E42-ACAB-D573D1AB41D0}" destId="{F47F8C2B-34F2-4587-A0E4-444D832F10EE}" srcOrd="0" destOrd="0" presId="urn:microsoft.com/office/officeart/2005/8/layout/vList2"/>
    <dgm:cxn modelId="{5F9BD1C7-ABF0-4BAF-9D0C-77A887A37521}" srcId="{127839A7-1233-4F3D-8F34-E8FAD88BE3C3}" destId="{3FE520E0-0B3C-4D85-BEFE-862116E391C3}" srcOrd="3" destOrd="0" parTransId="{F4A48D23-6A39-4C7C-A6D2-326C54AE5439}" sibTransId="{DB1183C7-5F05-4252-A689-87D83724F1F6}"/>
    <dgm:cxn modelId="{C897A1A1-420C-427F-AB3A-17E107A1D1E2}" type="presParOf" srcId="{1D7B8DD1-DC3C-43F5-9F83-86B1672177C9}" destId="{CAD6F70B-5C56-42A9-A426-FCE77BB1C273}" srcOrd="0" destOrd="0" presId="urn:microsoft.com/office/officeart/2005/8/layout/vList2"/>
    <dgm:cxn modelId="{1C6A6D8D-C39F-4F7A-A86D-A2896D654452}" type="presParOf" srcId="{1D7B8DD1-DC3C-43F5-9F83-86B1672177C9}" destId="{233E577A-88C2-4866-8561-F448FB38299F}" srcOrd="1" destOrd="0" presId="urn:microsoft.com/office/officeart/2005/8/layout/vList2"/>
    <dgm:cxn modelId="{376DEE61-E2CE-43A3-83C3-8F1B32441752}" type="presParOf" srcId="{1D7B8DD1-DC3C-43F5-9F83-86B1672177C9}" destId="{F47F8C2B-34F2-4587-A0E4-444D832F10EE}" srcOrd="2" destOrd="0" presId="urn:microsoft.com/office/officeart/2005/8/layout/vList2"/>
    <dgm:cxn modelId="{E5ACF6C3-DDDE-47DE-BDF6-59F8515C3B0A}" type="presParOf" srcId="{1D7B8DD1-DC3C-43F5-9F83-86B1672177C9}" destId="{B3B670B5-FB40-477D-A968-00412313806A}" srcOrd="3" destOrd="0" presId="urn:microsoft.com/office/officeart/2005/8/layout/vList2"/>
    <dgm:cxn modelId="{E5D03D15-193F-4D54-89A7-6E816DC733F8}" type="presParOf" srcId="{1D7B8DD1-DC3C-43F5-9F83-86B1672177C9}" destId="{E9EF3D32-E0EC-43C9-8E6F-2AC587CFC11D}" srcOrd="4" destOrd="0" presId="urn:microsoft.com/office/officeart/2005/8/layout/vList2"/>
    <dgm:cxn modelId="{9F7F6ED3-6BF1-44F8-86F5-59DF63388D30}" type="presParOf" srcId="{1D7B8DD1-DC3C-43F5-9F83-86B1672177C9}" destId="{628C53F0-E60D-4C8F-91B3-6C948205A316}" srcOrd="5" destOrd="0" presId="urn:microsoft.com/office/officeart/2005/8/layout/vList2"/>
    <dgm:cxn modelId="{08D0839C-5308-4D7D-938A-7CE9D221131B}" type="presParOf" srcId="{1D7B8DD1-DC3C-43F5-9F83-86B1672177C9}" destId="{88396367-B056-442D-AA50-DCA8319E938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F936046-FB47-4838-80E4-101BDDB1874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B498396-02AF-444F-99C3-BB6F3E3C4B0D}">
      <dgm:prSet/>
      <dgm:spPr/>
      <dgm:t>
        <a:bodyPr/>
        <a:lstStyle/>
        <a:p>
          <a:r>
            <a:rPr lang="en-GB"/>
            <a:t>John Bowlby’s Attachment Theory suggests that children are naturally inclined to form emotional bonds with their primary caregivers (Bowlby, 1969). These bonds offer safety and security, especially during stressful times.</a:t>
          </a:r>
          <a:endParaRPr lang="en-US"/>
        </a:p>
      </dgm:t>
    </dgm:pt>
    <dgm:pt modelId="{7183EB6A-B025-4DB0-9794-AB2860C4146C}" type="parTrans" cxnId="{EE4B865E-E9DA-4EC0-A910-09EC67A6228F}">
      <dgm:prSet/>
      <dgm:spPr/>
      <dgm:t>
        <a:bodyPr/>
        <a:lstStyle/>
        <a:p>
          <a:endParaRPr lang="en-US"/>
        </a:p>
      </dgm:t>
    </dgm:pt>
    <dgm:pt modelId="{3D552AFB-AEA2-4E63-A0B0-927A9184F043}" type="sibTrans" cxnId="{EE4B865E-E9DA-4EC0-A910-09EC67A6228F}">
      <dgm:prSet/>
      <dgm:spPr/>
      <dgm:t>
        <a:bodyPr/>
        <a:lstStyle/>
        <a:p>
          <a:endParaRPr lang="en-US"/>
        </a:p>
      </dgm:t>
    </dgm:pt>
    <dgm:pt modelId="{1088E4E0-16EC-4D47-A7F2-2C200CEDBD3A}">
      <dgm:prSet/>
      <dgm:spPr/>
      <dgm:t>
        <a:bodyPr/>
        <a:lstStyle/>
        <a:p>
          <a:r>
            <a:rPr lang="en-GB"/>
            <a:t>A secure attachment arises when caregivers are responsive, emotionally present, and consistent. In contrast, insecure attachment can develop if care is inconsistent, neglectful, or interrupted (Ainsworth et al., 1978).</a:t>
          </a:r>
          <a:endParaRPr lang="en-US"/>
        </a:p>
      </dgm:t>
    </dgm:pt>
    <dgm:pt modelId="{5E71E8DB-83F5-44C4-831D-0D68C96FC722}" type="parTrans" cxnId="{67DE3EB3-E3F7-438E-9626-B3ED56E7C499}">
      <dgm:prSet/>
      <dgm:spPr/>
      <dgm:t>
        <a:bodyPr/>
        <a:lstStyle/>
        <a:p>
          <a:endParaRPr lang="en-US"/>
        </a:p>
      </dgm:t>
    </dgm:pt>
    <dgm:pt modelId="{86A5B4A0-BBB2-420D-985E-5AEA5AD13D9F}" type="sibTrans" cxnId="{67DE3EB3-E3F7-438E-9626-B3ED56E7C499}">
      <dgm:prSet/>
      <dgm:spPr/>
      <dgm:t>
        <a:bodyPr/>
        <a:lstStyle/>
        <a:p>
          <a:endParaRPr lang="en-US"/>
        </a:p>
      </dgm:t>
    </dgm:pt>
    <dgm:pt modelId="{6F8B8A25-30AB-4424-87A9-F6F7D3586063}">
      <dgm:prSet/>
      <dgm:spPr/>
      <dgm:t>
        <a:bodyPr/>
        <a:lstStyle/>
        <a:p>
          <a:r>
            <a:rPr lang="en-GB"/>
            <a:t>One key idea is the Internal Working Model. This concept refers to the mental images children create about themselves, other people, and relationships (Bretherton, 1992). These models shape how they manage their emotions and interact with others in the future.</a:t>
          </a:r>
          <a:endParaRPr lang="en-US"/>
        </a:p>
      </dgm:t>
    </dgm:pt>
    <dgm:pt modelId="{0A923B33-31A7-41F9-BBF0-D54C07170A9B}" type="parTrans" cxnId="{1EBA2898-4390-4421-90C1-B9823EDAA905}">
      <dgm:prSet/>
      <dgm:spPr/>
      <dgm:t>
        <a:bodyPr/>
        <a:lstStyle/>
        <a:p>
          <a:endParaRPr lang="en-US"/>
        </a:p>
      </dgm:t>
    </dgm:pt>
    <dgm:pt modelId="{3EC706DB-C569-42DF-9550-7A96C755AA3E}" type="sibTrans" cxnId="{1EBA2898-4390-4421-90C1-B9823EDAA905}">
      <dgm:prSet/>
      <dgm:spPr/>
      <dgm:t>
        <a:bodyPr/>
        <a:lstStyle/>
        <a:p>
          <a:endParaRPr lang="en-US"/>
        </a:p>
      </dgm:t>
    </dgm:pt>
    <dgm:pt modelId="{CE15D579-3437-4B13-96D9-A9D10853F574}">
      <dgm:prSet/>
      <dgm:spPr/>
      <dgm:t>
        <a:bodyPr/>
        <a:lstStyle/>
        <a:p>
          <a:r>
            <a:rPr lang="en-GB"/>
            <a:t>Bowlby also highlighted the serious psychological effects of separation and loss. Long-term separation or bereavement can result in emotional pain and developmental challenges (Bowlby, 1980).</a:t>
          </a:r>
          <a:endParaRPr lang="en-US"/>
        </a:p>
      </dgm:t>
    </dgm:pt>
    <dgm:pt modelId="{A5BD180B-353F-4BA5-964F-2187924BFB0E}" type="parTrans" cxnId="{13200A33-B135-4EE7-88CA-83FF6D83E833}">
      <dgm:prSet/>
      <dgm:spPr/>
      <dgm:t>
        <a:bodyPr/>
        <a:lstStyle/>
        <a:p>
          <a:endParaRPr lang="en-US"/>
        </a:p>
      </dgm:t>
    </dgm:pt>
    <dgm:pt modelId="{79D748A2-5BD5-4D76-A2CF-35766FCE6DB2}" type="sibTrans" cxnId="{13200A33-B135-4EE7-88CA-83FF6D83E833}">
      <dgm:prSet/>
      <dgm:spPr/>
      <dgm:t>
        <a:bodyPr/>
        <a:lstStyle/>
        <a:p>
          <a:endParaRPr lang="en-US"/>
        </a:p>
      </dgm:t>
    </dgm:pt>
    <dgm:pt modelId="{71FF7203-649B-499B-A75A-552E42716B04}" type="pres">
      <dgm:prSet presAssocID="{9F936046-FB47-4838-80E4-101BDDB18747}" presName="linear" presStyleCnt="0">
        <dgm:presLayoutVars>
          <dgm:animLvl val="lvl"/>
          <dgm:resizeHandles val="exact"/>
        </dgm:presLayoutVars>
      </dgm:prSet>
      <dgm:spPr/>
    </dgm:pt>
    <dgm:pt modelId="{7830BA83-FF48-452E-B027-CF6E06CDAEB9}" type="pres">
      <dgm:prSet presAssocID="{FB498396-02AF-444F-99C3-BB6F3E3C4B0D}" presName="parentText" presStyleLbl="node1" presStyleIdx="0" presStyleCnt="4">
        <dgm:presLayoutVars>
          <dgm:chMax val="0"/>
          <dgm:bulletEnabled val="1"/>
        </dgm:presLayoutVars>
      </dgm:prSet>
      <dgm:spPr/>
    </dgm:pt>
    <dgm:pt modelId="{17E86EAD-AA2A-4AD4-B33C-D82202CB54A6}" type="pres">
      <dgm:prSet presAssocID="{3D552AFB-AEA2-4E63-A0B0-927A9184F043}" presName="spacer" presStyleCnt="0"/>
      <dgm:spPr/>
    </dgm:pt>
    <dgm:pt modelId="{9B81F9CB-18A2-491A-8B01-CB62459830A7}" type="pres">
      <dgm:prSet presAssocID="{1088E4E0-16EC-4D47-A7F2-2C200CEDBD3A}" presName="parentText" presStyleLbl="node1" presStyleIdx="1" presStyleCnt="4">
        <dgm:presLayoutVars>
          <dgm:chMax val="0"/>
          <dgm:bulletEnabled val="1"/>
        </dgm:presLayoutVars>
      </dgm:prSet>
      <dgm:spPr/>
    </dgm:pt>
    <dgm:pt modelId="{7C3EFD5A-A219-4648-A16D-BCB8E4959547}" type="pres">
      <dgm:prSet presAssocID="{86A5B4A0-BBB2-420D-985E-5AEA5AD13D9F}" presName="spacer" presStyleCnt="0"/>
      <dgm:spPr/>
    </dgm:pt>
    <dgm:pt modelId="{D110479B-FDB6-4257-9E2C-E15DE8F5A009}" type="pres">
      <dgm:prSet presAssocID="{6F8B8A25-30AB-4424-87A9-F6F7D3586063}" presName="parentText" presStyleLbl="node1" presStyleIdx="2" presStyleCnt="4">
        <dgm:presLayoutVars>
          <dgm:chMax val="0"/>
          <dgm:bulletEnabled val="1"/>
        </dgm:presLayoutVars>
      </dgm:prSet>
      <dgm:spPr/>
    </dgm:pt>
    <dgm:pt modelId="{F2804521-5E75-4D8A-87BF-19442450862E}" type="pres">
      <dgm:prSet presAssocID="{3EC706DB-C569-42DF-9550-7A96C755AA3E}" presName="spacer" presStyleCnt="0"/>
      <dgm:spPr/>
    </dgm:pt>
    <dgm:pt modelId="{BFD9C72B-9D7D-4829-B053-C430877CD991}" type="pres">
      <dgm:prSet presAssocID="{CE15D579-3437-4B13-96D9-A9D10853F574}" presName="parentText" presStyleLbl="node1" presStyleIdx="3" presStyleCnt="4">
        <dgm:presLayoutVars>
          <dgm:chMax val="0"/>
          <dgm:bulletEnabled val="1"/>
        </dgm:presLayoutVars>
      </dgm:prSet>
      <dgm:spPr/>
    </dgm:pt>
  </dgm:ptLst>
  <dgm:cxnLst>
    <dgm:cxn modelId="{AFF8680C-2410-4F9C-A902-F2CBF5FA425C}" type="presOf" srcId="{9F936046-FB47-4838-80E4-101BDDB18747}" destId="{71FF7203-649B-499B-A75A-552E42716B04}" srcOrd="0" destOrd="0" presId="urn:microsoft.com/office/officeart/2005/8/layout/vList2"/>
    <dgm:cxn modelId="{13200A33-B135-4EE7-88CA-83FF6D83E833}" srcId="{9F936046-FB47-4838-80E4-101BDDB18747}" destId="{CE15D579-3437-4B13-96D9-A9D10853F574}" srcOrd="3" destOrd="0" parTransId="{A5BD180B-353F-4BA5-964F-2187924BFB0E}" sibTransId="{79D748A2-5BD5-4D76-A2CF-35766FCE6DB2}"/>
    <dgm:cxn modelId="{EE4B865E-E9DA-4EC0-A910-09EC67A6228F}" srcId="{9F936046-FB47-4838-80E4-101BDDB18747}" destId="{FB498396-02AF-444F-99C3-BB6F3E3C4B0D}" srcOrd="0" destOrd="0" parTransId="{7183EB6A-B025-4DB0-9794-AB2860C4146C}" sibTransId="{3D552AFB-AEA2-4E63-A0B0-927A9184F043}"/>
    <dgm:cxn modelId="{E54F6280-FE81-4E09-A0FE-7977201F54F1}" type="presOf" srcId="{1088E4E0-16EC-4D47-A7F2-2C200CEDBD3A}" destId="{9B81F9CB-18A2-491A-8B01-CB62459830A7}" srcOrd="0" destOrd="0" presId="urn:microsoft.com/office/officeart/2005/8/layout/vList2"/>
    <dgm:cxn modelId="{1EBA2898-4390-4421-90C1-B9823EDAA905}" srcId="{9F936046-FB47-4838-80E4-101BDDB18747}" destId="{6F8B8A25-30AB-4424-87A9-F6F7D3586063}" srcOrd="2" destOrd="0" parTransId="{0A923B33-31A7-41F9-BBF0-D54C07170A9B}" sibTransId="{3EC706DB-C569-42DF-9550-7A96C755AA3E}"/>
    <dgm:cxn modelId="{0C0BC7A8-435E-489A-892B-D8A0370C71E1}" type="presOf" srcId="{CE15D579-3437-4B13-96D9-A9D10853F574}" destId="{BFD9C72B-9D7D-4829-B053-C430877CD991}" srcOrd="0" destOrd="0" presId="urn:microsoft.com/office/officeart/2005/8/layout/vList2"/>
    <dgm:cxn modelId="{67DE3EB3-E3F7-438E-9626-B3ED56E7C499}" srcId="{9F936046-FB47-4838-80E4-101BDDB18747}" destId="{1088E4E0-16EC-4D47-A7F2-2C200CEDBD3A}" srcOrd="1" destOrd="0" parTransId="{5E71E8DB-83F5-44C4-831D-0D68C96FC722}" sibTransId="{86A5B4A0-BBB2-420D-985E-5AEA5AD13D9F}"/>
    <dgm:cxn modelId="{F7B42BD6-C2B8-41DF-9C85-DCBBDCE6E2F4}" type="presOf" srcId="{6F8B8A25-30AB-4424-87A9-F6F7D3586063}" destId="{D110479B-FDB6-4257-9E2C-E15DE8F5A009}" srcOrd="0" destOrd="0" presId="urn:microsoft.com/office/officeart/2005/8/layout/vList2"/>
    <dgm:cxn modelId="{FC28FFE0-0FBC-49A7-9531-1CC87C2D8596}" type="presOf" srcId="{FB498396-02AF-444F-99C3-BB6F3E3C4B0D}" destId="{7830BA83-FF48-452E-B027-CF6E06CDAEB9}" srcOrd="0" destOrd="0" presId="urn:microsoft.com/office/officeart/2005/8/layout/vList2"/>
    <dgm:cxn modelId="{D5E7C231-BE60-4663-91CD-510A8B089DDF}" type="presParOf" srcId="{71FF7203-649B-499B-A75A-552E42716B04}" destId="{7830BA83-FF48-452E-B027-CF6E06CDAEB9}" srcOrd="0" destOrd="0" presId="urn:microsoft.com/office/officeart/2005/8/layout/vList2"/>
    <dgm:cxn modelId="{0D6E90B8-3934-480E-906B-0D005BD6976F}" type="presParOf" srcId="{71FF7203-649B-499B-A75A-552E42716B04}" destId="{17E86EAD-AA2A-4AD4-B33C-D82202CB54A6}" srcOrd="1" destOrd="0" presId="urn:microsoft.com/office/officeart/2005/8/layout/vList2"/>
    <dgm:cxn modelId="{7423986B-8E1E-442C-BC4C-5CA23CB39543}" type="presParOf" srcId="{71FF7203-649B-499B-A75A-552E42716B04}" destId="{9B81F9CB-18A2-491A-8B01-CB62459830A7}" srcOrd="2" destOrd="0" presId="urn:microsoft.com/office/officeart/2005/8/layout/vList2"/>
    <dgm:cxn modelId="{146BCB4E-5654-45FF-9417-53F28F4DA71A}" type="presParOf" srcId="{71FF7203-649B-499B-A75A-552E42716B04}" destId="{7C3EFD5A-A219-4648-A16D-BCB8E4959547}" srcOrd="3" destOrd="0" presId="urn:microsoft.com/office/officeart/2005/8/layout/vList2"/>
    <dgm:cxn modelId="{E331EA96-20A5-4DBE-A798-3EDC33E4E8AF}" type="presParOf" srcId="{71FF7203-649B-499B-A75A-552E42716B04}" destId="{D110479B-FDB6-4257-9E2C-E15DE8F5A009}" srcOrd="4" destOrd="0" presId="urn:microsoft.com/office/officeart/2005/8/layout/vList2"/>
    <dgm:cxn modelId="{7324CB37-FF38-4C3C-963B-F56958AE8E4B}" type="presParOf" srcId="{71FF7203-649B-499B-A75A-552E42716B04}" destId="{F2804521-5E75-4D8A-87BF-19442450862E}" srcOrd="5" destOrd="0" presId="urn:microsoft.com/office/officeart/2005/8/layout/vList2"/>
    <dgm:cxn modelId="{1C825AEC-78AF-4841-B5CB-A1C3686395CD}" type="presParOf" srcId="{71FF7203-649B-499B-A75A-552E42716B04}" destId="{BFD9C72B-9D7D-4829-B053-C430877CD99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47062FD-C6FE-4E13-96B5-0EA269E30957}" type="doc">
      <dgm:prSet loTypeId="urn:microsoft.com/office/officeart/2008/layout/LinedList" loCatId="list" qsTypeId="urn:microsoft.com/office/officeart/2005/8/quickstyle/simple2" qsCatId="simple" csTypeId="urn:microsoft.com/office/officeart/2005/8/colors/accent1_2" csCatId="accent1"/>
      <dgm:spPr/>
      <dgm:t>
        <a:bodyPr/>
        <a:lstStyle/>
        <a:p>
          <a:endParaRPr lang="en-US"/>
        </a:p>
      </dgm:t>
    </dgm:pt>
    <dgm:pt modelId="{F3113A74-8046-4122-BEF4-72E8C58DE8D9}">
      <dgm:prSet/>
      <dgm:spPr/>
      <dgm:t>
        <a:bodyPr/>
        <a:lstStyle/>
        <a:p>
          <a:r>
            <a:rPr lang="en-GB"/>
            <a:t>Bowlby’s theory is strong because it explains the emotional effects of loss and disruption in caregiving.</a:t>
          </a:r>
          <a:endParaRPr lang="en-US"/>
        </a:p>
      </dgm:t>
    </dgm:pt>
    <dgm:pt modelId="{350D54D0-E66E-4B62-8E0A-C5A5A7228EDD}" type="parTrans" cxnId="{81995A4C-77CA-4806-A62C-F7783931AE14}">
      <dgm:prSet/>
      <dgm:spPr/>
      <dgm:t>
        <a:bodyPr/>
        <a:lstStyle/>
        <a:p>
          <a:endParaRPr lang="en-US"/>
        </a:p>
      </dgm:t>
    </dgm:pt>
    <dgm:pt modelId="{FECB5A05-D511-44EF-A325-05210E29D16F}" type="sibTrans" cxnId="{81995A4C-77CA-4806-A62C-F7783931AE14}">
      <dgm:prSet/>
      <dgm:spPr/>
      <dgm:t>
        <a:bodyPr/>
        <a:lstStyle/>
        <a:p>
          <a:endParaRPr lang="en-US"/>
        </a:p>
      </dgm:t>
    </dgm:pt>
    <dgm:pt modelId="{6188AE3D-59CB-46BC-B79E-8709A75CF8EE}">
      <dgm:prSet/>
      <dgm:spPr/>
      <dgm:t>
        <a:bodyPr/>
        <a:lstStyle/>
        <a:p>
          <a:r>
            <a:rPr lang="en-GB"/>
            <a:t>Research links attachment insecurity to later mental health issues, as shown by Bretherton in 1992. </a:t>
          </a:r>
          <a:endParaRPr lang="en-US"/>
        </a:p>
      </dgm:t>
    </dgm:pt>
    <dgm:pt modelId="{4EB9CE53-51BB-4173-8028-E1CD8E926041}" type="parTrans" cxnId="{BBA999EE-0DB1-482C-89B8-FAFDDE966BCB}">
      <dgm:prSet/>
      <dgm:spPr/>
      <dgm:t>
        <a:bodyPr/>
        <a:lstStyle/>
        <a:p>
          <a:endParaRPr lang="en-US"/>
        </a:p>
      </dgm:t>
    </dgm:pt>
    <dgm:pt modelId="{4A9467C7-A848-4311-AD70-9A576CB9A505}" type="sibTrans" cxnId="{BBA999EE-0DB1-482C-89B8-FAFDDE966BCB}">
      <dgm:prSet/>
      <dgm:spPr/>
      <dgm:t>
        <a:bodyPr/>
        <a:lstStyle/>
        <a:p>
          <a:endParaRPr lang="en-US"/>
        </a:p>
      </dgm:t>
    </dgm:pt>
    <dgm:pt modelId="{C35F805C-9F34-40FF-A708-50F8BE1BDAF7}">
      <dgm:prSet/>
      <dgm:spPr/>
      <dgm:t>
        <a:bodyPr/>
        <a:lstStyle/>
        <a:p>
          <a:r>
            <a:rPr lang="en-GB"/>
            <a:t>However, it has limitations. It mainly focuses on early childhood relationships and may overlook broader social factors like poverty, gender expectations, and cultural influences. Furthermore, not all children who face loss develop insecure attachment. </a:t>
          </a:r>
          <a:endParaRPr lang="en-US"/>
        </a:p>
      </dgm:t>
    </dgm:pt>
    <dgm:pt modelId="{BC03FCF1-8545-4545-BDE6-0BD916A81854}" type="parTrans" cxnId="{08DBAAE6-FA06-401D-8BE3-2E9F245806A0}">
      <dgm:prSet/>
      <dgm:spPr/>
      <dgm:t>
        <a:bodyPr/>
        <a:lstStyle/>
        <a:p>
          <a:endParaRPr lang="en-US"/>
        </a:p>
      </dgm:t>
    </dgm:pt>
    <dgm:pt modelId="{B59C946D-39D9-4ECA-86CB-23620A2B7685}" type="sibTrans" cxnId="{08DBAAE6-FA06-401D-8BE3-2E9F245806A0}">
      <dgm:prSet/>
      <dgm:spPr/>
      <dgm:t>
        <a:bodyPr/>
        <a:lstStyle/>
        <a:p>
          <a:endParaRPr lang="en-US"/>
        </a:p>
      </dgm:t>
    </dgm:pt>
    <dgm:pt modelId="{8F8E32E1-B378-4AEB-9F3E-3C08F47E640D}">
      <dgm:prSet/>
      <dgm:spPr/>
      <dgm:t>
        <a:bodyPr/>
        <a:lstStyle/>
        <a:p>
          <a:r>
            <a:rPr lang="en-GB"/>
            <a:t>This suggests that resilience and individual differences are important. While attachment theory is very useful, it should be used along with social and environmental factors.</a:t>
          </a:r>
          <a:endParaRPr lang="en-US"/>
        </a:p>
      </dgm:t>
    </dgm:pt>
    <dgm:pt modelId="{52E12711-F555-4CE9-BCE6-E4E99E626B63}" type="parTrans" cxnId="{0E98A8CB-C3E6-43AF-833A-43F4789737B5}">
      <dgm:prSet/>
      <dgm:spPr/>
      <dgm:t>
        <a:bodyPr/>
        <a:lstStyle/>
        <a:p>
          <a:endParaRPr lang="en-US"/>
        </a:p>
      </dgm:t>
    </dgm:pt>
    <dgm:pt modelId="{FA4DFF76-CB72-4B24-8E25-A45489333CBB}" type="sibTrans" cxnId="{0E98A8CB-C3E6-43AF-833A-43F4789737B5}">
      <dgm:prSet/>
      <dgm:spPr/>
      <dgm:t>
        <a:bodyPr/>
        <a:lstStyle/>
        <a:p>
          <a:endParaRPr lang="en-US"/>
        </a:p>
      </dgm:t>
    </dgm:pt>
    <dgm:pt modelId="{4D5E04E6-0D85-4100-BE3F-7C9DEF28DCC0}" type="pres">
      <dgm:prSet presAssocID="{F47062FD-C6FE-4E13-96B5-0EA269E30957}" presName="vert0" presStyleCnt="0">
        <dgm:presLayoutVars>
          <dgm:dir/>
          <dgm:animOne val="branch"/>
          <dgm:animLvl val="lvl"/>
        </dgm:presLayoutVars>
      </dgm:prSet>
      <dgm:spPr/>
    </dgm:pt>
    <dgm:pt modelId="{3BDA30E2-B97D-40C1-B1F7-D16349E915C5}" type="pres">
      <dgm:prSet presAssocID="{F3113A74-8046-4122-BEF4-72E8C58DE8D9}" presName="thickLine" presStyleLbl="alignNode1" presStyleIdx="0" presStyleCnt="4"/>
      <dgm:spPr/>
    </dgm:pt>
    <dgm:pt modelId="{5504282B-E2AA-4715-B249-FD3DDCB78D8B}" type="pres">
      <dgm:prSet presAssocID="{F3113A74-8046-4122-BEF4-72E8C58DE8D9}" presName="horz1" presStyleCnt="0"/>
      <dgm:spPr/>
    </dgm:pt>
    <dgm:pt modelId="{603362D2-0EB5-4A04-A62D-4E70883F0475}" type="pres">
      <dgm:prSet presAssocID="{F3113A74-8046-4122-BEF4-72E8C58DE8D9}" presName="tx1" presStyleLbl="revTx" presStyleIdx="0" presStyleCnt="4"/>
      <dgm:spPr/>
    </dgm:pt>
    <dgm:pt modelId="{6BC466EB-722F-4C44-880B-D255B226F8C3}" type="pres">
      <dgm:prSet presAssocID="{F3113A74-8046-4122-BEF4-72E8C58DE8D9}" presName="vert1" presStyleCnt="0"/>
      <dgm:spPr/>
    </dgm:pt>
    <dgm:pt modelId="{C9CFAF47-3BB5-4673-A377-6E8DEC867605}" type="pres">
      <dgm:prSet presAssocID="{6188AE3D-59CB-46BC-B79E-8709A75CF8EE}" presName="thickLine" presStyleLbl="alignNode1" presStyleIdx="1" presStyleCnt="4"/>
      <dgm:spPr/>
    </dgm:pt>
    <dgm:pt modelId="{1DCDEE75-0CE8-4D66-92E4-E1545973D49C}" type="pres">
      <dgm:prSet presAssocID="{6188AE3D-59CB-46BC-B79E-8709A75CF8EE}" presName="horz1" presStyleCnt="0"/>
      <dgm:spPr/>
    </dgm:pt>
    <dgm:pt modelId="{AF973D8E-6B37-41B5-B8F9-47C8CDF67D36}" type="pres">
      <dgm:prSet presAssocID="{6188AE3D-59CB-46BC-B79E-8709A75CF8EE}" presName="tx1" presStyleLbl="revTx" presStyleIdx="1" presStyleCnt="4"/>
      <dgm:spPr/>
    </dgm:pt>
    <dgm:pt modelId="{39197EAC-56E6-413F-9B27-B3BEE39EF4E2}" type="pres">
      <dgm:prSet presAssocID="{6188AE3D-59CB-46BC-B79E-8709A75CF8EE}" presName="vert1" presStyleCnt="0"/>
      <dgm:spPr/>
    </dgm:pt>
    <dgm:pt modelId="{5EE8DD71-0CF4-44FC-876C-091BB0DD611E}" type="pres">
      <dgm:prSet presAssocID="{C35F805C-9F34-40FF-A708-50F8BE1BDAF7}" presName="thickLine" presStyleLbl="alignNode1" presStyleIdx="2" presStyleCnt="4"/>
      <dgm:spPr/>
    </dgm:pt>
    <dgm:pt modelId="{FD51234D-9AA7-4D95-A10A-E8A32BBCD72F}" type="pres">
      <dgm:prSet presAssocID="{C35F805C-9F34-40FF-A708-50F8BE1BDAF7}" presName="horz1" presStyleCnt="0"/>
      <dgm:spPr/>
    </dgm:pt>
    <dgm:pt modelId="{B15ABBFC-0C64-4A6D-B294-BECD8CFFFC34}" type="pres">
      <dgm:prSet presAssocID="{C35F805C-9F34-40FF-A708-50F8BE1BDAF7}" presName="tx1" presStyleLbl="revTx" presStyleIdx="2" presStyleCnt="4"/>
      <dgm:spPr/>
    </dgm:pt>
    <dgm:pt modelId="{45F0B484-2146-4B07-9FCA-ACB8D55D8262}" type="pres">
      <dgm:prSet presAssocID="{C35F805C-9F34-40FF-A708-50F8BE1BDAF7}" presName="vert1" presStyleCnt="0"/>
      <dgm:spPr/>
    </dgm:pt>
    <dgm:pt modelId="{63B8B814-2D8C-4069-B643-6FBCA28E315C}" type="pres">
      <dgm:prSet presAssocID="{8F8E32E1-B378-4AEB-9F3E-3C08F47E640D}" presName="thickLine" presStyleLbl="alignNode1" presStyleIdx="3" presStyleCnt="4"/>
      <dgm:spPr/>
    </dgm:pt>
    <dgm:pt modelId="{621EB677-773E-40CC-9416-B71A3B8CF243}" type="pres">
      <dgm:prSet presAssocID="{8F8E32E1-B378-4AEB-9F3E-3C08F47E640D}" presName="horz1" presStyleCnt="0"/>
      <dgm:spPr/>
    </dgm:pt>
    <dgm:pt modelId="{4A3210CE-08BA-4718-9DF4-F87BB5EA1567}" type="pres">
      <dgm:prSet presAssocID="{8F8E32E1-B378-4AEB-9F3E-3C08F47E640D}" presName="tx1" presStyleLbl="revTx" presStyleIdx="3" presStyleCnt="4"/>
      <dgm:spPr/>
    </dgm:pt>
    <dgm:pt modelId="{4099135F-2B27-44E7-B13D-C3B906E3F6BB}" type="pres">
      <dgm:prSet presAssocID="{8F8E32E1-B378-4AEB-9F3E-3C08F47E640D}" presName="vert1" presStyleCnt="0"/>
      <dgm:spPr/>
    </dgm:pt>
  </dgm:ptLst>
  <dgm:cxnLst>
    <dgm:cxn modelId="{E8032F2B-51A4-4163-B8CC-59549DBDF5F3}" type="presOf" srcId="{6188AE3D-59CB-46BC-B79E-8709A75CF8EE}" destId="{AF973D8E-6B37-41B5-B8F9-47C8CDF67D36}" srcOrd="0" destOrd="0" presId="urn:microsoft.com/office/officeart/2008/layout/LinedList"/>
    <dgm:cxn modelId="{B756536C-6B06-4C1B-A828-24DA76FACA61}" type="presOf" srcId="{F3113A74-8046-4122-BEF4-72E8C58DE8D9}" destId="{603362D2-0EB5-4A04-A62D-4E70883F0475}" srcOrd="0" destOrd="0" presId="urn:microsoft.com/office/officeart/2008/layout/LinedList"/>
    <dgm:cxn modelId="{81995A4C-77CA-4806-A62C-F7783931AE14}" srcId="{F47062FD-C6FE-4E13-96B5-0EA269E30957}" destId="{F3113A74-8046-4122-BEF4-72E8C58DE8D9}" srcOrd="0" destOrd="0" parTransId="{350D54D0-E66E-4B62-8E0A-C5A5A7228EDD}" sibTransId="{FECB5A05-D511-44EF-A325-05210E29D16F}"/>
    <dgm:cxn modelId="{96812786-49AF-4CB1-9A7A-90A9894FD390}" type="presOf" srcId="{8F8E32E1-B378-4AEB-9F3E-3C08F47E640D}" destId="{4A3210CE-08BA-4718-9DF4-F87BB5EA1567}" srcOrd="0" destOrd="0" presId="urn:microsoft.com/office/officeart/2008/layout/LinedList"/>
    <dgm:cxn modelId="{2FAB6D8E-CD71-4640-BA04-C90C29C51EC9}" type="presOf" srcId="{C35F805C-9F34-40FF-A708-50F8BE1BDAF7}" destId="{B15ABBFC-0C64-4A6D-B294-BECD8CFFFC34}" srcOrd="0" destOrd="0" presId="urn:microsoft.com/office/officeart/2008/layout/LinedList"/>
    <dgm:cxn modelId="{0E98A8CB-C3E6-43AF-833A-43F4789737B5}" srcId="{F47062FD-C6FE-4E13-96B5-0EA269E30957}" destId="{8F8E32E1-B378-4AEB-9F3E-3C08F47E640D}" srcOrd="3" destOrd="0" parTransId="{52E12711-F555-4CE9-BCE6-E4E99E626B63}" sibTransId="{FA4DFF76-CB72-4B24-8E25-A45489333CBB}"/>
    <dgm:cxn modelId="{EFF5DCE3-9DD5-42D5-ACD6-DAC8EA3A0389}" type="presOf" srcId="{F47062FD-C6FE-4E13-96B5-0EA269E30957}" destId="{4D5E04E6-0D85-4100-BE3F-7C9DEF28DCC0}" srcOrd="0" destOrd="0" presId="urn:microsoft.com/office/officeart/2008/layout/LinedList"/>
    <dgm:cxn modelId="{08DBAAE6-FA06-401D-8BE3-2E9F245806A0}" srcId="{F47062FD-C6FE-4E13-96B5-0EA269E30957}" destId="{C35F805C-9F34-40FF-A708-50F8BE1BDAF7}" srcOrd="2" destOrd="0" parTransId="{BC03FCF1-8545-4545-BDE6-0BD916A81854}" sibTransId="{B59C946D-39D9-4ECA-86CB-23620A2B7685}"/>
    <dgm:cxn modelId="{BBA999EE-0DB1-482C-89B8-FAFDDE966BCB}" srcId="{F47062FD-C6FE-4E13-96B5-0EA269E30957}" destId="{6188AE3D-59CB-46BC-B79E-8709A75CF8EE}" srcOrd="1" destOrd="0" parTransId="{4EB9CE53-51BB-4173-8028-E1CD8E926041}" sibTransId="{4A9467C7-A848-4311-AD70-9A576CB9A505}"/>
    <dgm:cxn modelId="{336CA75C-7211-4A79-86F5-667D9FD3003A}" type="presParOf" srcId="{4D5E04E6-0D85-4100-BE3F-7C9DEF28DCC0}" destId="{3BDA30E2-B97D-40C1-B1F7-D16349E915C5}" srcOrd="0" destOrd="0" presId="urn:microsoft.com/office/officeart/2008/layout/LinedList"/>
    <dgm:cxn modelId="{4ED9B3AE-E559-475A-B98D-3A33BC35A786}" type="presParOf" srcId="{4D5E04E6-0D85-4100-BE3F-7C9DEF28DCC0}" destId="{5504282B-E2AA-4715-B249-FD3DDCB78D8B}" srcOrd="1" destOrd="0" presId="urn:microsoft.com/office/officeart/2008/layout/LinedList"/>
    <dgm:cxn modelId="{2BD04519-3E2F-4826-A938-097B6F7D9A17}" type="presParOf" srcId="{5504282B-E2AA-4715-B249-FD3DDCB78D8B}" destId="{603362D2-0EB5-4A04-A62D-4E70883F0475}" srcOrd="0" destOrd="0" presId="urn:microsoft.com/office/officeart/2008/layout/LinedList"/>
    <dgm:cxn modelId="{76298C14-D74B-4121-818E-5FD95F7F26A8}" type="presParOf" srcId="{5504282B-E2AA-4715-B249-FD3DDCB78D8B}" destId="{6BC466EB-722F-4C44-880B-D255B226F8C3}" srcOrd="1" destOrd="0" presId="urn:microsoft.com/office/officeart/2008/layout/LinedList"/>
    <dgm:cxn modelId="{204CE08A-E6B9-4976-8E19-02309F565A6B}" type="presParOf" srcId="{4D5E04E6-0D85-4100-BE3F-7C9DEF28DCC0}" destId="{C9CFAF47-3BB5-4673-A377-6E8DEC867605}" srcOrd="2" destOrd="0" presId="urn:microsoft.com/office/officeart/2008/layout/LinedList"/>
    <dgm:cxn modelId="{32627BBB-A0F6-41E8-B3D1-2792A39F5B37}" type="presParOf" srcId="{4D5E04E6-0D85-4100-BE3F-7C9DEF28DCC0}" destId="{1DCDEE75-0CE8-4D66-92E4-E1545973D49C}" srcOrd="3" destOrd="0" presId="urn:microsoft.com/office/officeart/2008/layout/LinedList"/>
    <dgm:cxn modelId="{F1FF0197-5A02-4450-8048-F88A46A2666E}" type="presParOf" srcId="{1DCDEE75-0CE8-4D66-92E4-E1545973D49C}" destId="{AF973D8E-6B37-41B5-B8F9-47C8CDF67D36}" srcOrd="0" destOrd="0" presId="urn:microsoft.com/office/officeart/2008/layout/LinedList"/>
    <dgm:cxn modelId="{CEF36AB7-5B99-401D-9AFC-A30F0E0FCB91}" type="presParOf" srcId="{1DCDEE75-0CE8-4D66-92E4-E1545973D49C}" destId="{39197EAC-56E6-413F-9B27-B3BEE39EF4E2}" srcOrd="1" destOrd="0" presId="urn:microsoft.com/office/officeart/2008/layout/LinedList"/>
    <dgm:cxn modelId="{57CD6EC8-A58F-4509-B92F-6DC5CBB53A5F}" type="presParOf" srcId="{4D5E04E6-0D85-4100-BE3F-7C9DEF28DCC0}" destId="{5EE8DD71-0CF4-44FC-876C-091BB0DD611E}" srcOrd="4" destOrd="0" presId="urn:microsoft.com/office/officeart/2008/layout/LinedList"/>
    <dgm:cxn modelId="{D11F04AF-0419-46E9-A4E3-AADBD93C248A}" type="presParOf" srcId="{4D5E04E6-0D85-4100-BE3F-7C9DEF28DCC0}" destId="{FD51234D-9AA7-4D95-A10A-E8A32BBCD72F}" srcOrd="5" destOrd="0" presId="urn:microsoft.com/office/officeart/2008/layout/LinedList"/>
    <dgm:cxn modelId="{3E392285-9BB8-455E-9BE6-9F7AE9EB8DB3}" type="presParOf" srcId="{FD51234D-9AA7-4D95-A10A-E8A32BBCD72F}" destId="{B15ABBFC-0C64-4A6D-B294-BECD8CFFFC34}" srcOrd="0" destOrd="0" presId="urn:microsoft.com/office/officeart/2008/layout/LinedList"/>
    <dgm:cxn modelId="{D15F8355-53FA-4E6A-AB29-AD643F936AAB}" type="presParOf" srcId="{FD51234D-9AA7-4D95-A10A-E8A32BBCD72F}" destId="{45F0B484-2146-4B07-9FCA-ACB8D55D8262}" srcOrd="1" destOrd="0" presId="urn:microsoft.com/office/officeart/2008/layout/LinedList"/>
    <dgm:cxn modelId="{CC491BE4-11FA-445A-A948-48E102B62AB6}" type="presParOf" srcId="{4D5E04E6-0D85-4100-BE3F-7C9DEF28DCC0}" destId="{63B8B814-2D8C-4069-B643-6FBCA28E315C}" srcOrd="6" destOrd="0" presId="urn:microsoft.com/office/officeart/2008/layout/LinedList"/>
    <dgm:cxn modelId="{FB577CCC-B5F8-4E33-BD8E-140617E58191}" type="presParOf" srcId="{4D5E04E6-0D85-4100-BE3F-7C9DEF28DCC0}" destId="{621EB677-773E-40CC-9416-B71A3B8CF243}" srcOrd="7" destOrd="0" presId="urn:microsoft.com/office/officeart/2008/layout/LinedList"/>
    <dgm:cxn modelId="{92CE768B-72FF-4140-8B6B-1A0BCE205B74}" type="presParOf" srcId="{621EB677-773E-40CC-9416-B71A3B8CF243}" destId="{4A3210CE-08BA-4718-9DF4-F87BB5EA1567}" srcOrd="0" destOrd="0" presId="urn:microsoft.com/office/officeart/2008/layout/LinedList"/>
    <dgm:cxn modelId="{63EB9E13-FE43-4BA8-91D0-E32D87AA9BF6}" type="presParOf" srcId="{621EB677-773E-40CC-9416-B71A3B8CF243}" destId="{4099135F-2B27-44E7-B13D-C3B906E3F6B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D6F70B-5C56-42A9-A426-FCE77BB1C273}">
      <dsp:nvSpPr>
        <dsp:cNvPr id="0" name=""/>
        <dsp:cNvSpPr/>
      </dsp:nvSpPr>
      <dsp:spPr>
        <a:xfrm>
          <a:off x="0" y="216606"/>
          <a:ext cx="6666833" cy="1218456"/>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This presentation looks at how long-term caregiving and loss affect Jenny, a 16-year-old carer.</a:t>
          </a:r>
          <a:endParaRPr lang="en-US" sz="1700" kern="1200"/>
        </a:p>
      </dsp:txBody>
      <dsp:txXfrm>
        <a:off x="59480" y="276086"/>
        <a:ext cx="6547873" cy="1099496"/>
      </dsp:txXfrm>
    </dsp:sp>
    <dsp:sp modelId="{F47F8C2B-34F2-4587-A0E4-444D832F10EE}">
      <dsp:nvSpPr>
        <dsp:cNvPr id="0" name=""/>
        <dsp:cNvSpPr/>
      </dsp:nvSpPr>
      <dsp:spPr>
        <a:xfrm>
          <a:off x="0" y="1484023"/>
          <a:ext cx="6666833" cy="1218456"/>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For the last five years, since her father passed away, Jenny has taken on important caregiving duties for her mother, who has mobility issues, memory challenges, and a low mood. </a:t>
          </a:r>
          <a:endParaRPr lang="en-US" sz="1700" kern="1200"/>
        </a:p>
      </dsp:txBody>
      <dsp:txXfrm>
        <a:off x="59480" y="1543503"/>
        <a:ext cx="6547873" cy="1099496"/>
      </dsp:txXfrm>
    </dsp:sp>
    <dsp:sp modelId="{E9EF3D32-E0EC-43C9-8E6F-2AC587CFC11D}">
      <dsp:nvSpPr>
        <dsp:cNvPr id="0" name=""/>
        <dsp:cNvSpPr/>
      </dsp:nvSpPr>
      <dsp:spPr>
        <a:xfrm>
          <a:off x="0" y="2751440"/>
          <a:ext cx="6666833" cy="1218456"/>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Adolescence is a key period for emotional, cognitive, and identity growth. As a result, ongoing stress and changing roles may greatly impact Jenny’s psychological development. </a:t>
          </a:r>
          <a:endParaRPr lang="en-US" sz="1700" kern="1200"/>
        </a:p>
      </dsp:txBody>
      <dsp:txXfrm>
        <a:off x="59480" y="2810920"/>
        <a:ext cx="6547873" cy="1099496"/>
      </dsp:txXfrm>
    </dsp:sp>
    <dsp:sp modelId="{88396367-B056-442D-AA50-DCA8319E938D}">
      <dsp:nvSpPr>
        <dsp:cNvPr id="0" name=""/>
        <dsp:cNvSpPr/>
      </dsp:nvSpPr>
      <dsp:spPr>
        <a:xfrm>
          <a:off x="0" y="4018856"/>
          <a:ext cx="6666833" cy="1218456"/>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To investigate this, I will use Bowlby’s Attachment Theory as a lifespan approach. I will examine the possible historical and current effects on Jenny, consider both biological and environmental factors, and suggest a support plan based on the same theory.</a:t>
          </a:r>
          <a:endParaRPr lang="en-US" sz="1700" kern="1200"/>
        </a:p>
      </dsp:txBody>
      <dsp:txXfrm>
        <a:off x="59480" y="4078336"/>
        <a:ext cx="6547873" cy="10994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30BA83-FF48-452E-B027-CF6E06CDAEB9}">
      <dsp:nvSpPr>
        <dsp:cNvPr id="0" name=""/>
        <dsp:cNvSpPr/>
      </dsp:nvSpPr>
      <dsp:spPr>
        <a:xfrm>
          <a:off x="0" y="586444"/>
          <a:ext cx="6301601" cy="114192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John Bowlby’s Attachment Theory suggests that children are naturally inclined to form emotional bonds with their primary caregivers (Bowlby, 1969). These bonds offer safety and security, especially during stressful times.</a:t>
          </a:r>
          <a:endParaRPr lang="en-US" sz="1600" kern="1200"/>
        </a:p>
      </dsp:txBody>
      <dsp:txXfrm>
        <a:off x="55744" y="642188"/>
        <a:ext cx="6190113" cy="1030432"/>
      </dsp:txXfrm>
    </dsp:sp>
    <dsp:sp modelId="{9B81F9CB-18A2-491A-8B01-CB62459830A7}">
      <dsp:nvSpPr>
        <dsp:cNvPr id="0" name=""/>
        <dsp:cNvSpPr/>
      </dsp:nvSpPr>
      <dsp:spPr>
        <a:xfrm>
          <a:off x="0" y="1774444"/>
          <a:ext cx="6301601" cy="1141920"/>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 secure attachment arises when caregivers are responsive, emotionally present, and consistent. In contrast, insecure attachment can develop if care is inconsistent, neglectful, or interrupted (Ainsworth et al., 1978).</a:t>
          </a:r>
          <a:endParaRPr lang="en-US" sz="1600" kern="1200"/>
        </a:p>
      </dsp:txBody>
      <dsp:txXfrm>
        <a:off x="55744" y="1830188"/>
        <a:ext cx="6190113" cy="1030432"/>
      </dsp:txXfrm>
    </dsp:sp>
    <dsp:sp modelId="{D110479B-FDB6-4257-9E2C-E15DE8F5A009}">
      <dsp:nvSpPr>
        <dsp:cNvPr id="0" name=""/>
        <dsp:cNvSpPr/>
      </dsp:nvSpPr>
      <dsp:spPr>
        <a:xfrm>
          <a:off x="0" y="2962444"/>
          <a:ext cx="6301601" cy="1141920"/>
        </a:xfrm>
        <a:prstGeom prst="round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One key idea is the Internal Working Model. This concept refers to the mental images children create about themselves, other people, and relationships (Bretherton, 1992). These models shape how they manage their emotions and interact with others in the future.</a:t>
          </a:r>
          <a:endParaRPr lang="en-US" sz="1600" kern="1200"/>
        </a:p>
      </dsp:txBody>
      <dsp:txXfrm>
        <a:off x="55744" y="3018188"/>
        <a:ext cx="6190113" cy="1030432"/>
      </dsp:txXfrm>
    </dsp:sp>
    <dsp:sp modelId="{BFD9C72B-9D7D-4829-B053-C430877CD991}">
      <dsp:nvSpPr>
        <dsp:cNvPr id="0" name=""/>
        <dsp:cNvSpPr/>
      </dsp:nvSpPr>
      <dsp:spPr>
        <a:xfrm>
          <a:off x="0" y="4150444"/>
          <a:ext cx="6301601" cy="114192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Bowlby also highlighted the serious psychological effects of separation and loss. Long-term separation or bereavement can result in emotional pain and developmental challenges (Bowlby, 1980).</a:t>
          </a:r>
          <a:endParaRPr lang="en-US" sz="1600" kern="1200"/>
        </a:p>
      </dsp:txBody>
      <dsp:txXfrm>
        <a:off x="55744" y="4206188"/>
        <a:ext cx="6190113" cy="10304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DA30E2-B97D-40C1-B1F7-D16349E915C5}">
      <dsp:nvSpPr>
        <dsp:cNvPr id="0" name=""/>
        <dsp:cNvSpPr/>
      </dsp:nvSpPr>
      <dsp:spPr>
        <a:xfrm>
          <a:off x="0" y="0"/>
          <a:ext cx="671474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03362D2-0EB5-4A04-A62D-4E70883F0475}">
      <dsp:nvSpPr>
        <dsp:cNvPr id="0" name=""/>
        <dsp:cNvSpPr/>
      </dsp:nvSpPr>
      <dsp:spPr>
        <a:xfrm>
          <a:off x="0" y="0"/>
          <a:ext cx="6714744" cy="1075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Bowlby’s theory is strong because it explains the emotional effects of loss and disruption in caregiving.</a:t>
          </a:r>
          <a:endParaRPr lang="en-US" sz="1600" kern="1200"/>
        </a:p>
      </dsp:txBody>
      <dsp:txXfrm>
        <a:off x="0" y="0"/>
        <a:ext cx="6714744" cy="1075866"/>
      </dsp:txXfrm>
    </dsp:sp>
    <dsp:sp modelId="{C9CFAF47-3BB5-4673-A377-6E8DEC867605}">
      <dsp:nvSpPr>
        <dsp:cNvPr id="0" name=""/>
        <dsp:cNvSpPr/>
      </dsp:nvSpPr>
      <dsp:spPr>
        <a:xfrm>
          <a:off x="0" y="1075866"/>
          <a:ext cx="671474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F973D8E-6B37-41B5-B8F9-47C8CDF67D36}">
      <dsp:nvSpPr>
        <dsp:cNvPr id="0" name=""/>
        <dsp:cNvSpPr/>
      </dsp:nvSpPr>
      <dsp:spPr>
        <a:xfrm>
          <a:off x="0" y="1075866"/>
          <a:ext cx="6714744" cy="1075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Research links attachment insecurity to later mental health issues, as shown by Bretherton in 1992. </a:t>
          </a:r>
          <a:endParaRPr lang="en-US" sz="1600" kern="1200"/>
        </a:p>
      </dsp:txBody>
      <dsp:txXfrm>
        <a:off x="0" y="1075866"/>
        <a:ext cx="6714744" cy="1075866"/>
      </dsp:txXfrm>
    </dsp:sp>
    <dsp:sp modelId="{5EE8DD71-0CF4-44FC-876C-091BB0DD611E}">
      <dsp:nvSpPr>
        <dsp:cNvPr id="0" name=""/>
        <dsp:cNvSpPr/>
      </dsp:nvSpPr>
      <dsp:spPr>
        <a:xfrm>
          <a:off x="0" y="2151732"/>
          <a:ext cx="671474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15ABBFC-0C64-4A6D-B294-BECD8CFFFC34}">
      <dsp:nvSpPr>
        <dsp:cNvPr id="0" name=""/>
        <dsp:cNvSpPr/>
      </dsp:nvSpPr>
      <dsp:spPr>
        <a:xfrm>
          <a:off x="0" y="2151732"/>
          <a:ext cx="6714744" cy="1075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However, it has limitations. It mainly focuses on early childhood relationships and may overlook broader social factors like poverty, gender expectations, and cultural influences. Furthermore, not all children who face loss develop insecure attachment. </a:t>
          </a:r>
          <a:endParaRPr lang="en-US" sz="1600" kern="1200"/>
        </a:p>
      </dsp:txBody>
      <dsp:txXfrm>
        <a:off x="0" y="2151732"/>
        <a:ext cx="6714744" cy="1075866"/>
      </dsp:txXfrm>
    </dsp:sp>
    <dsp:sp modelId="{63B8B814-2D8C-4069-B643-6FBCA28E315C}">
      <dsp:nvSpPr>
        <dsp:cNvPr id="0" name=""/>
        <dsp:cNvSpPr/>
      </dsp:nvSpPr>
      <dsp:spPr>
        <a:xfrm>
          <a:off x="0" y="3227598"/>
          <a:ext cx="671474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A3210CE-08BA-4718-9DF4-F87BB5EA1567}">
      <dsp:nvSpPr>
        <dsp:cNvPr id="0" name=""/>
        <dsp:cNvSpPr/>
      </dsp:nvSpPr>
      <dsp:spPr>
        <a:xfrm>
          <a:off x="0" y="3227598"/>
          <a:ext cx="6714744" cy="1075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This suggests that resilience and individual differences are important. While attachment theory is very useful, it should be used along with social and environmental factors.</a:t>
          </a:r>
          <a:endParaRPr lang="en-US" sz="1600" kern="1200"/>
        </a:p>
      </dsp:txBody>
      <dsp:txXfrm>
        <a:off x="0" y="3227598"/>
        <a:ext cx="6714744" cy="107586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31E27-95CB-275D-78E8-C8361F156AC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26D546A-0182-F886-50AA-3DB62955D62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1BC20C2-583F-C1E2-E679-D58CC454C33F}"/>
              </a:ext>
            </a:extLst>
          </p:cNvPr>
          <p:cNvSpPr>
            <a:spLocks noGrp="1"/>
          </p:cNvSpPr>
          <p:nvPr>
            <p:ph type="dt" sz="half" idx="10"/>
          </p:nvPr>
        </p:nvSpPr>
        <p:spPr/>
        <p:txBody>
          <a:bodyPr/>
          <a:lstStyle/>
          <a:p>
            <a:fld id="{071B6B40-A629-4BE2-B87E-58614AC1DB10}" type="datetimeFigureOut">
              <a:rPr lang="en-GB" smtClean="0"/>
              <a:t>15/02/2026</a:t>
            </a:fld>
            <a:endParaRPr lang="en-GB"/>
          </a:p>
        </p:txBody>
      </p:sp>
      <p:sp>
        <p:nvSpPr>
          <p:cNvPr id="5" name="Footer Placeholder 4">
            <a:extLst>
              <a:ext uri="{FF2B5EF4-FFF2-40B4-BE49-F238E27FC236}">
                <a16:creationId xmlns:a16="http://schemas.microsoft.com/office/drawing/2014/main" id="{D550870C-3057-8067-CAB1-59CA8C9DB3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1DAA04-B36E-8543-E7F1-0F7FCC51DCC8}"/>
              </a:ext>
            </a:extLst>
          </p:cNvPr>
          <p:cNvSpPr>
            <a:spLocks noGrp="1"/>
          </p:cNvSpPr>
          <p:nvPr>
            <p:ph type="sldNum" sz="quarter" idx="12"/>
          </p:nvPr>
        </p:nvSpPr>
        <p:spPr/>
        <p:txBody>
          <a:bodyPr/>
          <a:lstStyle/>
          <a:p>
            <a:fld id="{0A2A8D22-7B74-4207-9F02-1B0C4D654719}" type="slidenum">
              <a:rPr lang="en-GB" smtClean="0"/>
              <a:t>‹#›</a:t>
            </a:fld>
            <a:endParaRPr lang="en-GB"/>
          </a:p>
        </p:txBody>
      </p:sp>
    </p:spTree>
    <p:extLst>
      <p:ext uri="{BB962C8B-B14F-4D97-AF65-F5344CB8AC3E}">
        <p14:creationId xmlns:p14="http://schemas.microsoft.com/office/powerpoint/2010/main" val="33451768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FE04F-DCCC-1811-196D-F569408CB3A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46DB4C7-30CF-23A5-5C12-91E465D65C2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5B11B69-308B-E280-2B24-F0D1621FB524}"/>
              </a:ext>
            </a:extLst>
          </p:cNvPr>
          <p:cNvSpPr>
            <a:spLocks noGrp="1"/>
          </p:cNvSpPr>
          <p:nvPr>
            <p:ph type="dt" sz="half" idx="10"/>
          </p:nvPr>
        </p:nvSpPr>
        <p:spPr/>
        <p:txBody>
          <a:bodyPr/>
          <a:lstStyle/>
          <a:p>
            <a:fld id="{071B6B40-A629-4BE2-B87E-58614AC1DB10}" type="datetimeFigureOut">
              <a:rPr lang="en-GB" smtClean="0"/>
              <a:t>15/02/2026</a:t>
            </a:fld>
            <a:endParaRPr lang="en-GB"/>
          </a:p>
        </p:txBody>
      </p:sp>
      <p:sp>
        <p:nvSpPr>
          <p:cNvPr id="5" name="Footer Placeholder 4">
            <a:extLst>
              <a:ext uri="{FF2B5EF4-FFF2-40B4-BE49-F238E27FC236}">
                <a16:creationId xmlns:a16="http://schemas.microsoft.com/office/drawing/2014/main" id="{08C122FD-BA84-711C-5984-1C4B965185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E747FE-CAA6-4EA9-C71A-30FC88B3C3FD}"/>
              </a:ext>
            </a:extLst>
          </p:cNvPr>
          <p:cNvSpPr>
            <a:spLocks noGrp="1"/>
          </p:cNvSpPr>
          <p:nvPr>
            <p:ph type="sldNum" sz="quarter" idx="12"/>
          </p:nvPr>
        </p:nvSpPr>
        <p:spPr/>
        <p:txBody>
          <a:bodyPr/>
          <a:lstStyle/>
          <a:p>
            <a:fld id="{0A2A8D22-7B74-4207-9F02-1B0C4D654719}" type="slidenum">
              <a:rPr lang="en-GB" smtClean="0"/>
              <a:t>‹#›</a:t>
            </a:fld>
            <a:endParaRPr lang="en-GB"/>
          </a:p>
        </p:txBody>
      </p:sp>
    </p:spTree>
    <p:extLst>
      <p:ext uri="{BB962C8B-B14F-4D97-AF65-F5344CB8AC3E}">
        <p14:creationId xmlns:p14="http://schemas.microsoft.com/office/powerpoint/2010/main" val="41482591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08385-5F5C-C871-7DCE-4D8057FB1CB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A8F35CB-2392-1F2B-A8D5-34D3CCEE12C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7D0D551-293F-C400-9B15-F3A67D0D0D90}"/>
              </a:ext>
            </a:extLst>
          </p:cNvPr>
          <p:cNvSpPr>
            <a:spLocks noGrp="1"/>
          </p:cNvSpPr>
          <p:nvPr>
            <p:ph type="dt" sz="half" idx="10"/>
          </p:nvPr>
        </p:nvSpPr>
        <p:spPr/>
        <p:txBody>
          <a:bodyPr/>
          <a:lstStyle/>
          <a:p>
            <a:fld id="{071B6B40-A629-4BE2-B87E-58614AC1DB10}" type="datetimeFigureOut">
              <a:rPr lang="en-GB" smtClean="0"/>
              <a:t>15/02/2026</a:t>
            </a:fld>
            <a:endParaRPr lang="en-GB"/>
          </a:p>
        </p:txBody>
      </p:sp>
      <p:sp>
        <p:nvSpPr>
          <p:cNvPr id="5" name="Footer Placeholder 4">
            <a:extLst>
              <a:ext uri="{FF2B5EF4-FFF2-40B4-BE49-F238E27FC236}">
                <a16:creationId xmlns:a16="http://schemas.microsoft.com/office/drawing/2014/main" id="{EF274F27-2058-5A87-2E46-86448CDAE5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46D2E2-73C1-385F-C0DF-55C0E6C42447}"/>
              </a:ext>
            </a:extLst>
          </p:cNvPr>
          <p:cNvSpPr>
            <a:spLocks noGrp="1"/>
          </p:cNvSpPr>
          <p:nvPr>
            <p:ph type="sldNum" sz="quarter" idx="12"/>
          </p:nvPr>
        </p:nvSpPr>
        <p:spPr/>
        <p:txBody>
          <a:bodyPr/>
          <a:lstStyle/>
          <a:p>
            <a:fld id="{0A2A8D22-7B74-4207-9F02-1B0C4D654719}" type="slidenum">
              <a:rPr lang="en-GB" smtClean="0"/>
              <a:t>‹#›</a:t>
            </a:fld>
            <a:endParaRPr lang="en-GB"/>
          </a:p>
        </p:txBody>
      </p:sp>
    </p:spTree>
    <p:extLst>
      <p:ext uri="{BB962C8B-B14F-4D97-AF65-F5344CB8AC3E}">
        <p14:creationId xmlns:p14="http://schemas.microsoft.com/office/powerpoint/2010/main" val="21224571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EA377-1C0E-382B-DB4A-5CA8ABF191D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8702550-4DDA-A653-15E3-88FC6786530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FBB7269-8DCB-2D26-A744-0AC96CC00B4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8975474-1ADD-B870-1319-5E1E239A0B49}"/>
              </a:ext>
            </a:extLst>
          </p:cNvPr>
          <p:cNvSpPr>
            <a:spLocks noGrp="1"/>
          </p:cNvSpPr>
          <p:nvPr>
            <p:ph type="dt" sz="half" idx="10"/>
          </p:nvPr>
        </p:nvSpPr>
        <p:spPr/>
        <p:txBody>
          <a:bodyPr/>
          <a:lstStyle/>
          <a:p>
            <a:fld id="{071B6B40-A629-4BE2-B87E-58614AC1DB10}" type="datetimeFigureOut">
              <a:rPr lang="en-GB" smtClean="0"/>
              <a:t>15/02/2026</a:t>
            </a:fld>
            <a:endParaRPr lang="en-GB"/>
          </a:p>
        </p:txBody>
      </p:sp>
      <p:sp>
        <p:nvSpPr>
          <p:cNvPr id="6" name="Footer Placeholder 5">
            <a:extLst>
              <a:ext uri="{FF2B5EF4-FFF2-40B4-BE49-F238E27FC236}">
                <a16:creationId xmlns:a16="http://schemas.microsoft.com/office/drawing/2014/main" id="{0A14A7B2-21B2-70C3-6DA7-6D0D7B1627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9401B9-B4B6-8B26-A7ED-A13A53894B68}"/>
              </a:ext>
            </a:extLst>
          </p:cNvPr>
          <p:cNvSpPr>
            <a:spLocks noGrp="1"/>
          </p:cNvSpPr>
          <p:nvPr>
            <p:ph type="sldNum" sz="quarter" idx="12"/>
          </p:nvPr>
        </p:nvSpPr>
        <p:spPr/>
        <p:txBody>
          <a:bodyPr/>
          <a:lstStyle/>
          <a:p>
            <a:fld id="{0A2A8D22-7B74-4207-9F02-1B0C4D654719}" type="slidenum">
              <a:rPr lang="en-GB" smtClean="0"/>
              <a:t>‹#›</a:t>
            </a:fld>
            <a:endParaRPr lang="en-GB"/>
          </a:p>
        </p:txBody>
      </p:sp>
    </p:spTree>
    <p:extLst>
      <p:ext uri="{BB962C8B-B14F-4D97-AF65-F5344CB8AC3E}">
        <p14:creationId xmlns:p14="http://schemas.microsoft.com/office/powerpoint/2010/main" val="25952308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EEACD-6C0F-3096-2948-B2E5EC99FA0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DF5E181-281A-3806-A639-A7718F1A550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FA59608-82E5-4CB6-3921-A60E77EEDA3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CD2DA87-0522-8CC5-CD52-0DFC7EC7B6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33FCDE1-1DCA-F9B1-0FD9-2883A4AAE2E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974AF11-7E5C-FBCE-0495-770857D749FB}"/>
              </a:ext>
            </a:extLst>
          </p:cNvPr>
          <p:cNvSpPr>
            <a:spLocks noGrp="1"/>
          </p:cNvSpPr>
          <p:nvPr>
            <p:ph type="dt" sz="half" idx="10"/>
          </p:nvPr>
        </p:nvSpPr>
        <p:spPr/>
        <p:txBody>
          <a:bodyPr/>
          <a:lstStyle/>
          <a:p>
            <a:fld id="{071B6B40-A629-4BE2-B87E-58614AC1DB10}" type="datetimeFigureOut">
              <a:rPr lang="en-GB" smtClean="0"/>
              <a:t>15/02/2026</a:t>
            </a:fld>
            <a:endParaRPr lang="en-GB"/>
          </a:p>
        </p:txBody>
      </p:sp>
      <p:sp>
        <p:nvSpPr>
          <p:cNvPr id="8" name="Footer Placeholder 7">
            <a:extLst>
              <a:ext uri="{FF2B5EF4-FFF2-40B4-BE49-F238E27FC236}">
                <a16:creationId xmlns:a16="http://schemas.microsoft.com/office/drawing/2014/main" id="{AFAB4D12-D765-D327-0D27-16592926891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1934AB5-D505-E290-EF65-790EEA72C90F}"/>
              </a:ext>
            </a:extLst>
          </p:cNvPr>
          <p:cNvSpPr>
            <a:spLocks noGrp="1"/>
          </p:cNvSpPr>
          <p:nvPr>
            <p:ph type="sldNum" sz="quarter" idx="12"/>
          </p:nvPr>
        </p:nvSpPr>
        <p:spPr/>
        <p:txBody>
          <a:bodyPr/>
          <a:lstStyle/>
          <a:p>
            <a:fld id="{0A2A8D22-7B74-4207-9F02-1B0C4D654719}" type="slidenum">
              <a:rPr lang="en-GB" smtClean="0"/>
              <a:t>‹#›</a:t>
            </a:fld>
            <a:endParaRPr lang="en-GB"/>
          </a:p>
        </p:txBody>
      </p:sp>
    </p:spTree>
    <p:extLst>
      <p:ext uri="{BB962C8B-B14F-4D97-AF65-F5344CB8AC3E}">
        <p14:creationId xmlns:p14="http://schemas.microsoft.com/office/powerpoint/2010/main" val="6820956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DD999-F0FA-0188-ED73-EDA47D1A877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162F829-76C7-FD3E-C751-9D490B123E8D}"/>
              </a:ext>
            </a:extLst>
          </p:cNvPr>
          <p:cNvSpPr>
            <a:spLocks noGrp="1"/>
          </p:cNvSpPr>
          <p:nvPr>
            <p:ph type="dt" sz="half" idx="10"/>
          </p:nvPr>
        </p:nvSpPr>
        <p:spPr/>
        <p:txBody>
          <a:bodyPr/>
          <a:lstStyle/>
          <a:p>
            <a:fld id="{071B6B40-A629-4BE2-B87E-58614AC1DB10}" type="datetimeFigureOut">
              <a:rPr lang="en-GB" smtClean="0"/>
              <a:t>15/02/2026</a:t>
            </a:fld>
            <a:endParaRPr lang="en-GB"/>
          </a:p>
        </p:txBody>
      </p:sp>
      <p:sp>
        <p:nvSpPr>
          <p:cNvPr id="4" name="Footer Placeholder 3">
            <a:extLst>
              <a:ext uri="{FF2B5EF4-FFF2-40B4-BE49-F238E27FC236}">
                <a16:creationId xmlns:a16="http://schemas.microsoft.com/office/drawing/2014/main" id="{329BD8E6-376B-8AFB-7B38-4390FE33B5B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E3CFCA9-8C59-0E23-BC21-354FEA1477F2}"/>
              </a:ext>
            </a:extLst>
          </p:cNvPr>
          <p:cNvSpPr>
            <a:spLocks noGrp="1"/>
          </p:cNvSpPr>
          <p:nvPr>
            <p:ph type="sldNum" sz="quarter" idx="12"/>
          </p:nvPr>
        </p:nvSpPr>
        <p:spPr/>
        <p:txBody>
          <a:bodyPr/>
          <a:lstStyle/>
          <a:p>
            <a:fld id="{0A2A8D22-7B74-4207-9F02-1B0C4D654719}" type="slidenum">
              <a:rPr lang="en-GB" smtClean="0"/>
              <a:t>‹#›</a:t>
            </a:fld>
            <a:endParaRPr lang="en-GB"/>
          </a:p>
        </p:txBody>
      </p:sp>
    </p:spTree>
    <p:extLst>
      <p:ext uri="{BB962C8B-B14F-4D97-AF65-F5344CB8AC3E}">
        <p14:creationId xmlns:p14="http://schemas.microsoft.com/office/powerpoint/2010/main" val="950576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F7FEE6-4AD2-EA5E-5719-722A47336469}"/>
              </a:ext>
            </a:extLst>
          </p:cNvPr>
          <p:cNvSpPr>
            <a:spLocks noGrp="1"/>
          </p:cNvSpPr>
          <p:nvPr>
            <p:ph type="dt" sz="half" idx="10"/>
          </p:nvPr>
        </p:nvSpPr>
        <p:spPr/>
        <p:txBody>
          <a:bodyPr/>
          <a:lstStyle/>
          <a:p>
            <a:fld id="{071B6B40-A629-4BE2-B87E-58614AC1DB10}" type="datetimeFigureOut">
              <a:rPr lang="en-GB" smtClean="0"/>
              <a:t>15/02/2026</a:t>
            </a:fld>
            <a:endParaRPr lang="en-GB"/>
          </a:p>
        </p:txBody>
      </p:sp>
      <p:sp>
        <p:nvSpPr>
          <p:cNvPr id="3" name="Footer Placeholder 2">
            <a:extLst>
              <a:ext uri="{FF2B5EF4-FFF2-40B4-BE49-F238E27FC236}">
                <a16:creationId xmlns:a16="http://schemas.microsoft.com/office/drawing/2014/main" id="{8EC1FBEF-EAF8-CE28-0E29-710233F4E65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5EF43E-4540-9A81-6A71-52568EB4B310}"/>
              </a:ext>
            </a:extLst>
          </p:cNvPr>
          <p:cNvSpPr>
            <a:spLocks noGrp="1"/>
          </p:cNvSpPr>
          <p:nvPr>
            <p:ph type="sldNum" sz="quarter" idx="12"/>
          </p:nvPr>
        </p:nvSpPr>
        <p:spPr/>
        <p:txBody>
          <a:bodyPr/>
          <a:lstStyle/>
          <a:p>
            <a:fld id="{0A2A8D22-7B74-4207-9F02-1B0C4D654719}" type="slidenum">
              <a:rPr lang="en-GB" smtClean="0"/>
              <a:t>‹#›</a:t>
            </a:fld>
            <a:endParaRPr lang="en-GB"/>
          </a:p>
        </p:txBody>
      </p:sp>
    </p:spTree>
    <p:extLst>
      <p:ext uri="{BB962C8B-B14F-4D97-AF65-F5344CB8AC3E}">
        <p14:creationId xmlns:p14="http://schemas.microsoft.com/office/powerpoint/2010/main" val="13841401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4331E-C6E7-37AC-5B92-1B6E9534A9D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B84A8C2A-750D-A554-D358-815C7E1A5B2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491E9FC-A926-6A0F-4F79-B33B80B64C5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95C2E29-1632-B417-EF41-DEDEE8F3B3BF}"/>
              </a:ext>
            </a:extLst>
          </p:cNvPr>
          <p:cNvSpPr>
            <a:spLocks noGrp="1"/>
          </p:cNvSpPr>
          <p:nvPr>
            <p:ph type="dt" sz="half" idx="10"/>
          </p:nvPr>
        </p:nvSpPr>
        <p:spPr/>
        <p:txBody>
          <a:bodyPr/>
          <a:lstStyle/>
          <a:p>
            <a:fld id="{071B6B40-A629-4BE2-B87E-58614AC1DB10}" type="datetimeFigureOut">
              <a:rPr lang="en-GB" smtClean="0"/>
              <a:t>15/02/2026</a:t>
            </a:fld>
            <a:endParaRPr lang="en-GB"/>
          </a:p>
        </p:txBody>
      </p:sp>
      <p:sp>
        <p:nvSpPr>
          <p:cNvPr id="6" name="Footer Placeholder 5">
            <a:extLst>
              <a:ext uri="{FF2B5EF4-FFF2-40B4-BE49-F238E27FC236}">
                <a16:creationId xmlns:a16="http://schemas.microsoft.com/office/drawing/2014/main" id="{7EFADFFD-78DE-5466-457C-5DD18316AE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257447-9DC2-2140-538C-618552CD1F70}"/>
              </a:ext>
            </a:extLst>
          </p:cNvPr>
          <p:cNvSpPr>
            <a:spLocks noGrp="1"/>
          </p:cNvSpPr>
          <p:nvPr>
            <p:ph type="sldNum" sz="quarter" idx="12"/>
          </p:nvPr>
        </p:nvSpPr>
        <p:spPr/>
        <p:txBody>
          <a:bodyPr/>
          <a:lstStyle/>
          <a:p>
            <a:fld id="{0A2A8D22-7B74-4207-9F02-1B0C4D654719}" type="slidenum">
              <a:rPr lang="en-GB" smtClean="0"/>
              <a:t>‹#›</a:t>
            </a:fld>
            <a:endParaRPr lang="en-GB"/>
          </a:p>
        </p:txBody>
      </p:sp>
    </p:spTree>
    <p:extLst>
      <p:ext uri="{BB962C8B-B14F-4D97-AF65-F5344CB8AC3E}">
        <p14:creationId xmlns:p14="http://schemas.microsoft.com/office/powerpoint/2010/main" val="16826618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BFBBD-038D-3379-B14A-D8C3A62F6C9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0CC5EEE-815A-BF99-1EE0-1722E4A5A44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28B0EBA-0DFE-8E82-F654-31107EC81D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7334026-63A6-18D7-0F40-61B7FF4D7289}"/>
              </a:ext>
            </a:extLst>
          </p:cNvPr>
          <p:cNvSpPr>
            <a:spLocks noGrp="1"/>
          </p:cNvSpPr>
          <p:nvPr>
            <p:ph type="dt" sz="half" idx="10"/>
          </p:nvPr>
        </p:nvSpPr>
        <p:spPr/>
        <p:txBody>
          <a:bodyPr/>
          <a:lstStyle/>
          <a:p>
            <a:fld id="{071B6B40-A629-4BE2-B87E-58614AC1DB10}" type="datetimeFigureOut">
              <a:rPr lang="en-GB" smtClean="0"/>
              <a:t>15/02/2026</a:t>
            </a:fld>
            <a:endParaRPr lang="en-GB"/>
          </a:p>
        </p:txBody>
      </p:sp>
      <p:sp>
        <p:nvSpPr>
          <p:cNvPr id="6" name="Footer Placeholder 5">
            <a:extLst>
              <a:ext uri="{FF2B5EF4-FFF2-40B4-BE49-F238E27FC236}">
                <a16:creationId xmlns:a16="http://schemas.microsoft.com/office/drawing/2014/main" id="{1572E092-2774-3060-B3B1-AF2C41BCAA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33C75B-AED6-17BA-E096-B9E8904A416F}"/>
              </a:ext>
            </a:extLst>
          </p:cNvPr>
          <p:cNvSpPr>
            <a:spLocks noGrp="1"/>
          </p:cNvSpPr>
          <p:nvPr>
            <p:ph type="sldNum" sz="quarter" idx="12"/>
          </p:nvPr>
        </p:nvSpPr>
        <p:spPr/>
        <p:txBody>
          <a:bodyPr/>
          <a:lstStyle/>
          <a:p>
            <a:fld id="{0A2A8D22-7B74-4207-9F02-1B0C4D654719}" type="slidenum">
              <a:rPr lang="en-GB" smtClean="0"/>
              <a:t>‹#›</a:t>
            </a:fld>
            <a:endParaRPr lang="en-GB"/>
          </a:p>
        </p:txBody>
      </p:sp>
    </p:spTree>
    <p:extLst>
      <p:ext uri="{BB962C8B-B14F-4D97-AF65-F5344CB8AC3E}">
        <p14:creationId xmlns:p14="http://schemas.microsoft.com/office/powerpoint/2010/main" val="5460914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CDA63-8DBD-D3D1-FABC-AAB4867B2C7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028FBFC-7E09-65F9-63C0-617E18C9547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E5329B3-FC59-66EB-6EEF-FC82326274A4}"/>
              </a:ext>
            </a:extLst>
          </p:cNvPr>
          <p:cNvSpPr>
            <a:spLocks noGrp="1"/>
          </p:cNvSpPr>
          <p:nvPr>
            <p:ph type="dt" sz="half" idx="10"/>
          </p:nvPr>
        </p:nvSpPr>
        <p:spPr/>
        <p:txBody>
          <a:bodyPr/>
          <a:lstStyle/>
          <a:p>
            <a:fld id="{071B6B40-A629-4BE2-B87E-58614AC1DB10}" type="datetimeFigureOut">
              <a:rPr lang="en-GB" smtClean="0"/>
              <a:t>15/02/2026</a:t>
            </a:fld>
            <a:endParaRPr lang="en-GB"/>
          </a:p>
        </p:txBody>
      </p:sp>
      <p:sp>
        <p:nvSpPr>
          <p:cNvPr id="5" name="Footer Placeholder 4">
            <a:extLst>
              <a:ext uri="{FF2B5EF4-FFF2-40B4-BE49-F238E27FC236}">
                <a16:creationId xmlns:a16="http://schemas.microsoft.com/office/drawing/2014/main" id="{ED106CE2-3512-FF5E-98F0-59F3C13C1F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B665ED-6ECF-E949-0987-F8E058DD7040}"/>
              </a:ext>
            </a:extLst>
          </p:cNvPr>
          <p:cNvSpPr>
            <a:spLocks noGrp="1"/>
          </p:cNvSpPr>
          <p:nvPr>
            <p:ph type="sldNum" sz="quarter" idx="12"/>
          </p:nvPr>
        </p:nvSpPr>
        <p:spPr/>
        <p:txBody>
          <a:bodyPr/>
          <a:lstStyle/>
          <a:p>
            <a:fld id="{0A2A8D22-7B74-4207-9F02-1B0C4D654719}" type="slidenum">
              <a:rPr lang="en-GB" smtClean="0"/>
              <a:t>‹#›</a:t>
            </a:fld>
            <a:endParaRPr lang="en-GB"/>
          </a:p>
        </p:txBody>
      </p:sp>
    </p:spTree>
    <p:extLst>
      <p:ext uri="{BB962C8B-B14F-4D97-AF65-F5344CB8AC3E}">
        <p14:creationId xmlns:p14="http://schemas.microsoft.com/office/powerpoint/2010/main" val="31736488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C00AD24-DCE8-CAD7-427B-1F4CCD23DF9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293FE63-6840-C5BD-5E45-E32E0A7666C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7A54595-DF7C-2C90-5B6B-CD9BF6280599}"/>
              </a:ext>
            </a:extLst>
          </p:cNvPr>
          <p:cNvSpPr>
            <a:spLocks noGrp="1"/>
          </p:cNvSpPr>
          <p:nvPr>
            <p:ph type="dt" sz="half" idx="10"/>
          </p:nvPr>
        </p:nvSpPr>
        <p:spPr/>
        <p:txBody>
          <a:bodyPr/>
          <a:lstStyle/>
          <a:p>
            <a:fld id="{071B6B40-A629-4BE2-B87E-58614AC1DB10}" type="datetimeFigureOut">
              <a:rPr lang="en-GB" smtClean="0"/>
              <a:t>15/02/2026</a:t>
            </a:fld>
            <a:endParaRPr lang="en-GB"/>
          </a:p>
        </p:txBody>
      </p:sp>
      <p:sp>
        <p:nvSpPr>
          <p:cNvPr id="5" name="Footer Placeholder 4">
            <a:extLst>
              <a:ext uri="{FF2B5EF4-FFF2-40B4-BE49-F238E27FC236}">
                <a16:creationId xmlns:a16="http://schemas.microsoft.com/office/drawing/2014/main" id="{5AEB4C59-4B26-907F-D840-38B4FEE4D2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F94E0C-EE29-8474-2C7C-1528DAFBCA94}"/>
              </a:ext>
            </a:extLst>
          </p:cNvPr>
          <p:cNvSpPr>
            <a:spLocks noGrp="1"/>
          </p:cNvSpPr>
          <p:nvPr>
            <p:ph type="sldNum" sz="quarter" idx="12"/>
          </p:nvPr>
        </p:nvSpPr>
        <p:spPr/>
        <p:txBody>
          <a:bodyPr/>
          <a:lstStyle/>
          <a:p>
            <a:fld id="{0A2A8D22-7B74-4207-9F02-1B0C4D654719}" type="slidenum">
              <a:rPr lang="en-GB" smtClean="0"/>
              <a:t>‹#›</a:t>
            </a:fld>
            <a:endParaRPr lang="en-GB"/>
          </a:p>
        </p:txBody>
      </p:sp>
    </p:spTree>
    <p:extLst>
      <p:ext uri="{BB962C8B-B14F-4D97-AF65-F5344CB8AC3E}">
        <p14:creationId xmlns:p14="http://schemas.microsoft.com/office/powerpoint/2010/main" val="10258010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506AAA-4222-41E7-8DB1-4D1B6B376AA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AD65ED9-C0A8-17E2-9974-DF1325C0CBC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114FB92-88BC-6B48-1330-2C0C86CD47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71B6B40-A629-4BE2-B87E-58614AC1DB10}" type="datetimeFigureOut">
              <a:rPr lang="en-GB" smtClean="0"/>
              <a:t>15/02/2026</a:t>
            </a:fld>
            <a:endParaRPr lang="en-GB"/>
          </a:p>
        </p:txBody>
      </p:sp>
      <p:sp>
        <p:nvSpPr>
          <p:cNvPr id="5" name="Footer Placeholder 4">
            <a:extLst>
              <a:ext uri="{FF2B5EF4-FFF2-40B4-BE49-F238E27FC236}">
                <a16:creationId xmlns:a16="http://schemas.microsoft.com/office/drawing/2014/main" id="{2155E507-4A9C-37F7-48CC-5A97C83D1A6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DC23AC2-FD91-548D-505E-0941473983A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A2A8D22-7B74-4207-9F02-1B0C4D654719}" type="slidenum">
              <a:rPr lang="en-GB" smtClean="0"/>
              <a:t>‹#›</a:t>
            </a:fld>
            <a:endParaRPr lang="en-GB"/>
          </a:p>
        </p:txBody>
      </p:sp>
    </p:spTree>
    <p:extLst>
      <p:ext uri="{BB962C8B-B14F-4D97-AF65-F5344CB8AC3E}">
        <p14:creationId xmlns:p14="http://schemas.microsoft.com/office/powerpoint/2010/main" val="32190155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Freeform: Shape 23">
            <a:extLst>
              <a:ext uri="{FF2B5EF4-FFF2-40B4-BE49-F238E27FC236}">
                <a16:creationId xmlns:a16="http://schemas.microsoft.com/office/drawing/2014/main" id="{498F8FF6-43B4-494A-AF8F-123A4983E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3010" y="-18660"/>
            <a:ext cx="4902679" cy="4667000"/>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25">
            <a:extLst>
              <a:ext uri="{FF2B5EF4-FFF2-40B4-BE49-F238E27FC236}">
                <a16:creationId xmlns:a16="http://schemas.microsoft.com/office/drawing/2014/main" id="{4DCEC70C-9F4B-4A73-B4BD-AE50AD617F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3010" y="-18660"/>
            <a:ext cx="4902679" cy="4667000"/>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27">
            <a:extLst>
              <a:ext uri="{FF2B5EF4-FFF2-40B4-BE49-F238E27FC236}">
                <a16:creationId xmlns:a16="http://schemas.microsoft.com/office/drawing/2014/main" id="{5AFEC601-A132-47EE-B0C2-B38ACD9FC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955" y="-18660"/>
            <a:ext cx="4902678" cy="4544235"/>
          </a:xfrm>
          <a:custGeom>
            <a:avLst/>
            <a:gdLst>
              <a:gd name="connsiteX0" fmla="*/ 1529549 w 6355652"/>
              <a:gd name="connsiteY0" fmla="*/ 0 h 5890980"/>
              <a:gd name="connsiteX1" fmla="*/ 4826104 w 6355652"/>
              <a:gd name="connsiteY1" fmla="*/ 0 h 5890980"/>
              <a:gd name="connsiteX2" fmla="*/ 4954579 w 6355652"/>
              <a:gd name="connsiteY2" fmla="*/ 78051 h 5890980"/>
              <a:gd name="connsiteX3" fmla="*/ 6355652 w 6355652"/>
              <a:gd name="connsiteY3" fmla="*/ 2713154 h 5890980"/>
              <a:gd name="connsiteX4" fmla="*/ 3177826 w 6355652"/>
              <a:gd name="connsiteY4" fmla="*/ 5890980 h 5890980"/>
              <a:gd name="connsiteX5" fmla="*/ 0 w 6355652"/>
              <a:gd name="connsiteY5" fmla="*/ 2713154 h 5890980"/>
              <a:gd name="connsiteX6" fmla="*/ 1401073 w 6355652"/>
              <a:gd name="connsiteY6" fmla="*/ 78051 h 589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5890980">
                <a:moveTo>
                  <a:pt x="1529549" y="0"/>
                </a:moveTo>
                <a:lnTo>
                  <a:pt x="4826104" y="0"/>
                </a:lnTo>
                <a:lnTo>
                  <a:pt x="4954579" y="78051"/>
                </a:lnTo>
                <a:cubicBezTo>
                  <a:pt x="5799886" y="649129"/>
                  <a:pt x="6355652" y="1616239"/>
                  <a:pt x="6355652" y="2713154"/>
                </a:cubicBezTo>
                <a:cubicBezTo>
                  <a:pt x="6355652" y="4468219"/>
                  <a:pt x="4932891" y="5890980"/>
                  <a:pt x="3177826" y="5890980"/>
                </a:cubicBezTo>
                <a:cubicBezTo>
                  <a:pt x="1422761" y="5890980"/>
                  <a:pt x="0" y="4468219"/>
                  <a:pt x="0" y="2713154"/>
                </a:cubicBezTo>
                <a:cubicBezTo>
                  <a:pt x="0" y="1616239"/>
                  <a:pt x="555766" y="649129"/>
                  <a:pt x="1401073" y="78051"/>
                </a:cubicBezTo>
                <a:close/>
              </a:path>
            </a:pathLst>
          </a:cu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83F4A3-2F65-FDAF-9220-2C4BBC00886F}"/>
              </a:ext>
            </a:extLst>
          </p:cNvPr>
          <p:cNvSpPr>
            <a:spLocks noGrp="1"/>
          </p:cNvSpPr>
          <p:nvPr>
            <p:ph type="ctrTitle"/>
          </p:nvPr>
        </p:nvSpPr>
        <p:spPr>
          <a:xfrm>
            <a:off x="1157477" y="306277"/>
            <a:ext cx="4024032" cy="2885715"/>
          </a:xfrm>
        </p:spPr>
        <p:txBody>
          <a:bodyPr>
            <a:normAutofit/>
          </a:bodyPr>
          <a:lstStyle/>
          <a:p>
            <a:r>
              <a:rPr lang="en-GB" sz="3000">
                <a:solidFill>
                  <a:schemeClr val="bg1"/>
                </a:solidFill>
              </a:rPr>
              <a:t>Supporting Jenny (16): A Lifespan Development Approach Using Bowlby’s Attachment Theory</a:t>
            </a:r>
            <a:br>
              <a:rPr lang="en-GB" sz="3000">
                <a:solidFill>
                  <a:schemeClr val="bg1"/>
                </a:solidFill>
              </a:rPr>
            </a:br>
            <a:endParaRPr lang="en-GB" sz="3000" b="1">
              <a:solidFill>
                <a:schemeClr val="bg1"/>
              </a:solidFill>
            </a:endParaRPr>
          </a:p>
        </p:txBody>
      </p:sp>
      <p:sp>
        <p:nvSpPr>
          <p:cNvPr id="3" name="Subtitle 2">
            <a:extLst>
              <a:ext uri="{FF2B5EF4-FFF2-40B4-BE49-F238E27FC236}">
                <a16:creationId xmlns:a16="http://schemas.microsoft.com/office/drawing/2014/main" id="{805BB0A4-06CF-FBC5-D547-0EC03B4C7B93}"/>
              </a:ext>
            </a:extLst>
          </p:cNvPr>
          <p:cNvSpPr>
            <a:spLocks noGrp="1"/>
          </p:cNvSpPr>
          <p:nvPr>
            <p:ph type="subTitle" idx="1"/>
          </p:nvPr>
        </p:nvSpPr>
        <p:spPr>
          <a:xfrm>
            <a:off x="1157477" y="3210652"/>
            <a:ext cx="4024032" cy="708802"/>
          </a:xfrm>
        </p:spPr>
        <p:txBody>
          <a:bodyPr>
            <a:normAutofit/>
          </a:bodyPr>
          <a:lstStyle/>
          <a:p>
            <a:r>
              <a:rPr lang="en-GB" sz="2000" dirty="0">
                <a:solidFill>
                  <a:schemeClr val="bg1"/>
                </a:solidFill>
              </a:rPr>
              <a:t>By Zaida Bi</a:t>
            </a:r>
          </a:p>
        </p:txBody>
      </p:sp>
      <p:sp>
        <p:nvSpPr>
          <p:cNvPr id="48" name="Graphic 212">
            <a:extLst>
              <a:ext uri="{FF2B5EF4-FFF2-40B4-BE49-F238E27FC236}">
                <a16:creationId xmlns:a16="http://schemas.microsoft.com/office/drawing/2014/main" id="{279CAF82-0ECF-42BE-8F37-F71941E5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95744" y="619036"/>
            <a:ext cx="857067" cy="857067"/>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9" name="Graphic 212">
            <a:extLst>
              <a:ext uri="{FF2B5EF4-FFF2-40B4-BE49-F238E27FC236}">
                <a16:creationId xmlns:a16="http://schemas.microsoft.com/office/drawing/2014/main" id="{4D525A72-77E7-4E14-BEE2-FC3A19EC41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95744" y="619036"/>
            <a:ext cx="857067" cy="857067"/>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4" name="Oval 33">
            <a:extLst>
              <a:ext uri="{FF2B5EF4-FFF2-40B4-BE49-F238E27FC236}">
                <a16:creationId xmlns:a16="http://schemas.microsoft.com/office/drawing/2014/main" id="{033BC44A-0661-43B4-9C14-FD5963C22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69124" y="5424608"/>
            <a:ext cx="319941" cy="319941"/>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7" name="Graphic 6" descr="Cheers">
            <a:extLst>
              <a:ext uri="{FF2B5EF4-FFF2-40B4-BE49-F238E27FC236}">
                <a16:creationId xmlns:a16="http://schemas.microsoft.com/office/drawing/2014/main" id="{87BB6A41-6E66-BA55-BDD5-FC88C54DA40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25365" y="2474375"/>
            <a:ext cx="3083023" cy="3083023"/>
          </a:xfrm>
          <a:prstGeom prst="rect">
            <a:avLst/>
          </a:prstGeom>
        </p:spPr>
      </p:pic>
      <p:sp>
        <p:nvSpPr>
          <p:cNvPr id="36" name="Oval 35">
            <a:extLst>
              <a:ext uri="{FF2B5EF4-FFF2-40B4-BE49-F238E27FC236}">
                <a16:creationId xmlns:a16="http://schemas.microsoft.com/office/drawing/2014/main" id="{DA31323F-03C2-4114-B2CC-79931D220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6412" y="1675422"/>
            <a:ext cx="4680928" cy="4680928"/>
          </a:xfrm>
          <a:prstGeom prst="ellipse">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298EBCA3-8AAD-4596-8EBF-43A43542F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6412" y="1675422"/>
            <a:ext cx="4680928" cy="4680928"/>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49330" y="2227397"/>
            <a:ext cx="1054466" cy="469689"/>
            <a:chOff x="9841624" y="4115729"/>
            <a:chExt cx="602169" cy="268223"/>
          </a:xfrm>
          <a:solidFill>
            <a:schemeClr val="bg1"/>
          </a:solidFill>
        </p:grpSpPr>
        <p:sp>
          <p:nvSpPr>
            <p:cNvPr id="41" name="Freeform: Shape 40">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grpSp>
      <p:sp>
        <p:nvSpPr>
          <p:cNvPr id="47" name="Oval 46">
            <a:extLst>
              <a:ext uri="{FF2B5EF4-FFF2-40B4-BE49-F238E27FC236}">
                <a16:creationId xmlns:a16="http://schemas.microsoft.com/office/drawing/2014/main" id="{9457709F-7F08-4A4A-9DB7-1AFB3FCF0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69124" y="5424608"/>
            <a:ext cx="319941" cy="31994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844551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nodeType="withEffect">
                                  <p:stCondLst>
                                    <p:cond delay="500"/>
                                  </p:stCondLst>
                                  <p:iterate>
                                    <p:tmPct val="10000"/>
                                  </p:iterate>
                                  <p:childTnLst>
                                    <p:set>
                                      <p:cBhvr>
                                        <p:cTn id="12" dur="1" fill="hold">
                                          <p:stCondLst>
                                            <p:cond delay="0"/>
                                          </p:stCondLst>
                                        </p:cTn>
                                        <p:tgtEl>
                                          <p:spTgt spid="7"/>
                                        </p:tgtEl>
                                        <p:attrNameLst>
                                          <p:attrName>style.visibility</p:attrName>
                                        </p:attrNameLst>
                                      </p:cBhvr>
                                      <p:to>
                                        <p:strVal val="visible"/>
                                      </p:to>
                                    </p:set>
                                    <p:animEffect transition="in" filter="fade">
                                      <p:cBhvr>
                                        <p:cTn id="13"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2BF090-C66F-CC96-EC50-93D18B130E9E}"/>
              </a:ext>
            </a:extLst>
          </p:cNvPr>
          <p:cNvSpPr>
            <a:spLocks noGrp="1"/>
          </p:cNvSpPr>
          <p:nvPr>
            <p:ph type="title"/>
          </p:nvPr>
        </p:nvSpPr>
        <p:spPr>
          <a:xfrm>
            <a:off x="586478" y="1683756"/>
            <a:ext cx="3115265" cy="2396359"/>
          </a:xfrm>
        </p:spPr>
        <p:txBody>
          <a:bodyPr anchor="b">
            <a:normAutofit/>
          </a:bodyPr>
          <a:lstStyle/>
          <a:p>
            <a:pPr algn="r"/>
            <a:r>
              <a:rPr lang="en-GB" sz="4000" b="1">
                <a:solidFill>
                  <a:srgbClr val="FFFFFF"/>
                </a:solidFill>
              </a:rPr>
              <a:t>Introduction</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6A29B249-614E-8BB4-C6C5-F86D5ACDC856}"/>
              </a:ext>
            </a:extLst>
          </p:cNvPr>
          <p:cNvGraphicFramePr>
            <a:graphicFrameLocks noGrp="1"/>
          </p:cNvGraphicFramePr>
          <p:nvPr>
            <p:ph idx="1"/>
            <p:extLst>
              <p:ext uri="{D42A27DB-BD31-4B8C-83A1-F6EECF244321}">
                <p14:modId xmlns:p14="http://schemas.microsoft.com/office/powerpoint/2010/main" val="70877247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91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85A0711-81BF-08C2-EB38-1C379B98D823}"/>
              </a:ext>
            </a:extLst>
          </p:cNvPr>
          <p:cNvSpPr>
            <a:spLocks noGrp="1"/>
          </p:cNvSpPr>
          <p:nvPr>
            <p:ph type="title"/>
          </p:nvPr>
        </p:nvSpPr>
        <p:spPr>
          <a:xfrm>
            <a:off x="838200" y="1195697"/>
            <a:ext cx="3200400" cy="4238118"/>
          </a:xfrm>
        </p:spPr>
        <p:txBody>
          <a:bodyPr>
            <a:normAutofit/>
          </a:bodyPr>
          <a:lstStyle/>
          <a:p>
            <a:r>
              <a:rPr lang="en-GB" b="1">
                <a:solidFill>
                  <a:schemeClr val="bg1"/>
                </a:solidFill>
              </a:rPr>
              <a:t>Overview of Bowlby’s Attachment Theory</a:t>
            </a:r>
            <a:br>
              <a:rPr lang="en-GB">
                <a:solidFill>
                  <a:schemeClr val="bg1"/>
                </a:solidFill>
              </a:rPr>
            </a:br>
            <a:r>
              <a:rPr lang="en-GB">
                <a:solidFill>
                  <a:schemeClr val="bg1"/>
                </a:solidFill>
              </a:rPr>
              <a:t> </a:t>
            </a:r>
            <a:br>
              <a:rPr lang="en-GB">
                <a:solidFill>
                  <a:schemeClr val="bg1"/>
                </a:solidFill>
              </a:rPr>
            </a:br>
            <a:endParaRPr lang="en-GB">
              <a:solidFill>
                <a:schemeClr val="bg1"/>
              </a:solidFill>
            </a:endParaRP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ECC978E4-1A17-CE7B-D1A9-726D979692AF}"/>
              </a:ext>
            </a:extLst>
          </p:cNvPr>
          <p:cNvGraphicFramePr>
            <a:graphicFrameLocks noGrp="1"/>
          </p:cNvGraphicFramePr>
          <p:nvPr>
            <p:ph idx="1"/>
            <p:extLst>
              <p:ext uri="{D42A27DB-BD31-4B8C-83A1-F6EECF244321}">
                <p14:modId xmlns:p14="http://schemas.microsoft.com/office/powerpoint/2010/main" val="2743739375"/>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9700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29D381-E7AD-B377-C347-B420245E1C81}"/>
              </a:ext>
            </a:extLst>
          </p:cNvPr>
          <p:cNvSpPr>
            <a:spLocks noGrp="1"/>
          </p:cNvSpPr>
          <p:nvPr>
            <p:ph type="title"/>
          </p:nvPr>
        </p:nvSpPr>
        <p:spPr>
          <a:xfrm>
            <a:off x="1156851" y="637762"/>
            <a:ext cx="2898276" cy="5576770"/>
          </a:xfrm>
        </p:spPr>
        <p:txBody>
          <a:bodyPr anchor="t">
            <a:normAutofit/>
          </a:bodyPr>
          <a:lstStyle/>
          <a:p>
            <a:r>
              <a:rPr lang="en-GB" sz="4100" b="1">
                <a:solidFill>
                  <a:schemeClr val="bg1"/>
                </a:solidFill>
              </a:rPr>
              <a:t>Why Attachment Theory is Relevant to Jenny</a:t>
            </a:r>
            <a:br>
              <a:rPr lang="en-GB" sz="4100">
                <a:solidFill>
                  <a:schemeClr val="bg1"/>
                </a:solidFill>
              </a:rPr>
            </a:br>
            <a:endParaRPr lang="en-GB" sz="4100">
              <a:solidFill>
                <a:schemeClr val="bg1"/>
              </a:solidFill>
            </a:endParaRPr>
          </a:p>
        </p:txBody>
      </p:sp>
      <p:sp>
        <p:nvSpPr>
          <p:cNvPr id="10" name="Rectangle 9">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7"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65B985-10CE-9429-8965-323063D2EBE1}"/>
              </a:ext>
            </a:extLst>
          </p:cNvPr>
          <p:cNvSpPr>
            <a:spLocks noGrp="1"/>
          </p:cNvSpPr>
          <p:nvPr>
            <p:ph idx="1"/>
          </p:nvPr>
        </p:nvSpPr>
        <p:spPr>
          <a:xfrm>
            <a:off x="5439976" y="850052"/>
            <a:ext cx="5605373" cy="5326911"/>
          </a:xfrm>
        </p:spPr>
        <p:txBody>
          <a:bodyPr>
            <a:normAutofit/>
          </a:bodyPr>
          <a:lstStyle/>
          <a:p>
            <a:r>
              <a:rPr lang="en-GB" sz="1500"/>
              <a:t>Attachment theory is highly relevant to Jenny’s situation for several reasons.</a:t>
            </a:r>
          </a:p>
          <a:p>
            <a:pPr marL="0" indent="0">
              <a:buNone/>
            </a:pPr>
            <a:endParaRPr lang="en-GB" sz="1500"/>
          </a:p>
          <a:p>
            <a:r>
              <a:rPr lang="en-GB" sz="1500"/>
              <a:t>Firstly, Jenny experienced the death of her father at age 11. This is a critical developmental period transitioning from childhood into early adolescence. Research shows parental loss during childhood increases the risk of depression and anxiety in adolescence (Melhem et al., 2011).</a:t>
            </a:r>
          </a:p>
          <a:p>
            <a:pPr marL="0" indent="0">
              <a:buNone/>
            </a:pPr>
            <a:endParaRPr lang="en-GB" sz="1500"/>
          </a:p>
          <a:p>
            <a:r>
              <a:rPr lang="en-GB" sz="1500"/>
              <a:t>Secondly, Jenny has experienced role reversal, often referred to as parentification. Instead of receiving care, she has become the caregiver. This may disrupt the normal attachment dynamic and place emotional strain on her development.</a:t>
            </a:r>
          </a:p>
          <a:p>
            <a:pPr marL="0" indent="0">
              <a:buNone/>
            </a:pPr>
            <a:endParaRPr lang="en-GB" sz="1500"/>
          </a:p>
          <a:p>
            <a:r>
              <a:rPr lang="en-GB" sz="1500"/>
              <a:t>Young carers are more likely to report emotional stress, reduced peer engagement and educational disruption (Becker, 2017; Joseph et al., 2019). Therefore, attachment theory helps us understand both the emotional and relational impact of these experiences.</a:t>
            </a:r>
          </a:p>
          <a:p>
            <a:endParaRPr lang="en-GB" sz="1500"/>
          </a:p>
        </p:txBody>
      </p:sp>
    </p:spTree>
    <p:extLst>
      <p:ext uri="{BB962C8B-B14F-4D97-AF65-F5344CB8AC3E}">
        <p14:creationId xmlns:p14="http://schemas.microsoft.com/office/powerpoint/2010/main" val="35848289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465428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9E51E2-0D93-E919-36F2-0C83E3BD097E}"/>
              </a:ext>
            </a:extLst>
          </p:cNvPr>
          <p:cNvSpPr>
            <a:spLocks noGrp="1"/>
          </p:cNvSpPr>
          <p:nvPr>
            <p:ph type="title"/>
          </p:nvPr>
        </p:nvSpPr>
        <p:spPr>
          <a:xfrm>
            <a:off x="1156851" y="637762"/>
            <a:ext cx="2898276" cy="5576770"/>
          </a:xfrm>
        </p:spPr>
        <p:txBody>
          <a:bodyPr anchor="t">
            <a:normAutofit/>
          </a:bodyPr>
          <a:lstStyle/>
          <a:p>
            <a:r>
              <a:rPr lang="en-GB" sz="4100" b="1">
                <a:solidFill>
                  <a:schemeClr val="bg1"/>
                </a:solidFill>
              </a:rPr>
              <a:t>Historical Impact: Loss and Attachment Disruption</a:t>
            </a:r>
            <a:endParaRPr lang="en-GB" sz="4100">
              <a:solidFill>
                <a:schemeClr val="bg1"/>
              </a:solidFill>
            </a:endParaRPr>
          </a:p>
        </p:txBody>
      </p:sp>
      <p:sp>
        <p:nvSpPr>
          <p:cNvPr id="10" name="Rectangle 9">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9977"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036CED-6058-6B00-C0DE-868CEEB18865}"/>
              </a:ext>
            </a:extLst>
          </p:cNvPr>
          <p:cNvSpPr>
            <a:spLocks noGrp="1"/>
          </p:cNvSpPr>
          <p:nvPr>
            <p:ph idx="1"/>
          </p:nvPr>
        </p:nvSpPr>
        <p:spPr>
          <a:xfrm>
            <a:off x="5439976" y="850052"/>
            <a:ext cx="5605373" cy="5326911"/>
          </a:xfrm>
        </p:spPr>
        <p:txBody>
          <a:bodyPr>
            <a:normAutofit/>
          </a:bodyPr>
          <a:lstStyle/>
          <a:p>
            <a:pPr marL="0" indent="0">
              <a:buNone/>
            </a:pPr>
            <a:r>
              <a:rPr lang="en-GB" sz="2200"/>
              <a:t>Bowlby (1980) described children’s response to loss in three stages: protest, despair, and detachment. Jenny may have initially felt intense distress after her father’s death. </a:t>
            </a:r>
          </a:p>
          <a:p>
            <a:pPr marL="0" indent="0">
              <a:buNone/>
            </a:pPr>
            <a:r>
              <a:rPr lang="en-GB" sz="2200"/>
              <a:t>However, because her mother became more dependent, Jenny might not have had the room to fully process her grief. Instead of receiving emotional support, Jenny had to be emotionally strong for her mother. This could result in her suppressing her emotions. </a:t>
            </a:r>
          </a:p>
          <a:p>
            <a:pPr marL="0" indent="0">
              <a:buNone/>
            </a:pPr>
            <a:r>
              <a:rPr lang="en-GB" sz="2200"/>
              <a:t>Attachment theory suggests that unresolved grief can impact emotional regulation and increase the risk of anxiety (Bowlby, 1980). Jenny may now carry a heightened fear of further loss, especially related to her mother’s health.</a:t>
            </a:r>
          </a:p>
        </p:txBody>
      </p:sp>
    </p:spTree>
    <p:extLst>
      <p:ext uri="{BB962C8B-B14F-4D97-AF65-F5344CB8AC3E}">
        <p14:creationId xmlns:p14="http://schemas.microsoft.com/office/powerpoint/2010/main" val="655466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0D61EC-DEF3-56C5-AE61-2AD6A58BEFE5}"/>
              </a:ext>
            </a:extLst>
          </p:cNvPr>
          <p:cNvSpPr>
            <a:spLocks noGrp="1"/>
          </p:cNvSpPr>
          <p:nvPr>
            <p:ph type="title"/>
          </p:nvPr>
        </p:nvSpPr>
        <p:spPr>
          <a:xfrm>
            <a:off x="1156851" y="637762"/>
            <a:ext cx="9888496" cy="900131"/>
          </a:xfrm>
        </p:spPr>
        <p:txBody>
          <a:bodyPr anchor="t">
            <a:normAutofit/>
          </a:bodyPr>
          <a:lstStyle/>
          <a:p>
            <a:r>
              <a:rPr lang="en-GB" sz="2800" b="1">
                <a:solidFill>
                  <a:schemeClr val="bg1"/>
                </a:solidFill>
              </a:rPr>
              <a:t>Parentification and Internal Working Models</a:t>
            </a:r>
            <a:br>
              <a:rPr lang="en-GB" sz="2800">
                <a:solidFill>
                  <a:schemeClr val="bg1"/>
                </a:solidFill>
              </a:rPr>
            </a:br>
            <a:endParaRPr lang="en-GB" sz="28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227CC5-BBC3-3DAF-EC15-7DE457F4F46E}"/>
              </a:ext>
            </a:extLst>
          </p:cNvPr>
          <p:cNvSpPr>
            <a:spLocks noGrp="1"/>
          </p:cNvSpPr>
          <p:nvPr>
            <p:ph idx="1"/>
          </p:nvPr>
        </p:nvSpPr>
        <p:spPr>
          <a:xfrm>
            <a:off x="1155548" y="2217343"/>
            <a:ext cx="9880893" cy="3959619"/>
          </a:xfrm>
        </p:spPr>
        <p:txBody>
          <a:bodyPr>
            <a:normAutofit/>
          </a:bodyPr>
          <a:lstStyle/>
          <a:p>
            <a:pPr marL="0" indent="0">
              <a:buNone/>
            </a:pPr>
            <a:r>
              <a:rPr lang="en-GB" sz="2000"/>
              <a:t>Parentification can greatly affect Jenny’s internal working model. If Jenny has learned that her worth comes from caring for her mother, she may form beliefs like: </a:t>
            </a:r>
          </a:p>
          <a:p>
            <a:pPr marL="0" indent="0">
              <a:buNone/>
            </a:pPr>
            <a:r>
              <a:rPr lang="en-GB" sz="2000"/>
              <a:t>• “My needs are less important.”</a:t>
            </a:r>
          </a:p>
          <a:p>
            <a:pPr marL="0" indent="0">
              <a:buNone/>
            </a:pPr>
            <a:r>
              <a:rPr lang="en-GB" sz="2000"/>
              <a:t>• “I must be responsible.” </a:t>
            </a:r>
          </a:p>
          <a:p>
            <a:pPr marL="0" indent="0">
              <a:buNone/>
            </a:pPr>
            <a:r>
              <a:rPr lang="en-GB" sz="2000"/>
              <a:t>• “I cannot rely on others.” </a:t>
            </a:r>
          </a:p>
          <a:p>
            <a:pPr marL="0" indent="0">
              <a:buNone/>
            </a:pPr>
            <a:r>
              <a:rPr lang="en-GB" sz="2000"/>
              <a:t>Research shows that chronic caregiving during adolescence can raise emotional burden and lower self-esteem (Carers Trust, 2022). From an attachment point of view, Jenny may develop anxious attachment tendencies. She might feel overly responsible for others and have difficulty prioritizing her own independence. </a:t>
            </a:r>
          </a:p>
          <a:p>
            <a:pPr marL="0" indent="0">
              <a:buNone/>
            </a:pPr>
            <a:r>
              <a:rPr lang="en-GB" sz="2000"/>
              <a:t>This is especially concerning during adolescence, a time linked to identity formation and growing autonomy.</a:t>
            </a:r>
          </a:p>
        </p:txBody>
      </p:sp>
    </p:spTree>
    <p:extLst>
      <p:ext uri="{BB962C8B-B14F-4D97-AF65-F5344CB8AC3E}">
        <p14:creationId xmlns:p14="http://schemas.microsoft.com/office/powerpoint/2010/main" val="8894403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85D2A6-20E8-64AD-FE14-010E534C9F70}"/>
              </a:ext>
            </a:extLst>
          </p:cNvPr>
          <p:cNvSpPr>
            <a:spLocks noGrp="1"/>
          </p:cNvSpPr>
          <p:nvPr>
            <p:ph type="title"/>
          </p:nvPr>
        </p:nvSpPr>
        <p:spPr>
          <a:xfrm>
            <a:off x="761803" y="350196"/>
            <a:ext cx="4646904" cy="1624520"/>
          </a:xfrm>
        </p:spPr>
        <p:txBody>
          <a:bodyPr anchor="ctr">
            <a:normAutofit/>
          </a:bodyPr>
          <a:lstStyle/>
          <a:p>
            <a:r>
              <a:rPr lang="en-GB" sz="3700" b="1"/>
              <a:t>Nature and Nurture: Biological Influences</a:t>
            </a:r>
            <a:br>
              <a:rPr lang="en-GB" sz="3700"/>
            </a:br>
            <a:endParaRPr lang="en-GB" sz="3700"/>
          </a:p>
        </p:txBody>
      </p:sp>
      <p:sp>
        <p:nvSpPr>
          <p:cNvPr id="3" name="Content Placeholder 2">
            <a:extLst>
              <a:ext uri="{FF2B5EF4-FFF2-40B4-BE49-F238E27FC236}">
                <a16:creationId xmlns:a16="http://schemas.microsoft.com/office/drawing/2014/main" id="{50B0BB1F-E5F0-D7E4-561B-695B54537E5E}"/>
              </a:ext>
            </a:extLst>
          </p:cNvPr>
          <p:cNvSpPr>
            <a:spLocks noGrp="1"/>
          </p:cNvSpPr>
          <p:nvPr>
            <p:ph idx="1"/>
          </p:nvPr>
        </p:nvSpPr>
        <p:spPr>
          <a:xfrm>
            <a:off x="761802" y="2743200"/>
            <a:ext cx="4646905" cy="3613149"/>
          </a:xfrm>
        </p:spPr>
        <p:txBody>
          <a:bodyPr anchor="ctr">
            <a:normAutofit/>
          </a:bodyPr>
          <a:lstStyle/>
          <a:p>
            <a:r>
              <a:rPr lang="en-GB" sz="1600"/>
              <a:t>Development is shaped by both biological and environmental factors. Biologically, adolescence brings important brain development, especially in regions that control emotional regulation and decision-making (Romeo, 2017). </a:t>
            </a:r>
          </a:p>
          <a:p>
            <a:r>
              <a:rPr lang="en-GB" sz="1600"/>
              <a:t>Chronic stress, like ongoing caregiving duties, can raise cortisol levels. Long-term exposure to stress may affect mood regulation and heighten the risk of anxiety and depression. As a result, Jenny’s biological development may interact with environmental stress, increasing her psychological risk. This highlights how nature and nurture work together in shaping development.</a:t>
            </a:r>
          </a:p>
        </p:txBody>
      </p:sp>
      <p:pic>
        <p:nvPicPr>
          <p:cNvPr id="5" name="Picture 4" descr="A cropped image of a person touching a plant">
            <a:extLst>
              <a:ext uri="{FF2B5EF4-FFF2-40B4-BE49-F238E27FC236}">
                <a16:creationId xmlns:a16="http://schemas.microsoft.com/office/drawing/2014/main" id="{17A452CC-CFA7-3A6F-5678-0664680BB21D}"/>
              </a:ext>
            </a:extLst>
          </p:cNvPr>
          <p:cNvPicPr>
            <a:picLocks noChangeAspect="1"/>
          </p:cNvPicPr>
          <p:nvPr/>
        </p:nvPicPr>
        <p:blipFill>
          <a:blip r:embed="rId2"/>
          <a:srcRect l="18824" r="21776" b="-2"/>
          <a:stretch>
            <a:fillRect/>
          </a:stretch>
        </p:blipFill>
        <p:spPr>
          <a:xfrm>
            <a:off x="6096000" y="1"/>
            <a:ext cx="6102825" cy="6858000"/>
          </a:xfrm>
          <a:prstGeom prst="rect">
            <a:avLst/>
          </a:prstGeom>
        </p:spPr>
      </p:pic>
    </p:spTree>
    <p:extLst>
      <p:ext uri="{BB962C8B-B14F-4D97-AF65-F5344CB8AC3E}">
        <p14:creationId xmlns:p14="http://schemas.microsoft.com/office/powerpoint/2010/main" val="26269584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Rectangle 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EC4813-87F8-4FA2-DD40-BD202C7D7D22}"/>
              </a:ext>
            </a:extLst>
          </p:cNvPr>
          <p:cNvSpPr>
            <a:spLocks noGrp="1"/>
          </p:cNvSpPr>
          <p:nvPr>
            <p:ph type="title"/>
          </p:nvPr>
        </p:nvSpPr>
        <p:spPr>
          <a:xfrm>
            <a:off x="466722" y="586855"/>
            <a:ext cx="3201366" cy="3387497"/>
          </a:xfrm>
        </p:spPr>
        <p:txBody>
          <a:bodyPr anchor="b">
            <a:normAutofit/>
          </a:bodyPr>
          <a:lstStyle/>
          <a:p>
            <a:pPr algn="r"/>
            <a:r>
              <a:rPr lang="en-GB" sz="3700" b="1">
                <a:solidFill>
                  <a:srgbClr val="FFFFFF"/>
                </a:solidFill>
              </a:rPr>
              <a:t>Environmental Influences (Nurture)</a:t>
            </a:r>
            <a:br>
              <a:rPr lang="en-GB" sz="3700">
                <a:solidFill>
                  <a:srgbClr val="FFFFFF"/>
                </a:solidFill>
              </a:rPr>
            </a:br>
            <a:br>
              <a:rPr lang="en-GB" sz="3700">
                <a:solidFill>
                  <a:srgbClr val="FFFFFF"/>
                </a:solidFill>
              </a:rPr>
            </a:br>
            <a:endParaRPr lang="en-GB" sz="3700">
              <a:solidFill>
                <a:srgbClr val="FFFFFF"/>
              </a:solidFill>
            </a:endParaRPr>
          </a:p>
        </p:txBody>
      </p:sp>
      <p:sp>
        <p:nvSpPr>
          <p:cNvPr id="3" name="Content Placeholder 2">
            <a:extLst>
              <a:ext uri="{FF2B5EF4-FFF2-40B4-BE49-F238E27FC236}">
                <a16:creationId xmlns:a16="http://schemas.microsoft.com/office/drawing/2014/main" id="{E4FF7588-217A-7B47-0135-CEA44BBBCC9D}"/>
              </a:ext>
            </a:extLst>
          </p:cNvPr>
          <p:cNvSpPr>
            <a:spLocks noGrp="1"/>
          </p:cNvSpPr>
          <p:nvPr>
            <p:ph idx="1"/>
          </p:nvPr>
        </p:nvSpPr>
        <p:spPr>
          <a:xfrm>
            <a:off x="4810259" y="649480"/>
            <a:ext cx="6555347" cy="5546047"/>
          </a:xfrm>
        </p:spPr>
        <p:txBody>
          <a:bodyPr anchor="ctr">
            <a:normAutofit/>
          </a:bodyPr>
          <a:lstStyle/>
          <a:p>
            <a:pPr marL="0" indent="0">
              <a:buNone/>
            </a:pPr>
            <a:r>
              <a:rPr lang="en-GB" sz="1400"/>
              <a:t>While biological development plays a role, Jenny’s environment has significantly influenced her growth.</a:t>
            </a:r>
          </a:p>
          <a:p>
            <a:pPr marL="0" indent="0">
              <a:buNone/>
            </a:pPr>
            <a:r>
              <a:rPr lang="en-GB" sz="1400"/>
              <a:t>After her father’s death, Jenny faced:</a:t>
            </a:r>
          </a:p>
          <a:p>
            <a:pPr marL="0" indent="0">
              <a:buNone/>
            </a:pPr>
            <a:r>
              <a:rPr lang="en-GB" sz="1400"/>
              <a:t>• Emotional trauma</a:t>
            </a:r>
          </a:p>
          <a:p>
            <a:pPr marL="0" indent="0">
              <a:buNone/>
            </a:pPr>
            <a:r>
              <a:rPr lang="en-GB" sz="1400"/>
              <a:t>• Increased household responsibilities</a:t>
            </a:r>
          </a:p>
          <a:p>
            <a:pPr marL="0" indent="0">
              <a:buNone/>
            </a:pPr>
            <a:r>
              <a:rPr lang="en-GB" sz="1400"/>
              <a:t>• Fewer opportunities for peer interaction</a:t>
            </a:r>
          </a:p>
          <a:p>
            <a:pPr marL="0" indent="0">
              <a:buNone/>
            </a:pPr>
            <a:r>
              <a:rPr lang="en-GB" sz="1400"/>
              <a:t>• Possible disruptions in her education</a:t>
            </a:r>
          </a:p>
          <a:p>
            <a:pPr marL="0" indent="0">
              <a:buNone/>
            </a:pPr>
            <a:r>
              <a:rPr lang="en-GB" sz="1400"/>
              <a:t>• Potential financial challenges</a:t>
            </a:r>
          </a:p>
          <a:p>
            <a:pPr marL="0" indent="0">
              <a:buNone/>
            </a:pPr>
            <a:r>
              <a:rPr lang="en-GB" sz="1400"/>
              <a:t>Young carers often report missing school, having less involvement in extracurricular activities, and limited social freedom (Joseph et al., 2019). Social interaction during adolescence is essential for forming identity and emotional growth.</a:t>
            </a:r>
          </a:p>
          <a:p>
            <a:endParaRPr lang="en-GB" sz="1400"/>
          </a:p>
          <a:p>
            <a:pPr marL="0" indent="0">
              <a:buNone/>
            </a:pPr>
            <a:r>
              <a:rPr lang="en-GB" sz="1400"/>
              <a:t>From an attachment standpoint, Jenny’s environment may encourage hyper-independence and emotional suppression, as she focuses on caregiving instead of her own developmental needs.</a:t>
            </a:r>
          </a:p>
          <a:p>
            <a:endParaRPr lang="en-GB" sz="1400"/>
          </a:p>
          <a:p>
            <a:pPr marL="0" indent="0">
              <a:buNone/>
            </a:pPr>
            <a:r>
              <a:rPr lang="en-GB" sz="1400"/>
              <a:t>As a result, her psychological development has likely been affected by both environmental pressures and biological vulnerabilities.</a:t>
            </a:r>
          </a:p>
        </p:txBody>
      </p:sp>
    </p:spTree>
    <p:extLst>
      <p:ext uri="{BB962C8B-B14F-4D97-AF65-F5344CB8AC3E}">
        <p14:creationId xmlns:p14="http://schemas.microsoft.com/office/powerpoint/2010/main" val="29340587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104AEF-8FC4-B41D-5613-9BCBD7CE9BCC}"/>
              </a:ext>
            </a:extLst>
          </p:cNvPr>
          <p:cNvSpPr>
            <a:spLocks noGrp="1"/>
          </p:cNvSpPr>
          <p:nvPr>
            <p:ph type="title"/>
          </p:nvPr>
        </p:nvSpPr>
        <p:spPr>
          <a:xfrm>
            <a:off x="1156851" y="637762"/>
            <a:ext cx="9888496" cy="900131"/>
          </a:xfrm>
        </p:spPr>
        <p:txBody>
          <a:bodyPr anchor="t">
            <a:normAutofit/>
          </a:bodyPr>
          <a:lstStyle/>
          <a:p>
            <a:r>
              <a:rPr lang="en-GB" sz="2800" b="1">
                <a:solidFill>
                  <a:schemeClr val="bg1"/>
                </a:solidFill>
              </a:rPr>
              <a:t>Current Risks to Jenny’s Well-being</a:t>
            </a:r>
            <a:br>
              <a:rPr lang="en-GB" sz="2800">
                <a:solidFill>
                  <a:schemeClr val="bg1"/>
                </a:solidFill>
              </a:rPr>
            </a:br>
            <a:endParaRPr lang="en-GB" sz="28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7A24E71-C7A6-D8DA-603C-C07DDC36C5DF}"/>
              </a:ext>
            </a:extLst>
          </p:cNvPr>
          <p:cNvSpPr>
            <a:spLocks noGrp="1"/>
          </p:cNvSpPr>
          <p:nvPr>
            <p:ph idx="1"/>
          </p:nvPr>
        </p:nvSpPr>
        <p:spPr>
          <a:xfrm>
            <a:off x="1155548" y="2217343"/>
            <a:ext cx="9880893" cy="3959619"/>
          </a:xfrm>
        </p:spPr>
        <p:txBody>
          <a:bodyPr>
            <a:normAutofit/>
          </a:bodyPr>
          <a:lstStyle/>
          <a:p>
            <a:pPr marL="0" indent="0">
              <a:buNone/>
            </a:pPr>
            <a:r>
              <a:rPr lang="en-GB" sz="1700"/>
              <a:t>Based on attachment theory and research on young carers, Jenny may be at risk for:</a:t>
            </a:r>
          </a:p>
          <a:p>
            <a:pPr marL="0" indent="0">
              <a:buNone/>
            </a:pPr>
            <a:endParaRPr lang="en-GB" sz="1700"/>
          </a:p>
          <a:p>
            <a:pPr marL="0" indent="0">
              <a:buNone/>
            </a:pPr>
            <a:r>
              <a:rPr lang="en-GB" sz="1700"/>
              <a:t>1. Anxiety and depression, especially related to unresolved grief and chronic stress (Melhem et al., 2011).</a:t>
            </a:r>
          </a:p>
          <a:p>
            <a:pPr marL="0" indent="0">
              <a:buNone/>
            </a:pPr>
            <a:r>
              <a:rPr lang="en-GB" sz="1700"/>
              <a:t>2. Burnout, since prolonged caregiving without enough support can lead to emotional exhaustion.</a:t>
            </a:r>
          </a:p>
          <a:p>
            <a:pPr marL="0" indent="0">
              <a:buNone/>
            </a:pPr>
            <a:r>
              <a:rPr lang="en-GB" sz="1700"/>
              <a:t>3. Guilt, as she might feel guilty about wanting independence or leaving home in the future.</a:t>
            </a:r>
          </a:p>
          <a:p>
            <a:pPr marL="0" indent="0">
              <a:buNone/>
            </a:pPr>
            <a:r>
              <a:rPr lang="en-GB" sz="1700"/>
              <a:t>4. Social isolation, because less peer engagement restricts normal adolescent development.</a:t>
            </a:r>
          </a:p>
          <a:p>
            <a:pPr marL="0" indent="0">
              <a:buNone/>
            </a:pPr>
            <a:r>
              <a:rPr lang="en-GB" sz="1700"/>
              <a:t>5. Identity confusion, since adolescence is a crucial time for forming identity, and too much responsibility may limit exploration.</a:t>
            </a:r>
          </a:p>
          <a:p>
            <a:pPr marL="0" indent="0">
              <a:buNone/>
            </a:pPr>
            <a:endParaRPr lang="en-GB" sz="1700"/>
          </a:p>
          <a:p>
            <a:pPr marL="0" indent="0">
              <a:buNone/>
            </a:pPr>
            <a:r>
              <a:rPr lang="en-GB" sz="1700"/>
              <a:t>Attachment theory shows that insecure attachment patterns can carry into adulthood if not addressed (Bowlby, 1973). This highlights the importance of early intervention.</a:t>
            </a:r>
          </a:p>
        </p:txBody>
      </p:sp>
    </p:spTree>
    <p:extLst>
      <p:ext uri="{BB962C8B-B14F-4D97-AF65-F5344CB8AC3E}">
        <p14:creationId xmlns:p14="http://schemas.microsoft.com/office/powerpoint/2010/main" val="4041685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2" name="Rectangle 4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7" name="Rectangle 4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834B62-9AE0-A087-4D9E-1AD666BF8CFF}"/>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Support Plan (Based on Bowlby’s Attachment Theory) Slide 1</a:t>
            </a:r>
            <a:endParaRPr lang="en-GB" sz="4000">
              <a:solidFill>
                <a:srgbClr val="FFFFFF"/>
              </a:solidFill>
            </a:endParaRPr>
          </a:p>
        </p:txBody>
      </p:sp>
      <p:sp>
        <p:nvSpPr>
          <p:cNvPr id="3" name="Content Placeholder 2">
            <a:extLst>
              <a:ext uri="{FF2B5EF4-FFF2-40B4-BE49-F238E27FC236}">
                <a16:creationId xmlns:a16="http://schemas.microsoft.com/office/drawing/2014/main" id="{F5D70DAD-BBE4-93A2-3A0D-6EC4CD88BF0C}"/>
              </a:ext>
            </a:extLst>
          </p:cNvPr>
          <p:cNvSpPr>
            <a:spLocks noGrp="1"/>
          </p:cNvSpPr>
          <p:nvPr>
            <p:ph idx="1"/>
          </p:nvPr>
        </p:nvSpPr>
        <p:spPr>
          <a:xfrm>
            <a:off x="4810259" y="649480"/>
            <a:ext cx="6555347" cy="5546047"/>
          </a:xfrm>
        </p:spPr>
        <p:txBody>
          <a:bodyPr anchor="ctr">
            <a:normAutofit/>
          </a:bodyPr>
          <a:lstStyle/>
          <a:p>
            <a:pPr marL="0" indent="0">
              <a:buNone/>
            </a:pPr>
            <a:r>
              <a:rPr lang="en-GB" sz="1400"/>
              <a:t>1,) Provide Therapeutic Emotional Support </a:t>
            </a:r>
          </a:p>
          <a:p>
            <a:pPr marL="0" indent="0">
              <a:buNone/>
            </a:pPr>
            <a:r>
              <a:rPr lang="en-GB" sz="1400"/>
              <a:t>Jenny should have access to counselling or bereavement support. Attachment-based therapy can help her: </a:t>
            </a:r>
          </a:p>
          <a:p>
            <a:pPr marL="0" indent="0">
              <a:buNone/>
            </a:pPr>
            <a:r>
              <a:rPr lang="en-GB" sz="1400"/>
              <a:t>• Process grief </a:t>
            </a:r>
          </a:p>
          <a:p>
            <a:pPr marL="0" indent="0">
              <a:buNone/>
            </a:pPr>
            <a:r>
              <a:rPr lang="en-GB" sz="1400"/>
              <a:t>• Explore her thoughts and feelings </a:t>
            </a:r>
          </a:p>
          <a:p>
            <a:pPr marL="0" indent="0">
              <a:buNone/>
            </a:pPr>
            <a:r>
              <a:rPr lang="en-GB" sz="1400"/>
              <a:t>• Develop healthy emotional expression </a:t>
            </a:r>
          </a:p>
          <a:p>
            <a:pPr marL="0" indent="0">
              <a:buNone/>
            </a:pPr>
            <a:r>
              <a:rPr lang="en-GB" sz="1400"/>
              <a:t>This follows Bowlby’s focus on processing loss to avoid long-term emotional issues (Bowlby, 1980). </a:t>
            </a:r>
          </a:p>
          <a:p>
            <a:pPr marL="0" indent="0">
              <a:buNone/>
            </a:pPr>
            <a:endParaRPr lang="en-GB" sz="1400"/>
          </a:p>
          <a:p>
            <a:pPr marL="0" indent="0">
              <a:buNone/>
            </a:pPr>
            <a:r>
              <a:rPr lang="en-GB" sz="1400"/>
              <a:t>2.) Reduce Caregiving Burden</a:t>
            </a:r>
          </a:p>
          <a:p>
            <a:pPr marL="0" indent="0">
              <a:buNone/>
            </a:pPr>
            <a:r>
              <a:rPr lang="en-GB" sz="1400"/>
              <a:t> A community care assessment for her mother is necessary.</a:t>
            </a:r>
          </a:p>
          <a:p>
            <a:pPr marL="0" indent="0">
              <a:buNone/>
            </a:pPr>
            <a:r>
              <a:rPr lang="en-GB" sz="1400"/>
              <a:t> Possible interventions include: </a:t>
            </a:r>
          </a:p>
          <a:p>
            <a:pPr marL="0" indent="0">
              <a:buNone/>
            </a:pPr>
            <a:r>
              <a:rPr lang="en-GB" sz="1400"/>
              <a:t>• Social services support </a:t>
            </a:r>
          </a:p>
          <a:p>
            <a:pPr marL="0" indent="0">
              <a:buNone/>
            </a:pPr>
            <a:r>
              <a:rPr lang="en-GB" sz="1400"/>
              <a:t>• Home care help </a:t>
            </a:r>
          </a:p>
          <a:p>
            <a:pPr marL="0" indent="0">
              <a:buNone/>
            </a:pPr>
            <a:r>
              <a:rPr lang="en-GB" sz="1400"/>
              <a:t>• Occupational therapy for mobility</a:t>
            </a:r>
          </a:p>
          <a:p>
            <a:pPr marL="0" indent="0">
              <a:buNone/>
            </a:pPr>
            <a:r>
              <a:rPr lang="en-GB" sz="1400"/>
              <a:t>• Referral to a memory clinic </a:t>
            </a:r>
          </a:p>
          <a:p>
            <a:pPr marL="0" indent="0">
              <a:buNone/>
            </a:pPr>
            <a:r>
              <a:rPr lang="en-GB" sz="1400"/>
              <a:t>Lessening Jenny’s responsibilities helps restore a proper developmental balance. Research shows that practical support greatly improves the wellbeing of young caregivers (Carers Trust, 2022). </a:t>
            </a:r>
          </a:p>
          <a:p>
            <a:pPr marL="0" indent="0">
              <a:buNone/>
            </a:pPr>
            <a:endParaRPr lang="en-GB" sz="1400"/>
          </a:p>
        </p:txBody>
      </p:sp>
    </p:spTree>
    <p:extLst>
      <p:ext uri="{BB962C8B-B14F-4D97-AF65-F5344CB8AC3E}">
        <p14:creationId xmlns:p14="http://schemas.microsoft.com/office/powerpoint/2010/main" val="35888317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E3E8B5-CCAC-7505-6536-036A4154A21F}"/>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Support Plan Slide 2</a:t>
            </a:r>
            <a:endParaRPr lang="en-GB" sz="4000">
              <a:solidFill>
                <a:srgbClr val="FFFFFF"/>
              </a:solidFill>
            </a:endParaRPr>
          </a:p>
        </p:txBody>
      </p:sp>
      <p:sp>
        <p:nvSpPr>
          <p:cNvPr id="3" name="Content Placeholder 2">
            <a:extLst>
              <a:ext uri="{FF2B5EF4-FFF2-40B4-BE49-F238E27FC236}">
                <a16:creationId xmlns:a16="http://schemas.microsoft.com/office/drawing/2014/main" id="{82BBDA0D-3A14-1943-EF46-06D0799AF36D}"/>
              </a:ext>
            </a:extLst>
          </p:cNvPr>
          <p:cNvSpPr>
            <a:spLocks noGrp="1"/>
          </p:cNvSpPr>
          <p:nvPr>
            <p:ph idx="1"/>
          </p:nvPr>
        </p:nvSpPr>
        <p:spPr>
          <a:xfrm>
            <a:off x="4810259" y="649480"/>
            <a:ext cx="6555347" cy="5546047"/>
          </a:xfrm>
        </p:spPr>
        <p:txBody>
          <a:bodyPr anchor="ctr">
            <a:normAutofit/>
          </a:bodyPr>
          <a:lstStyle/>
          <a:p>
            <a:pPr marL="0" indent="0">
              <a:buNone/>
            </a:pPr>
            <a:r>
              <a:rPr lang="en-GB" sz="1700"/>
              <a:t>3.) Strengthen Secure Relationships </a:t>
            </a:r>
          </a:p>
          <a:p>
            <a:pPr marL="0" indent="0">
              <a:buNone/>
            </a:pPr>
            <a:r>
              <a:rPr lang="en-GB" sz="1700"/>
              <a:t>Jenny needs consistent adults she can rely on. This could include: </a:t>
            </a:r>
          </a:p>
          <a:p>
            <a:pPr marL="0" indent="0">
              <a:buNone/>
            </a:pPr>
            <a:r>
              <a:rPr lang="en-GB" sz="1700"/>
              <a:t>• School pastoral support </a:t>
            </a:r>
          </a:p>
          <a:p>
            <a:pPr marL="0" indent="0">
              <a:buNone/>
            </a:pPr>
            <a:r>
              <a:rPr lang="en-GB" sz="1700"/>
              <a:t>• A mentor </a:t>
            </a:r>
          </a:p>
          <a:p>
            <a:pPr marL="0" indent="0">
              <a:buNone/>
            </a:pPr>
            <a:r>
              <a:rPr lang="en-GB" sz="1700"/>
              <a:t>• Involvement from extended family</a:t>
            </a:r>
          </a:p>
          <a:p>
            <a:pPr marL="0" indent="0">
              <a:buNone/>
            </a:pPr>
            <a:r>
              <a:rPr lang="en-GB" sz="1700"/>
              <a:t> Attachment theory highlights the need for secure relationships to build emotional resilience (Ainsworth et al., 1978). Providing dependable support may help her view relationships as more secure. </a:t>
            </a:r>
          </a:p>
          <a:p>
            <a:pPr marL="0" indent="0">
              <a:buNone/>
            </a:pPr>
            <a:r>
              <a:rPr lang="en-GB" sz="1700"/>
              <a:t>4.) Promote Autonomy and Identity Development </a:t>
            </a:r>
          </a:p>
          <a:p>
            <a:pPr marL="0" indent="0">
              <a:buNone/>
            </a:pPr>
            <a:r>
              <a:rPr lang="en-GB" sz="1700"/>
              <a:t>Jenny should be encouraged to: </a:t>
            </a:r>
          </a:p>
          <a:p>
            <a:pPr marL="0" indent="0">
              <a:buNone/>
            </a:pPr>
            <a:r>
              <a:rPr lang="en-GB" sz="1700"/>
              <a:t>• Join peer activities</a:t>
            </a:r>
          </a:p>
          <a:p>
            <a:pPr marL="0" indent="0">
              <a:buNone/>
            </a:pPr>
            <a:r>
              <a:rPr lang="en-GB" sz="1700"/>
              <a:t>• Engage in hobbies </a:t>
            </a:r>
          </a:p>
          <a:p>
            <a:pPr marL="0" indent="0">
              <a:buNone/>
            </a:pPr>
            <a:r>
              <a:rPr lang="en-GB" sz="1700"/>
              <a:t>• Plan for her education or career goals </a:t>
            </a:r>
          </a:p>
          <a:p>
            <a:pPr marL="0" indent="0">
              <a:buNone/>
            </a:pPr>
            <a:r>
              <a:rPr lang="en-GB" sz="1700"/>
              <a:t>Adolescence is a key time for building independence. Supporting her autonomy lowers the risk of anxious attachment styles and promotes healthy identity growth. </a:t>
            </a:r>
          </a:p>
          <a:p>
            <a:pPr marL="0" indent="0">
              <a:buNone/>
            </a:pPr>
            <a:endParaRPr lang="en-GB" sz="1700"/>
          </a:p>
        </p:txBody>
      </p:sp>
    </p:spTree>
    <p:extLst>
      <p:ext uri="{BB962C8B-B14F-4D97-AF65-F5344CB8AC3E}">
        <p14:creationId xmlns:p14="http://schemas.microsoft.com/office/powerpoint/2010/main" val="1897481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E605C0-8736-DD0E-6077-94C62C18F329}"/>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Support Plan Slide 3</a:t>
            </a:r>
          </a:p>
        </p:txBody>
      </p:sp>
      <p:sp>
        <p:nvSpPr>
          <p:cNvPr id="3" name="Content Placeholder 2">
            <a:extLst>
              <a:ext uri="{FF2B5EF4-FFF2-40B4-BE49-F238E27FC236}">
                <a16:creationId xmlns:a16="http://schemas.microsoft.com/office/drawing/2014/main" id="{26A826A8-B90F-91A9-F1C1-9D3F4F8D8B0D}"/>
              </a:ext>
            </a:extLst>
          </p:cNvPr>
          <p:cNvSpPr>
            <a:spLocks noGrp="1"/>
          </p:cNvSpPr>
          <p:nvPr>
            <p:ph idx="1"/>
          </p:nvPr>
        </p:nvSpPr>
        <p:spPr>
          <a:xfrm>
            <a:off x="4810259" y="649480"/>
            <a:ext cx="6555347" cy="5546047"/>
          </a:xfrm>
        </p:spPr>
        <p:txBody>
          <a:bodyPr anchor="ctr">
            <a:normAutofit/>
          </a:bodyPr>
          <a:lstStyle/>
          <a:p>
            <a:pPr marL="0" indent="0">
              <a:buNone/>
            </a:pPr>
            <a:r>
              <a:rPr lang="en-GB" sz="2000"/>
              <a:t>5.)Multi-Agency Approach </a:t>
            </a:r>
          </a:p>
          <a:p>
            <a:pPr marL="0" indent="0">
              <a:buNone/>
            </a:pPr>
            <a:r>
              <a:rPr lang="en-GB" sz="2000"/>
              <a:t>A coordinated plan may involve: </a:t>
            </a:r>
          </a:p>
          <a:p>
            <a:pPr marL="0" indent="0">
              <a:buNone/>
            </a:pPr>
            <a:r>
              <a:rPr lang="en-GB" sz="2000"/>
              <a:t>• Social services </a:t>
            </a:r>
          </a:p>
          <a:p>
            <a:pPr marL="0" indent="0">
              <a:buNone/>
            </a:pPr>
            <a:r>
              <a:rPr lang="en-GB" sz="2000"/>
              <a:t>• School safeguarding team </a:t>
            </a:r>
          </a:p>
          <a:p>
            <a:pPr marL="0" indent="0">
              <a:buNone/>
            </a:pPr>
            <a:r>
              <a:rPr lang="en-GB" sz="2000"/>
              <a:t>• General practitioner </a:t>
            </a:r>
          </a:p>
          <a:p>
            <a:pPr marL="0" indent="0">
              <a:buNone/>
            </a:pPr>
            <a:r>
              <a:rPr lang="en-GB" sz="2000"/>
              <a:t>• Young carers support services </a:t>
            </a:r>
          </a:p>
          <a:p>
            <a:pPr marL="0" indent="0">
              <a:buNone/>
            </a:pPr>
            <a:r>
              <a:rPr lang="en-GB" sz="2000"/>
              <a:t>This teamwork recognizes both biological and environmental factors in development.</a:t>
            </a:r>
          </a:p>
          <a:p>
            <a:pPr marL="0" indent="0">
              <a:buNone/>
            </a:pPr>
            <a:endParaRPr lang="en-GB" sz="2000"/>
          </a:p>
        </p:txBody>
      </p:sp>
    </p:spTree>
    <p:extLst>
      <p:ext uri="{BB962C8B-B14F-4D97-AF65-F5344CB8AC3E}">
        <p14:creationId xmlns:p14="http://schemas.microsoft.com/office/powerpoint/2010/main" val="16927044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329E73-BE68-6DD1-C8D0-1CCCD57C3EE3}"/>
              </a:ext>
            </a:extLst>
          </p:cNvPr>
          <p:cNvSpPr>
            <a:spLocks noGrp="1"/>
          </p:cNvSpPr>
          <p:nvPr>
            <p:ph type="title"/>
          </p:nvPr>
        </p:nvSpPr>
        <p:spPr>
          <a:xfrm>
            <a:off x="838200" y="365125"/>
            <a:ext cx="10515600" cy="1306443"/>
          </a:xfrm>
        </p:spPr>
        <p:txBody>
          <a:bodyPr>
            <a:normAutofit/>
          </a:bodyPr>
          <a:lstStyle/>
          <a:p>
            <a:r>
              <a:rPr lang="en-GB" sz="2800" b="1"/>
              <a:t>Critical Evaluation of Bowlby’s Theory</a:t>
            </a:r>
            <a:br>
              <a:rPr lang="en-GB" sz="2800"/>
            </a:br>
            <a:r>
              <a:rPr lang="en-GB" sz="2800"/>
              <a:t> </a:t>
            </a:r>
            <a:br>
              <a:rPr lang="en-GB" sz="2800"/>
            </a:br>
            <a:endParaRPr lang="en-GB" sz="2800"/>
          </a:p>
        </p:txBody>
      </p:sp>
      <p:pic>
        <p:nvPicPr>
          <p:cNvPr id="6" name="Picture 5">
            <a:extLst>
              <a:ext uri="{FF2B5EF4-FFF2-40B4-BE49-F238E27FC236}">
                <a16:creationId xmlns:a16="http://schemas.microsoft.com/office/drawing/2014/main" id="{FFB82D73-11B8-EA84-0C90-78119A9E697A}"/>
              </a:ext>
            </a:extLst>
          </p:cNvPr>
          <p:cNvPicPr>
            <a:picLocks noChangeAspect="1"/>
          </p:cNvPicPr>
          <p:nvPr/>
        </p:nvPicPr>
        <p:blipFill>
          <a:blip r:embed="rId2"/>
          <a:srcRect l="23841" r="22075" b="-2"/>
          <a:stretch>
            <a:fillRect/>
          </a:stretch>
        </p:blipFill>
        <p:spPr>
          <a:xfrm>
            <a:off x="7989293" y="1904282"/>
            <a:ext cx="3423093" cy="4224808"/>
          </a:xfrm>
          <a:prstGeom prst="rect">
            <a:avLst/>
          </a:prstGeom>
        </p:spPr>
      </p:pic>
      <p:graphicFrame>
        <p:nvGraphicFramePr>
          <p:cNvPr id="5" name="Content Placeholder 2">
            <a:extLst>
              <a:ext uri="{FF2B5EF4-FFF2-40B4-BE49-F238E27FC236}">
                <a16:creationId xmlns:a16="http://schemas.microsoft.com/office/drawing/2014/main" id="{DA2BB770-C0ED-46B2-D23A-7495A701595F}"/>
              </a:ext>
            </a:extLst>
          </p:cNvPr>
          <p:cNvGraphicFramePr>
            <a:graphicFrameLocks noGrp="1"/>
          </p:cNvGraphicFramePr>
          <p:nvPr>
            <p:ph idx="1"/>
            <p:extLst>
              <p:ext uri="{D42A27DB-BD31-4B8C-83A1-F6EECF244321}">
                <p14:modId xmlns:p14="http://schemas.microsoft.com/office/powerpoint/2010/main" val="704065718"/>
              </p:ext>
            </p:extLst>
          </p:nvPr>
        </p:nvGraphicFramePr>
        <p:xfrm>
          <a:off x="838200" y="1825625"/>
          <a:ext cx="6714744" cy="43034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509504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04AB79-EB3F-DFD4-B920-3DB95D13DCC4}"/>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Conclusion</a:t>
            </a:r>
            <a:endParaRPr lang="en-GB" sz="4000">
              <a:solidFill>
                <a:srgbClr val="FFFFFF"/>
              </a:solidFill>
            </a:endParaRPr>
          </a:p>
        </p:txBody>
      </p:sp>
      <p:sp>
        <p:nvSpPr>
          <p:cNvPr id="3" name="Content Placeholder 2">
            <a:extLst>
              <a:ext uri="{FF2B5EF4-FFF2-40B4-BE49-F238E27FC236}">
                <a16:creationId xmlns:a16="http://schemas.microsoft.com/office/drawing/2014/main" id="{AF4D0353-34D2-3EBF-87E4-A48425C1F82D}"/>
              </a:ext>
            </a:extLst>
          </p:cNvPr>
          <p:cNvSpPr>
            <a:spLocks noGrp="1"/>
          </p:cNvSpPr>
          <p:nvPr>
            <p:ph idx="1"/>
          </p:nvPr>
        </p:nvSpPr>
        <p:spPr>
          <a:xfrm>
            <a:off x="4810259" y="649480"/>
            <a:ext cx="6555347" cy="5546047"/>
          </a:xfrm>
        </p:spPr>
        <p:txBody>
          <a:bodyPr anchor="ctr">
            <a:normAutofit/>
          </a:bodyPr>
          <a:lstStyle/>
          <a:p>
            <a:pPr marL="0" indent="0">
              <a:buNone/>
            </a:pPr>
            <a:r>
              <a:rPr lang="en-GB" sz="2000"/>
              <a:t>In conclusion, Jenny’s growth has likely been deeply affected by her father’s death and her long-term role as a caregiver. </a:t>
            </a:r>
          </a:p>
          <a:p>
            <a:pPr marL="0" indent="0">
              <a:buNone/>
            </a:pPr>
            <a:r>
              <a:rPr lang="en-GB" sz="2000"/>
              <a:t>Bowlby’s Attachment Theory helps us see how loss, taking on adult responsibilities, and emotional obligations may have impacted her internal working model, emotional regulation, and identity formation. </a:t>
            </a:r>
          </a:p>
          <a:p>
            <a:pPr marL="0" indent="0">
              <a:buNone/>
            </a:pPr>
            <a:r>
              <a:rPr lang="en-GB" sz="2000"/>
              <a:t>Her development shows a mix of biological sensitivity during her teenage years and environmental challenges. However, with the right emotional, practical, and relational support, Jenny can build resilience and form secure attachments in the future. </a:t>
            </a:r>
          </a:p>
          <a:p>
            <a:pPr marL="0" indent="0">
              <a:buNone/>
            </a:pPr>
            <a:r>
              <a:rPr lang="en-GB" sz="2000"/>
              <a:t>Early intervention is crucial for her long-term wellbeing.</a:t>
            </a:r>
          </a:p>
        </p:txBody>
      </p:sp>
    </p:spTree>
    <p:extLst>
      <p:ext uri="{BB962C8B-B14F-4D97-AF65-F5344CB8AC3E}">
        <p14:creationId xmlns:p14="http://schemas.microsoft.com/office/powerpoint/2010/main" val="21005109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CC7D015-0DD8-420F-A568-AC4FEDC412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DC595556-C814-4F1F-B0E5-71812F38A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Wavy lines against a white background">
            <a:extLst>
              <a:ext uri="{FF2B5EF4-FFF2-40B4-BE49-F238E27FC236}">
                <a16:creationId xmlns:a16="http://schemas.microsoft.com/office/drawing/2014/main" id="{AC631DDF-B4A4-937A-A584-48B95F8AEEEB}"/>
              </a:ext>
            </a:extLst>
          </p:cNvPr>
          <p:cNvPicPr>
            <a:picLocks noChangeAspect="1"/>
          </p:cNvPicPr>
          <p:nvPr/>
        </p:nvPicPr>
        <p:blipFill>
          <a:blip r:embed="rId2">
            <a:alphaModFix amt="60000"/>
          </a:blip>
          <a:srcRect t="3846"/>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E69A80EB-6A80-D7E4-A1C3-745C852EDBC2}"/>
              </a:ext>
            </a:extLst>
          </p:cNvPr>
          <p:cNvSpPr>
            <a:spLocks noGrp="1"/>
          </p:cNvSpPr>
          <p:nvPr>
            <p:ph type="title"/>
          </p:nvPr>
        </p:nvSpPr>
        <p:spPr>
          <a:xfrm>
            <a:off x="838200" y="557189"/>
            <a:ext cx="4155825" cy="5571898"/>
          </a:xfrm>
        </p:spPr>
        <p:txBody>
          <a:bodyPr>
            <a:normAutofit/>
          </a:bodyPr>
          <a:lstStyle/>
          <a:p>
            <a:r>
              <a:rPr lang="en-GB" b="1">
                <a:solidFill>
                  <a:srgbClr val="FFFFFF"/>
                </a:solidFill>
              </a:rPr>
              <a:t>Reference List </a:t>
            </a:r>
            <a:endParaRPr lang="en-GB">
              <a:solidFill>
                <a:srgbClr val="FFFFFF"/>
              </a:solidFill>
            </a:endParaRPr>
          </a:p>
        </p:txBody>
      </p:sp>
      <p:sp>
        <p:nvSpPr>
          <p:cNvPr id="3" name="Content Placeholder 2">
            <a:extLst>
              <a:ext uri="{FF2B5EF4-FFF2-40B4-BE49-F238E27FC236}">
                <a16:creationId xmlns:a16="http://schemas.microsoft.com/office/drawing/2014/main" id="{0AECA896-5C06-B424-5313-90CE7742011B}"/>
              </a:ext>
            </a:extLst>
          </p:cNvPr>
          <p:cNvSpPr>
            <a:spLocks noGrp="1"/>
          </p:cNvSpPr>
          <p:nvPr>
            <p:ph idx="1"/>
          </p:nvPr>
        </p:nvSpPr>
        <p:spPr>
          <a:xfrm>
            <a:off x="5186552" y="557189"/>
            <a:ext cx="6167246" cy="5571898"/>
          </a:xfrm>
        </p:spPr>
        <p:txBody>
          <a:bodyPr anchor="ctr">
            <a:normAutofit/>
          </a:bodyPr>
          <a:lstStyle/>
          <a:p>
            <a:r>
              <a:rPr lang="en-GB" sz="1300">
                <a:solidFill>
                  <a:srgbClr val="FFFFFF"/>
                </a:solidFill>
              </a:rPr>
              <a:t>Ainsworth, M.D.S., Blehar, M.C., Waters, E. and Wall, S. (1978) Patterns of attachment: A psychological study of the strange situation. Hillsdale, NJ: Erlbaum.</a:t>
            </a:r>
          </a:p>
          <a:p>
            <a:r>
              <a:rPr lang="en-GB" sz="1300">
                <a:solidFill>
                  <a:srgbClr val="FFFFFF"/>
                </a:solidFill>
              </a:rPr>
              <a:t>Becker, S. (2017) ‘Global perspectives on children’s unpaid caregiving in the family’, Global Social Policy, 17(1), pp. 1–18.</a:t>
            </a:r>
          </a:p>
          <a:p>
            <a:r>
              <a:rPr lang="en-GB" sz="1300">
                <a:solidFill>
                  <a:srgbClr val="FFFFFF"/>
                </a:solidFill>
              </a:rPr>
              <a:t>Bowlby, J. (1969) Attachment and loss: Volume I – Attachment. London: Hogarth Press.</a:t>
            </a:r>
          </a:p>
          <a:p>
            <a:r>
              <a:rPr lang="en-GB" sz="1300">
                <a:solidFill>
                  <a:srgbClr val="FFFFFF"/>
                </a:solidFill>
              </a:rPr>
              <a:t>Bowlby, J. (1973) Attachment and loss: Volume II – Separation. London: Hogarth Press.</a:t>
            </a:r>
          </a:p>
          <a:p>
            <a:r>
              <a:rPr lang="en-GB" sz="1300">
                <a:solidFill>
                  <a:srgbClr val="FFFFFF"/>
                </a:solidFill>
              </a:rPr>
              <a:t>Bowlby, J. (1980) Attachment and loss: Volume III – Loss. London: Hogarth Press.</a:t>
            </a:r>
          </a:p>
          <a:p>
            <a:r>
              <a:rPr lang="en-GB" sz="1300">
                <a:solidFill>
                  <a:srgbClr val="FFFFFF"/>
                </a:solidFill>
              </a:rPr>
              <a:t>Bretherton, I. (1992) ‘The origins of attachment theory’, Developmental Psychology, 28(5), pp. 759–775.</a:t>
            </a:r>
          </a:p>
          <a:p>
            <a:r>
              <a:rPr lang="en-GB" sz="1300">
                <a:solidFill>
                  <a:srgbClr val="FFFFFF"/>
                </a:solidFill>
              </a:rPr>
              <a:t>Carers Trust (2022) Young carers in the UK: Research report. London: Carers Trust.</a:t>
            </a:r>
          </a:p>
          <a:p>
            <a:r>
              <a:rPr lang="en-GB" sz="1300">
                <a:solidFill>
                  <a:srgbClr val="FFFFFF"/>
                </a:solidFill>
              </a:rPr>
              <a:t>Joseph, S., Kendall, C. and Becker, S. (2019) ‘Young carers and mental health’, Child and Adolescent Mental Health, 24(3), pp. 1–8.</a:t>
            </a:r>
          </a:p>
          <a:p>
            <a:r>
              <a:rPr lang="en-GB" sz="1300">
                <a:solidFill>
                  <a:srgbClr val="FFFFFF"/>
                </a:solidFill>
              </a:rPr>
              <a:t>Melhem, N.M. et al. (2011) ‘Bereavement and risk of depression in youth’, Journal of the American Academy of Child &amp; Adolescent Psychiatry, 50(6), pp. 1–10.</a:t>
            </a:r>
          </a:p>
          <a:p>
            <a:r>
              <a:rPr lang="en-GB" sz="1300">
                <a:solidFill>
                  <a:srgbClr val="FFFFFF"/>
                </a:solidFill>
              </a:rPr>
              <a:t>Romeo, R.D. (2017) ‘The teenage brain: The stress response and the adolescent brain’, Current Directions in Psychological Science, 26(2), pp. 140–145.</a:t>
            </a:r>
          </a:p>
          <a:p>
            <a:pPr marL="0" indent="0">
              <a:buNone/>
            </a:pPr>
            <a:endParaRPr lang="en-GB" sz="1300">
              <a:solidFill>
                <a:srgbClr val="FFFFFF"/>
              </a:solidFill>
            </a:endParaRPr>
          </a:p>
          <a:p>
            <a:pPr marL="0" indent="0">
              <a:buNone/>
            </a:pPr>
            <a:endParaRPr lang="en-GB" sz="1300">
              <a:solidFill>
                <a:srgbClr val="FFFFFF"/>
              </a:solidFill>
            </a:endParaRPr>
          </a:p>
        </p:txBody>
      </p:sp>
    </p:spTree>
    <p:extLst>
      <p:ext uri="{BB962C8B-B14F-4D97-AF65-F5344CB8AC3E}">
        <p14:creationId xmlns:p14="http://schemas.microsoft.com/office/powerpoint/2010/main" val="24338104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BC8E9F4E77FDA49917080B3C4AF9E8E" ma:contentTypeVersion="5" ma:contentTypeDescription="Create a new document." ma:contentTypeScope="" ma:versionID="c2082495532c0677c418ed406757d41f">
  <xsd:schema xmlns:xsd="http://www.w3.org/2001/XMLSchema" xmlns:xs="http://www.w3.org/2001/XMLSchema" xmlns:p="http://schemas.microsoft.com/office/2006/metadata/properties" xmlns:ns3="ed5de7ea-e719-4298-b1bd-bddf65bb415f" targetNamespace="http://schemas.microsoft.com/office/2006/metadata/properties" ma:root="true" ma:fieldsID="46ede5071861c183d0077d1d18110688" ns3:_="">
    <xsd:import namespace="ed5de7ea-e719-4298-b1bd-bddf65bb415f"/>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5de7ea-e719-4298-b1bd-bddf65bb415f"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ed5de7ea-e719-4298-b1bd-bddf65bb415f" xsi:nil="true"/>
  </documentManagement>
</p:properties>
</file>

<file path=customXml/itemProps1.xml><?xml version="1.0" encoding="utf-8"?>
<ds:datastoreItem xmlns:ds="http://schemas.openxmlformats.org/officeDocument/2006/customXml" ds:itemID="{A3E942BF-0D54-4D8B-8628-9E1579C5B87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5de7ea-e719-4298-b1bd-bddf65bb41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B803D80-E974-40B7-BAEC-1C65B36E0DB0}">
  <ds:schemaRefs>
    <ds:schemaRef ds:uri="http://schemas.microsoft.com/sharepoint/v3/contenttype/forms"/>
  </ds:schemaRefs>
</ds:datastoreItem>
</file>

<file path=customXml/itemProps3.xml><?xml version="1.0" encoding="utf-8"?>
<ds:datastoreItem xmlns:ds="http://schemas.openxmlformats.org/officeDocument/2006/customXml" ds:itemID="{54817EE2-A28E-43F7-8217-D89E5AF2A645}">
  <ds:schemaRefs>
    <ds:schemaRef ds:uri="http://purl.org/dc/elements/1.1/"/>
    <ds:schemaRef ds:uri="http://schemas.microsoft.com/office/2006/metadata/properties"/>
    <ds:schemaRef ds:uri="http://schemas.microsoft.com/office/2006/documentManagement/types"/>
    <ds:schemaRef ds:uri="http://purl.org/dc/terms/"/>
    <ds:schemaRef ds:uri="http://www.w3.org/XML/1998/namespace"/>
    <ds:schemaRef ds:uri="ed5de7ea-e719-4298-b1bd-bddf65bb415f"/>
    <ds:schemaRef ds:uri="http://purl.org/dc/dcmitype/"/>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otalTime>80</TotalTime>
  <Words>1875</Words>
  <Application>Microsoft Office PowerPoint</Application>
  <PresentationFormat>Widescreen</PresentationFormat>
  <Paragraphs>115</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Aptos Display</vt:lpstr>
      <vt:lpstr>Arial</vt:lpstr>
      <vt:lpstr>Calibri</vt:lpstr>
      <vt:lpstr>Office Theme</vt:lpstr>
      <vt:lpstr>Supporting Jenny (16): A Lifespan Development Approach Using Bowlby’s Attachment Theory </vt:lpstr>
      <vt:lpstr>Introduction</vt:lpstr>
      <vt:lpstr>Overview of Bowlby’s Attachment Theory   </vt:lpstr>
      <vt:lpstr>Why Attachment Theory is Relevant to Jenny </vt:lpstr>
      <vt:lpstr>Historical Impact: Loss and Attachment Disruption</vt:lpstr>
      <vt:lpstr>Parentification and Internal Working Models </vt:lpstr>
      <vt:lpstr>Nature and Nurture: Biological Influences </vt:lpstr>
      <vt:lpstr>Environmental Influences (Nurture)  </vt:lpstr>
      <vt:lpstr>Current Risks to Jenny’s Well-being </vt:lpstr>
      <vt:lpstr>Support Plan (Based on Bowlby’s Attachment Theory) Slide 1</vt:lpstr>
      <vt:lpstr>Support Plan Slide 2</vt:lpstr>
      <vt:lpstr>Support Plan Slide 3</vt:lpstr>
      <vt:lpstr>Critical Evaluation of Bowlby’s Theory   </vt:lpstr>
      <vt:lpstr>Conclusion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Manavjot Uppal</dc:creator>
  <cp:lastModifiedBy>Manavjot Uppal</cp:lastModifiedBy>
  <cp:revision>1</cp:revision>
  <dcterms:created xsi:type="dcterms:W3CDTF">2026-02-15T17:25:54Z</dcterms:created>
  <dcterms:modified xsi:type="dcterms:W3CDTF">2026-02-15T18:46:07Z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0x010100BBC8E9F4E77FDA49917080B3C4AF9E8E</vt:lpwstr>
  </property>
</Properties>
</file>