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8.xml" ContentType="application/vnd.openxmlformats-officedocument.theme+xml"/>
  <Override PartName="/ppt/slideLayouts/slideLayout26.xml" ContentType="application/vnd.openxmlformats-officedocument.presentationml.slideLayout+xml"/>
  <Override PartName="/ppt/theme/theme19.xml" ContentType="application/vnd.openxmlformats-officedocument.theme+xml"/>
  <Override PartName="/ppt/slideLayouts/slideLayout27.xml" ContentType="application/vnd.openxmlformats-officedocument.presentationml.slideLayout+xml"/>
  <Override PartName="/ppt/theme/theme20.xml" ContentType="application/vnd.openxmlformats-officedocument.theme+xml"/>
  <Override PartName="/ppt/slideLayouts/slideLayout28.xml" ContentType="application/vnd.openxmlformats-officedocument.presentationml.slideLayout+xml"/>
  <Override PartName="/ppt/theme/theme21.xml" ContentType="application/vnd.openxmlformats-officedocument.theme+xml"/>
  <Override PartName="/ppt/slideLayouts/slideLayout29.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1" r:id="rId5"/>
    <p:sldMasterId id="2147483650" r:id="rId6"/>
    <p:sldMasterId id="2147483652" r:id="rId7"/>
    <p:sldMasterId id="2147483653" r:id="rId8"/>
    <p:sldMasterId id="2147483654" r:id="rId9"/>
    <p:sldMasterId id="2147483655" r:id="rId10"/>
    <p:sldMasterId id="2147483656" r:id="rId11"/>
    <p:sldMasterId id="2147483657" r:id="rId12"/>
    <p:sldMasterId id="2147483658" r:id="rId13"/>
    <p:sldMasterId id="2147483660" r:id="rId14"/>
    <p:sldMasterId id="2147483659" r:id="rId15"/>
    <p:sldMasterId id="2147483661" r:id="rId16"/>
    <p:sldMasterId id="2147483662" r:id="rId17"/>
    <p:sldMasterId id="2147483663" r:id="rId18"/>
    <p:sldMasterId id="2147483664" r:id="rId19"/>
    <p:sldMasterId id="2147483665" r:id="rId20"/>
    <p:sldMasterId id="2147483666" r:id="rId21"/>
    <p:sldMasterId id="2147483673" r:id="rId22"/>
    <p:sldMasterId id="2147483670" r:id="rId23"/>
    <p:sldMasterId id="2147483671" r:id="rId24"/>
    <p:sldMasterId id="2147483706" r:id="rId25"/>
  </p:sldMasterIdLst>
  <p:notesMasterIdLst>
    <p:notesMasterId r:id="rId70"/>
  </p:notesMasterIdLst>
  <p:sldIdLst>
    <p:sldId id="266" r:id="rId26"/>
    <p:sldId id="329" r:id="rId27"/>
    <p:sldId id="326" r:id="rId28"/>
    <p:sldId id="330" r:id="rId29"/>
    <p:sldId id="283" r:id="rId30"/>
    <p:sldId id="273" r:id="rId31"/>
    <p:sldId id="331" r:id="rId32"/>
    <p:sldId id="332" r:id="rId33"/>
    <p:sldId id="284" r:id="rId34"/>
    <p:sldId id="272" r:id="rId35"/>
    <p:sldId id="333" r:id="rId36"/>
    <p:sldId id="334" r:id="rId37"/>
    <p:sldId id="335" r:id="rId38"/>
    <p:sldId id="336" r:id="rId39"/>
    <p:sldId id="337" r:id="rId40"/>
    <p:sldId id="282" r:id="rId41"/>
    <p:sldId id="281" r:id="rId42"/>
    <p:sldId id="338" r:id="rId43"/>
    <p:sldId id="276" r:id="rId44"/>
    <p:sldId id="339" r:id="rId45"/>
    <p:sldId id="340" r:id="rId46"/>
    <p:sldId id="292" r:id="rId47"/>
    <p:sldId id="293" r:id="rId48"/>
    <p:sldId id="297" r:id="rId49"/>
    <p:sldId id="341" r:id="rId50"/>
    <p:sldId id="342" r:id="rId51"/>
    <p:sldId id="343" r:id="rId52"/>
    <p:sldId id="344" r:id="rId53"/>
    <p:sldId id="346" r:id="rId54"/>
    <p:sldId id="345" r:id="rId55"/>
    <p:sldId id="347" r:id="rId56"/>
    <p:sldId id="295" r:id="rId57"/>
    <p:sldId id="296" r:id="rId58"/>
    <p:sldId id="348" r:id="rId59"/>
    <p:sldId id="298" r:id="rId60"/>
    <p:sldId id="349" r:id="rId61"/>
    <p:sldId id="311" r:id="rId62"/>
    <p:sldId id="350" r:id="rId63"/>
    <p:sldId id="352" r:id="rId64"/>
    <p:sldId id="351" r:id="rId65"/>
    <p:sldId id="353" r:id="rId66"/>
    <p:sldId id="354" r:id="rId67"/>
    <p:sldId id="325" r:id="rId68"/>
    <p:sldId id="291"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2354" autoAdjust="0"/>
  </p:normalViewPr>
  <p:slideViewPr>
    <p:cSldViewPr snapToGrid="0">
      <p:cViewPr>
        <p:scale>
          <a:sx n="101" d="100"/>
          <a:sy n="101" d="100"/>
        </p:scale>
        <p:origin x="15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xml"/><Relationship Id="rId21" Type="http://schemas.openxmlformats.org/officeDocument/2006/relationships/slideMaster" Target="slideMasters/slideMaster18.xml"/><Relationship Id="rId42" Type="http://schemas.openxmlformats.org/officeDocument/2006/relationships/slide" Target="slides/slide17.xml"/><Relationship Id="rId47" Type="http://schemas.openxmlformats.org/officeDocument/2006/relationships/slide" Target="slides/slide22.xml"/><Relationship Id="rId63" Type="http://schemas.openxmlformats.org/officeDocument/2006/relationships/slide" Target="slides/slide38.xml"/><Relationship Id="rId68" Type="http://schemas.openxmlformats.org/officeDocument/2006/relationships/slide" Target="slides/slide43.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4.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 Target="slides/slide7.xml"/><Relationship Id="rId37" Type="http://schemas.openxmlformats.org/officeDocument/2006/relationships/slide" Target="slides/slide12.xml"/><Relationship Id="rId40" Type="http://schemas.openxmlformats.org/officeDocument/2006/relationships/slide" Target="slides/slide15.xml"/><Relationship Id="rId45" Type="http://schemas.openxmlformats.org/officeDocument/2006/relationships/slide" Target="slides/slide20.xml"/><Relationship Id="rId53" Type="http://schemas.openxmlformats.org/officeDocument/2006/relationships/slide" Target="slides/slide28.xml"/><Relationship Id="rId58" Type="http://schemas.openxmlformats.org/officeDocument/2006/relationships/slide" Target="slides/slide33.xml"/><Relationship Id="rId66" Type="http://schemas.openxmlformats.org/officeDocument/2006/relationships/slide" Target="slides/slide41.xml"/><Relationship Id="rId74"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36.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2.xml"/><Relationship Id="rId30" Type="http://schemas.openxmlformats.org/officeDocument/2006/relationships/slide" Target="slides/slide5.xml"/><Relationship Id="rId35" Type="http://schemas.openxmlformats.org/officeDocument/2006/relationships/slide" Target="slides/slide10.xml"/><Relationship Id="rId43" Type="http://schemas.openxmlformats.org/officeDocument/2006/relationships/slide" Target="slides/slide18.xml"/><Relationship Id="rId48" Type="http://schemas.openxmlformats.org/officeDocument/2006/relationships/slide" Target="slides/slide23.xml"/><Relationship Id="rId56" Type="http://schemas.openxmlformats.org/officeDocument/2006/relationships/slide" Target="slides/slide31.xml"/><Relationship Id="rId64" Type="http://schemas.openxmlformats.org/officeDocument/2006/relationships/slide" Target="slides/slide39.xml"/><Relationship Id="rId69" Type="http://schemas.openxmlformats.org/officeDocument/2006/relationships/slide" Target="slides/slide44.xml"/><Relationship Id="rId8" Type="http://schemas.openxmlformats.org/officeDocument/2006/relationships/slideMaster" Target="slideMasters/slideMaster5.xml"/><Relationship Id="rId51" Type="http://schemas.openxmlformats.org/officeDocument/2006/relationships/slide" Target="slides/slide26.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Master" Target="slideMasters/slideMaster22.xml"/><Relationship Id="rId33" Type="http://schemas.openxmlformats.org/officeDocument/2006/relationships/slide" Target="slides/slide8.xml"/><Relationship Id="rId38" Type="http://schemas.openxmlformats.org/officeDocument/2006/relationships/slide" Target="slides/slide13.xml"/><Relationship Id="rId46" Type="http://schemas.openxmlformats.org/officeDocument/2006/relationships/slide" Target="slides/slide21.xml"/><Relationship Id="rId59" Type="http://schemas.openxmlformats.org/officeDocument/2006/relationships/slide" Target="slides/slide34.xml"/><Relationship Id="rId67" Type="http://schemas.openxmlformats.org/officeDocument/2006/relationships/slide" Target="slides/slide42.xml"/><Relationship Id="rId20" Type="http://schemas.openxmlformats.org/officeDocument/2006/relationships/slideMaster" Target="slideMasters/slideMaster17.xml"/><Relationship Id="rId41" Type="http://schemas.openxmlformats.org/officeDocument/2006/relationships/slide" Target="slides/slide16.xml"/><Relationship Id="rId54" Type="http://schemas.openxmlformats.org/officeDocument/2006/relationships/slide" Target="slides/slide29.xml"/><Relationship Id="rId62" Type="http://schemas.openxmlformats.org/officeDocument/2006/relationships/slide" Target="slides/slide37.xml"/><Relationship Id="rId7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3.xml"/><Relationship Id="rId36" Type="http://schemas.openxmlformats.org/officeDocument/2006/relationships/slide" Target="slides/slide11.xml"/><Relationship Id="rId49" Type="http://schemas.openxmlformats.org/officeDocument/2006/relationships/slide" Target="slides/slide24.xml"/><Relationship Id="rId57" Type="http://schemas.openxmlformats.org/officeDocument/2006/relationships/slide" Target="slides/slide32.xml"/><Relationship Id="rId10" Type="http://schemas.openxmlformats.org/officeDocument/2006/relationships/slideMaster" Target="slideMasters/slideMaster7.xml"/><Relationship Id="rId31" Type="http://schemas.openxmlformats.org/officeDocument/2006/relationships/slide" Target="slides/slide6.xml"/><Relationship Id="rId44" Type="http://schemas.openxmlformats.org/officeDocument/2006/relationships/slide" Target="slides/slide19.xml"/><Relationship Id="rId52" Type="http://schemas.openxmlformats.org/officeDocument/2006/relationships/slide" Target="slides/slide27.xml"/><Relationship Id="rId60" Type="http://schemas.openxmlformats.org/officeDocument/2006/relationships/slide" Target="slides/slide35.xml"/><Relationship Id="rId65" Type="http://schemas.openxmlformats.org/officeDocument/2006/relationships/slide" Target="slides/slide40.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4.xml"/><Relationship Id="rId34" Type="http://schemas.openxmlformats.org/officeDocument/2006/relationships/slide" Target="slides/slide9.xml"/><Relationship Id="rId50" Type="http://schemas.openxmlformats.org/officeDocument/2006/relationships/slide" Target="slides/slide25.xml"/><Relationship Id="rId55" Type="http://schemas.openxmlformats.org/officeDocument/2006/relationships/slide" Target="slides/slide30.xml"/><Relationship Id="rId7" Type="http://schemas.openxmlformats.org/officeDocument/2006/relationships/slideMaster" Target="slideMasters/slideMaster4.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3D2297-0D71-4AB4-9F2F-04EC4F9409AC}" type="datetimeFigureOut">
              <a:rPr lang="en-GB" smtClean="0"/>
              <a:t>28/10/2025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554485-19FD-416A-B051-20FE4EFF0134}" type="slidenum">
              <a:rPr lang="en-GB" smtClean="0"/>
              <a:t>‹#›</a:t>
            </a:fld>
            <a:endParaRPr lang="en-GB"/>
          </a:p>
        </p:txBody>
      </p:sp>
    </p:spTree>
    <p:extLst>
      <p:ext uri="{BB962C8B-B14F-4D97-AF65-F5344CB8AC3E}">
        <p14:creationId xmlns:p14="http://schemas.microsoft.com/office/powerpoint/2010/main" val="1199630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a:t>
            </a:fld>
            <a:endParaRPr lang="en-GB"/>
          </a:p>
        </p:txBody>
      </p:sp>
    </p:spTree>
    <p:extLst>
      <p:ext uri="{BB962C8B-B14F-4D97-AF65-F5344CB8AC3E}">
        <p14:creationId xmlns:p14="http://schemas.microsoft.com/office/powerpoint/2010/main" val="2480553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a:t>
            </a:fld>
            <a:endParaRPr lang="en-GB"/>
          </a:p>
        </p:txBody>
      </p:sp>
    </p:spTree>
    <p:extLst>
      <p:ext uri="{BB962C8B-B14F-4D97-AF65-F5344CB8AC3E}">
        <p14:creationId xmlns:p14="http://schemas.microsoft.com/office/powerpoint/2010/main" val="3370972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a:t>
            </a:fld>
            <a:endParaRPr lang="en-GB"/>
          </a:p>
        </p:txBody>
      </p:sp>
    </p:spTree>
    <p:extLst>
      <p:ext uri="{BB962C8B-B14F-4D97-AF65-F5344CB8AC3E}">
        <p14:creationId xmlns:p14="http://schemas.microsoft.com/office/powerpoint/2010/main" val="30698810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4</a:t>
            </a:fld>
            <a:endParaRPr lang="en-GB"/>
          </a:p>
        </p:txBody>
      </p:sp>
    </p:spTree>
    <p:extLst>
      <p:ext uri="{BB962C8B-B14F-4D97-AF65-F5344CB8AC3E}">
        <p14:creationId xmlns:p14="http://schemas.microsoft.com/office/powerpoint/2010/main" val="863704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names the model. "Telluric" comes from the Latin </a:t>
            </a:r>
            <a:r>
              <a:rPr lang="en-GB" i="1" dirty="0" err="1"/>
              <a:t>tellus</a:t>
            </a:r>
            <a:r>
              <a:rPr lang="en-GB" dirty="0"/>
              <a:t>, meaning "Earth." De </a:t>
            </a:r>
            <a:r>
              <a:rPr lang="en-GB" dirty="0" err="1"/>
              <a:t>Chancourtois</a:t>
            </a:r>
            <a:r>
              <a:rPr lang="en-GB" dirty="0"/>
              <a:t> (a geologist) named it this because the element </a:t>
            </a:r>
            <a:r>
              <a:rPr lang="en-GB" b="1" dirty="0"/>
              <a:t>Tellurium (</a:t>
            </a:r>
            <a:r>
              <a:rPr lang="en-GB" b="1" dirty="0" err="1"/>
              <a:t>Te</a:t>
            </a:r>
            <a:r>
              <a:rPr lang="en-GB" b="1" dirty="0"/>
              <a:t>)</a:t>
            </a:r>
            <a:r>
              <a:rPr lang="en-GB" dirty="0"/>
              <a:t> was positioned at the </a:t>
            </a:r>
            <a:r>
              <a:rPr lang="en-GB" dirty="0" err="1"/>
              <a:t>center</a:t>
            </a:r>
            <a:r>
              <a:rPr lang="en-GB" dirty="0"/>
              <a:t> of his model</a:t>
            </a:r>
          </a:p>
        </p:txBody>
      </p:sp>
      <p:sp>
        <p:nvSpPr>
          <p:cNvPr id="4" name="Slide Number Placeholder 3"/>
          <p:cNvSpPr>
            <a:spLocks noGrp="1"/>
          </p:cNvSpPr>
          <p:nvPr>
            <p:ph type="sldNum" sz="quarter" idx="5"/>
          </p:nvPr>
        </p:nvSpPr>
        <p:spPr/>
        <p:txBody>
          <a:bodyPr/>
          <a:lstStyle/>
          <a:p>
            <a:fld id="{50554485-19FD-416A-B051-20FE4EFF0134}" type="slidenum">
              <a:rPr lang="en-GB" smtClean="0"/>
              <a:t>5</a:t>
            </a:fld>
            <a:endParaRPr lang="en-GB"/>
          </a:p>
        </p:txBody>
      </p:sp>
    </p:spTree>
    <p:extLst>
      <p:ext uri="{BB962C8B-B14F-4D97-AF65-F5344CB8AC3E}">
        <p14:creationId xmlns:p14="http://schemas.microsoft.com/office/powerpoint/2010/main" val="3654068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6</a:t>
            </a:fld>
            <a:endParaRPr lang="en-GB"/>
          </a:p>
        </p:txBody>
      </p:sp>
    </p:spTree>
    <p:extLst>
      <p:ext uri="{BB962C8B-B14F-4D97-AF65-F5344CB8AC3E}">
        <p14:creationId xmlns:p14="http://schemas.microsoft.com/office/powerpoint/2010/main" val="38409099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image is a portion of Mendeleev's original 1869 paper, titled (in German) "On the Relationship of the Properties to the Atomic Weights of the Elements.“</a:t>
            </a:r>
          </a:p>
          <a:p>
            <a:r>
              <a:rPr lang="en-GB" dirty="0"/>
              <a:t>Mendeleev's greatness was not just in </a:t>
            </a:r>
            <a:r>
              <a:rPr lang="en-GB" i="1" dirty="0"/>
              <a:t>organizing</a:t>
            </a:r>
            <a:r>
              <a:rPr lang="en-GB" dirty="0"/>
              <a:t> the known elements, but in </a:t>
            </a:r>
            <a:r>
              <a:rPr lang="en-GB" b="1" dirty="0"/>
              <a:t>using his table to make successful, testable predictions</a:t>
            </a:r>
            <a:r>
              <a:rPr lang="en-GB" dirty="0"/>
              <a:t> about unknown elements, which demonstrated the true predictive power of the periodic law.</a:t>
            </a:r>
          </a:p>
        </p:txBody>
      </p:sp>
      <p:sp>
        <p:nvSpPr>
          <p:cNvPr id="4" name="Slide Number Placeholder 3"/>
          <p:cNvSpPr>
            <a:spLocks noGrp="1"/>
          </p:cNvSpPr>
          <p:nvPr>
            <p:ph type="sldNum" sz="quarter" idx="5"/>
          </p:nvPr>
        </p:nvSpPr>
        <p:spPr/>
        <p:txBody>
          <a:bodyPr/>
          <a:lstStyle/>
          <a:p>
            <a:fld id="{50554485-19FD-416A-B051-20FE4EFF0134}" type="slidenum">
              <a:rPr lang="en-GB" smtClean="0"/>
              <a:t>7</a:t>
            </a:fld>
            <a:endParaRPr lang="en-GB"/>
          </a:p>
        </p:txBody>
      </p:sp>
    </p:spTree>
    <p:extLst>
      <p:ext uri="{BB962C8B-B14F-4D97-AF65-F5344CB8AC3E}">
        <p14:creationId xmlns:p14="http://schemas.microsoft.com/office/powerpoint/2010/main" val="1546754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Its sequence is correct:</a:t>
            </a:r>
            <a:r>
              <a:rPr lang="en-GB" dirty="0"/>
              <a:t> It follows a strict, unbroken order based on </a:t>
            </a:r>
            <a:r>
              <a:rPr lang="en-GB" b="1" dirty="0"/>
              <a:t>atomic number</a:t>
            </a:r>
            <a:r>
              <a:rPr lang="en-GB" dirty="0"/>
              <a:t>.</a:t>
            </a:r>
          </a:p>
          <a:p>
            <a:r>
              <a:rPr lang="en-GB" b="1" dirty="0"/>
              <a:t>Its structure is logical:</a:t>
            </a:r>
            <a:r>
              <a:rPr lang="en-GB" dirty="0"/>
              <a:t> The 32-column layout directly visualizes the </a:t>
            </a:r>
            <a:r>
              <a:rPr lang="en-GB" b="1" dirty="0"/>
              <a:t>electron shell filling order</a:t>
            </a:r>
            <a:r>
              <a:rPr lang="en-GB" dirty="0"/>
              <a:t> derived from quantum mechanics, which is the fundamental reason </a:t>
            </a:r>
            <a:r>
              <a:rPr lang="en-GB" i="1" dirty="0"/>
              <a:t>why</a:t>
            </a:r>
            <a:r>
              <a:rPr lang="en-GB" dirty="0"/>
              <a:t> the periodic table has its unique shape.</a:t>
            </a:r>
          </a:p>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8</a:t>
            </a:fld>
            <a:endParaRPr lang="en-GB"/>
          </a:p>
        </p:txBody>
      </p:sp>
    </p:spTree>
    <p:extLst>
      <p:ext uri="{BB962C8B-B14F-4D97-AF65-F5344CB8AC3E}">
        <p14:creationId xmlns:p14="http://schemas.microsoft.com/office/powerpoint/2010/main" val="3567391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9</a:t>
            </a:fld>
            <a:endParaRPr lang="en-GB"/>
          </a:p>
        </p:txBody>
      </p:sp>
    </p:spTree>
    <p:extLst>
      <p:ext uri="{BB962C8B-B14F-4D97-AF65-F5344CB8AC3E}">
        <p14:creationId xmlns:p14="http://schemas.microsoft.com/office/powerpoint/2010/main" val="4238676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10</a:t>
            </a:fld>
            <a:endParaRPr lang="en-GB"/>
          </a:p>
        </p:txBody>
      </p:sp>
    </p:spTree>
    <p:extLst>
      <p:ext uri="{BB962C8B-B14F-4D97-AF65-F5344CB8AC3E}">
        <p14:creationId xmlns:p14="http://schemas.microsoft.com/office/powerpoint/2010/main" val="1530671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11</a:t>
            </a:fld>
            <a:endParaRPr lang="en-GB"/>
          </a:p>
        </p:txBody>
      </p:sp>
    </p:spTree>
    <p:extLst>
      <p:ext uri="{BB962C8B-B14F-4D97-AF65-F5344CB8AC3E}">
        <p14:creationId xmlns:p14="http://schemas.microsoft.com/office/powerpoint/2010/main" val="2631933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12</a:t>
            </a:fld>
            <a:endParaRPr lang="en-GB"/>
          </a:p>
        </p:txBody>
      </p:sp>
    </p:spTree>
    <p:extLst>
      <p:ext uri="{BB962C8B-B14F-4D97-AF65-F5344CB8AC3E}">
        <p14:creationId xmlns:p14="http://schemas.microsoft.com/office/powerpoint/2010/main" val="1285691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13</a:t>
            </a:fld>
            <a:endParaRPr lang="en-GB"/>
          </a:p>
        </p:txBody>
      </p:sp>
    </p:spTree>
    <p:extLst>
      <p:ext uri="{BB962C8B-B14F-4D97-AF65-F5344CB8AC3E}">
        <p14:creationId xmlns:p14="http://schemas.microsoft.com/office/powerpoint/2010/main" val="40363594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14</a:t>
            </a:fld>
            <a:endParaRPr lang="en-GB"/>
          </a:p>
        </p:txBody>
      </p:sp>
    </p:spTree>
    <p:extLst>
      <p:ext uri="{BB962C8B-B14F-4D97-AF65-F5344CB8AC3E}">
        <p14:creationId xmlns:p14="http://schemas.microsoft.com/office/powerpoint/2010/main" val="3141570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15</a:t>
            </a:fld>
            <a:endParaRPr lang="en-GB"/>
          </a:p>
        </p:txBody>
      </p:sp>
    </p:spTree>
    <p:extLst>
      <p:ext uri="{BB962C8B-B14F-4D97-AF65-F5344CB8AC3E}">
        <p14:creationId xmlns:p14="http://schemas.microsoft.com/office/powerpoint/2010/main" val="6377938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17</a:t>
            </a:fld>
            <a:endParaRPr lang="en-GB"/>
          </a:p>
        </p:txBody>
      </p:sp>
    </p:spTree>
    <p:extLst>
      <p:ext uri="{BB962C8B-B14F-4D97-AF65-F5344CB8AC3E}">
        <p14:creationId xmlns:p14="http://schemas.microsoft.com/office/powerpoint/2010/main" val="17852528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18</a:t>
            </a:fld>
            <a:endParaRPr lang="en-GB"/>
          </a:p>
        </p:txBody>
      </p:sp>
    </p:spTree>
    <p:extLst>
      <p:ext uri="{BB962C8B-B14F-4D97-AF65-F5344CB8AC3E}">
        <p14:creationId xmlns:p14="http://schemas.microsoft.com/office/powerpoint/2010/main" val="42877911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19</a:t>
            </a:fld>
            <a:endParaRPr lang="en-GB"/>
          </a:p>
        </p:txBody>
      </p:sp>
    </p:spTree>
    <p:extLst>
      <p:ext uri="{BB962C8B-B14F-4D97-AF65-F5344CB8AC3E}">
        <p14:creationId xmlns:p14="http://schemas.microsoft.com/office/powerpoint/2010/main" val="1377751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20</a:t>
            </a:fld>
            <a:endParaRPr lang="en-GB"/>
          </a:p>
        </p:txBody>
      </p:sp>
    </p:spTree>
    <p:extLst>
      <p:ext uri="{BB962C8B-B14F-4D97-AF65-F5344CB8AC3E}">
        <p14:creationId xmlns:p14="http://schemas.microsoft.com/office/powerpoint/2010/main" val="9733005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21</a:t>
            </a:fld>
            <a:endParaRPr lang="en-GB"/>
          </a:p>
        </p:txBody>
      </p:sp>
    </p:spTree>
    <p:extLst>
      <p:ext uri="{BB962C8B-B14F-4D97-AF65-F5344CB8AC3E}">
        <p14:creationId xmlns:p14="http://schemas.microsoft.com/office/powerpoint/2010/main" val="34632634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22</a:t>
            </a:fld>
            <a:endParaRPr lang="en-GB"/>
          </a:p>
        </p:txBody>
      </p:sp>
    </p:spTree>
    <p:extLst>
      <p:ext uri="{BB962C8B-B14F-4D97-AF65-F5344CB8AC3E}">
        <p14:creationId xmlns:p14="http://schemas.microsoft.com/office/powerpoint/2010/main" val="3186848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23</a:t>
            </a:fld>
            <a:endParaRPr lang="en-GB"/>
          </a:p>
        </p:txBody>
      </p:sp>
    </p:spTree>
    <p:extLst>
      <p:ext uri="{BB962C8B-B14F-4D97-AF65-F5344CB8AC3E}">
        <p14:creationId xmlns:p14="http://schemas.microsoft.com/office/powerpoint/2010/main" val="26527196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24</a:t>
            </a:fld>
            <a:endParaRPr lang="en-GB"/>
          </a:p>
        </p:txBody>
      </p:sp>
    </p:spTree>
    <p:extLst>
      <p:ext uri="{BB962C8B-B14F-4D97-AF65-F5344CB8AC3E}">
        <p14:creationId xmlns:p14="http://schemas.microsoft.com/office/powerpoint/2010/main" val="1763607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25</a:t>
            </a:fld>
            <a:endParaRPr lang="en-GB"/>
          </a:p>
        </p:txBody>
      </p:sp>
    </p:spTree>
    <p:extLst>
      <p:ext uri="{BB962C8B-B14F-4D97-AF65-F5344CB8AC3E}">
        <p14:creationId xmlns:p14="http://schemas.microsoft.com/office/powerpoint/2010/main" val="38818468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26</a:t>
            </a:fld>
            <a:endParaRPr lang="en-GB"/>
          </a:p>
        </p:txBody>
      </p:sp>
    </p:spTree>
    <p:extLst>
      <p:ext uri="{BB962C8B-B14F-4D97-AF65-F5344CB8AC3E}">
        <p14:creationId xmlns:p14="http://schemas.microsoft.com/office/powerpoint/2010/main" val="41065405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27</a:t>
            </a:fld>
            <a:endParaRPr lang="en-GB"/>
          </a:p>
        </p:txBody>
      </p:sp>
    </p:spTree>
    <p:extLst>
      <p:ext uri="{BB962C8B-B14F-4D97-AF65-F5344CB8AC3E}">
        <p14:creationId xmlns:p14="http://schemas.microsoft.com/office/powerpoint/2010/main" val="18487721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28</a:t>
            </a:fld>
            <a:endParaRPr lang="en-GB"/>
          </a:p>
        </p:txBody>
      </p:sp>
    </p:spTree>
    <p:extLst>
      <p:ext uri="{BB962C8B-B14F-4D97-AF65-F5344CB8AC3E}">
        <p14:creationId xmlns:p14="http://schemas.microsoft.com/office/powerpoint/2010/main" val="10142812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29</a:t>
            </a:fld>
            <a:endParaRPr lang="en-GB"/>
          </a:p>
        </p:txBody>
      </p:sp>
    </p:spTree>
    <p:extLst>
      <p:ext uri="{BB962C8B-B14F-4D97-AF65-F5344CB8AC3E}">
        <p14:creationId xmlns:p14="http://schemas.microsoft.com/office/powerpoint/2010/main" val="40580857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30</a:t>
            </a:fld>
            <a:endParaRPr lang="en-GB"/>
          </a:p>
        </p:txBody>
      </p:sp>
    </p:spTree>
    <p:extLst>
      <p:ext uri="{BB962C8B-B14F-4D97-AF65-F5344CB8AC3E}">
        <p14:creationId xmlns:p14="http://schemas.microsoft.com/office/powerpoint/2010/main" val="20719013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31</a:t>
            </a:fld>
            <a:endParaRPr lang="en-GB"/>
          </a:p>
        </p:txBody>
      </p:sp>
    </p:spTree>
    <p:extLst>
      <p:ext uri="{BB962C8B-B14F-4D97-AF65-F5344CB8AC3E}">
        <p14:creationId xmlns:p14="http://schemas.microsoft.com/office/powerpoint/2010/main" val="28107319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33</a:t>
            </a:fld>
            <a:endParaRPr lang="en-GB"/>
          </a:p>
        </p:txBody>
      </p:sp>
    </p:spTree>
    <p:extLst>
      <p:ext uri="{BB962C8B-B14F-4D97-AF65-F5344CB8AC3E}">
        <p14:creationId xmlns:p14="http://schemas.microsoft.com/office/powerpoint/2010/main" val="13662237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34</a:t>
            </a:fld>
            <a:endParaRPr lang="en-GB"/>
          </a:p>
        </p:txBody>
      </p:sp>
    </p:spTree>
    <p:extLst>
      <p:ext uri="{BB962C8B-B14F-4D97-AF65-F5344CB8AC3E}">
        <p14:creationId xmlns:p14="http://schemas.microsoft.com/office/powerpoint/2010/main" val="31155538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35</a:t>
            </a:fld>
            <a:endParaRPr lang="en-GB"/>
          </a:p>
        </p:txBody>
      </p:sp>
    </p:spTree>
    <p:extLst>
      <p:ext uri="{BB962C8B-B14F-4D97-AF65-F5344CB8AC3E}">
        <p14:creationId xmlns:p14="http://schemas.microsoft.com/office/powerpoint/2010/main" val="29725857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36</a:t>
            </a:fld>
            <a:endParaRPr lang="en-GB"/>
          </a:p>
        </p:txBody>
      </p:sp>
    </p:spTree>
    <p:extLst>
      <p:ext uri="{BB962C8B-B14F-4D97-AF65-F5344CB8AC3E}">
        <p14:creationId xmlns:p14="http://schemas.microsoft.com/office/powerpoint/2010/main" val="48568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37</a:t>
            </a:fld>
            <a:endParaRPr lang="en-GB"/>
          </a:p>
        </p:txBody>
      </p:sp>
    </p:spTree>
    <p:extLst>
      <p:ext uri="{BB962C8B-B14F-4D97-AF65-F5344CB8AC3E}">
        <p14:creationId xmlns:p14="http://schemas.microsoft.com/office/powerpoint/2010/main" val="15305180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38</a:t>
            </a:fld>
            <a:endParaRPr lang="en-GB"/>
          </a:p>
        </p:txBody>
      </p:sp>
    </p:spTree>
    <p:extLst>
      <p:ext uri="{BB962C8B-B14F-4D97-AF65-F5344CB8AC3E}">
        <p14:creationId xmlns:p14="http://schemas.microsoft.com/office/powerpoint/2010/main" val="1448988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39</a:t>
            </a:fld>
            <a:endParaRPr lang="en-GB"/>
          </a:p>
        </p:txBody>
      </p:sp>
    </p:spTree>
    <p:extLst>
      <p:ext uri="{BB962C8B-B14F-4D97-AF65-F5344CB8AC3E}">
        <p14:creationId xmlns:p14="http://schemas.microsoft.com/office/powerpoint/2010/main" val="7348685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40</a:t>
            </a:fld>
            <a:endParaRPr lang="en-GB"/>
          </a:p>
        </p:txBody>
      </p:sp>
    </p:spTree>
    <p:extLst>
      <p:ext uri="{BB962C8B-B14F-4D97-AF65-F5344CB8AC3E}">
        <p14:creationId xmlns:p14="http://schemas.microsoft.com/office/powerpoint/2010/main" val="20487669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41</a:t>
            </a:fld>
            <a:endParaRPr lang="en-GB"/>
          </a:p>
        </p:txBody>
      </p:sp>
    </p:spTree>
    <p:extLst>
      <p:ext uri="{BB962C8B-B14F-4D97-AF65-F5344CB8AC3E}">
        <p14:creationId xmlns:p14="http://schemas.microsoft.com/office/powerpoint/2010/main" val="15854089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42</a:t>
            </a:fld>
            <a:endParaRPr lang="en-GB"/>
          </a:p>
        </p:txBody>
      </p:sp>
    </p:spTree>
    <p:extLst>
      <p:ext uri="{BB962C8B-B14F-4D97-AF65-F5344CB8AC3E}">
        <p14:creationId xmlns:p14="http://schemas.microsoft.com/office/powerpoint/2010/main" val="1562577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43</a:t>
            </a:fld>
            <a:endParaRPr lang="en-GB"/>
          </a:p>
        </p:txBody>
      </p:sp>
    </p:spTree>
    <p:extLst>
      <p:ext uri="{BB962C8B-B14F-4D97-AF65-F5344CB8AC3E}">
        <p14:creationId xmlns:p14="http://schemas.microsoft.com/office/powerpoint/2010/main" val="156775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8.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8.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8.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8.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8.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8.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843795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18.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theme" Target="../theme/theme19.xml"/><Relationship Id="rId1" Type="http://schemas.openxmlformats.org/officeDocument/2006/relationships/slideLayout" Target="../slideLayouts/slideLayout26.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7.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1.xml"/><Relationship Id="rId1" Type="http://schemas.openxmlformats.org/officeDocument/2006/relationships/slideLayout" Target="../slideLayouts/slideLayout28.xml"/></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theme" Target="../theme/theme22.xml"/><Relationship Id="rId1"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10/28/2025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37523523"/>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hyperlink" Target="https://www.researchgate.net/publication/2541647_The_Table_Lens_Merging_Graphical_and_Symbolic_Representations_in_an_Interactive_FocusContext_Visualization_for_Tabular_Information"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38.png"/><Relationship Id="rId4" Type="http://schemas.openxmlformats.org/officeDocument/2006/relationships/image" Target="../media/image37.svg"/></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10.xml"/><Relationship Id="rId5" Type="http://schemas.openxmlformats.org/officeDocument/2006/relationships/image" Target="../media/image42.png"/><Relationship Id="rId4" Type="http://schemas.openxmlformats.org/officeDocument/2006/relationships/image" Target="../media/image41.sv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image" Target="../media/image44.svg"/></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image" Target="../media/image51.png"/></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5.xml"/><Relationship Id="rId1" Type="http://schemas.openxmlformats.org/officeDocument/2006/relationships/slideLayout" Target="../slideLayouts/slideLayout10.xml"/><Relationship Id="rId4" Type="http://schemas.openxmlformats.org/officeDocument/2006/relationships/image" Target="../media/image51.png"/></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image" Target="../media/image52.png"/></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6.xml"/><Relationship Id="rId1" Type="http://schemas.openxmlformats.org/officeDocument/2006/relationships/slideLayout" Target="../slideLayouts/slideLayout10.xml"/><Relationship Id="rId4" Type="http://schemas.openxmlformats.org/officeDocument/2006/relationships/image" Target="../media/image58.svg"/></Relationships>
</file>

<file path=ppt/slides/_rels/slide3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7.xml"/><Relationship Id="rId1" Type="http://schemas.openxmlformats.org/officeDocument/2006/relationships/slideLayout" Target="../slideLayouts/slideLayout10.xml"/><Relationship Id="rId4" Type="http://schemas.openxmlformats.org/officeDocument/2006/relationships/image" Target="../media/image58.svg"/></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8.xm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9.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0.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1508166"/>
            <a:ext cx="5755922" cy="3827404"/>
          </a:xfrm>
        </p:spPr>
        <p:txBody>
          <a:bodyPr/>
          <a:lstStyle/>
          <a:p>
            <a:r>
              <a:rPr lang="en-US" sz="6600" b="1" dirty="0">
                <a:solidFill>
                  <a:schemeClr val="bg1"/>
                </a:solidFill>
              </a:rPr>
              <a:t>ACCA7048</a:t>
            </a:r>
          </a:p>
          <a:p>
            <a:r>
              <a:rPr lang="en-US" sz="6600" b="1" dirty="0"/>
              <a:t>Data Analysis &amp;</a:t>
            </a:r>
          </a:p>
          <a:p>
            <a:r>
              <a:rPr lang="en-US" sz="6600" b="1" dirty="0" err="1"/>
              <a:t>Visualisation</a:t>
            </a:r>
            <a:endParaRPr lang="en-GB" sz="4000" b="1" dirty="0">
              <a:solidFill>
                <a:schemeClr val="bg1"/>
              </a:solidFill>
            </a:endParaRPr>
          </a:p>
          <a:p>
            <a:r>
              <a:rPr lang="en-GB" sz="5400" b="1" dirty="0"/>
              <a:t>Rearranging Data</a:t>
            </a:r>
            <a:endParaRPr lang="en-GB" sz="5400" b="1" dirty="0">
              <a:solidFill>
                <a:schemeClr val="bg1"/>
              </a:solidFill>
            </a:endParaRPr>
          </a:p>
        </p:txBody>
      </p:sp>
      <p:sp>
        <p:nvSpPr>
          <p:cNvPr id="4" name="TextBox 3">
            <a:extLst>
              <a:ext uri="{FF2B5EF4-FFF2-40B4-BE49-F238E27FC236}">
                <a16:creationId xmlns:a16="http://schemas.microsoft.com/office/drawing/2014/main" id="{23E6EE5C-FF74-0C01-6E6F-47ADC9495237}"/>
              </a:ext>
            </a:extLst>
          </p:cNvPr>
          <p:cNvSpPr txBox="1"/>
          <p:nvPr/>
        </p:nvSpPr>
        <p:spPr>
          <a:xfrm>
            <a:off x="7953499" y="5362870"/>
            <a:ext cx="4491841" cy="1106970"/>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Mark Huntly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m.huntly@uwtsd.ac.uk</a:t>
            </a:r>
          </a:p>
        </p:txBody>
      </p:sp>
    </p:spTree>
    <p:extLst>
      <p:ext uri="{BB962C8B-B14F-4D97-AF65-F5344CB8AC3E}">
        <p14:creationId xmlns:p14="http://schemas.microsoft.com/office/powerpoint/2010/main" val="3986525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Why rearrange Data?</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8219" y="1531917"/>
            <a:ext cx="11255603" cy="4144488"/>
          </a:xfrm>
        </p:spPr>
        <p:txBody>
          <a:bodyPr>
            <a:noAutofit/>
          </a:bodyPr>
          <a:lstStyle/>
          <a:p>
            <a:r>
              <a:rPr lang="en-US" dirty="0"/>
              <a:t>The human eye and mind picks up on patterns easily.</a:t>
            </a:r>
          </a:p>
          <a:p>
            <a:pPr lvl="1"/>
            <a:r>
              <a:rPr lang="en-US" sz="2800" dirty="0"/>
              <a:t>Orders, descending or ascending, connections, position </a:t>
            </a:r>
            <a:r>
              <a:rPr lang="en-US" sz="2800" dirty="0" err="1"/>
              <a:t>etc</a:t>
            </a:r>
            <a:r>
              <a:rPr lang="en-US" sz="2800" dirty="0"/>
              <a:t>…</a:t>
            </a:r>
          </a:p>
          <a:p>
            <a:pPr lvl="1"/>
            <a:r>
              <a:rPr lang="en-US" sz="2800" dirty="0"/>
              <a:t>So simply by rearranging data, it can lead to an increase in insight to that data.</a:t>
            </a:r>
          </a:p>
          <a:p>
            <a:r>
              <a:rPr lang="en-US" dirty="0"/>
              <a:t>If rearranging data is done using a computer, it becomes a very powerful tool:</a:t>
            </a:r>
          </a:p>
          <a:p>
            <a:pPr lvl="1"/>
            <a:r>
              <a:rPr lang="en-US" sz="2800" dirty="0"/>
              <a:t>It is rapid to produce and rearrange.</a:t>
            </a:r>
          </a:p>
          <a:p>
            <a:pPr lvl="1"/>
            <a:r>
              <a:rPr lang="en-US" sz="2800" dirty="0"/>
              <a:t>It is easy to undo.</a:t>
            </a:r>
          </a:p>
          <a:p>
            <a:pPr lvl="1"/>
            <a:r>
              <a:rPr lang="en-US" sz="2800" dirty="0"/>
              <a:t>It can be interactive.</a:t>
            </a:r>
          </a:p>
          <a:p>
            <a:endParaRPr lang="en-GB" dirty="0"/>
          </a:p>
        </p:txBody>
      </p:sp>
      <p:sp>
        <p:nvSpPr>
          <p:cNvPr id="2" name="TextBox 1">
            <a:extLst>
              <a:ext uri="{FF2B5EF4-FFF2-40B4-BE49-F238E27FC236}">
                <a16:creationId xmlns:a16="http://schemas.microsoft.com/office/drawing/2014/main" id="{5920E80F-BCF3-7183-E332-FBFC55287808}"/>
              </a:ext>
            </a:extLst>
          </p:cNvPr>
          <p:cNvSpPr txBox="1"/>
          <p:nvPr/>
        </p:nvSpPr>
        <p:spPr>
          <a:xfrm>
            <a:off x="3046429" y="5763647"/>
            <a:ext cx="6099142" cy="338554"/>
          </a:xfrm>
          <a:prstGeom prst="rect">
            <a:avLst/>
          </a:prstGeom>
          <a:noFill/>
        </p:spPr>
        <p:txBody>
          <a:bodyPr wrap="square">
            <a:spAutoFit/>
          </a:bodyPr>
          <a:lstStyle/>
          <a:p>
            <a:pPr algn="ctr"/>
            <a:r>
              <a:rPr lang="en-GB" sz="1600" dirty="0">
                <a:solidFill>
                  <a:schemeClr val="accent4">
                    <a:lumMod val="60000"/>
                    <a:lumOff val="40000"/>
                  </a:schemeClr>
                </a:solidFill>
              </a:rPr>
              <a:t>https://datascience.pizza/dataviz.html</a:t>
            </a:r>
          </a:p>
        </p:txBody>
      </p:sp>
    </p:spTree>
    <p:extLst>
      <p:ext uri="{BB962C8B-B14F-4D97-AF65-F5344CB8AC3E}">
        <p14:creationId xmlns:p14="http://schemas.microsoft.com/office/powerpoint/2010/main" val="2714519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4E22DD-FBBC-CCA6-5B1B-13139430A69A}"/>
              </a:ext>
            </a:extLst>
          </p:cNvPr>
          <p:cNvPicPr>
            <a:picLocks noChangeAspect="1"/>
          </p:cNvPicPr>
          <p:nvPr/>
        </p:nvPicPr>
        <p:blipFill>
          <a:blip r:embed="rId3"/>
          <a:srcRect/>
          <a:stretch/>
        </p:blipFill>
        <p:spPr>
          <a:xfrm>
            <a:off x="4785439" y="652105"/>
            <a:ext cx="7318577" cy="4920606"/>
          </a:xfrm>
          <a:prstGeom prst="rect">
            <a:avLst/>
          </a:prstGeom>
        </p:spPr>
      </p:pic>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5118754" cy="1325563"/>
          </a:xfrm>
        </p:spPr>
        <p:txBody>
          <a:bodyPr>
            <a:normAutofit fontScale="90000"/>
          </a:bodyPr>
          <a:lstStyle/>
          <a:p>
            <a:r>
              <a:rPr lang="en-US" sz="6000" b="1" dirty="0"/>
              <a:t>Data Rearrangement</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8219" y="1531917"/>
            <a:ext cx="4213781" cy="4144488"/>
          </a:xfrm>
        </p:spPr>
        <p:txBody>
          <a:bodyPr>
            <a:noAutofit/>
          </a:bodyPr>
          <a:lstStyle/>
          <a:p>
            <a:pPr lvl="1"/>
            <a:endParaRPr lang="en-US" dirty="0"/>
          </a:p>
          <a:p>
            <a:r>
              <a:rPr lang="en-GB" dirty="0"/>
              <a:t>One of the early interactive rearrangement visualisations.</a:t>
            </a:r>
          </a:p>
          <a:p>
            <a:r>
              <a:rPr lang="en-GB" dirty="0"/>
              <a:t>The Table Lens (</a:t>
            </a:r>
            <a:r>
              <a:rPr lang="en-GB" dirty="0" err="1"/>
              <a:t>Inxight</a:t>
            </a:r>
            <a:r>
              <a:rPr lang="en-GB" dirty="0"/>
              <a:t> Software, Rao and Card, 1994).</a:t>
            </a:r>
          </a:p>
        </p:txBody>
      </p:sp>
      <p:sp>
        <p:nvSpPr>
          <p:cNvPr id="4" name="TextBox 3">
            <a:extLst>
              <a:ext uri="{FF2B5EF4-FFF2-40B4-BE49-F238E27FC236}">
                <a16:creationId xmlns:a16="http://schemas.microsoft.com/office/drawing/2014/main" id="{90D0F547-692C-54D5-09B6-F1DDDA29D29D}"/>
              </a:ext>
            </a:extLst>
          </p:cNvPr>
          <p:cNvSpPr txBox="1"/>
          <p:nvPr/>
        </p:nvSpPr>
        <p:spPr>
          <a:xfrm>
            <a:off x="87984" y="4679752"/>
            <a:ext cx="4697455" cy="646331"/>
          </a:xfrm>
          <a:prstGeom prst="rect">
            <a:avLst/>
          </a:prstGeom>
          <a:noFill/>
        </p:spPr>
        <p:txBody>
          <a:bodyPr wrap="square">
            <a:spAutoFit/>
          </a:bodyPr>
          <a:lstStyle/>
          <a:p>
            <a:pPr algn="ctr"/>
            <a:r>
              <a:rPr lang="en-GB" sz="1200" b="1" dirty="0">
                <a:hlinkClick r:id="rId4"/>
              </a:rPr>
              <a:t>https://www.researchgate.net/publication/2541647_The_Table_Lens_Merging_Graphical_and_Symbolic_Representations_in_an_Interactive_FocusContext_Visualization_for_Tabular_Information</a:t>
            </a:r>
            <a:r>
              <a:rPr lang="en-GB" sz="1200" b="1" dirty="0"/>
              <a:t> </a:t>
            </a:r>
          </a:p>
        </p:txBody>
      </p:sp>
      <p:sp>
        <p:nvSpPr>
          <p:cNvPr id="8" name="TextBox 7">
            <a:extLst>
              <a:ext uri="{FF2B5EF4-FFF2-40B4-BE49-F238E27FC236}">
                <a16:creationId xmlns:a16="http://schemas.microsoft.com/office/drawing/2014/main" id="{F7682A1F-7B3D-7560-0D8B-BD12C8C57CB0}"/>
              </a:ext>
            </a:extLst>
          </p:cNvPr>
          <p:cNvSpPr txBox="1"/>
          <p:nvPr/>
        </p:nvSpPr>
        <p:spPr>
          <a:xfrm>
            <a:off x="2885191" y="5744230"/>
            <a:ext cx="6421618" cy="461665"/>
          </a:xfrm>
          <a:prstGeom prst="rect">
            <a:avLst/>
          </a:prstGeom>
          <a:noFill/>
        </p:spPr>
        <p:txBody>
          <a:bodyPr wrap="square">
            <a:spAutoFit/>
          </a:bodyPr>
          <a:lstStyle/>
          <a:p>
            <a:pPr algn="ctr"/>
            <a:r>
              <a:rPr lang="en-GB" sz="1200" dirty="0">
                <a:solidFill>
                  <a:srgbClr val="FFC000"/>
                </a:solidFill>
              </a:rPr>
              <a:t>https://public.tableau.com/app/profile/rody.zakovich/viz/THEWORLDSTOUGHESTSPORTS/THEWORLDSTOUGHESTSPORTS</a:t>
            </a:r>
          </a:p>
        </p:txBody>
      </p:sp>
    </p:spTree>
    <p:extLst>
      <p:ext uri="{BB962C8B-B14F-4D97-AF65-F5344CB8AC3E}">
        <p14:creationId xmlns:p14="http://schemas.microsoft.com/office/powerpoint/2010/main" val="3196985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Data Rearrangement</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8219" y="1531917"/>
            <a:ext cx="7145517" cy="4144488"/>
          </a:xfrm>
        </p:spPr>
        <p:txBody>
          <a:bodyPr>
            <a:noAutofit/>
          </a:bodyPr>
          <a:lstStyle/>
          <a:p>
            <a:r>
              <a:rPr lang="en-US" dirty="0"/>
              <a:t>However, we do not need a computer to rearrange data.</a:t>
            </a:r>
          </a:p>
          <a:p>
            <a:pPr lvl="1"/>
            <a:r>
              <a:rPr lang="en-US" dirty="0"/>
              <a:t>One of the most famous rearrangements was done entirely by hand…</a:t>
            </a:r>
          </a:p>
          <a:p>
            <a:pPr lvl="1"/>
            <a:endParaRPr lang="en-US" sz="2000" dirty="0"/>
          </a:p>
          <a:p>
            <a:pPr marL="0" indent="0" algn="ctr">
              <a:buNone/>
            </a:pPr>
            <a:r>
              <a:rPr lang="en-US" sz="3200" b="1" dirty="0"/>
              <a:t>The Alchemy Chart of Infinities</a:t>
            </a:r>
          </a:p>
          <a:p>
            <a:pPr lvl="1"/>
            <a:r>
              <a:rPr lang="en-US" dirty="0"/>
              <a:t>Alchemy was the origin of modern chemistry.</a:t>
            </a:r>
          </a:p>
          <a:p>
            <a:pPr lvl="1"/>
            <a:r>
              <a:rPr lang="en-GB" dirty="0"/>
              <a:t>This table charts the interactions between chemical elements such as </a:t>
            </a:r>
            <a:r>
              <a:rPr lang="en-GB" dirty="0">
                <a:sym typeface="Wingdings 2"/>
              </a:rPr>
              <a:t> (gold)  (silver)</a:t>
            </a:r>
          </a:p>
          <a:p>
            <a:pPr marL="457200" lvl="1" indent="0">
              <a:buNone/>
            </a:pPr>
            <a:r>
              <a:rPr lang="en-GB" dirty="0">
                <a:sym typeface="Wingdings 2"/>
              </a:rPr>
              <a:t>	and ♂ (iron).</a:t>
            </a:r>
            <a:endParaRPr lang="en-GB" dirty="0"/>
          </a:p>
          <a:p>
            <a:pPr lvl="1"/>
            <a:endParaRPr lang="en-GB" dirty="0"/>
          </a:p>
        </p:txBody>
      </p:sp>
      <p:pic>
        <p:nvPicPr>
          <p:cNvPr id="3" name="Picture 2">
            <a:extLst>
              <a:ext uri="{FF2B5EF4-FFF2-40B4-BE49-F238E27FC236}">
                <a16:creationId xmlns:a16="http://schemas.microsoft.com/office/drawing/2014/main" id="{C628D4E9-1F83-15B1-45B4-FE6B6A84F374}"/>
              </a:ext>
            </a:extLst>
          </p:cNvPr>
          <p:cNvPicPr>
            <a:picLocks noChangeAspect="1"/>
          </p:cNvPicPr>
          <p:nvPr/>
        </p:nvPicPr>
        <p:blipFill>
          <a:blip r:embed="rId3"/>
          <a:stretch>
            <a:fillRect/>
          </a:stretch>
        </p:blipFill>
        <p:spPr>
          <a:xfrm>
            <a:off x="7173798" y="848576"/>
            <a:ext cx="4898893" cy="4666442"/>
          </a:xfrm>
          <a:prstGeom prst="rect">
            <a:avLst/>
          </a:prstGeom>
        </p:spPr>
      </p:pic>
    </p:spTree>
    <p:extLst>
      <p:ext uri="{BB962C8B-B14F-4D97-AF65-F5344CB8AC3E}">
        <p14:creationId xmlns:p14="http://schemas.microsoft.com/office/powerpoint/2010/main" val="4083674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6523348" cy="1812467"/>
          </a:xfrm>
        </p:spPr>
        <p:txBody>
          <a:bodyPr>
            <a:normAutofit/>
          </a:bodyPr>
          <a:lstStyle/>
          <a:p>
            <a:r>
              <a:rPr lang="en-US" sz="6000" b="1" dirty="0"/>
              <a:t>The Telluric Helix, 1862</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8219" y="1960775"/>
            <a:ext cx="7345173" cy="3715630"/>
          </a:xfrm>
        </p:spPr>
        <p:txBody>
          <a:bodyPr>
            <a:noAutofit/>
          </a:bodyPr>
          <a:lstStyle/>
          <a:p>
            <a:r>
              <a:rPr lang="en-US" sz="2400" dirty="0"/>
              <a:t>The first time that atomic weight was used to classify elements.</a:t>
            </a:r>
          </a:p>
          <a:p>
            <a:r>
              <a:rPr lang="en-US" sz="2400" dirty="0"/>
              <a:t>Oxygen had weight 16; all other elements related to that.</a:t>
            </a:r>
          </a:p>
          <a:p>
            <a:pPr lvl="1"/>
            <a:r>
              <a:rPr lang="en-GB" sz="2000" dirty="0"/>
              <a:t>Oxygen (atomic weight 16) would complete exactly one turn.</a:t>
            </a:r>
          </a:p>
          <a:p>
            <a:pPr lvl="1"/>
            <a:r>
              <a:rPr lang="en-GB" sz="2000" dirty="0" err="1"/>
              <a:t>Sulfur</a:t>
            </a:r>
            <a:r>
              <a:rPr lang="en-GB" sz="2000" dirty="0"/>
              <a:t> (atomic weight ~32) would complete exactly two </a:t>
            </a:r>
            <a:r>
              <a:rPr lang="en-GB" sz="2000" dirty="0" err="1"/>
              <a:t>turns.T</a:t>
            </a:r>
            <a:endParaRPr lang="en-GB" sz="2000" dirty="0"/>
          </a:p>
          <a:p>
            <a:pPr lvl="1"/>
            <a:r>
              <a:rPr lang="en-GB" sz="2000" dirty="0"/>
              <a:t>his meant that elements with similar properties, like Oxygen and </a:t>
            </a:r>
            <a:r>
              <a:rPr lang="en-GB" sz="2000" dirty="0" err="1"/>
              <a:t>Sulfur</a:t>
            </a:r>
            <a:r>
              <a:rPr lang="en-GB" sz="2000" dirty="0"/>
              <a:t>, would line up vertically on the cylinder, one above the other.</a:t>
            </a:r>
            <a:endParaRPr lang="en-US" dirty="0"/>
          </a:p>
          <a:p>
            <a:r>
              <a:rPr lang="en-US" sz="2400" dirty="0"/>
              <a:t>The first table to introduce the idea of periodicity.</a:t>
            </a:r>
          </a:p>
          <a:p>
            <a:endParaRPr lang="en-GB" dirty="0"/>
          </a:p>
        </p:txBody>
      </p:sp>
      <p:pic>
        <p:nvPicPr>
          <p:cNvPr id="3" name="Picture 2">
            <a:extLst>
              <a:ext uri="{FF2B5EF4-FFF2-40B4-BE49-F238E27FC236}">
                <a16:creationId xmlns:a16="http://schemas.microsoft.com/office/drawing/2014/main" id="{00D40381-9A8E-FCEF-D53B-ABEC0328FB77}"/>
              </a:ext>
            </a:extLst>
          </p:cNvPr>
          <p:cNvPicPr>
            <a:picLocks noChangeAspect="1"/>
          </p:cNvPicPr>
          <p:nvPr/>
        </p:nvPicPr>
        <p:blipFill>
          <a:blip r:embed="rId3"/>
          <a:stretch>
            <a:fillRect/>
          </a:stretch>
        </p:blipFill>
        <p:spPr>
          <a:xfrm>
            <a:off x="7703393" y="1137284"/>
            <a:ext cx="4293939" cy="3715630"/>
          </a:xfrm>
          <a:prstGeom prst="rect">
            <a:avLst/>
          </a:prstGeom>
        </p:spPr>
      </p:pic>
    </p:spTree>
    <p:extLst>
      <p:ext uri="{BB962C8B-B14F-4D97-AF65-F5344CB8AC3E}">
        <p14:creationId xmlns:p14="http://schemas.microsoft.com/office/powerpoint/2010/main" val="1892221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Data </a:t>
            </a:r>
            <a:r>
              <a:rPr lang="en-US" sz="6000" b="1" dirty="0" err="1"/>
              <a:t>Visualisation</a:t>
            </a:r>
            <a:endParaRPr lang="en-GB" sz="6000" b="1" dirty="0"/>
          </a:p>
        </p:txBody>
      </p:sp>
      <p:sp>
        <p:nvSpPr>
          <p:cNvPr id="3" name="Content Placeholder 2">
            <a:extLst>
              <a:ext uri="{FF2B5EF4-FFF2-40B4-BE49-F238E27FC236}">
                <a16:creationId xmlns:a16="http://schemas.microsoft.com/office/drawing/2014/main" id="{4AD31797-2C58-A447-38F7-DFDFDEECBD20}"/>
              </a:ext>
            </a:extLst>
          </p:cNvPr>
          <p:cNvSpPr>
            <a:spLocks noGrp="1"/>
          </p:cNvSpPr>
          <p:nvPr>
            <p:ph idx="1"/>
          </p:nvPr>
        </p:nvSpPr>
        <p:spPr/>
        <p:txBody>
          <a:bodyPr/>
          <a:lstStyle/>
          <a:p>
            <a:r>
              <a:rPr lang="en-US" dirty="0"/>
              <a:t>The elements are </a:t>
            </a:r>
            <a:r>
              <a:rPr lang="en-US" dirty="0" err="1"/>
              <a:t>organised</a:t>
            </a:r>
            <a:r>
              <a:rPr lang="en-US" dirty="0"/>
              <a:t> by atomic mass.</a:t>
            </a:r>
          </a:p>
          <a:p>
            <a:r>
              <a:rPr lang="en-US" dirty="0"/>
              <a:t>Each row shows a set of elements, each of which has similar chemical properties.</a:t>
            </a:r>
          </a:p>
          <a:p>
            <a:endParaRPr lang="en-GB" dirty="0"/>
          </a:p>
        </p:txBody>
      </p:sp>
      <p:pic>
        <p:nvPicPr>
          <p:cNvPr id="6" name="Picture 5">
            <a:extLst>
              <a:ext uri="{FF2B5EF4-FFF2-40B4-BE49-F238E27FC236}">
                <a16:creationId xmlns:a16="http://schemas.microsoft.com/office/drawing/2014/main" id="{E6C75376-1A0B-8748-7EFC-45428E532075}"/>
              </a:ext>
            </a:extLst>
          </p:cNvPr>
          <p:cNvPicPr>
            <a:picLocks noChangeAspect="1"/>
          </p:cNvPicPr>
          <p:nvPr/>
        </p:nvPicPr>
        <p:blipFill>
          <a:blip r:embed="rId3"/>
          <a:stretch>
            <a:fillRect/>
          </a:stretch>
        </p:blipFill>
        <p:spPr>
          <a:xfrm>
            <a:off x="2745927" y="2780907"/>
            <a:ext cx="8974733" cy="2896991"/>
          </a:xfrm>
          <a:prstGeom prst="rect">
            <a:avLst/>
          </a:prstGeom>
          <a:solidFill>
            <a:schemeClr val="accent1"/>
          </a:solidFill>
        </p:spPr>
      </p:pic>
    </p:spTree>
    <p:extLst>
      <p:ext uri="{BB962C8B-B14F-4D97-AF65-F5344CB8AC3E}">
        <p14:creationId xmlns:p14="http://schemas.microsoft.com/office/powerpoint/2010/main" val="3476734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6523348" cy="1812467"/>
          </a:xfrm>
        </p:spPr>
        <p:txBody>
          <a:bodyPr>
            <a:normAutofit/>
          </a:bodyPr>
          <a:lstStyle/>
          <a:p>
            <a:r>
              <a:rPr lang="en-GB" sz="6000" b="1" dirty="0"/>
              <a:t>Mendeléev</a:t>
            </a:r>
            <a:r>
              <a:rPr lang="en-US" sz="6000" b="1" dirty="0"/>
              <a:t>, 1869</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8220" y="1960775"/>
            <a:ext cx="5857188" cy="3715630"/>
          </a:xfrm>
        </p:spPr>
        <p:txBody>
          <a:bodyPr>
            <a:noAutofit/>
          </a:bodyPr>
          <a:lstStyle/>
          <a:p>
            <a:r>
              <a:rPr lang="en-GB" dirty="0" err="1"/>
              <a:t>Mendeléev’s</a:t>
            </a:r>
            <a:r>
              <a:rPr lang="en-GB" dirty="0"/>
              <a:t> big idea was to  leave gaps in the table where no element existed.</a:t>
            </a:r>
          </a:p>
          <a:p>
            <a:r>
              <a:rPr lang="en-GB" dirty="0"/>
              <a:t>These predicted elements were later discovered.</a:t>
            </a:r>
          </a:p>
        </p:txBody>
      </p:sp>
      <p:pic>
        <p:nvPicPr>
          <p:cNvPr id="3" name="Picture 2">
            <a:extLst>
              <a:ext uri="{FF2B5EF4-FFF2-40B4-BE49-F238E27FC236}">
                <a16:creationId xmlns:a16="http://schemas.microsoft.com/office/drawing/2014/main" id="{00D40381-9A8E-FCEF-D53B-ABEC0328FB77}"/>
              </a:ext>
            </a:extLst>
          </p:cNvPr>
          <p:cNvPicPr>
            <a:picLocks noChangeAspect="1"/>
          </p:cNvPicPr>
          <p:nvPr/>
        </p:nvPicPr>
        <p:blipFill>
          <a:blip r:embed="rId3"/>
          <a:srcRect/>
          <a:stretch/>
        </p:blipFill>
        <p:spPr>
          <a:xfrm>
            <a:off x="6199696" y="1342929"/>
            <a:ext cx="5857188" cy="4172142"/>
          </a:xfrm>
          <a:prstGeom prst="rect">
            <a:avLst/>
          </a:prstGeom>
        </p:spPr>
      </p:pic>
    </p:spTree>
    <p:extLst>
      <p:ext uri="{BB962C8B-B14F-4D97-AF65-F5344CB8AC3E}">
        <p14:creationId xmlns:p14="http://schemas.microsoft.com/office/powerpoint/2010/main" val="3938348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475560" cy="1288969"/>
          </a:xfrm>
        </p:spPr>
        <p:txBody>
          <a:bodyPr>
            <a:normAutofit/>
          </a:bodyPr>
          <a:lstStyle/>
          <a:p>
            <a:r>
              <a:rPr lang="en-US" sz="6000" b="1" dirty="0"/>
              <a:t>‘Standard’ Periodic Table</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431278" y="5013931"/>
            <a:ext cx="5580668" cy="1085551"/>
          </a:xfrm>
        </p:spPr>
        <p:txBody>
          <a:bodyPr>
            <a:noAutofit/>
          </a:bodyPr>
          <a:lstStyle/>
          <a:p>
            <a:r>
              <a:rPr lang="en-GB" dirty="0"/>
              <a:t>Now ordered by atomic number.</a:t>
            </a:r>
          </a:p>
        </p:txBody>
      </p:sp>
      <p:pic>
        <p:nvPicPr>
          <p:cNvPr id="3" name="Picture 2">
            <a:extLst>
              <a:ext uri="{FF2B5EF4-FFF2-40B4-BE49-F238E27FC236}">
                <a16:creationId xmlns:a16="http://schemas.microsoft.com/office/drawing/2014/main" id="{00D40381-9A8E-FCEF-D53B-ABEC0328FB77}"/>
              </a:ext>
            </a:extLst>
          </p:cNvPr>
          <p:cNvPicPr>
            <a:picLocks noChangeAspect="1"/>
          </p:cNvPicPr>
          <p:nvPr/>
        </p:nvPicPr>
        <p:blipFill>
          <a:blip r:embed="rId3"/>
          <a:srcRect/>
          <a:stretch/>
        </p:blipFill>
        <p:spPr>
          <a:xfrm>
            <a:off x="6476216" y="2289581"/>
            <a:ext cx="5580667" cy="3382222"/>
          </a:xfrm>
          <a:prstGeom prst="rect">
            <a:avLst/>
          </a:prstGeom>
        </p:spPr>
      </p:pic>
      <p:pic>
        <p:nvPicPr>
          <p:cNvPr id="4" name="Picture 3">
            <a:extLst>
              <a:ext uri="{FF2B5EF4-FFF2-40B4-BE49-F238E27FC236}">
                <a16:creationId xmlns:a16="http://schemas.microsoft.com/office/drawing/2014/main" id="{51D82D65-8665-580D-349F-4CD9423A2764}"/>
              </a:ext>
            </a:extLst>
          </p:cNvPr>
          <p:cNvPicPr>
            <a:picLocks noChangeAspect="1"/>
          </p:cNvPicPr>
          <p:nvPr/>
        </p:nvPicPr>
        <p:blipFill>
          <a:blip r:embed="rId4"/>
          <a:stretch>
            <a:fillRect/>
          </a:stretch>
        </p:blipFill>
        <p:spPr>
          <a:xfrm>
            <a:off x="556181" y="1351722"/>
            <a:ext cx="5722070" cy="3442546"/>
          </a:xfrm>
          <a:prstGeom prst="rect">
            <a:avLst/>
          </a:prstGeom>
        </p:spPr>
      </p:pic>
      <p:sp>
        <p:nvSpPr>
          <p:cNvPr id="7" name="TextBox 6">
            <a:extLst>
              <a:ext uri="{FF2B5EF4-FFF2-40B4-BE49-F238E27FC236}">
                <a16:creationId xmlns:a16="http://schemas.microsoft.com/office/drawing/2014/main" id="{8A80E2A9-A3AA-767C-CF2B-C9BC1ED684C2}"/>
              </a:ext>
            </a:extLst>
          </p:cNvPr>
          <p:cNvSpPr txBox="1"/>
          <p:nvPr/>
        </p:nvSpPr>
        <p:spPr>
          <a:xfrm>
            <a:off x="6096000" y="1527142"/>
            <a:ext cx="5960883" cy="830997"/>
          </a:xfrm>
          <a:prstGeom prst="rect">
            <a:avLst/>
          </a:prstGeom>
          <a:noFill/>
        </p:spPr>
        <p:txBody>
          <a:bodyPr wrap="square" rtlCol="0">
            <a:spAutoFit/>
          </a:bodyPr>
          <a:lstStyle/>
          <a:p>
            <a:pPr marL="342900" indent="-342900">
              <a:buFont typeface="Arial" panose="020B0604020202020204" pitchFamily="34" charset="0"/>
              <a:buChar char="•"/>
            </a:pPr>
            <a:r>
              <a:rPr lang="en-US" sz="2400" dirty="0"/>
              <a:t>Non-sequential atomic numbers used for the ordering on electron shell filling</a:t>
            </a:r>
            <a:endParaRPr lang="en-GB" sz="2400" dirty="0"/>
          </a:p>
        </p:txBody>
      </p:sp>
      <p:sp>
        <p:nvSpPr>
          <p:cNvPr id="8" name="Arrow: Right 7">
            <a:extLst>
              <a:ext uri="{FF2B5EF4-FFF2-40B4-BE49-F238E27FC236}">
                <a16:creationId xmlns:a16="http://schemas.microsoft.com/office/drawing/2014/main" id="{6CCEF5B3-D885-D050-4CE7-DE27AD1E38A6}"/>
              </a:ext>
            </a:extLst>
          </p:cNvPr>
          <p:cNvSpPr/>
          <p:nvPr/>
        </p:nvSpPr>
        <p:spPr>
          <a:xfrm rot="10800000">
            <a:off x="4614422" y="1786786"/>
            <a:ext cx="1481578" cy="41549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Right 8">
            <a:extLst>
              <a:ext uri="{FF2B5EF4-FFF2-40B4-BE49-F238E27FC236}">
                <a16:creationId xmlns:a16="http://schemas.microsoft.com/office/drawing/2014/main" id="{D9C6E0AC-C4D8-BA2A-FA50-5BD63A346E13}"/>
              </a:ext>
            </a:extLst>
          </p:cNvPr>
          <p:cNvSpPr/>
          <p:nvPr/>
        </p:nvSpPr>
        <p:spPr>
          <a:xfrm>
            <a:off x="5547676" y="5141208"/>
            <a:ext cx="933254" cy="41549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5586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Data Rearrangement</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8219" y="1524000"/>
            <a:ext cx="11481847" cy="4170947"/>
          </a:xfrm>
        </p:spPr>
        <p:txBody>
          <a:bodyPr>
            <a:normAutofit/>
          </a:bodyPr>
          <a:lstStyle/>
          <a:p>
            <a:r>
              <a:rPr lang="en-GB" dirty="0"/>
              <a:t>Take crop cultivation as an example…</a:t>
            </a:r>
          </a:p>
          <a:p>
            <a:endParaRPr lang="en-GB" dirty="0"/>
          </a:p>
          <a:p>
            <a:r>
              <a:rPr lang="en-GB" dirty="0"/>
              <a:t>Suppose we have a sample of ten crops (rice, wheat, beans etc) which have been treated with seven different treatments (fertilisers, </a:t>
            </a:r>
            <a:r>
              <a:rPr lang="en-GB" dirty="0" err="1"/>
              <a:t>insectacide</a:t>
            </a:r>
            <a:r>
              <a:rPr lang="en-GB" dirty="0"/>
              <a:t> etc)</a:t>
            </a:r>
          </a:p>
          <a:p>
            <a:r>
              <a:rPr lang="en-GB" dirty="0"/>
              <a:t>Each field has any change encoded as black (an improvement) or white (a degradation)</a:t>
            </a:r>
          </a:p>
          <a:p>
            <a:r>
              <a:rPr lang="en-GB" dirty="0"/>
              <a:t>The crops are numbered 1-10 and the treatments A-G</a:t>
            </a:r>
            <a:endParaRPr lang="en-US" dirty="0"/>
          </a:p>
        </p:txBody>
      </p:sp>
    </p:spTree>
    <p:extLst>
      <p:ext uri="{BB962C8B-B14F-4D97-AF65-F5344CB8AC3E}">
        <p14:creationId xmlns:p14="http://schemas.microsoft.com/office/powerpoint/2010/main" val="4250851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Data Rearrangement</a:t>
            </a:r>
            <a:endParaRPr lang="en-GB" sz="6000" b="1" dirty="0"/>
          </a:p>
        </p:txBody>
      </p:sp>
      <p:pic>
        <p:nvPicPr>
          <p:cNvPr id="4" name="Content Placeholder 3">
            <a:extLst>
              <a:ext uri="{FF2B5EF4-FFF2-40B4-BE49-F238E27FC236}">
                <a16:creationId xmlns:a16="http://schemas.microsoft.com/office/drawing/2014/main" id="{417CBA93-A1A0-5878-0FF5-6EC931CFD39A}"/>
              </a:ext>
            </a:extLst>
          </p:cNvPr>
          <p:cNvPicPr>
            <a:picLocks noGrp="1" noChangeAspect="1"/>
          </p:cNvPicPr>
          <p:nvPr>
            <p:ph idx="1"/>
          </p:nvPr>
        </p:nvPicPr>
        <p:blipFill>
          <a:blip r:embed="rId3"/>
          <a:stretch>
            <a:fillRect/>
          </a:stretch>
        </p:blipFill>
        <p:spPr>
          <a:xfrm>
            <a:off x="2968901" y="1294989"/>
            <a:ext cx="6254198" cy="4467931"/>
          </a:xfrm>
          <a:ln>
            <a:solidFill>
              <a:schemeClr val="accent1"/>
            </a:solidFill>
          </a:ln>
        </p:spPr>
      </p:pic>
    </p:spTree>
    <p:extLst>
      <p:ext uri="{BB962C8B-B14F-4D97-AF65-F5344CB8AC3E}">
        <p14:creationId xmlns:p14="http://schemas.microsoft.com/office/powerpoint/2010/main" val="2505819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Data Rearrangement</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8219" y="1524000"/>
            <a:ext cx="11481847" cy="4170947"/>
          </a:xfrm>
        </p:spPr>
        <p:txBody>
          <a:bodyPr>
            <a:normAutofit/>
          </a:bodyPr>
          <a:lstStyle/>
          <a:p>
            <a:r>
              <a:rPr lang="en-US" dirty="0"/>
              <a:t>In this arrangement it is very difficult to see if there are any relationships in the data.</a:t>
            </a:r>
          </a:p>
          <a:p>
            <a:r>
              <a:rPr lang="en-US" dirty="0"/>
              <a:t>What if we cut the diagram into columns and rearrange the order of those columns such that the black squares are placed as far left as possible, first in row A, then row B </a:t>
            </a:r>
            <a:r>
              <a:rPr lang="en-US" dirty="0" err="1"/>
              <a:t>etc</a:t>
            </a:r>
            <a:r>
              <a:rPr lang="en-US" dirty="0"/>
              <a:t>…</a:t>
            </a:r>
          </a:p>
        </p:txBody>
      </p:sp>
      <p:pic>
        <p:nvPicPr>
          <p:cNvPr id="2" name="Picture 1">
            <a:extLst>
              <a:ext uri="{FF2B5EF4-FFF2-40B4-BE49-F238E27FC236}">
                <a16:creationId xmlns:a16="http://schemas.microsoft.com/office/drawing/2014/main" id="{E96CC42E-24E8-D14A-938E-DE05503328F3}"/>
              </a:ext>
            </a:extLst>
          </p:cNvPr>
          <p:cNvPicPr>
            <a:picLocks noChangeAspect="1"/>
          </p:cNvPicPr>
          <p:nvPr/>
        </p:nvPicPr>
        <p:blipFill>
          <a:blip r:embed="rId3"/>
          <a:stretch>
            <a:fillRect/>
          </a:stretch>
        </p:blipFill>
        <p:spPr>
          <a:xfrm>
            <a:off x="3968680" y="3190438"/>
            <a:ext cx="5125630" cy="3667562"/>
          </a:xfrm>
          <a:prstGeom prst="rect">
            <a:avLst/>
          </a:prstGeom>
        </p:spPr>
      </p:pic>
      <p:sp>
        <p:nvSpPr>
          <p:cNvPr id="3" name="Rectangle 2">
            <a:extLst>
              <a:ext uri="{FF2B5EF4-FFF2-40B4-BE49-F238E27FC236}">
                <a16:creationId xmlns:a16="http://schemas.microsoft.com/office/drawing/2014/main" id="{C99F78AF-65AB-22B8-33DF-BC8D95E4D535}"/>
              </a:ext>
            </a:extLst>
          </p:cNvPr>
          <p:cNvSpPr/>
          <p:nvPr/>
        </p:nvSpPr>
        <p:spPr>
          <a:xfrm>
            <a:off x="4506013" y="3195687"/>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6BD8FEAA-6F43-E9EB-CD24-840446F27210}"/>
              </a:ext>
            </a:extLst>
          </p:cNvPr>
          <p:cNvSpPr/>
          <p:nvPr/>
        </p:nvSpPr>
        <p:spPr>
          <a:xfrm>
            <a:off x="6311244" y="3209292"/>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0EB76842-CBCA-4627-62AA-5CDF241CD753}"/>
              </a:ext>
            </a:extLst>
          </p:cNvPr>
          <p:cNvSpPr/>
          <p:nvPr/>
        </p:nvSpPr>
        <p:spPr>
          <a:xfrm>
            <a:off x="6754497" y="3209292"/>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263F29-C526-FB65-577C-5E272BD56761}"/>
              </a:ext>
            </a:extLst>
          </p:cNvPr>
          <p:cNvSpPr/>
          <p:nvPr/>
        </p:nvSpPr>
        <p:spPr>
          <a:xfrm>
            <a:off x="7208654" y="3199865"/>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0DE375DE-2610-BB39-4BA8-EF554CF848F0}"/>
              </a:ext>
            </a:extLst>
          </p:cNvPr>
          <p:cNvSpPr/>
          <p:nvPr/>
        </p:nvSpPr>
        <p:spPr>
          <a:xfrm>
            <a:off x="7656917" y="3190438"/>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1F1379C1-1FC1-EB4A-42EB-A152E636133F}"/>
              </a:ext>
            </a:extLst>
          </p:cNvPr>
          <p:cNvSpPr/>
          <p:nvPr/>
        </p:nvSpPr>
        <p:spPr>
          <a:xfrm>
            <a:off x="8121188" y="3190025"/>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ED46383-079C-A949-A908-C63460C29E74}"/>
              </a:ext>
            </a:extLst>
          </p:cNvPr>
          <p:cNvSpPr/>
          <p:nvPr/>
        </p:nvSpPr>
        <p:spPr>
          <a:xfrm>
            <a:off x="8578388" y="3190438"/>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5FDBC338-0A98-8F89-7FAE-3ADFD354C2E9}"/>
              </a:ext>
            </a:extLst>
          </p:cNvPr>
          <p:cNvSpPr/>
          <p:nvPr/>
        </p:nvSpPr>
        <p:spPr>
          <a:xfrm>
            <a:off x="4948384" y="3190024"/>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FD8FB588-B3DD-6DF3-5EFE-35B4B44976FE}"/>
              </a:ext>
            </a:extLst>
          </p:cNvPr>
          <p:cNvSpPr/>
          <p:nvPr/>
        </p:nvSpPr>
        <p:spPr>
          <a:xfrm>
            <a:off x="5403472" y="3209291"/>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714383F2-8FA6-EBBD-7011-80470ECEF25A}"/>
              </a:ext>
            </a:extLst>
          </p:cNvPr>
          <p:cNvSpPr/>
          <p:nvPr/>
        </p:nvSpPr>
        <p:spPr>
          <a:xfrm>
            <a:off x="5850117" y="3209292"/>
            <a:ext cx="461914" cy="365813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62790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Data Rearrangement</a:t>
            </a:r>
            <a:endParaRPr lang="en-GB" sz="6000" b="1" dirty="0"/>
          </a:p>
        </p:txBody>
      </p:sp>
      <p:pic>
        <p:nvPicPr>
          <p:cNvPr id="4" name="Content Placeholder 3">
            <a:extLst>
              <a:ext uri="{FF2B5EF4-FFF2-40B4-BE49-F238E27FC236}">
                <a16:creationId xmlns:a16="http://schemas.microsoft.com/office/drawing/2014/main" id="{417CBA93-A1A0-5878-0FF5-6EC931CFD39A}"/>
              </a:ext>
            </a:extLst>
          </p:cNvPr>
          <p:cNvPicPr>
            <a:picLocks noGrp="1" noChangeAspect="1"/>
          </p:cNvPicPr>
          <p:nvPr>
            <p:ph idx="1"/>
          </p:nvPr>
        </p:nvPicPr>
        <p:blipFill>
          <a:blip r:embed="rId3">
            <a:extLst>
              <a:ext uri="{96DAC541-7B7A-43D3-8B79-37D633B846F1}">
                <asvg:svgBlip xmlns:asvg="http://schemas.microsoft.com/office/drawing/2016/SVG/main" r:embed="rId4"/>
              </a:ext>
            </a:extLst>
          </a:blip>
          <a:srcRect/>
          <a:stretch/>
        </p:blipFill>
        <p:spPr>
          <a:xfrm>
            <a:off x="5759235" y="1285562"/>
            <a:ext cx="6254198" cy="4467931"/>
          </a:xfrm>
          <a:ln>
            <a:solidFill>
              <a:schemeClr val="accent1"/>
            </a:solidFill>
          </a:ln>
        </p:spPr>
      </p:pic>
      <p:sp>
        <p:nvSpPr>
          <p:cNvPr id="2" name="Rectangle 1">
            <a:extLst>
              <a:ext uri="{FF2B5EF4-FFF2-40B4-BE49-F238E27FC236}">
                <a16:creationId xmlns:a16="http://schemas.microsoft.com/office/drawing/2014/main" id="{E30317B6-CC00-CE8C-BB84-88EF0803C8FA}"/>
              </a:ext>
            </a:extLst>
          </p:cNvPr>
          <p:cNvSpPr/>
          <p:nvPr/>
        </p:nvSpPr>
        <p:spPr>
          <a:xfrm>
            <a:off x="6400800" y="1285562"/>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1718FAFB-39F8-D083-E687-FA5003DF72AE}"/>
              </a:ext>
            </a:extLst>
          </p:cNvPr>
          <p:cNvPicPr>
            <a:picLocks noChangeAspect="1"/>
          </p:cNvPicPr>
          <p:nvPr/>
        </p:nvPicPr>
        <p:blipFill>
          <a:blip r:embed="rId5"/>
          <a:stretch>
            <a:fillRect/>
          </a:stretch>
        </p:blipFill>
        <p:spPr>
          <a:xfrm>
            <a:off x="273566" y="1688920"/>
            <a:ext cx="4798055" cy="3480159"/>
          </a:xfrm>
          <a:prstGeom prst="rect">
            <a:avLst/>
          </a:prstGeom>
        </p:spPr>
      </p:pic>
      <p:sp>
        <p:nvSpPr>
          <p:cNvPr id="18" name="Arrow: Right 17">
            <a:extLst>
              <a:ext uri="{FF2B5EF4-FFF2-40B4-BE49-F238E27FC236}">
                <a16:creationId xmlns:a16="http://schemas.microsoft.com/office/drawing/2014/main" id="{0C4C2E5F-2E4C-EB1E-4660-6ED334DDD4B9}"/>
              </a:ext>
            </a:extLst>
          </p:cNvPr>
          <p:cNvSpPr/>
          <p:nvPr/>
        </p:nvSpPr>
        <p:spPr>
          <a:xfrm>
            <a:off x="5184200" y="2868104"/>
            <a:ext cx="462456" cy="112178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D0E25604-669A-CBB0-F438-C8793041A80E}"/>
              </a:ext>
            </a:extLst>
          </p:cNvPr>
          <p:cNvSpPr/>
          <p:nvPr/>
        </p:nvSpPr>
        <p:spPr>
          <a:xfrm>
            <a:off x="6958031" y="1285555"/>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E5195D03-E665-4149-FADC-21893A18E9A2}"/>
              </a:ext>
            </a:extLst>
          </p:cNvPr>
          <p:cNvSpPr/>
          <p:nvPr/>
        </p:nvSpPr>
        <p:spPr>
          <a:xfrm>
            <a:off x="7525197" y="1285556"/>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F76D0539-7445-7F5B-FFA1-2463D21FA1D9}"/>
              </a:ext>
            </a:extLst>
          </p:cNvPr>
          <p:cNvSpPr/>
          <p:nvPr/>
        </p:nvSpPr>
        <p:spPr>
          <a:xfrm>
            <a:off x="8073877" y="1285559"/>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4546D662-7730-2DED-610F-2114D4C3C1B7}"/>
              </a:ext>
            </a:extLst>
          </p:cNvPr>
          <p:cNvSpPr/>
          <p:nvPr/>
        </p:nvSpPr>
        <p:spPr>
          <a:xfrm>
            <a:off x="8612606" y="1285559"/>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C6FD8BB1-4DC9-33AD-AB92-E4EF1D6F8CC4}"/>
              </a:ext>
            </a:extLst>
          </p:cNvPr>
          <p:cNvSpPr/>
          <p:nvPr/>
        </p:nvSpPr>
        <p:spPr>
          <a:xfrm>
            <a:off x="9174886" y="1285559"/>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45187312-2CD0-A178-9344-153DA7D6BCBC}"/>
              </a:ext>
            </a:extLst>
          </p:cNvPr>
          <p:cNvSpPr/>
          <p:nvPr/>
        </p:nvSpPr>
        <p:spPr>
          <a:xfrm>
            <a:off x="9732809" y="1285560"/>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137BD5C6-ECE2-1954-322D-DD8691D6AA6D}"/>
              </a:ext>
            </a:extLst>
          </p:cNvPr>
          <p:cNvSpPr/>
          <p:nvPr/>
        </p:nvSpPr>
        <p:spPr>
          <a:xfrm>
            <a:off x="10290732" y="1285561"/>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B152EE5A-CEC5-FF0C-E6FD-5178461EE58A}"/>
              </a:ext>
            </a:extLst>
          </p:cNvPr>
          <p:cNvSpPr/>
          <p:nvPr/>
        </p:nvSpPr>
        <p:spPr>
          <a:xfrm>
            <a:off x="10865079" y="1285562"/>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6E9049CA-539C-5C19-D31C-A494F75236BD}"/>
              </a:ext>
            </a:extLst>
          </p:cNvPr>
          <p:cNvSpPr/>
          <p:nvPr/>
        </p:nvSpPr>
        <p:spPr>
          <a:xfrm>
            <a:off x="11439426" y="1285562"/>
            <a:ext cx="574347" cy="4467931"/>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732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Data Rearrangement</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8219" y="1524000"/>
            <a:ext cx="11481847" cy="4170947"/>
          </a:xfrm>
        </p:spPr>
        <p:txBody>
          <a:bodyPr>
            <a:normAutofit/>
          </a:bodyPr>
          <a:lstStyle/>
          <a:p>
            <a:r>
              <a:rPr lang="en-US" dirty="0"/>
              <a:t>We can now see some sort of pattern emerging!</a:t>
            </a:r>
          </a:p>
          <a:p>
            <a:r>
              <a:rPr lang="en-US" dirty="0"/>
              <a:t>What if we also cut the diagram into rows and rearrange the order of those?</a:t>
            </a:r>
          </a:p>
          <a:p>
            <a:r>
              <a:rPr lang="en-US" dirty="0"/>
              <a:t>We still have the same data but the presentation has changed again.</a:t>
            </a:r>
          </a:p>
        </p:txBody>
      </p:sp>
      <p:pic>
        <p:nvPicPr>
          <p:cNvPr id="2" name="Picture 1">
            <a:extLst>
              <a:ext uri="{FF2B5EF4-FFF2-40B4-BE49-F238E27FC236}">
                <a16:creationId xmlns:a16="http://schemas.microsoft.com/office/drawing/2014/main" id="{67BE3713-DDF9-D0BD-1CBE-5C4631DC84E9}"/>
              </a:ext>
            </a:extLst>
          </p:cNvPr>
          <p:cNvPicPr>
            <a:picLocks noChangeAspect="1"/>
          </p:cNvPicPr>
          <p:nvPr/>
        </p:nvPicPr>
        <p:blipFill>
          <a:blip r:embed="rId3"/>
          <a:stretch>
            <a:fillRect/>
          </a:stretch>
        </p:blipFill>
        <p:spPr>
          <a:xfrm>
            <a:off x="3460725" y="3016576"/>
            <a:ext cx="5270549" cy="3771257"/>
          </a:xfrm>
          <a:prstGeom prst="rect">
            <a:avLst/>
          </a:prstGeom>
        </p:spPr>
      </p:pic>
      <p:sp>
        <p:nvSpPr>
          <p:cNvPr id="3" name="Rectangle 2">
            <a:extLst>
              <a:ext uri="{FF2B5EF4-FFF2-40B4-BE49-F238E27FC236}">
                <a16:creationId xmlns:a16="http://schemas.microsoft.com/office/drawing/2014/main" id="{C21552FD-A202-6244-63E7-56097C6EDA92}"/>
              </a:ext>
            </a:extLst>
          </p:cNvPr>
          <p:cNvSpPr/>
          <p:nvPr/>
        </p:nvSpPr>
        <p:spPr>
          <a:xfrm>
            <a:off x="3460725" y="3525625"/>
            <a:ext cx="5270549" cy="45248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6999346-EEC4-EB28-07F9-C1B037E8BA97}"/>
              </a:ext>
            </a:extLst>
          </p:cNvPr>
          <p:cNvSpPr/>
          <p:nvPr/>
        </p:nvSpPr>
        <p:spPr>
          <a:xfrm>
            <a:off x="3460722" y="3978111"/>
            <a:ext cx="5270549" cy="45248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86DF3B5-61DF-2EF6-5985-47EA8298E496}"/>
              </a:ext>
            </a:extLst>
          </p:cNvPr>
          <p:cNvSpPr/>
          <p:nvPr/>
        </p:nvSpPr>
        <p:spPr>
          <a:xfrm>
            <a:off x="3460723" y="4450711"/>
            <a:ext cx="5270549" cy="45248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090949F1-4C8C-2561-C9B8-8F68C1A078D8}"/>
              </a:ext>
            </a:extLst>
          </p:cNvPr>
          <p:cNvSpPr/>
          <p:nvPr/>
        </p:nvSpPr>
        <p:spPr>
          <a:xfrm>
            <a:off x="3460723" y="4919148"/>
            <a:ext cx="5270549" cy="45248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68D500F-7F59-2710-E635-E022CD54073D}"/>
              </a:ext>
            </a:extLst>
          </p:cNvPr>
          <p:cNvSpPr/>
          <p:nvPr/>
        </p:nvSpPr>
        <p:spPr>
          <a:xfrm>
            <a:off x="3460724" y="5365276"/>
            <a:ext cx="5270549" cy="45248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03196C47-DBC7-DD57-5364-D806189EB50B}"/>
              </a:ext>
            </a:extLst>
          </p:cNvPr>
          <p:cNvSpPr/>
          <p:nvPr/>
        </p:nvSpPr>
        <p:spPr>
          <a:xfrm>
            <a:off x="3460725" y="5817762"/>
            <a:ext cx="5270549" cy="45248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88205296-3FFD-F040-22C2-DA2DADA95592}"/>
              </a:ext>
            </a:extLst>
          </p:cNvPr>
          <p:cNvSpPr/>
          <p:nvPr/>
        </p:nvSpPr>
        <p:spPr>
          <a:xfrm>
            <a:off x="3460725" y="6270248"/>
            <a:ext cx="5270549" cy="45248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3360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Data Rearrangement</a:t>
            </a:r>
            <a:endParaRPr lang="en-GB" sz="6000" b="1" dirty="0"/>
          </a:p>
        </p:txBody>
      </p:sp>
      <p:pic>
        <p:nvPicPr>
          <p:cNvPr id="17" name="Picture 16">
            <a:extLst>
              <a:ext uri="{FF2B5EF4-FFF2-40B4-BE49-F238E27FC236}">
                <a16:creationId xmlns:a16="http://schemas.microsoft.com/office/drawing/2014/main" id="{1718FAFB-39F8-D083-E687-FA5003DF72AE}"/>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273566" y="1726464"/>
            <a:ext cx="4798055" cy="3405071"/>
          </a:xfrm>
          <a:prstGeom prst="rect">
            <a:avLst/>
          </a:prstGeom>
        </p:spPr>
      </p:pic>
      <p:sp>
        <p:nvSpPr>
          <p:cNvPr id="18" name="Arrow: Right 17">
            <a:extLst>
              <a:ext uri="{FF2B5EF4-FFF2-40B4-BE49-F238E27FC236}">
                <a16:creationId xmlns:a16="http://schemas.microsoft.com/office/drawing/2014/main" id="{0C4C2E5F-2E4C-EB1E-4660-6ED334DDD4B9}"/>
              </a:ext>
            </a:extLst>
          </p:cNvPr>
          <p:cNvSpPr/>
          <p:nvPr/>
        </p:nvSpPr>
        <p:spPr>
          <a:xfrm>
            <a:off x="5184200" y="2868104"/>
            <a:ext cx="462456" cy="112178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Content Placeholder 7">
            <a:extLst>
              <a:ext uri="{FF2B5EF4-FFF2-40B4-BE49-F238E27FC236}">
                <a16:creationId xmlns:a16="http://schemas.microsoft.com/office/drawing/2014/main" id="{492FF29B-BA8F-C2A5-6647-4926C3AD4377}"/>
              </a:ext>
            </a:extLst>
          </p:cNvPr>
          <p:cNvPicPr>
            <a:picLocks noGrp="1" noChangeAspect="1"/>
          </p:cNvPicPr>
          <p:nvPr>
            <p:ph idx="1"/>
          </p:nvPr>
        </p:nvPicPr>
        <p:blipFill>
          <a:blip r:embed="rId5"/>
          <a:stretch>
            <a:fillRect/>
          </a:stretch>
        </p:blipFill>
        <p:spPr>
          <a:xfrm>
            <a:off x="5704415" y="1194847"/>
            <a:ext cx="6214019" cy="4468305"/>
          </a:xfrm>
        </p:spPr>
      </p:pic>
      <p:sp>
        <p:nvSpPr>
          <p:cNvPr id="9" name="Rectangle 8">
            <a:extLst>
              <a:ext uri="{FF2B5EF4-FFF2-40B4-BE49-F238E27FC236}">
                <a16:creationId xmlns:a16="http://schemas.microsoft.com/office/drawing/2014/main" id="{C286DFBB-A527-060D-A5E3-90A8EDCC70B8}"/>
              </a:ext>
            </a:extLst>
          </p:cNvPr>
          <p:cNvSpPr/>
          <p:nvPr/>
        </p:nvSpPr>
        <p:spPr>
          <a:xfrm>
            <a:off x="5797485" y="1800520"/>
            <a:ext cx="6120949" cy="537327"/>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B0489448-7C74-472B-F0E4-EC01192F1F2C}"/>
              </a:ext>
            </a:extLst>
          </p:cNvPr>
          <p:cNvSpPr/>
          <p:nvPr/>
        </p:nvSpPr>
        <p:spPr>
          <a:xfrm>
            <a:off x="5797484" y="2329994"/>
            <a:ext cx="6120949" cy="537327"/>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5E937AB7-0D23-F99D-D290-83CBAE3F79B2}"/>
              </a:ext>
            </a:extLst>
          </p:cNvPr>
          <p:cNvSpPr/>
          <p:nvPr/>
        </p:nvSpPr>
        <p:spPr>
          <a:xfrm>
            <a:off x="5797484" y="2865752"/>
            <a:ext cx="6120949" cy="537327"/>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2BC5233-FB2B-42AA-94F8-6397B561EE7B}"/>
              </a:ext>
            </a:extLst>
          </p:cNvPr>
          <p:cNvSpPr/>
          <p:nvPr/>
        </p:nvSpPr>
        <p:spPr>
          <a:xfrm>
            <a:off x="5797484" y="3408185"/>
            <a:ext cx="6120949" cy="537327"/>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54502DFB-EA10-3FBB-31B8-491CDE19F948}"/>
              </a:ext>
            </a:extLst>
          </p:cNvPr>
          <p:cNvSpPr/>
          <p:nvPr/>
        </p:nvSpPr>
        <p:spPr>
          <a:xfrm>
            <a:off x="5797484" y="3946690"/>
            <a:ext cx="6120949" cy="537327"/>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9E97208D-CC3D-E77E-6786-2FDC22BD126E}"/>
              </a:ext>
            </a:extLst>
          </p:cNvPr>
          <p:cNvSpPr/>
          <p:nvPr/>
        </p:nvSpPr>
        <p:spPr>
          <a:xfrm>
            <a:off x="5797484" y="4496586"/>
            <a:ext cx="6120949" cy="537327"/>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0C1A7E46-7ACF-4A36-D1A7-5D52F34C5A78}"/>
              </a:ext>
            </a:extLst>
          </p:cNvPr>
          <p:cNvSpPr/>
          <p:nvPr/>
        </p:nvSpPr>
        <p:spPr>
          <a:xfrm>
            <a:off x="5797485" y="5033913"/>
            <a:ext cx="6120949" cy="537327"/>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99943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Data Rearrangement</a:t>
            </a:r>
            <a:endParaRPr lang="en-GB" sz="6000" b="1" dirty="0"/>
          </a:p>
        </p:txBody>
      </p:sp>
      <p:pic>
        <p:nvPicPr>
          <p:cNvPr id="8" name="Content Placeholder 7">
            <a:extLst>
              <a:ext uri="{FF2B5EF4-FFF2-40B4-BE49-F238E27FC236}">
                <a16:creationId xmlns:a16="http://schemas.microsoft.com/office/drawing/2014/main" id="{492FF29B-BA8F-C2A5-6647-4926C3AD4377}"/>
              </a:ext>
            </a:extLst>
          </p:cNvPr>
          <p:cNvPicPr>
            <a:picLocks noGrp="1" noChangeAspect="1"/>
          </p:cNvPicPr>
          <p:nvPr>
            <p:ph idx="1"/>
          </p:nvPr>
        </p:nvPicPr>
        <p:blipFill>
          <a:blip r:embed="rId3"/>
          <a:stretch>
            <a:fillRect/>
          </a:stretch>
        </p:blipFill>
        <p:spPr>
          <a:xfrm>
            <a:off x="5704415" y="1194847"/>
            <a:ext cx="6214019" cy="4468305"/>
          </a:xfrm>
        </p:spPr>
      </p:pic>
      <p:sp>
        <p:nvSpPr>
          <p:cNvPr id="3" name="TextBox 2">
            <a:extLst>
              <a:ext uri="{FF2B5EF4-FFF2-40B4-BE49-F238E27FC236}">
                <a16:creationId xmlns:a16="http://schemas.microsoft.com/office/drawing/2014/main" id="{6265B766-C674-8D04-9BA9-50F52E8D0D08}"/>
              </a:ext>
            </a:extLst>
          </p:cNvPr>
          <p:cNvSpPr txBox="1"/>
          <p:nvPr/>
        </p:nvSpPr>
        <p:spPr>
          <a:xfrm>
            <a:off x="273566" y="1690688"/>
            <a:ext cx="5571053" cy="3354765"/>
          </a:xfrm>
          <a:prstGeom prst="rect">
            <a:avLst/>
          </a:prstGeom>
          <a:noFill/>
        </p:spPr>
        <p:txBody>
          <a:bodyPr wrap="square">
            <a:spAutoFit/>
          </a:bodyPr>
          <a:lstStyle/>
          <a:p>
            <a:pPr marL="285750" indent="-285750">
              <a:buFont typeface="Arial" panose="020B0604020202020204" pitchFamily="34" charset="0"/>
              <a:buChar char="•"/>
            </a:pPr>
            <a:r>
              <a:rPr lang="en-US" sz="2400" dirty="0"/>
              <a:t>It is clear now that there are certain groups of treatments that are useful to certain crops.</a:t>
            </a:r>
          </a:p>
          <a:p>
            <a:pPr marL="285750" indent="-285750">
              <a:buFont typeface="Arial" panose="020B0604020202020204" pitchFamily="34" charset="0"/>
              <a:buChar char="•"/>
            </a:pPr>
            <a:endParaRPr lang="en-US" sz="1000" dirty="0"/>
          </a:p>
          <a:p>
            <a:pPr marL="285750" indent="-285750">
              <a:buFont typeface="Arial" panose="020B0604020202020204" pitchFamily="34" charset="0"/>
              <a:buChar char="•"/>
            </a:pPr>
            <a:r>
              <a:rPr lang="en-US" sz="2400" dirty="0"/>
              <a:t>This information might influence future planting or treatment patterns.</a:t>
            </a:r>
          </a:p>
          <a:p>
            <a:pPr marL="285750" indent="-285750">
              <a:buFont typeface="Arial" panose="020B0604020202020204" pitchFamily="34" charset="0"/>
              <a:buChar char="•"/>
            </a:pPr>
            <a:endParaRPr lang="en-US" sz="1000" dirty="0"/>
          </a:p>
          <a:p>
            <a:pPr marL="285750" indent="-285750">
              <a:buFont typeface="Arial" panose="020B0604020202020204" pitchFamily="34" charset="0"/>
              <a:buChar char="•"/>
            </a:pPr>
            <a:r>
              <a:rPr lang="en-US" sz="2400" dirty="0"/>
              <a:t>This is just one reconstruction; reconstructing things in different ways leads to different insights into the data.</a:t>
            </a:r>
          </a:p>
        </p:txBody>
      </p:sp>
    </p:spTree>
    <p:extLst>
      <p:ext uri="{BB962C8B-B14F-4D97-AF65-F5344CB8AC3E}">
        <p14:creationId xmlns:p14="http://schemas.microsoft.com/office/powerpoint/2010/main" val="1007169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2149642"/>
            <a:ext cx="5755922" cy="3185927"/>
          </a:xfrm>
        </p:spPr>
        <p:txBody>
          <a:bodyPr/>
          <a:lstStyle/>
          <a:p>
            <a:r>
              <a:rPr lang="en-US" sz="7200" b="1" dirty="0">
                <a:solidFill>
                  <a:schemeClr val="bg1"/>
                </a:solidFill>
              </a:rPr>
              <a:t>Exercise</a:t>
            </a:r>
            <a:endParaRPr lang="en-GB" sz="6000" b="1" dirty="0">
              <a:solidFill>
                <a:schemeClr val="bg1"/>
              </a:solidFill>
            </a:endParaRPr>
          </a:p>
        </p:txBody>
      </p:sp>
      <p:sp>
        <p:nvSpPr>
          <p:cNvPr id="4" name="TextBox 3">
            <a:extLst>
              <a:ext uri="{FF2B5EF4-FFF2-40B4-BE49-F238E27FC236}">
                <a16:creationId xmlns:a16="http://schemas.microsoft.com/office/drawing/2014/main" id="{23E6EE5C-FF74-0C01-6E6F-47ADC9495237}"/>
              </a:ext>
            </a:extLst>
          </p:cNvPr>
          <p:cNvSpPr txBox="1"/>
          <p:nvPr/>
        </p:nvSpPr>
        <p:spPr>
          <a:xfrm>
            <a:off x="7953499" y="5362870"/>
            <a:ext cx="4491841" cy="1106970"/>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Mark Huntly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m.huntly@uwtsd.ac.uk</a:t>
            </a:r>
          </a:p>
        </p:txBody>
      </p:sp>
    </p:spTree>
    <p:extLst>
      <p:ext uri="{BB962C8B-B14F-4D97-AF65-F5344CB8AC3E}">
        <p14:creationId xmlns:p14="http://schemas.microsoft.com/office/powerpoint/2010/main" val="1329425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Exercise</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8219" y="1531917"/>
            <a:ext cx="11475562" cy="4144488"/>
          </a:xfrm>
        </p:spPr>
        <p:txBody>
          <a:bodyPr>
            <a:noAutofit/>
          </a:bodyPr>
          <a:lstStyle/>
          <a:p>
            <a:r>
              <a:rPr lang="en-GB" dirty="0"/>
              <a:t>The following data shows the average time (in hours) taken for each of twelve knitters (A1-A12) to complete a particular design in each of seven types of yarn (B1-B7). A company wants to employ six knitters and use only four types of yarn to make the maximum number of complete objects in the minimum amount of time. By rearranging the data produce a diagram to support your recommendations as to which knitters to employ and which yarns to use.</a:t>
            </a:r>
          </a:p>
          <a:p>
            <a:endParaRPr lang="en-GB" dirty="0"/>
          </a:p>
        </p:txBody>
      </p:sp>
    </p:spTree>
    <p:extLst>
      <p:ext uri="{BB962C8B-B14F-4D97-AF65-F5344CB8AC3E}">
        <p14:creationId xmlns:p14="http://schemas.microsoft.com/office/powerpoint/2010/main" val="33204347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Exercise</a:t>
            </a:r>
            <a:endParaRPr lang="en-GB" sz="6000" b="1" dirty="0"/>
          </a:p>
        </p:txBody>
      </p:sp>
      <p:sp>
        <p:nvSpPr>
          <p:cNvPr id="6" name="Content Placeholder 5">
            <a:extLst>
              <a:ext uri="{FF2B5EF4-FFF2-40B4-BE49-F238E27FC236}">
                <a16:creationId xmlns:a16="http://schemas.microsoft.com/office/drawing/2014/main" id="{3D67E093-E177-5747-6FF5-783CA731212A}"/>
              </a:ext>
            </a:extLst>
          </p:cNvPr>
          <p:cNvSpPr>
            <a:spLocks noGrp="1"/>
          </p:cNvSpPr>
          <p:nvPr>
            <p:ph idx="1"/>
          </p:nvPr>
        </p:nvSpPr>
        <p:spPr>
          <a:xfrm>
            <a:off x="351934" y="1338606"/>
            <a:ext cx="3860612" cy="4337799"/>
          </a:xfrm>
        </p:spPr>
        <p:txBody>
          <a:bodyPr>
            <a:noAutofit/>
          </a:bodyPr>
          <a:lstStyle/>
          <a:p>
            <a:r>
              <a:rPr lang="en-GB" sz="2400" dirty="0"/>
              <a:t>The following data shows the average time (in hours) taken for each of twelve knitters (A1-A12) to complete a particular design in each of seven types of yarn (B1-B7).</a:t>
            </a:r>
            <a:endParaRPr lang="en-GB" dirty="0"/>
          </a:p>
          <a:p>
            <a:endParaRPr lang="en-GB" dirty="0"/>
          </a:p>
          <a:p>
            <a:endParaRPr lang="en-GB" dirty="0"/>
          </a:p>
          <a:p>
            <a:endParaRPr lang="en-GB" dirty="0"/>
          </a:p>
        </p:txBody>
      </p:sp>
      <p:pic>
        <p:nvPicPr>
          <p:cNvPr id="2" name="Picture 1">
            <a:extLst>
              <a:ext uri="{FF2B5EF4-FFF2-40B4-BE49-F238E27FC236}">
                <a16:creationId xmlns:a16="http://schemas.microsoft.com/office/drawing/2014/main" id="{FAD10917-990F-A4D0-F079-A8690AFC750C}"/>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4146191" y="1044363"/>
            <a:ext cx="8013352" cy="3011077"/>
          </a:xfrm>
          <a:prstGeom prst="rect">
            <a:avLst/>
          </a:prstGeom>
          <a:solidFill>
            <a:schemeClr val="accent1"/>
          </a:solidFill>
        </p:spPr>
      </p:pic>
      <p:sp>
        <p:nvSpPr>
          <p:cNvPr id="7" name="TextBox 6">
            <a:extLst>
              <a:ext uri="{FF2B5EF4-FFF2-40B4-BE49-F238E27FC236}">
                <a16:creationId xmlns:a16="http://schemas.microsoft.com/office/drawing/2014/main" id="{0F0399F6-3BE3-AC6B-3118-2D957CE9648A}"/>
              </a:ext>
            </a:extLst>
          </p:cNvPr>
          <p:cNvSpPr txBox="1"/>
          <p:nvPr/>
        </p:nvSpPr>
        <p:spPr>
          <a:xfrm>
            <a:off x="3173691" y="5763981"/>
            <a:ext cx="5844618" cy="707886"/>
          </a:xfrm>
          <a:prstGeom prst="rect">
            <a:avLst/>
          </a:prstGeom>
          <a:noFill/>
        </p:spPr>
        <p:txBody>
          <a:bodyPr wrap="square" rtlCol="0">
            <a:spAutoFit/>
          </a:bodyPr>
          <a:lstStyle/>
          <a:p>
            <a:pPr algn="ctr"/>
            <a:r>
              <a:rPr lang="en-US" sz="2000" b="1" dirty="0">
                <a:solidFill>
                  <a:srgbClr val="FFC000"/>
                </a:solidFill>
              </a:rPr>
              <a:t>Hint: For each knitter, identify the most effective yarn to use.</a:t>
            </a:r>
            <a:endParaRPr lang="en-GB" sz="2000" b="1" dirty="0">
              <a:solidFill>
                <a:srgbClr val="FFC000"/>
              </a:solidFill>
            </a:endParaRPr>
          </a:p>
        </p:txBody>
      </p:sp>
      <p:sp>
        <p:nvSpPr>
          <p:cNvPr id="3" name="TextBox 2">
            <a:extLst>
              <a:ext uri="{FF2B5EF4-FFF2-40B4-BE49-F238E27FC236}">
                <a16:creationId xmlns:a16="http://schemas.microsoft.com/office/drawing/2014/main" id="{43B68500-22A3-26E8-48D8-35CCAA8BF909}"/>
              </a:ext>
            </a:extLst>
          </p:cNvPr>
          <p:cNvSpPr txBox="1"/>
          <p:nvPr/>
        </p:nvSpPr>
        <p:spPr>
          <a:xfrm>
            <a:off x="296392" y="4174709"/>
            <a:ext cx="11143067" cy="1846659"/>
          </a:xfrm>
          <a:prstGeom prst="rect">
            <a:avLst/>
          </a:prstGeom>
          <a:noFill/>
        </p:spPr>
        <p:txBody>
          <a:bodyPr wrap="square" rtlCol="0">
            <a:spAutoFit/>
          </a:bodyPr>
          <a:lstStyle/>
          <a:p>
            <a:pPr marL="285750" indent="-285750">
              <a:buFont typeface="Arial" panose="020B0604020202020204" pitchFamily="34" charset="0"/>
              <a:buChar char="•"/>
            </a:pPr>
            <a:r>
              <a:rPr lang="en-GB" sz="2400" dirty="0"/>
              <a:t>A company wants to employ six knitters and use only four types of yarn to make the maximum number of complete objects in the minimum amount of time. By rearranging the data produce a diagram to support your recommendations as to which knitters to employ and which yarns to use.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8487860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Solution</a:t>
            </a:r>
            <a:endParaRPr lang="en-GB" sz="6000" b="1" dirty="0"/>
          </a:p>
        </p:txBody>
      </p:sp>
      <p:sp>
        <p:nvSpPr>
          <p:cNvPr id="11" name="Content Placeholder 10">
            <a:extLst>
              <a:ext uri="{FF2B5EF4-FFF2-40B4-BE49-F238E27FC236}">
                <a16:creationId xmlns:a16="http://schemas.microsoft.com/office/drawing/2014/main" id="{B1702726-8018-C8F7-04EA-118178924E90}"/>
              </a:ext>
            </a:extLst>
          </p:cNvPr>
          <p:cNvSpPr>
            <a:spLocks noGrp="1"/>
          </p:cNvSpPr>
          <p:nvPr>
            <p:ph idx="1"/>
          </p:nvPr>
        </p:nvSpPr>
        <p:spPr/>
        <p:txBody>
          <a:bodyPr/>
          <a:lstStyle/>
          <a:p>
            <a:pPr marL="514350" indent="-514350">
              <a:buFont typeface="+mj-lt"/>
              <a:buAutoNum type="arabicPeriod"/>
            </a:pPr>
            <a:r>
              <a:rPr lang="en-US" dirty="0"/>
              <a:t>Colour code the six lowest values in each row.</a:t>
            </a:r>
          </a:p>
          <a:p>
            <a:pPr lvl="1"/>
            <a:r>
              <a:rPr lang="en-US" dirty="0"/>
              <a:t>If you find that you have to </a:t>
            </a:r>
            <a:r>
              <a:rPr lang="en-US" dirty="0" err="1"/>
              <a:t>colour</a:t>
            </a:r>
            <a:r>
              <a:rPr lang="en-US" dirty="0"/>
              <a:t> code more than six values, decide whether or not to </a:t>
            </a:r>
            <a:r>
              <a:rPr lang="en-US" dirty="0" err="1"/>
              <a:t>colour</a:t>
            </a:r>
            <a:r>
              <a:rPr lang="en-US" dirty="0"/>
              <a:t> the higher values at all.</a:t>
            </a:r>
          </a:p>
          <a:p>
            <a:pPr lvl="1"/>
            <a:r>
              <a:rPr lang="en-US" dirty="0"/>
              <a:t>E.g. if you have 8, 9, 9, 10, 10, 11, 11 then either </a:t>
            </a:r>
            <a:r>
              <a:rPr lang="en-US" dirty="0" err="1"/>
              <a:t>colour</a:t>
            </a:r>
            <a:r>
              <a:rPr lang="en-US" dirty="0"/>
              <a:t> all of the 11’s or none of them.</a:t>
            </a:r>
          </a:p>
          <a:p>
            <a:endParaRPr lang="en-GB" dirty="0"/>
          </a:p>
        </p:txBody>
      </p:sp>
      <p:pic>
        <p:nvPicPr>
          <p:cNvPr id="3" name="Picture 2">
            <a:extLst>
              <a:ext uri="{FF2B5EF4-FFF2-40B4-BE49-F238E27FC236}">
                <a16:creationId xmlns:a16="http://schemas.microsoft.com/office/drawing/2014/main" id="{0C883ACE-084E-15B9-51B7-2E74E72F3280}"/>
              </a:ext>
            </a:extLst>
          </p:cNvPr>
          <p:cNvPicPr>
            <a:picLocks noChangeAspect="1"/>
          </p:cNvPicPr>
          <p:nvPr/>
        </p:nvPicPr>
        <p:blipFill>
          <a:blip r:embed="rId3"/>
          <a:stretch>
            <a:fillRect/>
          </a:stretch>
        </p:blipFill>
        <p:spPr>
          <a:xfrm>
            <a:off x="3252246" y="3429000"/>
            <a:ext cx="8666375" cy="2603134"/>
          </a:xfrm>
          <a:prstGeom prst="rect">
            <a:avLst/>
          </a:prstGeom>
          <a:solidFill>
            <a:schemeClr val="accent1"/>
          </a:solidFill>
        </p:spPr>
      </p:pic>
    </p:spTree>
    <p:extLst>
      <p:ext uri="{BB962C8B-B14F-4D97-AF65-F5344CB8AC3E}">
        <p14:creationId xmlns:p14="http://schemas.microsoft.com/office/powerpoint/2010/main" val="34075202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Solution</a:t>
            </a:r>
            <a:endParaRPr lang="en-GB" sz="6000" b="1" dirty="0"/>
          </a:p>
        </p:txBody>
      </p:sp>
      <p:sp>
        <p:nvSpPr>
          <p:cNvPr id="11" name="Content Placeholder 10">
            <a:extLst>
              <a:ext uri="{FF2B5EF4-FFF2-40B4-BE49-F238E27FC236}">
                <a16:creationId xmlns:a16="http://schemas.microsoft.com/office/drawing/2014/main" id="{B1702726-8018-C8F7-04EA-118178924E90}"/>
              </a:ext>
            </a:extLst>
          </p:cNvPr>
          <p:cNvSpPr>
            <a:spLocks noGrp="1"/>
          </p:cNvSpPr>
          <p:nvPr>
            <p:ph idx="1"/>
          </p:nvPr>
        </p:nvSpPr>
        <p:spPr/>
        <p:txBody>
          <a:bodyPr/>
          <a:lstStyle/>
          <a:p>
            <a:pPr marL="514350" indent="-514350">
              <a:buFont typeface="+mj-lt"/>
              <a:buAutoNum type="arabicPeriod" startAt="2"/>
            </a:pPr>
            <a:r>
              <a:rPr lang="en-US" dirty="0"/>
              <a:t>Rearrange the columns so that the columns with the most white squares are at the left of the table, and those with the most </a:t>
            </a:r>
            <a:r>
              <a:rPr lang="en-US" dirty="0" err="1"/>
              <a:t>coloured</a:t>
            </a:r>
            <a:r>
              <a:rPr lang="en-US" dirty="0"/>
              <a:t> squares are at the right of the table. </a:t>
            </a:r>
            <a:endParaRPr lang="en-GB" dirty="0"/>
          </a:p>
        </p:txBody>
      </p:sp>
      <p:pic>
        <p:nvPicPr>
          <p:cNvPr id="3" name="Picture 2">
            <a:extLst>
              <a:ext uri="{FF2B5EF4-FFF2-40B4-BE49-F238E27FC236}">
                <a16:creationId xmlns:a16="http://schemas.microsoft.com/office/drawing/2014/main" id="{0C883ACE-084E-15B9-51B7-2E74E72F3280}"/>
              </a:ext>
            </a:extLst>
          </p:cNvPr>
          <p:cNvPicPr>
            <a:picLocks noChangeAspect="1"/>
          </p:cNvPicPr>
          <p:nvPr/>
        </p:nvPicPr>
        <p:blipFill>
          <a:blip r:embed="rId3"/>
          <a:srcRect/>
          <a:stretch/>
        </p:blipFill>
        <p:spPr>
          <a:xfrm>
            <a:off x="2997724" y="3287990"/>
            <a:ext cx="8986885" cy="2658372"/>
          </a:xfrm>
          <a:prstGeom prst="rect">
            <a:avLst/>
          </a:prstGeom>
        </p:spPr>
      </p:pic>
    </p:spTree>
    <p:extLst>
      <p:ext uri="{BB962C8B-B14F-4D97-AF65-F5344CB8AC3E}">
        <p14:creationId xmlns:p14="http://schemas.microsoft.com/office/powerpoint/2010/main" val="26627111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Solution</a:t>
            </a:r>
            <a:endParaRPr lang="en-GB" sz="6000" b="1" dirty="0"/>
          </a:p>
        </p:txBody>
      </p:sp>
      <p:sp>
        <p:nvSpPr>
          <p:cNvPr id="11" name="Content Placeholder 10">
            <a:extLst>
              <a:ext uri="{FF2B5EF4-FFF2-40B4-BE49-F238E27FC236}">
                <a16:creationId xmlns:a16="http://schemas.microsoft.com/office/drawing/2014/main" id="{B1702726-8018-C8F7-04EA-118178924E90}"/>
              </a:ext>
            </a:extLst>
          </p:cNvPr>
          <p:cNvSpPr>
            <a:spLocks noGrp="1"/>
          </p:cNvSpPr>
          <p:nvPr>
            <p:ph idx="1"/>
          </p:nvPr>
        </p:nvSpPr>
        <p:spPr/>
        <p:txBody>
          <a:bodyPr/>
          <a:lstStyle/>
          <a:p>
            <a:pPr marL="514350" indent="-514350">
              <a:buFont typeface="+mj-lt"/>
              <a:buAutoNum type="arabicPeriod" startAt="3"/>
            </a:pPr>
            <a:r>
              <a:rPr lang="en-US" dirty="0"/>
              <a:t>Rearrange the rows so that the rows with the most white squares towards the left of the row are at the top and the rows with the least white squares towards the left are at the bottom.</a:t>
            </a:r>
          </a:p>
          <a:p>
            <a:pPr marL="514350" indent="-514350">
              <a:buFont typeface="+mj-lt"/>
              <a:buAutoNum type="arabicPeriod" startAt="3"/>
            </a:pPr>
            <a:r>
              <a:rPr lang="en-US" dirty="0"/>
              <a:t>Try to make large blocks of white squares. </a:t>
            </a:r>
            <a:endParaRPr lang="en-GB" dirty="0"/>
          </a:p>
        </p:txBody>
      </p:sp>
      <p:pic>
        <p:nvPicPr>
          <p:cNvPr id="3" name="Picture 2">
            <a:extLst>
              <a:ext uri="{FF2B5EF4-FFF2-40B4-BE49-F238E27FC236}">
                <a16:creationId xmlns:a16="http://schemas.microsoft.com/office/drawing/2014/main" id="{0C883ACE-084E-15B9-51B7-2E74E72F3280}"/>
              </a:ext>
            </a:extLst>
          </p:cNvPr>
          <p:cNvPicPr>
            <a:picLocks noChangeAspect="1"/>
          </p:cNvPicPr>
          <p:nvPr/>
        </p:nvPicPr>
        <p:blipFill>
          <a:blip r:embed="rId3"/>
          <a:srcRect/>
          <a:stretch/>
        </p:blipFill>
        <p:spPr>
          <a:xfrm>
            <a:off x="3063712" y="3510066"/>
            <a:ext cx="8986885" cy="2628998"/>
          </a:xfrm>
          <a:prstGeom prst="rect">
            <a:avLst/>
          </a:prstGeom>
        </p:spPr>
      </p:pic>
    </p:spTree>
    <p:extLst>
      <p:ext uri="{BB962C8B-B14F-4D97-AF65-F5344CB8AC3E}">
        <p14:creationId xmlns:p14="http://schemas.microsoft.com/office/powerpoint/2010/main" val="7124202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Solution</a:t>
            </a:r>
            <a:endParaRPr lang="en-GB" sz="6000" b="1" dirty="0"/>
          </a:p>
        </p:txBody>
      </p:sp>
      <p:pic>
        <p:nvPicPr>
          <p:cNvPr id="9" name="Picture 8">
            <a:extLst>
              <a:ext uri="{FF2B5EF4-FFF2-40B4-BE49-F238E27FC236}">
                <a16:creationId xmlns:a16="http://schemas.microsoft.com/office/drawing/2014/main" id="{E6D6327B-E87E-C262-E78C-9382682244E0}"/>
              </a:ext>
            </a:extLst>
          </p:cNvPr>
          <p:cNvPicPr>
            <a:picLocks noChangeAspect="1"/>
          </p:cNvPicPr>
          <p:nvPr/>
        </p:nvPicPr>
        <p:blipFill>
          <a:blip r:embed="rId3"/>
          <a:stretch>
            <a:fillRect/>
          </a:stretch>
        </p:blipFill>
        <p:spPr>
          <a:xfrm>
            <a:off x="0" y="2211300"/>
            <a:ext cx="12192000" cy="3566615"/>
          </a:xfrm>
          <a:prstGeom prst="rect">
            <a:avLst/>
          </a:prstGeom>
        </p:spPr>
      </p:pic>
      <p:sp>
        <p:nvSpPr>
          <p:cNvPr id="11" name="Content Placeholder 10">
            <a:extLst>
              <a:ext uri="{FF2B5EF4-FFF2-40B4-BE49-F238E27FC236}">
                <a16:creationId xmlns:a16="http://schemas.microsoft.com/office/drawing/2014/main" id="{B1702726-8018-C8F7-04EA-118178924E90}"/>
              </a:ext>
            </a:extLst>
          </p:cNvPr>
          <p:cNvSpPr>
            <a:spLocks noGrp="1"/>
          </p:cNvSpPr>
          <p:nvPr>
            <p:ph idx="1"/>
          </p:nvPr>
        </p:nvSpPr>
        <p:spPr>
          <a:xfrm>
            <a:off x="358219" y="1564849"/>
            <a:ext cx="11481847" cy="3836710"/>
          </a:xfrm>
        </p:spPr>
        <p:txBody>
          <a:bodyPr/>
          <a:lstStyle/>
          <a:p>
            <a:r>
              <a:rPr lang="en-US" b="1" dirty="0"/>
              <a:t>The best antibiotics to employ are A2, A3, A6, A7, A8 and A11</a:t>
            </a:r>
          </a:p>
          <a:p>
            <a:endParaRPr lang="en-GB" dirty="0"/>
          </a:p>
        </p:txBody>
      </p:sp>
      <p:sp>
        <p:nvSpPr>
          <p:cNvPr id="10" name="Rectangle 9">
            <a:extLst>
              <a:ext uri="{FF2B5EF4-FFF2-40B4-BE49-F238E27FC236}">
                <a16:creationId xmlns:a16="http://schemas.microsoft.com/office/drawing/2014/main" id="{63208BCC-5CD2-36E6-FD18-F6E5DA2A72CA}"/>
              </a:ext>
            </a:extLst>
          </p:cNvPr>
          <p:cNvSpPr/>
          <p:nvPr/>
        </p:nvSpPr>
        <p:spPr>
          <a:xfrm>
            <a:off x="6410227" y="2211300"/>
            <a:ext cx="5599521" cy="3388222"/>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65546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A22EBA7-931B-96A1-D009-4A403E7B62DB}"/>
              </a:ext>
            </a:extLst>
          </p:cNvPr>
          <p:cNvPicPr>
            <a:picLocks noGrp="1" noChangeAspect="1"/>
          </p:cNvPicPr>
          <p:nvPr>
            <p:ph idx="1"/>
          </p:nvPr>
        </p:nvPicPr>
        <p:blipFill>
          <a:blip r:embed="rId3"/>
          <a:stretch>
            <a:fillRect/>
          </a:stretch>
        </p:blipFill>
        <p:spPr>
          <a:xfrm>
            <a:off x="5467546" y="693493"/>
            <a:ext cx="6615282" cy="4887879"/>
          </a:xfrm>
          <a:solidFill>
            <a:schemeClr val="accent1">
              <a:lumMod val="60000"/>
              <a:lumOff val="40000"/>
            </a:schemeClr>
          </a:solidFill>
        </p:spPr>
      </p:pic>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Mosaic Displays</a:t>
            </a:r>
            <a:endParaRPr lang="en-GB" sz="6000" b="1" dirty="0"/>
          </a:p>
        </p:txBody>
      </p:sp>
      <p:sp>
        <p:nvSpPr>
          <p:cNvPr id="10" name="TextBox 9">
            <a:extLst>
              <a:ext uri="{FF2B5EF4-FFF2-40B4-BE49-F238E27FC236}">
                <a16:creationId xmlns:a16="http://schemas.microsoft.com/office/drawing/2014/main" id="{8B94B905-B79E-2CF1-7A76-1C9CD670D375}"/>
              </a:ext>
            </a:extLst>
          </p:cNvPr>
          <p:cNvSpPr txBox="1"/>
          <p:nvPr/>
        </p:nvSpPr>
        <p:spPr>
          <a:xfrm>
            <a:off x="351934" y="1690688"/>
            <a:ext cx="5115612" cy="3416320"/>
          </a:xfrm>
          <a:prstGeom prst="rect">
            <a:avLst/>
          </a:prstGeom>
          <a:noFill/>
        </p:spPr>
        <p:txBody>
          <a:bodyPr wrap="square">
            <a:spAutoFit/>
          </a:bodyPr>
          <a:lstStyle/>
          <a:p>
            <a:pPr marL="285750" indent="-285750">
              <a:buFont typeface="Arial" panose="020B0604020202020204" pitchFamily="34" charset="0"/>
              <a:buChar char="•"/>
            </a:pPr>
            <a:r>
              <a:rPr lang="en-US" sz="2400" dirty="0"/>
              <a:t>The previous two rearrangements were very simple.</a:t>
            </a:r>
          </a:p>
          <a:p>
            <a:pPr marL="285750" indent="-285750">
              <a:buFont typeface="Arial" panose="020B0604020202020204" pitchFamily="34" charset="0"/>
              <a:buChar char="•"/>
            </a:pPr>
            <a:r>
              <a:rPr lang="en-US" sz="2400" dirty="0"/>
              <a:t>A further rearrangement technique is to use a Mosaic Display….</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Once upon a time there was a lecturer who recorded the eye and hair </a:t>
            </a:r>
            <a:r>
              <a:rPr lang="en-US" sz="2400" dirty="0" err="1"/>
              <a:t>colours</a:t>
            </a:r>
            <a:r>
              <a:rPr lang="en-US" sz="2400" dirty="0"/>
              <a:t> for each of his 592 students…</a:t>
            </a:r>
          </a:p>
        </p:txBody>
      </p:sp>
    </p:spTree>
    <p:extLst>
      <p:ext uri="{BB962C8B-B14F-4D97-AF65-F5344CB8AC3E}">
        <p14:creationId xmlns:p14="http://schemas.microsoft.com/office/powerpoint/2010/main" val="12237263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Mosaic Displays</a:t>
            </a:r>
            <a:endParaRPr lang="en-GB" sz="6000" b="1" dirty="0"/>
          </a:p>
        </p:txBody>
      </p:sp>
      <p:sp>
        <p:nvSpPr>
          <p:cNvPr id="3" name="Content Placeholder 2">
            <a:extLst>
              <a:ext uri="{FF2B5EF4-FFF2-40B4-BE49-F238E27FC236}">
                <a16:creationId xmlns:a16="http://schemas.microsoft.com/office/drawing/2014/main" id="{5AED60D4-1730-ECE9-E1E5-2BE62510C10B}"/>
              </a:ext>
            </a:extLst>
          </p:cNvPr>
          <p:cNvSpPr>
            <a:spLocks noGrp="1"/>
          </p:cNvSpPr>
          <p:nvPr>
            <p:ph idx="1"/>
          </p:nvPr>
        </p:nvSpPr>
        <p:spPr/>
        <p:txBody>
          <a:bodyPr/>
          <a:lstStyle/>
          <a:p>
            <a:r>
              <a:rPr lang="en-GB" sz="2800" dirty="0"/>
              <a:t>If eye colour is independent of hair colour then the area of each rectangle would be proportional to the probability of the occurrence of any combination of hair and eye colour.</a:t>
            </a:r>
          </a:p>
          <a:p>
            <a:pPr>
              <a:lnSpc>
                <a:spcPct val="90000"/>
              </a:lnSpc>
            </a:pPr>
            <a:endParaRPr lang="en-GB" sz="2800" dirty="0"/>
          </a:p>
          <a:p>
            <a:pPr>
              <a:lnSpc>
                <a:spcPct val="90000"/>
              </a:lnSpc>
            </a:pPr>
            <a:r>
              <a:rPr lang="en-GB" dirty="0"/>
              <a:t>So l</a:t>
            </a:r>
            <a:r>
              <a:rPr lang="en-GB" sz="2800" dirty="0"/>
              <a:t>et’s change the diagram so the width is still the relative occurrence of hair colour but the height is now governed by the actual number of students with an eye colour.</a:t>
            </a:r>
          </a:p>
          <a:p>
            <a:endParaRPr lang="en-GB" dirty="0"/>
          </a:p>
        </p:txBody>
      </p:sp>
    </p:spTree>
    <p:extLst>
      <p:ext uri="{BB962C8B-B14F-4D97-AF65-F5344CB8AC3E}">
        <p14:creationId xmlns:p14="http://schemas.microsoft.com/office/powerpoint/2010/main" val="14271468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Mosaic Displays</a:t>
            </a:r>
            <a:endParaRPr lang="en-GB" sz="6000" b="1" dirty="0"/>
          </a:p>
        </p:txBody>
      </p:sp>
      <p:pic>
        <p:nvPicPr>
          <p:cNvPr id="2" name="Content Placeholder 1">
            <a:extLst>
              <a:ext uri="{FF2B5EF4-FFF2-40B4-BE49-F238E27FC236}">
                <a16:creationId xmlns:a16="http://schemas.microsoft.com/office/drawing/2014/main" id="{D295174E-6EA6-382A-1D08-51E149B2B920}"/>
              </a:ext>
            </a:extLst>
          </p:cNvPr>
          <p:cNvPicPr>
            <a:picLocks noGrp="1" noChangeAspect="1"/>
          </p:cNvPicPr>
          <p:nvPr>
            <p:ph idx="1"/>
          </p:nvPr>
        </p:nvPicPr>
        <p:blipFill>
          <a:blip r:embed="rId3"/>
          <a:stretch>
            <a:fillRect/>
          </a:stretch>
        </p:blipFill>
        <p:spPr>
          <a:xfrm>
            <a:off x="5259170" y="942680"/>
            <a:ext cx="6837212" cy="4629266"/>
          </a:xfrm>
          <a:prstGeom prst="rect">
            <a:avLst/>
          </a:prstGeom>
          <a:solidFill>
            <a:schemeClr val="accent1"/>
          </a:solidFill>
        </p:spPr>
      </p:pic>
      <p:pic>
        <p:nvPicPr>
          <p:cNvPr id="4" name="Picture 3">
            <a:extLst>
              <a:ext uri="{FF2B5EF4-FFF2-40B4-BE49-F238E27FC236}">
                <a16:creationId xmlns:a16="http://schemas.microsoft.com/office/drawing/2014/main" id="{17DEFA9E-5FF0-ADF8-1C27-F8AA41BD0BA1}"/>
              </a:ext>
            </a:extLst>
          </p:cNvPr>
          <p:cNvPicPr>
            <a:picLocks noChangeAspect="1"/>
          </p:cNvPicPr>
          <p:nvPr/>
        </p:nvPicPr>
        <p:blipFill>
          <a:blip r:embed="rId4"/>
          <a:stretch>
            <a:fillRect/>
          </a:stretch>
        </p:blipFill>
        <p:spPr>
          <a:xfrm>
            <a:off x="95618" y="1693736"/>
            <a:ext cx="4695165" cy="3470528"/>
          </a:xfrm>
          <a:prstGeom prst="rect">
            <a:avLst/>
          </a:prstGeom>
        </p:spPr>
      </p:pic>
      <p:sp>
        <p:nvSpPr>
          <p:cNvPr id="6" name="Arrow: Right 5">
            <a:extLst>
              <a:ext uri="{FF2B5EF4-FFF2-40B4-BE49-F238E27FC236}">
                <a16:creationId xmlns:a16="http://schemas.microsoft.com/office/drawing/2014/main" id="{342A8FCE-A6D4-0E26-EC83-AC8A03395B93}"/>
              </a:ext>
            </a:extLst>
          </p:cNvPr>
          <p:cNvSpPr/>
          <p:nvPr/>
        </p:nvSpPr>
        <p:spPr>
          <a:xfrm>
            <a:off x="4790783" y="3010312"/>
            <a:ext cx="468387"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25331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Mosaic Displays</a:t>
            </a:r>
            <a:endParaRPr lang="en-GB" sz="6000" b="1" dirty="0"/>
          </a:p>
        </p:txBody>
      </p:sp>
      <p:pic>
        <p:nvPicPr>
          <p:cNvPr id="2" name="Content Placeholder 1">
            <a:extLst>
              <a:ext uri="{FF2B5EF4-FFF2-40B4-BE49-F238E27FC236}">
                <a16:creationId xmlns:a16="http://schemas.microsoft.com/office/drawing/2014/main" id="{D295174E-6EA6-382A-1D08-51E149B2B920}"/>
              </a:ext>
            </a:extLst>
          </p:cNvPr>
          <p:cNvPicPr>
            <a:picLocks noGrp="1" noChangeAspect="1"/>
          </p:cNvPicPr>
          <p:nvPr>
            <p:ph idx="1"/>
          </p:nvPr>
        </p:nvPicPr>
        <p:blipFill>
          <a:blip r:embed="rId3"/>
          <a:stretch>
            <a:fillRect/>
          </a:stretch>
        </p:blipFill>
        <p:spPr>
          <a:xfrm>
            <a:off x="5259170" y="942680"/>
            <a:ext cx="6837212" cy="4629266"/>
          </a:xfrm>
          <a:prstGeom prst="rect">
            <a:avLst/>
          </a:prstGeom>
          <a:solidFill>
            <a:schemeClr val="accent1"/>
          </a:solidFill>
        </p:spPr>
      </p:pic>
      <p:pic>
        <p:nvPicPr>
          <p:cNvPr id="4" name="Picture 3">
            <a:extLst>
              <a:ext uri="{FF2B5EF4-FFF2-40B4-BE49-F238E27FC236}">
                <a16:creationId xmlns:a16="http://schemas.microsoft.com/office/drawing/2014/main" id="{17DEFA9E-5FF0-ADF8-1C27-F8AA41BD0BA1}"/>
              </a:ext>
            </a:extLst>
          </p:cNvPr>
          <p:cNvPicPr>
            <a:picLocks noChangeAspect="1"/>
          </p:cNvPicPr>
          <p:nvPr/>
        </p:nvPicPr>
        <p:blipFill>
          <a:blip r:embed="rId4"/>
          <a:stretch>
            <a:fillRect/>
          </a:stretch>
        </p:blipFill>
        <p:spPr>
          <a:xfrm>
            <a:off x="95618" y="1418972"/>
            <a:ext cx="4695165" cy="3470528"/>
          </a:xfrm>
          <a:prstGeom prst="rect">
            <a:avLst/>
          </a:prstGeom>
        </p:spPr>
      </p:pic>
      <p:sp>
        <p:nvSpPr>
          <p:cNvPr id="6" name="Arrow: Right 5">
            <a:extLst>
              <a:ext uri="{FF2B5EF4-FFF2-40B4-BE49-F238E27FC236}">
                <a16:creationId xmlns:a16="http://schemas.microsoft.com/office/drawing/2014/main" id="{342A8FCE-A6D4-0E26-EC83-AC8A03395B93}"/>
              </a:ext>
            </a:extLst>
          </p:cNvPr>
          <p:cNvSpPr/>
          <p:nvPr/>
        </p:nvSpPr>
        <p:spPr>
          <a:xfrm>
            <a:off x="4790783" y="3010312"/>
            <a:ext cx="468387"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Arrow Connector 6">
            <a:extLst>
              <a:ext uri="{FF2B5EF4-FFF2-40B4-BE49-F238E27FC236}">
                <a16:creationId xmlns:a16="http://schemas.microsoft.com/office/drawing/2014/main" id="{0DA441F3-10CF-2CCD-F851-849948C2F42C}"/>
              </a:ext>
            </a:extLst>
          </p:cNvPr>
          <p:cNvCxnSpPr>
            <a:cxnSpLocks/>
          </p:cNvCxnSpPr>
          <p:nvPr/>
        </p:nvCxnSpPr>
        <p:spPr>
          <a:xfrm>
            <a:off x="1630837" y="3004139"/>
            <a:ext cx="4845377" cy="75715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26A523EF-FAAB-D432-B238-6A338A472F52}"/>
              </a:ext>
            </a:extLst>
          </p:cNvPr>
          <p:cNvSpPr txBox="1"/>
          <p:nvPr/>
        </p:nvSpPr>
        <p:spPr>
          <a:xfrm>
            <a:off x="358220" y="4889500"/>
            <a:ext cx="4383464" cy="830997"/>
          </a:xfrm>
          <a:prstGeom prst="rect">
            <a:avLst/>
          </a:prstGeom>
          <a:noFill/>
        </p:spPr>
        <p:txBody>
          <a:bodyPr wrap="square" rtlCol="0">
            <a:spAutoFit/>
          </a:bodyPr>
          <a:lstStyle/>
          <a:p>
            <a:r>
              <a:rPr lang="en-US" sz="2400" i="1" dirty="0"/>
              <a:t>X </a:t>
            </a:r>
            <a:r>
              <a:rPr lang="en-US" sz="2400" dirty="0"/>
              <a:t>axis: (68/220)*100 = 31%</a:t>
            </a:r>
          </a:p>
          <a:p>
            <a:r>
              <a:rPr lang="en-GB" sz="2400" i="1" dirty="0"/>
              <a:t>Y </a:t>
            </a:r>
            <a:r>
              <a:rPr lang="en-GB" sz="2400" dirty="0"/>
              <a:t>axis: (68/108) x 100 = 63%</a:t>
            </a:r>
          </a:p>
        </p:txBody>
      </p:sp>
    </p:spTree>
    <p:extLst>
      <p:ext uri="{BB962C8B-B14F-4D97-AF65-F5344CB8AC3E}">
        <p14:creationId xmlns:p14="http://schemas.microsoft.com/office/powerpoint/2010/main" val="55202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Mosaic Displays</a:t>
            </a:r>
            <a:endParaRPr lang="en-GB" sz="6000" b="1" dirty="0"/>
          </a:p>
        </p:txBody>
      </p:sp>
      <p:pic>
        <p:nvPicPr>
          <p:cNvPr id="2" name="Content Placeholder 1">
            <a:extLst>
              <a:ext uri="{FF2B5EF4-FFF2-40B4-BE49-F238E27FC236}">
                <a16:creationId xmlns:a16="http://schemas.microsoft.com/office/drawing/2014/main" id="{D295174E-6EA6-382A-1D08-51E149B2B920}"/>
              </a:ext>
            </a:extLst>
          </p:cNvPr>
          <p:cNvPicPr>
            <a:picLocks noGrp="1" noChangeAspect="1"/>
          </p:cNvPicPr>
          <p:nvPr>
            <p:ph idx="1"/>
          </p:nvPr>
        </p:nvPicPr>
        <p:blipFill>
          <a:blip r:embed="rId3"/>
          <a:stretch>
            <a:fillRect/>
          </a:stretch>
        </p:blipFill>
        <p:spPr>
          <a:xfrm>
            <a:off x="5259170" y="942680"/>
            <a:ext cx="6837212" cy="4629266"/>
          </a:xfrm>
          <a:prstGeom prst="rect">
            <a:avLst/>
          </a:prstGeom>
          <a:solidFill>
            <a:schemeClr val="accent1"/>
          </a:solidFill>
        </p:spPr>
      </p:pic>
      <p:sp>
        <p:nvSpPr>
          <p:cNvPr id="10" name="TextBox 9">
            <a:extLst>
              <a:ext uri="{FF2B5EF4-FFF2-40B4-BE49-F238E27FC236}">
                <a16:creationId xmlns:a16="http://schemas.microsoft.com/office/drawing/2014/main" id="{26A523EF-FAAB-D432-B238-6A338A472F52}"/>
              </a:ext>
            </a:extLst>
          </p:cNvPr>
          <p:cNvSpPr txBox="1"/>
          <p:nvPr/>
        </p:nvSpPr>
        <p:spPr>
          <a:xfrm>
            <a:off x="358220" y="1508333"/>
            <a:ext cx="4900949" cy="4154984"/>
          </a:xfrm>
          <a:prstGeom prst="rect">
            <a:avLst/>
          </a:prstGeom>
          <a:noFill/>
        </p:spPr>
        <p:txBody>
          <a:bodyPr wrap="square" rtlCol="0">
            <a:spAutoFit/>
          </a:bodyPr>
          <a:lstStyle/>
          <a:p>
            <a:pPr marL="342900" indent="-342900">
              <a:buFont typeface="Arial" panose="020B0604020202020204" pitchFamily="34" charset="0"/>
              <a:buChar char="•"/>
            </a:pPr>
            <a:r>
              <a:rPr lang="en-US" sz="2400" dirty="0"/>
              <a:t>If hair </a:t>
            </a:r>
            <a:r>
              <a:rPr lang="en-US" sz="2400" dirty="0" err="1"/>
              <a:t>colour</a:t>
            </a:r>
            <a:r>
              <a:rPr lang="en-US" sz="2400" dirty="0"/>
              <a:t> and eye </a:t>
            </a:r>
            <a:r>
              <a:rPr lang="en-US" sz="2400" dirty="0" err="1"/>
              <a:t>colour</a:t>
            </a:r>
            <a:r>
              <a:rPr lang="en-US" sz="2400" dirty="0"/>
              <a:t> were independent then the rows would be equal in height.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In fact there are more blue-eyed blonds and brown-eyed, black-haired people.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We can rearrange this to show the deviation between hair </a:t>
            </a:r>
            <a:r>
              <a:rPr lang="en-US" sz="2400" dirty="0" err="1"/>
              <a:t>colour</a:t>
            </a:r>
            <a:r>
              <a:rPr lang="en-US" sz="2400" dirty="0"/>
              <a:t> and eye </a:t>
            </a:r>
            <a:r>
              <a:rPr lang="en-US" sz="2400" dirty="0" err="1"/>
              <a:t>colour</a:t>
            </a:r>
            <a:r>
              <a:rPr lang="en-US" sz="2400" dirty="0"/>
              <a:t> more easily!</a:t>
            </a:r>
          </a:p>
        </p:txBody>
      </p:sp>
      <p:sp>
        <p:nvSpPr>
          <p:cNvPr id="3" name="Rectangle 2">
            <a:extLst>
              <a:ext uri="{FF2B5EF4-FFF2-40B4-BE49-F238E27FC236}">
                <a16:creationId xmlns:a16="http://schemas.microsoft.com/office/drawing/2014/main" id="{54CE8D17-5297-48C5-0F3F-DDC95DDF4868}"/>
              </a:ext>
            </a:extLst>
          </p:cNvPr>
          <p:cNvSpPr/>
          <p:nvPr/>
        </p:nvSpPr>
        <p:spPr>
          <a:xfrm>
            <a:off x="6306532" y="2762054"/>
            <a:ext cx="857839" cy="2270322"/>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4FC505B-B279-E93B-2F3B-5349E3FA4D12}"/>
              </a:ext>
            </a:extLst>
          </p:cNvPr>
          <p:cNvSpPr/>
          <p:nvPr/>
        </p:nvSpPr>
        <p:spPr>
          <a:xfrm>
            <a:off x="10644433" y="2047188"/>
            <a:ext cx="1420888" cy="263793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780363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Mosaic Displays</a:t>
            </a:r>
            <a:endParaRPr lang="en-GB" sz="6000" b="1" dirty="0"/>
          </a:p>
        </p:txBody>
      </p:sp>
      <p:pic>
        <p:nvPicPr>
          <p:cNvPr id="2" name="Content Placeholder 1">
            <a:extLst>
              <a:ext uri="{FF2B5EF4-FFF2-40B4-BE49-F238E27FC236}">
                <a16:creationId xmlns:a16="http://schemas.microsoft.com/office/drawing/2014/main" id="{D295174E-6EA6-382A-1D08-51E149B2B920}"/>
              </a:ext>
            </a:extLst>
          </p:cNvPr>
          <p:cNvPicPr>
            <a:picLocks noGrp="1" noChangeAspect="1"/>
          </p:cNvPicPr>
          <p:nvPr>
            <p:ph idx="1"/>
          </p:nvPr>
        </p:nvPicPr>
        <p:blipFill>
          <a:blip r:embed="rId3"/>
          <a:stretch>
            <a:fillRect/>
          </a:stretch>
        </p:blipFill>
        <p:spPr>
          <a:xfrm>
            <a:off x="122850" y="1901272"/>
            <a:ext cx="4512767" cy="3055456"/>
          </a:xfrm>
          <a:prstGeom prst="rect">
            <a:avLst/>
          </a:prstGeom>
          <a:solidFill>
            <a:schemeClr val="accent1"/>
          </a:solidFill>
        </p:spPr>
      </p:pic>
      <p:pic>
        <p:nvPicPr>
          <p:cNvPr id="4" name="Picture 3">
            <a:extLst>
              <a:ext uri="{FF2B5EF4-FFF2-40B4-BE49-F238E27FC236}">
                <a16:creationId xmlns:a16="http://schemas.microsoft.com/office/drawing/2014/main" id="{FCB64424-FD3F-1BE4-8749-C46E5F764A48}"/>
              </a:ext>
            </a:extLst>
          </p:cNvPr>
          <p:cNvPicPr>
            <a:picLocks noChangeAspect="1"/>
          </p:cNvPicPr>
          <p:nvPr/>
        </p:nvPicPr>
        <p:blipFill>
          <a:blip r:embed="rId4"/>
          <a:stretch>
            <a:fillRect/>
          </a:stretch>
        </p:blipFill>
        <p:spPr>
          <a:xfrm>
            <a:off x="5184742" y="952107"/>
            <a:ext cx="6884408" cy="4661220"/>
          </a:xfrm>
          <a:prstGeom prst="rect">
            <a:avLst/>
          </a:prstGeom>
          <a:solidFill>
            <a:schemeClr val="accent1"/>
          </a:solidFill>
        </p:spPr>
      </p:pic>
      <p:sp>
        <p:nvSpPr>
          <p:cNvPr id="6" name="Arrow: Right 5">
            <a:extLst>
              <a:ext uri="{FF2B5EF4-FFF2-40B4-BE49-F238E27FC236}">
                <a16:creationId xmlns:a16="http://schemas.microsoft.com/office/drawing/2014/main" id="{7AE9C891-0811-6BA2-7D38-534684E53D01}"/>
              </a:ext>
            </a:extLst>
          </p:cNvPr>
          <p:cNvSpPr/>
          <p:nvPr/>
        </p:nvSpPr>
        <p:spPr>
          <a:xfrm>
            <a:off x="4635617" y="3040401"/>
            <a:ext cx="552653" cy="484632"/>
          </a:xfrm>
          <a:prstGeom prst="rightArrow">
            <a:avLst>
              <a:gd name="adj1" fmla="val 50000"/>
              <a:gd name="adj2" fmla="val 5588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69063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Mosaic Displays</a:t>
            </a:r>
            <a:endParaRPr lang="en-GB" sz="6000" b="1" dirty="0"/>
          </a:p>
        </p:txBody>
      </p:sp>
      <p:pic>
        <p:nvPicPr>
          <p:cNvPr id="2" name="Content Placeholder 1">
            <a:extLst>
              <a:ext uri="{FF2B5EF4-FFF2-40B4-BE49-F238E27FC236}">
                <a16:creationId xmlns:a16="http://schemas.microsoft.com/office/drawing/2014/main" id="{D295174E-6EA6-382A-1D08-51E149B2B920}"/>
              </a:ext>
            </a:extLst>
          </p:cNvPr>
          <p:cNvPicPr>
            <a:picLocks noGrp="1" noChangeAspect="1"/>
          </p:cNvPicPr>
          <p:nvPr>
            <p:ph idx="1"/>
          </p:nvPr>
        </p:nvPicPr>
        <p:blipFill>
          <a:blip r:embed="rId3"/>
          <a:stretch>
            <a:fillRect/>
          </a:stretch>
        </p:blipFill>
        <p:spPr>
          <a:xfrm>
            <a:off x="122850" y="1901272"/>
            <a:ext cx="4512767" cy="3055456"/>
          </a:xfrm>
          <a:prstGeom prst="rect">
            <a:avLst/>
          </a:prstGeom>
          <a:solidFill>
            <a:schemeClr val="accent1"/>
          </a:solidFill>
        </p:spPr>
      </p:pic>
      <p:pic>
        <p:nvPicPr>
          <p:cNvPr id="4" name="Picture 3">
            <a:extLst>
              <a:ext uri="{FF2B5EF4-FFF2-40B4-BE49-F238E27FC236}">
                <a16:creationId xmlns:a16="http://schemas.microsoft.com/office/drawing/2014/main" id="{FCB64424-FD3F-1BE4-8749-C46E5F764A48}"/>
              </a:ext>
            </a:extLst>
          </p:cNvPr>
          <p:cNvPicPr>
            <a:picLocks noChangeAspect="1"/>
          </p:cNvPicPr>
          <p:nvPr/>
        </p:nvPicPr>
        <p:blipFill>
          <a:blip r:embed="rId4"/>
          <a:stretch>
            <a:fillRect/>
          </a:stretch>
        </p:blipFill>
        <p:spPr>
          <a:xfrm>
            <a:off x="5184742" y="952107"/>
            <a:ext cx="6884408" cy="4661220"/>
          </a:xfrm>
          <a:prstGeom prst="rect">
            <a:avLst/>
          </a:prstGeom>
          <a:solidFill>
            <a:schemeClr val="accent1"/>
          </a:solidFill>
        </p:spPr>
      </p:pic>
      <p:sp>
        <p:nvSpPr>
          <p:cNvPr id="6" name="Arrow: Right 5">
            <a:extLst>
              <a:ext uri="{FF2B5EF4-FFF2-40B4-BE49-F238E27FC236}">
                <a16:creationId xmlns:a16="http://schemas.microsoft.com/office/drawing/2014/main" id="{7AE9C891-0811-6BA2-7D38-534684E53D01}"/>
              </a:ext>
            </a:extLst>
          </p:cNvPr>
          <p:cNvSpPr/>
          <p:nvPr/>
        </p:nvSpPr>
        <p:spPr>
          <a:xfrm>
            <a:off x="4635617" y="3040401"/>
            <a:ext cx="552653" cy="484632"/>
          </a:xfrm>
          <a:prstGeom prst="rightArrow">
            <a:avLst>
              <a:gd name="adj1" fmla="val 50000"/>
              <a:gd name="adj2" fmla="val 5588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Arrow Connector 6">
            <a:extLst>
              <a:ext uri="{FF2B5EF4-FFF2-40B4-BE49-F238E27FC236}">
                <a16:creationId xmlns:a16="http://schemas.microsoft.com/office/drawing/2014/main" id="{40AE599F-1BEF-3FED-B485-9CA0C4855206}"/>
              </a:ext>
            </a:extLst>
          </p:cNvPr>
          <p:cNvCxnSpPr>
            <a:cxnSpLocks/>
          </p:cNvCxnSpPr>
          <p:nvPr/>
        </p:nvCxnSpPr>
        <p:spPr>
          <a:xfrm>
            <a:off x="1253765" y="3657600"/>
            <a:ext cx="5373278" cy="30637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C38F6996-88A3-D52C-A88E-BB16F0AE71A6}"/>
              </a:ext>
            </a:extLst>
          </p:cNvPr>
          <p:cNvCxnSpPr>
            <a:cxnSpLocks/>
          </p:cNvCxnSpPr>
          <p:nvPr/>
        </p:nvCxnSpPr>
        <p:spPr>
          <a:xfrm flipV="1">
            <a:off x="4223208" y="2061887"/>
            <a:ext cx="6656896" cy="83214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21463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Mosaic Displays</a:t>
            </a:r>
            <a:endParaRPr lang="en-GB" sz="6000" b="1" dirty="0"/>
          </a:p>
        </p:txBody>
      </p:sp>
      <p:pic>
        <p:nvPicPr>
          <p:cNvPr id="2" name="Content Placeholder 1">
            <a:extLst>
              <a:ext uri="{FF2B5EF4-FFF2-40B4-BE49-F238E27FC236}">
                <a16:creationId xmlns:a16="http://schemas.microsoft.com/office/drawing/2014/main" id="{D295174E-6EA6-382A-1D08-51E149B2B920}"/>
              </a:ext>
            </a:extLst>
          </p:cNvPr>
          <p:cNvPicPr>
            <a:picLocks noGrp="1" noChangeAspect="1"/>
          </p:cNvPicPr>
          <p:nvPr>
            <p:ph idx="1"/>
          </p:nvPr>
        </p:nvPicPr>
        <p:blipFill>
          <a:blip r:embed="rId3"/>
          <a:stretch>
            <a:fillRect/>
          </a:stretch>
        </p:blipFill>
        <p:spPr>
          <a:xfrm>
            <a:off x="122850" y="1901272"/>
            <a:ext cx="4512767" cy="3055456"/>
          </a:xfrm>
          <a:prstGeom prst="rect">
            <a:avLst/>
          </a:prstGeom>
          <a:solidFill>
            <a:schemeClr val="accent1"/>
          </a:solidFill>
        </p:spPr>
      </p:pic>
      <p:pic>
        <p:nvPicPr>
          <p:cNvPr id="4" name="Picture 3">
            <a:extLst>
              <a:ext uri="{FF2B5EF4-FFF2-40B4-BE49-F238E27FC236}">
                <a16:creationId xmlns:a16="http://schemas.microsoft.com/office/drawing/2014/main" id="{FCB64424-FD3F-1BE4-8749-C46E5F764A48}"/>
              </a:ext>
            </a:extLst>
          </p:cNvPr>
          <p:cNvPicPr>
            <a:picLocks noChangeAspect="1"/>
          </p:cNvPicPr>
          <p:nvPr/>
        </p:nvPicPr>
        <p:blipFill>
          <a:blip r:embed="rId4"/>
          <a:stretch>
            <a:fillRect/>
          </a:stretch>
        </p:blipFill>
        <p:spPr>
          <a:xfrm>
            <a:off x="5184742" y="952107"/>
            <a:ext cx="6884408" cy="4661220"/>
          </a:xfrm>
          <a:prstGeom prst="rect">
            <a:avLst/>
          </a:prstGeom>
          <a:solidFill>
            <a:schemeClr val="accent1"/>
          </a:solidFill>
        </p:spPr>
      </p:pic>
      <p:sp>
        <p:nvSpPr>
          <p:cNvPr id="6" name="Arrow: Right 5">
            <a:extLst>
              <a:ext uri="{FF2B5EF4-FFF2-40B4-BE49-F238E27FC236}">
                <a16:creationId xmlns:a16="http://schemas.microsoft.com/office/drawing/2014/main" id="{7AE9C891-0811-6BA2-7D38-534684E53D01}"/>
              </a:ext>
            </a:extLst>
          </p:cNvPr>
          <p:cNvSpPr/>
          <p:nvPr/>
        </p:nvSpPr>
        <p:spPr>
          <a:xfrm>
            <a:off x="4635617" y="3040401"/>
            <a:ext cx="552653" cy="484632"/>
          </a:xfrm>
          <a:prstGeom prst="rightArrow">
            <a:avLst>
              <a:gd name="adj1" fmla="val 50000"/>
              <a:gd name="adj2" fmla="val 5588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Arrow Connector 6">
            <a:extLst>
              <a:ext uri="{FF2B5EF4-FFF2-40B4-BE49-F238E27FC236}">
                <a16:creationId xmlns:a16="http://schemas.microsoft.com/office/drawing/2014/main" id="{40AE599F-1BEF-3FED-B485-9CA0C4855206}"/>
              </a:ext>
            </a:extLst>
          </p:cNvPr>
          <p:cNvCxnSpPr>
            <a:cxnSpLocks/>
          </p:cNvCxnSpPr>
          <p:nvPr/>
        </p:nvCxnSpPr>
        <p:spPr>
          <a:xfrm>
            <a:off x="1253765" y="3657600"/>
            <a:ext cx="5373278" cy="30637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C38F6996-88A3-D52C-A88E-BB16F0AE71A6}"/>
              </a:ext>
            </a:extLst>
          </p:cNvPr>
          <p:cNvCxnSpPr>
            <a:cxnSpLocks/>
          </p:cNvCxnSpPr>
          <p:nvPr/>
        </p:nvCxnSpPr>
        <p:spPr>
          <a:xfrm flipV="1">
            <a:off x="4223208" y="2061887"/>
            <a:ext cx="6656896" cy="83214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84629497-62EA-2E01-AD4E-C4066A7344DD}"/>
              </a:ext>
            </a:extLst>
          </p:cNvPr>
          <p:cNvSpPr/>
          <p:nvPr/>
        </p:nvSpPr>
        <p:spPr>
          <a:xfrm>
            <a:off x="5184742" y="952107"/>
            <a:ext cx="1093510" cy="584462"/>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5D3A2897-65FD-6D5B-F2FA-47CAB6095595}"/>
              </a:ext>
            </a:extLst>
          </p:cNvPr>
          <p:cNvSpPr/>
          <p:nvPr/>
        </p:nvSpPr>
        <p:spPr>
          <a:xfrm>
            <a:off x="122850" y="2894029"/>
            <a:ext cx="823274" cy="488622"/>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Arrow Connector 13">
            <a:extLst>
              <a:ext uri="{FF2B5EF4-FFF2-40B4-BE49-F238E27FC236}">
                <a16:creationId xmlns:a16="http://schemas.microsoft.com/office/drawing/2014/main" id="{79096710-F154-07B8-BB3F-2C67CD17987E}"/>
              </a:ext>
            </a:extLst>
          </p:cNvPr>
          <p:cNvCxnSpPr>
            <a:cxnSpLocks/>
            <a:endCxn id="12" idx="3"/>
          </p:cNvCxnSpPr>
          <p:nvPr/>
        </p:nvCxnSpPr>
        <p:spPr>
          <a:xfrm flipV="1">
            <a:off x="946124" y="1450977"/>
            <a:ext cx="4398759" cy="162530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01942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4E667D96-A37B-48CF-44A7-EEA81B933107}"/>
              </a:ext>
            </a:extLst>
          </p:cNvPr>
          <p:cNvSpPr>
            <a:spLocks noGrp="1"/>
          </p:cNvSpPr>
          <p:nvPr>
            <p:ph idx="1"/>
          </p:nvPr>
        </p:nvSpPr>
        <p:spPr>
          <a:xfrm>
            <a:off x="358220" y="1825625"/>
            <a:ext cx="4901938" cy="3787702"/>
          </a:xfrm>
        </p:spPr>
        <p:txBody>
          <a:bodyPr>
            <a:normAutofit lnSpcReduction="10000"/>
          </a:bodyPr>
          <a:lstStyle/>
          <a:p>
            <a:r>
              <a:rPr lang="en-US" dirty="0"/>
              <a:t>This diagram allows us to see relationships within hair </a:t>
            </a:r>
            <a:r>
              <a:rPr lang="en-US" dirty="0" err="1"/>
              <a:t>colour</a:t>
            </a:r>
            <a:r>
              <a:rPr lang="en-US" dirty="0"/>
              <a:t> groups as these are aligned.</a:t>
            </a:r>
          </a:p>
          <a:p>
            <a:endParaRPr lang="en-US" dirty="0"/>
          </a:p>
          <a:p>
            <a:r>
              <a:rPr lang="en-US" dirty="0"/>
              <a:t>If we want to show variations within eye </a:t>
            </a:r>
            <a:r>
              <a:rPr lang="en-US" dirty="0" err="1"/>
              <a:t>colour</a:t>
            </a:r>
            <a:r>
              <a:rPr lang="en-US" dirty="0"/>
              <a:t> we would create a new diagram with eye </a:t>
            </a:r>
            <a:r>
              <a:rPr lang="en-US" dirty="0" err="1"/>
              <a:t>colours</a:t>
            </a:r>
            <a:r>
              <a:rPr lang="en-US" dirty="0"/>
              <a:t> determining the width and hair </a:t>
            </a:r>
            <a:r>
              <a:rPr lang="en-US" dirty="0" err="1"/>
              <a:t>colours</a:t>
            </a:r>
            <a:r>
              <a:rPr lang="en-US" dirty="0"/>
              <a:t> determining the height</a:t>
            </a:r>
          </a:p>
          <a:p>
            <a:endParaRPr lang="en-GB" dirty="0"/>
          </a:p>
        </p:txBody>
      </p:sp>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Mosaic Displays</a:t>
            </a:r>
            <a:endParaRPr lang="en-GB" sz="6000" b="1" dirty="0"/>
          </a:p>
        </p:txBody>
      </p:sp>
      <p:pic>
        <p:nvPicPr>
          <p:cNvPr id="4" name="Picture 3">
            <a:extLst>
              <a:ext uri="{FF2B5EF4-FFF2-40B4-BE49-F238E27FC236}">
                <a16:creationId xmlns:a16="http://schemas.microsoft.com/office/drawing/2014/main" id="{FCB64424-FD3F-1BE4-8749-C46E5F764A48}"/>
              </a:ext>
            </a:extLst>
          </p:cNvPr>
          <p:cNvPicPr>
            <a:picLocks noChangeAspect="1"/>
          </p:cNvPicPr>
          <p:nvPr/>
        </p:nvPicPr>
        <p:blipFill>
          <a:blip r:embed="rId3"/>
          <a:stretch>
            <a:fillRect/>
          </a:stretch>
        </p:blipFill>
        <p:spPr>
          <a:xfrm>
            <a:off x="5184742" y="952107"/>
            <a:ext cx="6884408" cy="4661220"/>
          </a:xfrm>
          <a:prstGeom prst="rect">
            <a:avLst/>
          </a:prstGeom>
          <a:solidFill>
            <a:schemeClr val="accent1"/>
          </a:solidFill>
        </p:spPr>
      </p:pic>
      <p:sp>
        <p:nvSpPr>
          <p:cNvPr id="8" name="Rectangle 7">
            <a:extLst>
              <a:ext uri="{FF2B5EF4-FFF2-40B4-BE49-F238E27FC236}">
                <a16:creationId xmlns:a16="http://schemas.microsoft.com/office/drawing/2014/main" id="{A3CDA063-67B0-2D27-5EA7-992A826FF644}"/>
              </a:ext>
            </a:extLst>
          </p:cNvPr>
          <p:cNvSpPr/>
          <p:nvPr/>
        </p:nvSpPr>
        <p:spPr>
          <a:xfrm>
            <a:off x="6096000" y="5032376"/>
            <a:ext cx="5744066" cy="45402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60953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2149642"/>
            <a:ext cx="5755922" cy="3185927"/>
          </a:xfrm>
        </p:spPr>
        <p:txBody>
          <a:bodyPr/>
          <a:lstStyle/>
          <a:p>
            <a:r>
              <a:rPr lang="en-US" sz="7200" b="1" dirty="0">
                <a:solidFill>
                  <a:schemeClr val="bg1"/>
                </a:solidFill>
              </a:rPr>
              <a:t>Exercise</a:t>
            </a:r>
            <a:endParaRPr lang="en-GB" sz="6000" b="1" dirty="0">
              <a:solidFill>
                <a:schemeClr val="bg1"/>
              </a:solidFill>
            </a:endParaRPr>
          </a:p>
        </p:txBody>
      </p:sp>
      <p:sp>
        <p:nvSpPr>
          <p:cNvPr id="4" name="TextBox 3">
            <a:extLst>
              <a:ext uri="{FF2B5EF4-FFF2-40B4-BE49-F238E27FC236}">
                <a16:creationId xmlns:a16="http://schemas.microsoft.com/office/drawing/2014/main" id="{23E6EE5C-FF74-0C01-6E6F-47ADC9495237}"/>
              </a:ext>
            </a:extLst>
          </p:cNvPr>
          <p:cNvSpPr txBox="1"/>
          <p:nvPr/>
        </p:nvSpPr>
        <p:spPr>
          <a:xfrm>
            <a:off x="7953499" y="5362870"/>
            <a:ext cx="4491841" cy="1106970"/>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Mark Huntly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m.huntly@uwtsd.ac.uk</a:t>
            </a:r>
          </a:p>
        </p:txBody>
      </p:sp>
    </p:spTree>
    <p:extLst>
      <p:ext uri="{BB962C8B-B14F-4D97-AF65-F5344CB8AC3E}">
        <p14:creationId xmlns:p14="http://schemas.microsoft.com/office/powerpoint/2010/main" val="836034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Exercise</a:t>
            </a:r>
            <a:endParaRPr lang="en-GB" sz="6000" b="1" dirty="0"/>
          </a:p>
        </p:txBody>
      </p:sp>
      <p:sp>
        <p:nvSpPr>
          <p:cNvPr id="3" name="Content Placeholder 2">
            <a:extLst>
              <a:ext uri="{FF2B5EF4-FFF2-40B4-BE49-F238E27FC236}">
                <a16:creationId xmlns:a16="http://schemas.microsoft.com/office/drawing/2014/main" id="{5AED60D4-1730-ECE9-E1E5-2BE62510C10B}"/>
              </a:ext>
            </a:extLst>
          </p:cNvPr>
          <p:cNvSpPr>
            <a:spLocks noGrp="1"/>
          </p:cNvSpPr>
          <p:nvPr>
            <p:ph idx="1"/>
          </p:nvPr>
        </p:nvSpPr>
        <p:spPr/>
        <p:txBody>
          <a:bodyPr/>
          <a:lstStyle/>
          <a:p>
            <a:r>
              <a:rPr lang="en-GB" dirty="0"/>
              <a:t>The columns on the next slide contain data on renewability (yes, no) vs. usage (low, medium, high) for a set of fuel sources. </a:t>
            </a:r>
          </a:p>
          <a:p>
            <a:r>
              <a:rPr lang="en-GB" dirty="0"/>
              <a:t>Produce two mosaic plots, one based on renewability and the other on usage, to show the distribution of data. </a:t>
            </a:r>
          </a:p>
          <a:p>
            <a:endParaRPr lang="en-GB" dirty="0"/>
          </a:p>
          <a:p>
            <a:pPr lvl="1"/>
            <a:r>
              <a:rPr lang="en-GB" b="1" dirty="0"/>
              <a:t>Remember</a:t>
            </a:r>
            <a:r>
              <a:rPr lang="en-GB" dirty="0"/>
              <a:t> that when producing a mosaic diagram the columns all have a width proportional to one of the variables while the heights vary in proportion to the other variable. </a:t>
            </a:r>
          </a:p>
          <a:p>
            <a:endParaRPr lang="en-GB" dirty="0"/>
          </a:p>
        </p:txBody>
      </p:sp>
    </p:spTree>
    <p:extLst>
      <p:ext uri="{BB962C8B-B14F-4D97-AF65-F5344CB8AC3E}">
        <p14:creationId xmlns:p14="http://schemas.microsoft.com/office/powerpoint/2010/main" val="6056993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Exercise</a:t>
            </a:r>
            <a:endParaRPr lang="en-GB" sz="6000" b="1" dirty="0"/>
          </a:p>
        </p:txBody>
      </p:sp>
      <p:pic>
        <p:nvPicPr>
          <p:cNvPr id="4" name="Content Placeholder 3">
            <a:extLst>
              <a:ext uri="{FF2B5EF4-FFF2-40B4-BE49-F238E27FC236}">
                <a16:creationId xmlns:a16="http://schemas.microsoft.com/office/drawing/2014/main" id="{4669070E-4CE5-B44F-69E3-83392732C3E5}"/>
              </a:ext>
            </a:extLst>
          </p:cNvPr>
          <p:cNvPicPr>
            <a:picLocks noGrp="1" noChangeAspect="1"/>
          </p:cNvPicPr>
          <p:nvPr>
            <p:ph idx="1"/>
          </p:nvPr>
        </p:nvPicPr>
        <p:blipFill>
          <a:blip r:embed="rId3"/>
          <a:stretch>
            <a:fillRect/>
          </a:stretch>
        </p:blipFill>
        <p:spPr>
          <a:xfrm>
            <a:off x="2983645" y="584462"/>
            <a:ext cx="9119461" cy="5052767"/>
          </a:xfrm>
        </p:spPr>
      </p:pic>
      <p:cxnSp>
        <p:nvCxnSpPr>
          <p:cNvPr id="7" name="Straight Connector 6">
            <a:extLst>
              <a:ext uri="{FF2B5EF4-FFF2-40B4-BE49-F238E27FC236}">
                <a16:creationId xmlns:a16="http://schemas.microsoft.com/office/drawing/2014/main" id="{C37BBF51-A415-B1E0-DA2F-CE728DE03E1F}"/>
              </a:ext>
            </a:extLst>
          </p:cNvPr>
          <p:cNvCxnSpPr>
            <a:cxnSpLocks/>
          </p:cNvCxnSpPr>
          <p:nvPr/>
        </p:nvCxnSpPr>
        <p:spPr>
          <a:xfrm>
            <a:off x="3044858" y="876693"/>
            <a:ext cx="905824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CDC05B0-9E12-0A16-A453-864661B05537}"/>
              </a:ext>
            </a:extLst>
          </p:cNvPr>
          <p:cNvCxnSpPr>
            <a:cxnSpLocks/>
          </p:cNvCxnSpPr>
          <p:nvPr/>
        </p:nvCxnSpPr>
        <p:spPr>
          <a:xfrm>
            <a:off x="3978111" y="876693"/>
            <a:ext cx="0" cy="4760536"/>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E9475D6-1119-39A1-83C2-96A22F361F05}"/>
              </a:ext>
            </a:extLst>
          </p:cNvPr>
          <p:cNvCxnSpPr>
            <a:cxnSpLocks/>
          </p:cNvCxnSpPr>
          <p:nvPr/>
        </p:nvCxnSpPr>
        <p:spPr>
          <a:xfrm>
            <a:off x="7477027" y="876693"/>
            <a:ext cx="0" cy="4760536"/>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643858-8F42-D5E8-5763-B613EF09CB8D}"/>
              </a:ext>
            </a:extLst>
          </p:cNvPr>
          <p:cNvCxnSpPr>
            <a:cxnSpLocks/>
          </p:cNvCxnSpPr>
          <p:nvPr/>
        </p:nvCxnSpPr>
        <p:spPr>
          <a:xfrm>
            <a:off x="10938235" y="876693"/>
            <a:ext cx="0" cy="4760536"/>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F6E25D4-67F5-9DE9-5FE8-3EC36EC97AB0}"/>
              </a:ext>
            </a:extLst>
          </p:cNvPr>
          <p:cNvCxnSpPr>
            <a:cxnSpLocks/>
          </p:cNvCxnSpPr>
          <p:nvPr/>
        </p:nvCxnSpPr>
        <p:spPr>
          <a:xfrm>
            <a:off x="9428375" y="584462"/>
            <a:ext cx="0" cy="505276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90C9747-9AF1-A74D-476E-9980DB47F1A2}"/>
              </a:ext>
            </a:extLst>
          </p:cNvPr>
          <p:cNvCxnSpPr>
            <a:cxnSpLocks/>
          </p:cNvCxnSpPr>
          <p:nvPr/>
        </p:nvCxnSpPr>
        <p:spPr>
          <a:xfrm>
            <a:off x="5913748" y="584462"/>
            <a:ext cx="0" cy="505276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D09ADBB2-D56F-06B8-7D80-7F5922F382F8}"/>
              </a:ext>
            </a:extLst>
          </p:cNvPr>
          <p:cNvSpPr txBox="1"/>
          <p:nvPr/>
        </p:nvSpPr>
        <p:spPr>
          <a:xfrm>
            <a:off x="167454" y="1956683"/>
            <a:ext cx="2770629" cy="2308324"/>
          </a:xfrm>
          <a:prstGeom prst="rect">
            <a:avLst/>
          </a:prstGeom>
          <a:noFill/>
        </p:spPr>
        <p:txBody>
          <a:bodyPr wrap="square">
            <a:spAutoFit/>
          </a:bodyPr>
          <a:lstStyle/>
          <a:p>
            <a:r>
              <a:rPr lang="en-GB" sz="2400" b="1" dirty="0"/>
              <a:t>Produce two mosaic plots, one based on renewability and the other on usage, to show the distribution of data. </a:t>
            </a:r>
          </a:p>
        </p:txBody>
      </p:sp>
    </p:spTree>
    <p:extLst>
      <p:ext uri="{BB962C8B-B14F-4D97-AF65-F5344CB8AC3E}">
        <p14:creationId xmlns:p14="http://schemas.microsoft.com/office/powerpoint/2010/main" val="28913625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Solution</a:t>
            </a:r>
            <a:endParaRPr lang="en-GB" sz="6000" b="1" dirty="0"/>
          </a:p>
        </p:txBody>
      </p:sp>
      <p:sp>
        <p:nvSpPr>
          <p:cNvPr id="3" name="Content Placeholder 2">
            <a:extLst>
              <a:ext uri="{FF2B5EF4-FFF2-40B4-BE49-F238E27FC236}">
                <a16:creationId xmlns:a16="http://schemas.microsoft.com/office/drawing/2014/main" id="{5AED60D4-1730-ECE9-E1E5-2BE62510C10B}"/>
              </a:ext>
            </a:extLst>
          </p:cNvPr>
          <p:cNvSpPr>
            <a:spLocks noGrp="1"/>
          </p:cNvSpPr>
          <p:nvPr>
            <p:ph idx="1"/>
          </p:nvPr>
        </p:nvSpPr>
        <p:spPr>
          <a:xfrm>
            <a:off x="358220" y="1825625"/>
            <a:ext cx="7909358" cy="3575934"/>
          </a:xfrm>
        </p:spPr>
        <p:txBody>
          <a:bodyPr/>
          <a:lstStyle/>
          <a:p>
            <a:pPr marL="514350" indent="-514350">
              <a:buFont typeface="+mj-lt"/>
              <a:buAutoNum type="arabicPeriod"/>
            </a:pPr>
            <a:r>
              <a:rPr lang="en-US" dirty="0"/>
              <a:t>First count the number of entries in each category and record them in a table.</a:t>
            </a:r>
          </a:p>
          <a:p>
            <a:pPr lvl="1"/>
            <a:r>
              <a:rPr lang="en-US" dirty="0"/>
              <a:t>This table will be used to calculate the width and height of each row and column.</a:t>
            </a:r>
          </a:p>
          <a:p>
            <a:pPr marL="514350" indent="-514350">
              <a:buFont typeface="+mj-lt"/>
              <a:buAutoNum type="arabicPeriod"/>
            </a:pPr>
            <a:r>
              <a:rPr lang="en-US" dirty="0"/>
              <a:t>To calculate the width of each column divide the total width of the diagram by the total number of data entries and multiply by the number of entries in that column. </a:t>
            </a:r>
            <a:endParaRPr lang="en-GB" dirty="0"/>
          </a:p>
        </p:txBody>
      </p:sp>
      <p:pic>
        <p:nvPicPr>
          <p:cNvPr id="4" name="Picture 3">
            <a:extLst>
              <a:ext uri="{FF2B5EF4-FFF2-40B4-BE49-F238E27FC236}">
                <a16:creationId xmlns:a16="http://schemas.microsoft.com/office/drawing/2014/main" id="{1DC29BE9-237D-EEF7-05F7-60D4154E3003}"/>
              </a:ext>
            </a:extLst>
          </p:cNvPr>
          <p:cNvPicPr>
            <a:picLocks noChangeAspect="1"/>
          </p:cNvPicPr>
          <p:nvPr/>
        </p:nvPicPr>
        <p:blipFill>
          <a:blip r:embed="rId3"/>
          <a:stretch>
            <a:fillRect/>
          </a:stretch>
        </p:blipFill>
        <p:spPr>
          <a:xfrm>
            <a:off x="8267578" y="2285840"/>
            <a:ext cx="3858163" cy="2286319"/>
          </a:xfrm>
          <a:prstGeom prst="rect">
            <a:avLst/>
          </a:prstGeom>
        </p:spPr>
      </p:pic>
    </p:spTree>
    <p:extLst>
      <p:ext uri="{BB962C8B-B14F-4D97-AF65-F5344CB8AC3E}">
        <p14:creationId xmlns:p14="http://schemas.microsoft.com/office/powerpoint/2010/main" val="1862772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Solution</a:t>
            </a:r>
            <a:endParaRPr lang="en-GB" sz="6000" b="1" dirty="0"/>
          </a:p>
        </p:txBody>
      </p:sp>
      <p:sp>
        <p:nvSpPr>
          <p:cNvPr id="3" name="Content Placeholder 2">
            <a:extLst>
              <a:ext uri="{FF2B5EF4-FFF2-40B4-BE49-F238E27FC236}">
                <a16:creationId xmlns:a16="http://schemas.microsoft.com/office/drawing/2014/main" id="{5AED60D4-1730-ECE9-E1E5-2BE62510C10B}"/>
              </a:ext>
            </a:extLst>
          </p:cNvPr>
          <p:cNvSpPr>
            <a:spLocks noGrp="1"/>
          </p:cNvSpPr>
          <p:nvPr>
            <p:ph idx="1"/>
          </p:nvPr>
        </p:nvSpPr>
        <p:spPr>
          <a:xfrm>
            <a:off x="358220" y="1574276"/>
            <a:ext cx="11368724" cy="3827283"/>
          </a:xfrm>
        </p:spPr>
        <p:txBody>
          <a:bodyPr/>
          <a:lstStyle/>
          <a:p>
            <a:pPr marL="514350" indent="-514350">
              <a:buFont typeface="+mj-lt"/>
              <a:buAutoNum type="arabicPeriod" startAt="3"/>
            </a:pPr>
            <a:r>
              <a:rPr lang="en-US" dirty="0"/>
              <a:t>To calculate the height of each rectangle in a column divide the total height of the diagram by the number of data entries in that column and multiply by the number of entries in that category. </a:t>
            </a:r>
            <a:endParaRPr lang="en-GB" dirty="0"/>
          </a:p>
        </p:txBody>
      </p:sp>
      <p:pic>
        <p:nvPicPr>
          <p:cNvPr id="6" name="Picture 5">
            <a:extLst>
              <a:ext uri="{FF2B5EF4-FFF2-40B4-BE49-F238E27FC236}">
                <a16:creationId xmlns:a16="http://schemas.microsoft.com/office/drawing/2014/main" id="{5965F134-7A94-7BD7-A75F-0D034F6D40CF}"/>
              </a:ext>
            </a:extLst>
          </p:cNvPr>
          <p:cNvPicPr>
            <a:picLocks noChangeAspect="1"/>
          </p:cNvPicPr>
          <p:nvPr/>
        </p:nvPicPr>
        <p:blipFill>
          <a:blip r:embed="rId3"/>
          <a:stretch>
            <a:fillRect/>
          </a:stretch>
        </p:blipFill>
        <p:spPr>
          <a:xfrm>
            <a:off x="3308407" y="2809188"/>
            <a:ext cx="8627417" cy="3914643"/>
          </a:xfrm>
          <a:prstGeom prst="rect">
            <a:avLst/>
          </a:prstGeom>
        </p:spPr>
      </p:pic>
    </p:spTree>
    <p:extLst>
      <p:ext uri="{BB962C8B-B14F-4D97-AF65-F5344CB8AC3E}">
        <p14:creationId xmlns:p14="http://schemas.microsoft.com/office/powerpoint/2010/main" val="21493834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Network Data</a:t>
            </a:r>
            <a:endParaRPr lang="en-GB" sz="6000" b="1" dirty="0"/>
          </a:p>
        </p:txBody>
      </p:sp>
      <p:sp>
        <p:nvSpPr>
          <p:cNvPr id="7" name="Content Placeholder 6">
            <a:extLst>
              <a:ext uri="{FF2B5EF4-FFF2-40B4-BE49-F238E27FC236}">
                <a16:creationId xmlns:a16="http://schemas.microsoft.com/office/drawing/2014/main" id="{86A0F16F-FB2E-0711-5C63-F151C7E79EAC}"/>
              </a:ext>
            </a:extLst>
          </p:cNvPr>
          <p:cNvSpPr>
            <a:spLocks noGrp="1"/>
          </p:cNvSpPr>
          <p:nvPr>
            <p:ph idx="1"/>
          </p:nvPr>
        </p:nvSpPr>
        <p:spPr>
          <a:xfrm>
            <a:off x="358219" y="1725105"/>
            <a:ext cx="5596495" cy="3676454"/>
          </a:xfrm>
        </p:spPr>
        <p:txBody>
          <a:bodyPr>
            <a:normAutofit/>
          </a:bodyPr>
          <a:lstStyle/>
          <a:p>
            <a:r>
              <a:rPr lang="en-GB" sz="2400" dirty="0"/>
              <a:t>Another rearrangement of data can be applied to </a:t>
            </a:r>
            <a:r>
              <a:rPr lang="en-GB" sz="2400" i="1" dirty="0"/>
              <a:t>network</a:t>
            </a:r>
            <a:r>
              <a:rPr lang="en-GB" sz="2400" dirty="0"/>
              <a:t> or </a:t>
            </a:r>
            <a:r>
              <a:rPr lang="en-GB" sz="2400" i="1" dirty="0"/>
              <a:t>connectivity</a:t>
            </a:r>
            <a:r>
              <a:rPr lang="en-GB" sz="2400" dirty="0"/>
              <a:t> data.</a:t>
            </a:r>
          </a:p>
          <a:p>
            <a:endParaRPr lang="en-GB" sz="2400" dirty="0"/>
          </a:p>
          <a:p>
            <a:r>
              <a:rPr lang="en-GB" sz="2400" dirty="0"/>
              <a:t>Suppose we record phone calls made between 13 people (labelled A to M).</a:t>
            </a:r>
          </a:p>
          <a:p>
            <a:endParaRPr lang="en-GB" sz="2400" dirty="0"/>
          </a:p>
          <a:p>
            <a:r>
              <a:rPr lang="en-GB" sz="2400" dirty="0"/>
              <a:t>It is very difficult to identify any interesting patterns from the data in the table form.</a:t>
            </a:r>
            <a:endParaRPr lang="en-US" sz="2400" dirty="0"/>
          </a:p>
          <a:p>
            <a:endParaRPr lang="en-GB" dirty="0"/>
          </a:p>
        </p:txBody>
      </p:sp>
      <p:pic>
        <p:nvPicPr>
          <p:cNvPr id="2" name="Picture 1">
            <a:extLst>
              <a:ext uri="{FF2B5EF4-FFF2-40B4-BE49-F238E27FC236}">
                <a16:creationId xmlns:a16="http://schemas.microsoft.com/office/drawing/2014/main" id="{42243AA2-795A-7AF8-2DDD-073BBB4D359C}"/>
              </a:ext>
            </a:extLst>
          </p:cNvPr>
          <p:cNvPicPr>
            <a:picLocks noChangeAspect="1"/>
          </p:cNvPicPr>
          <p:nvPr/>
        </p:nvPicPr>
        <p:blipFill>
          <a:blip r:embed="rId3"/>
          <a:stretch>
            <a:fillRect/>
          </a:stretch>
        </p:blipFill>
        <p:spPr>
          <a:xfrm>
            <a:off x="5684363" y="858385"/>
            <a:ext cx="6401143" cy="4665722"/>
          </a:xfrm>
          <a:prstGeom prst="rect">
            <a:avLst/>
          </a:prstGeom>
          <a:solidFill>
            <a:schemeClr val="accent1"/>
          </a:solidFill>
        </p:spPr>
      </p:pic>
    </p:spTree>
    <p:extLst>
      <p:ext uri="{BB962C8B-B14F-4D97-AF65-F5344CB8AC3E}">
        <p14:creationId xmlns:p14="http://schemas.microsoft.com/office/powerpoint/2010/main" val="16555476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Network Data</a:t>
            </a:r>
            <a:endParaRPr lang="en-GB" sz="6000" b="1" dirty="0"/>
          </a:p>
        </p:txBody>
      </p:sp>
      <p:sp>
        <p:nvSpPr>
          <p:cNvPr id="7" name="Content Placeholder 6">
            <a:extLst>
              <a:ext uri="{FF2B5EF4-FFF2-40B4-BE49-F238E27FC236}">
                <a16:creationId xmlns:a16="http://schemas.microsoft.com/office/drawing/2014/main" id="{86A0F16F-FB2E-0711-5C63-F151C7E79EAC}"/>
              </a:ext>
            </a:extLst>
          </p:cNvPr>
          <p:cNvSpPr>
            <a:spLocks noGrp="1"/>
          </p:cNvSpPr>
          <p:nvPr>
            <p:ph idx="1"/>
          </p:nvPr>
        </p:nvSpPr>
        <p:spPr>
          <a:xfrm>
            <a:off x="358219" y="1725105"/>
            <a:ext cx="5596495" cy="3676454"/>
          </a:xfrm>
        </p:spPr>
        <p:txBody>
          <a:bodyPr>
            <a:normAutofit/>
          </a:bodyPr>
          <a:lstStyle/>
          <a:p>
            <a:r>
              <a:rPr lang="en-GB" sz="2400" dirty="0"/>
              <a:t>It is possible to display this in a node-link diagram.</a:t>
            </a:r>
          </a:p>
          <a:p>
            <a:endParaRPr lang="en-GB" sz="2400" dirty="0"/>
          </a:p>
          <a:p>
            <a:endParaRPr lang="en-GB" sz="2400" dirty="0"/>
          </a:p>
          <a:p>
            <a:r>
              <a:rPr lang="en-GB" sz="2400" dirty="0"/>
              <a:t>It is still very difficult to identify any interesting patterns from the data in node-link form.</a:t>
            </a:r>
            <a:endParaRPr lang="en-US" sz="2400" dirty="0"/>
          </a:p>
          <a:p>
            <a:endParaRPr lang="en-GB" dirty="0"/>
          </a:p>
        </p:txBody>
      </p:sp>
      <p:pic>
        <p:nvPicPr>
          <p:cNvPr id="2" name="Picture 1">
            <a:extLst>
              <a:ext uri="{FF2B5EF4-FFF2-40B4-BE49-F238E27FC236}">
                <a16:creationId xmlns:a16="http://schemas.microsoft.com/office/drawing/2014/main" id="{42243AA2-795A-7AF8-2DDD-073BBB4D359C}"/>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6237288" y="142788"/>
            <a:ext cx="5489655" cy="5568079"/>
          </a:xfrm>
          <a:prstGeom prst="rect">
            <a:avLst/>
          </a:prstGeom>
          <a:solidFill>
            <a:schemeClr val="accent1"/>
          </a:solidFill>
        </p:spPr>
      </p:pic>
    </p:spTree>
    <p:extLst>
      <p:ext uri="{BB962C8B-B14F-4D97-AF65-F5344CB8AC3E}">
        <p14:creationId xmlns:p14="http://schemas.microsoft.com/office/powerpoint/2010/main" val="25262141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Network Data</a:t>
            </a:r>
            <a:endParaRPr lang="en-GB" sz="6000" b="1" dirty="0"/>
          </a:p>
        </p:txBody>
      </p:sp>
      <p:sp>
        <p:nvSpPr>
          <p:cNvPr id="7" name="Content Placeholder 6">
            <a:extLst>
              <a:ext uri="{FF2B5EF4-FFF2-40B4-BE49-F238E27FC236}">
                <a16:creationId xmlns:a16="http://schemas.microsoft.com/office/drawing/2014/main" id="{86A0F16F-FB2E-0711-5C63-F151C7E79EAC}"/>
              </a:ext>
            </a:extLst>
          </p:cNvPr>
          <p:cNvSpPr>
            <a:spLocks noGrp="1"/>
          </p:cNvSpPr>
          <p:nvPr>
            <p:ph idx="1"/>
          </p:nvPr>
        </p:nvSpPr>
        <p:spPr>
          <a:xfrm>
            <a:off x="358219" y="1725105"/>
            <a:ext cx="5596495" cy="3676454"/>
          </a:xfrm>
        </p:spPr>
        <p:txBody>
          <a:bodyPr>
            <a:normAutofit fontScale="92500" lnSpcReduction="20000"/>
          </a:bodyPr>
          <a:lstStyle/>
          <a:p>
            <a:r>
              <a:rPr lang="en-GB" sz="3000" dirty="0"/>
              <a:t>We could add direction to help…</a:t>
            </a:r>
          </a:p>
          <a:p>
            <a:endParaRPr lang="en-GB" dirty="0"/>
          </a:p>
          <a:p>
            <a:r>
              <a:rPr lang="en-US" sz="2600" dirty="0"/>
              <a:t>But if we process the data a little to identify unconnected subgraphs and represent these by node-link diagrams we see more interesting features</a:t>
            </a:r>
          </a:p>
          <a:p>
            <a:r>
              <a:rPr lang="en-US" sz="2600" dirty="0"/>
              <a:t>Now it is clear that there are three distinct groups of users</a:t>
            </a:r>
          </a:p>
          <a:p>
            <a:r>
              <a:rPr lang="en-US" sz="2600" dirty="0"/>
              <a:t>If we had further information such as duration we could encode the information to gain further insight</a:t>
            </a:r>
          </a:p>
          <a:p>
            <a:endParaRPr lang="en-GB" dirty="0"/>
          </a:p>
        </p:txBody>
      </p:sp>
      <p:pic>
        <p:nvPicPr>
          <p:cNvPr id="2" name="Picture 1">
            <a:extLst>
              <a:ext uri="{FF2B5EF4-FFF2-40B4-BE49-F238E27FC236}">
                <a16:creationId xmlns:a16="http://schemas.microsoft.com/office/drawing/2014/main" id="{42243AA2-795A-7AF8-2DDD-073BBB4D359C}"/>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6237288" y="142788"/>
            <a:ext cx="5489655" cy="5568079"/>
          </a:xfrm>
          <a:prstGeom prst="rect">
            <a:avLst/>
          </a:prstGeom>
          <a:solidFill>
            <a:schemeClr val="accent1"/>
          </a:solidFill>
        </p:spPr>
      </p:pic>
      <p:cxnSp>
        <p:nvCxnSpPr>
          <p:cNvPr id="4" name="Straight Arrow Connector 3">
            <a:extLst>
              <a:ext uri="{FF2B5EF4-FFF2-40B4-BE49-F238E27FC236}">
                <a16:creationId xmlns:a16="http://schemas.microsoft.com/office/drawing/2014/main" id="{092B9955-775F-BB77-A151-E59F58D8F831}"/>
              </a:ext>
            </a:extLst>
          </p:cNvPr>
          <p:cNvCxnSpPr>
            <a:cxnSpLocks/>
          </p:cNvCxnSpPr>
          <p:nvPr/>
        </p:nvCxnSpPr>
        <p:spPr>
          <a:xfrm>
            <a:off x="8795208" y="895546"/>
            <a:ext cx="113122" cy="4044099"/>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3" name="Straight Arrow Connector 2">
            <a:extLst>
              <a:ext uri="{FF2B5EF4-FFF2-40B4-BE49-F238E27FC236}">
                <a16:creationId xmlns:a16="http://schemas.microsoft.com/office/drawing/2014/main" id="{8588C8D2-D666-4404-640D-857DAC9BD456}"/>
              </a:ext>
            </a:extLst>
          </p:cNvPr>
          <p:cNvCxnSpPr>
            <a:cxnSpLocks/>
          </p:cNvCxnSpPr>
          <p:nvPr/>
        </p:nvCxnSpPr>
        <p:spPr>
          <a:xfrm flipH="1" flipV="1">
            <a:off x="7654565" y="1329179"/>
            <a:ext cx="113122" cy="3261675"/>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87485A1D-630F-4D59-65BA-837777B2C32E}"/>
              </a:ext>
            </a:extLst>
          </p:cNvPr>
          <p:cNvCxnSpPr>
            <a:cxnSpLocks/>
          </p:cNvCxnSpPr>
          <p:nvPr/>
        </p:nvCxnSpPr>
        <p:spPr>
          <a:xfrm flipH="1">
            <a:off x="7211505" y="1253765"/>
            <a:ext cx="3148553" cy="571860"/>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0D58E790-6714-DAB2-4A83-F5ACADDC9E69}"/>
              </a:ext>
            </a:extLst>
          </p:cNvPr>
          <p:cNvCxnSpPr>
            <a:cxnSpLocks/>
          </p:cNvCxnSpPr>
          <p:nvPr/>
        </p:nvCxnSpPr>
        <p:spPr>
          <a:xfrm>
            <a:off x="9814873" y="1027333"/>
            <a:ext cx="1214488" cy="2130646"/>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78025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Network Data</a:t>
            </a:r>
            <a:endParaRPr lang="en-GB" sz="6000" b="1" dirty="0"/>
          </a:p>
        </p:txBody>
      </p:sp>
      <p:sp>
        <p:nvSpPr>
          <p:cNvPr id="7" name="Content Placeholder 6">
            <a:extLst>
              <a:ext uri="{FF2B5EF4-FFF2-40B4-BE49-F238E27FC236}">
                <a16:creationId xmlns:a16="http://schemas.microsoft.com/office/drawing/2014/main" id="{86A0F16F-FB2E-0711-5C63-F151C7E79EAC}"/>
              </a:ext>
            </a:extLst>
          </p:cNvPr>
          <p:cNvSpPr>
            <a:spLocks noGrp="1"/>
          </p:cNvSpPr>
          <p:nvPr>
            <p:ph idx="1"/>
          </p:nvPr>
        </p:nvSpPr>
        <p:spPr>
          <a:xfrm>
            <a:off x="358219" y="1725104"/>
            <a:ext cx="5596495" cy="4015819"/>
          </a:xfrm>
        </p:spPr>
        <p:txBody>
          <a:bodyPr>
            <a:normAutofit/>
          </a:bodyPr>
          <a:lstStyle/>
          <a:p>
            <a:r>
              <a:rPr lang="en-GB" sz="3000" dirty="0"/>
              <a:t>We could add direction to help…</a:t>
            </a:r>
          </a:p>
          <a:p>
            <a:endParaRPr lang="en-GB" dirty="0"/>
          </a:p>
          <a:p>
            <a:r>
              <a:rPr lang="en-US" sz="2600" dirty="0"/>
              <a:t>But if we process the data a little to identify unconnected subgraphs and represent these by node-link diagrams we see more interesting features…</a:t>
            </a:r>
          </a:p>
          <a:p>
            <a:endParaRPr lang="en-US" sz="2600" dirty="0"/>
          </a:p>
          <a:p>
            <a:r>
              <a:rPr lang="en-US" sz="2600" dirty="0"/>
              <a:t>It is clear that there are three distinct groups of users</a:t>
            </a:r>
          </a:p>
          <a:p>
            <a:endParaRPr lang="en-US" sz="2600" dirty="0"/>
          </a:p>
          <a:p>
            <a:endParaRPr lang="en-GB" dirty="0"/>
          </a:p>
        </p:txBody>
      </p:sp>
      <p:pic>
        <p:nvPicPr>
          <p:cNvPr id="16" name="Picture 15">
            <a:extLst>
              <a:ext uri="{FF2B5EF4-FFF2-40B4-BE49-F238E27FC236}">
                <a16:creationId xmlns:a16="http://schemas.microsoft.com/office/drawing/2014/main" id="{01E2F4A4-D596-45BB-BC0C-1604DC2CAC72}"/>
              </a:ext>
            </a:extLst>
          </p:cNvPr>
          <p:cNvPicPr>
            <a:picLocks noChangeAspect="1"/>
          </p:cNvPicPr>
          <p:nvPr/>
        </p:nvPicPr>
        <p:blipFill>
          <a:blip r:embed="rId3"/>
          <a:stretch>
            <a:fillRect/>
          </a:stretch>
        </p:blipFill>
        <p:spPr>
          <a:xfrm>
            <a:off x="5876600" y="896538"/>
            <a:ext cx="6123379" cy="4505021"/>
          </a:xfrm>
          <a:prstGeom prst="rect">
            <a:avLst/>
          </a:prstGeom>
        </p:spPr>
      </p:pic>
      <p:cxnSp>
        <p:nvCxnSpPr>
          <p:cNvPr id="18" name="Straight Connector 17">
            <a:extLst>
              <a:ext uri="{FF2B5EF4-FFF2-40B4-BE49-F238E27FC236}">
                <a16:creationId xmlns:a16="http://schemas.microsoft.com/office/drawing/2014/main" id="{1E536C1A-08E7-D6A5-86F8-BED8B4F0BA99}"/>
              </a:ext>
            </a:extLst>
          </p:cNvPr>
          <p:cNvCxnSpPr>
            <a:cxnSpLocks/>
          </p:cNvCxnSpPr>
          <p:nvPr/>
        </p:nvCxnSpPr>
        <p:spPr>
          <a:xfrm flipH="1">
            <a:off x="6372520" y="1564849"/>
            <a:ext cx="612742" cy="67873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0CFA5C3-06A1-B0ED-E53E-E2B9098D0D08}"/>
              </a:ext>
            </a:extLst>
          </p:cNvPr>
          <p:cNvCxnSpPr>
            <a:cxnSpLocks/>
          </p:cNvCxnSpPr>
          <p:nvPr/>
        </p:nvCxnSpPr>
        <p:spPr>
          <a:xfrm>
            <a:off x="7403068" y="1564849"/>
            <a:ext cx="580873" cy="67873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7027724-E76E-CF7B-51E3-31317A6CACC8}"/>
              </a:ext>
            </a:extLst>
          </p:cNvPr>
          <p:cNvCxnSpPr>
            <a:cxnSpLocks/>
          </p:cNvCxnSpPr>
          <p:nvPr/>
        </p:nvCxnSpPr>
        <p:spPr>
          <a:xfrm flipH="1">
            <a:off x="6268716" y="1638660"/>
            <a:ext cx="914453" cy="181862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33AFBE8-E865-56F5-F11B-D4829333B3CB}"/>
              </a:ext>
            </a:extLst>
          </p:cNvPr>
          <p:cNvCxnSpPr>
            <a:cxnSpLocks/>
          </p:cNvCxnSpPr>
          <p:nvPr/>
        </p:nvCxnSpPr>
        <p:spPr>
          <a:xfrm>
            <a:off x="7183170" y="1638660"/>
            <a:ext cx="914455" cy="181862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CB545D3-DAD9-A3E6-D7D9-F8D17C05DADD}"/>
              </a:ext>
            </a:extLst>
          </p:cNvPr>
          <p:cNvCxnSpPr>
            <a:cxnSpLocks/>
          </p:cNvCxnSpPr>
          <p:nvPr/>
        </p:nvCxnSpPr>
        <p:spPr>
          <a:xfrm>
            <a:off x="7183170" y="1638660"/>
            <a:ext cx="0" cy="276365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B6B7AA7-D435-4BBF-7936-9C3FB1219344}"/>
              </a:ext>
            </a:extLst>
          </p:cNvPr>
          <p:cNvCxnSpPr>
            <a:cxnSpLocks/>
          </p:cNvCxnSpPr>
          <p:nvPr/>
        </p:nvCxnSpPr>
        <p:spPr>
          <a:xfrm flipH="1">
            <a:off x="6477785" y="2435627"/>
            <a:ext cx="140387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A8A4BAB1-795D-E866-8CC4-F2E3CA514915}"/>
              </a:ext>
            </a:extLst>
          </p:cNvPr>
          <p:cNvCxnSpPr>
            <a:cxnSpLocks/>
          </p:cNvCxnSpPr>
          <p:nvPr/>
        </p:nvCxnSpPr>
        <p:spPr>
          <a:xfrm flipH="1">
            <a:off x="6468358" y="3695331"/>
            <a:ext cx="1515583"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6B2762D6-36AE-0706-BF9A-42E94512B32C}"/>
              </a:ext>
            </a:extLst>
          </p:cNvPr>
          <p:cNvCxnSpPr>
            <a:cxnSpLocks/>
          </p:cNvCxnSpPr>
          <p:nvPr/>
        </p:nvCxnSpPr>
        <p:spPr>
          <a:xfrm flipH="1">
            <a:off x="7403068" y="3893270"/>
            <a:ext cx="580873" cy="59388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B1C7A4BB-076F-5176-5BB4-C9F4779CE41F}"/>
              </a:ext>
            </a:extLst>
          </p:cNvPr>
          <p:cNvCxnSpPr>
            <a:cxnSpLocks/>
          </p:cNvCxnSpPr>
          <p:nvPr/>
        </p:nvCxnSpPr>
        <p:spPr>
          <a:xfrm flipH="1" flipV="1">
            <a:off x="10039490" y="1385740"/>
            <a:ext cx="519093" cy="67193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0FEA235E-46B4-BBB0-2002-157F9741514F}"/>
              </a:ext>
            </a:extLst>
          </p:cNvPr>
          <p:cNvCxnSpPr>
            <a:cxnSpLocks/>
          </p:cNvCxnSpPr>
          <p:nvPr/>
        </p:nvCxnSpPr>
        <p:spPr>
          <a:xfrm flipH="1">
            <a:off x="10107667" y="1197204"/>
            <a:ext cx="131290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A07CCD03-C9F8-8A69-FF75-F209E42A79A1}"/>
              </a:ext>
            </a:extLst>
          </p:cNvPr>
          <p:cNvCxnSpPr>
            <a:cxnSpLocks/>
          </p:cNvCxnSpPr>
          <p:nvPr/>
        </p:nvCxnSpPr>
        <p:spPr>
          <a:xfrm flipH="1">
            <a:off x="10953946" y="1385740"/>
            <a:ext cx="534856" cy="60331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65AA0B99-DF81-5D32-0CB8-F5CD3310D082}"/>
              </a:ext>
            </a:extLst>
          </p:cNvPr>
          <p:cNvCxnSpPr>
            <a:cxnSpLocks/>
          </p:cNvCxnSpPr>
          <p:nvPr/>
        </p:nvCxnSpPr>
        <p:spPr>
          <a:xfrm flipH="1">
            <a:off x="10463753" y="3800573"/>
            <a:ext cx="95682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BEC81B28-1CB5-B9E4-58E6-0E3E14104393}"/>
              </a:ext>
            </a:extLst>
          </p:cNvPr>
          <p:cNvCxnSpPr>
            <a:cxnSpLocks/>
          </p:cNvCxnSpPr>
          <p:nvPr/>
        </p:nvCxnSpPr>
        <p:spPr>
          <a:xfrm flipH="1">
            <a:off x="10377173" y="3964004"/>
            <a:ext cx="1117859" cy="90494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547E27C3-4C73-B420-8D0F-366BD712B22A}"/>
              </a:ext>
            </a:extLst>
          </p:cNvPr>
          <p:cNvCxnSpPr>
            <a:cxnSpLocks/>
          </p:cNvCxnSpPr>
          <p:nvPr/>
        </p:nvCxnSpPr>
        <p:spPr>
          <a:xfrm>
            <a:off x="11698945" y="4062953"/>
            <a:ext cx="0" cy="73737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ABD4996-0AC2-D9A0-FBE9-B1210C338F92}"/>
              </a:ext>
            </a:extLst>
          </p:cNvPr>
          <p:cNvCxnSpPr>
            <a:cxnSpLocks/>
          </p:cNvCxnSpPr>
          <p:nvPr/>
        </p:nvCxnSpPr>
        <p:spPr>
          <a:xfrm>
            <a:off x="10180948" y="4062953"/>
            <a:ext cx="0" cy="737375"/>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53637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Network Data</a:t>
            </a:r>
            <a:endParaRPr lang="en-GB" sz="6000" b="1" dirty="0"/>
          </a:p>
        </p:txBody>
      </p:sp>
      <p:sp>
        <p:nvSpPr>
          <p:cNvPr id="7" name="Content Placeholder 6">
            <a:extLst>
              <a:ext uri="{FF2B5EF4-FFF2-40B4-BE49-F238E27FC236}">
                <a16:creationId xmlns:a16="http://schemas.microsoft.com/office/drawing/2014/main" id="{86A0F16F-FB2E-0711-5C63-F151C7E79EAC}"/>
              </a:ext>
            </a:extLst>
          </p:cNvPr>
          <p:cNvSpPr>
            <a:spLocks noGrp="1"/>
          </p:cNvSpPr>
          <p:nvPr>
            <p:ph idx="1"/>
          </p:nvPr>
        </p:nvSpPr>
        <p:spPr>
          <a:xfrm>
            <a:off x="358219" y="1725104"/>
            <a:ext cx="6900420" cy="4015819"/>
          </a:xfrm>
        </p:spPr>
        <p:txBody>
          <a:bodyPr>
            <a:normAutofit/>
          </a:bodyPr>
          <a:lstStyle/>
          <a:p>
            <a:r>
              <a:rPr lang="en-US" sz="3000" dirty="0"/>
              <a:t>If we had further information such as duration we could encode the information to gain further insight…</a:t>
            </a:r>
          </a:p>
          <a:p>
            <a:endParaRPr lang="en-US" sz="2600" dirty="0"/>
          </a:p>
          <a:p>
            <a:endParaRPr lang="en-US" sz="2600" dirty="0"/>
          </a:p>
          <a:p>
            <a:endParaRPr lang="en-GB" dirty="0"/>
          </a:p>
        </p:txBody>
      </p:sp>
      <p:pic>
        <p:nvPicPr>
          <p:cNvPr id="2" name="Picture 1">
            <a:extLst>
              <a:ext uri="{FF2B5EF4-FFF2-40B4-BE49-F238E27FC236}">
                <a16:creationId xmlns:a16="http://schemas.microsoft.com/office/drawing/2014/main" id="{8FFC366A-96AF-C52E-A93A-D19201526FDE}"/>
              </a:ext>
            </a:extLst>
          </p:cNvPr>
          <p:cNvPicPr>
            <a:picLocks noChangeAspect="1"/>
          </p:cNvPicPr>
          <p:nvPr/>
        </p:nvPicPr>
        <p:blipFill>
          <a:blip r:embed="rId3"/>
          <a:stretch>
            <a:fillRect/>
          </a:stretch>
        </p:blipFill>
        <p:spPr>
          <a:xfrm>
            <a:off x="7993931" y="121947"/>
            <a:ext cx="3733014" cy="5499401"/>
          </a:xfrm>
          <a:prstGeom prst="rect">
            <a:avLst/>
          </a:prstGeom>
          <a:solidFill>
            <a:schemeClr val="bg1">
              <a:lumMod val="85000"/>
            </a:schemeClr>
          </a:solidFill>
        </p:spPr>
      </p:pic>
    </p:spTree>
    <p:extLst>
      <p:ext uri="{BB962C8B-B14F-4D97-AF65-F5344CB8AC3E}">
        <p14:creationId xmlns:p14="http://schemas.microsoft.com/office/powerpoint/2010/main" val="42514847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Network Data</a:t>
            </a:r>
            <a:endParaRPr lang="en-GB" sz="6000" b="1" dirty="0"/>
          </a:p>
        </p:txBody>
      </p:sp>
      <p:sp>
        <p:nvSpPr>
          <p:cNvPr id="7" name="Content Placeholder 6">
            <a:extLst>
              <a:ext uri="{FF2B5EF4-FFF2-40B4-BE49-F238E27FC236}">
                <a16:creationId xmlns:a16="http://schemas.microsoft.com/office/drawing/2014/main" id="{86A0F16F-FB2E-0711-5C63-F151C7E79EAC}"/>
              </a:ext>
            </a:extLst>
          </p:cNvPr>
          <p:cNvSpPr>
            <a:spLocks noGrp="1"/>
          </p:cNvSpPr>
          <p:nvPr>
            <p:ph idx="1"/>
          </p:nvPr>
        </p:nvSpPr>
        <p:spPr>
          <a:xfrm>
            <a:off x="358219" y="1725104"/>
            <a:ext cx="6900420" cy="4015819"/>
          </a:xfrm>
        </p:spPr>
        <p:txBody>
          <a:bodyPr>
            <a:normAutofit/>
          </a:bodyPr>
          <a:lstStyle/>
          <a:p>
            <a:r>
              <a:rPr lang="en-US" sz="3000" dirty="0"/>
              <a:t>If we had further information such as duration we could encode the information to gain further insight…</a:t>
            </a:r>
          </a:p>
          <a:p>
            <a:endParaRPr lang="en-US" sz="2600" dirty="0"/>
          </a:p>
          <a:p>
            <a:endParaRPr lang="en-US" sz="2600" dirty="0"/>
          </a:p>
          <a:p>
            <a:r>
              <a:rPr lang="en-GB" dirty="0"/>
              <a:t>Adding directional arrows shows who made the call, should the information be needed…</a:t>
            </a:r>
          </a:p>
        </p:txBody>
      </p:sp>
      <p:pic>
        <p:nvPicPr>
          <p:cNvPr id="2" name="Picture 1">
            <a:extLst>
              <a:ext uri="{FF2B5EF4-FFF2-40B4-BE49-F238E27FC236}">
                <a16:creationId xmlns:a16="http://schemas.microsoft.com/office/drawing/2014/main" id="{8FFC366A-96AF-C52E-A93A-D19201526FDE}"/>
              </a:ext>
            </a:extLst>
          </p:cNvPr>
          <p:cNvPicPr>
            <a:picLocks noChangeAspect="1"/>
          </p:cNvPicPr>
          <p:nvPr/>
        </p:nvPicPr>
        <p:blipFill>
          <a:blip r:embed="rId3"/>
          <a:stretch>
            <a:fillRect/>
          </a:stretch>
        </p:blipFill>
        <p:spPr>
          <a:xfrm>
            <a:off x="7993931" y="121947"/>
            <a:ext cx="3733014" cy="5499401"/>
          </a:xfrm>
          <a:prstGeom prst="rect">
            <a:avLst/>
          </a:prstGeom>
          <a:solidFill>
            <a:schemeClr val="bg1">
              <a:lumMod val="85000"/>
            </a:schemeClr>
          </a:solidFill>
        </p:spPr>
      </p:pic>
      <p:sp>
        <p:nvSpPr>
          <p:cNvPr id="11" name="Isosceles Triangle 10">
            <a:extLst>
              <a:ext uri="{FF2B5EF4-FFF2-40B4-BE49-F238E27FC236}">
                <a16:creationId xmlns:a16="http://schemas.microsoft.com/office/drawing/2014/main" id="{F3F412C1-703C-81F5-8186-AFE4F468CDF0}"/>
              </a:ext>
            </a:extLst>
          </p:cNvPr>
          <p:cNvSpPr/>
          <p:nvPr/>
        </p:nvSpPr>
        <p:spPr>
          <a:xfrm rot="10800000">
            <a:off x="9735538" y="2912876"/>
            <a:ext cx="280076" cy="314627"/>
          </a:xfrm>
          <a:prstGeom prst="triangle">
            <a:avLst/>
          </a:prstGeom>
          <a:solidFill>
            <a:schemeClr val="accent4"/>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a:extLst>
              <a:ext uri="{FF2B5EF4-FFF2-40B4-BE49-F238E27FC236}">
                <a16:creationId xmlns:a16="http://schemas.microsoft.com/office/drawing/2014/main" id="{84611A98-AB02-1FB2-B2BE-6C485D5320A9}"/>
              </a:ext>
            </a:extLst>
          </p:cNvPr>
          <p:cNvSpPr/>
          <p:nvPr/>
        </p:nvSpPr>
        <p:spPr>
          <a:xfrm rot="8450299">
            <a:off x="10510106" y="1289665"/>
            <a:ext cx="280076" cy="314627"/>
          </a:xfrm>
          <a:prstGeom prst="triangle">
            <a:avLst/>
          </a:prstGeom>
          <a:solidFill>
            <a:schemeClr val="accent4"/>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a:extLst>
              <a:ext uri="{FF2B5EF4-FFF2-40B4-BE49-F238E27FC236}">
                <a16:creationId xmlns:a16="http://schemas.microsoft.com/office/drawing/2014/main" id="{85D8C313-683C-A930-C48B-962AEBAC6E9B}"/>
              </a:ext>
            </a:extLst>
          </p:cNvPr>
          <p:cNvSpPr/>
          <p:nvPr/>
        </p:nvSpPr>
        <p:spPr>
          <a:xfrm rot="5400000">
            <a:off x="9541778" y="1911490"/>
            <a:ext cx="280076" cy="314627"/>
          </a:xfrm>
          <a:prstGeom prst="triangle">
            <a:avLst/>
          </a:prstGeom>
          <a:solidFill>
            <a:schemeClr val="accent4"/>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Isosceles Triangle 13">
            <a:extLst>
              <a:ext uri="{FF2B5EF4-FFF2-40B4-BE49-F238E27FC236}">
                <a16:creationId xmlns:a16="http://schemas.microsoft.com/office/drawing/2014/main" id="{A71FBC92-E047-2025-3054-8F3D5C74C57F}"/>
              </a:ext>
            </a:extLst>
          </p:cNvPr>
          <p:cNvSpPr/>
          <p:nvPr/>
        </p:nvSpPr>
        <p:spPr>
          <a:xfrm rot="2412498">
            <a:off x="9078036" y="1079252"/>
            <a:ext cx="280076" cy="314627"/>
          </a:xfrm>
          <a:prstGeom prst="triangle">
            <a:avLst/>
          </a:prstGeom>
          <a:solidFill>
            <a:schemeClr val="accent4"/>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Isosceles Triangle 14">
            <a:extLst>
              <a:ext uri="{FF2B5EF4-FFF2-40B4-BE49-F238E27FC236}">
                <a16:creationId xmlns:a16="http://schemas.microsoft.com/office/drawing/2014/main" id="{A9D17E6E-14DC-9D84-7C87-62753DC959B4}"/>
              </a:ext>
            </a:extLst>
          </p:cNvPr>
          <p:cNvSpPr/>
          <p:nvPr/>
        </p:nvSpPr>
        <p:spPr>
          <a:xfrm rot="20069064">
            <a:off x="10443237" y="2597085"/>
            <a:ext cx="413813" cy="428012"/>
          </a:xfrm>
          <a:prstGeom prst="triangle">
            <a:avLst/>
          </a:prstGeom>
          <a:solidFill>
            <a:schemeClr val="accent4"/>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Isosceles Triangle 15">
            <a:extLst>
              <a:ext uri="{FF2B5EF4-FFF2-40B4-BE49-F238E27FC236}">
                <a16:creationId xmlns:a16="http://schemas.microsoft.com/office/drawing/2014/main" id="{7C130B64-C3AF-F065-BED8-87DB86C166DB}"/>
              </a:ext>
            </a:extLst>
          </p:cNvPr>
          <p:cNvSpPr/>
          <p:nvPr/>
        </p:nvSpPr>
        <p:spPr>
          <a:xfrm rot="5400000">
            <a:off x="9535780" y="3690994"/>
            <a:ext cx="280076" cy="314627"/>
          </a:xfrm>
          <a:prstGeom prst="triangle">
            <a:avLst/>
          </a:prstGeom>
          <a:solidFill>
            <a:schemeClr val="accent4"/>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Isosceles Triangle 16">
            <a:extLst>
              <a:ext uri="{FF2B5EF4-FFF2-40B4-BE49-F238E27FC236}">
                <a16:creationId xmlns:a16="http://schemas.microsoft.com/office/drawing/2014/main" id="{620F69ED-CE27-6CAD-07AF-7BB0F8DE4FF9}"/>
              </a:ext>
            </a:extLst>
          </p:cNvPr>
          <p:cNvSpPr/>
          <p:nvPr/>
        </p:nvSpPr>
        <p:spPr>
          <a:xfrm rot="13676907">
            <a:off x="10457975" y="4356748"/>
            <a:ext cx="280076" cy="314627"/>
          </a:xfrm>
          <a:prstGeom prst="triangle">
            <a:avLst/>
          </a:prstGeom>
          <a:solidFill>
            <a:schemeClr val="accent4"/>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Isosceles Triangle 17">
            <a:extLst>
              <a:ext uri="{FF2B5EF4-FFF2-40B4-BE49-F238E27FC236}">
                <a16:creationId xmlns:a16="http://schemas.microsoft.com/office/drawing/2014/main" id="{D14403A3-BCCD-FEED-0553-19EB2883B7A8}"/>
              </a:ext>
            </a:extLst>
          </p:cNvPr>
          <p:cNvSpPr/>
          <p:nvPr/>
        </p:nvSpPr>
        <p:spPr>
          <a:xfrm rot="1506029">
            <a:off x="8932141" y="2609633"/>
            <a:ext cx="280076" cy="314627"/>
          </a:xfrm>
          <a:prstGeom prst="triangle">
            <a:avLst/>
          </a:prstGeom>
          <a:solidFill>
            <a:schemeClr val="accent4"/>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53234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8220" y="365125"/>
            <a:ext cx="11368724" cy="1460500"/>
          </a:xfrm>
        </p:spPr>
        <p:txBody>
          <a:bodyPr>
            <a:normAutofit/>
          </a:bodyPr>
          <a:lstStyle/>
          <a:p>
            <a:r>
              <a:rPr lang="en-US" sz="6000" b="1" dirty="0"/>
              <a:t>Summary</a:t>
            </a:r>
            <a:endParaRPr lang="en-GB" sz="6000" b="1" dirty="0"/>
          </a:p>
        </p:txBody>
      </p:sp>
      <p:sp>
        <p:nvSpPr>
          <p:cNvPr id="3" name="Content Placeholder 2">
            <a:extLst>
              <a:ext uri="{FF2B5EF4-FFF2-40B4-BE49-F238E27FC236}">
                <a16:creationId xmlns:a16="http://schemas.microsoft.com/office/drawing/2014/main" id="{4ADA4CEE-F8BC-3C90-7FFD-2550272AE774}"/>
              </a:ext>
            </a:extLst>
          </p:cNvPr>
          <p:cNvSpPr>
            <a:spLocks noGrp="1"/>
          </p:cNvSpPr>
          <p:nvPr>
            <p:ph idx="1"/>
          </p:nvPr>
        </p:nvSpPr>
        <p:spPr>
          <a:xfrm>
            <a:off x="358218" y="1825625"/>
            <a:ext cx="11475561" cy="3887018"/>
          </a:xfrm>
        </p:spPr>
        <p:txBody>
          <a:bodyPr>
            <a:normAutofit lnSpcReduction="10000"/>
          </a:bodyPr>
          <a:lstStyle/>
          <a:p>
            <a:r>
              <a:rPr lang="en-US" dirty="0"/>
              <a:t>Rearrangement is a simple but powerful tool for making less obvious features of data clearer and creating patterns for insight.</a:t>
            </a:r>
          </a:p>
          <a:p>
            <a:endParaRPr lang="en-US" sz="2000" dirty="0"/>
          </a:p>
          <a:p>
            <a:r>
              <a:rPr lang="en-US" dirty="0"/>
              <a:t>Interactive rearrangement of data provides additional insight into data.</a:t>
            </a:r>
          </a:p>
          <a:p>
            <a:endParaRPr lang="en-US" sz="2000" dirty="0"/>
          </a:p>
          <a:p>
            <a:r>
              <a:rPr lang="en-US" dirty="0"/>
              <a:t>It can be used for all data types:</a:t>
            </a:r>
          </a:p>
          <a:p>
            <a:pPr lvl="1"/>
            <a:r>
              <a:rPr lang="en-US" sz="2800" dirty="0"/>
              <a:t>Categorical (crops/treatments, eye/hair </a:t>
            </a:r>
            <a:r>
              <a:rPr lang="en-US" sz="2800" dirty="0" err="1"/>
              <a:t>colours</a:t>
            </a:r>
            <a:r>
              <a:rPr lang="en-US" sz="2800" dirty="0"/>
              <a:t>)</a:t>
            </a:r>
          </a:p>
          <a:p>
            <a:pPr lvl="1"/>
            <a:r>
              <a:rPr lang="en-US" sz="2800" dirty="0"/>
              <a:t>Numerical (agricultural statistics)</a:t>
            </a:r>
          </a:p>
          <a:p>
            <a:pPr lvl="1"/>
            <a:r>
              <a:rPr lang="en-US" sz="2800" dirty="0"/>
              <a:t>Topological (telephone connections)</a:t>
            </a:r>
          </a:p>
          <a:p>
            <a:endParaRPr lang="en-US" sz="2400" dirty="0"/>
          </a:p>
        </p:txBody>
      </p:sp>
    </p:spTree>
    <p:extLst>
      <p:ext uri="{BB962C8B-B14F-4D97-AF65-F5344CB8AC3E}">
        <p14:creationId xmlns:p14="http://schemas.microsoft.com/office/powerpoint/2010/main" val="37997904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2149642"/>
            <a:ext cx="5755922" cy="3185927"/>
          </a:xfrm>
        </p:spPr>
        <p:txBody>
          <a:bodyPr/>
          <a:lstStyle/>
          <a:p>
            <a:r>
              <a:rPr lang="en-US" sz="7200" b="1" dirty="0">
                <a:solidFill>
                  <a:schemeClr val="bg1"/>
                </a:solidFill>
              </a:rPr>
              <a:t>Any Questions</a:t>
            </a:r>
            <a:endParaRPr lang="en-GB" sz="6000" b="1" dirty="0">
              <a:solidFill>
                <a:schemeClr val="bg1"/>
              </a:solidFill>
            </a:endParaRPr>
          </a:p>
        </p:txBody>
      </p:sp>
      <p:sp>
        <p:nvSpPr>
          <p:cNvPr id="4" name="TextBox 3">
            <a:extLst>
              <a:ext uri="{FF2B5EF4-FFF2-40B4-BE49-F238E27FC236}">
                <a16:creationId xmlns:a16="http://schemas.microsoft.com/office/drawing/2014/main" id="{23E6EE5C-FF74-0C01-6E6F-47ADC9495237}"/>
              </a:ext>
            </a:extLst>
          </p:cNvPr>
          <p:cNvSpPr txBox="1"/>
          <p:nvPr/>
        </p:nvSpPr>
        <p:spPr>
          <a:xfrm>
            <a:off x="7953499" y="5362870"/>
            <a:ext cx="4491841" cy="1106970"/>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Mark Huntly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white"/>
                </a:solidFill>
                <a:effectLst/>
                <a:uLnTx/>
                <a:uFillTx/>
                <a:latin typeface="Calibri" panose="020F0502020204030204"/>
                <a:ea typeface="+mn-ea"/>
                <a:cs typeface="+mn-cs"/>
              </a:rPr>
              <a:t>m.huntly@uwtsd.ac.uk</a:t>
            </a:r>
          </a:p>
        </p:txBody>
      </p:sp>
    </p:spTree>
    <p:extLst>
      <p:ext uri="{BB962C8B-B14F-4D97-AF65-F5344CB8AC3E}">
        <p14:creationId xmlns:p14="http://schemas.microsoft.com/office/powerpoint/2010/main" val="3564115429"/>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D09DC4-48CE-45C2-9393-0A8E48C8FD95}">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1986</Words>
  <Application>Microsoft Office PowerPoint</Application>
  <PresentationFormat>Widescreen</PresentationFormat>
  <Paragraphs>219</Paragraphs>
  <Slides>44</Slides>
  <Notes>41</Notes>
  <HiddenSlides>0</HiddenSlides>
  <MMClips>0</MMClips>
  <ScaleCrop>false</ScaleCrop>
  <HeadingPairs>
    <vt:vector size="6" baseType="variant">
      <vt:variant>
        <vt:lpstr>Fonts Used</vt:lpstr>
      </vt:variant>
      <vt:variant>
        <vt:i4>4</vt:i4>
      </vt:variant>
      <vt:variant>
        <vt:lpstr>Theme</vt:lpstr>
      </vt:variant>
      <vt:variant>
        <vt:i4>22</vt:i4>
      </vt:variant>
      <vt:variant>
        <vt:lpstr>Slide Titles</vt:lpstr>
      </vt:variant>
      <vt:variant>
        <vt:i4>44</vt:i4>
      </vt:variant>
    </vt:vector>
  </HeadingPairs>
  <TitlesOfParts>
    <vt:vector size="70" baseType="lpstr">
      <vt:lpstr>Arial</vt:lpstr>
      <vt:lpstr>Calibri</vt:lpstr>
      <vt:lpstr>Calibri Light</vt:lpstr>
      <vt:lpstr>Wingdings 2</vt:lpstr>
      <vt:lpstr>UWTSD 200 Holding Page</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Title Slide 1</vt:lpstr>
      <vt:lpstr>PowerPoint Presentation</vt:lpstr>
      <vt:lpstr>Why rearrange Data?</vt:lpstr>
      <vt:lpstr>Data Rearrangement</vt:lpstr>
      <vt:lpstr>Data Rearrangement</vt:lpstr>
      <vt:lpstr>The Telluric Helix, 1862</vt:lpstr>
      <vt:lpstr>Data Visualisation</vt:lpstr>
      <vt:lpstr>Mendeléev, 1869</vt:lpstr>
      <vt:lpstr>‘Standard’ Periodic Table</vt:lpstr>
      <vt:lpstr>Data Rearrangement</vt:lpstr>
      <vt:lpstr>Data Rearrangement</vt:lpstr>
      <vt:lpstr>Data Rearrangement</vt:lpstr>
      <vt:lpstr>Data Rearrangement</vt:lpstr>
      <vt:lpstr>Data Rearrangement</vt:lpstr>
      <vt:lpstr>Data Rearrangement</vt:lpstr>
      <vt:lpstr>Data Rearrangement</vt:lpstr>
      <vt:lpstr>PowerPoint Presentation</vt:lpstr>
      <vt:lpstr>Exercise</vt:lpstr>
      <vt:lpstr>Exercise</vt:lpstr>
      <vt:lpstr>Solution</vt:lpstr>
      <vt:lpstr>Solution</vt:lpstr>
      <vt:lpstr>Solution</vt:lpstr>
      <vt:lpstr>Solution</vt:lpstr>
      <vt:lpstr>Mosaic Displays</vt:lpstr>
      <vt:lpstr>Mosaic Displays</vt:lpstr>
      <vt:lpstr>Mosaic Displays</vt:lpstr>
      <vt:lpstr>Mosaic Displays</vt:lpstr>
      <vt:lpstr>Mosaic Displays</vt:lpstr>
      <vt:lpstr>Mosaic Displays</vt:lpstr>
      <vt:lpstr>Mosaic Displays</vt:lpstr>
      <vt:lpstr>Mosaic Displays</vt:lpstr>
      <vt:lpstr>Mosaic Displays</vt:lpstr>
      <vt:lpstr>PowerPoint Presentation</vt:lpstr>
      <vt:lpstr>Exercise</vt:lpstr>
      <vt:lpstr>Exercise</vt:lpstr>
      <vt:lpstr>Solution</vt:lpstr>
      <vt:lpstr>Solution</vt:lpstr>
      <vt:lpstr>Network Data</vt:lpstr>
      <vt:lpstr>Network Data</vt:lpstr>
      <vt:lpstr>Network Data</vt:lpstr>
      <vt:lpstr>Network Data</vt:lpstr>
      <vt:lpstr>Network Data</vt:lpstr>
      <vt:lpstr>Network Data</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Mark Huntly</cp:lastModifiedBy>
  <cp:revision>112</cp:revision>
  <dcterms:created xsi:type="dcterms:W3CDTF">2021-03-09T15:35:42Z</dcterms:created>
  <dcterms:modified xsi:type="dcterms:W3CDTF">2025-10-28T14:52:49Z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