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4.xml" ContentType="application/vnd.openxmlformats-officedocument.presentationml.tags+xml"/>
  <Override PartName="/ppt/notesSlides/notesSlide7.xml" ContentType="application/vnd.openxmlformats-officedocument.presentationml.notesSlide+xml"/>
  <Override PartName="/ppt/tags/tag5.xml" ContentType="application/vnd.openxmlformats-officedocument.presentationml.tags+xml"/>
  <Override PartName="/ppt/notesSlides/notesSlide8.xml" ContentType="application/vnd.openxmlformats-officedocument.presentationml.notesSlide+xml"/>
  <Override PartName="/ppt/tags/tag6.xml" ContentType="application/vnd.openxmlformats-officedocument.presentationml.tags+xml"/>
  <Override PartName="/ppt/notesSlides/notesSlide9.xml" ContentType="application/vnd.openxmlformats-officedocument.presentationml.notesSlide+xml"/>
  <Override PartName="/ppt/tags/tag7.xml" ContentType="application/vnd.openxmlformats-officedocument.presentationml.tags+xml"/>
  <Override PartName="/ppt/notesSlides/notesSlide10.xml" ContentType="application/vnd.openxmlformats-officedocument.presentationml.notesSlide+xml"/>
  <Override PartName="/ppt/tags/tag8.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9.xml" ContentType="application/vnd.openxmlformats-officedocument.presentationml.tags+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5" r:id="rId9"/>
  </p:sldMasterIdLst>
  <p:notesMasterIdLst>
    <p:notesMasterId r:id="rId31"/>
  </p:notesMasterIdLst>
  <p:sldIdLst>
    <p:sldId id="292" r:id="rId10"/>
    <p:sldId id="294" r:id="rId11"/>
    <p:sldId id="295" r:id="rId12"/>
    <p:sldId id="500" r:id="rId13"/>
    <p:sldId id="283" r:id="rId14"/>
    <p:sldId id="284" r:id="rId15"/>
    <p:sldId id="531" r:id="rId16"/>
    <p:sldId id="400" r:id="rId17"/>
    <p:sldId id="530" r:id="rId18"/>
    <p:sldId id="408" r:id="rId19"/>
    <p:sldId id="275" r:id="rId20"/>
    <p:sldId id="462" r:id="rId21"/>
    <p:sldId id="913" r:id="rId22"/>
    <p:sldId id="488" r:id="rId23"/>
    <p:sldId id="502" r:id="rId24"/>
    <p:sldId id="486" r:id="rId25"/>
    <p:sldId id="503" r:id="rId26"/>
    <p:sldId id="504" r:id="rId27"/>
    <p:sldId id="925" r:id="rId28"/>
    <p:sldId id="505" r:id="rId29"/>
    <p:sldId id="460"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344224-5758-4AF9-BD7E-8A2BA35BB32E}" v="2" dt="2022-11-13T23:01:57.7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72" d="100"/>
          <a:sy n="72" d="100"/>
        </p:scale>
        <p:origin x="593" y="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21" Type="http://schemas.openxmlformats.org/officeDocument/2006/relationships/slide" Target="slides/slide12.xml"/><Relationship Id="rId34"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microsoft.com/office/2016/11/relationships/changesInfo" Target="changesInfos/changesInfo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FF344224-5758-4AF9-BD7E-8A2BA35BB32E}"/>
    <pc:docChg chg="delSld modSld">
      <pc:chgData name="Munyaradzi Nicholas Murira" userId="6ab3fae5-94bd-47ef-9f25-6c1f645127cf" providerId="ADAL" clId="{FF344224-5758-4AF9-BD7E-8A2BA35BB32E}" dt="2022-11-13T23:06:11.256" v="76" actId="20577"/>
      <pc:docMkLst>
        <pc:docMk/>
      </pc:docMkLst>
      <pc:sldChg chg="modSp mod">
        <pc:chgData name="Munyaradzi Nicholas Murira" userId="6ab3fae5-94bd-47ef-9f25-6c1f645127cf" providerId="ADAL" clId="{FF344224-5758-4AF9-BD7E-8A2BA35BB32E}" dt="2022-11-13T22:59:36.270" v="20" actId="20577"/>
        <pc:sldMkLst>
          <pc:docMk/>
          <pc:sldMk cId="3810869327" sldId="486"/>
        </pc:sldMkLst>
        <pc:spChg chg="mod">
          <ac:chgData name="Munyaradzi Nicholas Murira" userId="6ab3fae5-94bd-47ef-9f25-6c1f645127cf" providerId="ADAL" clId="{FF344224-5758-4AF9-BD7E-8A2BA35BB32E}" dt="2022-11-13T22:59:36.270" v="20" actId="20577"/>
          <ac:spMkLst>
            <pc:docMk/>
            <pc:sldMk cId="3810869327" sldId="486"/>
            <ac:spMk id="3" creationId="{C02AA8F8-1E43-384B-8982-C0BB94049B5C}"/>
          </ac:spMkLst>
        </pc:spChg>
      </pc:sldChg>
      <pc:sldChg chg="modSp mod">
        <pc:chgData name="Munyaradzi Nicholas Murira" userId="6ab3fae5-94bd-47ef-9f25-6c1f645127cf" providerId="ADAL" clId="{FF344224-5758-4AF9-BD7E-8A2BA35BB32E}" dt="2022-11-13T23:01:57.721" v="22" actId="14100"/>
        <pc:sldMkLst>
          <pc:docMk/>
          <pc:sldMk cId="1987613597" sldId="503"/>
        </pc:sldMkLst>
        <pc:spChg chg="mod">
          <ac:chgData name="Munyaradzi Nicholas Murira" userId="6ab3fae5-94bd-47ef-9f25-6c1f645127cf" providerId="ADAL" clId="{FF344224-5758-4AF9-BD7E-8A2BA35BB32E}" dt="2022-11-13T23:01:57.721" v="22" actId="14100"/>
          <ac:spMkLst>
            <pc:docMk/>
            <pc:sldMk cId="1987613597" sldId="503"/>
            <ac:spMk id="3" creationId="{C02AA8F8-1E43-384B-8982-C0BB94049B5C}"/>
          </ac:spMkLst>
        </pc:spChg>
      </pc:sldChg>
      <pc:sldChg chg="modSp mod">
        <pc:chgData name="Munyaradzi Nicholas Murira" userId="6ab3fae5-94bd-47ef-9f25-6c1f645127cf" providerId="ADAL" clId="{FF344224-5758-4AF9-BD7E-8A2BA35BB32E}" dt="2022-11-13T23:06:11.256" v="76" actId="20577"/>
        <pc:sldMkLst>
          <pc:docMk/>
          <pc:sldMk cId="1082318955" sldId="504"/>
        </pc:sldMkLst>
        <pc:spChg chg="mod">
          <ac:chgData name="Munyaradzi Nicholas Murira" userId="6ab3fae5-94bd-47ef-9f25-6c1f645127cf" providerId="ADAL" clId="{FF344224-5758-4AF9-BD7E-8A2BA35BB32E}" dt="2022-11-13T23:06:11.256" v="76" actId="20577"/>
          <ac:spMkLst>
            <pc:docMk/>
            <pc:sldMk cId="1082318955" sldId="504"/>
            <ac:spMk id="3" creationId="{C02AA8F8-1E43-384B-8982-C0BB94049B5C}"/>
          </ac:spMkLst>
        </pc:spChg>
      </pc:sldChg>
      <pc:sldChg chg="addSp modSp mod">
        <pc:chgData name="Munyaradzi Nicholas Murira" userId="6ab3fae5-94bd-47ef-9f25-6c1f645127cf" providerId="ADAL" clId="{FF344224-5758-4AF9-BD7E-8A2BA35BB32E}" dt="2022-11-13T22:40:38.395" v="1" actId="1076"/>
        <pc:sldMkLst>
          <pc:docMk/>
          <pc:sldMk cId="1008001459" sldId="913"/>
        </pc:sldMkLst>
        <pc:picChg chg="add mod">
          <ac:chgData name="Munyaradzi Nicholas Murira" userId="6ab3fae5-94bd-47ef-9f25-6c1f645127cf" providerId="ADAL" clId="{FF344224-5758-4AF9-BD7E-8A2BA35BB32E}" dt="2022-11-13T22:40:38.395" v="1" actId="1076"/>
          <ac:picMkLst>
            <pc:docMk/>
            <pc:sldMk cId="1008001459" sldId="913"/>
            <ac:picMk id="4" creationId="{3B3E972A-A058-65C5-B379-17C1281CFC03}"/>
          </ac:picMkLst>
        </pc:picChg>
      </pc:sldChg>
      <pc:sldChg chg="del">
        <pc:chgData name="Munyaradzi Nicholas Murira" userId="6ab3fae5-94bd-47ef-9f25-6c1f645127cf" providerId="ADAL" clId="{FF344224-5758-4AF9-BD7E-8A2BA35BB32E}" dt="2022-11-13T22:40:50.720" v="2" actId="47"/>
        <pc:sldMkLst>
          <pc:docMk/>
          <pc:sldMk cId="704482307" sldId="91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12/03/2024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2551765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Munya</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4761624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6036865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3409003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8941321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8984577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5274615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11128828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7005465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5666568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marL="0" marR="0" lvl="0" indent="0" algn="r" defTabSz="903288" rtl="0" eaLnBrk="1" fontAlgn="auto" latinLnBrk="0" hangingPunct="1">
              <a:lnSpc>
                <a:spcPct val="100000"/>
              </a:lnSpc>
              <a:spcBef>
                <a:spcPts val="0"/>
              </a:spcBef>
              <a:spcAft>
                <a:spcPts val="0"/>
              </a:spcAft>
              <a:buClrTx/>
              <a:buSzTx/>
              <a:buFontTx/>
              <a:buNone/>
              <a:tabLst/>
              <a:defRPr/>
            </a:pPr>
            <a:fld id="{3997A419-355F-A04A-96E0-21643AF8E9FF}" type="slidenum">
              <a:rPr kumimoji="0" lang="en-US" sz="8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03288" rtl="0" eaLnBrk="1" fontAlgn="auto" latinLnBrk="0" hangingPunct="1">
                <a:lnSpc>
                  <a:spcPct val="100000"/>
                </a:lnSpc>
                <a:spcBef>
                  <a:spcPts val="0"/>
                </a:spcBef>
                <a:spcAft>
                  <a:spcPts val="0"/>
                </a:spcAft>
                <a:buClrTx/>
                <a:buSzTx/>
                <a:buFontTx/>
                <a:buNone/>
                <a:tabLst/>
                <a:defRPr/>
              </a:pPr>
              <a:t>19</a:t>
            </a:fld>
            <a:endParaRPr kumimoji="0" lang="en-US" sz="800" b="0" i="0" u="none" strike="noStrike" kern="1200" cap="none" spc="0" normalizeH="0" baseline="0" noProof="0" dirty="0">
              <a:ln>
                <a:noFill/>
              </a:ln>
              <a:solidFill>
                <a:prstClr val="black"/>
              </a:solidFill>
              <a:effectLst/>
              <a:uLnTx/>
              <a:uFillTx/>
              <a:latin typeface="Arial" charset="0"/>
              <a:ea typeface="ＭＳ Ｐゴシック" charset="0"/>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832691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8721285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26434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12/03/2024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32318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91577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8876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54716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791235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765679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284471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525789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137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014896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231191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585968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4105290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slideLayout" Target="../slideLayouts/slideLayout20.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5" Type="http://schemas.openxmlformats.org/officeDocument/2006/relationships/image" Target="../media/image6.jpg"/><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3/12/2024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9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12/03/2024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543520257"/>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gif"/><Relationship Id="rId18" Type="http://schemas.openxmlformats.org/officeDocument/2006/relationships/image" Target="../media/image23.png"/><Relationship Id="rId3" Type="http://schemas.openxmlformats.org/officeDocument/2006/relationships/notesSlide" Target="../notesSlides/notesSlide2.xml"/><Relationship Id="rId7" Type="http://schemas.openxmlformats.org/officeDocument/2006/relationships/image" Target="../media/image12.png"/><Relationship Id="rId12" Type="http://schemas.openxmlformats.org/officeDocument/2006/relationships/image" Target="../media/image17.png"/><Relationship Id="rId17" Type="http://schemas.openxmlformats.org/officeDocument/2006/relationships/image" Target="../media/image22.png"/><Relationship Id="rId2" Type="http://schemas.openxmlformats.org/officeDocument/2006/relationships/slideLayout" Target="../slideLayouts/slideLayout20.xml"/><Relationship Id="rId16" Type="http://schemas.openxmlformats.org/officeDocument/2006/relationships/image" Target="../media/image21.png"/><Relationship Id="rId1" Type="http://schemas.openxmlformats.org/officeDocument/2006/relationships/tags" Target="../tags/tag1.xml"/><Relationship Id="rId6" Type="http://schemas.openxmlformats.org/officeDocument/2006/relationships/image" Target="../media/image11.png"/><Relationship Id="rId11" Type="http://schemas.openxmlformats.org/officeDocument/2006/relationships/image" Target="../media/image16.png"/><Relationship Id="rId5" Type="http://schemas.openxmlformats.org/officeDocument/2006/relationships/image" Target="../media/image10.jpeg"/><Relationship Id="rId15" Type="http://schemas.openxmlformats.org/officeDocument/2006/relationships/image" Target="../media/image20.jpeg"/><Relationship Id="rId10" Type="http://schemas.openxmlformats.org/officeDocument/2006/relationships/image" Target="../media/image15.jpeg"/><Relationship Id="rId4" Type="http://schemas.openxmlformats.org/officeDocument/2006/relationships/image" Target="../media/image9.png"/><Relationship Id="rId9" Type="http://schemas.openxmlformats.org/officeDocument/2006/relationships/image" Target="../media/image14.png"/><Relationship Id="rId14" Type="http://schemas.openxmlformats.org/officeDocument/2006/relationships/image" Target="../media/image19.png"/></Relationships>
</file>

<file path=ppt/slides/_rels/slide9.xml.rels><?xml version="1.0" encoding="UTF-8" standalone="yes"?>
<Relationships xmlns="http://schemas.openxmlformats.org/package/2006/relationships"><Relationship Id="rId8" Type="http://schemas.openxmlformats.org/officeDocument/2006/relationships/image" Target="../media/image28.jpg"/><Relationship Id="rId13" Type="http://schemas.openxmlformats.org/officeDocument/2006/relationships/image" Target="../media/image33.jpg"/><Relationship Id="rId3" Type="http://schemas.openxmlformats.org/officeDocument/2006/relationships/notesSlide" Target="../notesSlides/notesSlide3.xml"/><Relationship Id="rId7" Type="http://schemas.openxmlformats.org/officeDocument/2006/relationships/image" Target="../media/image27.png"/><Relationship Id="rId12" Type="http://schemas.openxmlformats.org/officeDocument/2006/relationships/image" Target="../media/image32.jpeg"/><Relationship Id="rId2" Type="http://schemas.openxmlformats.org/officeDocument/2006/relationships/slideLayout" Target="../slideLayouts/slideLayout20.xml"/><Relationship Id="rId1" Type="http://schemas.openxmlformats.org/officeDocument/2006/relationships/tags" Target="../tags/tag2.xml"/><Relationship Id="rId6" Type="http://schemas.openxmlformats.org/officeDocument/2006/relationships/image" Target="../media/image26.pn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jpeg"/><Relationship Id="rId4" Type="http://schemas.openxmlformats.org/officeDocument/2006/relationships/image" Target="../media/image24.png"/><Relationship Id="rId9" Type="http://schemas.openxmlformats.org/officeDocument/2006/relationships/image" Target="../media/image29.jpeg"/></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3.xml"/><Relationship Id="rId5" Type="http://schemas.openxmlformats.org/officeDocument/2006/relationships/image" Target="../media/image36.png"/><Relationship Id="rId4" Type="http://schemas.openxmlformats.org/officeDocument/2006/relationships/image" Target="../media/image35.png"/></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38.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39.png"/><Relationship Id="rId5" Type="http://schemas.openxmlformats.org/officeDocument/2006/relationships/hyperlink" Target="https://www.infragard.org/" TargetMode="External"/><Relationship Id="rId4" Type="http://schemas.openxmlformats.org/officeDocument/2006/relationships/hyperlink" Target="http://www.cvedetails.com/" TargetMode="Externa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image" Target="../media/image39.png"/><Relationship Id="rId4" Type="http://schemas.openxmlformats.org/officeDocument/2006/relationships/hyperlink" Target="http://www.27000.org/" TargetMode="Externa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6.xml"/><Relationship Id="rId4" Type="http://schemas.openxmlformats.org/officeDocument/2006/relationships/image" Target="../media/image40.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43.png"/><Relationship Id="rId4" Type="http://schemas.openxmlformats.org/officeDocument/2006/relationships/image" Target="../media/image4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i="1" dirty="0">
                <a:effectLst>
                  <a:outerShdw blurRad="38100" dist="38100" dir="2700000" algn="tl">
                    <a:srgbClr val="000000">
                      <a:alpha val="43137"/>
                    </a:srgbClr>
                  </a:outerShdw>
                </a:effectLst>
              </a:rPr>
              <a:t>Cybersecurity  Intro</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components, the importance of documenting a network, </a:t>
            </a:r>
            <a:r>
              <a:rPr lang="en-US" sz="1600" i="1" dirty="0">
                <a:solidFill>
                  <a:schemeClr val="tx1">
                    <a:lumMod val="50000"/>
                  </a:schemeClr>
                </a:solidFill>
              </a:rPr>
              <a:t>the different types of network cables used in a home network, how network cables are very vital component which helps in establishing a successful network, the need of standard protocols in a network and the communication principles used with in the network.  </a:t>
            </a:r>
          </a:p>
          <a:p>
            <a:pPr algn="just"/>
            <a:endParaRPr lang="en-US" sz="1600" i="1" dirty="0">
              <a:solidFill>
                <a:schemeClr val="tx1">
                  <a:lumMod val="50000"/>
                </a:schemeClr>
              </a:solidFill>
            </a:endParaRPr>
          </a:p>
          <a:p>
            <a:pPr algn="just"/>
            <a:r>
              <a:rPr lang="en-US" sz="1600" i="1" dirty="0">
                <a:solidFill>
                  <a:schemeClr val="tx1">
                    <a:lumMod val="50000"/>
                  </a:schemeClr>
                </a:solidFill>
              </a:rPr>
              <a:t>After having a better understanding on the connecting components and the rules in establishing the communication, the session elaborated the Ethernet frame, the purpose of routing, the purpose of logical addressing (IP Address), How IP address are classified/ derived, how they are organized, how they are used </a:t>
            </a:r>
            <a:r>
              <a:rPr lang="en-US" sz="1600" i="1" dirty="0" err="1">
                <a:solidFill>
                  <a:schemeClr val="tx1">
                    <a:lumMod val="50000"/>
                  </a:schemeClr>
                </a:solidFill>
              </a:rPr>
              <a:t>etc</a:t>
            </a:r>
            <a:r>
              <a:rPr lang="en-US" sz="1600" i="1" dirty="0">
                <a:solidFill>
                  <a:schemeClr val="tx1">
                    <a:lumMod val="50000"/>
                  </a:schemeClr>
                </a:solidFill>
              </a:rPr>
              <a:t>, followed by the different methods of assigning IP addresses (static and dynamic), the concept of NAT. Finally, the features of IPv6. We also discussed 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3139321"/>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US" dirty="0">
                <a:solidFill>
                  <a:schemeClr val="bg1"/>
                </a:solidFill>
              </a:rPr>
              <a:t>Network Types, Data Transmission</a:t>
            </a:r>
            <a:r>
              <a:rPr lang="en-GB" dirty="0">
                <a:solidFill>
                  <a:schemeClr val="bg1"/>
                </a:solidFill>
              </a:rPr>
              <a:t>, </a:t>
            </a:r>
            <a:r>
              <a:rPr lang="en-US" dirty="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a:solidFill>
                  <a:schemeClr val="bg1"/>
                </a:solidFill>
              </a:rPr>
              <a:t>Wireless Networks, Local Network Connections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a:t>
            </a:r>
          </a:p>
          <a:p>
            <a:pPr marL="285750" indent="-285750" fontAlgn="t">
              <a:buFont typeface="Wingdings" panose="05000000000000000000" pitchFamily="2" charset="2"/>
              <a:buChar char="ü"/>
            </a:pPr>
            <a:r>
              <a:rPr lang="en-GB" dirty="0">
                <a:solidFill>
                  <a:schemeClr val="bg1"/>
                </a:solidFill>
              </a:rPr>
              <a:t>Communication Principles, Ethernet, Routing</a:t>
            </a:r>
          </a:p>
          <a:p>
            <a:pPr marL="285750" indent="-285750" fontAlgn="t">
              <a:buFont typeface="Wingdings" panose="05000000000000000000" pitchFamily="2" charset="2"/>
              <a:buChar char="ü"/>
            </a:pPr>
            <a:r>
              <a:rPr lang="en-GB" dirty="0">
                <a:solidFill>
                  <a:schemeClr val="bg1"/>
                </a:solidFill>
              </a:rPr>
              <a:t>IP ADDRESSING, DHCPv4, Network Address Translation</a:t>
            </a:r>
          </a:p>
          <a:p>
            <a:pPr marL="285750" indent="-285750" fontAlgn="t">
              <a:buFont typeface="Wingdings" panose="05000000000000000000" pitchFamily="2" charset="2"/>
              <a:buChar char="ü"/>
            </a:pPr>
            <a:r>
              <a:rPr lang="en-GB" dirty="0">
                <a:solidFill>
                  <a:schemeClr val="bg1"/>
                </a:solidFill>
              </a:rPr>
              <a:t>TCP, UDP Functions, Domain Name System</a:t>
            </a:r>
          </a:p>
          <a:p>
            <a:pPr marL="285750" indent="-285750" fontAlgn="t">
              <a:buFont typeface="Wingdings" panose="05000000000000000000" pitchFamily="2" charset="2"/>
              <a:buChar char="ü"/>
            </a:pPr>
            <a:r>
              <a:rPr lang="en-GB" dirty="0">
                <a:solidFill>
                  <a:schemeClr val="bg1"/>
                </a:solidFill>
              </a:rPr>
              <a:t>Other Services</a:t>
            </a:r>
          </a:p>
          <a:p>
            <a:pPr fontAlgn="t"/>
            <a:endParaRPr lang="en-GB" dirty="0">
              <a:solidFill>
                <a:schemeClr val="bg1"/>
              </a:solidFill>
            </a:endParaRP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2585323"/>
          </a:xfrm>
          <a:prstGeom prst="rect">
            <a:avLst/>
          </a:prstGeom>
        </p:spPr>
        <p:txBody>
          <a:bodyPr wrap="square">
            <a:spAutoFit/>
          </a:bodyPr>
          <a:lstStyle/>
          <a:p>
            <a:pPr algn="just">
              <a:spcBef>
                <a:spcPts val="0"/>
              </a:spcBef>
            </a:pPr>
            <a:r>
              <a:rPr lang="en-US" i="1" dirty="0">
                <a:solidFill>
                  <a:schemeClr val="tx1">
                    <a:lumMod val="50000"/>
                  </a:schemeClr>
                </a:solidFill>
              </a:rPr>
              <a:t>So far after getting some clarity on home networks, its infrastructure, components, and </a:t>
            </a:r>
            <a:r>
              <a:rPr lang="en-US" i="1" dirty="0" err="1">
                <a:solidFill>
                  <a:schemeClr val="tx1">
                    <a:lumMod val="50000"/>
                  </a:schemeClr>
                </a:solidFill>
              </a:rPr>
              <a:t>Networksecurity</a:t>
            </a:r>
            <a:r>
              <a:rPr lang="en-US" i="1" dirty="0">
                <a:solidFill>
                  <a:schemeClr val="tx1">
                    <a:lumMod val="50000"/>
                  </a:schemeClr>
                </a:solidFill>
              </a:rPr>
              <a:t> In this lecture, you will gain basic knowledge on common characteristics comprising cybersecurity world, cyber criminals and cybersecurity specialists.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will also discuss the threats that affect individuals, and organizations.</a:t>
            </a:r>
          </a:p>
          <a:p>
            <a:pPr algn="just">
              <a:spcBef>
                <a:spcPts val="0"/>
              </a:spcBef>
            </a:pP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1754326"/>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Cyber Essentials Overview</a:t>
            </a:r>
          </a:p>
          <a:p>
            <a:pPr marL="285750" indent="-285750" fontAlgn="t">
              <a:buFont typeface="Wingdings" panose="05000000000000000000" pitchFamily="2" charset="2"/>
              <a:buChar char="ü"/>
            </a:pPr>
            <a:r>
              <a:rPr lang="en-GB" b="1" dirty="0">
                <a:solidFill>
                  <a:schemeClr val="bg1"/>
                </a:solidFill>
              </a:rPr>
              <a:t>The Cybersecurity World</a:t>
            </a:r>
          </a:p>
          <a:p>
            <a:pPr marL="285750" indent="-285750" fontAlgn="t">
              <a:buFont typeface="Wingdings" panose="05000000000000000000" pitchFamily="2" charset="2"/>
              <a:buChar char="ü"/>
            </a:pPr>
            <a:r>
              <a:rPr lang="en-GB" b="1" dirty="0">
                <a:solidFill>
                  <a:schemeClr val="bg1"/>
                </a:solidFill>
              </a:rPr>
              <a:t>Cyber Criminals</a:t>
            </a:r>
          </a:p>
          <a:p>
            <a:pPr marL="285750" indent="-285750" fontAlgn="t">
              <a:buFont typeface="Wingdings" panose="05000000000000000000" pitchFamily="2" charset="2"/>
              <a:buChar char="ü"/>
            </a:pPr>
            <a:r>
              <a:rPr lang="en-GB" b="1" dirty="0">
                <a:solidFill>
                  <a:schemeClr val="bg1"/>
                </a:solidFill>
              </a:rPr>
              <a:t>Cyber Specialists</a:t>
            </a:r>
          </a:p>
          <a:p>
            <a:pPr marL="285750" indent="-285750" fontAlgn="t">
              <a:buFont typeface="Wingdings" panose="05000000000000000000" pitchFamily="2" charset="2"/>
              <a:buChar char="ü"/>
            </a:pPr>
            <a:r>
              <a:rPr lang="en-GB" b="1" dirty="0">
                <a:solidFill>
                  <a:schemeClr val="bg1"/>
                </a:solidFill>
              </a:rPr>
              <a:t>Cybersecurity Threats</a:t>
            </a:r>
          </a:p>
        </p:txBody>
      </p:sp>
      <p:sp>
        <p:nvSpPr>
          <p:cNvPr id="2" name="Rectangle 1"/>
          <p:cNvSpPr/>
          <p:nvPr/>
        </p:nvSpPr>
        <p:spPr>
          <a:xfrm>
            <a:off x="192429" y="3797920"/>
            <a:ext cx="5288431" cy="923330"/>
          </a:xfrm>
          <a:prstGeom prst="rect">
            <a:avLst/>
          </a:prstGeom>
        </p:spPr>
        <p:txBody>
          <a:bodyPr wrap="square">
            <a:spAutoFit/>
          </a:bodyPr>
          <a:lstStyle/>
          <a:p>
            <a:pPr algn="just">
              <a:spcBef>
                <a:spcPts val="0"/>
              </a:spcBef>
            </a:pPr>
            <a:r>
              <a:rPr lang="en-US" b="1" dirty="0">
                <a:solidFill>
                  <a:schemeClr val="bg1"/>
                </a:solidFill>
              </a:rPr>
              <a:t>Tutorial session: </a:t>
            </a:r>
          </a:p>
          <a:p>
            <a:pPr marL="285750" indent="-285750" algn="just">
              <a:spcBef>
                <a:spcPts val="0"/>
              </a:spcBef>
              <a:buFont typeface="Wingdings" panose="05000000000000000000" pitchFamily="2" charset="2"/>
              <a:buChar char="ü"/>
            </a:pPr>
            <a:r>
              <a:rPr lang="en-US" b="1" dirty="0">
                <a:solidFill>
                  <a:schemeClr val="bg1"/>
                </a:solidFill>
              </a:rPr>
              <a:t>Complete all the lab’s</a:t>
            </a:r>
          </a:p>
          <a:p>
            <a:pPr marL="285750" indent="-285750" algn="just">
              <a:spcBef>
                <a:spcPts val="0"/>
              </a:spcBef>
              <a:buFont typeface="Wingdings" panose="05000000000000000000" pitchFamily="2" charset="2"/>
              <a:buChar char="ü"/>
            </a:pPr>
            <a:r>
              <a:rPr lang="en-US" b="1" dirty="0">
                <a:solidFill>
                  <a:schemeClr val="bg1"/>
                </a:solidFill>
              </a:rPr>
              <a:t>Troubleshooting Activities</a:t>
            </a:r>
          </a:p>
        </p:txBody>
      </p:sp>
    </p:spTree>
    <p:extLst>
      <p:ext uri="{BB962C8B-B14F-4D97-AF65-F5344CB8AC3E}">
        <p14:creationId xmlns:p14="http://schemas.microsoft.com/office/powerpoint/2010/main" val="982367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a:solidFill>
                  <a:schemeClr val="accent1">
                    <a:lumMod val="50000"/>
                  </a:schemeClr>
                </a:solidFill>
              </a:rPr>
              <a:t>Cyber Essentials Overview</a:t>
            </a: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981200" y="1222625"/>
            <a:ext cx="8229600" cy="4366615"/>
          </a:xfrm>
        </p:spPr>
        <p:txBody>
          <a:bodyPr>
            <a:noAutofit/>
          </a:bodyPr>
          <a:lstStyle/>
          <a:p>
            <a:pPr marL="0" indent="0">
              <a:lnSpc>
                <a:spcPct val="107000"/>
              </a:lnSpc>
              <a:spcBef>
                <a:spcPts val="0"/>
              </a:spcBef>
              <a:spcAft>
                <a:spcPts val="1200"/>
              </a:spcAft>
              <a:buNone/>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By the end of this course, you will be able to:</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the characteristics of criminals and heroes in the cybersecurity realm.</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the principles of confidentiality, integrity, and availability as they relate to data states and cybersecurity countermeasures.</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the tactics, techniques and procedures used by cyber criminals.</a:t>
            </a: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how technologies, products, and procedures are used to protect confidentiality.</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8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a:t>
            </a:r>
            <a:endParaRPr lang="en-US" sz="28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18785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a:solidFill>
                  <a:schemeClr val="accent1">
                    <a:lumMod val="50000"/>
                  </a:schemeClr>
                </a:solidFill>
              </a:rPr>
              <a:t>Cyber Essentials Overview : continue…</a:t>
            </a: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981200" y="1600201"/>
            <a:ext cx="8229600" cy="3989039"/>
          </a:xfrm>
        </p:spPr>
        <p:txBody>
          <a:bodyPr>
            <a:noAutofit/>
          </a:bodyPr>
          <a:lstStyle/>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how technologies, products, and procedures are used to ensure integrity.</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Describe how technologies, products, and procedures provide high availability.</a:t>
            </a:r>
          </a:p>
          <a:p>
            <a:pPr>
              <a:lnSpc>
                <a:spcPct val="107000"/>
              </a:lnSpc>
              <a:spcBef>
                <a:spcPts val="0"/>
              </a:spcBef>
              <a:spcAft>
                <a:spcPts val="800"/>
              </a:spcAft>
              <a:buSzPts val="1000"/>
              <a:buFont typeface="Symbol" panose="05050102010706020507" pitchFamily="18" charset="2"/>
              <a:buChar char=""/>
              <a:tabLst>
                <a:tab pos="457200" algn="l"/>
              </a:tabLst>
            </a:pPr>
            <a:r>
              <a:rPr lang="en-US" sz="2400" dirty="0">
                <a:solidFill>
                  <a:srgbClr val="333333"/>
                </a:solidFill>
                <a:latin typeface="Helvetica" panose="020B0604020202020204" pitchFamily="34" charset="0"/>
                <a:ea typeface="Times New Roman" panose="02020603050405020304" pitchFamily="18" charset="0"/>
                <a:cs typeface="Times New Roman" panose="02020603050405020304" pitchFamily="18" charset="0"/>
              </a:rPr>
              <a:t>Explain how cybersecurity professionals use technologies, processes, and procedures to defend all components of the network.</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800"/>
              </a:spcAft>
              <a:buSzPts val="1000"/>
              <a:buNone/>
              <a:tabLst>
                <a:tab pos="457200" algn="l"/>
              </a:tabLst>
            </a:pP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800"/>
              </a:spcAft>
              <a:buSzPts val="1000"/>
              <a:buNone/>
              <a:tabLst>
                <a:tab pos="457200" algn="l"/>
              </a:tabLst>
            </a:pPr>
            <a:endParaRPr lang="en-US" sz="28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33114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p:txBody>
          <a:bodyPr/>
          <a:lstStyle/>
          <a:p>
            <a:r>
              <a:rPr lang="en-GB" dirty="0"/>
              <a:t> Are you Cyber Safe ?</a:t>
            </a:r>
          </a:p>
        </p:txBody>
      </p:sp>
      <p:sp>
        <p:nvSpPr>
          <p:cNvPr id="3" name="Content Placeholder 2">
            <a:extLst>
              <a:ext uri="{FF2B5EF4-FFF2-40B4-BE49-F238E27FC236}">
                <a16:creationId xmlns:a16="http://schemas.microsoft.com/office/drawing/2014/main" id="{73A0645F-AA0B-76CC-5D94-0A877A8AA1C9}"/>
              </a:ext>
            </a:extLst>
          </p:cNvPr>
          <p:cNvSpPr>
            <a:spLocks noGrp="1"/>
          </p:cNvSpPr>
          <p:nvPr>
            <p:ph idx="1"/>
          </p:nvPr>
        </p:nvSpPr>
        <p:spPr/>
        <p:txBody>
          <a:bodyPr/>
          <a:lstStyle/>
          <a:p>
            <a:pPr marL="0" indent="0">
              <a:buNone/>
            </a:pPr>
            <a:r>
              <a:rPr lang="en-GB" dirty="0"/>
              <a:t>What is Cyber  Space</a:t>
            </a:r>
          </a:p>
        </p:txBody>
      </p:sp>
    </p:spTree>
    <p:extLst>
      <p:ext uri="{BB962C8B-B14F-4D97-AF65-F5344CB8AC3E}">
        <p14:creationId xmlns:p14="http://schemas.microsoft.com/office/powerpoint/2010/main" val="3895370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Real World – Threats, Vulnerabilities and Attacks</a:t>
            </a:r>
            <a:endParaRPr lang="en-US" sz="3200" dirty="0"/>
          </a:p>
        </p:txBody>
      </p:sp>
      <p:grpSp>
        <p:nvGrpSpPr>
          <p:cNvPr id="8" name="Group 7"/>
          <p:cNvGrpSpPr/>
          <p:nvPr/>
        </p:nvGrpSpPr>
        <p:grpSpPr>
          <a:xfrm>
            <a:off x="5252261" y="2404538"/>
            <a:ext cx="6370711" cy="2944710"/>
            <a:chOff x="3150191" y="1427076"/>
            <a:chExt cx="6370711" cy="2944710"/>
          </a:xfrm>
        </p:grpSpPr>
        <p:pic>
          <p:nvPicPr>
            <p:cNvPr id="2" name="Picture 1" descr="House Residence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50191" y="1427076"/>
              <a:ext cx="1902785" cy="1397358"/>
            </a:xfrm>
            <a:prstGeom prst="rect">
              <a:avLst/>
            </a:prstGeom>
          </p:spPr>
        </p:pic>
        <p:pic>
          <p:nvPicPr>
            <p:cNvPr id="4" name="Picture 3" descr="House Illustration Clipart Free Stock Photo - Public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50191" y="2824434"/>
              <a:ext cx="1906739" cy="1518439"/>
            </a:xfrm>
            <a:prstGeom prst="rect">
              <a:avLst/>
            </a:prstGeom>
          </p:spPr>
        </p:pic>
        <p:pic>
          <p:nvPicPr>
            <p:cNvPr id="5" name="Picture 4" descr="Simple Houses Vector Clipart image - Free stock photo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723428" y="1427076"/>
              <a:ext cx="2797474" cy="2944710"/>
            </a:xfrm>
            <a:prstGeom prst="rect">
              <a:avLst/>
            </a:prstGeom>
          </p:spPr>
        </p:pic>
        <p:pic>
          <p:nvPicPr>
            <p:cNvPr id="6" name="Picture 5" descr="House | Free Stock Photo | Illustration of a house | # 1443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052976" y="2824434"/>
              <a:ext cx="1613927" cy="1547352"/>
            </a:xfrm>
            <a:prstGeom prst="rect">
              <a:avLst/>
            </a:prstGeom>
          </p:spPr>
        </p:pic>
        <p:pic>
          <p:nvPicPr>
            <p:cNvPr id="7" name="Picture 6" descr="Home Country Rural · Free vector graphic on Pixabay"/>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052976" y="1427076"/>
              <a:ext cx="1670452" cy="1343827"/>
            </a:xfrm>
            <a:prstGeom prst="rect">
              <a:avLst/>
            </a:prstGeom>
          </p:spPr>
        </p:pic>
      </p:grpSp>
      <p:pic>
        <p:nvPicPr>
          <p:cNvPr id="9" name="Picture 8" descr="Business people characters Vector Clipart image - Free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42208" y="855082"/>
            <a:ext cx="2554014" cy="1197194"/>
          </a:xfrm>
          <a:prstGeom prst="rect">
            <a:avLst/>
          </a:prstGeom>
        </p:spPr>
      </p:pic>
      <p:sp>
        <p:nvSpPr>
          <p:cNvPr id="11" name="Isosceles Triangle 10"/>
          <p:cNvSpPr/>
          <p:nvPr/>
        </p:nvSpPr>
        <p:spPr>
          <a:xfrm rot="18108645">
            <a:off x="2708195" y="74854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grpSp>
        <p:nvGrpSpPr>
          <p:cNvPr id="14" name="Group 13"/>
          <p:cNvGrpSpPr/>
          <p:nvPr/>
        </p:nvGrpSpPr>
        <p:grpSpPr>
          <a:xfrm>
            <a:off x="5497162" y="2733365"/>
            <a:ext cx="6121822" cy="2609020"/>
            <a:chOff x="5435146" y="2730405"/>
            <a:chExt cx="6121822" cy="2609020"/>
          </a:xfrm>
        </p:grpSpPr>
        <p:sp>
          <p:nvSpPr>
            <p:cNvPr id="12" name="Donut 11"/>
            <p:cNvSpPr/>
            <p:nvPr/>
          </p:nvSpPr>
          <p:spPr>
            <a:xfrm>
              <a:off x="6043038" y="340231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5" name="Donut 14"/>
            <p:cNvSpPr/>
            <p:nvPr/>
          </p:nvSpPr>
          <p:spPr>
            <a:xfrm>
              <a:off x="6447917" y="339855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6" name="Donut 15"/>
            <p:cNvSpPr/>
            <p:nvPr/>
          </p:nvSpPr>
          <p:spPr>
            <a:xfrm>
              <a:off x="5525094" y="33947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8" name="Donut 17"/>
            <p:cNvSpPr/>
            <p:nvPr/>
          </p:nvSpPr>
          <p:spPr>
            <a:xfrm>
              <a:off x="7484299" y="322558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6" name="Donut 25"/>
            <p:cNvSpPr/>
            <p:nvPr/>
          </p:nvSpPr>
          <p:spPr>
            <a:xfrm>
              <a:off x="7997779" y="317670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7" name="Donut 26"/>
            <p:cNvSpPr/>
            <p:nvPr/>
          </p:nvSpPr>
          <p:spPr>
            <a:xfrm>
              <a:off x="9199842" y="27571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8" name="Donut 27"/>
            <p:cNvSpPr/>
            <p:nvPr/>
          </p:nvSpPr>
          <p:spPr>
            <a:xfrm>
              <a:off x="8841800" y="27571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6" name="Donut 35"/>
            <p:cNvSpPr/>
            <p:nvPr/>
          </p:nvSpPr>
          <p:spPr>
            <a:xfrm>
              <a:off x="9770860" y="2730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7" name="Donut 36"/>
            <p:cNvSpPr/>
            <p:nvPr/>
          </p:nvSpPr>
          <p:spPr>
            <a:xfrm>
              <a:off x="10389916" y="277880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8" name="Donut 37"/>
            <p:cNvSpPr/>
            <p:nvPr/>
          </p:nvSpPr>
          <p:spPr>
            <a:xfrm>
              <a:off x="11110448" y="275777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9" name="Donut 38"/>
            <p:cNvSpPr/>
            <p:nvPr/>
          </p:nvSpPr>
          <p:spPr>
            <a:xfrm>
              <a:off x="6222530" y="473762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0" name="Donut 39"/>
            <p:cNvSpPr/>
            <p:nvPr/>
          </p:nvSpPr>
          <p:spPr>
            <a:xfrm>
              <a:off x="5435146" y="479215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1" name="Donut 40"/>
            <p:cNvSpPr/>
            <p:nvPr/>
          </p:nvSpPr>
          <p:spPr>
            <a:xfrm>
              <a:off x="7917352" y="464445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2" name="Donut 41"/>
            <p:cNvSpPr/>
            <p:nvPr/>
          </p:nvSpPr>
          <p:spPr>
            <a:xfrm>
              <a:off x="8326866" y="460806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3" name="Donut 42"/>
            <p:cNvSpPr/>
            <p:nvPr/>
          </p:nvSpPr>
          <p:spPr>
            <a:xfrm>
              <a:off x="9682509" y="499337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4" name="Donut 43"/>
            <p:cNvSpPr/>
            <p:nvPr/>
          </p:nvSpPr>
          <p:spPr>
            <a:xfrm>
              <a:off x="8968832" y="49489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1" name="Donut 50"/>
            <p:cNvSpPr/>
            <p:nvPr/>
          </p:nvSpPr>
          <p:spPr>
            <a:xfrm>
              <a:off x="10541041" y="497235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2" name="Donut 51"/>
            <p:cNvSpPr/>
            <p:nvPr/>
          </p:nvSpPr>
          <p:spPr>
            <a:xfrm>
              <a:off x="11254718" y="49771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3" name="Donut 52"/>
            <p:cNvSpPr/>
            <p:nvPr/>
          </p:nvSpPr>
          <p:spPr>
            <a:xfrm>
              <a:off x="11110448" y="427970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4" name="Donut 53"/>
            <p:cNvSpPr/>
            <p:nvPr/>
          </p:nvSpPr>
          <p:spPr>
            <a:xfrm>
              <a:off x="10208479"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5" name="Donut 54"/>
            <p:cNvSpPr/>
            <p:nvPr/>
          </p:nvSpPr>
          <p:spPr>
            <a:xfrm>
              <a:off x="9906229" y="427970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6" name="Donut 55"/>
            <p:cNvSpPr/>
            <p:nvPr/>
          </p:nvSpPr>
          <p:spPr>
            <a:xfrm>
              <a:off x="10541041" y="430277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7" name="Donut 56"/>
            <p:cNvSpPr/>
            <p:nvPr/>
          </p:nvSpPr>
          <p:spPr>
            <a:xfrm>
              <a:off x="9428798"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8" name="Donut 57"/>
            <p:cNvSpPr/>
            <p:nvPr/>
          </p:nvSpPr>
          <p:spPr>
            <a:xfrm>
              <a:off x="8945111"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9" name="Donut 58"/>
            <p:cNvSpPr/>
            <p:nvPr/>
          </p:nvSpPr>
          <p:spPr>
            <a:xfrm>
              <a:off x="9018266" y="352083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0" name="Donut 59"/>
            <p:cNvSpPr/>
            <p:nvPr/>
          </p:nvSpPr>
          <p:spPr>
            <a:xfrm>
              <a:off x="9731048" y="346176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1" name="Donut 60"/>
            <p:cNvSpPr/>
            <p:nvPr/>
          </p:nvSpPr>
          <p:spPr>
            <a:xfrm>
              <a:off x="10439530" y="349828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2" name="Donut 61"/>
            <p:cNvSpPr/>
            <p:nvPr/>
          </p:nvSpPr>
          <p:spPr>
            <a:xfrm>
              <a:off x="11158907" y="350310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70" name="Donut 69"/>
            <p:cNvSpPr/>
            <p:nvPr/>
          </p:nvSpPr>
          <p:spPr>
            <a:xfrm>
              <a:off x="7147931" y="462471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77" name="Right Arrow 76"/>
          <p:cNvSpPr/>
          <p:nvPr/>
        </p:nvSpPr>
        <p:spPr>
          <a:xfrm>
            <a:off x="2731934" y="4096695"/>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grpSp>
        <p:nvGrpSpPr>
          <p:cNvPr id="81" name="Group 80"/>
          <p:cNvGrpSpPr/>
          <p:nvPr/>
        </p:nvGrpSpPr>
        <p:grpSpPr>
          <a:xfrm>
            <a:off x="381985" y="2542542"/>
            <a:ext cx="2219732" cy="3031256"/>
            <a:chOff x="381985" y="2542542"/>
            <a:chExt cx="2219732" cy="3031256"/>
          </a:xfrm>
        </p:grpSpPr>
        <p:grpSp>
          <p:nvGrpSpPr>
            <p:cNvPr id="78" name="Group 77"/>
            <p:cNvGrpSpPr/>
            <p:nvPr/>
          </p:nvGrpSpPr>
          <p:grpSpPr>
            <a:xfrm>
              <a:off x="381985" y="2542542"/>
              <a:ext cx="2219732" cy="3031256"/>
              <a:chOff x="381985" y="2542542"/>
              <a:chExt cx="2219732" cy="3031256"/>
            </a:xfrm>
          </p:grpSpPr>
          <p:pic>
            <p:nvPicPr>
              <p:cNvPr id="71" name="Picture 70" descr="3D business people handshake - isolated over a whit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01639" y="4775261"/>
                <a:ext cx="713112" cy="713112"/>
              </a:xfrm>
              <a:prstGeom prst="rect">
                <a:avLst/>
              </a:prstGeom>
            </p:spPr>
          </p:pic>
          <p:pic>
            <p:nvPicPr>
              <p:cNvPr id="73" name="Picture 72" descr="File:Red Silhouette - Salesman.svg - Wikimedia Commons"/>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483218" y="3398463"/>
                <a:ext cx="1062473" cy="1062473"/>
              </a:xfrm>
              <a:prstGeom prst="rect">
                <a:avLst/>
              </a:prstGeom>
            </p:spPr>
          </p:pic>
          <p:pic>
            <p:nvPicPr>
              <p:cNvPr id="74" name="Picture 73" descr="Category:Clip art - Wikimedia Commons"/>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458717" y="4583198"/>
                <a:ext cx="1143000" cy="990600"/>
              </a:xfrm>
              <a:prstGeom prst="rect">
                <a:avLst/>
              </a:prstGeom>
            </p:spPr>
          </p:pic>
          <p:pic>
            <p:nvPicPr>
              <p:cNvPr id="75" name="Picture 74" descr="10 reasons why travel agencies don’t work | Cultural ..."/>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381985" y="3530655"/>
                <a:ext cx="944194" cy="856519"/>
              </a:xfrm>
              <a:prstGeom prst="rect">
                <a:avLst/>
              </a:prstGeom>
            </p:spPr>
          </p:pic>
          <p:pic>
            <p:nvPicPr>
              <p:cNvPr id="76" name="Picture 75" descr="Customer PNG Transparent Images | PNG All"/>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420439" y="2542542"/>
                <a:ext cx="729630" cy="729630"/>
              </a:xfrm>
              <a:prstGeom prst="rect">
                <a:avLst/>
              </a:prstGeom>
            </p:spPr>
          </p:pic>
        </p:grpSp>
        <p:pic>
          <p:nvPicPr>
            <p:cNvPr id="79" name="Picture 78" descr="Phishing Fraud Cyber Security · Free image on Pixabay"/>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1592231" y="2600497"/>
              <a:ext cx="944185" cy="613720"/>
            </a:xfrm>
            <a:prstGeom prst="rect">
              <a:avLst/>
            </a:prstGeom>
          </p:spPr>
        </p:pic>
      </p:grpSp>
      <p:grpSp>
        <p:nvGrpSpPr>
          <p:cNvPr id="85" name="Group 84"/>
          <p:cNvGrpSpPr/>
          <p:nvPr/>
        </p:nvGrpSpPr>
        <p:grpSpPr>
          <a:xfrm>
            <a:off x="8612305" y="130255"/>
            <a:ext cx="3150306" cy="1841290"/>
            <a:chOff x="5473671" y="98368"/>
            <a:chExt cx="3150306" cy="1841290"/>
          </a:xfrm>
        </p:grpSpPr>
        <p:pic>
          <p:nvPicPr>
            <p:cNvPr id="82" name="Picture 81" descr="Burglar Committing crime Vector Art image - Free stock ..."/>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5473671" y="354156"/>
              <a:ext cx="985604" cy="1423254"/>
            </a:xfrm>
            <a:prstGeom prst="rect">
              <a:avLst/>
            </a:prstGeom>
          </p:spPr>
        </p:pic>
        <p:pic>
          <p:nvPicPr>
            <p:cNvPr id="83" name="Picture 82" descr="Thief, robber PNG"/>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6503759" y="98368"/>
              <a:ext cx="1126273" cy="1259899"/>
            </a:xfrm>
            <a:prstGeom prst="rect">
              <a:avLst/>
            </a:prstGeom>
          </p:spPr>
        </p:pic>
        <p:pic>
          <p:nvPicPr>
            <p:cNvPr id="84" name="Picture 83" descr="Bag Burglar Comic Characters · Free vector graphic on Pixabay"/>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7674516" y="368137"/>
              <a:ext cx="949461" cy="1571521"/>
            </a:xfrm>
            <a:prstGeom prst="rect">
              <a:avLst/>
            </a:prstGeom>
          </p:spPr>
        </p:pic>
      </p:grpSp>
      <p:sp>
        <p:nvSpPr>
          <p:cNvPr id="86" name="Lightning Bolt 85"/>
          <p:cNvSpPr/>
          <p:nvPr/>
        </p:nvSpPr>
        <p:spPr>
          <a:xfrm rot="1363187" flipH="1">
            <a:off x="8082790" y="1347440"/>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sp>
        <p:nvSpPr>
          <p:cNvPr id="87" name="TextBox 86"/>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1000" fill="hold"/>
                                        <p:tgtEl>
                                          <p:spTgt spid="9"/>
                                        </p:tgtEl>
                                        <p:attrNameLst>
                                          <p:attrName>ppt_w</p:attrName>
                                        </p:attrNameLst>
                                      </p:cBhvr>
                                      <p:tavLst>
                                        <p:tav tm="0">
                                          <p:val>
                                            <p:fltVal val="0"/>
                                          </p:val>
                                        </p:tav>
                                        <p:tav tm="100000">
                                          <p:val>
                                            <p:strVal val="#ppt_w"/>
                                          </p:val>
                                        </p:tav>
                                      </p:tavLst>
                                    </p:anim>
                                    <p:anim calcmode="lin" valueType="num">
                                      <p:cBhvr>
                                        <p:cTn id="13" dur="1000" fill="hold"/>
                                        <p:tgtEl>
                                          <p:spTgt spid="9"/>
                                        </p:tgtEl>
                                        <p:attrNameLst>
                                          <p:attrName>ppt_h</p:attrName>
                                        </p:attrNameLst>
                                      </p:cBhvr>
                                      <p:tavLst>
                                        <p:tav tm="0">
                                          <p:val>
                                            <p:fltVal val="0"/>
                                          </p:val>
                                        </p:tav>
                                        <p:tav tm="100000">
                                          <p:val>
                                            <p:strVal val="#ppt_h"/>
                                          </p:val>
                                        </p:tav>
                                      </p:tavLst>
                                    </p:anim>
                                    <p:anim calcmode="lin" valueType="num">
                                      <p:cBhvr>
                                        <p:cTn id="14" dur="1000" fill="hold"/>
                                        <p:tgtEl>
                                          <p:spTgt spid="9"/>
                                        </p:tgtEl>
                                        <p:attrNameLst>
                                          <p:attrName>style.rotation</p:attrName>
                                        </p:attrNameLst>
                                      </p:cBhvr>
                                      <p:tavLst>
                                        <p:tav tm="0">
                                          <p:val>
                                            <p:fltVal val="90"/>
                                          </p:val>
                                        </p:tav>
                                        <p:tav tm="100000">
                                          <p:val>
                                            <p:fltVal val="0"/>
                                          </p:val>
                                        </p:tav>
                                      </p:tavLst>
                                    </p:anim>
                                    <p:animEffect transition="in" filter="fade">
                                      <p:cBhvr>
                                        <p:cTn id="15" dur="10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wheel(1)">
                                      <p:cBhvr>
                                        <p:cTn id="20" dur="2000"/>
                                        <p:tgtEl>
                                          <p:spTgt spid="11"/>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p:cTn id="25" dur="500" fill="hold"/>
                                        <p:tgtEl>
                                          <p:spTgt spid="14"/>
                                        </p:tgtEl>
                                        <p:attrNameLst>
                                          <p:attrName>ppt_w</p:attrName>
                                        </p:attrNameLst>
                                      </p:cBhvr>
                                      <p:tavLst>
                                        <p:tav tm="0">
                                          <p:val>
                                            <p:fltVal val="0"/>
                                          </p:val>
                                        </p:tav>
                                        <p:tav tm="100000">
                                          <p:val>
                                            <p:strVal val="#ppt_w"/>
                                          </p:val>
                                        </p:tav>
                                      </p:tavLst>
                                    </p:anim>
                                    <p:anim calcmode="lin" valueType="num">
                                      <p:cBhvr>
                                        <p:cTn id="26" dur="500" fill="hold"/>
                                        <p:tgtEl>
                                          <p:spTgt spid="14"/>
                                        </p:tgtEl>
                                        <p:attrNameLst>
                                          <p:attrName>ppt_h</p:attrName>
                                        </p:attrNameLst>
                                      </p:cBhvr>
                                      <p:tavLst>
                                        <p:tav tm="0">
                                          <p:val>
                                            <p:fltVal val="0"/>
                                          </p:val>
                                        </p:tav>
                                        <p:tav tm="100000">
                                          <p:val>
                                            <p:strVal val="#ppt_h"/>
                                          </p:val>
                                        </p:tav>
                                      </p:tavLst>
                                    </p:anim>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grpId="0" nodeType="clickEffect">
                                  <p:stCondLst>
                                    <p:cond delay="0"/>
                                  </p:stCondLst>
                                  <p:childTnLst>
                                    <p:set>
                                      <p:cBhvr>
                                        <p:cTn id="31" dur="1" fill="hold">
                                          <p:stCondLst>
                                            <p:cond delay="0"/>
                                          </p:stCondLst>
                                        </p:cTn>
                                        <p:tgtEl>
                                          <p:spTgt spid="87"/>
                                        </p:tgtEl>
                                        <p:attrNameLst>
                                          <p:attrName>style.visibility</p:attrName>
                                        </p:attrNameLst>
                                      </p:cBhvr>
                                      <p:to>
                                        <p:strVal val="visible"/>
                                      </p:to>
                                    </p:set>
                                    <p:anim calcmode="lin" valueType="num">
                                      <p:cBhvr>
                                        <p:cTn id="32" dur="500" fill="hold"/>
                                        <p:tgtEl>
                                          <p:spTgt spid="87"/>
                                        </p:tgtEl>
                                        <p:attrNameLst>
                                          <p:attrName>ppt_w</p:attrName>
                                        </p:attrNameLst>
                                      </p:cBhvr>
                                      <p:tavLst>
                                        <p:tav tm="0">
                                          <p:val>
                                            <p:fltVal val="0"/>
                                          </p:val>
                                        </p:tav>
                                        <p:tav tm="100000">
                                          <p:val>
                                            <p:strVal val="#ppt_w"/>
                                          </p:val>
                                        </p:tav>
                                      </p:tavLst>
                                    </p:anim>
                                    <p:anim calcmode="lin" valueType="num">
                                      <p:cBhvr>
                                        <p:cTn id="33" dur="500" fill="hold"/>
                                        <p:tgtEl>
                                          <p:spTgt spid="87"/>
                                        </p:tgtEl>
                                        <p:attrNameLst>
                                          <p:attrName>ppt_h</p:attrName>
                                        </p:attrNameLst>
                                      </p:cBhvr>
                                      <p:tavLst>
                                        <p:tav tm="0">
                                          <p:val>
                                            <p:fltVal val="0"/>
                                          </p:val>
                                        </p:tav>
                                        <p:tav tm="100000">
                                          <p:val>
                                            <p:strVal val="#ppt_h"/>
                                          </p:val>
                                        </p:tav>
                                      </p:tavLst>
                                    </p:anim>
                                    <p:animEffect transition="in" filter="fade">
                                      <p:cBhvr>
                                        <p:cTn id="34" dur="500"/>
                                        <p:tgtEl>
                                          <p:spTgt spid="87"/>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81"/>
                                        </p:tgtEl>
                                        <p:attrNameLst>
                                          <p:attrName>style.visibility</p:attrName>
                                        </p:attrNameLst>
                                      </p:cBhvr>
                                      <p:to>
                                        <p:strVal val="visible"/>
                                      </p:to>
                                    </p:set>
                                    <p:anim calcmode="lin" valueType="num">
                                      <p:cBhvr additive="base">
                                        <p:cTn id="39" dur="500" fill="hold"/>
                                        <p:tgtEl>
                                          <p:spTgt spid="81"/>
                                        </p:tgtEl>
                                        <p:attrNameLst>
                                          <p:attrName>ppt_x</p:attrName>
                                        </p:attrNameLst>
                                      </p:cBhvr>
                                      <p:tavLst>
                                        <p:tav tm="0">
                                          <p:val>
                                            <p:strVal val="#ppt_x"/>
                                          </p:val>
                                        </p:tav>
                                        <p:tav tm="100000">
                                          <p:val>
                                            <p:strVal val="#ppt_x"/>
                                          </p:val>
                                        </p:tav>
                                      </p:tavLst>
                                    </p:anim>
                                    <p:anim calcmode="lin" valueType="num">
                                      <p:cBhvr additive="base">
                                        <p:cTn id="40" dur="500" fill="hold"/>
                                        <p:tgtEl>
                                          <p:spTgt spid="81"/>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77"/>
                                        </p:tgtEl>
                                        <p:attrNameLst>
                                          <p:attrName>style.visibility</p:attrName>
                                        </p:attrNameLst>
                                      </p:cBhvr>
                                      <p:to>
                                        <p:strVal val="visible"/>
                                      </p:to>
                                    </p:set>
                                    <p:animEffect transition="in" filter="wipe(down)">
                                      <p:cBhvr>
                                        <p:cTn id="45" dur="500"/>
                                        <p:tgtEl>
                                          <p:spTgt spid="77"/>
                                        </p:tgtEl>
                                      </p:cBhvr>
                                    </p:animEffect>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nodeType="clickEffect">
                                  <p:stCondLst>
                                    <p:cond delay="0"/>
                                  </p:stCondLst>
                                  <p:childTnLst>
                                    <p:set>
                                      <p:cBhvr>
                                        <p:cTn id="49" dur="1" fill="hold">
                                          <p:stCondLst>
                                            <p:cond delay="0"/>
                                          </p:stCondLst>
                                        </p:cTn>
                                        <p:tgtEl>
                                          <p:spTgt spid="85"/>
                                        </p:tgtEl>
                                        <p:attrNameLst>
                                          <p:attrName>style.visibility</p:attrName>
                                        </p:attrNameLst>
                                      </p:cBhvr>
                                      <p:to>
                                        <p:strVal val="visible"/>
                                      </p:to>
                                    </p:set>
                                    <p:animEffect transition="in" filter="wipe(down)">
                                      <p:cBhvr>
                                        <p:cTn id="50" dur="580">
                                          <p:stCondLst>
                                            <p:cond delay="0"/>
                                          </p:stCondLst>
                                        </p:cTn>
                                        <p:tgtEl>
                                          <p:spTgt spid="85"/>
                                        </p:tgtEl>
                                      </p:cBhvr>
                                    </p:animEffect>
                                    <p:anim calcmode="lin" valueType="num">
                                      <p:cBhvr>
                                        <p:cTn id="51" dur="1822" tmFilter="0,0; 0.14,0.36; 0.43,0.73; 0.71,0.91; 1.0,1.0">
                                          <p:stCondLst>
                                            <p:cond delay="0"/>
                                          </p:stCondLst>
                                        </p:cTn>
                                        <p:tgtEl>
                                          <p:spTgt spid="85"/>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85"/>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85"/>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85"/>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85"/>
                                        </p:tgtEl>
                                        <p:attrNameLst>
                                          <p:attrName>ppt_y</p:attrName>
                                        </p:attrNameLst>
                                      </p:cBhvr>
                                      <p:tavLst>
                                        <p:tav tm="0" fmla="#ppt_y-sin(pi*$)/81">
                                          <p:val>
                                            <p:fltVal val="0"/>
                                          </p:val>
                                        </p:tav>
                                        <p:tav tm="100000">
                                          <p:val>
                                            <p:fltVal val="1"/>
                                          </p:val>
                                        </p:tav>
                                      </p:tavLst>
                                    </p:anim>
                                    <p:animScale>
                                      <p:cBhvr>
                                        <p:cTn id="56" dur="26">
                                          <p:stCondLst>
                                            <p:cond delay="650"/>
                                          </p:stCondLst>
                                        </p:cTn>
                                        <p:tgtEl>
                                          <p:spTgt spid="85"/>
                                        </p:tgtEl>
                                      </p:cBhvr>
                                      <p:to x="100000" y="60000"/>
                                    </p:animScale>
                                    <p:animScale>
                                      <p:cBhvr>
                                        <p:cTn id="57" dur="166" decel="50000">
                                          <p:stCondLst>
                                            <p:cond delay="676"/>
                                          </p:stCondLst>
                                        </p:cTn>
                                        <p:tgtEl>
                                          <p:spTgt spid="85"/>
                                        </p:tgtEl>
                                      </p:cBhvr>
                                      <p:to x="100000" y="100000"/>
                                    </p:animScale>
                                    <p:animScale>
                                      <p:cBhvr>
                                        <p:cTn id="58" dur="26">
                                          <p:stCondLst>
                                            <p:cond delay="1312"/>
                                          </p:stCondLst>
                                        </p:cTn>
                                        <p:tgtEl>
                                          <p:spTgt spid="85"/>
                                        </p:tgtEl>
                                      </p:cBhvr>
                                      <p:to x="100000" y="80000"/>
                                    </p:animScale>
                                    <p:animScale>
                                      <p:cBhvr>
                                        <p:cTn id="59" dur="166" decel="50000">
                                          <p:stCondLst>
                                            <p:cond delay="1338"/>
                                          </p:stCondLst>
                                        </p:cTn>
                                        <p:tgtEl>
                                          <p:spTgt spid="85"/>
                                        </p:tgtEl>
                                      </p:cBhvr>
                                      <p:to x="100000" y="100000"/>
                                    </p:animScale>
                                    <p:animScale>
                                      <p:cBhvr>
                                        <p:cTn id="60" dur="26">
                                          <p:stCondLst>
                                            <p:cond delay="1642"/>
                                          </p:stCondLst>
                                        </p:cTn>
                                        <p:tgtEl>
                                          <p:spTgt spid="85"/>
                                        </p:tgtEl>
                                      </p:cBhvr>
                                      <p:to x="100000" y="90000"/>
                                    </p:animScale>
                                    <p:animScale>
                                      <p:cBhvr>
                                        <p:cTn id="61" dur="166" decel="50000">
                                          <p:stCondLst>
                                            <p:cond delay="1668"/>
                                          </p:stCondLst>
                                        </p:cTn>
                                        <p:tgtEl>
                                          <p:spTgt spid="85"/>
                                        </p:tgtEl>
                                      </p:cBhvr>
                                      <p:to x="100000" y="100000"/>
                                    </p:animScale>
                                    <p:animScale>
                                      <p:cBhvr>
                                        <p:cTn id="62" dur="26">
                                          <p:stCondLst>
                                            <p:cond delay="1808"/>
                                          </p:stCondLst>
                                        </p:cTn>
                                        <p:tgtEl>
                                          <p:spTgt spid="85"/>
                                        </p:tgtEl>
                                      </p:cBhvr>
                                      <p:to x="100000" y="95000"/>
                                    </p:animScale>
                                    <p:animScale>
                                      <p:cBhvr>
                                        <p:cTn id="63" dur="166" decel="50000">
                                          <p:stCondLst>
                                            <p:cond delay="1834"/>
                                          </p:stCondLst>
                                        </p:cTn>
                                        <p:tgtEl>
                                          <p:spTgt spid="85"/>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45" presetClass="entr" presetSubtype="0" fill="hold" grpId="0" nodeType="clickEffect">
                                  <p:stCondLst>
                                    <p:cond delay="0"/>
                                  </p:stCondLst>
                                  <p:childTnLst>
                                    <p:set>
                                      <p:cBhvr>
                                        <p:cTn id="67" dur="1" fill="hold">
                                          <p:stCondLst>
                                            <p:cond delay="0"/>
                                          </p:stCondLst>
                                        </p:cTn>
                                        <p:tgtEl>
                                          <p:spTgt spid="86"/>
                                        </p:tgtEl>
                                        <p:attrNameLst>
                                          <p:attrName>style.visibility</p:attrName>
                                        </p:attrNameLst>
                                      </p:cBhvr>
                                      <p:to>
                                        <p:strVal val="visible"/>
                                      </p:to>
                                    </p:set>
                                    <p:animEffect transition="in" filter="fade">
                                      <p:cBhvr>
                                        <p:cTn id="68" dur="2000"/>
                                        <p:tgtEl>
                                          <p:spTgt spid="86"/>
                                        </p:tgtEl>
                                      </p:cBhvr>
                                    </p:animEffect>
                                    <p:anim calcmode="lin" valueType="num">
                                      <p:cBhvr>
                                        <p:cTn id="69" dur="2000" fill="hold"/>
                                        <p:tgtEl>
                                          <p:spTgt spid="86"/>
                                        </p:tgtEl>
                                        <p:attrNameLst>
                                          <p:attrName>ppt_w</p:attrName>
                                        </p:attrNameLst>
                                      </p:cBhvr>
                                      <p:tavLst>
                                        <p:tav tm="0" fmla="#ppt_w*sin(2.5*pi*$)">
                                          <p:val>
                                            <p:fltVal val="0"/>
                                          </p:val>
                                        </p:tav>
                                        <p:tav tm="100000">
                                          <p:val>
                                            <p:fltVal val="1"/>
                                          </p:val>
                                        </p:tav>
                                      </p:tavLst>
                                    </p:anim>
                                    <p:anim calcmode="lin" valueType="num">
                                      <p:cBhvr>
                                        <p:cTn id="70" dur="2000" fill="hold"/>
                                        <p:tgtEl>
                                          <p:spTgt spid="8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77" grpId="0" animBg="1"/>
      <p:bldP spid="86" grpId="0" animBg="1"/>
      <p:bldP spid="8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World – Threats, Vulnerabilities and Attacks</a:t>
            </a:r>
            <a:endParaRPr lang="en-US" sz="3200" dirty="0"/>
          </a:p>
        </p:txBody>
      </p:sp>
      <p:grpSp>
        <p:nvGrpSpPr>
          <p:cNvPr id="22" name="Group 21"/>
          <p:cNvGrpSpPr/>
          <p:nvPr/>
        </p:nvGrpSpPr>
        <p:grpSpPr>
          <a:xfrm>
            <a:off x="231000" y="971766"/>
            <a:ext cx="3824567" cy="8407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1179616">
            <a:off x="4465742" y="1523313"/>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9646" y="2788317"/>
            <a:ext cx="4305523" cy="2866248"/>
          </a:xfrm>
          <a:prstGeom prst="rect">
            <a:avLst/>
          </a:prstGeom>
        </p:spPr>
      </p:pic>
      <p:sp>
        <p:nvSpPr>
          <p:cNvPr id="66" name="Isosceles Triangle 65"/>
          <p:cNvSpPr/>
          <p:nvPr/>
        </p:nvSpPr>
        <p:spPr>
          <a:xfrm rot="18108645">
            <a:off x="3760060" y="81303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755401" y="484546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8625265" y="1325334"/>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7963411" y="52798"/>
            <a:ext cx="3964512" cy="1487640"/>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Tree>
    <p:custDataLst>
      <p:tags r:id="rId1"/>
    </p:custDataLst>
    <p:extLst>
      <p:ext uri="{BB962C8B-B14F-4D97-AF65-F5344CB8AC3E}">
        <p14:creationId xmlns:p14="http://schemas.microsoft.com/office/powerpoint/2010/main" val="2150471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randombar(horizontal)">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p:cTn id="12" dur="1000" fill="hold"/>
                                        <p:tgtEl>
                                          <p:spTgt spid="22"/>
                                        </p:tgtEl>
                                        <p:attrNameLst>
                                          <p:attrName>ppt_w</p:attrName>
                                        </p:attrNameLst>
                                      </p:cBhvr>
                                      <p:tavLst>
                                        <p:tav tm="0">
                                          <p:val>
                                            <p:fltVal val="0"/>
                                          </p:val>
                                        </p:tav>
                                        <p:tav tm="100000">
                                          <p:val>
                                            <p:strVal val="#ppt_w"/>
                                          </p:val>
                                        </p:tav>
                                      </p:tavLst>
                                    </p:anim>
                                    <p:anim calcmode="lin" valueType="num">
                                      <p:cBhvr>
                                        <p:cTn id="13" dur="1000" fill="hold"/>
                                        <p:tgtEl>
                                          <p:spTgt spid="22"/>
                                        </p:tgtEl>
                                        <p:attrNameLst>
                                          <p:attrName>ppt_h</p:attrName>
                                        </p:attrNameLst>
                                      </p:cBhvr>
                                      <p:tavLst>
                                        <p:tav tm="0">
                                          <p:val>
                                            <p:fltVal val="0"/>
                                          </p:val>
                                        </p:tav>
                                        <p:tav tm="100000">
                                          <p:val>
                                            <p:strVal val="#ppt_h"/>
                                          </p:val>
                                        </p:tav>
                                      </p:tavLst>
                                    </p:anim>
                                    <p:anim calcmode="lin" valueType="num">
                                      <p:cBhvr>
                                        <p:cTn id="14" dur="1000" fill="hold"/>
                                        <p:tgtEl>
                                          <p:spTgt spid="22"/>
                                        </p:tgtEl>
                                        <p:attrNameLst>
                                          <p:attrName>style.rotation</p:attrName>
                                        </p:attrNameLst>
                                      </p:cBhvr>
                                      <p:tavLst>
                                        <p:tav tm="0">
                                          <p:val>
                                            <p:fltVal val="90"/>
                                          </p:val>
                                        </p:tav>
                                        <p:tav tm="100000">
                                          <p:val>
                                            <p:fltVal val="0"/>
                                          </p:val>
                                        </p:tav>
                                      </p:tavLst>
                                    </p:anim>
                                    <p:animEffect transition="in" filter="fade">
                                      <p:cBhvr>
                                        <p:cTn id="15" dur="1000"/>
                                        <p:tgtEl>
                                          <p:spTgt spid="22"/>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66"/>
                                        </p:tgtEl>
                                        <p:attrNameLst>
                                          <p:attrName>style.visibility</p:attrName>
                                        </p:attrNameLst>
                                      </p:cBhvr>
                                      <p:to>
                                        <p:strVal val="visible"/>
                                      </p:to>
                                    </p:set>
                                    <p:animEffect transition="in" filter="wheel(1)">
                                      <p:cBhvr>
                                        <p:cTn id="20" dur="2000"/>
                                        <p:tgtEl>
                                          <p:spTgt spid="66"/>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anim calcmode="lin" valueType="num">
                                      <p:cBhvr>
                                        <p:cTn id="25" dur="500" fill="hold"/>
                                        <p:tgtEl>
                                          <p:spTgt spid="24"/>
                                        </p:tgtEl>
                                        <p:attrNameLst>
                                          <p:attrName>ppt_w</p:attrName>
                                        </p:attrNameLst>
                                      </p:cBhvr>
                                      <p:tavLst>
                                        <p:tav tm="0">
                                          <p:val>
                                            <p:fltVal val="0"/>
                                          </p:val>
                                        </p:tav>
                                        <p:tav tm="100000">
                                          <p:val>
                                            <p:strVal val="#ppt_w"/>
                                          </p:val>
                                        </p:tav>
                                      </p:tavLst>
                                    </p:anim>
                                    <p:anim calcmode="lin" valueType="num">
                                      <p:cBhvr>
                                        <p:cTn id="26" dur="500" fill="hold"/>
                                        <p:tgtEl>
                                          <p:spTgt spid="24"/>
                                        </p:tgtEl>
                                        <p:attrNameLst>
                                          <p:attrName>ppt_h</p:attrName>
                                        </p:attrNameLst>
                                      </p:cBhvr>
                                      <p:tavLst>
                                        <p:tav tm="0">
                                          <p:val>
                                            <p:fltVal val="0"/>
                                          </p:val>
                                        </p:tav>
                                        <p:tav tm="100000">
                                          <p:val>
                                            <p:strVal val="#ppt_h"/>
                                          </p:val>
                                        </p:tav>
                                      </p:tavLst>
                                    </p:anim>
                                    <p:animEffect transition="in" filter="fade">
                                      <p:cBhvr>
                                        <p:cTn id="27" dur="500"/>
                                        <p:tgtEl>
                                          <p:spTgt spid="2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33"/>
                                        </p:tgtEl>
                                        <p:attrNameLst>
                                          <p:attrName>style.visibility</p:attrName>
                                        </p:attrNameLst>
                                      </p:cBhvr>
                                      <p:to>
                                        <p:strVal val="visible"/>
                                      </p:to>
                                    </p:set>
                                    <p:anim calcmode="lin" valueType="num">
                                      <p:cBhvr>
                                        <p:cTn id="32" dur="500" fill="hold"/>
                                        <p:tgtEl>
                                          <p:spTgt spid="33"/>
                                        </p:tgtEl>
                                        <p:attrNameLst>
                                          <p:attrName>ppt_w</p:attrName>
                                        </p:attrNameLst>
                                      </p:cBhvr>
                                      <p:tavLst>
                                        <p:tav tm="0">
                                          <p:val>
                                            <p:fltVal val="0"/>
                                          </p:val>
                                        </p:tav>
                                        <p:tav tm="100000">
                                          <p:val>
                                            <p:strVal val="#ppt_w"/>
                                          </p:val>
                                        </p:tav>
                                      </p:tavLst>
                                    </p:anim>
                                    <p:anim calcmode="lin" valueType="num">
                                      <p:cBhvr>
                                        <p:cTn id="33" dur="500" fill="hold"/>
                                        <p:tgtEl>
                                          <p:spTgt spid="33"/>
                                        </p:tgtEl>
                                        <p:attrNameLst>
                                          <p:attrName>ppt_h</p:attrName>
                                        </p:attrNameLst>
                                      </p:cBhvr>
                                      <p:tavLst>
                                        <p:tav tm="0">
                                          <p:val>
                                            <p:fltVal val="0"/>
                                          </p:val>
                                        </p:tav>
                                        <p:tav tm="100000">
                                          <p:val>
                                            <p:strVal val="#ppt_h"/>
                                          </p:val>
                                        </p:tav>
                                      </p:tavLst>
                                    </p:anim>
                                    <p:animEffect transition="in" filter="fade">
                                      <p:cBhvr>
                                        <p:cTn id="34" dur="500"/>
                                        <p:tgtEl>
                                          <p:spTgt spid="33"/>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120"/>
                                        </p:tgtEl>
                                        <p:attrNameLst>
                                          <p:attrName>style.visibility</p:attrName>
                                        </p:attrNameLst>
                                      </p:cBhvr>
                                      <p:to>
                                        <p:strVal val="visible"/>
                                      </p:to>
                                    </p:set>
                                    <p:anim calcmode="lin" valueType="num">
                                      <p:cBhvr>
                                        <p:cTn id="39" dur="500" fill="hold"/>
                                        <p:tgtEl>
                                          <p:spTgt spid="120"/>
                                        </p:tgtEl>
                                        <p:attrNameLst>
                                          <p:attrName>ppt_w</p:attrName>
                                        </p:attrNameLst>
                                      </p:cBhvr>
                                      <p:tavLst>
                                        <p:tav tm="0">
                                          <p:val>
                                            <p:fltVal val="0"/>
                                          </p:val>
                                        </p:tav>
                                        <p:tav tm="100000">
                                          <p:val>
                                            <p:strVal val="#ppt_w"/>
                                          </p:val>
                                        </p:tav>
                                      </p:tavLst>
                                    </p:anim>
                                    <p:anim calcmode="lin" valueType="num">
                                      <p:cBhvr>
                                        <p:cTn id="40" dur="500" fill="hold"/>
                                        <p:tgtEl>
                                          <p:spTgt spid="120"/>
                                        </p:tgtEl>
                                        <p:attrNameLst>
                                          <p:attrName>ppt_h</p:attrName>
                                        </p:attrNameLst>
                                      </p:cBhvr>
                                      <p:tavLst>
                                        <p:tav tm="0">
                                          <p:val>
                                            <p:fltVal val="0"/>
                                          </p:val>
                                        </p:tav>
                                        <p:tav tm="100000">
                                          <p:val>
                                            <p:strVal val="#ppt_h"/>
                                          </p:val>
                                        </p:tav>
                                      </p:tavLst>
                                    </p:anim>
                                    <p:animEffect transition="in" filter="fade">
                                      <p:cBhvr>
                                        <p:cTn id="41" dur="500"/>
                                        <p:tgtEl>
                                          <p:spTgt spid="120"/>
                                        </p:tgtEl>
                                      </p:cBhvr>
                                    </p:animEffect>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25"/>
                                        </p:tgtEl>
                                        <p:attrNameLst>
                                          <p:attrName>style.visibility</p:attrName>
                                        </p:attrNameLst>
                                      </p:cBhvr>
                                      <p:to>
                                        <p:strVal val="visible"/>
                                      </p:to>
                                    </p:set>
                                    <p:anim calcmode="lin" valueType="num">
                                      <p:cBhvr additive="base">
                                        <p:cTn id="46" dur="500" fill="hold"/>
                                        <p:tgtEl>
                                          <p:spTgt spid="25"/>
                                        </p:tgtEl>
                                        <p:attrNameLst>
                                          <p:attrName>ppt_x</p:attrName>
                                        </p:attrNameLst>
                                      </p:cBhvr>
                                      <p:tavLst>
                                        <p:tav tm="0">
                                          <p:val>
                                            <p:strVal val="#ppt_x"/>
                                          </p:val>
                                        </p:tav>
                                        <p:tav tm="100000">
                                          <p:val>
                                            <p:strVal val="#ppt_x"/>
                                          </p:val>
                                        </p:tav>
                                      </p:tavLst>
                                    </p:anim>
                                    <p:anim calcmode="lin" valueType="num">
                                      <p:cBhvr additive="base">
                                        <p:cTn id="47"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67"/>
                                        </p:tgtEl>
                                        <p:attrNameLst>
                                          <p:attrName>style.visibility</p:attrName>
                                        </p:attrNameLst>
                                      </p:cBhvr>
                                      <p:to>
                                        <p:strVal val="visible"/>
                                      </p:to>
                                    </p:set>
                                    <p:animEffect transition="in" filter="wipe(down)">
                                      <p:cBhvr>
                                        <p:cTn id="52" dur="500"/>
                                        <p:tgtEl>
                                          <p:spTgt spid="67"/>
                                        </p:tgtEl>
                                      </p:cBhvr>
                                    </p:animEffect>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nodeType="clickEffect">
                                  <p:stCondLst>
                                    <p:cond delay="0"/>
                                  </p:stCondLst>
                                  <p:childTnLst>
                                    <p:set>
                                      <p:cBhvr>
                                        <p:cTn id="56" dur="1" fill="hold">
                                          <p:stCondLst>
                                            <p:cond delay="0"/>
                                          </p:stCondLst>
                                        </p:cTn>
                                        <p:tgtEl>
                                          <p:spTgt spid="35"/>
                                        </p:tgtEl>
                                        <p:attrNameLst>
                                          <p:attrName>style.visibility</p:attrName>
                                        </p:attrNameLst>
                                      </p:cBhvr>
                                      <p:to>
                                        <p:strVal val="visible"/>
                                      </p:to>
                                    </p:set>
                                    <p:animEffect transition="in" filter="wipe(down)">
                                      <p:cBhvr>
                                        <p:cTn id="57" dur="580">
                                          <p:stCondLst>
                                            <p:cond delay="0"/>
                                          </p:stCondLst>
                                        </p:cTn>
                                        <p:tgtEl>
                                          <p:spTgt spid="35"/>
                                        </p:tgtEl>
                                      </p:cBhvr>
                                    </p:animEffect>
                                    <p:anim calcmode="lin" valueType="num">
                                      <p:cBhvr>
                                        <p:cTn id="58" dur="1822" tmFilter="0,0; 0.14,0.36; 0.43,0.73; 0.71,0.91; 1.0,1.0">
                                          <p:stCondLst>
                                            <p:cond delay="0"/>
                                          </p:stCondLst>
                                        </p:cTn>
                                        <p:tgtEl>
                                          <p:spTgt spid="35"/>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5"/>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5"/>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5"/>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5"/>
                                        </p:tgtEl>
                                        <p:attrNameLst>
                                          <p:attrName>ppt_y</p:attrName>
                                        </p:attrNameLst>
                                      </p:cBhvr>
                                      <p:tavLst>
                                        <p:tav tm="0" fmla="#ppt_y-sin(pi*$)/81">
                                          <p:val>
                                            <p:fltVal val="0"/>
                                          </p:val>
                                        </p:tav>
                                        <p:tav tm="100000">
                                          <p:val>
                                            <p:fltVal val="1"/>
                                          </p:val>
                                        </p:tav>
                                      </p:tavLst>
                                    </p:anim>
                                    <p:animScale>
                                      <p:cBhvr>
                                        <p:cTn id="63" dur="26">
                                          <p:stCondLst>
                                            <p:cond delay="650"/>
                                          </p:stCondLst>
                                        </p:cTn>
                                        <p:tgtEl>
                                          <p:spTgt spid="35"/>
                                        </p:tgtEl>
                                      </p:cBhvr>
                                      <p:to x="100000" y="60000"/>
                                    </p:animScale>
                                    <p:animScale>
                                      <p:cBhvr>
                                        <p:cTn id="64" dur="166" decel="50000">
                                          <p:stCondLst>
                                            <p:cond delay="676"/>
                                          </p:stCondLst>
                                        </p:cTn>
                                        <p:tgtEl>
                                          <p:spTgt spid="35"/>
                                        </p:tgtEl>
                                      </p:cBhvr>
                                      <p:to x="100000" y="100000"/>
                                    </p:animScale>
                                    <p:animScale>
                                      <p:cBhvr>
                                        <p:cTn id="65" dur="26">
                                          <p:stCondLst>
                                            <p:cond delay="1312"/>
                                          </p:stCondLst>
                                        </p:cTn>
                                        <p:tgtEl>
                                          <p:spTgt spid="35"/>
                                        </p:tgtEl>
                                      </p:cBhvr>
                                      <p:to x="100000" y="80000"/>
                                    </p:animScale>
                                    <p:animScale>
                                      <p:cBhvr>
                                        <p:cTn id="66" dur="166" decel="50000">
                                          <p:stCondLst>
                                            <p:cond delay="1338"/>
                                          </p:stCondLst>
                                        </p:cTn>
                                        <p:tgtEl>
                                          <p:spTgt spid="35"/>
                                        </p:tgtEl>
                                      </p:cBhvr>
                                      <p:to x="100000" y="100000"/>
                                    </p:animScale>
                                    <p:animScale>
                                      <p:cBhvr>
                                        <p:cTn id="67" dur="26">
                                          <p:stCondLst>
                                            <p:cond delay="1642"/>
                                          </p:stCondLst>
                                        </p:cTn>
                                        <p:tgtEl>
                                          <p:spTgt spid="35"/>
                                        </p:tgtEl>
                                      </p:cBhvr>
                                      <p:to x="100000" y="90000"/>
                                    </p:animScale>
                                    <p:animScale>
                                      <p:cBhvr>
                                        <p:cTn id="68" dur="166" decel="50000">
                                          <p:stCondLst>
                                            <p:cond delay="1668"/>
                                          </p:stCondLst>
                                        </p:cTn>
                                        <p:tgtEl>
                                          <p:spTgt spid="35"/>
                                        </p:tgtEl>
                                      </p:cBhvr>
                                      <p:to x="100000" y="100000"/>
                                    </p:animScale>
                                    <p:animScale>
                                      <p:cBhvr>
                                        <p:cTn id="69" dur="26">
                                          <p:stCondLst>
                                            <p:cond delay="1808"/>
                                          </p:stCondLst>
                                        </p:cTn>
                                        <p:tgtEl>
                                          <p:spTgt spid="35"/>
                                        </p:tgtEl>
                                      </p:cBhvr>
                                      <p:to x="100000" y="95000"/>
                                    </p:animScale>
                                    <p:animScale>
                                      <p:cBhvr>
                                        <p:cTn id="70" dur="166" decel="50000">
                                          <p:stCondLst>
                                            <p:cond delay="1834"/>
                                          </p:stCondLst>
                                        </p:cTn>
                                        <p:tgtEl>
                                          <p:spTgt spid="35"/>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26" presetClass="entr" presetSubtype="0" fill="hold" grpId="0" nodeType="clickEffect">
                                  <p:stCondLst>
                                    <p:cond delay="0"/>
                                  </p:stCondLst>
                                  <p:childTnLst>
                                    <p:set>
                                      <p:cBhvr>
                                        <p:cTn id="74" dur="1" fill="hold">
                                          <p:stCondLst>
                                            <p:cond delay="0"/>
                                          </p:stCondLst>
                                        </p:cTn>
                                        <p:tgtEl>
                                          <p:spTgt spid="68"/>
                                        </p:tgtEl>
                                        <p:attrNameLst>
                                          <p:attrName>style.visibility</p:attrName>
                                        </p:attrNameLst>
                                      </p:cBhvr>
                                      <p:to>
                                        <p:strVal val="visible"/>
                                      </p:to>
                                    </p:set>
                                    <p:animEffect transition="in" filter="wipe(down)">
                                      <p:cBhvr>
                                        <p:cTn id="75" dur="580">
                                          <p:stCondLst>
                                            <p:cond delay="0"/>
                                          </p:stCondLst>
                                        </p:cTn>
                                        <p:tgtEl>
                                          <p:spTgt spid="68"/>
                                        </p:tgtEl>
                                      </p:cBhvr>
                                    </p:animEffect>
                                    <p:anim calcmode="lin" valueType="num">
                                      <p:cBhvr>
                                        <p:cTn id="76" dur="1822" tmFilter="0,0; 0.14,0.36; 0.43,0.73; 0.71,0.91; 1.0,1.0">
                                          <p:stCondLst>
                                            <p:cond delay="0"/>
                                          </p:stCondLst>
                                        </p:cTn>
                                        <p:tgtEl>
                                          <p:spTgt spid="68"/>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68"/>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68"/>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68"/>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68"/>
                                        </p:tgtEl>
                                        <p:attrNameLst>
                                          <p:attrName>ppt_y</p:attrName>
                                        </p:attrNameLst>
                                      </p:cBhvr>
                                      <p:tavLst>
                                        <p:tav tm="0" fmla="#ppt_y-sin(pi*$)/81">
                                          <p:val>
                                            <p:fltVal val="0"/>
                                          </p:val>
                                        </p:tav>
                                        <p:tav tm="100000">
                                          <p:val>
                                            <p:fltVal val="1"/>
                                          </p:val>
                                        </p:tav>
                                      </p:tavLst>
                                    </p:anim>
                                    <p:animScale>
                                      <p:cBhvr>
                                        <p:cTn id="81" dur="26">
                                          <p:stCondLst>
                                            <p:cond delay="650"/>
                                          </p:stCondLst>
                                        </p:cTn>
                                        <p:tgtEl>
                                          <p:spTgt spid="68"/>
                                        </p:tgtEl>
                                      </p:cBhvr>
                                      <p:to x="100000" y="60000"/>
                                    </p:animScale>
                                    <p:animScale>
                                      <p:cBhvr>
                                        <p:cTn id="82" dur="166" decel="50000">
                                          <p:stCondLst>
                                            <p:cond delay="676"/>
                                          </p:stCondLst>
                                        </p:cTn>
                                        <p:tgtEl>
                                          <p:spTgt spid="68"/>
                                        </p:tgtEl>
                                      </p:cBhvr>
                                      <p:to x="100000" y="100000"/>
                                    </p:animScale>
                                    <p:animScale>
                                      <p:cBhvr>
                                        <p:cTn id="83" dur="26">
                                          <p:stCondLst>
                                            <p:cond delay="1312"/>
                                          </p:stCondLst>
                                        </p:cTn>
                                        <p:tgtEl>
                                          <p:spTgt spid="68"/>
                                        </p:tgtEl>
                                      </p:cBhvr>
                                      <p:to x="100000" y="80000"/>
                                    </p:animScale>
                                    <p:animScale>
                                      <p:cBhvr>
                                        <p:cTn id="84" dur="166" decel="50000">
                                          <p:stCondLst>
                                            <p:cond delay="1338"/>
                                          </p:stCondLst>
                                        </p:cTn>
                                        <p:tgtEl>
                                          <p:spTgt spid="68"/>
                                        </p:tgtEl>
                                      </p:cBhvr>
                                      <p:to x="100000" y="100000"/>
                                    </p:animScale>
                                    <p:animScale>
                                      <p:cBhvr>
                                        <p:cTn id="85" dur="26">
                                          <p:stCondLst>
                                            <p:cond delay="1642"/>
                                          </p:stCondLst>
                                        </p:cTn>
                                        <p:tgtEl>
                                          <p:spTgt spid="68"/>
                                        </p:tgtEl>
                                      </p:cBhvr>
                                      <p:to x="100000" y="90000"/>
                                    </p:animScale>
                                    <p:animScale>
                                      <p:cBhvr>
                                        <p:cTn id="86" dur="166" decel="50000">
                                          <p:stCondLst>
                                            <p:cond delay="1668"/>
                                          </p:stCondLst>
                                        </p:cTn>
                                        <p:tgtEl>
                                          <p:spTgt spid="68"/>
                                        </p:tgtEl>
                                      </p:cBhvr>
                                      <p:to x="100000" y="100000"/>
                                    </p:animScale>
                                    <p:animScale>
                                      <p:cBhvr>
                                        <p:cTn id="87" dur="26">
                                          <p:stCondLst>
                                            <p:cond delay="1808"/>
                                          </p:stCondLst>
                                        </p:cTn>
                                        <p:tgtEl>
                                          <p:spTgt spid="68"/>
                                        </p:tgtEl>
                                      </p:cBhvr>
                                      <p:to x="100000" y="95000"/>
                                    </p:animScale>
                                    <p:animScale>
                                      <p:cBhvr>
                                        <p:cTn id="88" dur="166" decel="50000">
                                          <p:stCondLst>
                                            <p:cond delay="1834"/>
                                          </p:stCondLst>
                                        </p:cTn>
                                        <p:tgtEl>
                                          <p:spTgt spid="6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 grpId="0" animBg="1"/>
      <p:bldP spid="67" grpId="0" animBg="1"/>
      <p:bldP spid="68" grpId="0" animBg="1"/>
      <p:bldP spid="12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9393754" cy="900979"/>
          </a:xfrm>
        </p:spPr>
        <p:txBody>
          <a:bodyPr>
            <a:normAutofit/>
          </a:bodyPr>
          <a:lstStyle/>
          <a:p>
            <a:r>
              <a:rPr lang="en-US" altLang="en-US" sz="3200" dirty="0"/>
              <a:t>Cyberspace and Attacks!!!</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82658" y="1309304"/>
            <a:ext cx="11347486" cy="3825404"/>
          </a:xfrm>
        </p:spPr>
        <p:txBody>
          <a:bodyPr>
            <a:noAutofit/>
          </a:bodyPr>
          <a:lstStyle/>
          <a:p>
            <a:pPr algn="just">
              <a:buFont typeface="Wingdings" panose="05000000000000000000" pitchFamily="2" charset="2"/>
              <a:buChar char="§"/>
            </a:pPr>
            <a:r>
              <a:rPr lang="en-US" sz="2000" dirty="0"/>
              <a:t>Cyberspace:</a:t>
            </a:r>
          </a:p>
          <a:p>
            <a:pPr lvl="1" algn="just">
              <a:buFont typeface="Wingdings" panose="05000000000000000000" pitchFamily="2" charset="2"/>
              <a:buChar char="ü"/>
            </a:pPr>
            <a:r>
              <a:rPr lang="en-US" sz="1800" dirty="0"/>
              <a:t> Anything connected to the cyber environment (connected devices)</a:t>
            </a:r>
          </a:p>
          <a:p>
            <a:pPr lvl="1" algn="just">
              <a:buFont typeface="Wingdings" panose="05000000000000000000" pitchFamily="2" charset="2"/>
              <a:buChar char="ü"/>
            </a:pPr>
            <a:r>
              <a:rPr lang="en-US" sz="1800" dirty="0"/>
              <a:t>The cyber world is a world of data  </a:t>
            </a:r>
          </a:p>
          <a:p>
            <a:pPr lvl="1" algn="just">
              <a:buFont typeface="Wingdings" panose="05000000000000000000" pitchFamily="2" charset="2"/>
              <a:buChar char="ü"/>
            </a:pPr>
            <a:r>
              <a:rPr lang="en-US" sz="1800" dirty="0"/>
              <a:t>It is very important to </a:t>
            </a:r>
            <a:r>
              <a:rPr lang="en-US" sz="1800" b="1" dirty="0">
                <a:solidFill>
                  <a:srgbClr val="0070C0"/>
                </a:solidFill>
                <a:effectLst>
                  <a:outerShdw blurRad="38100" dist="38100" dir="2700000" algn="tl">
                    <a:srgbClr val="000000">
                      <a:alpha val="43137"/>
                    </a:srgbClr>
                  </a:outerShdw>
                </a:effectLst>
              </a:rPr>
              <a:t>protect this data from misuse and unauthorized access</a:t>
            </a:r>
          </a:p>
          <a:p>
            <a:pPr lvl="1" algn="just">
              <a:buFont typeface="Wingdings" panose="05000000000000000000" pitchFamily="2" charset="2"/>
              <a:buChar char="ü"/>
            </a:pPr>
            <a:r>
              <a:rPr lang="en-US" sz="1800" dirty="0"/>
              <a:t>The growth of data has created great </a:t>
            </a:r>
            <a:r>
              <a:rPr lang="en-US" sz="1800" b="1" dirty="0">
                <a:solidFill>
                  <a:srgbClr val="0070C0"/>
                </a:solidFill>
              </a:rPr>
              <a:t>opportunities</a:t>
            </a:r>
            <a:r>
              <a:rPr lang="en-US" sz="1800" dirty="0"/>
              <a:t> for </a:t>
            </a:r>
            <a:r>
              <a:rPr lang="en-US" sz="1800" b="1" i="1" dirty="0">
                <a:solidFill>
                  <a:srgbClr val="0070C0"/>
                </a:solidFill>
              </a:rPr>
              <a:t>cybersecurity specialists</a:t>
            </a:r>
          </a:p>
          <a:p>
            <a:pPr lvl="1" algn="just">
              <a:buFont typeface="Wingdings" panose="05000000000000000000" pitchFamily="2" charset="2"/>
              <a:buChar char="ü"/>
            </a:pPr>
            <a:endParaRPr lang="en-US" sz="1600" dirty="0"/>
          </a:p>
          <a:p>
            <a:pPr algn="just">
              <a:buFont typeface="Wingdings" panose="05000000000000000000" pitchFamily="2" charset="2"/>
              <a:buChar char="§"/>
            </a:pPr>
            <a:r>
              <a:rPr lang="en-US" sz="2000" dirty="0"/>
              <a:t>Attack: </a:t>
            </a:r>
          </a:p>
          <a:p>
            <a:pPr lvl="1" algn="just">
              <a:buFont typeface="Wingdings" panose="05000000000000000000" pitchFamily="2" charset="2"/>
              <a:buChar char="ü"/>
            </a:pPr>
            <a:r>
              <a:rPr lang="en-US" sz="1800" dirty="0"/>
              <a:t>Attackers use various techniques to break into computers or networks and gain access to the data for various reasons.</a:t>
            </a:r>
          </a:p>
          <a:p>
            <a:pPr lvl="1" algn="just">
              <a:buFont typeface="Wingdings" panose="05000000000000000000" pitchFamily="2" charset="2"/>
              <a:buChar char="ü"/>
            </a:pPr>
            <a:r>
              <a:rPr lang="en-US" sz="1800" b="1" dirty="0"/>
              <a:t>Spam, Spyware, Adware, Scareware, Phishing, Spear phishing, Vishing …</a:t>
            </a:r>
          </a:p>
          <a:p>
            <a:pPr lvl="1" algn="just">
              <a:buFont typeface="Wingdings" panose="05000000000000000000" pitchFamily="2" charset="2"/>
              <a:buChar char="ü"/>
            </a:pPr>
            <a:endParaRPr lang="en-US" sz="1800" dirty="0"/>
          </a:p>
          <a:p>
            <a:pPr marL="228600" lvl="1" algn="just">
              <a:spcBef>
                <a:spcPts val="1000"/>
              </a:spcBef>
              <a:buFont typeface="Wingdings" panose="05000000000000000000" pitchFamily="2" charset="2"/>
              <a:buChar char="§"/>
            </a:pPr>
            <a:endParaRPr lang="en-US" sz="2000" dirty="0"/>
          </a:p>
        </p:txBody>
      </p:sp>
      <p:pic>
        <p:nvPicPr>
          <p:cNvPr id="4" name="Picture 3"/>
          <p:cNvPicPr>
            <a:picLocks noChangeAspect="1"/>
          </p:cNvPicPr>
          <p:nvPr/>
        </p:nvPicPr>
        <p:blipFill>
          <a:blip r:embed="rId3"/>
          <a:stretch>
            <a:fillRect/>
          </a:stretch>
        </p:blipFill>
        <p:spPr>
          <a:xfrm>
            <a:off x="8569568" y="616744"/>
            <a:ext cx="3487239" cy="2324826"/>
          </a:xfrm>
          <a:prstGeom prst="rect">
            <a:avLst/>
          </a:prstGeom>
        </p:spPr>
      </p:pic>
    </p:spTree>
    <p:extLst>
      <p:ext uri="{BB962C8B-B14F-4D97-AF65-F5344CB8AC3E}">
        <p14:creationId xmlns:p14="http://schemas.microsoft.com/office/powerpoint/2010/main" val="224868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a:solidFill>
                  <a:schemeClr val="accent1">
                    <a:lumMod val="50000"/>
                  </a:schemeClr>
                </a:solidFill>
              </a:rPr>
              <a:t>Brain Storming?</a:t>
            </a: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fontScale="92500" lnSpcReduction="10000"/>
          </a:bodyPr>
          <a:lstStyle/>
          <a:p>
            <a:pPr marL="0" indent="0">
              <a:buNone/>
            </a:pPr>
            <a:r>
              <a:rPr lang="en-US" sz="2800" kern="0" dirty="0"/>
              <a:t>What are the dangers associated with a hacker or an unauthorized person accessing the following sensitive sources of information?</a:t>
            </a:r>
          </a:p>
          <a:p>
            <a:r>
              <a:rPr lang="en-US" sz="2800" kern="0" dirty="0"/>
              <a:t>Medical records</a:t>
            </a:r>
          </a:p>
          <a:p>
            <a:r>
              <a:rPr lang="en-US" sz="2800" kern="0" dirty="0"/>
              <a:t>Educational records</a:t>
            </a:r>
          </a:p>
          <a:p>
            <a:r>
              <a:rPr lang="en-US" sz="2800" kern="0" dirty="0"/>
              <a:t>Employment information or records</a:t>
            </a:r>
          </a:p>
          <a:p>
            <a:r>
              <a:rPr lang="en-US" sz="2800" kern="0" dirty="0"/>
              <a:t>Financial information or records</a:t>
            </a:r>
          </a:p>
          <a:p>
            <a:r>
              <a:rPr lang="en-US" sz="2800" kern="0" dirty="0"/>
              <a:t>Online information on social media</a:t>
            </a:r>
          </a:p>
          <a:p>
            <a:r>
              <a:rPr lang="en-US" sz="2800" kern="0" dirty="0"/>
              <a:t>Personal identification data like social security numbers or credit card numbers</a:t>
            </a:r>
          </a:p>
          <a:p>
            <a:endParaRPr lang="en-GB" sz="2800" dirty="0"/>
          </a:p>
          <a:p>
            <a:pPr marL="0" indent="0">
              <a:buNone/>
            </a:pPr>
            <a:endParaRPr lang="en-GB" dirty="0"/>
          </a:p>
          <a:p>
            <a:endParaRPr lang="en-GB" dirty="0"/>
          </a:p>
        </p:txBody>
      </p:sp>
    </p:spTree>
    <p:extLst>
      <p:ext uri="{BB962C8B-B14F-4D97-AF65-F5344CB8AC3E}">
        <p14:creationId xmlns:p14="http://schemas.microsoft.com/office/powerpoint/2010/main" val="62113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Criminals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12279" y="1349518"/>
            <a:ext cx="11564714" cy="4326068"/>
          </a:xfrm>
        </p:spPr>
        <p:txBody>
          <a:bodyPr/>
          <a:lstStyle/>
          <a:p>
            <a:pPr marL="0" indent="0" algn="just"/>
            <a:r>
              <a:rPr lang="en-US" sz="1800" b="1" dirty="0">
                <a:solidFill>
                  <a:srgbClr val="002060"/>
                </a:solidFill>
              </a:rPr>
              <a:t>Hackers!!!</a:t>
            </a:r>
            <a:r>
              <a:rPr lang="en-US" sz="1800" dirty="0">
                <a:solidFill>
                  <a:srgbClr val="002060"/>
                </a:solidFill>
              </a:rPr>
              <a:t> </a:t>
            </a:r>
          </a:p>
          <a:p>
            <a:pPr marL="0" indent="0" algn="just"/>
            <a:r>
              <a:rPr lang="en-US" sz="1800" dirty="0">
                <a:solidFill>
                  <a:srgbClr val="002060"/>
                </a:solidFill>
              </a:rPr>
              <a:t>This group of criminals breaks into computers or networks to gain access for various reasons. </a:t>
            </a:r>
          </a:p>
          <a:p>
            <a:pPr lvl="1" algn="just">
              <a:buFont typeface="Courier New" panose="02070309020205020404" pitchFamily="49" charset="0"/>
              <a:buChar char="o"/>
            </a:pPr>
            <a:r>
              <a:rPr lang="en-US" sz="1800" b="1" dirty="0">
                <a:solidFill>
                  <a:srgbClr val="002060"/>
                </a:solidFill>
                <a:cs typeface="CiscoSans ExtraLight"/>
              </a:rPr>
              <a:t>White hat attackers </a:t>
            </a:r>
            <a:r>
              <a:rPr lang="en-US" sz="1800" dirty="0">
                <a:solidFill>
                  <a:srgbClr val="002060"/>
                </a:solidFill>
                <a:cs typeface="CiscoSans ExtraLight"/>
              </a:rPr>
              <a:t>break into networks or computer systems to discover weaknesses in order to improve the security of these systems. </a:t>
            </a:r>
          </a:p>
          <a:p>
            <a:pPr lvl="1" algn="just">
              <a:buFont typeface="Courier New" panose="02070309020205020404" pitchFamily="49" charset="0"/>
              <a:buChar char="o"/>
            </a:pPr>
            <a:r>
              <a:rPr lang="en-US" sz="1800" b="1" dirty="0">
                <a:solidFill>
                  <a:srgbClr val="002060"/>
                </a:solidFill>
                <a:cs typeface="CiscoSans ExtraLight"/>
              </a:rPr>
              <a:t>Gray hat attackers </a:t>
            </a:r>
            <a:r>
              <a:rPr lang="en-US" sz="1800" dirty="0">
                <a:solidFill>
                  <a:srgbClr val="002060"/>
                </a:solidFill>
                <a:cs typeface="CiscoSans ExtraLight"/>
              </a:rPr>
              <a:t>are somewhere between white and black hat attackers. The gray hat attackers may find a vulnerability and report it to the owners of the system if that action coincides with their agenda.</a:t>
            </a:r>
          </a:p>
          <a:p>
            <a:pPr lvl="1" algn="just">
              <a:buFont typeface="Courier New" panose="02070309020205020404" pitchFamily="49" charset="0"/>
              <a:buChar char="o"/>
            </a:pPr>
            <a:r>
              <a:rPr lang="en-US" sz="1800" b="1" dirty="0">
                <a:solidFill>
                  <a:srgbClr val="002060"/>
                </a:solidFill>
                <a:cs typeface="CiscoSans ExtraLight"/>
              </a:rPr>
              <a:t>Black hat attackers </a:t>
            </a:r>
            <a:r>
              <a:rPr lang="en-US" sz="1800" dirty="0">
                <a:solidFill>
                  <a:srgbClr val="002060"/>
                </a:solidFill>
                <a:cs typeface="CiscoSans ExtraLight"/>
              </a:rPr>
              <a:t>are unethical criminals who violate computer and network security for personal gain, or for malicious reasons, such as attacking networks. </a:t>
            </a:r>
          </a:p>
          <a:p>
            <a:pPr lvl="1" algn="just">
              <a:buFont typeface="Courier New" panose="02070309020205020404" pitchFamily="49" charset="0"/>
              <a:buChar char="o"/>
            </a:pPr>
            <a:r>
              <a:rPr lang="en-US" sz="1800" b="1" dirty="0">
                <a:solidFill>
                  <a:srgbClr val="002060"/>
                </a:solidFill>
                <a:cs typeface="CiscoSans ExtraLight"/>
              </a:rPr>
              <a:t>Script Kiddies</a:t>
            </a:r>
            <a:r>
              <a:rPr lang="en-US" sz="1800" dirty="0">
                <a:solidFill>
                  <a:srgbClr val="002060"/>
                </a:solidFill>
                <a:cs typeface="CiscoSans ExtraLight"/>
              </a:rPr>
              <a:t> - Teenagers or hobbyists mostly limited to pranks and vandalism, have little or no skill, often using existing tools or instructions found on the Internet to launch attacks. </a:t>
            </a:r>
          </a:p>
          <a:p>
            <a:pPr lvl="1" algn="just">
              <a:buFont typeface="Courier New" panose="02070309020205020404" pitchFamily="49" charset="0"/>
              <a:buChar char="o"/>
            </a:pPr>
            <a:r>
              <a:rPr lang="en-US" sz="1800" b="1" dirty="0">
                <a:solidFill>
                  <a:srgbClr val="002060"/>
                </a:solidFill>
                <a:cs typeface="CiscoSans ExtraLight"/>
              </a:rPr>
              <a:t>Vulnerability Brokers </a:t>
            </a:r>
            <a:r>
              <a:rPr lang="en-US" sz="1800" dirty="0">
                <a:solidFill>
                  <a:srgbClr val="002060"/>
                </a:solidFill>
                <a:cs typeface="CiscoSans ExtraLight"/>
              </a:rPr>
              <a:t>- Grey hat hackers who attempt to discover exploits and report them to vendors, sometimes for prizes or rewards.</a:t>
            </a:r>
          </a:p>
          <a:p>
            <a:pPr lvl="1" algn="just">
              <a:buFont typeface="Courier New" panose="02070309020205020404" pitchFamily="49" charset="0"/>
              <a:buChar char="o"/>
            </a:pPr>
            <a:r>
              <a:rPr lang="en-US" sz="1800" b="1" dirty="0">
                <a:solidFill>
                  <a:srgbClr val="002060"/>
                </a:solidFill>
                <a:cs typeface="CiscoSans ExtraLight"/>
              </a:rPr>
              <a:t>Hacktivists</a:t>
            </a:r>
            <a:r>
              <a:rPr lang="en-US" sz="1800" dirty="0">
                <a:solidFill>
                  <a:srgbClr val="002060"/>
                </a:solidFill>
                <a:cs typeface="CiscoSans ExtraLight"/>
              </a:rPr>
              <a:t> - Grey hat hackers who rally and protest against different political and social ideas. Hacktivists publicly protest against organizations or governments by posting articles, videos, leaking sensitive information, and performing distributed denial of service (DDoS) attacks.</a:t>
            </a:r>
          </a:p>
          <a:p>
            <a:pPr lvl="1" algn="just">
              <a:buFont typeface="Courier New" panose="02070309020205020404" pitchFamily="49" charset="0"/>
              <a:buChar char="o"/>
            </a:pPr>
            <a:endParaRPr lang="en-US" sz="1800" dirty="0">
              <a:solidFill>
                <a:srgbClr val="002060"/>
              </a:solidFill>
              <a:cs typeface="CiscoSans ExtraLight"/>
            </a:endParaRPr>
          </a:p>
          <a:p>
            <a:pPr lvl="1" algn="just">
              <a:buFont typeface="Courier New" panose="02070309020205020404" pitchFamily="49" charset="0"/>
              <a:buChar char="o"/>
            </a:pPr>
            <a:endParaRPr lang="en-US" sz="1800" dirty="0">
              <a:solidFill>
                <a:srgbClr val="002060"/>
              </a:solidFill>
              <a:cs typeface="CiscoSans ExtraLight"/>
            </a:endParaRPr>
          </a:p>
        </p:txBody>
      </p:sp>
      <p:pic>
        <p:nvPicPr>
          <p:cNvPr id="7" name="Picture 6"/>
          <p:cNvPicPr>
            <a:picLocks noChangeAspect="1"/>
          </p:cNvPicPr>
          <p:nvPr/>
        </p:nvPicPr>
        <p:blipFill>
          <a:blip r:embed="rId4"/>
          <a:stretch>
            <a:fillRect/>
          </a:stretch>
        </p:blipFill>
        <p:spPr>
          <a:xfrm>
            <a:off x="9924895" y="145024"/>
            <a:ext cx="2067406" cy="1883473"/>
          </a:xfrm>
          <a:prstGeom prst="rect">
            <a:avLst/>
          </a:prstGeom>
        </p:spPr>
      </p:pic>
      <p:sp>
        <p:nvSpPr>
          <p:cNvPr id="2" name="Rectangle 1"/>
          <p:cNvSpPr/>
          <p:nvPr/>
        </p:nvSpPr>
        <p:spPr>
          <a:xfrm>
            <a:off x="2468359" y="426188"/>
            <a:ext cx="7274730" cy="923330"/>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b="1" dirty="0"/>
              <a:t>Cyber Criminals </a:t>
            </a:r>
            <a:r>
              <a:rPr lang="en-US" dirty="0"/>
              <a:t>- These are black hat hackers who are either self-employed or working for large cybercrime organizations. Each year, cyber criminals are responsible for stealing billions of dollars from consumers and businesses.</a:t>
            </a:r>
          </a:p>
        </p:txBody>
      </p:sp>
      <p:pic>
        <p:nvPicPr>
          <p:cNvPr id="4" name="Picture 3" descr="Coins PNG Transparent Images | PNG All"/>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24353" y="636100"/>
            <a:ext cx="1053103" cy="1053103"/>
          </a:xfrm>
          <a:prstGeom prst="rect">
            <a:avLst/>
          </a:prstGeom>
        </p:spPr>
      </p:pic>
      <p:sp>
        <p:nvSpPr>
          <p:cNvPr id="9" name="Rectangle 8"/>
          <p:cNvSpPr/>
          <p:nvPr/>
        </p:nvSpPr>
        <p:spPr>
          <a:xfrm>
            <a:off x="2468359" y="314064"/>
            <a:ext cx="7274730" cy="1323439"/>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sz="1600" b="1" dirty="0"/>
              <a:t>State Sponsored Hackers - </a:t>
            </a:r>
            <a:r>
              <a:rPr lang="en-US" sz="1600" dirty="0"/>
              <a:t>Depending on a person’s perspective, these are either white hat or black hat hackers who steal government secrets, gather intelligence, and sabotage networks. Their targets are foreign governments, terrorist groups, and corporations. Most countries in the world participate to some degree in state-sponsored hacking.</a:t>
            </a:r>
          </a:p>
        </p:txBody>
      </p:sp>
    </p:spTree>
    <p:custDataLst>
      <p:tags r:id="rId1"/>
    </p:custDataLst>
    <p:extLst>
      <p:ext uri="{BB962C8B-B14F-4D97-AF65-F5344CB8AC3E}">
        <p14:creationId xmlns:p14="http://schemas.microsoft.com/office/powerpoint/2010/main" val="187436872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6BC62-736F-4CE3-8B30-8B22930B9F1C}"/>
              </a:ext>
            </a:extLst>
          </p:cNvPr>
          <p:cNvSpPr>
            <a:spLocks noGrp="1"/>
          </p:cNvSpPr>
          <p:nvPr>
            <p:ph type="title"/>
          </p:nvPr>
        </p:nvSpPr>
        <p:spPr/>
        <p:txBody>
          <a:bodyPr/>
          <a:lstStyle/>
          <a:p>
            <a:r>
              <a:rPr lang="en-US" dirty="0"/>
              <a:t>Activity 1</a:t>
            </a:r>
          </a:p>
        </p:txBody>
      </p:sp>
      <p:pic>
        <p:nvPicPr>
          <p:cNvPr id="3" name="Picture 2">
            <a:extLst>
              <a:ext uri="{FF2B5EF4-FFF2-40B4-BE49-F238E27FC236}">
                <a16:creationId xmlns:a16="http://schemas.microsoft.com/office/drawing/2014/main" id="{7704385D-E778-4448-AD14-F20A2D986260}"/>
              </a:ext>
            </a:extLst>
          </p:cNvPr>
          <p:cNvPicPr>
            <a:picLocks noChangeAspect="1"/>
          </p:cNvPicPr>
          <p:nvPr/>
        </p:nvPicPr>
        <p:blipFill>
          <a:blip r:embed="rId3"/>
          <a:stretch>
            <a:fillRect/>
          </a:stretch>
        </p:blipFill>
        <p:spPr>
          <a:xfrm>
            <a:off x="1987390" y="1484785"/>
            <a:ext cx="8429090" cy="3988689"/>
          </a:xfrm>
          <a:prstGeom prst="rect">
            <a:avLst/>
          </a:prstGeom>
        </p:spPr>
      </p:pic>
      <p:pic>
        <p:nvPicPr>
          <p:cNvPr id="4" name="Picture 3">
            <a:extLst>
              <a:ext uri="{FF2B5EF4-FFF2-40B4-BE49-F238E27FC236}">
                <a16:creationId xmlns:a16="http://schemas.microsoft.com/office/drawing/2014/main" id="{3B3E972A-A058-65C5-B379-17C1281CFC03}"/>
              </a:ext>
            </a:extLst>
          </p:cNvPr>
          <p:cNvPicPr>
            <a:picLocks noChangeAspect="1"/>
          </p:cNvPicPr>
          <p:nvPr/>
        </p:nvPicPr>
        <p:blipFill>
          <a:blip r:embed="rId4"/>
          <a:stretch>
            <a:fillRect/>
          </a:stretch>
        </p:blipFill>
        <p:spPr>
          <a:xfrm>
            <a:off x="1060743" y="7100094"/>
            <a:ext cx="8757386" cy="4176464"/>
          </a:xfrm>
          <a:prstGeom prst="rect">
            <a:avLst/>
          </a:prstGeom>
        </p:spPr>
      </p:pic>
    </p:spTree>
    <p:extLst>
      <p:ext uri="{BB962C8B-B14F-4D97-AF65-F5344CB8AC3E}">
        <p14:creationId xmlns:p14="http://schemas.microsoft.com/office/powerpoint/2010/main" val="10080014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Specialists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80748" y="2264329"/>
            <a:ext cx="11974618" cy="3411257"/>
          </a:xfrm>
        </p:spPr>
        <p:txBody>
          <a:bodyPr/>
          <a:lstStyle/>
          <a:p>
            <a:pPr marL="0" indent="0" algn="just"/>
            <a:r>
              <a:rPr lang="en-US" sz="1800" dirty="0">
                <a:solidFill>
                  <a:srgbClr val="002060"/>
                </a:solidFill>
              </a:rPr>
              <a:t>The coordinated actions include:</a:t>
            </a:r>
          </a:p>
          <a:p>
            <a:pPr marL="342900" indent="-342900" algn="just">
              <a:buFont typeface="Wingdings" panose="05000000000000000000" pitchFamily="2" charset="2"/>
              <a:buChar char="ü"/>
            </a:pPr>
            <a:r>
              <a:rPr lang="en-US" sz="1800" b="1" dirty="0">
                <a:solidFill>
                  <a:srgbClr val="002060"/>
                </a:solidFill>
              </a:rPr>
              <a:t>Vulnerability Database</a:t>
            </a:r>
            <a:r>
              <a:rPr lang="en-US" sz="1800" dirty="0">
                <a:solidFill>
                  <a:srgbClr val="002060"/>
                </a:solidFill>
              </a:rPr>
              <a:t>: The Nation Common Vulnerabilities and Exposures (CVE) database is an example of the development of a national database. The CVE National Database was developed to provide a publicly available database of all know vulnerabilities. </a:t>
            </a:r>
            <a:r>
              <a:rPr lang="en-US" sz="1800" dirty="0">
                <a:solidFill>
                  <a:srgbClr val="002060"/>
                </a:solidFill>
                <a:hlinkClick r:id="rId4"/>
              </a:rPr>
              <a:t>http://www.cvedetails.com/</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Share Cyber Intelligence</a:t>
            </a:r>
            <a:r>
              <a:rPr lang="en-US" sz="1800" dirty="0">
                <a:solidFill>
                  <a:srgbClr val="002060"/>
                </a:solidFill>
              </a:rPr>
              <a:t>: </a:t>
            </a:r>
            <a:r>
              <a:rPr lang="en-US" sz="1800" dirty="0" err="1">
                <a:solidFill>
                  <a:srgbClr val="002060"/>
                </a:solidFill>
              </a:rPr>
              <a:t>InfraGard</a:t>
            </a:r>
            <a:r>
              <a:rPr lang="en-US" sz="1800" dirty="0">
                <a:solidFill>
                  <a:srgbClr val="002060"/>
                </a:solidFill>
              </a:rPr>
              <a:t> is an example of wide spread sharing of cyber intelligence. The </a:t>
            </a:r>
            <a:r>
              <a:rPr lang="en-US" sz="1800" dirty="0" err="1">
                <a:solidFill>
                  <a:srgbClr val="002060"/>
                </a:solidFill>
              </a:rPr>
              <a:t>InfraGard</a:t>
            </a:r>
            <a:r>
              <a:rPr lang="en-US" sz="1800" dirty="0">
                <a:solidFill>
                  <a:srgbClr val="002060"/>
                </a:solidFill>
              </a:rPr>
              <a:t> program is a partnership between public and private sector. The participants are dedicated to sharing information and intelligence to prevent hostile cyberattacks. </a:t>
            </a:r>
            <a:r>
              <a:rPr lang="en-US" sz="1800" dirty="0">
                <a:solidFill>
                  <a:srgbClr val="002060"/>
                </a:solidFill>
                <a:hlinkClick r:id="rId5"/>
              </a:rPr>
              <a:t>https://www.infragard.org/</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10" name="Picture 9"/>
          <p:cNvPicPr>
            <a:picLocks noChangeAspect="1"/>
          </p:cNvPicPr>
          <p:nvPr/>
        </p:nvPicPr>
        <p:blipFill>
          <a:blip r:embed="rId6"/>
          <a:stretch>
            <a:fillRect/>
          </a:stretch>
        </p:blipFill>
        <p:spPr>
          <a:xfrm>
            <a:off x="9481656" y="25312"/>
            <a:ext cx="2523506" cy="2595850"/>
          </a:xfrm>
          <a:prstGeom prst="rect">
            <a:avLst/>
          </a:prstGeom>
        </p:spPr>
      </p:pic>
      <p:sp>
        <p:nvSpPr>
          <p:cNvPr id="2" name="Rectangle 1"/>
          <p:cNvSpPr/>
          <p:nvPr/>
        </p:nvSpPr>
        <p:spPr>
          <a:xfrm>
            <a:off x="557049" y="993546"/>
            <a:ext cx="8839200" cy="923330"/>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r>
              <a:rPr lang="en-US" i="1" dirty="0">
                <a:solidFill>
                  <a:srgbClr val="002060"/>
                </a:solidFill>
                <a:effectLst>
                  <a:outerShdw blurRad="38100" dist="38100" dir="2700000" algn="tl">
                    <a:srgbClr val="000000">
                      <a:alpha val="43137"/>
                    </a:srgbClr>
                  </a:outerShdw>
                </a:effectLst>
              </a:rPr>
              <a:t>Preventing/Stopping cyber criminals is a difficult task to even a company, government and international organizations. They have begun to take coordinated actions to limit or fend off cyber criminals. </a:t>
            </a:r>
          </a:p>
        </p:txBody>
      </p:sp>
    </p:spTree>
    <p:custDataLst>
      <p:tags r:id="rId1"/>
    </p:custDataLst>
    <p:extLst>
      <p:ext uri="{BB962C8B-B14F-4D97-AF65-F5344CB8AC3E}">
        <p14:creationId xmlns:p14="http://schemas.microsoft.com/office/powerpoint/2010/main" val="2160416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Specialists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91259" y="2905461"/>
            <a:ext cx="11974618" cy="2812168"/>
          </a:xfrm>
        </p:spPr>
        <p:txBody>
          <a:bodyPr/>
          <a:lstStyle/>
          <a:p>
            <a:pPr marL="0" indent="0" algn="just"/>
            <a:r>
              <a:rPr lang="en-US" sz="1800" dirty="0">
                <a:solidFill>
                  <a:srgbClr val="002060"/>
                </a:solidFill>
              </a:rPr>
              <a:t>The coordinated actions include:</a:t>
            </a:r>
          </a:p>
          <a:p>
            <a:pPr marL="342900" indent="-342900" algn="just">
              <a:buFont typeface="Wingdings" panose="05000000000000000000" pitchFamily="2" charset="2"/>
              <a:buChar char="ü"/>
            </a:pPr>
            <a:endParaRPr lang="en-US" sz="1800" b="1"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ISO Standards</a:t>
            </a:r>
            <a:r>
              <a:rPr lang="en-US" sz="1800" dirty="0">
                <a:solidFill>
                  <a:srgbClr val="002060"/>
                </a:solidFill>
              </a:rPr>
              <a:t>: The ISO 27000 standards are an example of Information Security Management Standards. The standards provide a framework for implementing cybersecurity measures within an organization. </a:t>
            </a:r>
            <a:r>
              <a:rPr lang="en-US" sz="1800" dirty="0">
                <a:solidFill>
                  <a:srgbClr val="002060"/>
                </a:solidFill>
                <a:hlinkClick r:id="rId4"/>
              </a:rPr>
              <a:t>http://www.27000.org/</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New Laws</a:t>
            </a:r>
            <a:r>
              <a:rPr lang="en-US" sz="1800" dirty="0">
                <a:solidFill>
                  <a:srgbClr val="002060"/>
                </a:solidFill>
              </a:rPr>
              <a:t>: The ISACA group track law enacted related to cyber security. These laws can address individual privacy to protection of intellectual property. Examples of these laws include: Cybersecurity Act, Federal Exchange Data Breach Notification Act and the  Data Accountability and Trust Act.  </a:t>
            </a:r>
            <a:endParaRPr lang="en-US" sz="1800" b="1" dirty="0">
              <a:solidFill>
                <a:srgbClr val="002060"/>
              </a:solidFill>
            </a:endParaRPr>
          </a:p>
        </p:txBody>
      </p:sp>
      <p:pic>
        <p:nvPicPr>
          <p:cNvPr id="10" name="Picture 9"/>
          <p:cNvPicPr>
            <a:picLocks noChangeAspect="1"/>
          </p:cNvPicPr>
          <p:nvPr/>
        </p:nvPicPr>
        <p:blipFill>
          <a:blip r:embed="rId5"/>
          <a:stretch>
            <a:fillRect/>
          </a:stretch>
        </p:blipFill>
        <p:spPr>
          <a:xfrm>
            <a:off x="7273159" y="147349"/>
            <a:ext cx="3233851" cy="3326559"/>
          </a:xfrm>
          <a:prstGeom prst="rect">
            <a:avLst/>
          </a:prstGeom>
        </p:spPr>
      </p:pic>
      <p:sp>
        <p:nvSpPr>
          <p:cNvPr id="2" name="Rectangle 1"/>
          <p:cNvSpPr/>
          <p:nvPr/>
        </p:nvSpPr>
        <p:spPr>
          <a:xfrm>
            <a:off x="557049" y="993546"/>
            <a:ext cx="5864772" cy="1200329"/>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r>
              <a:rPr lang="en-US" i="1" dirty="0">
                <a:solidFill>
                  <a:srgbClr val="002060"/>
                </a:solidFill>
                <a:effectLst>
                  <a:outerShdw blurRad="38100" dist="38100" dir="2700000" algn="tl">
                    <a:srgbClr val="000000">
                      <a:alpha val="43137"/>
                    </a:srgbClr>
                  </a:outerShdw>
                </a:effectLst>
              </a:rPr>
              <a:t>Preventing/Stopping cyber criminals is a difficult task to even a company, government and international organizations. They have begun to take coordinated actions to limit or fend off cyber criminals. </a:t>
            </a:r>
          </a:p>
        </p:txBody>
      </p:sp>
    </p:spTree>
    <p:custDataLst>
      <p:tags r:id="rId1"/>
    </p:custDataLst>
    <p:extLst>
      <p:ext uri="{BB962C8B-B14F-4D97-AF65-F5344CB8AC3E}">
        <p14:creationId xmlns:p14="http://schemas.microsoft.com/office/powerpoint/2010/main" val="3749119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Threats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975784"/>
            <a:ext cx="6812399" cy="4455952"/>
          </a:xfrm>
        </p:spPr>
        <p:txBody>
          <a:bodyPr/>
          <a:lstStyle/>
          <a:p>
            <a:pPr marL="342900" indent="-342900" algn="just">
              <a:buFont typeface="Wingdings" panose="05000000000000000000" pitchFamily="2" charset="2"/>
              <a:buChar char="ü"/>
            </a:pPr>
            <a:r>
              <a:rPr lang="en-US" dirty="0">
                <a:solidFill>
                  <a:srgbClr val="002060"/>
                </a:solidFill>
              </a:rPr>
              <a:t>Cybersecurity specialists possess the insight to recognize the influence of data and harness that power to build great organizations, </a:t>
            </a:r>
            <a:r>
              <a:rPr lang="en-US" b="1" i="1" dirty="0">
                <a:solidFill>
                  <a:srgbClr val="7030A0"/>
                </a:solidFill>
              </a:rPr>
              <a:t>provide services and protect people from cyberattacks</a:t>
            </a:r>
            <a:r>
              <a:rPr lang="en-US" dirty="0">
                <a:solidFill>
                  <a:srgbClr val="002060"/>
                </a:solidFill>
              </a:rPr>
              <a:t>. </a:t>
            </a:r>
          </a:p>
          <a:p>
            <a:pPr marL="342900" indent="-342900" algn="just">
              <a:buFont typeface="Wingdings" panose="05000000000000000000" pitchFamily="2" charset="2"/>
              <a:buChar char="ü"/>
            </a:pPr>
            <a:r>
              <a:rPr lang="en-US" dirty="0">
                <a:solidFill>
                  <a:srgbClr val="002060"/>
                </a:solidFill>
              </a:rPr>
              <a:t>Cybersecurity specialists </a:t>
            </a:r>
            <a:r>
              <a:rPr lang="en-US" b="1" i="1" dirty="0">
                <a:solidFill>
                  <a:srgbClr val="7030A0"/>
                </a:solidFill>
              </a:rPr>
              <a:t>recognize the threat </a:t>
            </a:r>
            <a:r>
              <a:rPr lang="en-US" dirty="0">
                <a:solidFill>
                  <a:srgbClr val="002060"/>
                </a:solidFill>
              </a:rPr>
              <a:t>that data poses if used against people.</a:t>
            </a:r>
          </a:p>
          <a:p>
            <a:pPr marL="342900" indent="-342900" algn="just">
              <a:buFont typeface="Wingdings" panose="05000000000000000000" pitchFamily="2" charset="2"/>
              <a:buChar char="ü"/>
            </a:pPr>
            <a:r>
              <a:rPr lang="en-US" dirty="0">
                <a:solidFill>
                  <a:srgbClr val="002060"/>
                </a:solidFill>
              </a:rPr>
              <a:t>A cybersecurity </a:t>
            </a:r>
            <a:r>
              <a:rPr lang="en-US" b="1" i="1" dirty="0">
                <a:solidFill>
                  <a:srgbClr val="7030A0"/>
                </a:solidFill>
              </a:rPr>
              <a:t>threat is the possibility that a harmful event,</a:t>
            </a:r>
            <a:r>
              <a:rPr lang="en-US" dirty="0">
                <a:solidFill>
                  <a:srgbClr val="002060"/>
                </a:solidFill>
              </a:rPr>
              <a:t> such as an attack, will occur.</a:t>
            </a:r>
          </a:p>
          <a:p>
            <a:pPr marL="342900" indent="-342900" algn="just">
              <a:buFont typeface="Wingdings" panose="05000000000000000000" pitchFamily="2" charset="2"/>
              <a:buChar char="ü"/>
            </a:pPr>
            <a:r>
              <a:rPr lang="en-US" dirty="0">
                <a:solidFill>
                  <a:srgbClr val="002060"/>
                </a:solidFill>
              </a:rPr>
              <a:t>Cyber </a:t>
            </a:r>
            <a:r>
              <a:rPr lang="en-US" b="1" i="1" dirty="0">
                <a:solidFill>
                  <a:srgbClr val="002060"/>
                </a:solidFill>
              </a:rPr>
              <a:t>vulnerability is a weakness </a:t>
            </a:r>
            <a:r>
              <a:rPr lang="en-US" dirty="0">
                <a:solidFill>
                  <a:srgbClr val="002060"/>
                </a:solidFill>
              </a:rPr>
              <a:t>that makes a target susceptible to an attack.</a:t>
            </a:r>
          </a:p>
          <a:p>
            <a:pPr marL="342900" indent="-342900" algn="just">
              <a:buFont typeface="Wingdings" panose="05000000000000000000" pitchFamily="2" charset="2"/>
              <a:buChar char="ü"/>
            </a:pPr>
            <a:r>
              <a:rPr lang="en-US" dirty="0">
                <a:solidFill>
                  <a:srgbClr val="002060"/>
                </a:solidFill>
              </a:rPr>
              <a:t>Cyber threats are particularly dangerous to certain industries and the type of information they collect and protect</a:t>
            </a:r>
          </a:p>
          <a:p>
            <a:pPr algn="just"/>
            <a:endParaRPr lang="en-US" dirty="0"/>
          </a:p>
          <a:p>
            <a:pPr marL="342900" indent="-34290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4"/>
          <a:stretch>
            <a:fillRect/>
          </a:stretch>
        </p:blipFill>
        <p:spPr>
          <a:xfrm>
            <a:off x="7415317" y="692686"/>
            <a:ext cx="4492904" cy="4642194"/>
          </a:xfrm>
          <a:prstGeom prst="rect">
            <a:avLst/>
          </a:prstGeom>
        </p:spPr>
      </p:pic>
    </p:spTree>
    <p:custDataLst>
      <p:tags r:id="rId1"/>
    </p:custDataLst>
    <p:extLst>
      <p:ext uri="{BB962C8B-B14F-4D97-AF65-F5344CB8AC3E}">
        <p14:creationId xmlns:p14="http://schemas.microsoft.com/office/powerpoint/2010/main" val="381086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092543" cy="776087"/>
          </a:xfrm>
        </p:spPr>
        <p:txBody>
          <a:bodyPr/>
          <a:lstStyle/>
          <a:p>
            <a:r>
              <a:rPr lang="en-US" sz="2133" dirty="0"/>
              <a:t>Cyber Threats   : Threat Arenas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776088"/>
            <a:ext cx="11941904" cy="2227976"/>
          </a:xfrm>
        </p:spPr>
        <p:txBody>
          <a:bodyPr/>
          <a:lstStyle/>
          <a:p>
            <a:pPr marL="342900" indent="-342900" algn="just">
              <a:buFont typeface="Wingdings" panose="05000000000000000000" pitchFamily="2" charset="2"/>
              <a:buChar char="ü"/>
            </a:pPr>
            <a:r>
              <a:rPr lang="en-US" dirty="0">
                <a:solidFill>
                  <a:srgbClr val="002060"/>
                </a:solidFill>
              </a:rPr>
              <a:t>Network services like DNS, HTTP and Online Databases are prime targets for cyber criminals.</a:t>
            </a:r>
          </a:p>
          <a:p>
            <a:pPr marL="342900" indent="-342900" algn="just">
              <a:buFont typeface="Wingdings" panose="05000000000000000000" pitchFamily="2" charset="2"/>
              <a:buChar char="ü"/>
            </a:pPr>
            <a:r>
              <a:rPr lang="en-US" dirty="0">
                <a:solidFill>
                  <a:srgbClr val="002060"/>
                </a:solidFill>
              </a:rPr>
              <a:t>Criminals use </a:t>
            </a:r>
            <a:r>
              <a:rPr lang="en-US" b="1" dirty="0">
                <a:solidFill>
                  <a:srgbClr val="002060"/>
                </a:solidFill>
              </a:rPr>
              <a:t>packet-sniffing tools </a:t>
            </a:r>
            <a:r>
              <a:rPr lang="en-US" dirty="0">
                <a:solidFill>
                  <a:srgbClr val="002060"/>
                </a:solidFill>
              </a:rPr>
              <a:t>to capture data streams over a network. Packet sniffers work by monitoring and recording all information coming across a network. </a:t>
            </a:r>
          </a:p>
          <a:p>
            <a:pPr marL="342900" indent="-342900" algn="just">
              <a:buFont typeface="Wingdings" panose="05000000000000000000" pitchFamily="2" charset="2"/>
              <a:buChar char="ü"/>
            </a:pPr>
            <a:r>
              <a:rPr lang="en-US" dirty="0">
                <a:solidFill>
                  <a:srgbClr val="002060"/>
                </a:solidFill>
              </a:rPr>
              <a:t>Criminals can also use </a:t>
            </a:r>
            <a:r>
              <a:rPr lang="en-US" b="1" dirty="0">
                <a:solidFill>
                  <a:srgbClr val="002060"/>
                </a:solidFill>
              </a:rPr>
              <a:t>rogue devices</a:t>
            </a:r>
            <a:r>
              <a:rPr lang="en-US" dirty="0">
                <a:solidFill>
                  <a:srgbClr val="002060"/>
                </a:solidFill>
              </a:rPr>
              <a:t>, such as </a:t>
            </a:r>
            <a:r>
              <a:rPr lang="en-US" b="1" i="1" dirty="0">
                <a:solidFill>
                  <a:srgbClr val="002060"/>
                </a:solidFill>
              </a:rPr>
              <a:t>unsecured Wi-Fi access points</a:t>
            </a:r>
            <a:r>
              <a:rPr lang="en-US" dirty="0">
                <a:solidFill>
                  <a:srgbClr val="002060"/>
                </a:solidFill>
              </a:rPr>
              <a:t>. </a:t>
            </a:r>
          </a:p>
          <a:p>
            <a:pPr marL="342900" indent="-342900" algn="just">
              <a:buFont typeface="Wingdings" panose="05000000000000000000" pitchFamily="2" charset="2"/>
              <a:buChar char="ü"/>
            </a:pPr>
            <a:r>
              <a:rPr lang="en-US" dirty="0">
                <a:solidFill>
                  <a:srgbClr val="002060"/>
                </a:solidFill>
              </a:rPr>
              <a:t>Packet forgery (or packet injection) interferes with an established network communication by constructing packets to appear as if they are part of a communication.</a:t>
            </a:r>
          </a:p>
          <a:p>
            <a:pPr marL="342900" indent="-342900" algn="just">
              <a:buFont typeface="Wingdings" panose="05000000000000000000" pitchFamily="2" charset="2"/>
              <a:buChar char="ü"/>
            </a:pPr>
            <a:endParaRPr lang="en-US" dirty="0">
              <a:solidFill>
                <a:srgbClr val="002060"/>
              </a:solidFill>
            </a:endParaRPr>
          </a:p>
        </p:txBody>
      </p:sp>
      <p:sp>
        <p:nvSpPr>
          <p:cNvPr id="2" name="Rectangle 1"/>
          <p:cNvSpPr/>
          <p:nvPr/>
        </p:nvSpPr>
        <p:spPr>
          <a:xfrm>
            <a:off x="144993" y="3329885"/>
            <a:ext cx="11941903" cy="2031325"/>
          </a:xfrm>
          <a:prstGeom prst="rect">
            <a:avLst/>
          </a:prstGeom>
        </p:spPr>
        <p:txBody>
          <a:bodyPr wrap="square">
            <a:spAutoFit/>
          </a:bodyPr>
          <a:lstStyle/>
          <a:p>
            <a:pPr algn="just" defTabSz="457105">
              <a:spcBef>
                <a:spcPct val="20000"/>
              </a:spcBef>
            </a:pPr>
            <a:r>
              <a:rPr lang="en-US" dirty="0">
                <a:solidFill>
                  <a:srgbClr val="002060"/>
                </a:solidFill>
                <a:cs typeface="CiscoSans ExtraLight"/>
              </a:rPr>
              <a:t>Today’s situation is that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everyone needs to safeguard </a:t>
            </a:r>
            <a:r>
              <a:rPr lang="en-US" b="1" dirty="0">
                <a:solidFill>
                  <a:srgbClr val="002060"/>
                </a:solidFill>
                <a:cs typeface="CiscoSans ExtraLight"/>
              </a:rPr>
              <a:t>his or her identity, data, and computing devices</a:t>
            </a:r>
            <a:r>
              <a:rPr lang="en-US" dirty="0">
                <a:solidFill>
                  <a:srgbClr val="002060"/>
                </a:solidFill>
                <a:cs typeface="CiscoSans ExtraLight"/>
              </a:rPr>
              <a:t>.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At the corporate level, it is the </a:t>
            </a:r>
            <a:r>
              <a:rPr lang="en-US" b="1" dirty="0">
                <a:solidFill>
                  <a:srgbClr val="002060"/>
                </a:solidFill>
                <a:cs typeface="CiscoSans ExtraLight"/>
              </a:rPr>
              <a:t>employees’ responsibility to protect the organization’s reputation, data, and customers</a:t>
            </a:r>
            <a:r>
              <a:rPr lang="en-US" dirty="0">
                <a:solidFill>
                  <a:srgbClr val="002060"/>
                </a:solidFill>
                <a:cs typeface="CiscoSans ExtraLight"/>
              </a:rPr>
              <a:t>. </a:t>
            </a:r>
          </a:p>
          <a:p>
            <a:pPr marL="342900" indent="-342900" algn="just" defTabSz="457105">
              <a:spcBef>
                <a:spcPct val="20000"/>
              </a:spcBef>
              <a:buFont typeface="Wingdings" panose="05000000000000000000" pitchFamily="2" charset="2"/>
              <a:buChar char="ü"/>
            </a:pPr>
            <a:endParaRPr lang="en-US" dirty="0">
              <a:solidFill>
                <a:srgbClr val="002060"/>
              </a:solidFill>
              <a:cs typeface="CiscoSans ExtraLight"/>
            </a:endParaRP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At the state level, national security and the citizens’ safety and well-being are at stake.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The efforts to protect people’s way of life often conflicts with their right to privacy. </a:t>
            </a:r>
          </a:p>
        </p:txBody>
      </p:sp>
    </p:spTree>
    <p:custDataLst>
      <p:tags r:id="rId1"/>
    </p:custDataLst>
    <p:extLst>
      <p:ext uri="{BB962C8B-B14F-4D97-AF65-F5344CB8AC3E}">
        <p14:creationId xmlns:p14="http://schemas.microsoft.com/office/powerpoint/2010/main" val="1987613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Spreading Cybersecurity Threats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776088"/>
            <a:ext cx="11941904" cy="2227976"/>
          </a:xfrm>
        </p:spPr>
        <p:txBody>
          <a:bodyPr/>
          <a:lstStyle/>
          <a:p>
            <a:pPr marL="342900" indent="-342900" algn="just">
              <a:buFont typeface="Wingdings" panose="05000000000000000000" pitchFamily="2" charset="2"/>
              <a:buChar char="ü"/>
            </a:pPr>
            <a:r>
              <a:rPr lang="en-US" sz="1800" dirty="0">
                <a:solidFill>
                  <a:srgbClr val="002060"/>
                </a:solidFill>
              </a:rPr>
              <a:t>As stated during the beginning of this session, attacks can originate from within an organization or from outside of the organization. </a:t>
            </a:r>
          </a:p>
          <a:p>
            <a:pPr marL="342900" indent="-342900" algn="just">
              <a:buFont typeface="Wingdings" panose="05000000000000000000" pitchFamily="2" charset="2"/>
              <a:buChar char="ü"/>
            </a:pPr>
            <a:r>
              <a:rPr lang="en-US" sz="1800" dirty="0">
                <a:solidFill>
                  <a:srgbClr val="002060"/>
                </a:solidFill>
              </a:rPr>
              <a:t>An internal user, such as an employee or contract partner, can accidently or intentionally act as a threat/ perform an action which could lead to an attack. </a:t>
            </a:r>
          </a:p>
          <a:p>
            <a:pPr marL="342900" indent="-342900" algn="just">
              <a:buFont typeface="Wingdings" panose="05000000000000000000" pitchFamily="2" charset="2"/>
              <a:buChar char="ü"/>
            </a:pPr>
            <a:r>
              <a:rPr lang="en-US" sz="1800" b="1" dirty="0">
                <a:solidFill>
                  <a:srgbClr val="002060"/>
                </a:solidFill>
              </a:rPr>
              <a:t>Internal threats </a:t>
            </a:r>
            <a:r>
              <a:rPr lang="en-US" sz="1800" dirty="0">
                <a:solidFill>
                  <a:srgbClr val="002060"/>
                </a:solidFill>
              </a:rPr>
              <a:t>have the potential to cause greater damage than external threats because internal users have direct access to the building and its infrastructure devices. Internal attackers typically have knowledge of the corporate network, its resources, and its confidential data. They may also have knowledge of security countermeasures, policies and higher levels of administrative privileges.</a:t>
            </a:r>
          </a:p>
          <a:p>
            <a:pPr marL="342900" indent="-342900" algn="just">
              <a:buFont typeface="Wingdings" panose="05000000000000000000" pitchFamily="2" charset="2"/>
              <a:buChar char="ü"/>
            </a:pPr>
            <a:r>
              <a:rPr lang="en-US" sz="1800" b="1" dirty="0">
                <a:solidFill>
                  <a:srgbClr val="002060"/>
                </a:solidFill>
              </a:rPr>
              <a:t>External threats </a:t>
            </a:r>
            <a:r>
              <a:rPr lang="en-US" sz="1800" dirty="0">
                <a:solidFill>
                  <a:srgbClr val="002060"/>
                </a:solidFill>
              </a:rPr>
              <a:t>from amateurs or skilled attackers can exploit vulnerabilities in networked devices, or can use social engineering, such as trickery, to gain access. External attacks exploit weaknesses or vulnerabilities to gain access to internal resources.</a:t>
            </a:r>
          </a:p>
          <a:p>
            <a:pPr marL="342900" indent="-342900" algn="just">
              <a:buFont typeface="Wingdings" panose="05000000000000000000" pitchFamily="2" charset="2"/>
              <a:buChar char="ü"/>
            </a:pPr>
            <a:r>
              <a:rPr lang="en-US" sz="1800" b="1" dirty="0">
                <a:solidFill>
                  <a:srgbClr val="002060"/>
                </a:solidFill>
              </a:rPr>
              <a:t>BYOD</a:t>
            </a:r>
            <a:r>
              <a:rPr lang="en-US" sz="1800" dirty="0">
                <a:solidFill>
                  <a:srgbClr val="002060"/>
                </a:solidFill>
              </a:rPr>
              <a:t> - Today, mobile devices such as iPhones, smartphones, tablets, and thousands of other devices, are becoming powerful substitutes for, or additions to, the traditional PC. More and more people are using these devices to access enterprise information. </a:t>
            </a:r>
          </a:p>
          <a:p>
            <a:pPr marL="342900" indent="-342900" algn="just">
              <a:buFont typeface="Wingdings" panose="05000000000000000000" pitchFamily="2" charset="2"/>
              <a:buChar char="ü"/>
            </a:pPr>
            <a:r>
              <a:rPr lang="en-US" sz="1800" dirty="0">
                <a:solidFill>
                  <a:srgbClr val="002060"/>
                </a:solidFill>
              </a:rPr>
              <a:t>Bring Your Own Device (BYOD) is a growing trend. The inability to centrally manage and update mobile devices poses a growing threat to organizations that allow employee mobile devices on their networks.</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0" indent="0" algn="just"/>
            <a:endParaRPr lang="en-US" sz="1800" dirty="0">
              <a:solidFill>
                <a:srgbClr val="002060"/>
              </a:solidFill>
            </a:endParaRPr>
          </a:p>
          <a:p>
            <a:pPr algn="just"/>
            <a:endParaRPr lang="en-US" sz="1800" dirty="0">
              <a:solidFill>
                <a:srgbClr val="002060"/>
              </a:solidFill>
            </a:endParaRPr>
          </a:p>
          <a:p>
            <a:pPr algn="just"/>
            <a:endParaRPr lang="en-US" sz="1800" dirty="0">
              <a:solidFill>
                <a:srgbClr val="002060"/>
              </a:solidFill>
            </a:endParaRPr>
          </a:p>
          <a:p>
            <a:pPr algn="just"/>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spTree>
    <p:custDataLst>
      <p:tags r:id="rId1"/>
    </p:custDataLst>
    <p:extLst>
      <p:ext uri="{BB962C8B-B14F-4D97-AF65-F5344CB8AC3E}">
        <p14:creationId xmlns:p14="http://schemas.microsoft.com/office/powerpoint/2010/main" val="1082318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609600" y="220893"/>
            <a:ext cx="10972800" cy="965771"/>
          </a:xfrm>
        </p:spPr>
        <p:txBody>
          <a:bodyPr>
            <a:normAutofit fontScale="90000"/>
          </a:bodyPr>
          <a:lstStyle/>
          <a:p>
            <a:pPr eaLnBrk="1" hangingPunct="1"/>
            <a:br>
              <a:rPr lang="en-US" dirty="0">
                <a:latin typeface="Arial" charset="0"/>
              </a:rPr>
            </a:br>
            <a:r>
              <a:rPr lang="en-US" dirty="0">
                <a:latin typeface="Arial" charset="0"/>
              </a:rPr>
              <a:t>Cybersecurity Certifications </a:t>
            </a:r>
          </a:p>
        </p:txBody>
      </p:sp>
      <p:sp>
        <p:nvSpPr>
          <p:cNvPr id="2" name="Content Placeholder 1"/>
          <p:cNvSpPr>
            <a:spLocks noGrp="1"/>
          </p:cNvSpPr>
          <p:nvPr>
            <p:ph idx="1"/>
          </p:nvPr>
        </p:nvSpPr>
        <p:spPr>
          <a:xfrm>
            <a:off x="1717869" y="1400175"/>
            <a:ext cx="6787957" cy="4992872"/>
          </a:xfrm>
        </p:spPr>
        <p:txBody>
          <a:bodyPr/>
          <a:lstStyle/>
          <a:p>
            <a:pPr marL="0" indent="0">
              <a:buNone/>
            </a:pPr>
            <a:r>
              <a:rPr lang="en-US" sz="1600" b="1" dirty="0"/>
              <a:t>How to Become a Cybersecurity Specialist</a:t>
            </a:r>
          </a:p>
          <a:p>
            <a:pPr marL="0" indent="0">
              <a:buNone/>
            </a:pPr>
            <a:r>
              <a:rPr lang="en-US" sz="1600" dirty="0"/>
              <a:t>Cybersecurity specialists must be able to respond to threats as soon as they occur. Cybersecurity specialists also analyze policy, trends, and intelligence to understand how cyber criminals think. </a:t>
            </a:r>
          </a:p>
          <a:p>
            <a:r>
              <a:rPr lang="en-US" sz="1600" b="1" dirty="0"/>
              <a:t>Study</a:t>
            </a:r>
            <a:r>
              <a:rPr lang="en-US" sz="1600" dirty="0"/>
              <a:t>: Learn the basics by completing courses in IT. Be a life-long learner. Cybersecurity is an ever-changing field, and cybersecurity specialists must keep up.</a:t>
            </a:r>
          </a:p>
          <a:p>
            <a:r>
              <a:rPr lang="en-US" sz="1600" b="1" dirty="0"/>
              <a:t>Pursue Certifications</a:t>
            </a:r>
            <a:r>
              <a:rPr lang="en-US" sz="1600" dirty="0"/>
              <a:t>: Industry and company sponsored certifications from organizations such as Microsoft and Cisco prove that one possesses the knowledge needed to seek employment as a cybersecurity specialist.</a:t>
            </a:r>
          </a:p>
          <a:p>
            <a:r>
              <a:rPr lang="en-US" sz="1600" b="1" dirty="0"/>
              <a:t>Pursue Internships</a:t>
            </a:r>
            <a:r>
              <a:rPr lang="en-US" sz="1600" dirty="0"/>
              <a:t>: Seeking out a security internship as a student can lead to opportunities down the road.</a:t>
            </a:r>
          </a:p>
          <a:p>
            <a:r>
              <a:rPr lang="en-US" sz="1600" b="1" dirty="0"/>
              <a:t>Join Professional Organizations</a:t>
            </a:r>
            <a:r>
              <a:rPr lang="en-US" sz="1600" dirty="0"/>
              <a:t>: Join computer security organizations, attend meetings and conferences, and join forums and blogs to gain knowledge from the experts.</a:t>
            </a:r>
          </a:p>
        </p:txBody>
      </p:sp>
      <p:pic>
        <p:nvPicPr>
          <p:cNvPr id="3" name="Picture 2"/>
          <p:cNvPicPr>
            <a:picLocks noChangeAspect="1"/>
          </p:cNvPicPr>
          <p:nvPr/>
        </p:nvPicPr>
        <p:blipFill>
          <a:blip r:embed="rId3"/>
          <a:stretch>
            <a:fillRect/>
          </a:stretch>
        </p:blipFill>
        <p:spPr>
          <a:xfrm>
            <a:off x="8667750" y="2095814"/>
            <a:ext cx="1676400" cy="1299848"/>
          </a:xfrm>
          <a:prstGeom prst="rect">
            <a:avLst/>
          </a:prstGeom>
        </p:spPr>
      </p:pic>
    </p:spTree>
    <p:extLst>
      <p:ext uri="{BB962C8B-B14F-4D97-AF65-F5344CB8AC3E}">
        <p14:creationId xmlns:p14="http://schemas.microsoft.com/office/powerpoint/2010/main" val="610451579"/>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Threats – Defending them?</a:t>
            </a:r>
            <a:endParaRPr lang="en-US" sz="3200" dirty="0"/>
          </a:p>
        </p:txBody>
      </p:sp>
      <p:pic>
        <p:nvPicPr>
          <p:cNvPr id="2" name="Picture 1"/>
          <p:cNvPicPr>
            <a:picLocks noChangeAspect="1"/>
          </p:cNvPicPr>
          <p:nvPr/>
        </p:nvPicPr>
        <p:blipFill>
          <a:blip r:embed="rId4"/>
          <a:stretch>
            <a:fillRect/>
          </a:stretch>
        </p:blipFill>
        <p:spPr>
          <a:xfrm>
            <a:off x="3655044" y="2"/>
            <a:ext cx="8284707" cy="5706924"/>
          </a:xfrm>
          <a:prstGeom prst="rect">
            <a:avLst/>
          </a:prstGeom>
        </p:spPr>
      </p:pic>
      <p:pic>
        <p:nvPicPr>
          <p:cNvPr id="6" name="Picture 5"/>
          <p:cNvPicPr>
            <a:picLocks noChangeAspect="1"/>
          </p:cNvPicPr>
          <p:nvPr/>
        </p:nvPicPr>
        <p:blipFill>
          <a:blip r:embed="rId5"/>
          <a:stretch>
            <a:fillRect/>
          </a:stretch>
        </p:blipFill>
        <p:spPr>
          <a:xfrm>
            <a:off x="608122" y="1220882"/>
            <a:ext cx="2105025" cy="3352800"/>
          </a:xfrm>
          <a:prstGeom prst="rect">
            <a:avLst/>
          </a:prstGeom>
        </p:spPr>
      </p:pic>
    </p:spTree>
    <p:custDataLst>
      <p:tags r:id="rId1"/>
    </p:custDataLst>
    <p:extLst>
      <p:ext uri="{BB962C8B-B14F-4D97-AF65-F5344CB8AC3E}">
        <p14:creationId xmlns:p14="http://schemas.microsoft.com/office/powerpoint/2010/main" val="3335577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3026470"/>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Attacks to a network can be devastating and can result in a loss of time and money due to damage or theft of important information or assets.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Intruders can gain access to a network through software vulnerabilities, hardware attacks, or even through less high-tech methods, such as guessing usernames and passwords.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Security threats from network intruders can come from both internal and external sources.</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6409596" y="2882416"/>
            <a:ext cx="5615608" cy="2400657"/>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structure of the cybersecurity world and the reason it continues to grow with data and information as the prized currency.</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motivation of cyber criminals.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spread of threats due to the ever-expanding technical transformations taking place throughout the world.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How to become a cybersecurity specialist to help defeat the cyber criminals. </a:t>
            </a: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9902240c-f584-4322-946e-7b0be23bca9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1997</Words>
  <Application>Microsoft Office PowerPoint</Application>
  <PresentationFormat>Widescreen</PresentationFormat>
  <Paragraphs>171</Paragraphs>
  <Slides>21</Slides>
  <Notes>13</Notes>
  <HiddenSlides>0</HiddenSlides>
  <MMClips>0</MMClips>
  <ScaleCrop>false</ScaleCrop>
  <HeadingPairs>
    <vt:vector size="6" baseType="variant">
      <vt:variant>
        <vt:lpstr>Fonts Used</vt:lpstr>
      </vt:variant>
      <vt:variant>
        <vt:i4>9</vt:i4>
      </vt:variant>
      <vt:variant>
        <vt:lpstr>Theme</vt:lpstr>
      </vt:variant>
      <vt:variant>
        <vt:i4>6</vt:i4>
      </vt:variant>
      <vt:variant>
        <vt:lpstr>Slide Titles</vt:lpstr>
      </vt:variant>
      <vt:variant>
        <vt:i4>21</vt:i4>
      </vt:variant>
    </vt:vector>
  </HeadingPairs>
  <TitlesOfParts>
    <vt:vector size="36" baseType="lpstr">
      <vt:lpstr>CiscoSans ExtraLight</vt:lpstr>
      <vt:lpstr>Myriad Pro</vt:lpstr>
      <vt:lpstr>Arial</vt:lpstr>
      <vt:lpstr>Calibri</vt:lpstr>
      <vt:lpstr>Calibri Light</vt:lpstr>
      <vt:lpstr>Courier New</vt:lpstr>
      <vt:lpstr>Helvetica</vt:lpstr>
      <vt:lpstr>Symbol</vt:lpstr>
      <vt:lpstr>Wingdings</vt:lpstr>
      <vt:lpstr>UWTSD 200 Holding Page</vt:lpstr>
      <vt:lpstr>UWTSD 200_Title Page</vt:lpstr>
      <vt:lpstr>UWTSD 200_Text 1</vt:lpstr>
      <vt:lpstr>UWTSD 200_Title Page 2</vt:lpstr>
      <vt:lpstr>UWTSD 200_Subtitle 4</vt:lpstr>
      <vt:lpstr>20140311PresentationUWTSDTemplate</vt:lpstr>
      <vt:lpstr>PowerPoint Presentation</vt:lpstr>
      <vt:lpstr>PowerPoint Presentation</vt:lpstr>
      <vt:lpstr>PowerPoint Presentation</vt:lpstr>
      <vt:lpstr>PowerPoint Presentation</vt:lpstr>
      <vt:lpstr>Cyber Essentials Overview</vt:lpstr>
      <vt:lpstr>Cyber Essentials Overview : continue…</vt:lpstr>
      <vt:lpstr> Are you Cyber Safe ?</vt:lpstr>
      <vt:lpstr>Real World – Threats, Vulnerabilities and Attacks</vt:lpstr>
      <vt:lpstr>Cyber World – Threats, Vulnerabilities and Attacks</vt:lpstr>
      <vt:lpstr>Cyberspace and Attacks!!!</vt:lpstr>
      <vt:lpstr>Brain Storming?</vt:lpstr>
      <vt:lpstr>Cyber Criminals</vt:lpstr>
      <vt:lpstr>Activity 1</vt:lpstr>
      <vt:lpstr>Cybersecurity Specialists</vt:lpstr>
      <vt:lpstr>Cybersecurity Specialists</vt:lpstr>
      <vt:lpstr>Cyber Threats   :</vt:lpstr>
      <vt:lpstr>Cyber Threats   : Threat Arenas</vt:lpstr>
      <vt:lpstr>Spreading Cybersecurity Threats</vt:lpstr>
      <vt:lpstr> Cybersecurity Certifications </vt:lpstr>
      <vt:lpstr>Cyber Threats – Defending them?</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154</cp:revision>
  <dcterms:created xsi:type="dcterms:W3CDTF">2021-03-05T06:07:01Z</dcterms:created>
  <dcterms:modified xsi:type="dcterms:W3CDTF">2024-03-12T15:54:25Z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