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9"/>
    <p:sldId id="258" r:id="rId10"/>
    <p:sldId id="259" r:id="rId11"/>
    <p:sldId id="260" r:id="rId12"/>
    <p:sldId id="261" r:id="rId13"/>
    <p:sldId id="262" r:id="rId14"/>
    <p:sldId id="263" r:id="rId15"/>
    <p:sldId id="264" r:id="rId16"/>
    <p:sldId id="265" r:id="rId17"/>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notesMaster" Target="notesMasters/notesMaster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Opening: This presentation explores how Bowlby’s Attachment Theory can help practitioners understand and support Shona, a three-year-old who has recently started nursery. The scenario describes separation anxiety, limited verbal communication and difficulty joining group play. I will explain the theory, apply it carefully, suggest support strategies, and evaluate the theory’s strengths and limitations. Add your own details to the title slide.</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first step is to separate the facts in the scenario from assumptions. We know Shona is three, has recently started nursery, becomes distressed when separated from carers, uses limited verbal communication and finds group play difficult. We do not know her developmental history, home language, temperament or previous care experiences. Those details matter. A thoughtful practitioner would observe her in different situations and speak respectfully with her carers before deciding what support may be useful.</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Bowlby proposed that attachment is an important emotional bond between a child and familiar caregivers. A safe haven is a person who offers comfort when a child feels upset. A secure base is a person whose presence helps a child feel confident enough to explore. Bowlby also described an internal working model: expectations that develop through repeated experiences of care (Bowlby, 1969; 1982). Ainsworth and colleagues contributed observational research into attachment behaviour and caregiver–child interactions (Ainsworth et al., 1978). These ideas can help early-years staff recognise the importance of warm, reliable relationships. Crying or clinging by itself, however, does not prove a particular attachment style.</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Attachment theory offers one possible way to understand Shona’s separation anxiety. Starting nursery can be a major transition, with unfamiliar adults, children, routines and surroundings. When her carers leave, she may seek reassurance because the environment is not yet familiar. That does not mean she has an insecure attachment; separation distress can occur during normal transitions. Her limited verbal communication may make it harder to express worry or request help. Difficulty joining group play could relate to anxiety, limited familiarity with peers, communication needs or temperament. Staff should observe what happens before and after distress, what comforts her and whether things improve over time. Theory should guide support, not be used to label the child or blame the family.</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practical response is to help Shona build a trusting relationship with a consistent key person. The key person can greet her, learn her communication cues, comfort her and help her understand the daily routine. Staff should work with her carers to find out what usually helps, and whether a familiar song, toy or goodbye routine could be used. Goodbyes should be warm and predictable, not secretive or prolonged. A carer might say, ‘I’m going now. You’ll play with your key person, and I’ll come back after snack,’ if that matches the actual collection plan. Adults should avoid promises they cannot keep. Shona should not be shamed for crying or forced into activities before she is ready. The aim is to help her feel safe while gradually becoming more confident.</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Attachment theory explains emotional security but is not a complete account of communication development. Staff can use short phrases, gestures, picture cues and two simple choices, such as ‘blocks or books?’ They should give Shona time to respond. To reduce pressure, an adult might play alongside Shona and one other child, modelling turn-taking while letting her participate in her own way. Staff should notice whether she communicates differently with familiar adults or during calmer activities. Regular conversations with carers may identify strategies that work at home. If communication concerns persist, follow the nursery’s procedures and discuss appropriate next steps with the family and relevant professionals. This is supportive early intervention, not diagnosis.</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Nature includes individual characteristics such as temperament, biological factors and developmental differences. Some children need more time to warm up to unfamiliar situations. Nurture includes relationships, routines, communication opportunities, cultural expectations and experiences at home and nursery. These influences interact: temperament may affect how a child responds, while sensitive adult support can make a new situation easier to manage. We do not know Shona’s developmental history, home circumstances or language background, so it would be wrong to make assumptions. Practitioners should ask her carers what they have noticed and make support inclusive. Attachment theory highlights the value of responsive relationships, but it does not mean parents are to blame for every difficulty.</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strength of attachment theory is that it reminds practitioners that emotional wellbeing and learning are connected. A child who trusts an adult may find it easier to explore, ask for help and gradually join others. It also gives practical ideas for supporting Shona through consistency and reassurance. However, it cannot explain every aspect of development. Shona’s communication and play difficulties may have several causes, and her behaviour alone cannot establish a diagnosis or reveal the quality of her relationships at home. Staff need to consider the situation and cultural context and avoid blaming families. The theory should be combined with observation, family input, communication and language knowledge and relevant early-years guidance. The key question is not ‘What label fits Shona?’ but ‘What support helps her feel safe, communicate and participate?’</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To conclude, Bowlby’s Attachment Theory helps explain why a child may need reassurance during a major transition such as starting nursery. For Shona, a consistent key person, predictable routines, sensitive communication and gradual opportunities to play may help her feel more secure. Her behaviour should be understood through observation and partnership with her carers, while recognising that temperament, communication and the environment may also matter. The theory is a useful guide, not a diagnosis or complete explanation of development. Thank you.</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Before submitting, verify each reference against the original source and your institution’s Harvard guide. Add access dates to online sources if required. Make sure citations appear on slides where you use the ideas, and do not include any source you have not checked.</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18304C"/>
        </a:solidFill>
        <a:effectLst/>
      </p:bgPr>
    </p:bg>
    <p:spTree>
      <p:nvGrpSpPr>
        <p:cNvPr id="1" name=""/>
        <p:cNvGrpSpPr/>
        <p:nvPr/>
      </p:nvGrpSpPr>
      <p:grpSpPr/>
      <p:sp>
        <p:nvSpPr>
          <p:cNvPr id="2" name="Oval 1"/>
          <p:cNvSpPr/>
          <p:nvPr/>
        </p:nvSpPr>
        <p:spPr>
          <a:xfrm>
            <a:off x="9144000" y="685800"/>
            <a:ext cx="2011680" cy="2011680"/>
          </a:xfrm>
          <a:prstGeom prst="ellipse">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Oval 2"/>
          <p:cNvSpPr/>
          <p:nvPr/>
        </p:nvSpPr>
        <p:spPr>
          <a:xfrm>
            <a:off x="10149840" y="2057400"/>
            <a:ext cx="1097280" cy="1097280"/>
          </a:xfrm>
          <a:prstGeom prst="ellipse">
            <a:avLst/>
          </a:prstGeom>
          <a:solidFill>
            <a:srgbClr val="DEEC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Oval 3"/>
          <p:cNvSpPr/>
          <p:nvPr/>
        </p:nvSpPr>
        <p:spPr>
          <a:xfrm>
            <a:off x="8503920" y="2926080"/>
            <a:ext cx="640080" cy="640080"/>
          </a:xfrm>
          <a:prstGeom prst="ellipse">
            <a:avLst/>
          </a:prstGeom>
          <a:solidFill>
            <a:srgbClr val="DFA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822960" y="1097280"/>
            <a:ext cx="7132320" cy="320040"/>
          </a:xfrm>
          <a:prstGeom prst="rect">
            <a:avLst/>
          </a:prstGeom>
          <a:noFill/>
        </p:spPr>
        <p:txBody>
          <a:bodyPr wrap="square" lIns="54864" rIns="54864" tIns="36576" bIns="36576">
            <a:spAutoFit/>
          </a:bodyPr>
          <a:lstStyle/>
          <a:p>
            <a:pPr algn="l"/>
            <a:r>
              <a:rPr sz="1300" b="1">
                <a:solidFill>
                  <a:srgbClr val="DFAD48"/>
                </a:solidFill>
                <a:latin typeface="Aptos"/>
              </a:rPr>
              <a:t>LIFESPAN DEVELOPMENT</a:t>
            </a:r>
          </a:p>
        </p:txBody>
      </p:sp>
      <p:sp>
        <p:nvSpPr>
          <p:cNvPr id="6" name="TextBox 5"/>
          <p:cNvSpPr txBox="1"/>
          <p:nvPr/>
        </p:nvSpPr>
        <p:spPr>
          <a:xfrm>
            <a:off x="822960" y="1783080"/>
            <a:ext cx="7955279" cy="1417320"/>
          </a:xfrm>
          <a:prstGeom prst="rect">
            <a:avLst/>
          </a:prstGeom>
          <a:noFill/>
        </p:spPr>
        <p:txBody>
          <a:bodyPr wrap="square" lIns="54864" rIns="54864" tIns="36576" bIns="36576">
            <a:spAutoFit/>
          </a:bodyPr>
          <a:lstStyle/>
          <a:p>
            <a:pPr algn="l"/>
            <a:r>
              <a:rPr sz="3500" b="1">
                <a:solidFill>
                  <a:srgbClr val="FFFFFF"/>
                </a:solidFill>
                <a:latin typeface="Aptos"/>
              </a:rPr>
              <a:t>Applying Bowlby’s
Attachment Theory</a:t>
            </a:r>
          </a:p>
        </p:txBody>
      </p:sp>
      <p:sp>
        <p:nvSpPr>
          <p:cNvPr id="7" name="TextBox 6"/>
          <p:cNvSpPr txBox="1"/>
          <p:nvPr/>
        </p:nvSpPr>
        <p:spPr>
          <a:xfrm>
            <a:off x="868680" y="3611880"/>
            <a:ext cx="7040880" cy="731520"/>
          </a:xfrm>
          <a:prstGeom prst="rect">
            <a:avLst/>
          </a:prstGeom>
          <a:noFill/>
        </p:spPr>
        <p:txBody>
          <a:bodyPr wrap="square" lIns="54864" rIns="54864" tIns="36576" bIns="36576">
            <a:spAutoFit/>
          </a:bodyPr>
          <a:lstStyle/>
          <a:p>
            <a:pPr algn="l"/>
            <a:r>
              <a:rPr sz="1900" b="0">
                <a:solidFill>
                  <a:srgbClr val="DEECF4"/>
                </a:solidFill>
                <a:latin typeface="Aptos"/>
              </a:rPr>
              <a:t>Supporting Shona, aged three, in an early-years nursery</a:t>
            </a:r>
          </a:p>
        </p:txBody>
      </p:sp>
      <p:sp>
        <p:nvSpPr>
          <p:cNvPr id="8" name="TextBox 7"/>
          <p:cNvSpPr txBox="1"/>
          <p:nvPr/>
        </p:nvSpPr>
        <p:spPr>
          <a:xfrm>
            <a:off x="868680" y="5715000"/>
            <a:ext cx="6858000" cy="320040"/>
          </a:xfrm>
          <a:prstGeom prst="rect">
            <a:avLst/>
          </a:prstGeom>
          <a:noFill/>
        </p:spPr>
        <p:txBody>
          <a:bodyPr wrap="square" lIns="54864" rIns="54864" tIns="36576" bIns="36576">
            <a:spAutoFit/>
          </a:bodyPr>
          <a:lstStyle/>
          <a:p>
            <a:pPr algn="l"/>
            <a:r>
              <a:rPr sz="1200" b="1">
                <a:solidFill>
                  <a:srgbClr val="FFFFFF"/>
                </a:solidFill>
                <a:latin typeface="Aptos"/>
              </a:rPr>
              <a:t>Individual presentation • approximately 10 minutes</a:t>
            </a:r>
          </a:p>
        </p:txBody>
      </p:sp>
      <p:sp>
        <p:nvSpPr>
          <p:cNvPr id="9" name="TextBox 8"/>
          <p:cNvSpPr txBox="1"/>
          <p:nvPr/>
        </p:nvSpPr>
        <p:spPr>
          <a:xfrm>
            <a:off x="868680" y="6108192"/>
            <a:ext cx="6858000" cy="228600"/>
          </a:xfrm>
          <a:prstGeom prst="rect">
            <a:avLst/>
          </a:prstGeom>
          <a:noFill/>
        </p:spPr>
        <p:txBody>
          <a:bodyPr wrap="square" lIns="54864" rIns="54864" tIns="36576" bIns="36576">
            <a:spAutoFit/>
          </a:bodyPr>
          <a:lstStyle/>
          <a:p>
            <a:pPr algn="l"/>
            <a:r>
              <a:rPr sz="1000" b="0">
                <a:solidFill>
                  <a:srgbClr val="DEECF4"/>
                </a:solidFill>
                <a:latin typeface="Aptos"/>
              </a:rPr>
              <a:t>Student name: __________   Module: __________</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CASE OVERVIEW</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02</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Understanding Shona’s situation</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Start with what is known, then consider possible explanations</a:t>
            </a:r>
          </a:p>
        </p:txBody>
      </p:sp>
      <p:sp>
        <p:nvSpPr>
          <p:cNvPr id="7" name="Rounded Rectangle 6"/>
          <p:cNvSpPr/>
          <p:nvPr/>
        </p:nvSpPr>
        <p:spPr>
          <a:xfrm>
            <a:off x="777240" y="1554480"/>
            <a:ext cx="3474720" cy="182880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941832" y="1682495"/>
            <a:ext cx="3145536" cy="310896"/>
          </a:xfrm>
          <a:prstGeom prst="rect">
            <a:avLst/>
          </a:prstGeom>
          <a:noFill/>
        </p:spPr>
        <p:txBody>
          <a:bodyPr wrap="square" lIns="54864" rIns="54864" tIns="36576" bIns="36576">
            <a:spAutoFit/>
          </a:bodyPr>
          <a:lstStyle/>
          <a:p>
            <a:pPr algn="l"/>
            <a:r>
              <a:rPr sz="1500" b="1">
                <a:solidFill>
                  <a:srgbClr val="248B81"/>
                </a:solidFill>
                <a:latin typeface="Aptos"/>
              </a:rPr>
              <a:t>WHAT WE KNOW</a:t>
            </a:r>
          </a:p>
        </p:txBody>
      </p:sp>
      <p:sp>
        <p:nvSpPr>
          <p:cNvPr id="9" name="TextBox 8"/>
          <p:cNvSpPr txBox="1"/>
          <p:nvPr/>
        </p:nvSpPr>
        <p:spPr>
          <a:xfrm>
            <a:off x="941832" y="2075688"/>
            <a:ext cx="3145536" cy="1207007"/>
          </a:xfrm>
          <a:prstGeom prst="rect">
            <a:avLst/>
          </a:prstGeom>
          <a:noFill/>
        </p:spPr>
        <p:txBody>
          <a:bodyPr wrap="square" lIns="54864" rIns="54864" tIns="36576" bIns="36576">
            <a:spAutoFit/>
          </a:bodyPr>
          <a:lstStyle/>
          <a:p>
            <a:pPr algn="l"/>
            <a:r>
              <a:rPr sz="1200" b="0">
                <a:solidFill>
                  <a:srgbClr val="28333C"/>
                </a:solidFill>
                <a:latin typeface="Aptos"/>
              </a:rPr>
              <a:t>• Shona is three years old
• She has recently joined nursery
• She becomes distressed at separation</a:t>
            </a:r>
          </a:p>
        </p:txBody>
      </p:sp>
      <p:sp>
        <p:nvSpPr>
          <p:cNvPr id="10" name="Rounded Rectangle 9"/>
          <p:cNvSpPr/>
          <p:nvPr/>
        </p:nvSpPr>
        <p:spPr>
          <a:xfrm>
            <a:off x="4389120" y="1554480"/>
            <a:ext cx="3474720" cy="182880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553712" y="1682495"/>
            <a:ext cx="3145536" cy="310896"/>
          </a:xfrm>
          <a:prstGeom prst="rect">
            <a:avLst/>
          </a:prstGeom>
          <a:noFill/>
        </p:spPr>
        <p:txBody>
          <a:bodyPr wrap="square" lIns="54864" rIns="54864" tIns="36576" bIns="36576">
            <a:spAutoFit/>
          </a:bodyPr>
          <a:lstStyle/>
          <a:p>
            <a:pPr algn="l"/>
            <a:r>
              <a:rPr sz="1500" b="1">
                <a:solidFill>
                  <a:srgbClr val="DFAD48"/>
                </a:solidFill>
                <a:latin typeface="Aptos"/>
              </a:rPr>
              <a:t>ADDITIONAL CONCERNS</a:t>
            </a:r>
          </a:p>
        </p:txBody>
      </p:sp>
      <p:sp>
        <p:nvSpPr>
          <p:cNvPr id="12" name="TextBox 11"/>
          <p:cNvSpPr txBox="1"/>
          <p:nvPr/>
        </p:nvSpPr>
        <p:spPr>
          <a:xfrm>
            <a:off x="4553712" y="2075688"/>
            <a:ext cx="3145536" cy="1207007"/>
          </a:xfrm>
          <a:prstGeom prst="rect">
            <a:avLst/>
          </a:prstGeom>
          <a:noFill/>
        </p:spPr>
        <p:txBody>
          <a:bodyPr wrap="square" lIns="54864" rIns="54864" tIns="36576" bIns="36576">
            <a:spAutoFit/>
          </a:bodyPr>
          <a:lstStyle/>
          <a:p>
            <a:pPr algn="l"/>
            <a:r>
              <a:rPr sz="1200" b="0">
                <a:solidFill>
                  <a:srgbClr val="28333C"/>
                </a:solidFill>
                <a:latin typeface="Aptos"/>
              </a:rPr>
              <a:t>• Limited verbal communication
• Difficulty joining group play
• Adjustment to unfamiliar routines</a:t>
            </a:r>
          </a:p>
        </p:txBody>
      </p:sp>
      <p:sp>
        <p:nvSpPr>
          <p:cNvPr id="13" name="Rounded Rectangle 12"/>
          <p:cNvSpPr/>
          <p:nvPr/>
        </p:nvSpPr>
        <p:spPr>
          <a:xfrm>
            <a:off x="8001000" y="1554480"/>
            <a:ext cx="3474720" cy="182880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8165592" y="1682495"/>
            <a:ext cx="3145536" cy="310896"/>
          </a:xfrm>
          <a:prstGeom prst="rect">
            <a:avLst/>
          </a:prstGeom>
          <a:noFill/>
        </p:spPr>
        <p:txBody>
          <a:bodyPr wrap="square" lIns="54864" rIns="54864" tIns="36576" bIns="36576">
            <a:spAutoFit/>
          </a:bodyPr>
          <a:lstStyle/>
          <a:p>
            <a:pPr algn="l"/>
            <a:r>
              <a:rPr sz="1500" b="1">
                <a:solidFill>
                  <a:srgbClr val="248B81"/>
                </a:solidFill>
                <a:latin typeface="Aptos"/>
              </a:rPr>
              <a:t>PRACTITIONER’S TASK</a:t>
            </a:r>
          </a:p>
        </p:txBody>
      </p:sp>
      <p:sp>
        <p:nvSpPr>
          <p:cNvPr id="15" name="TextBox 14"/>
          <p:cNvSpPr txBox="1"/>
          <p:nvPr/>
        </p:nvSpPr>
        <p:spPr>
          <a:xfrm>
            <a:off x="8165592" y="2075688"/>
            <a:ext cx="3145536" cy="1207007"/>
          </a:xfrm>
          <a:prstGeom prst="rect">
            <a:avLst/>
          </a:prstGeom>
          <a:noFill/>
        </p:spPr>
        <p:txBody>
          <a:bodyPr wrap="square" lIns="54864" rIns="54864" tIns="36576" bIns="36576">
            <a:spAutoFit/>
          </a:bodyPr>
          <a:lstStyle/>
          <a:p>
            <a:pPr algn="l"/>
            <a:r>
              <a:rPr sz="1200" b="0">
                <a:solidFill>
                  <a:srgbClr val="28333C"/>
                </a:solidFill>
                <a:latin typeface="Aptos"/>
              </a:rPr>
              <a:t>Observe patterns, build trust, work with carers and offer support without labelling her.</a:t>
            </a:r>
          </a:p>
        </p:txBody>
      </p:sp>
      <p:sp>
        <p:nvSpPr>
          <p:cNvPr id="16" name="TextBox 15"/>
          <p:cNvSpPr txBox="1"/>
          <p:nvPr/>
        </p:nvSpPr>
        <p:spPr>
          <a:xfrm>
            <a:off x="914400" y="4069080"/>
            <a:ext cx="10241280" cy="914400"/>
          </a:xfrm>
          <a:prstGeom prst="rect">
            <a:avLst/>
          </a:prstGeom>
          <a:noFill/>
        </p:spPr>
        <p:txBody>
          <a:bodyPr wrap="square" lIns="54864" rIns="54864" tIns="36576" bIns="36576">
            <a:spAutoFit/>
          </a:bodyPr>
          <a:lstStyle/>
          <a:p>
            <a:pPr algn="ctr"/>
            <a:r>
              <a:rPr sz="2200" b="1">
                <a:solidFill>
                  <a:srgbClr val="18304C"/>
                </a:solidFill>
                <a:latin typeface="Aptos"/>
              </a:rPr>
              <a:t>Key question: What would help Shona feel safe enough to communicate, explore and take part?</a:t>
            </a:r>
          </a:p>
        </p:txBody>
      </p:sp>
      <p:sp>
        <p:nvSpPr>
          <p:cNvPr id="17" name="TextBox 16"/>
          <p:cNvSpPr txBox="1"/>
          <p:nvPr/>
        </p:nvSpPr>
        <p:spPr>
          <a:xfrm>
            <a:off x="1005840" y="5257800"/>
            <a:ext cx="10058400" cy="320040"/>
          </a:xfrm>
          <a:prstGeom prst="rect">
            <a:avLst/>
          </a:prstGeom>
          <a:noFill/>
        </p:spPr>
        <p:txBody>
          <a:bodyPr wrap="square" lIns="54864" rIns="54864" tIns="36576" bIns="36576">
            <a:spAutoFit/>
          </a:bodyPr>
          <a:lstStyle/>
          <a:p>
            <a:pPr algn="ctr"/>
            <a:r>
              <a:rPr sz="1400" b="0">
                <a:solidFill>
                  <a:srgbClr val="5E6C77"/>
                </a:solidFill>
                <a:latin typeface="Aptos"/>
              </a:rPr>
              <a:t>The scenario alone is not enough to diagnose an attachment pattern.</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THE THEORY</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03</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Bowlby’s Attachment Theory</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Attachment is about safety, trust and relationships</a:t>
            </a:r>
          </a:p>
        </p:txBody>
      </p:sp>
      <p:sp>
        <p:nvSpPr>
          <p:cNvPr id="7" name="Rounded Rectangle 6"/>
          <p:cNvSpPr/>
          <p:nvPr/>
        </p:nvSpPr>
        <p:spPr>
          <a:xfrm>
            <a:off x="731520" y="1508760"/>
            <a:ext cx="3474720" cy="15544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896112" y="1636776"/>
            <a:ext cx="3145536" cy="310896"/>
          </a:xfrm>
          <a:prstGeom prst="rect">
            <a:avLst/>
          </a:prstGeom>
          <a:noFill/>
        </p:spPr>
        <p:txBody>
          <a:bodyPr wrap="square" lIns="54864" rIns="54864" tIns="36576" bIns="36576">
            <a:spAutoFit/>
          </a:bodyPr>
          <a:lstStyle/>
          <a:p>
            <a:pPr algn="l"/>
            <a:r>
              <a:rPr sz="1500" b="1">
                <a:solidFill>
                  <a:srgbClr val="248B81"/>
                </a:solidFill>
                <a:latin typeface="Aptos"/>
              </a:rPr>
              <a:t>SAFE HAVEN</a:t>
            </a:r>
          </a:p>
        </p:txBody>
      </p:sp>
      <p:sp>
        <p:nvSpPr>
          <p:cNvPr id="9" name="TextBox 8"/>
          <p:cNvSpPr txBox="1"/>
          <p:nvPr/>
        </p:nvSpPr>
        <p:spPr>
          <a:xfrm>
            <a:off x="896112" y="2029967"/>
            <a:ext cx="3145536" cy="932688"/>
          </a:xfrm>
          <a:prstGeom prst="rect">
            <a:avLst/>
          </a:prstGeom>
          <a:noFill/>
        </p:spPr>
        <p:txBody>
          <a:bodyPr wrap="square" lIns="54864" rIns="54864" tIns="36576" bIns="36576">
            <a:spAutoFit/>
          </a:bodyPr>
          <a:lstStyle/>
          <a:p>
            <a:pPr algn="l"/>
            <a:r>
              <a:rPr sz="1200" b="0">
                <a:solidFill>
                  <a:srgbClr val="28333C"/>
                </a:solidFill>
                <a:latin typeface="Aptos"/>
              </a:rPr>
              <a:t>A trusted adult offers comfort when the child feels upset.</a:t>
            </a:r>
          </a:p>
        </p:txBody>
      </p:sp>
      <p:sp>
        <p:nvSpPr>
          <p:cNvPr id="10" name="Rounded Rectangle 9"/>
          <p:cNvSpPr/>
          <p:nvPr/>
        </p:nvSpPr>
        <p:spPr>
          <a:xfrm>
            <a:off x="4389120" y="1508760"/>
            <a:ext cx="3474720" cy="15544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553712" y="1636776"/>
            <a:ext cx="3145536" cy="310896"/>
          </a:xfrm>
          <a:prstGeom prst="rect">
            <a:avLst/>
          </a:prstGeom>
          <a:noFill/>
        </p:spPr>
        <p:txBody>
          <a:bodyPr wrap="square" lIns="54864" rIns="54864" tIns="36576" bIns="36576">
            <a:spAutoFit/>
          </a:bodyPr>
          <a:lstStyle/>
          <a:p>
            <a:pPr algn="l"/>
            <a:r>
              <a:rPr sz="1500" b="1">
                <a:solidFill>
                  <a:srgbClr val="248B81"/>
                </a:solidFill>
                <a:latin typeface="Aptos"/>
              </a:rPr>
              <a:t>SECURE BASE</a:t>
            </a:r>
          </a:p>
        </p:txBody>
      </p:sp>
      <p:sp>
        <p:nvSpPr>
          <p:cNvPr id="12" name="TextBox 11"/>
          <p:cNvSpPr txBox="1"/>
          <p:nvPr/>
        </p:nvSpPr>
        <p:spPr>
          <a:xfrm>
            <a:off x="4553712" y="2029967"/>
            <a:ext cx="3145536" cy="932688"/>
          </a:xfrm>
          <a:prstGeom prst="rect">
            <a:avLst/>
          </a:prstGeom>
          <a:noFill/>
        </p:spPr>
        <p:txBody>
          <a:bodyPr wrap="square" lIns="54864" rIns="54864" tIns="36576" bIns="36576">
            <a:spAutoFit/>
          </a:bodyPr>
          <a:lstStyle/>
          <a:p>
            <a:pPr algn="l"/>
            <a:r>
              <a:rPr sz="1200" b="0">
                <a:solidFill>
                  <a:srgbClr val="28333C"/>
                </a:solidFill>
                <a:latin typeface="Aptos"/>
              </a:rPr>
              <a:t>A child feels supported enough to explore the environment.</a:t>
            </a:r>
          </a:p>
        </p:txBody>
      </p:sp>
      <p:sp>
        <p:nvSpPr>
          <p:cNvPr id="13" name="Rounded Rectangle 12"/>
          <p:cNvSpPr/>
          <p:nvPr/>
        </p:nvSpPr>
        <p:spPr>
          <a:xfrm>
            <a:off x="8046720" y="1508760"/>
            <a:ext cx="3474720" cy="15544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8211312" y="1636776"/>
            <a:ext cx="3145536" cy="310896"/>
          </a:xfrm>
          <a:prstGeom prst="rect">
            <a:avLst/>
          </a:prstGeom>
          <a:noFill/>
        </p:spPr>
        <p:txBody>
          <a:bodyPr wrap="square" lIns="54864" rIns="54864" tIns="36576" bIns="36576">
            <a:spAutoFit/>
          </a:bodyPr>
          <a:lstStyle/>
          <a:p>
            <a:pPr algn="l"/>
            <a:r>
              <a:rPr sz="1500" b="1">
                <a:solidFill>
                  <a:srgbClr val="248B81"/>
                </a:solidFill>
                <a:latin typeface="Aptos"/>
              </a:rPr>
              <a:t>INTERNAL WORKING MODEL</a:t>
            </a:r>
          </a:p>
        </p:txBody>
      </p:sp>
      <p:sp>
        <p:nvSpPr>
          <p:cNvPr id="15" name="TextBox 14"/>
          <p:cNvSpPr txBox="1"/>
          <p:nvPr/>
        </p:nvSpPr>
        <p:spPr>
          <a:xfrm>
            <a:off x="8211312" y="2029967"/>
            <a:ext cx="3145536" cy="932688"/>
          </a:xfrm>
          <a:prstGeom prst="rect">
            <a:avLst/>
          </a:prstGeom>
          <a:noFill/>
        </p:spPr>
        <p:txBody>
          <a:bodyPr wrap="square" lIns="54864" rIns="54864" tIns="36576" bIns="36576">
            <a:spAutoFit/>
          </a:bodyPr>
          <a:lstStyle/>
          <a:p>
            <a:pPr algn="l"/>
            <a:r>
              <a:rPr sz="1200" b="0">
                <a:solidFill>
                  <a:srgbClr val="28333C"/>
                </a:solidFill>
                <a:latin typeface="Aptos"/>
              </a:rPr>
              <a:t>Repeated experiences shape expectations about whether adults will respond.</a:t>
            </a:r>
          </a:p>
        </p:txBody>
      </p:sp>
      <p:sp>
        <p:nvSpPr>
          <p:cNvPr id="16" name="TextBox 15"/>
          <p:cNvSpPr txBox="1"/>
          <p:nvPr/>
        </p:nvSpPr>
        <p:spPr>
          <a:xfrm>
            <a:off x="914400" y="3657600"/>
            <a:ext cx="10149840" cy="1920240"/>
          </a:xfrm>
          <a:prstGeom prst="rect">
            <a:avLst/>
          </a:prstGeom>
          <a:noFill/>
        </p:spPr>
        <p:txBody>
          <a:bodyPr wrap="square" lIns="109728" rIns="73152" tIns="36576">
            <a:spAutoFit/>
          </a:bodyPr>
          <a:lstStyle/>
          <a:p>
            <a:pPr>
              <a:spcAft>
                <a:spcPts val="1300"/>
              </a:spcAft>
              <a:defRPr sz="1800">
                <a:solidFill>
                  <a:srgbClr val="28333C"/>
                </a:solidFill>
                <a:latin typeface="Aptos"/>
              </a:defRPr>
            </a:pPr>
            <a:r>
              <a:t>Children may seek closeness when frightened or uncertain.</a:t>
            </a:r>
          </a:p>
          <a:p>
            <a:pPr>
              <a:spcAft>
                <a:spcPts val="1300"/>
              </a:spcAft>
              <a:defRPr sz="1800">
                <a:solidFill>
                  <a:srgbClr val="28333C"/>
                </a:solidFill>
                <a:latin typeface="Aptos"/>
              </a:defRPr>
            </a:pPr>
            <a:r>
              <a:t>Sensitive, predictable care can support exploration and confidence.</a:t>
            </a:r>
          </a:p>
          <a:p>
            <a:pPr>
              <a:spcAft>
                <a:spcPts val="1300"/>
              </a:spcAft>
              <a:defRPr sz="1800">
                <a:solidFill>
                  <a:srgbClr val="28333C"/>
                </a:solidFill>
                <a:latin typeface="Aptos"/>
              </a:defRPr>
            </a:pPr>
            <a:r>
              <a:t>Ainsworth and colleagues extended attachment research by studying infant–caregiver behaviour.</a:t>
            </a:r>
          </a:p>
        </p:txBody>
      </p:sp>
      <p:sp>
        <p:nvSpPr>
          <p:cNvPr id="17" name="TextBox 16"/>
          <p:cNvSpPr txBox="1"/>
          <p:nvPr/>
        </p:nvSpPr>
        <p:spPr>
          <a:xfrm>
            <a:off x="914400" y="5989320"/>
            <a:ext cx="10058400" cy="228600"/>
          </a:xfrm>
          <a:prstGeom prst="rect">
            <a:avLst/>
          </a:prstGeom>
          <a:noFill/>
        </p:spPr>
        <p:txBody>
          <a:bodyPr wrap="square" lIns="54864" rIns="54864" tIns="36576" bIns="36576">
            <a:spAutoFit/>
          </a:bodyPr>
          <a:lstStyle/>
          <a:p>
            <a:pPr algn="l"/>
            <a:r>
              <a:rPr sz="1000" b="0">
                <a:solidFill>
                  <a:srgbClr val="5E6C77"/>
                </a:solidFill>
                <a:latin typeface="Aptos"/>
              </a:rPr>
              <a:t>(Bowlby, 1969; 1982; Ainsworth et al., 1978)</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APPLYING THEORY</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04</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How might the theory explain Shona’s behaviour?</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A possible explanation—not a diagnosis</a:t>
            </a:r>
          </a:p>
        </p:txBody>
      </p:sp>
      <p:sp>
        <p:nvSpPr>
          <p:cNvPr id="7" name="TextBox 6"/>
          <p:cNvSpPr txBox="1"/>
          <p:nvPr/>
        </p:nvSpPr>
        <p:spPr>
          <a:xfrm>
            <a:off x="822960" y="1554480"/>
            <a:ext cx="6766560" cy="4389120"/>
          </a:xfrm>
          <a:prstGeom prst="rect">
            <a:avLst/>
          </a:prstGeom>
          <a:noFill/>
        </p:spPr>
        <p:txBody>
          <a:bodyPr wrap="square" lIns="109728" rIns="73152" tIns="36576">
            <a:spAutoFit/>
          </a:bodyPr>
          <a:lstStyle/>
          <a:p>
            <a:pPr>
              <a:spcAft>
                <a:spcPts val="1300"/>
              </a:spcAft>
              <a:defRPr sz="1900">
                <a:solidFill>
                  <a:srgbClr val="28333C"/>
                </a:solidFill>
                <a:latin typeface="Aptos"/>
              </a:defRPr>
            </a:pPr>
            <a:r>
              <a:t>A new nursery brings unfamiliar adults, children, sounds and routines.</a:t>
            </a:r>
          </a:p>
          <a:p>
            <a:pPr>
              <a:spcAft>
                <a:spcPts val="1300"/>
              </a:spcAft>
              <a:defRPr sz="1900">
                <a:solidFill>
                  <a:srgbClr val="28333C"/>
                </a:solidFill>
                <a:latin typeface="Aptos"/>
              </a:defRPr>
            </a:pPr>
            <a:r>
              <a:t>Separation may make Shona seek reassurance from a familiar adult.</a:t>
            </a:r>
          </a:p>
          <a:p>
            <a:pPr>
              <a:spcAft>
                <a:spcPts val="1300"/>
              </a:spcAft>
              <a:defRPr sz="1900">
                <a:solidFill>
                  <a:srgbClr val="28333C"/>
                </a:solidFill>
                <a:latin typeface="Aptos"/>
              </a:defRPr>
            </a:pPr>
            <a:r>
              <a:t>Limited speech may make it harder to explain worry or ask for help.</a:t>
            </a:r>
          </a:p>
          <a:p>
            <a:pPr>
              <a:spcAft>
                <a:spcPts val="1300"/>
              </a:spcAft>
              <a:defRPr sz="1900">
                <a:solidFill>
                  <a:srgbClr val="28333C"/>
                </a:solidFill>
                <a:latin typeface="Aptos"/>
              </a:defRPr>
            </a:pPr>
            <a:r>
              <a:t>Group play may feel uncertain, especially before she knows the other children.</a:t>
            </a:r>
          </a:p>
        </p:txBody>
      </p:sp>
      <p:sp>
        <p:nvSpPr>
          <p:cNvPr id="8" name="Rounded Rectangle 7"/>
          <p:cNvSpPr/>
          <p:nvPr/>
        </p:nvSpPr>
        <p:spPr>
          <a:xfrm>
            <a:off x="8001000" y="1874519"/>
            <a:ext cx="3246120" cy="24688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8165592" y="2002536"/>
            <a:ext cx="2916936" cy="310896"/>
          </a:xfrm>
          <a:prstGeom prst="rect">
            <a:avLst/>
          </a:prstGeom>
          <a:noFill/>
        </p:spPr>
        <p:txBody>
          <a:bodyPr wrap="square" lIns="54864" rIns="54864" tIns="36576" bIns="36576">
            <a:spAutoFit/>
          </a:bodyPr>
          <a:lstStyle/>
          <a:p>
            <a:pPr algn="l"/>
            <a:r>
              <a:rPr sz="1500" b="1">
                <a:solidFill>
                  <a:srgbClr val="DFAD48"/>
                </a:solidFill>
                <a:latin typeface="Aptos"/>
              </a:rPr>
              <a:t>BE CAREFUL</a:t>
            </a:r>
          </a:p>
        </p:txBody>
      </p:sp>
      <p:sp>
        <p:nvSpPr>
          <p:cNvPr id="10" name="TextBox 9"/>
          <p:cNvSpPr txBox="1"/>
          <p:nvPr/>
        </p:nvSpPr>
        <p:spPr>
          <a:xfrm>
            <a:off x="8165592" y="2395727"/>
            <a:ext cx="2916936" cy="1847088"/>
          </a:xfrm>
          <a:prstGeom prst="rect">
            <a:avLst/>
          </a:prstGeom>
          <a:noFill/>
        </p:spPr>
        <p:txBody>
          <a:bodyPr wrap="square" lIns="54864" rIns="54864" tIns="36576" bIns="36576">
            <a:spAutoFit/>
          </a:bodyPr>
          <a:lstStyle/>
          <a:p>
            <a:pPr algn="l"/>
            <a:r>
              <a:rPr sz="1200" b="0">
                <a:solidFill>
                  <a:srgbClr val="28333C"/>
                </a:solidFill>
                <a:latin typeface="Aptos"/>
              </a:rPr>
              <a:t>Separation anxiety can be a common response to transition. Consider temperament, communication, experience and context as well as attachment.</a:t>
            </a:r>
          </a:p>
        </p:txBody>
      </p:sp>
      <p:sp>
        <p:nvSpPr>
          <p:cNvPr id="11" name="TextBox 10"/>
          <p:cNvSpPr txBox="1"/>
          <p:nvPr/>
        </p:nvSpPr>
        <p:spPr>
          <a:xfrm>
            <a:off x="914400" y="5897880"/>
            <a:ext cx="10058400" cy="274320"/>
          </a:xfrm>
          <a:prstGeom prst="rect">
            <a:avLst/>
          </a:prstGeom>
          <a:noFill/>
        </p:spPr>
        <p:txBody>
          <a:bodyPr wrap="square" lIns="54864" rIns="54864" tIns="36576" bIns="36576">
            <a:spAutoFit/>
          </a:bodyPr>
          <a:lstStyle/>
          <a:p>
            <a:pPr algn="l"/>
            <a:r>
              <a:rPr sz="1000" b="0">
                <a:solidFill>
                  <a:srgbClr val="5E6C77"/>
                </a:solidFill>
                <a:latin typeface="Aptos"/>
              </a:rPr>
              <a:t>(Bowlby, 1982; Department for Education, n.d.)</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SUPPORT STRATEGIES</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05</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What can nursery staff do?</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Make care predictable, warm and consistent</a:t>
            </a:r>
          </a:p>
        </p:txBody>
      </p:sp>
      <p:sp>
        <p:nvSpPr>
          <p:cNvPr id="7" name="Rounded Rectangle 6"/>
          <p:cNvSpPr/>
          <p:nvPr/>
        </p:nvSpPr>
        <p:spPr>
          <a:xfrm>
            <a:off x="731520" y="1508760"/>
            <a:ext cx="3474720" cy="15544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896112" y="1636776"/>
            <a:ext cx="3145536" cy="310896"/>
          </a:xfrm>
          <a:prstGeom prst="rect">
            <a:avLst/>
          </a:prstGeom>
          <a:noFill/>
        </p:spPr>
        <p:txBody>
          <a:bodyPr wrap="square" lIns="54864" rIns="54864" tIns="36576" bIns="36576">
            <a:spAutoFit/>
          </a:bodyPr>
          <a:lstStyle/>
          <a:p>
            <a:pPr algn="l"/>
            <a:r>
              <a:rPr sz="1500" b="1">
                <a:solidFill>
                  <a:srgbClr val="248B81"/>
                </a:solidFill>
                <a:latin typeface="Aptos"/>
              </a:rPr>
              <a:t>KEY PERSON</a:t>
            </a:r>
          </a:p>
        </p:txBody>
      </p:sp>
      <p:sp>
        <p:nvSpPr>
          <p:cNvPr id="9" name="TextBox 8"/>
          <p:cNvSpPr txBox="1"/>
          <p:nvPr/>
        </p:nvSpPr>
        <p:spPr>
          <a:xfrm>
            <a:off x="896112" y="2029967"/>
            <a:ext cx="3145536" cy="932688"/>
          </a:xfrm>
          <a:prstGeom prst="rect">
            <a:avLst/>
          </a:prstGeom>
          <a:noFill/>
        </p:spPr>
        <p:txBody>
          <a:bodyPr wrap="square" lIns="54864" rIns="54864" tIns="36576" bIns="36576">
            <a:spAutoFit/>
          </a:bodyPr>
          <a:lstStyle/>
          <a:p>
            <a:pPr algn="l"/>
            <a:r>
              <a:rPr sz="1200" b="0">
                <a:solidFill>
                  <a:srgbClr val="28333C"/>
                </a:solidFill>
                <a:latin typeface="Aptos"/>
              </a:rPr>
              <a:t>Use a consistent practitioner and a familiar back-up adult.</a:t>
            </a:r>
          </a:p>
        </p:txBody>
      </p:sp>
      <p:sp>
        <p:nvSpPr>
          <p:cNvPr id="10" name="Rounded Rectangle 9"/>
          <p:cNvSpPr/>
          <p:nvPr/>
        </p:nvSpPr>
        <p:spPr>
          <a:xfrm>
            <a:off x="4389120" y="1508760"/>
            <a:ext cx="3474720" cy="15544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553712" y="1636776"/>
            <a:ext cx="3145536" cy="310896"/>
          </a:xfrm>
          <a:prstGeom prst="rect">
            <a:avLst/>
          </a:prstGeom>
          <a:noFill/>
        </p:spPr>
        <p:txBody>
          <a:bodyPr wrap="square" lIns="54864" rIns="54864" tIns="36576" bIns="36576">
            <a:spAutoFit/>
          </a:bodyPr>
          <a:lstStyle/>
          <a:p>
            <a:pPr algn="l"/>
            <a:r>
              <a:rPr sz="1500" b="1">
                <a:solidFill>
                  <a:srgbClr val="248B81"/>
                </a:solidFill>
                <a:latin typeface="Aptos"/>
              </a:rPr>
              <a:t>SETTLING-IN ROUTINE</a:t>
            </a:r>
          </a:p>
        </p:txBody>
      </p:sp>
      <p:sp>
        <p:nvSpPr>
          <p:cNvPr id="12" name="TextBox 11"/>
          <p:cNvSpPr txBox="1"/>
          <p:nvPr/>
        </p:nvSpPr>
        <p:spPr>
          <a:xfrm>
            <a:off x="4553712" y="2029967"/>
            <a:ext cx="3145536" cy="932688"/>
          </a:xfrm>
          <a:prstGeom prst="rect">
            <a:avLst/>
          </a:prstGeom>
          <a:noFill/>
        </p:spPr>
        <p:txBody>
          <a:bodyPr wrap="square" lIns="54864" rIns="54864" tIns="36576" bIns="36576">
            <a:spAutoFit/>
          </a:bodyPr>
          <a:lstStyle/>
          <a:p>
            <a:pPr algn="l"/>
            <a:r>
              <a:rPr sz="1200" b="0">
                <a:solidFill>
                  <a:srgbClr val="28333C"/>
                </a:solidFill>
                <a:latin typeface="Aptos"/>
              </a:rPr>
              <a:t>Agree a calm, clear goodbye and explain what happens next.</a:t>
            </a:r>
          </a:p>
        </p:txBody>
      </p:sp>
      <p:sp>
        <p:nvSpPr>
          <p:cNvPr id="13" name="Rounded Rectangle 12"/>
          <p:cNvSpPr/>
          <p:nvPr/>
        </p:nvSpPr>
        <p:spPr>
          <a:xfrm>
            <a:off x="8046720" y="1508760"/>
            <a:ext cx="3474720" cy="15544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8211312" y="1636776"/>
            <a:ext cx="3145536" cy="310896"/>
          </a:xfrm>
          <a:prstGeom prst="rect">
            <a:avLst/>
          </a:prstGeom>
          <a:noFill/>
        </p:spPr>
        <p:txBody>
          <a:bodyPr wrap="square" lIns="54864" rIns="54864" tIns="36576" bIns="36576">
            <a:spAutoFit/>
          </a:bodyPr>
          <a:lstStyle/>
          <a:p>
            <a:pPr algn="l"/>
            <a:r>
              <a:rPr sz="1500" b="1">
                <a:solidFill>
                  <a:srgbClr val="248B81"/>
                </a:solidFill>
                <a:latin typeface="Aptos"/>
              </a:rPr>
              <a:t>FAMILIAR COMFORT</a:t>
            </a:r>
          </a:p>
        </p:txBody>
      </p:sp>
      <p:sp>
        <p:nvSpPr>
          <p:cNvPr id="15" name="TextBox 14"/>
          <p:cNvSpPr txBox="1"/>
          <p:nvPr/>
        </p:nvSpPr>
        <p:spPr>
          <a:xfrm>
            <a:off x="8211312" y="2029967"/>
            <a:ext cx="3145536" cy="932688"/>
          </a:xfrm>
          <a:prstGeom prst="rect">
            <a:avLst/>
          </a:prstGeom>
          <a:noFill/>
        </p:spPr>
        <p:txBody>
          <a:bodyPr wrap="square" lIns="54864" rIns="54864" tIns="36576" bIns="36576">
            <a:spAutoFit/>
          </a:bodyPr>
          <a:lstStyle/>
          <a:p>
            <a:pPr algn="l"/>
            <a:r>
              <a:rPr sz="1200" b="0">
                <a:solidFill>
                  <a:srgbClr val="28333C"/>
                </a:solidFill>
                <a:latin typeface="Aptos"/>
              </a:rPr>
              <a:t>Use a song, visual routine or permitted comfort object.</a:t>
            </a:r>
          </a:p>
        </p:txBody>
      </p:sp>
      <p:sp>
        <p:nvSpPr>
          <p:cNvPr id="16" name="TextBox 15"/>
          <p:cNvSpPr txBox="1"/>
          <p:nvPr/>
        </p:nvSpPr>
        <p:spPr>
          <a:xfrm>
            <a:off x="914400" y="3657600"/>
            <a:ext cx="10058400" cy="1920240"/>
          </a:xfrm>
          <a:prstGeom prst="rect">
            <a:avLst/>
          </a:prstGeom>
          <a:noFill/>
        </p:spPr>
        <p:txBody>
          <a:bodyPr wrap="square" lIns="109728" rIns="73152" tIns="36576">
            <a:spAutoFit/>
          </a:bodyPr>
          <a:lstStyle/>
          <a:p>
            <a:pPr>
              <a:spcAft>
                <a:spcPts val="1300"/>
              </a:spcAft>
              <a:defRPr sz="1800">
                <a:solidFill>
                  <a:srgbClr val="28333C"/>
                </a:solidFill>
                <a:latin typeface="Aptos"/>
              </a:defRPr>
            </a:pPr>
            <a:r>
              <a:t>Ask carers what usually helps Shona feel calm.</a:t>
            </a:r>
          </a:p>
          <a:p>
            <a:pPr>
              <a:spcAft>
                <a:spcPts val="1300"/>
              </a:spcAft>
              <a:defRPr sz="1800">
                <a:solidFill>
                  <a:srgbClr val="28333C"/>
                </a:solidFill>
                <a:latin typeface="Aptos"/>
              </a:defRPr>
            </a:pPr>
            <a:r>
              <a:t>Acknowledge feelings; stay nearby and respond sensitively.</a:t>
            </a:r>
          </a:p>
          <a:p>
            <a:pPr>
              <a:spcAft>
                <a:spcPts val="1300"/>
              </a:spcAft>
              <a:defRPr sz="1800">
                <a:solidFill>
                  <a:srgbClr val="28333C"/>
                </a:solidFill>
                <a:latin typeface="Aptos"/>
              </a:defRPr>
            </a:pPr>
            <a:r>
              <a:t>Build independence gradually rather than forcing her to stop crying.</a:t>
            </a:r>
          </a:p>
        </p:txBody>
      </p:sp>
      <p:sp>
        <p:nvSpPr>
          <p:cNvPr id="17" name="TextBox 16"/>
          <p:cNvSpPr txBox="1"/>
          <p:nvPr/>
        </p:nvSpPr>
        <p:spPr>
          <a:xfrm>
            <a:off x="914400" y="5989320"/>
            <a:ext cx="10058400" cy="228600"/>
          </a:xfrm>
          <a:prstGeom prst="rect">
            <a:avLst/>
          </a:prstGeom>
          <a:noFill/>
        </p:spPr>
        <p:txBody>
          <a:bodyPr wrap="square" lIns="54864" rIns="54864" tIns="36576" bIns="36576">
            <a:spAutoFit/>
          </a:bodyPr>
          <a:lstStyle/>
          <a:p>
            <a:pPr algn="l"/>
            <a:r>
              <a:rPr sz="1000" b="0">
                <a:solidFill>
                  <a:srgbClr val="5E6C77"/>
                </a:solidFill>
                <a:latin typeface="Aptos"/>
              </a:rPr>
              <a:t>(Department for Education, n.d.)</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COMMUNICATION AND PLAY</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06</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Help Shona communicate and join in</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Start small and build confidence</a:t>
            </a:r>
          </a:p>
        </p:txBody>
      </p:sp>
      <p:sp>
        <p:nvSpPr>
          <p:cNvPr id="7" name="TextBox 6"/>
          <p:cNvSpPr txBox="1"/>
          <p:nvPr/>
        </p:nvSpPr>
        <p:spPr>
          <a:xfrm>
            <a:off x="822960" y="1463040"/>
            <a:ext cx="6858000" cy="4526280"/>
          </a:xfrm>
          <a:prstGeom prst="rect">
            <a:avLst/>
          </a:prstGeom>
          <a:noFill/>
        </p:spPr>
        <p:txBody>
          <a:bodyPr wrap="square" lIns="109728" rIns="73152" tIns="36576">
            <a:spAutoFit/>
          </a:bodyPr>
          <a:lstStyle/>
          <a:p>
            <a:pPr>
              <a:spcAft>
                <a:spcPts val="1300"/>
              </a:spcAft>
              <a:defRPr sz="1800">
                <a:solidFill>
                  <a:srgbClr val="28333C"/>
                </a:solidFill>
                <a:latin typeface="Aptos"/>
              </a:defRPr>
            </a:pPr>
            <a:r>
              <a:t>Use short phrases, gestures, picture cues and simple choices.</a:t>
            </a:r>
          </a:p>
          <a:p>
            <a:pPr>
              <a:spcAft>
                <a:spcPts val="1300"/>
              </a:spcAft>
              <a:defRPr sz="1800">
                <a:solidFill>
                  <a:srgbClr val="28333C"/>
                </a:solidFill>
                <a:latin typeface="Aptos"/>
              </a:defRPr>
            </a:pPr>
            <a:r>
              <a:t>Give her time to respond; model words without demanding speech.</a:t>
            </a:r>
          </a:p>
          <a:p>
            <a:pPr>
              <a:spcAft>
                <a:spcPts val="1300"/>
              </a:spcAft>
              <a:defRPr sz="1800">
                <a:solidFill>
                  <a:srgbClr val="28333C"/>
                </a:solidFill>
                <a:latin typeface="Aptos"/>
              </a:defRPr>
            </a:pPr>
            <a:r>
              <a:t>Start with parallel play or one familiar peer.</a:t>
            </a:r>
          </a:p>
          <a:p>
            <a:pPr>
              <a:spcAft>
                <a:spcPts val="1300"/>
              </a:spcAft>
              <a:defRPr sz="1800">
                <a:solidFill>
                  <a:srgbClr val="28333C"/>
                </a:solidFill>
                <a:latin typeface="Aptos"/>
              </a:defRPr>
            </a:pPr>
            <a:r>
              <a:t>Choose small-group activities linked to her interests.</a:t>
            </a:r>
          </a:p>
          <a:p>
            <a:pPr>
              <a:spcAft>
                <a:spcPts val="1300"/>
              </a:spcAft>
              <a:defRPr sz="1800">
                <a:solidFill>
                  <a:srgbClr val="28333C"/>
                </a:solidFill>
                <a:latin typeface="Aptos"/>
              </a:defRPr>
            </a:pPr>
            <a:r>
              <a:t>Record what helps and review progress with her carers.</a:t>
            </a:r>
          </a:p>
        </p:txBody>
      </p:sp>
      <p:sp>
        <p:nvSpPr>
          <p:cNvPr id="8" name="Rounded Rectangle 7"/>
          <p:cNvSpPr/>
          <p:nvPr/>
        </p:nvSpPr>
        <p:spPr>
          <a:xfrm>
            <a:off x="8046720" y="1828800"/>
            <a:ext cx="3200400" cy="246888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8211312" y="1956816"/>
            <a:ext cx="2871216" cy="310896"/>
          </a:xfrm>
          <a:prstGeom prst="rect">
            <a:avLst/>
          </a:prstGeom>
          <a:noFill/>
        </p:spPr>
        <p:txBody>
          <a:bodyPr wrap="square" lIns="54864" rIns="54864" tIns="36576" bIns="36576">
            <a:spAutoFit/>
          </a:bodyPr>
          <a:lstStyle/>
          <a:p>
            <a:pPr algn="l"/>
            <a:r>
              <a:rPr sz="1500" b="1">
                <a:solidFill>
                  <a:srgbClr val="248B81"/>
                </a:solidFill>
                <a:latin typeface="Aptos"/>
              </a:rPr>
              <a:t>PRACTICAL EXAMPLE</a:t>
            </a:r>
          </a:p>
        </p:txBody>
      </p:sp>
      <p:sp>
        <p:nvSpPr>
          <p:cNvPr id="10" name="TextBox 9"/>
          <p:cNvSpPr txBox="1"/>
          <p:nvPr/>
        </p:nvSpPr>
        <p:spPr>
          <a:xfrm>
            <a:off x="8211312" y="2350008"/>
            <a:ext cx="2871216" cy="1847088"/>
          </a:xfrm>
          <a:prstGeom prst="rect">
            <a:avLst/>
          </a:prstGeom>
          <a:noFill/>
        </p:spPr>
        <p:txBody>
          <a:bodyPr wrap="square" lIns="54864" rIns="54864" tIns="36576" bIns="36576">
            <a:spAutoFit/>
          </a:bodyPr>
          <a:lstStyle/>
          <a:p>
            <a:pPr algn="l"/>
            <a:r>
              <a:rPr sz="1200" b="0">
                <a:solidFill>
                  <a:srgbClr val="28333C"/>
                </a:solidFill>
                <a:latin typeface="Aptos"/>
              </a:rPr>
              <a:t>An adult sits with Shona and one child building a tower, models “my turn” and “your turn”, and lets her join at her own pace.</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NATURE AND NURTURE</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07</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What else may influence development?</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Nature and nurture interact</a:t>
            </a:r>
          </a:p>
        </p:txBody>
      </p:sp>
      <p:sp>
        <p:nvSpPr>
          <p:cNvPr id="7" name="Rounded Rectangle 6"/>
          <p:cNvSpPr/>
          <p:nvPr/>
        </p:nvSpPr>
        <p:spPr>
          <a:xfrm>
            <a:off x="822960" y="1645920"/>
            <a:ext cx="5074920" cy="297180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987552" y="1773936"/>
            <a:ext cx="4745736" cy="310896"/>
          </a:xfrm>
          <a:prstGeom prst="rect">
            <a:avLst/>
          </a:prstGeom>
          <a:noFill/>
        </p:spPr>
        <p:txBody>
          <a:bodyPr wrap="square" lIns="54864" rIns="54864" tIns="36576" bIns="36576">
            <a:spAutoFit/>
          </a:bodyPr>
          <a:lstStyle/>
          <a:p>
            <a:pPr algn="l"/>
            <a:r>
              <a:rPr sz="1500" b="1">
                <a:solidFill>
                  <a:srgbClr val="248B81"/>
                </a:solidFill>
                <a:latin typeface="Aptos"/>
              </a:rPr>
              <a:t>NATURE</a:t>
            </a:r>
          </a:p>
        </p:txBody>
      </p:sp>
      <p:sp>
        <p:nvSpPr>
          <p:cNvPr id="9" name="TextBox 8"/>
          <p:cNvSpPr txBox="1"/>
          <p:nvPr/>
        </p:nvSpPr>
        <p:spPr>
          <a:xfrm>
            <a:off x="987552" y="2167128"/>
            <a:ext cx="4745736" cy="2350008"/>
          </a:xfrm>
          <a:prstGeom prst="rect">
            <a:avLst/>
          </a:prstGeom>
          <a:noFill/>
        </p:spPr>
        <p:txBody>
          <a:bodyPr wrap="square" lIns="54864" rIns="54864" tIns="36576" bIns="36576">
            <a:spAutoFit/>
          </a:bodyPr>
          <a:lstStyle/>
          <a:p>
            <a:pPr algn="l"/>
            <a:r>
              <a:rPr sz="1200" b="0">
                <a:solidFill>
                  <a:srgbClr val="28333C"/>
                </a:solidFill>
                <a:latin typeface="Aptos"/>
              </a:rPr>
              <a:t>• Temperament and sensitivity to change
• Individual developmental pace
• Biological or sensory differences</a:t>
            </a:r>
          </a:p>
        </p:txBody>
      </p:sp>
      <p:sp>
        <p:nvSpPr>
          <p:cNvPr id="10" name="Rounded Rectangle 9"/>
          <p:cNvSpPr/>
          <p:nvPr/>
        </p:nvSpPr>
        <p:spPr>
          <a:xfrm>
            <a:off x="6309360" y="1645920"/>
            <a:ext cx="5074920" cy="297180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6473952" y="1773936"/>
            <a:ext cx="4745736" cy="310896"/>
          </a:xfrm>
          <a:prstGeom prst="rect">
            <a:avLst/>
          </a:prstGeom>
          <a:noFill/>
        </p:spPr>
        <p:txBody>
          <a:bodyPr wrap="square" lIns="54864" rIns="54864" tIns="36576" bIns="36576">
            <a:spAutoFit/>
          </a:bodyPr>
          <a:lstStyle/>
          <a:p>
            <a:pPr algn="l"/>
            <a:r>
              <a:rPr sz="1500" b="1">
                <a:solidFill>
                  <a:srgbClr val="DFAD48"/>
                </a:solidFill>
                <a:latin typeface="Aptos"/>
              </a:rPr>
              <a:t>NURTURE</a:t>
            </a:r>
          </a:p>
        </p:txBody>
      </p:sp>
      <p:sp>
        <p:nvSpPr>
          <p:cNvPr id="12" name="TextBox 11"/>
          <p:cNvSpPr txBox="1"/>
          <p:nvPr/>
        </p:nvSpPr>
        <p:spPr>
          <a:xfrm>
            <a:off x="6473952" y="2167128"/>
            <a:ext cx="4745736" cy="2350008"/>
          </a:xfrm>
          <a:prstGeom prst="rect">
            <a:avLst/>
          </a:prstGeom>
          <a:noFill/>
        </p:spPr>
        <p:txBody>
          <a:bodyPr wrap="square" lIns="54864" rIns="54864" tIns="36576" bIns="36576">
            <a:spAutoFit/>
          </a:bodyPr>
          <a:lstStyle/>
          <a:p>
            <a:pPr algn="l"/>
            <a:r>
              <a:rPr sz="1200" b="0">
                <a:solidFill>
                  <a:srgbClr val="28333C"/>
                </a:solidFill>
                <a:latin typeface="Aptos"/>
              </a:rPr>
              <a:t>• Relationships and responsive care
• Familiar routines and prior experiences
• Language opportunities and nursery environment</a:t>
            </a:r>
          </a:p>
        </p:txBody>
      </p:sp>
      <p:sp>
        <p:nvSpPr>
          <p:cNvPr id="13" name="TextBox 12"/>
          <p:cNvSpPr txBox="1"/>
          <p:nvPr/>
        </p:nvSpPr>
        <p:spPr>
          <a:xfrm>
            <a:off x="914400" y="5166360"/>
            <a:ext cx="10241280" cy="685800"/>
          </a:xfrm>
          <a:prstGeom prst="rect">
            <a:avLst/>
          </a:prstGeom>
          <a:noFill/>
        </p:spPr>
        <p:txBody>
          <a:bodyPr wrap="square" lIns="54864" rIns="54864" tIns="36576" bIns="36576">
            <a:spAutoFit/>
          </a:bodyPr>
          <a:lstStyle/>
          <a:p>
            <a:pPr algn="ctr"/>
            <a:r>
              <a:rPr sz="1700" b="1">
                <a:solidFill>
                  <a:srgbClr val="18304C"/>
                </a:solidFill>
                <a:latin typeface="Aptos"/>
              </a:rPr>
              <a:t>We do not have enough information to assume which factors are most important for Shona.</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EVALUATION</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08</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Strengths and limitations</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A useful framework, but not a complete explanation</a:t>
            </a:r>
          </a:p>
        </p:txBody>
      </p:sp>
      <p:sp>
        <p:nvSpPr>
          <p:cNvPr id="7" name="Rounded Rectangle 6"/>
          <p:cNvSpPr/>
          <p:nvPr/>
        </p:nvSpPr>
        <p:spPr>
          <a:xfrm>
            <a:off x="777240" y="1554480"/>
            <a:ext cx="5212080" cy="352044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941832" y="1682495"/>
            <a:ext cx="4882896" cy="310896"/>
          </a:xfrm>
          <a:prstGeom prst="rect">
            <a:avLst/>
          </a:prstGeom>
          <a:noFill/>
        </p:spPr>
        <p:txBody>
          <a:bodyPr wrap="square" lIns="54864" rIns="54864" tIns="36576" bIns="36576">
            <a:spAutoFit/>
          </a:bodyPr>
          <a:lstStyle/>
          <a:p>
            <a:pPr algn="l"/>
            <a:r>
              <a:rPr sz="1500" b="1">
                <a:solidFill>
                  <a:srgbClr val="248B81"/>
                </a:solidFill>
                <a:latin typeface="Aptos"/>
              </a:rPr>
              <a:t>STRENGTHS</a:t>
            </a:r>
          </a:p>
        </p:txBody>
      </p:sp>
      <p:sp>
        <p:nvSpPr>
          <p:cNvPr id="9" name="TextBox 8"/>
          <p:cNvSpPr txBox="1"/>
          <p:nvPr/>
        </p:nvSpPr>
        <p:spPr>
          <a:xfrm>
            <a:off x="941832" y="2075688"/>
            <a:ext cx="4882896" cy="2898648"/>
          </a:xfrm>
          <a:prstGeom prst="rect">
            <a:avLst/>
          </a:prstGeom>
          <a:noFill/>
        </p:spPr>
        <p:txBody>
          <a:bodyPr wrap="square" lIns="54864" rIns="54864" tIns="36576" bIns="36576">
            <a:spAutoFit/>
          </a:bodyPr>
          <a:lstStyle/>
          <a:p>
            <a:pPr algn="l"/>
            <a:r>
              <a:rPr sz="1200" b="0">
                <a:solidFill>
                  <a:srgbClr val="28333C"/>
                </a:solidFill>
                <a:latin typeface="Aptos"/>
              </a:rPr>
              <a:t>• Highlights emotional security
• Encourages consistent, responsive care
• Connects trust with exploration
• Gives practical ideas for settling-in support</a:t>
            </a:r>
          </a:p>
        </p:txBody>
      </p:sp>
      <p:sp>
        <p:nvSpPr>
          <p:cNvPr id="10" name="Rounded Rectangle 9"/>
          <p:cNvSpPr/>
          <p:nvPr/>
        </p:nvSpPr>
        <p:spPr>
          <a:xfrm>
            <a:off x="6217920" y="1554480"/>
            <a:ext cx="5212080" cy="3520440"/>
          </a:xfrm>
          <a:prstGeom prst="roundRect">
            <a:avLst/>
          </a:prstGeom>
          <a:solidFill>
            <a:srgbClr val="FFFFFF"/>
          </a:solidFill>
          <a:ln>
            <a:solidFill>
              <a:srgbClr val="DAE4E9"/>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6382512" y="1682495"/>
            <a:ext cx="4882896" cy="310896"/>
          </a:xfrm>
          <a:prstGeom prst="rect">
            <a:avLst/>
          </a:prstGeom>
          <a:noFill/>
        </p:spPr>
        <p:txBody>
          <a:bodyPr wrap="square" lIns="54864" rIns="54864" tIns="36576" bIns="36576">
            <a:spAutoFit/>
          </a:bodyPr>
          <a:lstStyle/>
          <a:p>
            <a:pPr algn="l"/>
            <a:r>
              <a:rPr sz="1500" b="1">
                <a:solidFill>
                  <a:srgbClr val="DFAD48"/>
                </a:solidFill>
                <a:latin typeface="Aptos"/>
              </a:rPr>
              <a:t>LIMITATIONS</a:t>
            </a:r>
          </a:p>
        </p:txBody>
      </p:sp>
      <p:sp>
        <p:nvSpPr>
          <p:cNvPr id="12" name="TextBox 11"/>
          <p:cNvSpPr txBox="1"/>
          <p:nvPr/>
        </p:nvSpPr>
        <p:spPr>
          <a:xfrm>
            <a:off x="6382512" y="2075688"/>
            <a:ext cx="4882896" cy="2898648"/>
          </a:xfrm>
          <a:prstGeom prst="rect">
            <a:avLst/>
          </a:prstGeom>
          <a:noFill/>
        </p:spPr>
        <p:txBody>
          <a:bodyPr wrap="square" lIns="54864" rIns="54864" tIns="36576" bIns="36576">
            <a:spAutoFit/>
          </a:bodyPr>
          <a:lstStyle/>
          <a:p>
            <a:pPr algn="l"/>
            <a:r>
              <a:rPr sz="1200" b="0">
                <a:solidFill>
                  <a:srgbClr val="28333C"/>
                </a:solidFill>
                <a:latin typeface="Aptos"/>
              </a:rPr>
              <a:t>• Cannot explain every behaviour or delay
• Behaviour alone cannot diagnose attachment
• Risk of labelling children or blaming families
• Culture and context also matter</a:t>
            </a:r>
          </a:p>
        </p:txBody>
      </p:sp>
      <p:sp>
        <p:nvSpPr>
          <p:cNvPr id="13" name="TextBox 12"/>
          <p:cNvSpPr txBox="1"/>
          <p:nvPr/>
        </p:nvSpPr>
        <p:spPr>
          <a:xfrm>
            <a:off x="914400" y="5532120"/>
            <a:ext cx="10058400" cy="457200"/>
          </a:xfrm>
          <a:prstGeom prst="rect">
            <a:avLst/>
          </a:prstGeom>
          <a:noFill/>
        </p:spPr>
        <p:txBody>
          <a:bodyPr wrap="square" lIns="54864" rIns="54864" tIns="36576" bIns="36576">
            <a:spAutoFit/>
          </a:bodyPr>
          <a:lstStyle/>
          <a:p>
            <a:pPr algn="ctr"/>
            <a:r>
              <a:rPr sz="1600" b="1">
                <a:solidFill>
                  <a:srgbClr val="18304C"/>
                </a:solidFill>
                <a:latin typeface="Aptos"/>
              </a:rPr>
              <a:t>Use alongside observation, family partnership and wider developmental knowledge.</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18304C"/>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C3D2DC"/>
                </a:solidFill>
                <a:latin typeface="Aptos"/>
              </a:rPr>
              <a:t>CONCLUSION</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C3D2DC"/>
                </a:solidFill>
                <a:latin typeface="Aptos"/>
              </a:rPr>
              <a:t>09</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FFFFFF"/>
                </a:solidFill>
                <a:latin typeface="Aptos"/>
              </a:rPr>
              <a:t>Conclusion</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DEECF4"/>
                </a:solidFill>
                <a:latin typeface="Aptos"/>
              </a:rPr>
              <a:t>Responsive support can help Shona settle and participate</a:t>
            </a:r>
          </a:p>
        </p:txBody>
      </p:sp>
      <p:sp>
        <p:nvSpPr>
          <p:cNvPr id="7" name="TextBox 6"/>
          <p:cNvSpPr txBox="1"/>
          <p:nvPr/>
        </p:nvSpPr>
        <p:spPr>
          <a:xfrm>
            <a:off x="914400" y="1554480"/>
            <a:ext cx="9784080" cy="3474720"/>
          </a:xfrm>
          <a:prstGeom prst="rect">
            <a:avLst/>
          </a:prstGeom>
          <a:noFill/>
        </p:spPr>
        <p:txBody>
          <a:bodyPr wrap="square" lIns="109728" rIns="73152" tIns="36576">
            <a:spAutoFit/>
          </a:bodyPr>
          <a:lstStyle/>
          <a:p>
            <a:pPr>
              <a:spcAft>
                <a:spcPts val="1300"/>
              </a:spcAft>
              <a:defRPr sz="2200">
                <a:solidFill>
                  <a:srgbClr val="FFFFFF"/>
                </a:solidFill>
                <a:latin typeface="Aptos"/>
              </a:defRPr>
            </a:pPr>
            <a:r>
              <a:t>Build trust through a consistent key person.</a:t>
            </a:r>
          </a:p>
          <a:p>
            <a:pPr>
              <a:spcAft>
                <a:spcPts val="1300"/>
              </a:spcAft>
              <a:defRPr sz="2200">
                <a:solidFill>
                  <a:srgbClr val="FFFFFF"/>
                </a:solidFill>
                <a:latin typeface="Aptos"/>
              </a:defRPr>
            </a:pPr>
            <a:r>
              <a:t>Make separation and routines predictable.</a:t>
            </a:r>
          </a:p>
          <a:p>
            <a:pPr>
              <a:spcAft>
                <a:spcPts val="1300"/>
              </a:spcAft>
              <a:defRPr sz="2200">
                <a:solidFill>
                  <a:srgbClr val="FFFFFF"/>
                </a:solidFill>
                <a:latin typeface="Aptos"/>
              </a:defRPr>
            </a:pPr>
            <a:r>
              <a:t>Support communication and play at her pace.</a:t>
            </a:r>
          </a:p>
          <a:p>
            <a:pPr>
              <a:spcAft>
                <a:spcPts val="1300"/>
              </a:spcAft>
              <a:defRPr sz="2200">
                <a:solidFill>
                  <a:srgbClr val="FFFFFF"/>
                </a:solidFill>
                <a:latin typeface="Aptos"/>
              </a:defRPr>
            </a:pPr>
            <a:r>
              <a:t>Work with carers and review what helps.</a:t>
            </a:r>
          </a:p>
        </p:txBody>
      </p:sp>
      <p:sp>
        <p:nvSpPr>
          <p:cNvPr id="8" name="TextBox 7"/>
          <p:cNvSpPr txBox="1"/>
          <p:nvPr/>
        </p:nvSpPr>
        <p:spPr>
          <a:xfrm>
            <a:off x="914400" y="5257800"/>
            <a:ext cx="9144000" cy="548640"/>
          </a:xfrm>
          <a:prstGeom prst="rect">
            <a:avLst/>
          </a:prstGeom>
          <a:noFill/>
        </p:spPr>
        <p:txBody>
          <a:bodyPr wrap="square" lIns="54864" rIns="54864" tIns="36576" bIns="36576">
            <a:spAutoFit/>
          </a:bodyPr>
          <a:lstStyle/>
          <a:p>
            <a:pPr algn="l"/>
            <a:r>
              <a:rPr sz="2300" b="1">
                <a:solidFill>
                  <a:srgbClr val="248B81"/>
                </a:solidFill>
                <a:latin typeface="Aptos"/>
              </a:rPr>
              <a:t>Thank you — questions?</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F4F8FA"/>
        </a:solidFill>
        <a:effectLst/>
      </p:bgPr>
    </p:bg>
    <p:spTree>
      <p:nvGrpSpPr>
        <p:cNvPr id="1" name=""/>
        <p:cNvGrpSpPr/>
        <p:nvPr/>
      </p:nvGrpSpPr>
      <p:grpSpPr/>
      <p:sp>
        <p:nvSpPr>
          <p:cNvPr id="2" name="Rectangle 1"/>
          <p:cNvSpPr/>
          <p:nvPr/>
        </p:nvSpPr>
        <p:spPr>
          <a:xfrm>
            <a:off x="0" y="0"/>
            <a:ext cx="12191695" cy="109728"/>
          </a:xfrm>
          <a:prstGeom prst="rect">
            <a:avLst/>
          </a:prstGeom>
          <a:solidFill>
            <a:srgbClr val="248B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6510528"/>
            <a:ext cx="8229600" cy="164592"/>
          </a:xfrm>
          <a:prstGeom prst="rect">
            <a:avLst/>
          </a:prstGeom>
          <a:noFill/>
        </p:spPr>
        <p:txBody>
          <a:bodyPr wrap="square" lIns="54864" rIns="54864" tIns="36576" bIns="36576">
            <a:spAutoFit/>
          </a:bodyPr>
          <a:lstStyle/>
          <a:p>
            <a:pPr algn="l"/>
            <a:r>
              <a:rPr sz="800" b="1">
                <a:solidFill>
                  <a:srgbClr val="5E6C77"/>
                </a:solidFill>
                <a:latin typeface="Aptos"/>
              </a:rPr>
              <a:t>REFERENCES</a:t>
            </a:r>
          </a:p>
        </p:txBody>
      </p:sp>
      <p:sp>
        <p:nvSpPr>
          <p:cNvPr id="4" name="TextBox 3"/>
          <p:cNvSpPr txBox="1"/>
          <p:nvPr/>
        </p:nvSpPr>
        <p:spPr>
          <a:xfrm>
            <a:off x="11155680" y="6473952"/>
            <a:ext cx="502920" cy="201168"/>
          </a:xfrm>
          <a:prstGeom prst="rect">
            <a:avLst/>
          </a:prstGeom>
          <a:noFill/>
        </p:spPr>
        <p:txBody>
          <a:bodyPr wrap="square" lIns="54864" rIns="54864" tIns="36576" bIns="36576">
            <a:spAutoFit/>
          </a:bodyPr>
          <a:lstStyle/>
          <a:p>
            <a:pPr algn="r"/>
            <a:r>
              <a:rPr sz="900" b="1">
                <a:solidFill>
                  <a:srgbClr val="5E6C77"/>
                </a:solidFill>
                <a:latin typeface="Aptos"/>
              </a:rPr>
              <a:t>10</a:t>
            </a:r>
          </a:p>
        </p:txBody>
      </p:sp>
      <p:sp>
        <p:nvSpPr>
          <p:cNvPr id="5" name="TextBox 4"/>
          <p:cNvSpPr txBox="1"/>
          <p:nvPr/>
        </p:nvSpPr>
        <p:spPr>
          <a:xfrm>
            <a:off x="658368" y="384048"/>
            <a:ext cx="10881360" cy="566928"/>
          </a:xfrm>
          <a:prstGeom prst="rect">
            <a:avLst/>
          </a:prstGeom>
          <a:noFill/>
        </p:spPr>
        <p:txBody>
          <a:bodyPr wrap="square" lIns="54864" rIns="54864" tIns="36576" bIns="36576">
            <a:spAutoFit/>
          </a:bodyPr>
          <a:lstStyle/>
          <a:p>
            <a:pPr algn="l"/>
            <a:r>
              <a:rPr sz="2800" b="1">
                <a:solidFill>
                  <a:srgbClr val="18304C"/>
                </a:solidFill>
                <a:latin typeface="Aptos"/>
              </a:rPr>
              <a:t>References</a:t>
            </a:r>
          </a:p>
        </p:txBody>
      </p:sp>
      <p:sp>
        <p:nvSpPr>
          <p:cNvPr id="6" name="TextBox 5"/>
          <p:cNvSpPr txBox="1"/>
          <p:nvPr/>
        </p:nvSpPr>
        <p:spPr>
          <a:xfrm>
            <a:off x="685800" y="987552"/>
            <a:ext cx="10698480" cy="310896"/>
          </a:xfrm>
          <a:prstGeom prst="rect">
            <a:avLst/>
          </a:prstGeom>
          <a:noFill/>
        </p:spPr>
        <p:txBody>
          <a:bodyPr wrap="square" lIns="54864" rIns="54864" tIns="36576" bIns="36576">
            <a:spAutoFit/>
          </a:bodyPr>
          <a:lstStyle/>
          <a:p>
            <a:pPr algn="l"/>
            <a:r>
              <a:rPr sz="1100" b="1">
                <a:solidFill>
                  <a:srgbClr val="248B81"/>
                </a:solidFill>
                <a:latin typeface="Aptos"/>
              </a:rPr>
              <a:t>Harvard style — check details and your institution’s format</a:t>
            </a:r>
          </a:p>
        </p:txBody>
      </p:sp>
      <p:sp>
        <p:nvSpPr>
          <p:cNvPr id="7" name="TextBox 6"/>
          <p:cNvSpPr txBox="1"/>
          <p:nvPr/>
        </p:nvSpPr>
        <p:spPr>
          <a:xfrm>
            <a:off x="685800" y="1325880"/>
            <a:ext cx="10881360" cy="5120640"/>
          </a:xfrm>
          <a:prstGeom prst="rect">
            <a:avLst/>
          </a:prstGeom>
          <a:noFill/>
        </p:spPr>
        <p:txBody>
          <a:bodyPr wrap="square" lIns="45720" rIns="45720">
            <a:spAutoFit/>
          </a:bodyPr>
          <a:lstStyle/>
          <a:p>
            <a:pPr>
              <a:spcAft>
                <a:spcPts val="800"/>
              </a:spcAft>
              <a:defRPr sz="1150">
                <a:solidFill>
                  <a:srgbClr val="28333C"/>
                </a:solidFill>
                <a:latin typeface="Aptos"/>
              </a:defRPr>
            </a:pPr>
            <a:r>
              <a:t>Ainsworth, M.D.S., Blehar, M.C., Waters, E. and Wall, S. (1978) Patterns of Attachment: A Psychological Study of the Strange Situation. Hillsdale, NJ: Lawrence Erlbaum Associates.</a:t>
            </a:r>
          </a:p>
          <a:p>
            <a:pPr>
              <a:spcAft>
                <a:spcPts val="800"/>
              </a:spcAft>
              <a:defRPr sz="1150">
                <a:solidFill>
                  <a:srgbClr val="28333C"/>
                </a:solidFill>
                <a:latin typeface="Aptos"/>
              </a:defRPr>
            </a:pPr>
            <a:r>
              <a:t>Bowlby, J. (1969) Attachment and Loss. Vol. 1: Attachment. New York: Basic Books.</a:t>
            </a:r>
          </a:p>
          <a:p>
            <a:pPr>
              <a:spcAft>
                <a:spcPts val="800"/>
              </a:spcAft>
              <a:defRPr sz="1150">
                <a:solidFill>
                  <a:srgbClr val="28333C"/>
                </a:solidFill>
                <a:latin typeface="Aptos"/>
              </a:defRPr>
            </a:pPr>
            <a:r>
              <a:t>Bowlby, J. (1982) ‘Attachment and loss: retrospect and prospect’, American Journal of Orthopsychiatry, 52(4), pp. 664–678. doi:10.1111/j.1939-0025.1982.tb01456.x.</a:t>
            </a:r>
          </a:p>
          <a:p>
            <a:pPr>
              <a:spcAft>
                <a:spcPts val="800"/>
              </a:spcAft>
              <a:defRPr sz="1150">
                <a:solidFill>
                  <a:srgbClr val="28333C"/>
                </a:solidFill>
                <a:latin typeface="Aptos"/>
              </a:defRPr>
            </a:pPr>
            <a:r>
              <a:t>Department for Education (n.d.) ‘Relationships’. Help for early years providers. Available at: https://help-for-early-years-providers.education.gov.uk/areas-of-learning/personal-social-and-emotional-development/relationships</a:t>
            </a:r>
          </a:p>
          <a:p>
            <a:pPr>
              <a:spcAft>
                <a:spcPts val="800"/>
              </a:spcAft>
              <a:defRPr sz="1150">
                <a:solidFill>
                  <a:srgbClr val="28333C"/>
                </a:solidFill>
                <a:latin typeface="Aptos"/>
              </a:defRPr>
            </a:pPr>
            <a:r>
              <a:t>Department for Education (2024) Early years foundation stage statutory framework: group and school-based providers. Available at: https://www.gov.uk/government/publications/early-years-foundation-stage-framework--2</a:t>
            </a:r>
          </a:p>
          <a:p>
            <a:pPr>
              <a:spcAft>
                <a:spcPts val="800"/>
              </a:spcAft>
              <a:defRPr sz="1150">
                <a:solidFill>
                  <a:srgbClr val="28333C"/>
                </a:solidFill>
                <a:latin typeface="Aptos"/>
              </a:defRPr>
            </a:pPr>
            <a:r>
              <a:t>Fearon, R.P. et al. (2010) ‘The significance of insecure attachment and disorganization in the development of children’s externalizing behavior: a meta-analytic study’, Child Development, 81(2), pp. 435–456. doi:10.1111/j.1467-8624.2009.01405.x.</a:t>
            </a:r>
          </a:p>
          <a:p>
            <a:pPr>
              <a:spcAft>
                <a:spcPts val="800"/>
              </a:spcAft>
              <a:defRPr sz="1150">
                <a:solidFill>
                  <a:srgbClr val="28333C"/>
                </a:solidFill>
                <a:latin typeface="Aptos"/>
              </a:defRPr>
            </a:pPr>
            <a:r>
              <a:t>Sroufe, L.A. (2005) ‘Attachment and development: a prospective, longitudinal study from birth to adulthood’, Attachment &amp; Human Development, 7(4), pp. 349–367. doi:10.1080/14616730500365928.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