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92" r:id="rId3"/>
    <p:sldId id="312" r:id="rId4"/>
    <p:sldId id="313" r:id="rId5"/>
    <p:sldId id="293" r:id="rId6"/>
    <p:sldId id="314" r:id="rId7"/>
    <p:sldId id="294" r:id="rId8"/>
    <p:sldId id="295" r:id="rId9"/>
    <p:sldId id="300" r:id="rId10"/>
    <p:sldId id="301" r:id="rId11"/>
    <p:sldId id="302" r:id="rId12"/>
    <p:sldId id="315" r:id="rId13"/>
    <p:sldId id="271" r:id="rId14"/>
    <p:sldId id="303" r:id="rId15"/>
    <p:sldId id="297"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99"/>
    <a:srgbClr val="C2A3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CBE79A-D633-418D-968F-0BBD539E7801}" type="datetimeFigureOut">
              <a:rPr lang="en-US" smtClean="0"/>
              <a:t>30-Mar-17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B2956C7-1BB0-45FD-A16B-667EBE9F9A2C}" type="slidenum">
              <a:rPr lang="en-US" smtClean="0"/>
              <a:t>‹#›</a:t>
            </a:fld>
            <a:endParaRPr lang="en-US"/>
          </a:p>
        </p:txBody>
      </p:sp>
    </p:spTree>
    <p:extLst>
      <p:ext uri="{BB962C8B-B14F-4D97-AF65-F5344CB8AC3E}">
        <p14:creationId xmlns:p14="http://schemas.microsoft.com/office/powerpoint/2010/main" val="7410102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866F6D2-377E-4C34-BFCE-14947B930E33}" type="datetimeFigureOut">
              <a:rPr lang="en-GB" smtClean="0"/>
              <a:t>30/03/2017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9605C96-ABDB-4235-8EA3-C764EE853091}" type="slidenum">
              <a:rPr lang="en-GB" smtClean="0"/>
              <a:t>‹#›</a:t>
            </a:fld>
            <a:endParaRPr lang="en-GB" dirty="0"/>
          </a:p>
        </p:txBody>
      </p:sp>
    </p:spTree>
    <p:extLst>
      <p:ext uri="{BB962C8B-B14F-4D97-AF65-F5344CB8AC3E}">
        <p14:creationId xmlns:p14="http://schemas.microsoft.com/office/powerpoint/2010/main" val="153233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00213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2270192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657351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2354102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354102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605C96-ABDB-4235-8EA3-C764EE853091}" type="slidenum">
              <a:rPr lang="en-GB" smtClean="0"/>
              <a:t>15</a:t>
            </a:fld>
            <a:endParaRPr lang="en-GB" dirty="0"/>
          </a:p>
        </p:txBody>
      </p:sp>
    </p:spTree>
    <p:extLst>
      <p:ext uri="{BB962C8B-B14F-4D97-AF65-F5344CB8AC3E}">
        <p14:creationId xmlns:p14="http://schemas.microsoft.com/office/powerpoint/2010/main" val="13118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921163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36662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199907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73091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121285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843398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39509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598678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3893825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280432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t>30/03/2017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1940487-5370-4DEB-96B1-80902D6C7000}" type="slidenum">
              <a:rPr lang="en-GB" smtClean="0"/>
              <a:t>‹#›</a:t>
            </a:fld>
            <a:endParaRPr lang="en-GB" dirty="0"/>
          </a:p>
        </p:txBody>
      </p:sp>
    </p:spTree>
    <p:extLst>
      <p:ext uri="{BB962C8B-B14F-4D97-AF65-F5344CB8AC3E}">
        <p14:creationId xmlns:p14="http://schemas.microsoft.com/office/powerpoint/2010/main" val="554402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EB8C9-AA3F-4791-B0C5-B380C9B844F5}" type="datetimeFigureOut">
              <a:rPr lang="en-GB" smtClean="0"/>
              <a:t>30/03/2017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40487-5370-4DEB-96B1-80902D6C7000}" type="slidenum">
              <a:rPr lang="en-GB" smtClean="0"/>
              <a:t>‹#›</a:t>
            </a:fld>
            <a:endParaRPr lang="en-GB" dirty="0"/>
          </a:p>
        </p:txBody>
      </p:sp>
    </p:spTree>
    <p:extLst>
      <p:ext uri="{BB962C8B-B14F-4D97-AF65-F5344CB8AC3E}">
        <p14:creationId xmlns:p14="http://schemas.microsoft.com/office/powerpoint/2010/main" val="2793489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hyperlink" Target="http://media.nationalarchives.gov.uk/index.php/london-can-take-it/"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oGRTEjTzgBc"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959507"/>
          </a:xfrm>
          <a:prstGeom prst="rect">
            <a:avLst/>
          </a:prstGeom>
          <a:noFill/>
        </p:spPr>
        <p:txBody>
          <a:bodyPr wrap="square" lIns="540000" tIns="360000" rIns="540000" bIns="360000" rtlCol="0">
            <a:spAutoFit/>
          </a:bodyPr>
          <a:lstStyle/>
          <a:p>
            <a:pPr algn="just"/>
            <a:r>
              <a:rPr lang="en-GB" sz="1900" b="1" u="sng" dirty="0" smtClean="0"/>
              <a:t>AHHI5017 </a:t>
            </a:r>
            <a:r>
              <a:rPr lang="en-GB" sz="1900" b="1" u="sng" dirty="0"/>
              <a:t>Week 9: The Cinema of War</a:t>
            </a:r>
            <a:endParaRPr lang="en-GB" sz="1900" dirty="0"/>
          </a:p>
          <a:p>
            <a:pPr algn="just"/>
            <a:r>
              <a:rPr lang="en-GB" sz="1900" b="1" u="sng" dirty="0" smtClean="0"/>
              <a:t>Monday lecture</a:t>
            </a:r>
          </a:p>
          <a:p>
            <a:pPr marL="285750" indent="-285750" algn="just">
              <a:buFont typeface="Arial" pitchFamily="34" charset="0"/>
              <a:buChar char="•"/>
            </a:pPr>
            <a:endParaRPr lang="en-GB" sz="1900" dirty="0" smtClean="0"/>
          </a:p>
          <a:p>
            <a:pPr marL="285750" indent="-285750" algn="just">
              <a:buFont typeface="Arial" pitchFamily="34" charset="0"/>
              <a:buChar char="•"/>
            </a:pPr>
            <a:r>
              <a:rPr lang="en-GB" sz="1900" dirty="0" smtClean="0"/>
              <a:t>Class discussion: the cinema of war overview</a:t>
            </a:r>
          </a:p>
          <a:p>
            <a:pPr marL="285750" indent="-285750" algn="just">
              <a:buFont typeface="Arial" pitchFamily="34" charset="0"/>
              <a:buChar char="•"/>
            </a:pPr>
            <a:r>
              <a:rPr lang="en-GB" sz="1900" dirty="0" smtClean="0"/>
              <a:t>Group discussion: </a:t>
            </a:r>
            <a:r>
              <a:rPr lang="en-GB" sz="1900" i="1" dirty="0" smtClean="0"/>
              <a:t>Objective, Burma! </a:t>
            </a:r>
            <a:r>
              <a:rPr lang="en-GB" sz="1900" dirty="0" smtClean="0"/>
              <a:t>as history?</a:t>
            </a:r>
          </a:p>
          <a:p>
            <a:pPr marL="285750" indent="-285750" algn="just">
              <a:buFont typeface="Arial" pitchFamily="34" charset="0"/>
              <a:buChar char="•"/>
            </a:pPr>
            <a:r>
              <a:rPr lang="en-GB" sz="1900" dirty="0" smtClean="0"/>
              <a:t>Class discussion: ‘On </a:t>
            </a:r>
            <a:r>
              <a:rPr lang="en-GB" sz="1900" dirty="0"/>
              <a:t>History and the </a:t>
            </a:r>
            <a:r>
              <a:rPr lang="en-GB" sz="1900" dirty="0" smtClean="0"/>
              <a:t>Cinema’ (</a:t>
            </a:r>
            <a:r>
              <a:rPr lang="en-GB" sz="1900" dirty="0" err="1" smtClean="0"/>
              <a:t>Nowell</a:t>
            </a:r>
            <a:r>
              <a:rPr lang="en-GB" sz="1900" dirty="0" smtClean="0"/>
              <a:t>-Smith)</a:t>
            </a:r>
          </a:p>
          <a:p>
            <a:pPr marL="285750" indent="-285750" algn="just">
              <a:buFont typeface="Arial" pitchFamily="34" charset="0"/>
              <a:buChar char="•"/>
            </a:pPr>
            <a:r>
              <a:rPr lang="en-GB" sz="1900" dirty="0" smtClean="0"/>
              <a:t>Class discussion: technologies, perceptions of war/cinema (</a:t>
            </a:r>
            <a:r>
              <a:rPr lang="en-GB" sz="1900" dirty="0" err="1" smtClean="0"/>
              <a:t>Virilio</a:t>
            </a:r>
            <a:r>
              <a:rPr lang="en-GB" sz="1900" dirty="0" smtClean="0"/>
              <a:t>)</a:t>
            </a:r>
          </a:p>
          <a:p>
            <a:pPr marL="285750" indent="-285750" algn="just">
              <a:buFont typeface="Arial" pitchFamily="34" charset="0"/>
              <a:buChar char="•"/>
            </a:pPr>
            <a:endParaRPr lang="en-GB" sz="1700" dirty="0" smtClean="0"/>
          </a:p>
          <a:p>
            <a:pPr algn="just"/>
            <a:r>
              <a:rPr lang="en-GB" sz="1700" dirty="0" smtClean="0"/>
              <a:t>Cinema</a:t>
            </a:r>
            <a:r>
              <a:rPr lang="en-GB" sz="1700" dirty="0"/>
              <a:t>, as demonstrated in prior weeks, is a commanding influence on how modern warfare has been experienced, documented and represented. </a:t>
            </a:r>
            <a:r>
              <a:rPr lang="en-GB" sz="1700" dirty="0" smtClean="0"/>
              <a:t>This week  </a:t>
            </a:r>
            <a:r>
              <a:rPr lang="en-GB" sz="1700" dirty="0"/>
              <a:t>we will interrogate what film’s prevalence and ubiquity means for the study of war – plus history in general. </a:t>
            </a:r>
            <a:r>
              <a:rPr lang="en-GB" sz="1700" dirty="0" smtClean="0"/>
              <a:t>A </a:t>
            </a:r>
            <a:r>
              <a:rPr lang="en-GB" sz="1700" dirty="0"/>
              <a:t>screening of </a:t>
            </a:r>
            <a:r>
              <a:rPr lang="en-GB" sz="1700" i="1" dirty="0"/>
              <a:t>Platoon</a:t>
            </a:r>
            <a:r>
              <a:rPr lang="en-GB" sz="1700" dirty="0"/>
              <a:t> </a:t>
            </a:r>
            <a:r>
              <a:rPr lang="en-GB" sz="1700" dirty="0" smtClean="0"/>
              <a:t>informs these inquiries.</a:t>
            </a:r>
            <a:endParaRPr lang="en-GB" sz="1700" dirty="0"/>
          </a:p>
          <a:p>
            <a:pPr algn="just"/>
            <a:r>
              <a:rPr lang="en-GB" sz="1700" dirty="0"/>
              <a:t>	</a:t>
            </a:r>
            <a:r>
              <a:rPr lang="en-GB" sz="1700" dirty="0" smtClean="0"/>
              <a:t>This lecture </a:t>
            </a:r>
            <a:r>
              <a:rPr lang="en-GB" sz="1700" dirty="0"/>
              <a:t>concentrates on two themes: how cinema has influenced understandings of war and history; and, overlaps between the ocular, perceptual technologies and techniques of cinema and modern warfare. Taking cue from an assigned reading by Geoffrey </a:t>
            </a:r>
            <a:r>
              <a:rPr lang="en-GB" sz="1700" dirty="0" err="1"/>
              <a:t>Nowell</a:t>
            </a:r>
            <a:r>
              <a:rPr lang="en-GB" sz="1700" dirty="0"/>
              <a:t>-Smith, thought is first given to how cinema has (since its formative </a:t>
            </a:r>
            <a:r>
              <a:rPr lang="en-GB" sz="1700" dirty="0" smtClean="0"/>
              <a:t>years) </a:t>
            </a:r>
            <a:r>
              <a:rPr lang="en-GB" sz="1700" dirty="0"/>
              <a:t>been “witness to, and participant </a:t>
            </a:r>
            <a:r>
              <a:rPr lang="en-GB" sz="1700" dirty="0" smtClean="0"/>
              <a:t>in” history and that, as such, cinema </a:t>
            </a:r>
            <a:r>
              <a:rPr lang="en-GB" sz="1700" dirty="0"/>
              <a:t>“is embedded deep into … the history of modern subjectivity.” With this insight in mind, the remainder of the lecture considers Paul </a:t>
            </a:r>
            <a:r>
              <a:rPr lang="en-GB" sz="1700" dirty="0" err="1"/>
              <a:t>Virilio’s</a:t>
            </a:r>
            <a:r>
              <a:rPr lang="en-GB" sz="1700" dirty="0"/>
              <a:t> arguments about analogues between the points-of-view experienced by moviegoers and military personnel on battlegrounds of various kinds, </a:t>
            </a:r>
            <a:r>
              <a:rPr lang="en-GB" sz="1700" dirty="0" smtClean="0"/>
              <a:t>plus how </a:t>
            </a:r>
            <a:r>
              <a:rPr lang="en-GB" sz="1700" dirty="0"/>
              <a:t>technologies of cinematic production bear similarities with different types of military hardware. These conversations will likely extend into </a:t>
            </a:r>
            <a:r>
              <a:rPr lang="en-GB" sz="1700" dirty="0" smtClean="0"/>
              <a:t>Friday’s </a:t>
            </a:r>
            <a:r>
              <a:rPr lang="en-GB" sz="1700" dirty="0"/>
              <a:t>class.</a:t>
            </a:r>
          </a:p>
          <a:p>
            <a:pPr algn="just"/>
            <a:endParaRPr lang="en-GB" sz="1700" dirty="0" smtClean="0"/>
          </a:p>
        </p:txBody>
      </p:sp>
    </p:spTree>
    <p:extLst>
      <p:ext uri="{BB962C8B-B14F-4D97-AF65-F5344CB8AC3E}">
        <p14:creationId xmlns:p14="http://schemas.microsoft.com/office/powerpoint/2010/main" val="3745726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404664"/>
            <a:ext cx="7488832" cy="6324808"/>
          </a:xfrm>
          <a:prstGeom prst="rect">
            <a:avLst/>
          </a:prstGeom>
        </p:spPr>
        <p:txBody>
          <a:bodyPr wrap="square">
            <a:spAutoFit/>
          </a:bodyPr>
          <a:lstStyle/>
          <a:p>
            <a:pPr algn="just">
              <a:lnSpc>
                <a:spcPct val="150000"/>
              </a:lnSpc>
              <a:spcAft>
                <a:spcPts val="0"/>
              </a:spcAft>
            </a:pPr>
            <a:r>
              <a:rPr lang="en-GB" i="1" u="sng" dirty="0" smtClean="0">
                <a:latin typeface="Calibri" panose="020F0502020204030204" pitchFamily="34" charset="0"/>
                <a:ea typeface="Calibri" panose="020F0502020204030204" pitchFamily="34" charset="0"/>
                <a:cs typeface="Times New Roman" panose="02020603050405020304" pitchFamily="18" charset="0"/>
              </a:rPr>
              <a:t>Week 9</a:t>
            </a:r>
          </a:p>
          <a:p>
            <a:pPr algn="just">
              <a:lnSpc>
                <a:spcPct val="150000"/>
              </a:lnSpc>
              <a:spcAft>
                <a:spcPts val="0"/>
              </a:spcAft>
            </a:pPr>
            <a:r>
              <a:rPr lang="en-GB" i="1" u="sng" dirty="0" smtClean="0">
                <a:latin typeface="Calibri" panose="020F0502020204030204" pitchFamily="34" charset="0"/>
                <a:ea typeface="Calibri" panose="020F0502020204030204" pitchFamily="34" charset="0"/>
                <a:cs typeface="Times New Roman" panose="02020603050405020304" pitchFamily="18" charset="0"/>
              </a:rPr>
              <a:t>Required </a:t>
            </a:r>
            <a:r>
              <a:rPr lang="en-GB" i="1" u="sng" dirty="0">
                <a:latin typeface="Calibri" panose="020F0502020204030204" pitchFamily="34" charset="0"/>
                <a:ea typeface="Calibri" panose="020F0502020204030204" pitchFamily="34" charset="0"/>
                <a:cs typeface="Times New Roman" panose="02020603050405020304" pitchFamily="18" charset="0"/>
              </a:rPr>
              <a:t>reading and other preparation: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b="1" dirty="0">
                <a:latin typeface="Calibri" panose="020F0502020204030204" pitchFamily="34" charset="0"/>
              </a:rPr>
              <a:t>Monday lecture (these two texts will be elaborated upon extensively in lectures)</a:t>
            </a:r>
          </a:p>
          <a:p>
            <a:pPr marL="342900" lvl="0" indent="-342900" algn="just">
              <a:lnSpc>
                <a:spcPct val="150000"/>
              </a:lnSpc>
              <a:spcAft>
                <a:spcPts val="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Geoffrey </a:t>
            </a:r>
            <a:r>
              <a:rPr lang="en-GB" dirty="0" err="1">
                <a:latin typeface="Calibri" panose="020F0502020204030204" pitchFamily="34" charset="0"/>
                <a:ea typeface="Calibri" panose="020F0502020204030204" pitchFamily="34" charset="0"/>
                <a:cs typeface="Times New Roman" panose="02020603050405020304" pitchFamily="18" charset="0"/>
              </a:rPr>
              <a:t>Nowell</a:t>
            </a:r>
            <a:r>
              <a:rPr lang="en-GB" dirty="0">
                <a:latin typeface="Calibri" panose="020F0502020204030204" pitchFamily="34" charset="0"/>
                <a:ea typeface="Calibri" panose="020F0502020204030204" pitchFamily="34" charset="0"/>
                <a:cs typeface="Times New Roman" panose="02020603050405020304" pitchFamily="18" charset="0"/>
              </a:rPr>
              <a:t>-Smith, 'On History and the Cinema,' </a:t>
            </a:r>
            <a:r>
              <a:rPr lang="en-GB" i="1" dirty="0">
                <a:latin typeface="Calibri" panose="020F0502020204030204" pitchFamily="34" charset="0"/>
                <a:ea typeface="Calibri" panose="020F0502020204030204" pitchFamily="34" charset="0"/>
                <a:cs typeface="Times New Roman" panose="02020603050405020304" pitchFamily="18" charset="0"/>
              </a:rPr>
              <a:t>Screen </a:t>
            </a:r>
            <a:r>
              <a:rPr lang="en-GB" dirty="0">
                <a:latin typeface="Calibri" panose="020F0502020204030204" pitchFamily="34" charset="0"/>
                <a:ea typeface="Calibri" panose="020F0502020204030204" pitchFamily="34" charset="0"/>
                <a:cs typeface="Times New Roman" panose="02020603050405020304" pitchFamily="18" charset="0"/>
              </a:rPr>
              <a:t>(Vol. 31, No. 2, Summer 1990), pp. 160–171.</a:t>
            </a:r>
          </a:p>
          <a:p>
            <a:pPr marL="342900" lvl="0" indent="-342900" algn="just">
              <a:lnSpc>
                <a:spcPct val="150000"/>
              </a:lnSpc>
              <a:spcAft>
                <a:spcPts val="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Paul </a:t>
            </a:r>
            <a:r>
              <a:rPr lang="en-GB" dirty="0" err="1">
                <a:latin typeface="Calibri" panose="020F0502020204030204" pitchFamily="34" charset="0"/>
                <a:ea typeface="Calibri" panose="020F0502020204030204" pitchFamily="34" charset="0"/>
                <a:cs typeface="Times New Roman" panose="02020603050405020304" pitchFamily="18" charset="0"/>
              </a:rPr>
              <a:t>Virilio</a:t>
            </a:r>
            <a:r>
              <a:rPr lang="en-GB" dirty="0">
                <a:latin typeface="Calibri" panose="020F0502020204030204" pitchFamily="34" charset="0"/>
                <a:ea typeface="Calibri" panose="020F0502020204030204" pitchFamily="34" charset="0"/>
                <a:cs typeface="Times New Roman" panose="02020603050405020304" pitchFamily="18" charset="0"/>
              </a:rPr>
              <a:t>, ‘A Travelling Shot Over Eighty Years,’ </a:t>
            </a:r>
            <a:r>
              <a:rPr lang="en-GB" i="1" dirty="0">
                <a:latin typeface="Calibri" panose="020F0502020204030204" pitchFamily="34" charset="0"/>
                <a:ea typeface="Calibri" panose="020F0502020204030204" pitchFamily="34" charset="0"/>
                <a:cs typeface="Times New Roman" panose="02020603050405020304" pitchFamily="18" charset="0"/>
              </a:rPr>
              <a:t>War and Cinema: The Logistics of Perception </a:t>
            </a:r>
            <a:r>
              <a:rPr lang="en-GB" dirty="0">
                <a:latin typeface="Calibri" panose="020F0502020204030204" pitchFamily="34" charset="0"/>
                <a:ea typeface="Calibri" panose="020F0502020204030204" pitchFamily="34" charset="0"/>
                <a:cs typeface="Times New Roman" panose="02020603050405020304" pitchFamily="18" charset="0"/>
              </a:rPr>
              <a:t>(Verso: London, 2000 [1984]), </a:t>
            </a:r>
            <a:r>
              <a:rPr lang="en-GB" dirty="0" smtClean="0"/>
              <a:t>pp</a:t>
            </a:r>
            <a:r>
              <a:rPr lang="en-GB" dirty="0"/>
              <a:t>. </a:t>
            </a:r>
            <a:r>
              <a:rPr lang="en-GB" dirty="0" smtClean="0"/>
              <a:t>85–111.</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b="1" dirty="0">
                <a:latin typeface="Calibri" panose="020F0502020204030204" pitchFamily="34" charset="0"/>
              </a:rPr>
              <a:t>Friday lecture</a:t>
            </a:r>
          </a:p>
          <a:p>
            <a:pPr marL="342900" lvl="0" indent="-342900" algn="just">
              <a:lnSpc>
                <a:spcPct val="150000"/>
              </a:lnSpc>
              <a:spcAft>
                <a:spcPts val="0"/>
              </a:spcAft>
              <a:buSzPts val="1000"/>
              <a:buFont typeface="Symbol" panose="05050102010706020507" pitchFamily="18" charset="2"/>
              <a:buChar char=""/>
              <a:tabLst>
                <a:tab pos="228600" algn="l"/>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Robert A </a:t>
            </a:r>
            <a:r>
              <a:rPr lang="en-GB" dirty="0" err="1">
                <a:latin typeface="Calibri" panose="020F0502020204030204" pitchFamily="34" charset="0"/>
                <a:ea typeface="Calibri" panose="020F0502020204030204" pitchFamily="34" charset="0"/>
                <a:cs typeface="Times New Roman" panose="02020603050405020304" pitchFamily="18" charset="0"/>
              </a:rPr>
              <a:t>Rosenstone</a:t>
            </a:r>
            <a:r>
              <a:rPr lang="en-GB" i="1" dirty="0">
                <a:latin typeface="Calibri" panose="020F0502020204030204" pitchFamily="34" charset="0"/>
                <a:ea typeface="Calibri" panose="020F0502020204030204" pitchFamily="34" charset="0"/>
                <a:cs typeface="Times New Roman" panose="02020603050405020304" pitchFamily="18" charset="0"/>
              </a:rPr>
              <a:t>, History on Film/Film on History </a:t>
            </a:r>
            <a:r>
              <a:rPr lang="en-GB" dirty="0">
                <a:latin typeface="Calibri" panose="020F0502020204030204" pitchFamily="34" charset="0"/>
                <a:ea typeface="Calibri" panose="020F0502020204030204" pitchFamily="34" charset="0"/>
                <a:cs typeface="Times New Roman" panose="02020603050405020304" pitchFamily="18" charset="0"/>
              </a:rPr>
              <a:t>(Longman/Pearson: Harlow, Essex, 2006), pp. 1–10, 111–133, 154–164.</a:t>
            </a:r>
          </a:p>
          <a:p>
            <a:pPr algn="just">
              <a:lnSpc>
                <a:spcPct val="150000"/>
              </a:lnSpc>
              <a:spcAft>
                <a:spcPts val="0"/>
              </a:spcAft>
            </a:pPr>
            <a:r>
              <a:rPr lang="en-GB" i="1" u="sng" dirty="0">
                <a:latin typeface="Calibri" panose="020F0502020204030204" pitchFamily="34" charset="0"/>
                <a:ea typeface="Calibri" panose="020F0502020204030204" pitchFamily="34" charset="0"/>
                <a:cs typeface="Times New Roman" panose="02020603050405020304" pitchFamily="18" charset="0"/>
              </a:rPr>
              <a:t>Required viewing: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Platoon</a:t>
            </a:r>
            <a:r>
              <a:rPr lang="en-GB" dirty="0">
                <a:latin typeface="Calibri" panose="020F0502020204030204" pitchFamily="34" charset="0"/>
                <a:ea typeface="Calibri" panose="020F0502020204030204" pitchFamily="34" charset="0"/>
                <a:cs typeface="Times New Roman" panose="02020603050405020304" pitchFamily="18" charset="0"/>
              </a:rPr>
              <a:t>. Directed by Oliver Stone (USA, 1986</a:t>
            </a:r>
            <a:r>
              <a:rPr lang="en-GB" dirty="0" smtClean="0">
                <a:latin typeface="Calibri" panose="020F0502020204030204" pitchFamily="34" charset="0"/>
                <a:ea typeface="Calibri" panose="020F0502020204030204" pitchFamily="34" charset="0"/>
                <a:cs typeface="Times New Roman" panose="02020603050405020304" pitchFamily="18" charset="0"/>
              </a:rPr>
              <a:t>). Thursday, </a:t>
            </a:r>
            <a:r>
              <a:rPr lang="en-GB" b="1" dirty="0">
                <a:solidFill>
                  <a:prstClr val="black"/>
                </a:solidFill>
              </a:rPr>
              <a:t>Cliff Tucker 3 @ 3pm–6pm</a:t>
            </a:r>
          </a:p>
          <a:p>
            <a:pPr marL="342900" lvl="0" indent="-342900" algn="just">
              <a:lnSpc>
                <a:spcPct val="150000"/>
              </a:lnSpc>
              <a:spcAft>
                <a:spcPts val="0"/>
              </a:spcAft>
              <a:buFont typeface="Symbol" panose="05050102010706020507" pitchFamily="18" charset="2"/>
              <a:buChar char=""/>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25574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Cinema and History: </a:t>
            </a:r>
            <a:br>
              <a:rPr lang="en-GB" b="1" u="sng" dirty="0" smtClean="0"/>
            </a:br>
            <a:r>
              <a:rPr lang="en-GB" dirty="0" smtClean="0"/>
              <a:t>Robert A </a:t>
            </a:r>
            <a:r>
              <a:rPr lang="en-GB" dirty="0" err="1" smtClean="0"/>
              <a:t>Rosenstone</a:t>
            </a:r>
            <a:endParaRPr lang="en-GB" dirty="0"/>
          </a:p>
        </p:txBody>
      </p:sp>
      <p:sp>
        <p:nvSpPr>
          <p:cNvPr id="4" name="Content Placeholder 3"/>
          <p:cNvSpPr>
            <a:spLocks noGrp="1"/>
          </p:cNvSpPr>
          <p:nvPr>
            <p:ph idx="1"/>
          </p:nvPr>
        </p:nvSpPr>
        <p:spPr>
          <a:xfrm>
            <a:off x="0" y="1196751"/>
            <a:ext cx="9144000" cy="5661249"/>
          </a:xfrm>
        </p:spPr>
        <p:txBody>
          <a:bodyPr lIns="540000" tIns="540000" rIns="540000" bIns="540000">
            <a:normAutofit fontScale="55000" lnSpcReduction="20000"/>
          </a:bodyPr>
          <a:lstStyle/>
          <a:p>
            <a:pPr marL="0" indent="0" algn="just">
              <a:buNone/>
            </a:pPr>
            <a:r>
              <a:rPr lang="en-GB" sz="4400" dirty="0" smtClean="0"/>
              <a:t>“ … </a:t>
            </a:r>
            <a:r>
              <a:rPr lang="en-GB" sz="4400" b="1" dirty="0" smtClean="0">
                <a:solidFill>
                  <a:srgbClr val="FF0000"/>
                </a:solidFill>
              </a:rPr>
              <a:t>History </a:t>
            </a:r>
            <a:r>
              <a:rPr lang="en-GB" sz="4400" b="1" dirty="0">
                <a:solidFill>
                  <a:srgbClr val="FF0000"/>
                </a:solidFill>
              </a:rPr>
              <a:t>that appears on screen </a:t>
            </a:r>
            <a:r>
              <a:rPr lang="en-GB" sz="4400" b="1" dirty="0" smtClean="0">
                <a:solidFill>
                  <a:srgbClr val="FF0000"/>
                </a:solidFill>
              </a:rPr>
              <a:t>can </a:t>
            </a:r>
            <a:r>
              <a:rPr lang="en-GB" sz="4400" b="1" dirty="0">
                <a:solidFill>
                  <a:srgbClr val="FF0000"/>
                </a:solidFill>
              </a:rPr>
              <a:t>never fully satisfy the historian as </a:t>
            </a:r>
            <a:r>
              <a:rPr lang="en-GB" sz="4400" b="1" dirty="0" smtClean="0">
                <a:solidFill>
                  <a:srgbClr val="FF0000"/>
                </a:solidFill>
              </a:rPr>
              <a:t>historian</a:t>
            </a:r>
            <a:r>
              <a:rPr lang="en-GB" sz="4400" dirty="0" smtClean="0"/>
              <a:t>. Something </a:t>
            </a:r>
            <a:r>
              <a:rPr lang="en-GB" sz="4400" dirty="0"/>
              <a:t>happens on the way from the page to the screen that changes the meaning of the past as it is understood by those of us who work in words. </a:t>
            </a:r>
            <a:endParaRPr lang="en-GB" sz="4400" dirty="0" smtClean="0"/>
          </a:p>
          <a:p>
            <a:pPr marL="0" indent="0" algn="just">
              <a:buNone/>
            </a:pPr>
            <a:r>
              <a:rPr lang="en-GB" sz="4400" dirty="0"/>
              <a:t>	</a:t>
            </a:r>
            <a:r>
              <a:rPr lang="en-GB" sz="4400" dirty="0" smtClean="0"/>
              <a:t>“ … </a:t>
            </a:r>
            <a:r>
              <a:rPr lang="en-GB" sz="4400" dirty="0"/>
              <a:t>This sort of criticism of history on film might be of no importance if we did not live in a world deluged with images, one in which people increasingly receive their ideas about the past from motion pictures and television, from feature films, docudramas, mini-series, and network documentaries. </a:t>
            </a:r>
            <a:r>
              <a:rPr lang="en-GB" sz="4400" b="1" dirty="0">
                <a:solidFill>
                  <a:srgbClr val="0000FF"/>
                </a:solidFill>
              </a:rPr>
              <a:t>Today, the chief source of historical knowledge for the majority of the </a:t>
            </a:r>
            <a:r>
              <a:rPr lang="en-GB" sz="4400" b="1" dirty="0" smtClean="0">
                <a:solidFill>
                  <a:srgbClr val="0000FF"/>
                </a:solidFill>
              </a:rPr>
              <a:t>population (outside </a:t>
            </a:r>
            <a:r>
              <a:rPr lang="en-GB" sz="4400" b="1" dirty="0">
                <a:solidFill>
                  <a:srgbClr val="0000FF"/>
                </a:solidFill>
              </a:rPr>
              <a:t>of the </a:t>
            </a:r>
            <a:r>
              <a:rPr lang="en-GB" sz="4400" b="1" dirty="0" smtClean="0">
                <a:solidFill>
                  <a:srgbClr val="0000FF"/>
                </a:solidFill>
              </a:rPr>
              <a:t>much-despised textbook) must </a:t>
            </a:r>
            <a:r>
              <a:rPr lang="en-GB" sz="4400" b="1" dirty="0">
                <a:solidFill>
                  <a:srgbClr val="0000FF"/>
                </a:solidFill>
              </a:rPr>
              <a:t>surely be the visual media</a:t>
            </a:r>
            <a:r>
              <a:rPr lang="en-GB" sz="4400" dirty="0"/>
              <a:t>, a set of institutions that lie almost wholly outside the control of those of us who devote our lives to history</a:t>
            </a:r>
            <a:r>
              <a:rPr lang="en-GB" sz="4400" dirty="0" smtClean="0"/>
              <a:t>.”</a:t>
            </a:r>
            <a:endParaRPr lang="en-GB" sz="4400" dirty="0"/>
          </a:p>
          <a:p>
            <a:pPr algn="r">
              <a:buFontTx/>
              <a:buChar char="-"/>
            </a:pPr>
            <a:r>
              <a:rPr lang="en-US" sz="2400" dirty="0" smtClean="0"/>
              <a:t>Robert </a:t>
            </a:r>
            <a:r>
              <a:rPr lang="en-US" sz="2400" dirty="0"/>
              <a:t>A. </a:t>
            </a:r>
            <a:r>
              <a:rPr lang="en-US" sz="2400" dirty="0" err="1"/>
              <a:t>Rosenstone</a:t>
            </a:r>
            <a:r>
              <a:rPr lang="en-US" sz="2400" dirty="0"/>
              <a:t>, ‘</a:t>
            </a:r>
            <a:r>
              <a:rPr lang="en-GB" sz="2400" dirty="0"/>
              <a:t>History in Images/History in Words: Reflections on the Possibility of Really Putting History onto Film,’ </a:t>
            </a:r>
            <a:r>
              <a:rPr lang="en-GB" sz="2400" i="1" dirty="0"/>
              <a:t>The American Historical </a:t>
            </a:r>
            <a:r>
              <a:rPr lang="en-GB" sz="2400" i="1" dirty="0" smtClean="0"/>
              <a:t>Review</a:t>
            </a:r>
            <a:r>
              <a:rPr lang="en-GB" sz="2400" dirty="0" smtClean="0"/>
              <a:t> </a:t>
            </a:r>
            <a:r>
              <a:rPr lang="en-GB" sz="2400" dirty="0"/>
              <a:t>(Vol. 93, No. 5, December 1988), pp. </a:t>
            </a:r>
            <a:r>
              <a:rPr lang="en-GB" sz="2400" dirty="0" smtClean="0"/>
              <a:t>1173-1185.</a:t>
            </a:r>
          </a:p>
        </p:txBody>
      </p:sp>
    </p:spTree>
    <p:extLst>
      <p:ext uri="{BB962C8B-B14F-4D97-AF65-F5344CB8AC3E}">
        <p14:creationId xmlns:p14="http://schemas.microsoft.com/office/powerpoint/2010/main" val="40709547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6378" y="400853"/>
            <a:ext cx="7886700" cy="4351338"/>
          </a:xfrm>
        </p:spPr>
        <p:txBody>
          <a:bodyPr/>
          <a:lstStyle/>
          <a:p>
            <a:pPr marL="0" indent="0" algn="just">
              <a:buNone/>
            </a:pPr>
            <a:r>
              <a:rPr lang="en-US" sz="3600" b="1" dirty="0" smtClean="0">
                <a:effectLst>
                  <a:outerShdw blurRad="38100" dist="38100" dir="2700000" algn="tl">
                    <a:srgbClr val="000000">
                      <a:alpha val="43137"/>
                    </a:srgbClr>
                  </a:outerShdw>
                </a:effectLst>
              </a:rPr>
              <a:t>“The </a:t>
            </a:r>
            <a:r>
              <a:rPr lang="en-US" sz="3600" b="1" dirty="0">
                <a:effectLst>
                  <a:outerShdw blurRad="38100" dist="38100" dir="2700000" algn="tl">
                    <a:srgbClr val="000000">
                      <a:alpha val="43137"/>
                    </a:srgbClr>
                  </a:outerShdw>
                </a:effectLst>
              </a:rPr>
              <a:t>way America learns history, unfortunately, is through </a:t>
            </a:r>
            <a:r>
              <a:rPr lang="en-US" sz="3600" b="1" dirty="0" smtClean="0">
                <a:effectLst>
                  <a:outerShdw blurRad="38100" dist="38100" dir="2700000" algn="tl">
                    <a:srgbClr val="000000">
                      <a:alpha val="43137"/>
                    </a:srgbClr>
                  </a:outerShdw>
                </a:effectLst>
              </a:rPr>
              <a:t>movies.”</a:t>
            </a:r>
          </a:p>
          <a:p>
            <a:pPr algn="r">
              <a:buFontTx/>
              <a:buChar char="-"/>
            </a:pPr>
            <a:r>
              <a:rPr lang="en-GB" sz="2000" dirty="0" smtClean="0"/>
              <a:t>Yvonne </a:t>
            </a:r>
            <a:r>
              <a:rPr lang="en-GB" sz="2000" dirty="0" err="1" smtClean="0"/>
              <a:t>Latty</a:t>
            </a:r>
            <a:r>
              <a:rPr lang="en-GB" sz="2000" dirty="0" smtClean="0"/>
              <a:t> cited by </a:t>
            </a:r>
            <a:r>
              <a:rPr lang="en-US" sz="2000" dirty="0" smtClean="0"/>
              <a:t>Alex </a:t>
            </a:r>
            <a:r>
              <a:rPr lang="en-US" sz="2000" dirty="0"/>
              <a:t>Altman, ‘Debating Iwo </a:t>
            </a:r>
            <a:r>
              <a:rPr lang="en-US" sz="2000" dirty="0" smtClean="0"/>
              <a:t>Jima,’ </a:t>
            </a:r>
            <a:r>
              <a:rPr lang="en-US" sz="2000" i="1" dirty="0" smtClean="0"/>
              <a:t>Time</a:t>
            </a:r>
            <a:r>
              <a:rPr lang="en-US" sz="2000" dirty="0" smtClean="0"/>
              <a:t> </a:t>
            </a:r>
            <a:r>
              <a:rPr lang="en-US" sz="2000" dirty="0"/>
              <a:t>(Vol. 171 No. 25, June 23 2008</a:t>
            </a:r>
            <a:r>
              <a:rPr lang="en-US" sz="2000" dirty="0" smtClean="0"/>
              <a:t>), p</a:t>
            </a:r>
            <a:r>
              <a:rPr lang="en-US" sz="2000" dirty="0"/>
              <a:t>. </a:t>
            </a:r>
            <a:r>
              <a:rPr lang="en-US" sz="2000" dirty="0" smtClean="0"/>
              <a:t>42</a:t>
            </a:r>
          </a:p>
          <a:p>
            <a:pPr marL="0" indent="0">
              <a:buNone/>
            </a:pPr>
            <a:endParaRPr lang="en-GB" dirty="0"/>
          </a:p>
          <a:p>
            <a:pPr marL="0" indent="0">
              <a:buNone/>
            </a:pPr>
            <a:endParaRPr lang="en-US" dirty="0"/>
          </a:p>
        </p:txBody>
      </p:sp>
      <p:pic>
        <p:nvPicPr>
          <p:cNvPr id="4" name="Picture 3"/>
          <p:cNvPicPr>
            <a:picLocks noChangeAspect="1"/>
          </p:cNvPicPr>
          <p:nvPr/>
        </p:nvPicPr>
        <p:blipFill>
          <a:blip r:embed="rId2"/>
          <a:stretch>
            <a:fillRect/>
          </a:stretch>
        </p:blipFill>
        <p:spPr>
          <a:xfrm>
            <a:off x="1702399" y="2277036"/>
            <a:ext cx="5981126" cy="4467695"/>
          </a:xfrm>
          <a:prstGeom prst="rect">
            <a:avLst/>
          </a:prstGeom>
        </p:spPr>
      </p:pic>
    </p:spTree>
    <p:extLst>
      <p:ext uri="{BB962C8B-B14F-4D97-AF65-F5344CB8AC3E}">
        <p14:creationId xmlns:p14="http://schemas.microsoft.com/office/powerpoint/2010/main" val="20187297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1539" y="0"/>
            <a:ext cx="6242547" cy="6615136"/>
          </a:xfrm>
          <a:prstGeom prst="rect">
            <a:avLst/>
          </a:prstGeom>
          <a:noFill/>
        </p:spPr>
        <p:txBody>
          <a:bodyPr wrap="square" lIns="540000" tIns="540000" rIns="540000" bIns="540000" rtlCol="0">
            <a:spAutoFit/>
          </a:bodyPr>
          <a:lstStyle/>
          <a:p>
            <a:pPr marL="342900" indent="-342900" algn="just">
              <a:buFont typeface="Arial" panose="020B0604020202020204" pitchFamily="34" charset="0"/>
              <a:buChar char="•"/>
            </a:pPr>
            <a:r>
              <a:rPr lang="en-GB" sz="2800" b="1" dirty="0" smtClean="0">
                <a:solidFill>
                  <a:prstClr val="black"/>
                </a:solidFill>
              </a:rPr>
              <a:t>What </a:t>
            </a:r>
            <a:r>
              <a:rPr lang="en-GB" sz="2800" b="1" dirty="0">
                <a:solidFill>
                  <a:prstClr val="black"/>
                </a:solidFill>
              </a:rPr>
              <a:t>does </a:t>
            </a:r>
            <a:r>
              <a:rPr lang="en-GB" sz="2800" b="1" i="1" dirty="0">
                <a:solidFill>
                  <a:prstClr val="black"/>
                </a:solidFill>
              </a:rPr>
              <a:t>Objective, Burma! </a:t>
            </a:r>
            <a:r>
              <a:rPr lang="en-GB" sz="2800" b="1" dirty="0">
                <a:solidFill>
                  <a:prstClr val="black"/>
                </a:solidFill>
              </a:rPr>
              <a:t>tell us about the historical events it </a:t>
            </a:r>
            <a:r>
              <a:rPr lang="en-GB" sz="2800" b="1" dirty="0" smtClean="0">
                <a:solidFill>
                  <a:prstClr val="black"/>
                </a:solidFill>
              </a:rPr>
              <a:t>depicts? What interpretations does it offer? What type of ‘history’ might Americans ‘learn’ from the film?</a:t>
            </a:r>
          </a:p>
          <a:p>
            <a:pPr marL="342900" indent="-342900" algn="just">
              <a:buFont typeface="Arial" panose="020B0604020202020204" pitchFamily="34" charset="0"/>
              <a:buChar char="•"/>
            </a:pPr>
            <a:endParaRPr lang="en-GB" sz="2800" b="1" dirty="0">
              <a:solidFill>
                <a:prstClr val="black"/>
              </a:solidFill>
            </a:endParaRPr>
          </a:p>
          <a:p>
            <a:pPr marL="342900" indent="-342900" algn="just">
              <a:buFont typeface="Arial" panose="020B0604020202020204" pitchFamily="34" charset="0"/>
              <a:buChar char="•"/>
            </a:pPr>
            <a:r>
              <a:rPr lang="en-GB" sz="2800" b="1" dirty="0" smtClean="0">
                <a:solidFill>
                  <a:prstClr val="black"/>
                </a:solidFill>
              </a:rPr>
              <a:t>What might </a:t>
            </a:r>
            <a:r>
              <a:rPr lang="en-GB" sz="2800" b="1" i="1" dirty="0">
                <a:solidFill>
                  <a:prstClr val="black"/>
                </a:solidFill>
              </a:rPr>
              <a:t>Objective, Burma! </a:t>
            </a:r>
            <a:r>
              <a:rPr lang="en-GB" sz="2800" b="1" dirty="0">
                <a:solidFill>
                  <a:prstClr val="black"/>
                </a:solidFill>
              </a:rPr>
              <a:t>tell us </a:t>
            </a:r>
            <a:r>
              <a:rPr lang="en-GB" sz="2800" b="1" dirty="0" smtClean="0">
                <a:solidFill>
                  <a:prstClr val="black"/>
                </a:solidFill>
              </a:rPr>
              <a:t>about the relationship between history and cinema? Can the film satisfy historians ‘as historians’?</a:t>
            </a:r>
          </a:p>
          <a:p>
            <a:pPr algn="just"/>
            <a:endParaRPr lang="en-GB" sz="2300" b="1" dirty="0">
              <a:solidFill>
                <a:prstClr val="black"/>
              </a:solidFill>
            </a:endParaRPr>
          </a:p>
        </p:txBody>
      </p:sp>
    </p:spTree>
    <p:extLst>
      <p:ext uri="{BB962C8B-B14F-4D97-AF65-F5344CB8AC3E}">
        <p14:creationId xmlns:p14="http://schemas.microsoft.com/office/powerpoint/2010/main" val="22266153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4776" b="4706"/>
          <a:stretch/>
        </p:blipFill>
        <p:spPr bwMode="auto">
          <a:xfrm>
            <a:off x="107504" y="245592"/>
            <a:ext cx="4101245" cy="3081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245593"/>
            <a:ext cx="3960440" cy="3095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24093" y="3405970"/>
            <a:ext cx="9144000" cy="3620131"/>
          </a:xfrm>
          <a:prstGeom prst="rect">
            <a:avLst/>
          </a:prstGeom>
          <a:noFill/>
        </p:spPr>
        <p:txBody>
          <a:bodyPr wrap="square" lIns="540000" tIns="360000" rIns="540000" bIns="360000" rtlCol="0">
            <a:spAutoFit/>
          </a:bodyPr>
          <a:lstStyle/>
          <a:p>
            <a:pPr algn="just"/>
            <a:r>
              <a:rPr lang="en-GB" sz="2000" dirty="0" smtClean="0"/>
              <a:t>“</a:t>
            </a:r>
            <a:r>
              <a:rPr lang="en-GB" sz="2800" b="1" dirty="0">
                <a:solidFill>
                  <a:prstClr val="black"/>
                </a:solidFill>
              </a:rPr>
              <a:t>The history of the twentieth century is the history of cinema </a:t>
            </a:r>
            <a:r>
              <a:rPr lang="en-GB" sz="2000" dirty="0">
                <a:solidFill>
                  <a:prstClr val="black"/>
                </a:solidFill>
              </a:rPr>
              <a:t>… </a:t>
            </a:r>
            <a:r>
              <a:rPr lang="en-GB" sz="2000" dirty="0" smtClean="0"/>
              <a:t>Cinema is </a:t>
            </a:r>
            <a:r>
              <a:rPr lang="en-GB" sz="2000" b="1" dirty="0" smtClean="0">
                <a:solidFill>
                  <a:srgbClr val="FF0000"/>
                </a:solidFill>
              </a:rPr>
              <a:t>witness to</a:t>
            </a:r>
            <a:r>
              <a:rPr lang="en-GB" sz="2000" dirty="0" smtClean="0"/>
              <a:t>, and </a:t>
            </a:r>
            <a:r>
              <a:rPr lang="en-GB" sz="2000" b="1" dirty="0" smtClean="0">
                <a:solidFill>
                  <a:srgbClr val="0000FF"/>
                </a:solidFill>
              </a:rPr>
              <a:t>participant in</a:t>
            </a:r>
            <a:r>
              <a:rPr lang="en-GB" sz="2000" dirty="0" smtClean="0"/>
              <a:t>, all major world developments, from wars and revolutions to ideological and demographic shifts and to the subtly changing patterns of everyday life. The Belle </a:t>
            </a:r>
            <a:r>
              <a:rPr lang="en-GB" sz="2000" dirty="0" err="1" smtClean="0"/>
              <a:t>Epoque</a:t>
            </a:r>
            <a:r>
              <a:rPr lang="en-GB" sz="2000" dirty="0" smtClean="0"/>
              <a:t>, the Jazz Age, Austerity, the Swinging Sixties … are all part of cinema, and of history, in the same way as the Russian or Cuban revolutions, Hiroshima, Auschwitz, the Berlin Wall or Tiananmen Square.”</a:t>
            </a:r>
          </a:p>
          <a:p>
            <a:pPr marL="285750" indent="-285750" algn="r">
              <a:buFontTx/>
              <a:buChar char="-"/>
            </a:pPr>
            <a:r>
              <a:rPr lang="en-GB" sz="1600" dirty="0" smtClean="0"/>
              <a:t>Geoffrey </a:t>
            </a:r>
            <a:r>
              <a:rPr lang="en-GB" sz="1600" dirty="0" err="1"/>
              <a:t>Nowell</a:t>
            </a:r>
            <a:r>
              <a:rPr lang="en-GB" sz="1600" dirty="0"/>
              <a:t>-Smith, 'On History and the Cinema,' </a:t>
            </a:r>
            <a:r>
              <a:rPr lang="en-GB" sz="1600" i="1" dirty="0"/>
              <a:t>Screen </a:t>
            </a:r>
            <a:r>
              <a:rPr lang="en-GB" sz="1600" dirty="0"/>
              <a:t>(Vol. 31, No. 2, Summer 1990), </a:t>
            </a:r>
            <a:r>
              <a:rPr lang="en-GB" sz="1600" dirty="0" smtClean="0"/>
              <a:t>p.160</a:t>
            </a:r>
            <a:endParaRPr lang="en-GB" sz="1700" b="1" i="1" dirty="0" smtClean="0"/>
          </a:p>
        </p:txBody>
      </p:sp>
      <p:sp>
        <p:nvSpPr>
          <p:cNvPr id="6" name="Rectangle 5"/>
          <p:cNvSpPr/>
          <p:nvPr/>
        </p:nvSpPr>
        <p:spPr>
          <a:xfrm>
            <a:off x="4017794" y="692696"/>
            <a:ext cx="1418301" cy="1815882"/>
          </a:xfrm>
          <a:prstGeom prst="rect">
            <a:avLst/>
          </a:prstGeom>
        </p:spPr>
        <p:txBody>
          <a:bodyPr wrap="square">
            <a:spAutoFit/>
          </a:bodyPr>
          <a:lstStyle/>
          <a:p>
            <a:pPr algn="ctr"/>
            <a:r>
              <a:rPr lang="en-GB" sz="2800" b="1" i="1" dirty="0">
                <a:solidFill>
                  <a:srgbClr val="7030A0"/>
                </a:solidFill>
                <a:effectLst>
                  <a:outerShdw blurRad="38100" dist="38100" dir="2700000" algn="tl">
                    <a:srgbClr val="000000">
                      <a:alpha val="43137"/>
                    </a:srgbClr>
                  </a:outerShdw>
                </a:effectLst>
              </a:rPr>
              <a:t>THE CINEMA </a:t>
            </a:r>
            <a:r>
              <a:rPr lang="en-GB" sz="2800" b="1" i="1" dirty="0" smtClean="0">
                <a:solidFill>
                  <a:srgbClr val="7030A0"/>
                </a:solidFill>
                <a:effectLst>
                  <a:outerShdw blurRad="38100" dist="38100" dir="2700000" algn="tl">
                    <a:srgbClr val="000000">
                      <a:alpha val="43137"/>
                    </a:srgbClr>
                  </a:outerShdw>
                </a:effectLst>
              </a:rPr>
              <a:t>OF</a:t>
            </a:r>
          </a:p>
          <a:p>
            <a:pPr algn="ctr"/>
            <a:r>
              <a:rPr lang="en-GB" sz="2800" b="1" i="1" dirty="0" smtClean="0">
                <a:solidFill>
                  <a:srgbClr val="7030A0"/>
                </a:solidFill>
                <a:effectLst>
                  <a:outerShdw blurRad="38100" dist="38100" dir="2700000" algn="tl">
                    <a:srgbClr val="000000">
                      <a:alpha val="43137"/>
                    </a:srgbClr>
                  </a:outerShdw>
                </a:effectLst>
              </a:rPr>
              <a:t> </a:t>
            </a:r>
            <a:r>
              <a:rPr lang="en-GB" sz="2800" b="1" i="1" dirty="0">
                <a:solidFill>
                  <a:srgbClr val="7030A0"/>
                </a:solidFill>
                <a:effectLst>
                  <a:outerShdw blurRad="38100" dist="38100" dir="2700000" algn="tl">
                    <a:srgbClr val="000000">
                      <a:alpha val="43137"/>
                    </a:srgbClr>
                  </a:outerShdw>
                </a:effectLst>
              </a:rPr>
              <a:t>WAR</a:t>
            </a:r>
          </a:p>
        </p:txBody>
      </p:sp>
    </p:spTree>
    <p:extLst>
      <p:ext uri="{BB962C8B-B14F-4D97-AF65-F5344CB8AC3E}">
        <p14:creationId xmlns:p14="http://schemas.microsoft.com/office/powerpoint/2010/main" val="16534086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1099271"/>
          </a:xfrm>
          <a:prstGeom prst="rect">
            <a:avLst/>
          </a:prstGeom>
          <a:noFill/>
        </p:spPr>
        <p:txBody>
          <a:bodyPr wrap="square" lIns="270000" tIns="270000" rIns="270000" bIns="270000" rtlCol="0">
            <a:spAutoFit/>
          </a:bodyPr>
          <a:lstStyle/>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
        <p:nvSpPr>
          <p:cNvPr id="5" name="TextBox 4"/>
          <p:cNvSpPr txBox="1"/>
          <p:nvPr/>
        </p:nvSpPr>
        <p:spPr>
          <a:xfrm>
            <a:off x="0" y="0"/>
            <a:ext cx="6254086" cy="7267283"/>
          </a:xfrm>
          <a:prstGeom prst="rect">
            <a:avLst/>
          </a:prstGeom>
          <a:noFill/>
        </p:spPr>
        <p:txBody>
          <a:bodyPr wrap="square" lIns="540000" tIns="360000" rIns="540000" bIns="360000" rtlCol="0">
            <a:spAutoFit/>
          </a:bodyPr>
          <a:lstStyle/>
          <a:p>
            <a:pPr algn="just"/>
            <a:r>
              <a:rPr lang="en-GB" dirty="0" smtClean="0">
                <a:solidFill>
                  <a:prstClr val="black"/>
                </a:solidFill>
              </a:rPr>
              <a:t>“ … </a:t>
            </a:r>
            <a:r>
              <a:rPr lang="en-GB" b="1" dirty="0" smtClean="0">
                <a:solidFill>
                  <a:prstClr val="black"/>
                </a:solidFill>
              </a:rPr>
              <a:t>T</a:t>
            </a:r>
            <a:r>
              <a:rPr lang="en-GB" b="1" dirty="0" smtClean="0"/>
              <a:t>he </a:t>
            </a:r>
            <a:r>
              <a:rPr lang="en-GB" b="1" dirty="0"/>
              <a:t>war in the Pacific from 1942 onwards, </a:t>
            </a:r>
            <a:r>
              <a:rPr lang="en-GB" b="1" dirty="0" smtClean="0"/>
              <a:t>and that </a:t>
            </a:r>
            <a:r>
              <a:rPr lang="en-GB" b="1" dirty="0"/>
              <a:t>in Europe from the invasion of Sicily to the German surrender</a:t>
            </a:r>
            <a:r>
              <a:rPr lang="en-GB" b="1" dirty="0" smtClean="0"/>
              <a:t>, were </a:t>
            </a:r>
            <a:r>
              <a:rPr lang="en-GB" b="1" dirty="0">
                <a:solidFill>
                  <a:srgbClr val="FF0000"/>
                </a:solidFill>
              </a:rPr>
              <a:t>prevailingly represented through fictions</a:t>
            </a:r>
            <a:r>
              <a:rPr lang="en-GB" b="1" dirty="0"/>
              <a:t>: </a:t>
            </a:r>
            <a:r>
              <a:rPr lang="en-GB" dirty="0"/>
              <a:t>some made at, </a:t>
            </a:r>
            <a:r>
              <a:rPr lang="en-GB" dirty="0" smtClean="0"/>
              <a:t>or close </a:t>
            </a:r>
            <a:r>
              <a:rPr lang="en-GB" dirty="0"/>
              <a:t>to, the time; some made </a:t>
            </a:r>
            <a:r>
              <a:rPr lang="en-GB" dirty="0" smtClean="0"/>
              <a:t>subsequently … Between </a:t>
            </a:r>
            <a:r>
              <a:rPr lang="en-GB" dirty="0"/>
              <a:t>1942 and 1945, Hollywood </a:t>
            </a:r>
            <a:r>
              <a:rPr lang="en-GB" dirty="0" smtClean="0"/>
              <a:t>turned out </a:t>
            </a:r>
            <a:r>
              <a:rPr lang="en-GB" dirty="0"/>
              <a:t>over thirty feature films dealing with battles then being fought</a:t>
            </a:r>
            <a:r>
              <a:rPr lang="en-GB" dirty="0" smtClean="0"/>
              <a:t>. With </a:t>
            </a:r>
            <a:r>
              <a:rPr lang="en-GB" dirty="0"/>
              <a:t>a few exceptions (such as Wellman's </a:t>
            </a:r>
            <a:r>
              <a:rPr lang="en-GB" i="1" dirty="0"/>
              <a:t>The Story of GI </a:t>
            </a:r>
            <a:r>
              <a:rPr lang="en-GB" i="1" dirty="0" smtClean="0"/>
              <a:t>Joe </a:t>
            </a:r>
            <a:r>
              <a:rPr lang="en-GB" dirty="0" smtClean="0"/>
              <a:t>[</a:t>
            </a:r>
            <a:r>
              <a:rPr lang="en-GB" dirty="0"/>
              <a:t>1945], Ford's </a:t>
            </a:r>
            <a:r>
              <a:rPr lang="en-GB" i="1" dirty="0"/>
              <a:t>They Were Expendable </a:t>
            </a:r>
            <a:r>
              <a:rPr lang="en-GB" dirty="0"/>
              <a:t>[1945] or Walsh's </a:t>
            </a:r>
            <a:r>
              <a:rPr lang="en-GB" i="1" dirty="0" smtClean="0"/>
              <a:t>Objective Burma</a:t>
            </a:r>
            <a:r>
              <a:rPr lang="en-GB" i="1" dirty="0"/>
              <a:t>! </a:t>
            </a:r>
            <a:r>
              <a:rPr lang="en-GB" dirty="0"/>
              <a:t>[1945]) these combat films were for the most </a:t>
            </a:r>
            <a:r>
              <a:rPr lang="en-GB" dirty="0" smtClean="0"/>
              <a:t>part forgettable</a:t>
            </a:r>
            <a:r>
              <a:rPr lang="en-GB" dirty="0"/>
              <a:t>, and have duly been forgotten; </a:t>
            </a:r>
            <a:r>
              <a:rPr lang="en-GB" b="1" dirty="0">
                <a:solidFill>
                  <a:srgbClr val="FF0000"/>
                </a:solidFill>
              </a:rPr>
              <a:t>but at the time they </a:t>
            </a:r>
            <a:r>
              <a:rPr lang="en-GB" b="1" dirty="0" smtClean="0">
                <a:solidFill>
                  <a:srgbClr val="FF0000"/>
                </a:solidFill>
              </a:rPr>
              <a:t>acted as </a:t>
            </a:r>
            <a:r>
              <a:rPr lang="en-GB" b="1" dirty="0">
                <a:solidFill>
                  <a:srgbClr val="FF0000"/>
                </a:solidFill>
              </a:rPr>
              <a:t>demonstrations that war was manageable </a:t>
            </a:r>
            <a:r>
              <a:rPr lang="en-GB" b="1" dirty="0" smtClean="0">
                <a:solidFill>
                  <a:srgbClr val="FF0000"/>
                </a:solidFill>
              </a:rPr>
              <a:t>– horrible </a:t>
            </a:r>
            <a:r>
              <a:rPr lang="en-GB" b="1" dirty="0">
                <a:solidFill>
                  <a:srgbClr val="FF0000"/>
                </a:solidFill>
              </a:rPr>
              <a:t>perhaps, </a:t>
            </a:r>
            <a:r>
              <a:rPr lang="en-GB" b="1" dirty="0" smtClean="0">
                <a:solidFill>
                  <a:srgbClr val="FF0000"/>
                </a:solidFill>
              </a:rPr>
              <a:t>but containable </a:t>
            </a:r>
            <a:r>
              <a:rPr lang="en-GB" b="1" dirty="0">
                <a:solidFill>
                  <a:srgbClr val="FF0000"/>
                </a:solidFill>
              </a:rPr>
              <a:t>as an experience within the trajectory of a </a:t>
            </a:r>
            <a:r>
              <a:rPr lang="en-GB" b="1" dirty="0" smtClean="0">
                <a:solidFill>
                  <a:srgbClr val="FF0000"/>
                </a:solidFill>
              </a:rPr>
              <a:t>narrative. What </a:t>
            </a:r>
            <a:r>
              <a:rPr lang="en-GB" b="1" dirty="0">
                <a:solidFill>
                  <a:srgbClr val="FF0000"/>
                </a:solidFill>
              </a:rPr>
              <a:t>happened in the death camps, of course, and widely on </a:t>
            </a:r>
            <a:r>
              <a:rPr lang="en-GB" b="1" dirty="0" smtClean="0">
                <a:solidFill>
                  <a:srgbClr val="FF0000"/>
                </a:solidFill>
              </a:rPr>
              <a:t>the Eastern </a:t>
            </a:r>
            <a:r>
              <a:rPr lang="en-GB" b="1" dirty="0">
                <a:solidFill>
                  <a:srgbClr val="FF0000"/>
                </a:solidFill>
              </a:rPr>
              <a:t>front, was not containable in conventional narratives, </a:t>
            </a:r>
            <a:r>
              <a:rPr lang="en-GB" b="1" dirty="0" smtClean="0">
                <a:solidFill>
                  <a:srgbClr val="FF0000"/>
                </a:solidFill>
              </a:rPr>
              <a:t>but the </a:t>
            </a:r>
            <a:r>
              <a:rPr lang="en-GB" b="1" dirty="0">
                <a:solidFill>
                  <a:srgbClr val="FF0000"/>
                </a:solidFill>
              </a:rPr>
              <a:t>war in the West and in the Pacific was represented from a </a:t>
            </a:r>
            <a:r>
              <a:rPr lang="en-GB" b="1" dirty="0" smtClean="0">
                <a:solidFill>
                  <a:srgbClr val="FF0000"/>
                </a:solidFill>
              </a:rPr>
              <a:t>point of </a:t>
            </a:r>
            <a:r>
              <a:rPr lang="en-GB" b="1" dirty="0">
                <a:solidFill>
                  <a:srgbClr val="FF0000"/>
                </a:solidFill>
              </a:rPr>
              <a:t>view innocent of horrors that exceeded the possibilities </a:t>
            </a:r>
            <a:r>
              <a:rPr lang="en-GB" b="1" dirty="0" smtClean="0">
                <a:solidFill>
                  <a:srgbClr val="FF0000"/>
                </a:solidFill>
              </a:rPr>
              <a:t>of representation</a:t>
            </a:r>
            <a:r>
              <a:rPr lang="en-GB" dirty="0" smtClean="0"/>
              <a:t>.”</a:t>
            </a:r>
            <a:endParaRPr lang="en-GB" dirty="0">
              <a:solidFill>
                <a:prstClr val="black"/>
              </a:solidFill>
            </a:endParaRPr>
          </a:p>
          <a:p>
            <a:pPr marL="285750" indent="-285750" algn="r">
              <a:buFontTx/>
              <a:buChar char="-"/>
            </a:pPr>
            <a:r>
              <a:rPr lang="en-GB" sz="1600" dirty="0" smtClean="0">
                <a:solidFill>
                  <a:prstClr val="black"/>
                </a:solidFill>
              </a:rPr>
              <a:t>Geoffrey </a:t>
            </a:r>
            <a:r>
              <a:rPr lang="en-GB" sz="1600" dirty="0" err="1">
                <a:solidFill>
                  <a:prstClr val="black"/>
                </a:solidFill>
              </a:rPr>
              <a:t>Nowell</a:t>
            </a:r>
            <a:r>
              <a:rPr lang="en-GB" sz="1600" dirty="0">
                <a:solidFill>
                  <a:prstClr val="black"/>
                </a:solidFill>
              </a:rPr>
              <a:t>-Smith, 'On History and the Cinema,' </a:t>
            </a:r>
            <a:r>
              <a:rPr lang="en-GB" sz="1600" i="1" dirty="0">
                <a:solidFill>
                  <a:prstClr val="black"/>
                </a:solidFill>
              </a:rPr>
              <a:t>Screen </a:t>
            </a:r>
            <a:r>
              <a:rPr lang="en-GB" sz="1600" dirty="0">
                <a:solidFill>
                  <a:prstClr val="black"/>
                </a:solidFill>
              </a:rPr>
              <a:t>(Vol. 31, No. 2, Summer 1990), </a:t>
            </a:r>
            <a:r>
              <a:rPr lang="en-GB" sz="1600" dirty="0" smtClean="0">
                <a:solidFill>
                  <a:prstClr val="black"/>
                </a:solidFill>
              </a:rPr>
              <a:t>pp. 162–263</a:t>
            </a:r>
          </a:p>
          <a:p>
            <a:pPr marL="285750" indent="-285750" algn="r">
              <a:buFontTx/>
              <a:buChar char="-"/>
            </a:pPr>
            <a:endParaRPr lang="en-GB" sz="1700" b="1" i="1" dirty="0">
              <a:solidFill>
                <a:prstClr val="black"/>
              </a:solidFill>
            </a:endParaRPr>
          </a:p>
        </p:txBody>
      </p:sp>
    </p:spTree>
    <p:extLst>
      <p:ext uri="{BB962C8B-B14F-4D97-AF65-F5344CB8AC3E}">
        <p14:creationId xmlns:p14="http://schemas.microsoft.com/office/powerpoint/2010/main" val="15502842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4202" y="3123645"/>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7858" y="0"/>
            <a:ext cx="5785268" cy="7638493"/>
          </a:xfrm>
          <a:prstGeom prst="rect">
            <a:avLst/>
          </a:prstGeom>
          <a:noFill/>
        </p:spPr>
        <p:txBody>
          <a:bodyPr wrap="square" lIns="540000" tIns="540000" rIns="540000" bIns="540000" rtlCol="0">
            <a:spAutoFit/>
          </a:bodyPr>
          <a:lstStyle/>
          <a:p>
            <a:pPr algn="just"/>
            <a:r>
              <a:rPr lang="en-GB" sz="2200" b="1" dirty="0">
                <a:solidFill>
                  <a:prstClr val="black"/>
                </a:solidFill>
              </a:rPr>
              <a:t>“ … </a:t>
            </a:r>
            <a:r>
              <a:rPr lang="en-GB" sz="2200" dirty="0">
                <a:solidFill>
                  <a:prstClr val="black"/>
                </a:solidFill>
              </a:rPr>
              <a:t>So strong is the presumption of the cinema's realist and truth-telling vocation that even overtly fictional films are regularly criticized for historical untruth. Winston Churchill, for example, took deep offence at </a:t>
            </a:r>
            <a:r>
              <a:rPr lang="en-GB" sz="2200" i="1" dirty="0">
                <a:solidFill>
                  <a:prstClr val="black"/>
                </a:solidFill>
              </a:rPr>
              <a:t>Objective Burma! </a:t>
            </a:r>
            <a:r>
              <a:rPr lang="en-GB" sz="2200" dirty="0">
                <a:solidFill>
                  <a:prstClr val="black"/>
                </a:solidFill>
              </a:rPr>
              <a:t>because of the way it represented the recapture of Burma as an American achievement (led by Errol Flynn) rather than British. Churchill might have been epistemologically confused, but his confusion was typical: </a:t>
            </a:r>
            <a:r>
              <a:rPr lang="en-GB" sz="2200" b="1" dirty="0">
                <a:solidFill>
                  <a:prstClr val="black"/>
                </a:solidFill>
              </a:rPr>
              <a:t>there is in fact no clear border at which cinematic representations pass unequivocally from the attested real to the avowedly fictional</a:t>
            </a:r>
            <a:r>
              <a:rPr lang="en-GB" sz="2200" dirty="0">
                <a:solidFill>
                  <a:prstClr val="black"/>
                </a:solidFill>
              </a:rPr>
              <a:t>.”</a:t>
            </a:r>
          </a:p>
          <a:p>
            <a:pPr algn="just"/>
            <a:endParaRPr lang="en-GB" sz="600" dirty="0">
              <a:solidFill>
                <a:prstClr val="black"/>
              </a:solidFill>
            </a:endParaRPr>
          </a:p>
          <a:p>
            <a:pPr marL="342900" indent="-342900" algn="just">
              <a:buFontTx/>
              <a:buChar char="-"/>
            </a:pPr>
            <a:r>
              <a:rPr lang="en-GB" sz="1350" dirty="0">
                <a:solidFill>
                  <a:prstClr val="black"/>
                </a:solidFill>
              </a:rPr>
              <a:t>Geoffrey </a:t>
            </a:r>
            <a:r>
              <a:rPr lang="en-GB" sz="1350" dirty="0" err="1">
                <a:solidFill>
                  <a:prstClr val="black"/>
                </a:solidFill>
              </a:rPr>
              <a:t>Nowell</a:t>
            </a:r>
            <a:r>
              <a:rPr lang="en-GB" sz="1350" dirty="0">
                <a:solidFill>
                  <a:prstClr val="black"/>
                </a:solidFill>
              </a:rPr>
              <a:t>-Smith, 'On History and the Cinema,' </a:t>
            </a:r>
            <a:r>
              <a:rPr lang="en-GB" sz="1350" i="1" dirty="0">
                <a:solidFill>
                  <a:prstClr val="black"/>
                </a:solidFill>
              </a:rPr>
              <a:t>Screen </a:t>
            </a:r>
            <a:r>
              <a:rPr lang="en-GB" sz="1350" dirty="0">
                <a:solidFill>
                  <a:prstClr val="black"/>
                </a:solidFill>
              </a:rPr>
              <a:t>(Vol. 31, No. 2, Summer 1990), p.163</a:t>
            </a:r>
          </a:p>
          <a:p>
            <a:pPr marL="342900" indent="-342900" algn="just">
              <a:buFontTx/>
              <a:buChar char="-"/>
            </a:pPr>
            <a:endParaRPr lang="en-GB" sz="1950" dirty="0">
              <a:solidFill>
                <a:prstClr val="black"/>
              </a:solidFill>
            </a:endParaRPr>
          </a:p>
          <a:p>
            <a:pPr algn="just"/>
            <a:endParaRPr lang="en-GB" sz="2100" b="1" dirty="0">
              <a:solidFill>
                <a:prstClr val="black"/>
              </a:solidFill>
            </a:endParaRPr>
          </a:p>
        </p:txBody>
      </p:sp>
      <p:pic>
        <p:nvPicPr>
          <p:cNvPr id="3074" name="Picture 2" descr="F:\UWTSD\AHHI7023 - War Memory\B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5268" y="1100032"/>
            <a:ext cx="3257550" cy="1950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2783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12683"/>
          </a:xfrm>
          <a:prstGeom prst="rect">
            <a:avLst/>
          </a:prstGeom>
          <a:noFill/>
        </p:spPr>
        <p:txBody>
          <a:bodyPr wrap="square" lIns="540000" tIns="360000" rIns="540000" bIns="360000" rtlCol="0">
            <a:spAutoFit/>
          </a:bodyPr>
          <a:lstStyle/>
          <a:p>
            <a:pPr algn="just"/>
            <a:endParaRPr lang="en-GB" sz="2000" dirty="0" smtClean="0">
              <a:solidFill>
                <a:prstClr val="black"/>
              </a:solidFill>
            </a:endParaRPr>
          </a:p>
          <a:p>
            <a:pPr algn="just"/>
            <a:r>
              <a:rPr lang="en-GB" dirty="0" smtClean="0">
                <a:solidFill>
                  <a:prstClr val="black"/>
                </a:solidFill>
              </a:rPr>
              <a:t>“</a:t>
            </a:r>
            <a:r>
              <a:rPr lang="en-GB" dirty="0"/>
              <a:t>Most of the imagery of the October Revolution is retrospective</a:t>
            </a:r>
            <a:r>
              <a:rPr lang="en-GB" dirty="0" smtClean="0"/>
              <a:t>, created </a:t>
            </a:r>
            <a:r>
              <a:rPr lang="en-GB" dirty="0"/>
              <a:t>by Soviet </a:t>
            </a:r>
            <a:r>
              <a:rPr lang="en-GB" dirty="0" smtClean="0"/>
              <a:t>filmmakers </a:t>
            </a:r>
            <a:r>
              <a:rPr lang="en-GB" dirty="0"/>
              <a:t>in the 1920s and beyond. </a:t>
            </a:r>
            <a:r>
              <a:rPr lang="en-GB" dirty="0" smtClean="0"/>
              <a:t>Other events</a:t>
            </a:r>
            <a:r>
              <a:rPr lang="en-GB" dirty="0"/>
              <a:t>, however, have had their record written for them at the </a:t>
            </a:r>
            <a:r>
              <a:rPr lang="en-GB" dirty="0" smtClean="0"/>
              <a:t>time of </a:t>
            </a:r>
            <a:r>
              <a:rPr lang="en-GB" dirty="0"/>
              <a:t>happening. There is in these cases both a deliberate process </a:t>
            </a:r>
            <a:r>
              <a:rPr lang="en-GB" dirty="0" smtClean="0"/>
              <a:t>at work – </a:t>
            </a:r>
            <a:r>
              <a:rPr lang="en-GB" dirty="0"/>
              <a:t>an attempt to ensure that certain representations </a:t>
            </a:r>
            <a:r>
              <a:rPr lang="en-GB" dirty="0" smtClean="0"/>
              <a:t>become record – and </a:t>
            </a:r>
            <a:r>
              <a:rPr lang="en-GB" dirty="0"/>
              <a:t>a less controlled process by which particular images </a:t>
            </a:r>
            <a:r>
              <a:rPr lang="en-GB" dirty="0" smtClean="0"/>
              <a:t>or narrations </a:t>
            </a:r>
            <a:r>
              <a:rPr lang="en-GB" dirty="0"/>
              <a:t>become fixed in memory as canonical, and retain </a:t>
            </a:r>
            <a:r>
              <a:rPr lang="en-GB" dirty="0" smtClean="0"/>
              <a:t>this canonical </a:t>
            </a:r>
            <a:r>
              <a:rPr lang="en-GB" dirty="0"/>
              <a:t>status by being, literally, re-presented. In the case of </a:t>
            </a:r>
            <a:r>
              <a:rPr lang="en-GB" dirty="0" smtClean="0"/>
              <a:t>the Second </a:t>
            </a:r>
            <a:r>
              <a:rPr lang="en-GB" dirty="0"/>
              <a:t>World War, there are certain canonical images of the Blitz</a:t>
            </a:r>
            <a:r>
              <a:rPr lang="en-GB" dirty="0" smtClean="0"/>
              <a:t>, which </a:t>
            </a:r>
            <a:r>
              <a:rPr lang="en-GB" dirty="0"/>
              <a:t>tend to come either from photographs published in </a:t>
            </a:r>
            <a:r>
              <a:rPr lang="en-GB" i="1" dirty="0" smtClean="0"/>
              <a:t>Picture Post </a:t>
            </a:r>
            <a:r>
              <a:rPr lang="en-GB" dirty="0"/>
              <a:t>or from documentary films such as </a:t>
            </a:r>
            <a:r>
              <a:rPr lang="en-GB" i="1" dirty="0"/>
              <a:t>London Can Take It </a:t>
            </a:r>
            <a:r>
              <a:rPr lang="en-GB" dirty="0"/>
              <a:t>(1940</a:t>
            </a:r>
            <a:r>
              <a:rPr lang="en-GB" dirty="0" smtClean="0"/>
              <a:t>). Not </a:t>
            </a:r>
            <a:r>
              <a:rPr lang="en-GB" dirty="0"/>
              <a:t>only were these images effective in their own time, but they </a:t>
            </a:r>
            <a:r>
              <a:rPr lang="en-GB" dirty="0" smtClean="0"/>
              <a:t>are now </a:t>
            </a:r>
            <a:r>
              <a:rPr lang="en-GB" dirty="0"/>
              <a:t>regularly recycled on television to renew historical </a:t>
            </a:r>
            <a:r>
              <a:rPr lang="en-GB" dirty="0" smtClean="0"/>
              <a:t>memory.”</a:t>
            </a:r>
            <a:endParaRPr lang="en-GB" dirty="0">
              <a:solidFill>
                <a:prstClr val="black"/>
              </a:solidFill>
            </a:endParaRPr>
          </a:p>
          <a:p>
            <a:pPr marL="285750" indent="-285750" algn="r">
              <a:buFontTx/>
              <a:buChar char="-"/>
            </a:pPr>
            <a:r>
              <a:rPr lang="en-GB" sz="1400" dirty="0">
                <a:solidFill>
                  <a:prstClr val="black"/>
                </a:solidFill>
              </a:rPr>
              <a:t>Geoffrey </a:t>
            </a:r>
            <a:r>
              <a:rPr lang="en-GB" sz="1400" dirty="0" err="1">
                <a:solidFill>
                  <a:prstClr val="black"/>
                </a:solidFill>
              </a:rPr>
              <a:t>Nowell</a:t>
            </a:r>
            <a:r>
              <a:rPr lang="en-GB" sz="1400" dirty="0">
                <a:solidFill>
                  <a:prstClr val="black"/>
                </a:solidFill>
              </a:rPr>
              <a:t>-Smith, 'On History and the Cinema,' </a:t>
            </a:r>
            <a:r>
              <a:rPr lang="en-GB" sz="1400" i="1" dirty="0">
                <a:solidFill>
                  <a:prstClr val="black"/>
                </a:solidFill>
              </a:rPr>
              <a:t>Screen </a:t>
            </a:r>
            <a:r>
              <a:rPr lang="en-GB" sz="1400" dirty="0">
                <a:solidFill>
                  <a:prstClr val="black"/>
                </a:solidFill>
              </a:rPr>
              <a:t>(Vol. 31, No. 2, Summer 1990), </a:t>
            </a:r>
            <a:r>
              <a:rPr lang="en-GB" sz="1400" dirty="0" smtClean="0">
                <a:solidFill>
                  <a:prstClr val="black"/>
                </a:solidFill>
              </a:rPr>
              <a:t>p.162</a:t>
            </a:r>
          </a:p>
          <a:p>
            <a:pPr marL="285750" indent="-285750" algn="r">
              <a:buFontTx/>
              <a:buChar char="-"/>
            </a:pPr>
            <a:r>
              <a:rPr lang="en-GB" sz="1400" b="1" i="1" dirty="0" smtClean="0">
                <a:solidFill>
                  <a:prstClr val="black"/>
                </a:solidFill>
              </a:rPr>
              <a:t>See </a:t>
            </a:r>
            <a:r>
              <a:rPr lang="en-GB" sz="1400" b="1" i="1" dirty="0">
                <a:solidFill>
                  <a:prstClr val="black"/>
                </a:solidFill>
                <a:hlinkClick r:id="rId3"/>
              </a:rPr>
              <a:t>http://media.nationalarchives.gov.uk/index.php/london-can-take-it</a:t>
            </a:r>
            <a:r>
              <a:rPr lang="en-GB" sz="1400" b="1" i="1" dirty="0" smtClean="0">
                <a:solidFill>
                  <a:prstClr val="black"/>
                </a:solidFill>
                <a:hlinkClick r:id="rId3"/>
              </a:rPr>
              <a:t>/</a:t>
            </a:r>
            <a:endParaRPr lang="en-GB" sz="1600" b="1" i="1" dirty="0">
              <a:solidFill>
                <a:prstClr val="black"/>
              </a:solidFill>
            </a:endParaRP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99363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43461"/>
          </a:xfrm>
          <a:prstGeom prst="rect">
            <a:avLst/>
          </a:prstGeom>
          <a:noFill/>
        </p:spPr>
        <p:txBody>
          <a:bodyPr wrap="square" lIns="540000" tIns="360000" rIns="540000" bIns="360000" rtlCol="0">
            <a:spAutoFit/>
          </a:bodyPr>
          <a:lstStyle/>
          <a:p>
            <a:pPr algn="just"/>
            <a:endParaRPr lang="en-GB" sz="2000" dirty="0" smtClean="0">
              <a:solidFill>
                <a:prstClr val="black"/>
              </a:solidFill>
            </a:endParaRPr>
          </a:p>
          <a:p>
            <a:pPr algn="just"/>
            <a:r>
              <a:rPr lang="en-GB" sz="2000" dirty="0" smtClean="0">
                <a:solidFill>
                  <a:prstClr val="black"/>
                </a:solidFill>
              </a:rPr>
              <a:t>“ …</a:t>
            </a:r>
            <a:r>
              <a:rPr lang="en-GB" sz="2000" dirty="0" smtClean="0"/>
              <a:t>To </a:t>
            </a:r>
            <a:r>
              <a:rPr lang="en-GB" sz="2000" dirty="0"/>
              <a:t>focus on the representation of war and revolution, however, </a:t>
            </a:r>
            <a:r>
              <a:rPr lang="en-GB" sz="2000" dirty="0" smtClean="0"/>
              <a:t>or indeed </a:t>
            </a:r>
            <a:r>
              <a:rPr lang="en-GB" sz="2000" dirty="0"/>
              <a:t>on the representation of historical events of any kind, </a:t>
            </a:r>
            <a:r>
              <a:rPr lang="en-GB" sz="2000" dirty="0" smtClean="0"/>
              <a:t>runs the </a:t>
            </a:r>
            <a:r>
              <a:rPr lang="en-GB" sz="2000" dirty="0"/>
              <a:t>risk of confining discussion within the framework of </a:t>
            </a:r>
            <a:r>
              <a:rPr lang="en-GB" sz="2000" b="1" dirty="0"/>
              <a:t>a </a:t>
            </a:r>
            <a:r>
              <a:rPr lang="en-GB" sz="2000" b="1" dirty="0" smtClean="0"/>
              <a:t>basically realistic </a:t>
            </a:r>
            <a:r>
              <a:rPr lang="en-GB" sz="2000" b="1" dirty="0"/>
              <a:t>notion of the cinema</a:t>
            </a:r>
            <a:r>
              <a:rPr lang="en-GB" sz="2000" dirty="0"/>
              <a:t>. The issue tends to become whether </a:t>
            </a:r>
            <a:r>
              <a:rPr lang="en-GB" sz="2000" dirty="0" smtClean="0"/>
              <a:t>a particular </a:t>
            </a:r>
            <a:r>
              <a:rPr lang="en-GB" sz="2000" dirty="0"/>
              <a:t>representation was or was not 'true' </a:t>
            </a:r>
            <a:r>
              <a:rPr lang="en-GB" sz="2000" dirty="0" smtClean="0"/>
              <a:t>or </a:t>
            </a:r>
            <a:r>
              <a:rPr lang="en-GB" sz="2000" dirty="0"/>
              <a:t>whether 'truth' (and the spectator who assumes s/he is </a:t>
            </a:r>
            <a:r>
              <a:rPr lang="en-GB" sz="2000" dirty="0" smtClean="0"/>
              <a:t>in presence </a:t>
            </a:r>
            <a:r>
              <a:rPr lang="en-GB" sz="2000" dirty="0"/>
              <a:t>of the truth) is being manipulated. These issues are </a:t>
            </a:r>
            <a:r>
              <a:rPr lang="en-GB" sz="2000" dirty="0" smtClean="0"/>
              <a:t>not unimportant</a:t>
            </a:r>
            <a:r>
              <a:rPr lang="en-GB" sz="2000" dirty="0"/>
              <a:t>, because the cinema is a realistic medium </a:t>
            </a:r>
            <a:r>
              <a:rPr lang="en-GB" sz="2000" dirty="0" smtClean="0"/>
              <a:t>– and is widely </a:t>
            </a:r>
            <a:r>
              <a:rPr lang="en-GB" sz="2000" dirty="0"/>
              <a:t>believed to be such </a:t>
            </a:r>
            <a:r>
              <a:rPr lang="en-GB" sz="2000" dirty="0" smtClean="0"/>
              <a:t>– </a:t>
            </a:r>
            <a:r>
              <a:rPr lang="en-GB" sz="2000" dirty="0"/>
              <a:t>to the extent that it can both </a:t>
            </a:r>
            <a:r>
              <a:rPr lang="en-GB" sz="2000" dirty="0" smtClean="0"/>
              <a:t>show what </a:t>
            </a:r>
            <a:r>
              <a:rPr lang="en-GB" sz="2000" dirty="0"/>
              <a:t>is, and can represent things that are presumed to have been</a:t>
            </a:r>
            <a:r>
              <a:rPr lang="en-GB" sz="2000" dirty="0" smtClean="0"/>
              <a:t>. One </a:t>
            </a:r>
            <a:r>
              <a:rPr lang="en-GB" sz="2000" dirty="0"/>
              <a:t>of its operations is to confer a certain status of reality on </a:t>
            </a:r>
            <a:r>
              <a:rPr lang="en-GB" sz="2000" dirty="0" smtClean="0"/>
              <a:t>what it shows.”</a:t>
            </a:r>
          </a:p>
          <a:p>
            <a:pPr marL="285750" indent="-285750" algn="r">
              <a:buFontTx/>
              <a:buChar char="-"/>
            </a:pPr>
            <a:r>
              <a:rPr lang="en-GB" sz="1400" dirty="0" smtClean="0">
                <a:solidFill>
                  <a:prstClr val="black"/>
                </a:solidFill>
              </a:rPr>
              <a:t>Geoffrey </a:t>
            </a:r>
            <a:r>
              <a:rPr lang="en-GB" sz="1400" dirty="0" err="1">
                <a:solidFill>
                  <a:prstClr val="black"/>
                </a:solidFill>
              </a:rPr>
              <a:t>Nowell</a:t>
            </a:r>
            <a:r>
              <a:rPr lang="en-GB" sz="1400" dirty="0">
                <a:solidFill>
                  <a:prstClr val="black"/>
                </a:solidFill>
              </a:rPr>
              <a:t>-Smith, 'On History and the Cinema,' </a:t>
            </a:r>
            <a:r>
              <a:rPr lang="en-GB" sz="1400" i="1" dirty="0">
                <a:solidFill>
                  <a:prstClr val="black"/>
                </a:solidFill>
              </a:rPr>
              <a:t>Screen </a:t>
            </a:r>
            <a:r>
              <a:rPr lang="en-GB" sz="1400" dirty="0">
                <a:solidFill>
                  <a:prstClr val="black"/>
                </a:solidFill>
              </a:rPr>
              <a:t>(Vol. 31, No. 2, Summer 1990), </a:t>
            </a:r>
            <a:r>
              <a:rPr lang="en-GB" sz="1400" dirty="0" smtClean="0">
                <a:solidFill>
                  <a:prstClr val="black"/>
                </a:solidFill>
              </a:rPr>
              <a:t>p.163</a:t>
            </a:r>
          </a:p>
          <a:p>
            <a:pPr marL="285750" indent="-285750">
              <a:buFontTx/>
              <a:buChar char="-"/>
            </a:pPr>
            <a:endParaRPr lang="en-GB" sz="1400" dirty="0" smtClean="0">
              <a:solidFill>
                <a:prstClr val="black"/>
              </a:solidFill>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48416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63177"/>
            <a:ext cx="9144000" cy="6328565"/>
          </a:xfrm>
          <a:prstGeom prst="rect">
            <a:avLst/>
          </a:prstGeom>
          <a:noFill/>
        </p:spPr>
        <p:txBody>
          <a:bodyPr wrap="square" lIns="540000" tIns="360000" rIns="540000" bIns="360000" rtlCol="0">
            <a:spAutoFit/>
          </a:bodyPr>
          <a:lstStyle/>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r>
              <a:rPr lang="en-GB" sz="2000" dirty="0" smtClean="0"/>
              <a:t>“</a:t>
            </a:r>
            <a:r>
              <a:rPr lang="en-GB" sz="2000" b="1" dirty="0" smtClean="0">
                <a:solidFill>
                  <a:srgbClr val="FF0000"/>
                </a:solidFill>
              </a:rPr>
              <a:t>The reality effect</a:t>
            </a:r>
            <a:r>
              <a:rPr lang="en-GB" sz="2000" dirty="0" smtClean="0"/>
              <a:t> of cinema is not just given by the fact of similitude or verisimilitude –  the picture which resembles a thing or mimes an event, and is, therefore, a picture ‘of’ that thing or event. </a:t>
            </a:r>
            <a:r>
              <a:rPr lang="en-GB" sz="2000" i="1" dirty="0" smtClean="0"/>
              <a:t>What is also needed is belief, the willingness of the psyche to accept the word and image of the cinema with or without regard for its referential truth</a:t>
            </a:r>
            <a:r>
              <a:rPr lang="en-GB" sz="2000" dirty="0" smtClean="0"/>
              <a:t>. The cinema established itself very rapidly as a picturing and narrating mechanism capable of </a:t>
            </a:r>
            <a:r>
              <a:rPr lang="en-GB" sz="2000" b="1" dirty="0" smtClean="0"/>
              <a:t>imposing on its spectators belief in the reality of what they are being shown or told</a:t>
            </a:r>
            <a:r>
              <a:rPr lang="en-GB" sz="2000" dirty="0" smtClean="0"/>
              <a:t>.”</a:t>
            </a:r>
          </a:p>
          <a:p>
            <a:pPr marL="285750" indent="-285750" algn="r">
              <a:buFontTx/>
              <a:buChar char="-"/>
            </a:pPr>
            <a:r>
              <a:rPr lang="en-GB" sz="1400" dirty="0" smtClean="0">
                <a:solidFill>
                  <a:prstClr val="black"/>
                </a:solidFill>
              </a:rPr>
              <a:t>Geoffrey </a:t>
            </a:r>
            <a:r>
              <a:rPr lang="en-GB" sz="1400" dirty="0" err="1" smtClean="0">
                <a:solidFill>
                  <a:prstClr val="black"/>
                </a:solidFill>
              </a:rPr>
              <a:t>Nowell</a:t>
            </a:r>
            <a:r>
              <a:rPr lang="en-GB" sz="1400" dirty="0" smtClean="0">
                <a:solidFill>
                  <a:prstClr val="black"/>
                </a:solidFill>
              </a:rPr>
              <a:t>-Smith, 'On History and the Cinema,' </a:t>
            </a:r>
            <a:r>
              <a:rPr lang="en-GB" sz="1400" i="1" dirty="0" smtClean="0">
                <a:solidFill>
                  <a:prstClr val="black"/>
                </a:solidFill>
              </a:rPr>
              <a:t>Screen </a:t>
            </a:r>
            <a:r>
              <a:rPr lang="en-GB" sz="1400" dirty="0" smtClean="0">
                <a:solidFill>
                  <a:prstClr val="black"/>
                </a:solidFill>
              </a:rPr>
              <a:t>(Vol. 31, No. 2, Summer 1990), p.163 (see </a:t>
            </a:r>
            <a:r>
              <a:rPr lang="en-GB" sz="1400" dirty="0" smtClean="0">
                <a:solidFill>
                  <a:prstClr val="black"/>
                </a:solidFill>
                <a:hlinkClick r:id="rId2"/>
              </a:rPr>
              <a:t>https://www.youtube.com/watch?v=oGRTEjTzgBc</a:t>
            </a:r>
            <a:r>
              <a:rPr lang="en-GB" sz="1400" dirty="0" smtClean="0">
                <a:solidFill>
                  <a:prstClr val="black"/>
                </a:solidFill>
              </a:rPr>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04325" y="3029"/>
            <a:ext cx="6083291" cy="3770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594127" y="1700808"/>
            <a:ext cx="1497814" cy="1169551"/>
          </a:xfrm>
          <a:prstGeom prst="rect">
            <a:avLst/>
          </a:prstGeom>
        </p:spPr>
        <p:txBody>
          <a:bodyPr wrap="square">
            <a:spAutoFit/>
          </a:bodyPr>
          <a:lstStyle/>
          <a:p>
            <a:r>
              <a:rPr lang="en-GB" sz="1400" dirty="0" smtClean="0"/>
              <a:t>Chronophotgraphic methods, as pioneered by </a:t>
            </a:r>
            <a:r>
              <a:rPr lang="en-GB" sz="1400" dirty="0" err="1" smtClean="0"/>
              <a:t>Eadweard</a:t>
            </a:r>
            <a:r>
              <a:rPr lang="en-GB" sz="1400" dirty="0" smtClean="0"/>
              <a:t> Muybridge</a:t>
            </a:r>
            <a:endParaRPr lang="en-GB" sz="1400" dirty="0"/>
          </a:p>
        </p:txBody>
      </p:sp>
    </p:spTree>
    <p:extLst>
      <p:ext uri="{BB962C8B-B14F-4D97-AF65-F5344CB8AC3E}">
        <p14:creationId xmlns:p14="http://schemas.microsoft.com/office/powerpoint/2010/main" val="32480543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029" y="404664"/>
            <a:ext cx="9144000" cy="6328565"/>
          </a:xfrm>
          <a:prstGeom prst="rect">
            <a:avLst/>
          </a:prstGeom>
          <a:noFill/>
        </p:spPr>
        <p:txBody>
          <a:bodyPr wrap="square" lIns="540000" tIns="360000" rIns="540000" bIns="360000" rtlCol="0">
            <a:spAutoFit/>
          </a:bodyPr>
          <a:lstStyle/>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a:p>
          <a:p>
            <a:pPr algn="just"/>
            <a:endParaRPr lang="en-GB" sz="2800" dirty="0" smtClean="0"/>
          </a:p>
          <a:p>
            <a:pPr algn="just"/>
            <a:endParaRPr lang="en-GB" sz="2800" dirty="0" smtClean="0"/>
          </a:p>
          <a:p>
            <a:pPr algn="just"/>
            <a:r>
              <a:rPr lang="en-GB" sz="2800" dirty="0" smtClean="0"/>
              <a:t>“Cinema is </a:t>
            </a:r>
            <a:r>
              <a:rPr lang="en-GB" sz="2800" dirty="0"/>
              <a:t>embedded deep into what one might call the external histories </a:t>
            </a:r>
            <a:r>
              <a:rPr lang="en-GB" sz="2800" dirty="0" smtClean="0"/>
              <a:t>of the </a:t>
            </a:r>
            <a:r>
              <a:rPr lang="en-GB" sz="2800" dirty="0"/>
              <a:t>century </a:t>
            </a:r>
            <a:r>
              <a:rPr lang="en-GB" sz="2800" dirty="0" smtClean="0"/>
              <a:t>– those </a:t>
            </a:r>
            <a:r>
              <a:rPr lang="en-GB" sz="2800" dirty="0"/>
              <a:t>of economics and politics for example </a:t>
            </a:r>
            <a:r>
              <a:rPr lang="en-GB" sz="2800" dirty="0" smtClean="0"/>
              <a:t>–  but even more </a:t>
            </a:r>
            <a:r>
              <a:rPr lang="en-GB" sz="2800" dirty="0"/>
              <a:t>deeply into the history of modern subjectivity</a:t>
            </a:r>
            <a:r>
              <a:rPr lang="en-GB" sz="2800" dirty="0" smtClean="0"/>
              <a:t>.”</a:t>
            </a:r>
            <a:endParaRPr lang="en-GB" sz="2800" dirty="0"/>
          </a:p>
          <a:p>
            <a:pPr marL="285750" indent="-285750" algn="r">
              <a:buFontTx/>
              <a:buChar char="-"/>
            </a:pPr>
            <a:r>
              <a:rPr lang="en-GB" sz="1400" dirty="0" smtClean="0">
                <a:solidFill>
                  <a:prstClr val="black"/>
                </a:solidFill>
              </a:rPr>
              <a:t>Geoffrey </a:t>
            </a:r>
            <a:r>
              <a:rPr lang="en-GB" sz="1400" dirty="0" err="1">
                <a:solidFill>
                  <a:prstClr val="black"/>
                </a:solidFill>
              </a:rPr>
              <a:t>Nowell</a:t>
            </a:r>
            <a:r>
              <a:rPr lang="en-GB" sz="1400" dirty="0">
                <a:solidFill>
                  <a:prstClr val="black"/>
                </a:solidFill>
              </a:rPr>
              <a:t>-Smith, 'On History and the Cinema,' </a:t>
            </a:r>
            <a:r>
              <a:rPr lang="en-GB" sz="1400" i="1" dirty="0">
                <a:solidFill>
                  <a:prstClr val="black"/>
                </a:solidFill>
              </a:rPr>
              <a:t>Screen </a:t>
            </a:r>
            <a:r>
              <a:rPr lang="en-GB" sz="1400" dirty="0">
                <a:solidFill>
                  <a:prstClr val="black"/>
                </a:solidFill>
              </a:rPr>
              <a:t>(Vol. 31, No. 2, Summer 1990), </a:t>
            </a:r>
            <a:r>
              <a:rPr lang="en-GB" sz="1400" dirty="0" smtClean="0">
                <a:solidFill>
                  <a:prstClr val="black"/>
                </a:solidFill>
              </a:rPr>
              <a:t>p.160</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4325" y="3029"/>
            <a:ext cx="6083291" cy="3770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73200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7384"/>
            <a:ext cx="9144000" cy="6667119"/>
          </a:xfrm>
          <a:prstGeom prst="rect">
            <a:avLst/>
          </a:prstGeom>
          <a:noFill/>
        </p:spPr>
        <p:txBody>
          <a:bodyPr wrap="square" lIns="540000" tIns="360000" rIns="540000" bIns="360000" rtlCol="0">
            <a:spAutoFit/>
          </a:bodyPr>
          <a:lstStyle/>
          <a:p>
            <a:pPr lvl="0" algn="just">
              <a:spcAft>
                <a:spcPts val="0"/>
              </a:spcAft>
            </a:pPr>
            <a:endParaRPr lang="en-GB" b="1" dirty="0" smtClean="0">
              <a:ea typeface="Calibri"/>
              <a:cs typeface="Times New Roman"/>
            </a:endParaRPr>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smtClean="0"/>
          </a:p>
          <a:p>
            <a:pPr algn="just"/>
            <a:endParaRPr lang="en-GB" dirty="0"/>
          </a:p>
          <a:p>
            <a:pPr algn="just"/>
            <a:endParaRPr lang="en-GB" dirty="0"/>
          </a:p>
          <a:p>
            <a:pPr algn="just"/>
            <a:r>
              <a:rPr lang="en-GB" sz="2200" dirty="0" smtClean="0"/>
              <a:t>Paul </a:t>
            </a:r>
            <a:r>
              <a:rPr lang="en-GB" sz="2200" dirty="0" err="1" smtClean="0"/>
              <a:t>Virilio</a:t>
            </a:r>
            <a:r>
              <a:rPr lang="en-GB" sz="2200" dirty="0" smtClean="0"/>
              <a:t>, ‘A Travelling Shot Over Eighty Years,’ </a:t>
            </a:r>
            <a:r>
              <a:rPr lang="en-GB" sz="2200" i="1" dirty="0" smtClean="0"/>
              <a:t>War and Cinema: The Logistics of Perception </a:t>
            </a:r>
            <a:r>
              <a:rPr lang="en-GB" sz="2200" dirty="0" smtClean="0"/>
              <a:t>(Verso: London, 2000 [1984]), </a:t>
            </a:r>
            <a:r>
              <a:rPr lang="en-GB" sz="2200" dirty="0"/>
              <a:t>pp. 85–111.</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716" y="188640"/>
            <a:ext cx="3384376" cy="518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84826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5" y="3283269"/>
            <a:ext cx="3559563" cy="3559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424855" y="6093296"/>
            <a:ext cx="3456384" cy="523220"/>
          </a:xfrm>
          <a:prstGeom prst="rect">
            <a:avLst/>
          </a:prstGeom>
        </p:spPr>
        <p:txBody>
          <a:bodyPr wrap="square">
            <a:spAutoFit/>
          </a:bodyPr>
          <a:lstStyle/>
          <a:p>
            <a:r>
              <a:rPr lang="en-GB" sz="1400" dirty="0" smtClean="0"/>
              <a:t>Chronophotgraphic methods, as pioneered by Etienne-Jules Marey</a:t>
            </a:r>
            <a:endParaRPr lang="en-GB" sz="1400"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9975" y="260648"/>
            <a:ext cx="5987766" cy="3322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5" y="548680"/>
            <a:ext cx="2619375" cy="1885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6946" y="3922484"/>
            <a:ext cx="4954293" cy="1472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18006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3131840" cy="1835027"/>
          </a:xfrm>
          <a:prstGeom prst="rect">
            <a:avLst/>
          </a:prstGeom>
          <a:noFill/>
        </p:spPr>
        <p:txBody>
          <a:bodyPr wrap="square" lIns="540000" tIns="360000" rIns="540000" bIns="360000" rtlCol="0">
            <a:spAutoFit/>
          </a:bodyPr>
          <a:lstStyle/>
          <a:p>
            <a:pPr algn="just"/>
            <a:r>
              <a:rPr lang="en-GB" b="1" dirty="0" smtClean="0">
                <a:ea typeface="Calibri"/>
                <a:cs typeface="Times New Roman"/>
              </a:rPr>
              <a:t>Chronophotographic rifle</a:t>
            </a:r>
            <a:endParaRPr lang="en-GB" b="1" dirty="0">
              <a:ea typeface="Calibri"/>
              <a:cs typeface="Times New Roman"/>
            </a:endParaRPr>
          </a:p>
          <a:p>
            <a:pPr marL="800100" lvl="1" indent="-342900" algn="just">
              <a:buFont typeface="Calibri"/>
              <a:buChar char="-"/>
            </a:pPr>
            <a:endParaRPr lang="en-GB" b="1" dirty="0" smtClean="0">
              <a:ea typeface="Calibri"/>
              <a:cs typeface="Times New Roman"/>
            </a:endParaRPr>
          </a:p>
          <a:p>
            <a:pPr lvl="1" algn="just"/>
            <a:endParaRPr lang="en-GB" dirty="0">
              <a:ea typeface="Calibri"/>
              <a:cs typeface="Times New Roman"/>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861048"/>
            <a:ext cx="2691561"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51520" y="5877272"/>
            <a:ext cx="3456384" cy="523220"/>
          </a:xfrm>
          <a:prstGeom prst="rect">
            <a:avLst/>
          </a:prstGeom>
        </p:spPr>
        <p:txBody>
          <a:bodyPr wrap="square">
            <a:spAutoFit/>
          </a:bodyPr>
          <a:lstStyle/>
          <a:p>
            <a:r>
              <a:rPr lang="en-GB" sz="1400" dirty="0" smtClean="0"/>
              <a:t>Chronophotgraphic methods, as pioneered by Etienne-Jules Marey</a:t>
            </a:r>
            <a:endParaRPr lang="en-GB" sz="1400" dirty="0"/>
          </a:p>
        </p:txBody>
      </p:sp>
      <p:pic>
        <p:nvPicPr>
          <p:cNvPr id="512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4498810"/>
            <a:ext cx="4788024" cy="2359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3081" y="-28201"/>
            <a:ext cx="6200919" cy="4526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58187" y="917513"/>
            <a:ext cx="1656184" cy="2585323"/>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Association between ‘shot’ of a camera and a gun</a:t>
            </a:r>
            <a:endParaRPr lang="en-GB" sz="2000" b="1" i="1" dirty="0">
              <a:solidFill>
                <a:srgbClr val="7030A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736644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987</TotalTime>
  <Words>1265</Words>
  <Application>Microsoft Office PowerPoint</Application>
  <PresentationFormat>On-screen Show (4:3)</PresentationFormat>
  <Paragraphs>98</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Symbol</vt:lpstr>
      <vt:lpstr>Times New Roman</vt:lpstr>
      <vt:lpstr>Office Theme</vt:lpstr>
      <vt:lpstr>PowerPoint Presentation</vt:lpstr>
      <vt:lpstr>PowerPoint Presentation</vt:lpstr>
      <vt:lpstr>Cinema and History:  Robert A Rosenstone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56</cp:revision>
  <cp:lastPrinted>2017-03-27T07:05:06Z</cp:lastPrinted>
  <dcterms:created xsi:type="dcterms:W3CDTF">2015-11-19T10:22:59Z</dcterms:created>
  <dcterms:modified xsi:type="dcterms:W3CDTF">2017-03-30T13:55:28Z</dcterms:modified>
</cp:coreProperties>
</file>