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665" r:id="rId3"/>
    <p:sldMasterId id="2147483669" r:id="rId4"/>
    <p:sldMasterId id="2147483681" r:id="rId5"/>
  </p:sldMasterIdLst>
  <p:notesMasterIdLst>
    <p:notesMasterId r:id="rId27"/>
  </p:notesMasterIdLst>
  <p:sldIdLst>
    <p:sldId id="851" r:id="rId6"/>
    <p:sldId id="962" r:id="rId7"/>
    <p:sldId id="972" r:id="rId8"/>
    <p:sldId id="964" r:id="rId9"/>
    <p:sldId id="589" r:id="rId10"/>
    <p:sldId id="966" r:id="rId11"/>
    <p:sldId id="305" r:id="rId12"/>
    <p:sldId id="349" r:id="rId13"/>
    <p:sldId id="967" r:id="rId14"/>
    <p:sldId id="969" r:id="rId15"/>
    <p:sldId id="306" r:id="rId16"/>
    <p:sldId id="326" r:id="rId17"/>
    <p:sldId id="307" r:id="rId18"/>
    <p:sldId id="311" r:id="rId19"/>
    <p:sldId id="335" r:id="rId20"/>
    <p:sldId id="309" r:id="rId21"/>
    <p:sldId id="968" r:id="rId22"/>
    <p:sldId id="310" r:id="rId23"/>
    <p:sldId id="314" r:id="rId24"/>
    <p:sldId id="325" r:id="rId25"/>
    <p:sldId id="337" r:id="rId26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76EDCE-02E7-402C-BA22-3CA23D01A199}" v="57" dt="2021-10-12T18:21:41.0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98" autoAdjust="0"/>
    <p:restoredTop sz="93187" autoAdjust="0"/>
  </p:normalViewPr>
  <p:slideViewPr>
    <p:cSldViewPr snapToGrid="0">
      <p:cViewPr varScale="1">
        <p:scale>
          <a:sx n="56" d="100"/>
          <a:sy n="56" d="100"/>
        </p:scale>
        <p:origin x="888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AC76EDCE-02E7-402C-BA22-3CA23D01A199}"/>
    <pc:docChg chg="addSld delSld modSld">
      <pc:chgData name="Julie Crossman" userId="d902ac89-ff56-4e5d-982f-3384b0284abe" providerId="ADAL" clId="{AC76EDCE-02E7-402C-BA22-3CA23D01A199}" dt="2021-10-26T17:53:05.097" v="18" actId="47"/>
      <pc:docMkLst>
        <pc:docMk/>
      </pc:docMkLst>
      <pc:sldChg chg="del">
        <pc:chgData name="Julie Crossman" userId="d902ac89-ff56-4e5d-982f-3384b0284abe" providerId="ADAL" clId="{AC76EDCE-02E7-402C-BA22-3CA23D01A199}" dt="2021-10-26T17:53:02.210" v="12" actId="47"/>
        <pc:sldMkLst>
          <pc:docMk/>
          <pc:sldMk cId="655916491" sldId="308"/>
        </pc:sldMkLst>
      </pc:sldChg>
      <pc:sldChg chg="del">
        <pc:chgData name="Julie Crossman" userId="d902ac89-ff56-4e5d-982f-3384b0284abe" providerId="ADAL" clId="{AC76EDCE-02E7-402C-BA22-3CA23D01A199}" dt="2021-10-26T17:52:57.982" v="4" actId="47"/>
        <pc:sldMkLst>
          <pc:docMk/>
          <pc:sldMk cId="346882245" sldId="312"/>
        </pc:sldMkLst>
      </pc:sldChg>
      <pc:sldChg chg="del">
        <pc:chgData name="Julie Crossman" userId="d902ac89-ff56-4e5d-982f-3384b0284abe" providerId="ADAL" clId="{AC76EDCE-02E7-402C-BA22-3CA23D01A199}" dt="2021-10-26T17:52:57.272" v="3" actId="47"/>
        <pc:sldMkLst>
          <pc:docMk/>
          <pc:sldMk cId="2847426007" sldId="315"/>
        </pc:sldMkLst>
      </pc:sldChg>
      <pc:sldChg chg="del">
        <pc:chgData name="Julie Crossman" userId="d902ac89-ff56-4e5d-982f-3384b0284abe" providerId="ADAL" clId="{AC76EDCE-02E7-402C-BA22-3CA23D01A199}" dt="2021-10-26T17:53:03.632" v="15" actId="47"/>
        <pc:sldMkLst>
          <pc:docMk/>
          <pc:sldMk cId="537185477" sldId="316"/>
        </pc:sldMkLst>
      </pc:sldChg>
      <pc:sldChg chg="del">
        <pc:chgData name="Julie Crossman" userId="d902ac89-ff56-4e5d-982f-3384b0284abe" providerId="ADAL" clId="{AC76EDCE-02E7-402C-BA22-3CA23D01A199}" dt="2021-10-26T17:53:02.799" v="14" actId="47"/>
        <pc:sldMkLst>
          <pc:docMk/>
          <pc:sldMk cId="80652179" sldId="318"/>
        </pc:sldMkLst>
      </pc:sldChg>
      <pc:sldChg chg="del">
        <pc:chgData name="Julie Crossman" userId="d902ac89-ff56-4e5d-982f-3384b0284abe" providerId="ADAL" clId="{AC76EDCE-02E7-402C-BA22-3CA23D01A199}" dt="2021-10-26T17:53:04.269" v="17" actId="47"/>
        <pc:sldMkLst>
          <pc:docMk/>
          <pc:sldMk cId="3678403946" sldId="319"/>
        </pc:sldMkLst>
      </pc:sldChg>
      <pc:sldChg chg="del">
        <pc:chgData name="Julie Crossman" userId="d902ac89-ff56-4e5d-982f-3384b0284abe" providerId="ADAL" clId="{AC76EDCE-02E7-402C-BA22-3CA23D01A199}" dt="2021-10-26T17:53:03.982" v="16" actId="47"/>
        <pc:sldMkLst>
          <pc:docMk/>
          <pc:sldMk cId="1488312892" sldId="320"/>
        </pc:sldMkLst>
      </pc:sldChg>
      <pc:sldChg chg="del">
        <pc:chgData name="Julie Crossman" userId="d902ac89-ff56-4e5d-982f-3384b0284abe" providerId="ADAL" clId="{AC76EDCE-02E7-402C-BA22-3CA23D01A199}" dt="2021-10-26T17:53:05.097" v="18" actId="47"/>
        <pc:sldMkLst>
          <pc:docMk/>
          <pc:sldMk cId="141471140" sldId="322"/>
        </pc:sldMkLst>
      </pc:sldChg>
      <pc:sldChg chg="del">
        <pc:chgData name="Julie Crossman" userId="d902ac89-ff56-4e5d-982f-3384b0284abe" providerId="ADAL" clId="{AC76EDCE-02E7-402C-BA22-3CA23D01A199}" dt="2021-10-26T17:53:01.902" v="11" actId="47"/>
        <pc:sldMkLst>
          <pc:docMk/>
          <pc:sldMk cId="777547892" sldId="327"/>
        </pc:sldMkLst>
      </pc:sldChg>
      <pc:sldChg chg="del">
        <pc:chgData name="Julie Crossman" userId="d902ac89-ff56-4e5d-982f-3384b0284abe" providerId="ADAL" clId="{AC76EDCE-02E7-402C-BA22-3CA23D01A199}" dt="2021-10-26T17:52:56.171" v="2" actId="47"/>
        <pc:sldMkLst>
          <pc:docMk/>
          <pc:sldMk cId="785523426" sldId="328"/>
        </pc:sldMkLst>
      </pc:sldChg>
      <pc:sldChg chg="del">
        <pc:chgData name="Julie Crossman" userId="d902ac89-ff56-4e5d-982f-3384b0284abe" providerId="ADAL" clId="{AC76EDCE-02E7-402C-BA22-3CA23D01A199}" dt="2021-10-26T17:53:02.493" v="13" actId="47"/>
        <pc:sldMkLst>
          <pc:docMk/>
          <pc:sldMk cId="1474076515" sldId="338"/>
        </pc:sldMkLst>
      </pc:sldChg>
      <pc:sldChg chg="del">
        <pc:chgData name="Julie Crossman" userId="d902ac89-ff56-4e5d-982f-3384b0284abe" providerId="ADAL" clId="{AC76EDCE-02E7-402C-BA22-3CA23D01A199}" dt="2021-10-26T17:53:00.350" v="8" actId="47"/>
        <pc:sldMkLst>
          <pc:docMk/>
          <pc:sldMk cId="3465439718" sldId="339"/>
        </pc:sldMkLst>
      </pc:sldChg>
      <pc:sldChg chg="del">
        <pc:chgData name="Julie Crossman" userId="d902ac89-ff56-4e5d-982f-3384b0284abe" providerId="ADAL" clId="{AC76EDCE-02E7-402C-BA22-3CA23D01A199}" dt="2021-10-26T17:52:59.821" v="7" actId="47"/>
        <pc:sldMkLst>
          <pc:docMk/>
          <pc:sldMk cId="3693483854" sldId="340"/>
        </pc:sldMkLst>
      </pc:sldChg>
      <pc:sldChg chg="del">
        <pc:chgData name="Julie Crossman" userId="d902ac89-ff56-4e5d-982f-3384b0284abe" providerId="ADAL" clId="{AC76EDCE-02E7-402C-BA22-3CA23D01A199}" dt="2021-10-26T17:53:00.811" v="9" actId="47"/>
        <pc:sldMkLst>
          <pc:docMk/>
          <pc:sldMk cId="495463662" sldId="355"/>
        </pc:sldMkLst>
      </pc:sldChg>
      <pc:sldChg chg="del">
        <pc:chgData name="Julie Crossman" userId="d902ac89-ff56-4e5d-982f-3384b0284abe" providerId="ADAL" clId="{AC76EDCE-02E7-402C-BA22-3CA23D01A199}" dt="2021-10-26T17:53:01.415" v="10" actId="47"/>
        <pc:sldMkLst>
          <pc:docMk/>
          <pc:sldMk cId="2724549120" sldId="356"/>
        </pc:sldMkLst>
      </pc:sldChg>
      <pc:sldChg chg="modSp mod">
        <pc:chgData name="Julie Crossman" userId="d902ac89-ff56-4e5d-982f-3384b0284abe" providerId="ADAL" clId="{AC76EDCE-02E7-402C-BA22-3CA23D01A199}" dt="2021-10-26T10:48:02.724" v="0" actId="20577"/>
        <pc:sldMkLst>
          <pc:docMk/>
          <pc:sldMk cId="3957970266" sldId="851"/>
        </pc:sldMkLst>
        <pc:spChg chg="mod">
          <ac:chgData name="Julie Crossman" userId="d902ac89-ff56-4e5d-982f-3384b0284abe" providerId="ADAL" clId="{AC76EDCE-02E7-402C-BA22-3CA23D01A199}" dt="2021-10-26T10:48:02.724" v="0" actId="20577"/>
          <ac:spMkLst>
            <pc:docMk/>
            <pc:sldMk cId="3957970266" sldId="851"/>
            <ac:spMk id="7" creationId="{10E87453-715C-4E35-B532-98A21A47FB71}"/>
          </ac:spMkLst>
        </pc:spChg>
      </pc:sldChg>
      <pc:sldChg chg="del">
        <pc:chgData name="Julie Crossman" userId="d902ac89-ff56-4e5d-982f-3384b0284abe" providerId="ADAL" clId="{AC76EDCE-02E7-402C-BA22-3CA23D01A199}" dt="2021-10-26T17:52:58.603" v="5" actId="47"/>
        <pc:sldMkLst>
          <pc:docMk/>
          <pc:sldMk cId="3433930089" sldId="970"/>
        </pc:sldMkLst>
      </pc:sldChg>
      <pc:sldChg chg="del">
        <pc:chgData name="Julie Crossman" userId="d902ac89-ff56-4e5d-982f-3384b0284abe" providerId="ADAL" clId="{AC76EDCE-02E7-402C-BA22-3CA23D01A199}" dt="2021-10-26T17:52:59.059" v="6" actId="47"/>
        <pc:sldMkLst>
          <pc:docMk/>
          <pc:sldMk cId="1516074201" sldId="971"/>
        </pc:sldMkLst>
      </pc:sldChg>
      <pc:sldChg chg="new">
        <pc:chgData name="Julie Crossman" userId="d902ac89-ff56-4e5d-982f-3384b0284abe" providerId="ADAL" clId="{AC76EDCE-02E7-402C-BA22-3CA23D01A199}" dt="2021-10-26T11:19:48.575" v="1" actId="680"/>
        <pc:sldMkLst>
          <pc:docMk/>
          <pc:sldMk cId="227569533" sldId="9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FA9AEF37-4A10-47B4-BE50-C4797461E473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345A2668-57C8-435C-9244-65EEF4ADA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017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39738" y="1252538"/>
            <a:ext cx="6008687" cy="33813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66155">
              <a:defRPr/>
            </a:pPr>
            <a:fld id="{2892395D-BC1B-4D1D-949A-52A1A007E086}" type="slidenum">
              <a:rPr lang="en-GB" sz="1400">
                <a:solidFill>
                  <a:prstClr val="black"/>
                </a:solidFill>
                <a:latin typeface="Calibri" panose="020F0502020204030204"/>
              </a:rPr>
              <a:pPr defTabSz="966155">
                <a:defRPr/>
              </a:pPr>
              <a:t>1</a:t>
            </a:fld>
            <a:endParaRPr lang="en-GB" sz="140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12106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5A2668-57C8-435C-9244-65EEF4ADAB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5362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rPr>
              <a:t>Today’s environment of extreme dynamism calls for a degree of courage, judgment, and flexibility that only humans and teams led by humans can bring. A predictable world can be effectively dealt with by algorithms and equations. A messy world cannot, even in an age of increasingly intelligent machines. </a:t>
            </a:r>
            <a:r>
              <a:rPr lang="en-GB" sz="1200" b="1" i="0" u="none" strike="noStrike" kern="1200" baseline="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9571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5A2668-57C8-435C-9244-65EEF4ADAB1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54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133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60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175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3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660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78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56664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3571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93709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36764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8785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33104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3142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060564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55201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89120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903207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956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9130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6670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598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8324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902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387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4780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957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802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94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5.jpe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5.jpe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09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8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7"/>
            <a:ext cx="11557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00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6696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10/26/2021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92786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93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AHxtM-ewlg4?feature=oembe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xuC93dc8iM&amp;feature=player_embedded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snSBhWEyK4" TargetMode="External"/><Relationship Id="rId2" Type="http://schemas.openxmlformats.org/officeDocument/2006/relationships/hyperlink" Target="http://www.youtube.com/watch?v=EcHpgsTg458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png"/><Relationship Id="rId5" Type="http://schemas.openxmlformats.org/officeDocument/2006/relationships/hyperlink" Target="http://www.youtube.com/watch?v=TxuC93dc8iM&amp;feature=player_embedded" TargetMode="External"/><Relationship Id="rId4" Type="http://schemas.openxmlformats.org/officeDocument/2006/relationships/hyperlink" Target="http://www.youtube.com/watch?v=yL8HZverSSU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TxuC93dc8iM?feature=oembed" TargetMode="External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6448657" y="2024014"/>
            <a:ext cx="4418553" cy="1122502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>
              <a:defRPr/>
            </a:pPr>
            <a:endParaRPr lang="en-GB" sz="3300">
              <a:solidFill>
                <a:prstClr val="white"/>
              </a:solidFill>
              <a:latin typeface="Calibri Light" panose="020F03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E87453-715C-4E35-B532-98A21A47FB71}"/>
              </a:ext>
            </a:extLst>
          </p:cNvPr>
          <p:cNvSpPr txBox="1"/>
          <p:nvPr/>
        </p:nvSpPr>
        <p:spPr>
          <a:xfrm>
            <a:off x="3030177" y="2280894"/>
            <a:ext cx="6836960" cy="2015936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ctr" defTabSz="685800">
              <a:defRPr/>
            </a:pPr>
            <a:r>
              <a:rPr lang="en-GB" sz="4050" b="1" dirty="0">
                <a:solidFill>
                  <a:prstClr val="white"/>
                </a:solidFill>
                <a:latin typeface="Calibri" panose="020F0502020204030204"/>
              </a:rPr>
              <a:t>Leadership and Change</a:t>
            </a:r>
          </a:p>
          <a:p>
            <a:pPr algn="ctr">
              <a:defRPr/>
            </a:pPr>
            <a:r>
              <a:rPr lang="en-GB" sz="3200" b="1" dirty="0">
                <a:solidFill>
                  <a:prstClr val="white"/>
                </a:solidFill>
                <a:latin typeface="Calibri" panose="020F0502020204030204"/>
                <a:cs typeface="Calibri"/>
              </a:rPr>
              <a:t>BMPF7023</a:t>
            </a:r>
          </a:p>
          <a:p>
            <a:pPr algn="ctr">
              <a:defRPr/>
            </a:pPr>
            <a:r>
              <a:rPr lang="en-GB" sz="2700" b="1" dirty="0">
                <a:solidFill>
                  <a:prstClr val="white"/>
                </a:solidFill>
                <a:latin typeface="Calibri" panose="020F0502020204030204"/>
                <a:cs typeface="Calibri"/>
              </a:rPr>
              <a:t>Module 2 </a:t>
            </a:r>
          </a:p>
          <a:p>
            <a:pPr algn="ctr">
              <a:defRPr/>
            </a:pPr>
            <a:r>
              <a:rPr lang="en-GB" sz="2700" b="1">
                <a:solidFill>
                  <a:prstClr val="white"/>
                </a:solidFill>
                <a:latin typeface="Calibri" panose="020F0502020204030204"/>
                <a:cs typeface="Calibri"/>
              </a:rPr>
              <a:t>Day 2</a:t>
            </a:r>
            <a:endParaRPr lang="en-GB" sz="2700" b="1" dirty="0">
              <a:solidFill>
                <a:prstClr val="white"/>
              </a:solidFill>
              <a:latin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7970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DDD00-D38B-423F-8B26-9133F3C40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EF12D-F99C-4281-81F0-07535327E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dirty="0">
                <a:latin typeface="Arial" panose="020B0604020202020204" pitchFamily="34" charset="0"/>
                <a:ea typeface="Arial" panose="020B0604020202020204" pitchFamily="34" charset="0"/>
              </a:rPr>
              <a:t>critically evaluate the influence of organisational culture in the context of change initiatives;</a:t>
            </a:r>
          </a:p>
          <a:p>
            <a:pPr marL="342900" lvl="0" indent="-342900" algn="just" rtl="0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3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critically examine the complex nature of challenges for the leadership role within times of organisational change;</a:t>
            </a:r>
          </a:p>
          <a:p>
            <a:pPr marL="342900" lvl="0" indent="-342900" algn="just" rtl="0">
              <a:spcBef>
                <a:spcPts val="600"/>
              </a:spcBef>
              <a:buFont typeface="Symbol" panose="05050102010706020507" pitchFamily="18" charset="2"/>
              <a:buChar char=""/>
              <a:tabLst>
                <a:tab pos="914400" algn="l"/>
                <a:tab pos="1371600" algn="l"/>
                <a:tab pos="1828800" algn="l"/>
              </a:tabLst>
            </a:pPr>
            <a:r>
              <a:rPr lang="en-GB" sz="3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identify and critically analyse a range of strategies for leading change in the context of challenges to the organisation from within.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86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569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31919B4-CF17-408D-9F07-FE39099B5A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6655361"/>
              </p:ext>
            </p:extLst>
          </p:nvPr>
        </p:nvGraphicFramePr>
        <p:xfrm>
          <a:off x="2028466" y="1722120"/>
          <a:ext cx="8530266" cy="85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889255">
                  <a:extLst>
                    <a:ext uri="{9D8B030D-6E8A-4147-A177-3AD203B41FA5}">
                      <a16:colId xmlns:a16="http://schemas.microsoft.com/office/drawing/2014/main" val="3475703259"/>
                    </a:ext>
                  </a:extLst>
                </a:gridCol>
                <a:gridCol w="2208362">
                  <a:extLst>
                    <a:ext uri="{9D8B030D-6E8A-4147-A177-3AD203B41FA5}">
                      <a16:colId xmlns:a16="http://schemas.microsoft.com/office/drawing/2014/main" val="2300881958"/>
                    </a:ext>
                  </a:extLst>
                </a:gridCol>
                <a:gridCol w="2432649">
                  <a:extLst>
                    <a:ext uri="{9D8B030D-6E8A-4147-A177-3AD203B41FA5}">
                      <a16:colId xmlns:a16="http://schemas.microsoft.com/office/drawing/2014/main" val="207534447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dirty="0">
                          <a:effectLst/>
                        </a:rPr>
                        <a:t>Mode of assessment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4597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Written Assignment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5400 words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60%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148866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0846D3B-DA62-4FC3-A211-4EDAFBE4DFCC}"/>
              </a:ext>
            </a:extLst>
          </p:cNvPr>
          <p:cNvSpPr txBox="1"/>
          <p:nvPr/>
        </p:nvSpPr>
        <p:spPr>
          <a:xfrm>
            <a:off x="1633268" y="405225"/>
            <a:ext cx="95638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accent5">
                    <a:lumMod val="50000"/>
                  </a:schemeClr>
                </a:solidFill>
              </a:rPr>
              <a:t>Module component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7E5430-E388-472B-8581-9FEFB1A30AAC}"/>
              </a:ext>
            </a:extLst>
          </p:cNvPr>
          <p:cNvSpPr txBox="1"/>
          <p:nvPr/>
        </p:nvSpPr>
        <p:spPr>
          <a:xfrm>
            <a:off x="1000664" y="1722120"/>
            <a:ext cx="632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1.)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FB2900C-962B-400B-ABF3-4038323360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02339"/>
              </p:ext>
            </p:extLst>
          </p:nvPr>
        </p:nvGraphicFramePr>
        <p:xfrm>
          <a:off x="2028466" y="3735798"/>
          <a:ext cx="8530266" cy="1280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14641">
                  <a:extLst>
                    <a:ext uri="{9D8B030D-6E8A-4147-A177-3AD203B41FA5}">
                      <a16:colId xmlns:a16="http://schemas.microsoft.com/office/drawing/2014/main" val="824520896"/>
                    </a:ext>
                  </a:extLst>
                </a:gridCol>
                <a:gridCol w="2182976">
                  <a:extLst>
                    <a:ext uri="{9D8B030D-6E8A-4147-A177-3AD203B41FA5}">
                      <a16:colId xmlns:a16="http://schemas.microsoft.com/office/drawing/2014/main" val="3490575342"/>
                    </a:ext>
                  </a:extLst>
                </a:gridCol>
                <a:gridCol w="2432649">
                  <a:extLst>
                    <a:ext uri="{9D8B030D-6E8A-4147-A177-3AD203B41FA5}">
                      <a16:colId xmlns:a16="http://schemas.microsoft.com/office/drawing/2014/main" val="293094829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Mode of assessment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287745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Individual Presentation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24 minutes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40%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1336463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2F406E5-DBBD-4733-BEE7-BDD3EB1D2FB8}"/>
              </a:ext>
            </a:extLst>
          </p:cNvPr>
          <p:cNvSpPr txBox="1"/>
          <p:nvPr/>
        </p:nvSpPr>
        <p:spPr>
          <a:xfrm>
            <a:off x="1029419" y="3639298"/>
            <a:ext cx="632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2.)</a:t>
            </a:r>
          </a:p>
        </p:txBody>
      </p:sp>
    </p:spTree>
    <p:extLst>
      <p:ext uri="{BB962C8B-B14F-4D97-AF65-F5344CB8AC3E}">
        <p14:creationId xmlns:p14="http://schemas.microsoft.com/office/powerpoint/2010/main" val="30235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22AC425E-AF25-4B72-B300-77C32C61741A}"/>
              </a:ext>
            </a:extLst>
          </p:cNvPr>
          <p:cNvSpPr/>
          <p:nvPr/>
        </p:nvSpPr>
        <p:spPr>
          <a:xfrm>
            <a:off x="1121434" y="990599"/>
            <a:ext cx="10058400" cy="1920815"/>
          </a:xfrm>
          <a:prstGeom prst="wedgeRoundRectCallou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prstClr val="white"/>
                </a:solidFill>
                <a:latin typeface="Myriad Pro"/>
              </a:rPr>
              <a:t>Means operating in a new context characterised by changing demographics and customer expectations, the influx of new technologies, and a rapid pace of change.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i="1" dirty="0">
                <a:solidFill>
                  <a:prstClr val="white"/>
                </a:solidFill>
                <a:latin typeface="Myriad Pro"/>
              </a:rPr>
              <a:t>(Future Leadership Trends, Deloitte, 2019)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BFF524D-0572-4A2C-BF25-DA62B36305E3}"/>
              </a:ext>
            </a:extLst>
          </p:cNvPr>
          <p:cNvSpPr/>
          <p:nvPr/>
        </p:nvSpPr>
        <p:spPr>
          <a:xfrm>
            <a:off x="1121434" y="3260784"/>
            <a:ext cx="10058400" cy="1920815"/>
          </a:xfrm>
          <a:prstGeom prst="wedgeRoundRect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prstClr val="white"/>
                </a:solidFill>
                <a:latin typeface="Myriad Pro"/>
              </a:rPr>
              <a:t>Making the shift  from “survive to thrive” depends on an organization becoming distinctly human at its core - a different way of being that approaches every question, every issue, and every decision from a human angle first.” </a:t>
            </a:r>
            <a:r>
              <a:rPr lang="en-GB" sz="2400" i="1" dirty="0">
                <a:solidFill>
                  <a:prstClr val="white"/>
                </a:solidFill>
                <a:latin typeface="Myriad Pro"/>
              </a:rPr>
              <a:t>(Global Human Capital Trends, Deloitte, 2021)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b="1" dirty="0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1EE52F-4238-4B46-8A42-707FFD5873B6}"/>
              </a:ext>
            </a:extLst>
          </p:cNvPr>
          <p:cNvSpPr txBox="1"/>
          <p:nvPr/>
        </p:nvSpPr>
        <p:spPr>
          <a:xfrm>
            <a:off x="1414732" y="189781"/>
            <a:ext cx="93855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21</a:t>
            </a:r>
            <a:r>
              <a:rPr lang="en-GB" sz="4000" b="1" baseline="30000" dirty="0">
                <a:solidFill>
                  <a:schemeClr val="accent5">
                    <a:lumMod val="50000"/>
                  </a:schemeClr>
                </a:solidFill>
              </a:rPr>
              <a:t>st</a:t>
            </a: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 Century leadership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847528" y="332657"/>
            <a:ext cx="849694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600" b="1" dirty="0">
                <a:solidFill>
                  <a:srgbClr val="4BACC6">
                    <a:lumMod val="50000"/>
                  </a:srgbClr>
                </a:solidFill>
              </a:rPr>
              <a:t>Organisational culture -the shadow of the leader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C96561-4254-4D1D-AE60-B6E6E452B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8606" y="1700809"/>
            <a:ext cx="4474789" cy="3727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881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279577" y="260649"/>
            <a:ext cx="74517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Organisational culture</a:t>
            </a:r>
          </a:p>
        </p:txBody>
      </p:sp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1508983" y="656730"/>
            <a:ext cx="9174034" cy="3630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	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“Values, beliefs, </a:t>
            </a:r>
            <a:r>
              <a:rPr lang="en-US" sz="3200" b="1" kern="0" dirty="0" err="1">
                <a:solidFill>
                  <a:srgbClr val="000000"/>
                </a:solidFill>
                <a:latin typeface="Myriad Pro"/>
              </a:rPr>
              <a:t>behaviours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, customs, and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attitudes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that help the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members of the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 err="1">
                <a:solidFill>
                  <a:srgbClr val="000000"/>
                </a:solidFill>
                <a:latin typeface="Myriad Pro"/>
              </a:rPr>
              <a:t>organisation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 understand what it stands for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,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how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it does things, and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what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it considers important.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US" sz="3200" i="1" kern="0" dirty="0">
              <a:solidFill>
                <a:srgbClr val="000000"/>
              </a:solidFill>
              <a:latin typeface="Myriad Pro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i="1" kern="0" dirty="0">
                <a:solidFill>
                  <a:srgbClr val="000000"/>
                </a:solidFill>
                <a:latin typeface="Myriad Pro"/>
              </a:rPr>
              <a:t>Source: CMI 2010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3200" kern="0" dirty="0">
              <a:solidFill>
                <a:srgbClr val="000000"/>
              </a:solidFill>
              <a:latin typeface="Myriad Pro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81365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133A4-BE35-428F-A8BF-9800D566D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EE311-C1F5-4B4B-96EF-2BCD190B5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30DCD1CD-01A7-426A-ABFF-DB7651E8C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083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North East Ambulance Service NEAS: Growing a compassionate culture">
            <a:hlinkClick r:id="" action="ppaction://media"/>
            <a:extLst>
              <a:ext uri="{FF2B5EF4-FFF2-40B4-BE49-F238E27FC236}">
                <a16:creationId xmlns:a16="http://schemas.microsoft.com/office/drawing/2014/main" id="{231821CF-2A9B-4753-BE52-4E8AF7672F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61628"/>
            <a:ext cx="12192000" cy="691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37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E909D23-E5A9-47D9-A5D0-4426EFA36D8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961" y="477078"/>
            <a:ext cx="7301254" cy="5098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0D9E25-4B7A-4941-9781-739166108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Emerging themes from NEAS video </a:t>
            </a:r>
          </a:p>
        </p:txBody>
      </p:sp>
    </p:spTree>
    <p:extLst>
      <p:ext uri="{BB962C8B-B14F-4D97-AF65-F5344CB8AC3E}">
        <p14:creationId xmlns:p14="http://schemas.microsoft.com/office/powerpoint/2010/main" val="190068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0770" y="-89520"/>
            <a:ext cx="11461630" cy="11430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ts val="600"/>
              </a:spcAft>
            </a:pPr>
            <a:r>
              <a:rPr lang="en-GB" altLang="en-US" sz="44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Organisational culture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FB73916B-A9C7-49C9-A7A9-CBFB476B3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283" y="1219201"/>
            <a:ext cx="7975586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951303" y="1434480"/>
            <a:ext cx="3902765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r>
              <a:rPr lang="en-GB" sz="2400" i="1" dirty="0"/>
              <a:t>“</a:t>
            </a:r>
            <a:r>
              <a:rPr lang="en-GB" sz="2400" b="1" i="1" dirty="0"/>
              <a:t>Culture </a:t>
            </a:r>
            <a:r>
              <a:rPr lang="en-GB" sz="2400" i="1" dirty="0"/>
              <a:t>is the </a:t>
            </a:r>
            <a:r>
              <a:rPr lang="en-GB" sz="2400" b="1" i="1" dirty="0"/>
              <a:t>commonly held </a:t>
            </a:r>
            <a:r>
              <a:rPr lang="en-GB" sz="2400" i="1" dirty="0"/>
              <a:t>and </a:t>
            </a:r>
            <a:r>
              <a:rPr lang="en-GB" sz="2400" b="1" i="1" dirty="0"/>
              <a:t>relatively stable beliefs</a:t>
            </a:r>
            <a:r>
              <a:rPr lang="en-GB" sz="2400" i="1" dirty="0"/>
              <a:t>, </a:t>
            </a:r>
            <a:r>
              <a:rPr lang="en-GB" sz="2400" b="1" i="1" dirty="0"/>
              <a:t>attitudes  </a:t>
            </a:r>
            <a:r>
              <a:rPr lang="en-GB" sz="2400" i="1" dirty="0"/>
              <a:t>and </a:t>
            </a:r>
            <a:r>
              <a:rPr lang="en-GB" sz="2400" b="1" i="1" dirty="0"/>
              <a:t>values</a:t>
            </a:r>
            <a:r>
              <a:rPr lang="en-GB" sz="2400" i="1" dirty="0"/>
              <a:t> that </a:t>
            </a:r>
            <a:r>
              <a:rPr lang="en-GB" sz="2400" b="1" i="1" dirty="0"/>
              <a:t>exist</a:t>
            </a:r>
            <a:r>
              <a:rPr lang="en-GB" sz="2400" i="1" dirty="0"/>
              <a:t> </a:t>
            </a:r>
            <a:r>
              <a:rPr lang="en-GB" sz="2400" b="1" i="1" dirty="0"/>
              <a:t>within</a:t>
            </a:r>
            <a:r>
              <a:rPr lang="en-GB" sz="2400" i="1" dirty="0"/>
              <a:t> an </a:t>
            </a:r>
            <a:r>
              <a:rPr lang="en-GB" sz="2400" b="1" i="1" dirty="0"/>
              <a:t>organisation</a:t>
            </a:r>
            <a:r>
              <a:rPr lang="en-GB" sz="2400" i="1" dirty="0"/>
              <a:t>.….</a:t>
            </a:r>
            <a:r>
              <a:rPr lang="en-GB" sz="2400" b="1" i="1" dirty="0"/>
              <a:t>the way things are done around here”.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endParaRPr lang="en-GB" sz="2400" i="1" dirty="0"/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r>
              <a:rPr lang="en-GB" sz="2400" i="1" dirty="0"/>
              <a:t>(Deal and Kennedy, 1992)</a:t>
            </a:r>
          </a:p>
        </p:txBody>
      </p:sp>
    </p:spTree>
    <p:extLst>
      <p:ext uri="{BB962C8B-B14F-4D97-AF65-F5344CB8AC3E}">
        <p14:creationId xmlns:p14="http://schemas.microsoft.com/office/powerpoint/2010/main" val="1369762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775521" y="188641"/>
            <a:ext cx="849694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Organisational culture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83079" y="1196753"/>
            <a:ext cx="9717377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Culture determines what is: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acceptable or unacceptable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important or unimportant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right or wrong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workable or unworkable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000" i="1" dirty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i="1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It encompasses...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4000" y="4869160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values</a:t>
            </a:r>
            <a:r>
              <a:rPr lang="en-GB" sz="4400" b="1" dirty="0">
                <a:solidFill>
                  <a:srgbClr val="0066CC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attitudes</a:t>
            </a:r>
            <a:r>
              <a:rPr lang="en-GB" sz="4400" b="1" dirty="0">
                <a:solidFill>
                  <a:srgbClr val="FF66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behaviour</a:t>
            </a:r>
            <a:r>
              <a:rPr lang="en-GB" sz="4400" b="1" dirty="0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language</a:t>
            </a:r>
          </a:p>
          <a:p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7912" y="1152614"/>
            <a:ext cx="4737903" cy="335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57" y="0"/>
            <a:ext cx="3962743" cy="5717624"/>
          </a:xfrm>
          <a:prstGeom prst="rect">
            <a:avLst/>
          </a:prstGeom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919537" y="188640"/>
            <a:ext cx="4896544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Organisational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culture</a:t>
            </a:r>
          </a:p>
        </p:txBody>
      </p:sp>
      <p:sp>
        <p:nvSpPr>
          <p:cNvPr id="6" name="Content Placeholder 5"/>
          <p:cNvSpPr txBox="1">
            <a:spLocks/>
          </p:cNvSpPr>
          <p:nvPr/>
        </p:nvSpPr>
        <p:spPr bwMode="auto">
          <a:xfrm>
            <a:off x="451994" y="1873249"/>
            <a:ext cx="7021499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“A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pattern of basic assumptions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that are considered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valid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 and that are taught to new members as the way to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perceive, think and feel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in the </a:t>
            </a:r>
            <a:r>
              <a:rPr lang="en-US" sz="3200" b="1" kern="0" dirty="0" err="1">
                <a:solidFill>
                  <a:srgbClr val="000000"/>
                </a:solidFill>
                <a:latin typeface="Myriad Pro"/>
              </a:rPr>
              <a:t>organisation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.”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3200" b="1" kern="0" dirty="0">
              <a:solidFill>
                <a:srgbClr val="000000"/>
              </a:solidFill>
              <a:latin typeface="Myriad Pro"/>
            </a:endParaRP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3200" kern="0" dirty="0">
              <a:solidFill>
                <a:srgbClr val="000000"/>
              </a:solidFill>
              <a:latin typeface="Myriad Pro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8278" y="4868867"/>
            <a:ext cx="74992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000" i="1" kern="0" dirty="0">
                <a:solidFill>
                  <a:srgbClr val="000000"/>
                </a:solidFill>
                <a:latin typeface="Myriad Pro"/>
              </a:rPr>
              <a:t>Source: Nelson and Quick; </a:t>
            </a:r>
            <a:r>
              <a:rPr lang="en-US" sz="2000" i="1" kern="0" dirty="0" err="1">
                <a:solidFill>
                  <a:srgbClr val="000000"/>
                </a:solidFill>
                <a:latin typeface="Myriad Pro"/>
              </a:rPr>
              <a:t>Organisational</a:t>
            </a:r>
            <a:r>
              <a:rPr lang="en-US" sz="2000" i="1" kern="0" dirty="0">
                <a:solidFill>
                  <a:srgbClr val="000000"/>
                </a:solidFill>
                <a:latin typeface="Myriad Pro"/>
              </a:rPr>
              <a:t> </a:t>
            </a:r>
            <a:r>
              <a:rPr lang="en-US" sz="2000" i="1" kern="0" dirty="0" err="1">
                <a:solidFill>
                  <a:srgbClr val="000000"/>
                </a:solidFill>
                <a:latin typeface="Myriad Pro"/>
              </a:rPr>
              <a:t>Behaviour</a:t>
            </a:r>
            <a:r>
              <a:rPr lang="en-US" sz="2000" i="1" kern="0" dirty="0">
                <a:solidFill>
                  <a:srgbClr val="000000"/>
                </a:solidFill>
                <a:latin typeface="Myriad Pro"/>
              </a:rPr>
              <a:t> (2007)</a:t>
            </a:r>
          </a:p>
        </p:txBody>
      </p:sp>
    </p:spTree>
    <p:extLst>
      <p:ext uri="{BB962C8B-B14F-4D97-AF65-F5344CB8AC3E}">
        <p14:creationId xmlns:p14="http://schemas.microsoft.com/office/powerpoint/2010/main" val="1285955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960538" y="257846"/>
            <a:ext cx="8250263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Do leaders affect culture?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63BB0E-C33C-4159-971B-D91E79F4AC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7581" y="1624427"/>
            <a:ext cx="4852837" cy="3609145"/>
          </a:xfrm>
          <a:prstGeom prst="rect">
            <a:avLst/>
          </a:prstGeom>
        </p:spPr>
      </p:pic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721743" y="1530117"/>
            <a:ext cx="8481891" cy="4191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2800" dirty="0">
                <a:solidFill>
                  <a:prstClr val="black"/>
                </a:solidFill>
                <a:latin typeface="Myriad Pro"/>
              </a:rPr>
              <a:t>Douglas McGregor’s Theory X and Theory Y stated that the beliefs held by managers have a strong influence on the people working in an organisation.</a:t>
            </a:r>
          </a:p>
          <a:p>
            <a:pPr>
              <a:lnSpc>
                <a:spcPct val="90000"/>
              </a:lnSpc>
              <a:buNone/>
            </a:pPr>
            <a:endParaRPr lang="en-GB" altLang="en-US" sz="2400" dirty="0">
              <a:solidFill>
                <a:prstClr val="black"/>
              </a:solidFill>
              <a:latin typeface="Myriad Pro"/>
            </a:endParaRPr>
          </a:p>
          <a:p>
            <a:pPr>
              <a:lnSpc>
                <a:spcPct val="90000"/>
              </a:lnSpc>
            </a:pPr>
            <a:r>
              <a:rPr lang="en-GB" altLang="en-US" sz="2800" dirty="0">
                <a:solidFill>
                  <a:prstClr val="black"/>
                </a:solidFill>
                <a:latin typeface="Myriad Pro"/>
              </a:rPr>
              <a:t>As a result, McGregor stated that employees can only respond as their manager’s “style” allows – this can have a major influence on attitudes to work (positive and negative)</a:t>
            </a:r>
            <a:endParaRPr lang="en-GB" altLang="en-US" sz="1400" u="sng" dirty="0">
              <a:solidFill>
                <a:prstClr val="black"/>
              </a:solidFill>
              <a:latin typeface="Myriad Pro"/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38318118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963" y="628650"/>
            <a:ext cx="3726611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McKinsey </a:t>
            </a:r>
            <a:br>
              <a:rPr lang="en-GB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7 S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53FFB1-1E19-449C-B2EF-FA044A3C0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522" y="304824"/>
            <a:ext cx="8827880" cy="5358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425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135560" y="260648"/>
            <a:ext cx="73088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Leadership and culture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2148711" y="1547744"/>
            <a:ext cx="799306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hlinkClick r:id="rId2"/>
              </a:rPr>
              <a:t>Culture at Apple</a:t>
            </a:r>
            <a:endParaRPr lang="en-GB" altLang="en-US" dirty="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2148712" y="2442104"/>
            <a:ext cx="81375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hlinkClick r:id="rId3"/>
              </a:rPr>
              <a:t>Culture at Google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2135189" y="3253514"/>
            <a:ext cx="81375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hlinkClick r:id="rId4"/>
              </a:rPr>
              <a:t>Culture at Facebook</a:t>
            </a:r>
            <a:endParaRPr lang="en-US" altLang="en-US" dirty="0">
              <a:solidFill>
                <a:srgbClr val="000000"/>
              </a:solidFill>
            </a:endParaRPr>
          </a:p>
        </p:txBody>
      </p:sp>
      <p:sp>
        <p:nvSpPr>
          <p:cNvPr id="8" name="TextBox 10"/>
          <p:cNvSpPr txBox="1">
            <a:spLocks noChangeArrowheads="1"/>
          </p:cNvSpPr>
          <p:nvPr/>
        </p:nvSpPr>
        <p:spPr bwMode="auto">
          <a:xfrm>
            <a:off x="2135188" y="4078271"/>
            <a:ext cx="8388350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u="sng" dirty="0">
                <a:solidFill>
                  <a:srgbClr val="000000"/>
                </a:solidFill>
                <a:hlinkClick r:id="rId5"/>
              </a:rPr>
              <a:t>Culture at Coastal Housing</a:t>
            </a:r>
            <a:endParaRPr lang="en-GB" altLang="en-US" dirty="0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1355" y="1484784"/>
            <a:ext cx="3420418" cy="342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95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 view of life at Coastal">
            <a:hlinkClick r:id="" action="ppaction://media"/>
            <a:extLst>
              <a:ext uri="{FF2B5EF4-FFF2-40B4-BE49-F238E27FC236}">
                <a16:creationId xmlns:a16="http://schemas.microsoft.com/office/drawing/2014/main" id="{56099624-8A1E-4EF7-BFF4-E491787970B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393484" cy="7002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880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798334" y="260648"/>
            <a:ext cx="841246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rgbClr val="4BACC6">
                    <a:lumMod val="50000"/>
                  </a:srgbClr>
                </a:solidFill>
                <a:latin typeface="Myriad Pro"/>
                <a:cs typeface="ＭＳ Ｐゴシック"/>
              </a:rPr>
              <a:t>Leadership and organisational </a:t>
            </a:r>
            <a:r>
              <a:rPr lang="en-GB" sz="4000" b="1" kern="0" dirty="0">
                <a:solidFill>
                  <a:srgbClr val="4BACC6">
                    <a:lumMod val="50000"/>
                  </a:srgbClr>
                </a:solidFill>
                <a:latin typeface="Myriad Pro"/>
                <a:cs typeface="ＭＳ Ｐゴシック"/>
              </a:rPr>
              <a:t>culture</a:t>
            </a:r>
            <a:endParaRPr lang="en-GB" sz="4400" b="1" kern="0" dirty="0">
              <a:solidFill>
                <a:srgbClr val="4BACC6">
                  <a:lumMod val="50000"/>
                </a:srgbClr>
              </a:solidFill>
              <a:latin typeface="Myriad Pro"/>
              <a:cs typeface="ＭＳ Ｐゴシック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1704" y="1651862"/>
            <a:ext cx="5112568" cy="394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378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35560" y="260649"/>
            <a:ext cx="79928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Determinants of </a:t>
            </a:r>
            <a:r>
              <a:rPr lang="en-US" sz="3200" b="1" kern="0" dirty="0" err="1">
                <a:solidFill>
                  <a:srgbClr val="4BACC6">
                    <a:lumMod val="50000"/>
                  </a:srgbClr>
                </a:solidFill>
                <a:latin typeface="Myriad Pro"/>
              </a:rPr>
              <a:t>Organisational</a:t>
            </a:r>
            <a:r>
              <a:rPr lang="en-US" sz="3200" b="1" kern="0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 Culture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672860" y="1498313"/>
            <a:ext cx="9455588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 err="1">
                <a:solidFill>
                  <a:srgbClr val="000000"/>
                </a:solidFill>
                <a:latin typeface="Myriad Pro"/>
              </a:rPr>
              <a:t>Organisation’s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founder (personal values and beliefs)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Symbols, stories, heroes, slogans, and ceremonies that embody and personify the spirit of the </a:t>
            </a:r>
            <a:r>
              <a:rPr lang="en-US" sz="2800" kern="0" dirty="0" err="1">
                <a:solidFill>
                  <a:srgbClr val="000000"/>
                </a:solidFill>
                <a:latin typeface="Myriad Pro"/>
              </a:rPr>
              <a:t>organisation</a:t>
            </a:r>
            <a:endParaRPr lang="en-US" sz="2800" kern="0" dirty="0">
              <a:solidFill>
                <a:srgbClr val="000000"/>
              </a:solidFill>
              <a:latin typeface="Myriad Pro"/>
            </a:endParaRP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Corporate success that strengthens the culture.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Shared experiences that bond </a:t>
            </a:r>
            <a:r>
              <a:rPr lang="en-US" sz="2800" kern="0" dirty="0" err="1">
                <a:solidFill>
                  <a:srgbClr val="000000"/>
                </a:solidFill>
                <a:latin typeface="Myriad Pro"/>
              </a:rPr>
              <a:t>organisational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members together</a:t>
            </a:r>
          </a:p>
        </p:txBody>
      </p:sp>
    </p:spTree>
    <p:extLst>
      <p:ext uri="{BB962C8B-B14F-4D97-AF65-F5344CB8AC3E}">
        <p14:creationId xmlns:p14="http://schemas.microsoft.com/office/powerpoint/2010/main" val="2825320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981200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4000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Managing </a:t>
            </a:r>
            <a:r>
              <a:rPr lang="en-US" altLang="en-US" sz="4000" b="1" dirty="0" err="1">
                <a:solidFill>
                  <a:srgbClr val="4BACC6">
                    <a:lumMod val="50000"/>
                  </a:srgbClr>
                </a:solidFill>
                <a:latin typeface="Myriad Pro"/>
              </a:rPr>
              <a:t>organisational</a:t>
            </a:r>
            <a:r>
              <a:rPr lang="en-US" altLang="en-US" sz="4000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 culture</a:t>
            </a:r>
            <a:br>
              <a:rPr lang="en-US" altLang="en-US" sz="4000" b="1" dirty="0">
                <a:solidFill>
                  <a:srgbClr val="4BACC6">
                    <a:lumMod val="50000"/>
                  </a:srgbClr>
                </a:solidFill>
                <a:latin typeface="Myriad Pro"/>
              </a:rPr>
            </a:br>
            <a:endParaRPr lang="en-GB" altLang="en-US" sz="4000" b="1" dirty="0">
              <a:solidFill>
                <a:srgbClr val="4BACC6">
                  <a:lumMod val="50000"/>
                </a:srgbClr>
              </a:solidFill>
              <a:latin typeface="Myriad Pro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151627" y="1680560"/>
            <a:ext cx="9888746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Need to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understand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the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current culture 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to decide whether to maintain or change it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Articulate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the culture through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slogans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,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ceremonies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, and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shared experiences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Reward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and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promote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people whose </a:t>
            </a:r>
            <a:r>
              <a:rPr lang="en-US" sz="2800" b="1" kern="0" dirty="0" err="1">
                <a:solidFill>
                  <a:srgbClr val="000000"/>
                </a:solidFill>
                <a:latin typeface="Myriad Pro"/>
              </a:rPr>
              <a:t>behaviours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are consistent </a:t>
            </a:r>
            <a:r>
              <a:rPr lang="en-US" sz="2800" kern="0" dirty="0">
                <a:solidFill>
                  <a:srgbClr val="000000"/>
                </a:solidFill>
                <a:latin typeface="Myriad Pro"/>
              </a:rPr>
              <a:t>with desired </a:t>
            </a:r>
            <a:r>
              <a:rPr lang="en-US" sz="2800" b="1" kern="0" dirty="0">
                <a:solidFill>
                  <a:srgbClr val="000000"/>
                </a:solidFill>
                <a:latin typeface="Myriad Pro"/>
              </a:rPr>
              <a:t>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37487145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6357" y="109564"/>
            <a:ext cx="4032448" cy="1143000"/>
          </a:xfrm>
        </p:spPr>
        <p:txBody>
          <a:bodyPr>
            <a:normAutofit/>
          </a:bodyPr>
          <a:lstStyle/>
          <a:p>
            <a:pPr algn="l"/>
            <a:r>
              <a:rPr lang="en-GB" sz="5400" b="1" dirty="0">
                <a:solidFill>
                  <a:schemeClr val="accent5">
                    <a:lumMod val="50000"/>
                  </a:schemeClr>
                </a:solidFill>
              </a:rPr>
              <a:t>Activity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630100-F00B-48C0-BC84-D091EB7083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62" y="109564"/>
            <a:ext cx="4032448" cy="549275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8A0E936-2DD1-4F8A-94A4-BAD9E08F0596}"/>
              </a:ext>
            </a:extLst>
          </p:cNvPr>
          <p:cNvSpPr txBox="1"/>
          <p:nvPr/>
        </p:nvSpPr>
        <p:spPr>
          <a:xfrm>
            <a:off x="5236357" y="1518249"/>
            <a:ext cx="63402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Virgin Trains Case Study: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are the key themes?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Any lessons to take away?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Can any of these key themes and ideas be applied to WAST?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09787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3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4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613</Words>
  <Application>Microsoft Office PowerPoint</Application>
  <PresentationFormat>Widescreen</PresentationFormat>
  <Paragraphs>89</Paragraphs>
  <Slides>21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21</vt:i4>
      </vt:variant>
    </vt:vector>
  </HeadingPairs>
  <TitlesOfParts>
    <vt:vector size="33" baseType="lpstr">
      <vt:lpstr>Myriad Pro</vt:lpstr>
      <vt:lpstr>Arial</vt:lpstr>
      <vt:lpstr>Calibri</vt:lpstr>
      <vt:lpstr>Calibri Light</vt:lpstr>
      <vt:lpstr>Symbol</vt:lpstr>
      <vt:lpstr>Times New Roman</vt:lpstr>
      <vt:lpstr>Verdana</vt:lpstr>
      <vt:lpstr>20140311PresentationUWTSDTemplate</vt:lpstr>
      <vt:lpstr>UWTSD 200_Text 2</vt:lpstr>
      <vt:lpstr>UWTSD 200_Subtitle 4</vt:lpstr>
      <vt:lpstr>1_20140311PresentationUWTSDTemplate</vt:lpstr>
      <vt:lpstr>2_20140311PresentationUWTSDTemplate</vt:lpstr>
      <vt:lpstr>PowerPoint Presentation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Emerging themes from NEAS video </vt:lpstr>
      <vt:lpstr>PowerPoint Presentation</vt:lpstr>
      <vt:lpstr>PowerPoint Presentation</vt:lpstr>
      <vt:lpstr>PowerPoint Presentation</vt:lpstr>
      <vt:lpstr>PowerPoint Presentation</vt:lpstr>
      <vt:lpstr>McKinsey  7 S Model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10</cp:revision>
  <cp:lastPrinted>2021-08-03T18:44:37Z</cp:lastPrinted>
  <dcterms:created xsi:type="dcterms:W3CDTF">2021-06-29T14:16:45Z</dcterms:created>
  <dcterms:modified xsi:type="dcterms:W3CDTF">2021-10-26T17:53:09Z</dcterms:modified>
</cp:coreProperties>
</file>