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4"/>
  </p:notesMasterIdLst>
  <p:handoutMasterIdLst>
    <p:handoutMasterId r:id="rId35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396" r:id="rId28"/>
    <p:sldId id="405" r:id="rId29"/>
    <p:sldId id="400" r:id="rId30"/>
    <p:sldId id="409" r:id="rId31"/>
    <p:sldId id="364" r:id="rId32"/>
    <p:sldId id="377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49E595-B343-0AD5-A8E1-7051D842BEE0}" v="265" dt="2024-10-30T10:07:54.429"/>
    <p1510:client id="{864FC7A4-A544-8846-B574-FB9CB539CF71}" v="6" dt="2024-10-28T17:27:13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42" Type="http://schemas.microsoft.com/office/2018/10/relationships/authors" Target="author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2549E595-B343-0AD5-A8E1-7051D842BEE0}"/>
    <pc:docChg chg="modSld">
      <pc:chgData name="Naomi Doerge" userId="S::n.doerge@uwtsd.ac.uk::c2ba5b26-9392-4f76-82ca-966719aba79f" providerId="AD" clId="Web-{2549E595-B343-0AD5-A8E1-7051D842BEE0}" dt="2024-10-30T10:07:54.429" v="260" actId="20577"/>
      <pc:docMkLst>
        <pc:docMk/>
      </pc:docMkLst>
      <pc:sldChg chg="modSp">
        <pc:chgData name="Naomi Doerge" userId="S::n.doerge@uwtsd.ac.uk::c2ba5b26-9392-4f76-82ca-966719aba79f" providerId="AD" clId="Web-{2549E595-B343-0AD5-A8E1-7051D842BEE0}" dt="2024-10-30T10:00:39.512" v="117" actId="1076"/>
        <pc:sldMkLst>
          <pc:docMk/>
          <pc:sldMk cId="4004740561" sldId="402"/>
        </pc:sldMkLst>
        <pc:spChg chg="mod">
          <ac:chgData name="Naomi Doerge" userId="S::n.doerge@uwtsd.ac.uk::c2ba5b26-9392-4f76-82ca-966719aba79f" providerId="AD" clId="Web-{2549E595-B343-0AD5-A8E1-7051D842BEE0}" dt="2024-10-30T10:00:08.465" v="110" actId="1076"/>
          <ac:spMkLst>
            <pc:docMk/>
            <pc:sldMk cId="4004740561" sldId="402"/>
            <ac:spMk id="2" creationId="{D3EFAC95-AEA2-4805-C0A3-C03B22FCD911}"/>
          </ac:spMkLst>
        </pc:spChg>
        <pc:spChg chg="mod">
          <ac:chgData name="Naomi Doerge" userId="S::n.doerge@uwtsd.ac.uk::c2ba5b26-9392-4f76-82ca-966719aba79f" providerId="AD" clId="Web-{2549E595-B343-0AD5-A8E1-7051D842BEE0}" dt="2024-10-30T10:00:39.512" v="117" actId="1076"/>
          <ac:spMkLst>
            <pc:docMk/>
            <pc:sldMk cId="4004740561" sldId="402"/>
            <ac:spMk id="3" creationId="{75BD4CAA-529A-7932-BBE8-5D670C3B5C97}"/>
          </ac:spMkLst>
        </pc:spChg>
      </pc:sldChg>
      <pc:sldChg chg="modSp">
        <pc:chgData name="Naomi Doerge" userId="S::n.doerge@uwtsd.ac.uk::c2ba5b26-9392-4f76-82ca-966719aba79f" providerId="AD" clId="Web-{2549E595-B343-0AD5-A8E1-7051D842BEE0}" dt="2024-10-30T10:07:54.429" v="260" actId="20577"/>
        <pc:sldMkLst>
          <pc:docMk/>
          <pc:sldMk cId="1128925438" sldId="404"/>
        </pc:sldMkLst>
        <pc:spChg chg="mod">
          <ac:chgData name="Naomi Doerge" userId="S::n.doerge@uwtsd.ac.uk::c2ba5b26-9392-4f76-82ca-966719aba79f" providerId="AD" clId="Web-{2549E595-B343-0AD5-A8E1-7051D842BEE0}" dt="2024-10-30T10:07:54.429" v="260" actId="20577"/>
          <ac:spMkLst>
            <pc:docMk/>
            <pc:sldMk cId="1128925438" sldId="404"/>
            <ac:spMk id="3" creationId="{75BD4CAA-529A-7932-BBE8-5D670C3B5C97}"/>
          </ac:spMkLst>
        </pc:spChg>
        <pc:spChg chg="mod">
          <ac:chgData name="Naomi Doerge" userId="S::n.doerge@uwtsd.ac.uk::c2ba5b26-9392-4f76-82ca-966719aba79f" providerId="AD" clId="Web-{2549E595-B343-0AD5-A8E1-7051D842BEE0}" dt="2024-10-30T10:03:25.188" v="190" actId="20577"/>
          <ac:spMkLst>
            <pc:docMk/>
            <pc:sldMk cId="1128925438" sldId="404"/>
            <ac:spMk id="6" creationId="{68E3A26D-1A82-652C-4F28-6E446067DB7D}"/>
          </ac:spMkLst>
        </pc:spChg>
      </pc:sldChg>
    </pc:docChg>
  </pc:docChgLst>
  <pc:docChgLst>
    <pc:chgData name="Naomi Doerge" userId="c2ba5b26-9392-4f76-82ca-966719aba79f" providerId="ADAL" clId="{864FC7A4-A544-8846-B574-FB9CB539CF71}"/>
    <pc:docChg chg="custSel modSld">
      <pc:chgData name="Naomi Doerge" userId="c2ba5b26-9392-4f76-82ca-966719aba79f" providerId="ADAL" clId="{864FC7A4-A544-8846-B574-FB9CB539CF71}" dt="2024-10-28T17:28:00.100" v="24" actId="20577"/>
      <pc:docMkLst>
        <pc:docMk/>
      </pc:docMkLst>
      <pc:sldChg chg="delSp modSp mod">
        <pc:chgData name="Naomi Doerge" userId="c2ba5b26-9392-4f76-82ca-966719aba79f" providerId="ADAL" clId="{864FC7A4-A544-8846-B574-FB9CB539CF71}" dt="2024-10-28T17:28:00.100" v="24" actId="20577"/>
        <pc:sldMkLst>
          <pc:docMk/>
          <pc:sldMk cId="1261904751" sldId="409"/>
        </pc:sldMkLst>
        <pc:spChg chg="mod">
          <ac:chgData name="Naomi Doerge" userId="c2ba5b26-9392-4f76-82ca-966719aba79f" providerId="ADAL" clId="{864FC7A4-A544-8846-B574-FB9CB539CF71}" dt="2024-10-28T17:27:13.102" v="18" actId="1076"/>
          <ac:spMkLst>
            <pc:docMk/>
            <pc:sldMk cId="1261904751" sldId="409"/>
            <ac:spMk id="2" creationId="{7E0F9AB1-7DF2-804D-D083-3009871E3A9F}"/>
          </ac:spMkLst>
        </pc:spChg>
        <pc:spChg chg="mod">
          <ac:chgData name="Naomi Doerge" userId="c2ba5b26-9392-4f76-82ca-966719aba79f" providerId="ADAL" clId="{864FC7A4-A544-8846-B574-FB9CB539CF71}" dt="2024-10-28T17:28:00.100" v="24" actId="20577"/>
          <ac:spMkLst>
            <pc:docMk/>
            <pc:sldMk cId="1261904751" sldId="409"/>
            <ac:spMk id="3" creationId="{C69FE3DF-CBD8-E64B-9ADE-AC0CA521E0A4}"/>
          </ac:spMkLst>
        </pc:spChg>
        <pc:picChg chg="del">
          <ac:chgData name="Naomi Doerge" userId="c2ba5b26-9392-4f76-82ca-966719aba79f" providerId="ADAL" clId="{864FC7A4-A544-8846-B574-FB9CB539CF71}" dt="2024-10-28T17:21:17.178" v="2" actId="478"/>
          <ac:picMkLst>
            <pc:docMk/>
            <pc:sldMk cId="1261904751" sldId="409"/>
            <ac:picMk id="9" creationId="{1EDC0FEB-C62D-E53B-B6C9-7EC8AD7D7DD2}"/>
          </ac:picMkLst>
        </pc:picChg>
      </pc:sldChg>
    </pc:docChg>
  </pc:docChgLst>
</pc:chgInfo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Quoting/Direct Citing</a:t>
            </a:r>
          </a:p>
          <a:p>
            <a:pPr marL="514350" indent="-514350">
              <a:buFont typeface="+mj-lt"/>
              <a:buAutoNum type="arabicPeriod"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>
                <a:cs typeface="Calibri" panose="020F0502020204030204" pitchFamily="34" charset="0"/>
              </a:rPr>
              <a:t>your own words</a:t>
            </a:r>
            <a:r>
              <a:rPr lang="en-GB" sz="2400" b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>
              <a:cs typeface="Calibri" panose="020F0502020204030204" pitchFamily="34" charset="0"/>
            </a:endParaRPr>
          </a:p>
          <a:p>
            <a:r>
              <a:rPr lang="en-GB" sz="2400" b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>
                <a:cs typeface="Calibri" panose="020F0502020204030204" pitchFamily="34" charset="0"/>
              </a:rPr>
              <a:t>words</a:t>
            </a:r>
            <a:r>
              <a:rPr lang="en-GB" sz="2400" b="0">
                <a:cs typeface="Calibri" panose="020F0502020204030204" pitchFamily="34" charset="0"/>
              </a:rPr>
              <a:t> </a:t>
            </a:r>
            <a:r>
              <a:rPr lang="en-GB" sz="2400" b="1" i="1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>
                <a:cs typeface="Calibri" panose="020F0502020204030204" pitchFamily="34" charset="0"/>
              </a:rPr>
              <a:t> </a:t>
            </a:r>
            <a:r>
              <a:rPr lang="en-GB" sz="2400" b="1">
                <a:cs typeface="Calibri" panose="020F0502020204030204" pitchFamily="34" charset="0"/>
              </a:rPr>
              <a:t>the structure </a:t>
            </a:r>
            <a:r>
              <a:rPr lang="en-GB" sz="2400" b="0">
                <a:cs typeface="Calibri" panose="020F0502020204030204" pitchFamily="34" charset="0"/>
              </a:rPr>
              <a:t>but </a:t>
            </a:r>
            <a:r>
              <a:rPr lang="en-GB" sz="2400" b="1" u="sng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>
              <a:latin typeface="+mj-lt"/>
            </a:endParaRPr>
          </a:p>
          <a:p>
            <a:endParaRPr lang="en-GB">
              <a:latin typeface="+mj-lt"/>
            </a:endParaRPr>
          </a:p>
          <a:p>
            <a:endParaRPr lang="en-GB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>
                <a:cs typeface="Calibri" panose="020F0502020204030204" pitchFamily="34" charset="0"/>
              </a:rPr>
              <a:t>cannot </a:t>
            </a:r>
            <a:r>
              <a:rPr lang="en-GB" sz="260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Paraphrasing Worksheet and complete </a:t>
            </a:r>
            <a:r>
              <a:rPr lang="en-US" b="1">
                <a:solidFill>
                  <a:srgbClr val="173AFF"/>
                </a:solidFill>
              </a:rPr>
              <a:t>Activity 1 </a:t>
            </a:r>
            <a:r>
              <a:rPr lang="en-US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>
                <a:cs typeface="Calibri" panose="020F0502020204030204" pitchFamily="34" charset="0"/>
              </a:rPr>
              <a:t> </a:t>
            </a:r>
            <a:r>
              <a:rPr lang="en-GB" altLang="en-US" sz="3600" b="1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1) </a:t>
            </a:r>
            <a:r>
              <a:rPr lang="en-GB" altLang="en-US" sz="2400">
                <a:cs typeface="Calibri" panose="020F0502020204030204" pitchFamily="34" charset="0"/>
              </a:rPr>
              <a:t>Using</a:t>
            </a:r>
            <a:r>
              <a:rPr lang="en-GB" altLang="en-US" sz="2400" b="1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2)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class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3)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order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4) </a:t>
            </a:r>
            <a:r>
              <a:rPr lang="en-GB" altLang="en-US" sz="2400">
                <a:cs typeface="Calibri" panose="020F0502020204030204" pitchFamily="34" charset="0"/>
              </a:rPr>
              <a:t>Change the </a:t>
            </a:r>
            <a:r>
              <a:rPr lang="en-GB" altLang="en-US" sz="2400" b="1">
                <a:cs typeface="Calibri" panose="020F0502020204030204" pitchFamily="34" charset="0"/>
              </a:rPr>
              <a:t>subject</a:t>
            </a:r>
            <a:r>
              <a:rPr lang="en-GB" altLang="en-US" sz="240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>
                <a:cs typeface="Calibri" panose="020F0502020204030204" pitchFamily="34" charset="0"/>
              </a:rPr>
              <a:t>Active to Passive </a:t>
            </a:r>
            <a:r>
              <a:rPr lang="en-GB" altLang="en-US" sz="240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/>
              <a:t>NOTE: </a:t>
            </a:r>
            <a:r>
              <a:rPr lang="en-GB" altLang="en-US" sz="2800"/>
              <a:t> Doing one of these on its own is usually </a:t>
            </a:r>
            <a:r>
              <a:rPr lang="en-GB" altLang="en-US" sz="2800" b="1"/>
              <a:t>not enough </a:t>
            </a:r>
            <a:r>
              <a:rPr lang="en-GB" altLang="en-US" sz="2800"/>
              <a:t>to paraphrase well-</a:t>
            </a:r>
            <a:r>
              <a:rPr lang="en-GB" altLang="en-US" sz="2800" b="1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>
              <a:solidFill>
                <a:srgbClr val="00B050"/>
              </a:solidFill>
            </a:endParaRP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>
              <a:cs typeface="Calibri" panose="020F0502020204030204" pitchFamily="34" charset="0"/>
            </a:endParaRPr>
          </a:p>
          <a:p>
            <a:pPr algn="just"/>
            <a:endParaRPr lang="en-GB" sz="1000">
              <a:cs typeface="Calibri" panose="020F0502020204030204" pitchFamily="34" charset="0"/>
            </a:endParaRPr>
          </a:p>
          <a:p>
            <a:pPr algn="just"/>
            <a:r>
              <a:rPr lang="en-GB" sz="260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>
              <a:cs typeface="Calibri" panose="020F0502020204030204" pitchFamily="34" charset="0"/>
            </a:endParaRPr>
          </a:p>
          <a:p>
            <a:pPr algn="just"/>
            <a:endParaRPr lang="en-GB" sz="2600" b="1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>
                <a:cs typeface="Calibri" panose="020F0502020204030204" pitchFamily="34" charset="0"/>
              </a:rPr>
              <a:t>Please remember that you </a:t>
            </a:r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>
              <a:cs typeface="Calibri" panose="020F0502020204030204" pitchFamily="34" charset="0"/>
            </a:endParaRPr>
          </a:p>
          <a:p>
            <a:pPr algn="just"/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>
              <a:latin typeface="+mj-lt"/>
              <a:cs typeface="Calibri" panose="020F0502020204030204" pitchFamily="34" charset="0"/>
            </a:endParaRPr>
          </a:p>
          <a:p>
            <a:r>
              <a:rPr lang="en-GB" sz="2800" b="1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“One </a:t>
            </a:r>
            <a:r>
              <a:rPr lang="en-GB" sz="2600" u="sng">
                <a:cs typeface="Calibri" panose="020F0502020204030204" pitchFamily="34" charset="0"/>
              </a:rPr>
              <a:t>major</a:t>
            </a:r>
            <a:r>
              <a:rPr lang="en-GB" sz="2600">
                <a:cs typeface="Calibri" panose="020F0502020204030204" pitchFamily="34" charset="0"/>
              </a:rPr>
              <a:t> problem confronting </a:t>
            </a:r>
            <a:r>
              <a:rPr lang="en-GB" sz="2600" u="sng">
                <a:cs typeface="Calibri" panose="020F0502020204030204" pitchFamily="34" charset="0"/>
              </a:rPr>
              <a:t>coursebook</a:t>
            </a:r>
            <a:r>
              <a:rPr lang="en-GB" sz="2600">
                <a:cs typeface="Calibri" panose="020F0502020204030204" pitchFamily="34" charset="0"/>
              </a:rPr>
              <a:t> writers, is the </a:t>
            </a:r>
            <a:r>
              <a:rPr lang="en-GB" sz="2600" u="sng">
                <a:cs typeface="Calibri" panose="020F0502020204030204" pitchFamily="34" charset="0"/>
              </a:rPr>
              <a:t>enormous</a:t>
            </a:r>
            <a:r>
              <a:rPr lang="en-GB" sz="260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>
              <a:cs typeface="Calibri" panose="020F0502020204030204" pitchFamily="34" charset="0"/>
            </a:endParaRPr>
          </a:p>
          <a:p>
            <a:r>
              <a:rPr lang="en-GB" sz="2600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According to </a:t>
            </a:r>
            <a:r>
              <a:rPr lang="en-GB" sz="2600" b="1">
                <a:cs typeface="Calibri" panose="020F0502020204030204" pitchFamily="34" charset="0"/>
              </a:rPr>
              <a:t>Koprowski (2005) </a:t>
            </a:r>
            <a:r>
              <a:rPr lang="en-GB" sz="260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>
                <a:cs typeface="Calibri" panose="020F0502020204030204" pitchFamily="34" charset="0"/>
              </a:rPr>
              <a:t>You are required to </a:t>
            </a:r>
            <a:r>
              <a:rPr lang="en-GB" sz="2800" b="1" i="1">
                <a:cs typeface="Calibri" panose="020F0502020204030204" pitchFamily="34" charset="0"/>
              </a:rPr>
              <a:t>complete</a:t>
            </a:r>
            <a:r>
              <a:rPr lang="en-GB" sz="280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  <a:p>
            <a:r>
              <a:rPr lang="en-GB" sz="2800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>
                <a:cs typeface="Calibri" panose="020F0502020204030204" pitchFamily="34" charset="0"/>
              </a:rPr>
              <a:t>The completion </a:t>
            </a:r>
            <a:r>
              <a:rPr lang="en-GB" sz="280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cs typeface="Calibri" panose="020F0502020204030204" pitchFamily="34" charset="0"/>
              </a:rPr>
              <a:t>A lot of people do not know </a:t>
            </a:r>
            <a:r>
              <a:rPr lang="en-GB" u="sng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>
                <a:cs typeface="Calibri" panose="020F0502020204030204" pitchFamily="34" charset="0"/>
              </a:rPr>
              <a:t>The effect of antibiotics </a:t>
            </a:r>
            <a:r>
              <a:rPr lang="en-GB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>
              <a:latin typeface="+mj-lt"/>
              <a:cs typeface="Calibri" panose="020F0502020204030204" pitchFamily="34" charset="0"/>
            </a:endParaRPr>
          </a:p>
          <a:p>
            <a:r>
              <a:rPr lang="en-GB" sz="2600" b="1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>
              <a:latin typeface="+mj-lt"/>
              <a:cs typeface="Calibri" panose="020F0502020204030204" pitchFamily="34" charset="0"/>
            </a:endParaRPr>
          </a:p>
          <a:p>
            <a:endParaRPr lang="en-US" sz="260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>
              <a:latin typeface="+mj-lt"/>
              <a:cs typeface="Calibri" panose="020F0502020204030204" pitchFamily="34" charset="0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49" y="899"/>
            <a:ext cx="6361859" cy="551669"/>
          </a:xfrm>
        </p:spPr>
        <p:txBody>
          <a:bodyPr/>
          <a:lstStyle/>
          <a:p>
            <a:r>
              <a:rPr lang="en-GB" sz="3600" b="1">
                <a:solidFill>
                  <a:srgbClr val="173AFF"/>
                </a:solidFill>
              </a:rPr>
              <a:t>Activity 2 </a:t>
            </a:r>
            <a:r>
              <a:rPr lang="en-GB" sz="3600" b="1">
                <a:solidFill>
                  <a:srgbClr val="FF0000"/>
                </a:solidFill>
              </a:rPr>
              <a:t>Answer Text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248" y="554941"/>
            <a:ext cx="8619013" cy="453720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300" b="1"/>
              <a:t>TEXT 1:</a:t>
            </a:r>
            <a:r>
              <a:rPr lang="en-GB" sz="2300"/>
              <a:t> </a:t>
            </a:r>
            <a:r>
              <a:rPr lang="en-GB" sz="2300" b="1">
                <a:solidFill>
                  <a:srgbClr val="00B0F0"/>
                </a:solidFill>
              </a:rPr>
              <a:t>Paraphrase A</a:t>
            </a:r>
            <a:r>
              <a:rPr lang="en-GB" sz="2300"/>
              <a:t> is </a:t>
            </a:r>
            <a:r>
              <a:rPr lang="en-GB" sz="2300" b="1">
                <a:solidFill>
                  <a:srgbClr val="00B050"/>
                </a:solidFill>
              </a:rPr>
              <a:t>better</a:t>
            </a:r>
            <a:r>
              <a:rPr lang="en-GB" sz="2300"/>
              <a:t> for the text about regular physical activity because it:</a:t>
            </a:r>
            <a:endParaRPr lang="en-US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accurately conveys</a:t>
            </a:r>
            <a:r>
              <a:rPr lang="en-GB" sz="2300">
                <a:ea typeface="+mn-lt"/>
                <a:cs typeface="+mn-lt"/>
              </a:rPr>
              <a:t> the original text’s </a:t>
            </a:r>
            <a:r>
              <a:rPr lang="en-GB" sz="2300" b="1">
                <a:ea typeface="+mn-lt"/>
                <a:cs typeface="+mn-lt"/>
              </a:rPr>
              <a:t>key points</a:t>
            </a:r>
            <a:r>
              <a:rPr lang="en-GB" sz="2300">
                <a:ea typeface="+mn-lt"/>
                <a:cs typeface="+mn-lt"/>
              </a:rPr>
              <a:t> about exercise improving both mental and physical health, reducing chronic illness risk, and boosting mood.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rephrases the sentence structure</a:t>
            </a:r>
            <a:r>
              <a:rPr lang="en-GB" sz="2300">
                <a:ea typeface="+mn-lt"/>
                <a:cs typeface="+mn-lt"/>
              </a:rPr>
              <a:t> slightly, making it </a:t>
            </a:r>
            <a:r>
              <a:rPr lang="en-GB" sz="2300" b="1">
                <a:ea typeface="+mn-lt"/>
                <a:cs typeface="+mn-lt"/>
              </a:rPr>
              <a:t>original </a:t>
            </a:r>
            <a:r>
              <a:rPr lang="en-GB" sz="2300">
                <a:ea typeface="+mn-lt"/>
                <a:cs typeface="+mn-lt"/>
              </a:rPr>
              <a:t>but still clear and connected to the original meaning.</a:t>
            </a:r>
            <a:endParaRPr lang="en-GB" sz="2300"/>
          </a:p>
          <a:p>
            <a:pPr marL="0" indent="0" algn="just">
              <a:buNone/>
            </a:pPr>
            <a:r>
              <a:rPr lang="en-GB" sz="2300" b="1">
                <a:solidFill>
                  <a:srgbClr val="00B0F0"/>
                </a:solidFill>
              </a:rPr>
              <a:t>Paraphrase B</a:t>
            </a:r>
            <a:r>
              <a:rPr lang="en-GB" sz="2300"/>
              <a:t> is a much </a:t>
            </a:r>
            <a:r>
              <a:rPr lang="en-GB" sz="2300">
                <a:solidFill>
                  <a:srgbClr val="FF0000"/>
                </a:solidFill>
              </a:rPr>
              <a:t>weaker </a:t>
            </a:r>
            <a:r>
              <a:rPr lang="en-GB" sz="2300"/>
              <a:t>version of Text 1 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oversimplifies the content </a:t>
            </a:r>
            <a:r>
              <a:rPr lang="en-GB" sz="2300">
                <a:ea typeface="+mn-lt"/>
                <a:cs typeface="+mn-lt"/>
              </a:rPr>
              <a:t>and removes important details, like “chronic illnesses” and “overall well-being,” making it too vague.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leaves out key aspects</a:t>
            </a:r>
            <a:r>
              <a:rPr lang="en-GB" sz="2300">
                <a:ea typeface="+mn-lt"/>
                <a:cs typeface="+mn-lt"/>
              </a:rPr>
              <a:t> of the original message (e.g., the idea of consistent research findings) and fails to capture the specific benefits of exercise on mood and health.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8" y="584315"/>
            <a:ext cx="8705549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sz="2150" b="1"/>
              <a:t>TEXT 2:</a:t>
            </a:r>
            <a:r>
              <a:rPr lang="en-GB" sz="2150"/>
              <a:t> </a:t>
            </a:r>
            <a:r>
              <a:rPr lang="en-GB" sz="2150" b="1">
                <a:solidFill>
                  <a:srgbClr val="00B0F0"/>
                </a:solidFill>
              </a:rPr>
              <a:t>Paraphrase B </a:t>
            </a:r>
            <a:r>
              <a:rPr lang="en-GB" sz="2150"/>
              <a:t>is </a:t>
            </a:r>
            <a:r>
              <a:rPr lang="en-GB" sz="2150" b="1">
                <a:solidFill>
                  <a:srgbClr val="00B050"/>
                </a:solidFill>
              </a:rPr>
              <a:t>better</a:t>
            </a:r>
            <a:r>
              <a:rPr lang="en-GB" sz="2150"/>
              <a:t> for the text on sleep as it: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maintains accurate meaning </a:t>
            </a:r>
            <a:r>
              <a:rPr lang="en-GB" sz="2150">
                <a:ea typeface="+mn-lt"/>
                <a:cs typeface="+mn-lt"/>
              </a:rPr>
              <a:t>and captures the importance of sleep for cognitive function and the health risks of chronic sleep deprivation.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rephrases key terms</a:t>
            </a:r>
            <a:r>
              <a:rPr lang="en-GB" sz="2150">
                <a:ea typeface="+mn-lt"/>
                <a:cs typeface="+mn-lt"/>
              </a:rPr>
              <a:t> (e.g., "cognitive function" as "brain health") </a:t>
            </a:r>
            <a:r>
              <a:rPr lang="en-GB" sz="2150" b="1">
                <a:ea typeface="+mn-lt"/>
                <a:cs typeface="+mn-lt"/>
              </a:rPr>
              <a:t>but </a:t>
            </a:r>
            <a:r>
              <a:rPr lang="en-GB" sz="2150">
                <a:ea typeface="+mn-lt"/>
                <a:cs typeface="+mn-lt"/>
              </a:rPr>
              <a:t>keeps the message and complexity intact.</a:t>
            </a:r>
          </a:p>
          <a:p>
            <a:pPr marL="0" indent="0" algn="just">
              <a:buNone/>
            </a:pPr>
            <a:r>
              <a:rPr lang="en-GB" sz="2150" b="1"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is a </a:t>
            </a:r>
            <a:r>
              <a:rPr lang="en-GB" sz="2150">
                <a:solidFill>
                  <a:srgbClr val="FF0000"/>
                </a:solidFill>
                <a:ea typeface="+mn-lt"/>
                <a:cs typeface="+mn-lt"/>
              </a:rPr>
              <a:t>much weaker version</a:t>
            </a:r>
            <a:r>
              <a:rPr lang="en-GB" sz="2150">
                <a:ea typeface="+mn-lt"/>
                <a:cs typeface="+mn-lt"/>
              </a:rPr>
              <a:t> of </a:t>
            </a:r>
            <a:r>
              <a:rPr lang="en-GB" sz="2150" b="1">
                <a:ea typeface="+mn-lt"/>
                <a:cs typeface="+mn-lt"/>
              </a:rPr>
              <a:t>Text 2 </a:t>
            </a:r>
            <a:r>
              <a:rPr lang="en-GB" sz="2150">
                <a:ea typeface="+mn-lt"/>
                <a:cs typeface="+mn-lt"/>
              </a:rPr>
              <a:t>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changes meaning</a:t>
            </a:r>
            <a:r>
              <a:rPr lang="en-GB" sz="2150">
                <a:ea typeface="+mn-lt"/>
                <a:cs typeface="+mn-lt"/>
              </a:rPr>
              <a:t>: saying “not sleeping enough causes mental health problems” is too certain. The original states it "increases the risk" of mental health disorders, which is a more nuanced and accurate expression.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oversimplifies and adds inaccuracy. </a:t>
            </a:r>
            <a:r>
              <a:rPr lang="en-GB" sz="2150">
                <a:ea typeface="+mn-lt"/>
                <a:cs typeface="+mn-lt"/>
              </a:rPr>
              <a:t>It reduces "reduced immune function" to "makes people sick more easily," which is too simplistic and misses the specific impact on immune response.</a:t>
            </a:r>
          </a:p>
          <a:p>
            <a:pPr marL="0" indent="0" algn="just">
              <a:buNone/>
            </a:pPr>
            <a:r>
              <a:rPr lang="en-GB" sz="2150" b="1">
                <a:solidFill>
                  <a:srgbClr val="00B0F0"/>
                </a:solidFill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demonstrates how weaker paraphrasing can distort the message of the original text, potentially misleading readers.</a:t>
            </a:r>
          </a:p>
          <a:p>
            <a:pPr marL="0" indent="0" algn="just">
              <a:buNone/>
            </a:pPr>
            <a:endParaRPr lang="en-GB" sz="215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1507645" y="116949"/>
            <a:ext cx="6123884" cy="37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>
                <a:solidFill>
                  <a:srgbClr val="173AFF"/>
                </a:solidFill>
              </a:rPr>
              <a:t>Activity</a:t>
            </a:r>
            <a:r>
              <a:rPr lang="en-GB" sz="3600" b="1">
                <a:solidFill>
                  <a:srgbClr val="173AFF"/>
                </a:solidFill>
              </a:rPr>
              <a:t> 2 </a:t>
            </a:r>
            <a:r>
              <a:rPr lang="en-GB" sz="3600" b="1">
                <a:solidFill>
                  <a:srgbClr val="FF0000"/>
                </a:solidFill>
              </a:rPr>
              <a:t>Answer Text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31</Slides>
  <Notes>2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3" baseType="lpstr">
      <vt:lpstr>20140311PresentationUWTSDTemplate</vt:lpstr>
      <vt:lpstr>1_20140311PresentationUWTSDTemplate</vt:lpstr>
      <vt:lpstr>LCHS4001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Text 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PowerPoint Presentation</vt:lpstr>
      <vt:lpstr>Activity 3: Now You Try!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</cp:revision>
  <cp:lastPrinted>2018-07-09T15:27:01Z</cp:lastPrinted>
  <dcterms:created xsi:type="dcterms:W3CDTF">2002-10-07T19:43:58Z</dcterms:created>
  <dcterms:modified xsi:type="dcterms:W3CDTF">2024-10-30T10:08:11Z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