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2"/>
  </p:notesMasterIdLst>
  <p:sldIdLst>
    <p:sldId id="455" r:id="rId12"/>
    <p:sldId id="260" r:id="rId13"/>
    <p:sldId id="461" r:id="rId14"/>
    <p:sldId id="459" r:id="rId15"/>
    <p:sldId id="458" r:id="rId16"/>
    <p:sldId id="457" r:id="rId17"/>
    <p:sldId id="456" r:id="rId18"/>
    <p:sldId id="464" r:id="rId19"/>
    <p:sldId id="463" r:id="rId20"/>
    <p:sldId id="32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06" autoAdjust="0"/>
    <p:restoredTop sz="91667" autoAdjust="0"/>
  </p:normalViewPr>
  <p:slideViewPr>
    <p:cSldViewPr snapToGrid="0">
      <p:cViewPr varScale="1">
        <p:scale>
          <a:sx n="63" d="100"/>
          <a:sy n="63" d="100"/>
        </p:scale>
        <p:origin x="29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3</a:t>
            </a:fld>
            <a:endParaRPr lang="en-GB" dirty="0"/>
          </a:p>
        </p:txBody>
      </p:sp>
    </p:spTree>
    <p:extLst>
      <p:ext uri="{BB962C8B-B14F-4D97-AF65-F5344CB8AC3E}">
        <p14:creationId xmlns:p14="http://schemas.microsoft.com/office/powerpoint/2010/main" val="2968601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4</a:t>
            </a:fld>
            <a:endParaRPr lang="en-GB" dirty="0"/>
          </a:p>
        </p:txBody>
      </p:sp>
    </p:spTree>
    <p:extLst>
      <p:ext uri="{BB962C8B-B14F-4D97-AF65-F5344CB8AC3E}">
        <p14:creationId xmlns:p14="http://schemas.microsoft.com/office/powerpoint/2010/main" val="3511281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5</a:t>
            </a:fld>
            <a:endParaRPr lang="en-GB" dirty="0"/>
          </a:p>
        </p:txBody>
      </p:sp>
    </p:spTree>
    <p:extLst>
      <p:ext uri="{BB962C8B-B14F-4D97-AF65-F5344CB8AC3E}">
        <p14:creationId xmlns:p14="http://schemas.microsoft.com/office/powerpoint/2010/main" val="1888079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6</a:t>
            </a:fld>
            <a:endParaRPr lang="en-GB" dirty="0"/>
          </a:p>
        </p:txBody>
      </p:sp>
    </p:spTree>
    <p:extLst>
      <p:ext uri="{BB962C8B-B14F-4D97-AF65-F5344CB8AC3E}">
        <p14:creationId xmlns:p14="http://schemas.microsoft.com/office/powerpoint/2010/main" val="42293794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7</a:t>
            </a:fld>
            <a:endParaRPr lang="en-GB" dirty="0"/>
          </a:p>
        </p:txBody>
      </p:sp>
    </p:spTree>
    <p:extLst>
      <p:ext uri="{BB962C8B-B14F-4D97-AF65-F5344CB8AC3E}">
        <p14:creationId xmlns:p14="http://schemas.microsoft.com/office/powerpoint/2010/main" val="4285624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8</a:t>
            </a:fld>
            <a:endParaRPr lang="en-GB" dirty="0"/>
          </a:p>
        </p:txBody>
      </p:sp>
    </p:spTree>
    <p:extLst>
      <p:ext uri="{BB962C8B-B14F-4D97-AF65-F5344CB8AC3E}">
        <p14:creationId xmlns:p14="http://schemas.microsoft.com/office/powerpoint/2010/main" val="3724490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9</a:t>
            </a:fld>
            <a:endParaRPr lang="en-GB" dirty="0"/>
          </a:p>
        </p:txBody>
      </p:sp>
    </p:spTree>
    <p:extLst>
      <p:ext uri="{BB962C8B-B14F-4D97-AF65-F5344CB8AC3E}">
        <p14:creationId xmlns:p14="http://schemas.microsoft.com/office/powerpoint/2010/main" val="687349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06/11/2023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11/6/2023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06/11/2023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7.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53.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154744" y="661179"/>
            <a:ext cx="6766562" cy="4322301"/>
          </a:xfrm>
        </p:spPr>
        <p:txBody>
          <a:bodyPr>
            <a:normAutofit fontScale="90000"/>
          </a:bodyPr>
          <a:lstStyle/>
          <a:p>
            <a:pPr algn="ctr">
              <a:lnSpc>
                <a:spcPct val="150000"/>
              </a:lnSpc>
            </a:pPr>
            <a:r>
              <a:rPr lang="en-US" sz="3100" b="1" dirty="0">
                <a:latin typeface="Tahoma" panose="020B0604030504040204" pitchFamily="34" charset="0"/>
                <a:ea typeface="Tahoma" panose="020B0604030504040204" pitchFamily="34" charset="0"/>
                <a:cs typeface="Tahoma" panose="020B0604030504040204" pitchFamily="34" charset="0"/>
              </a:rPr>
              <a:t>Sustainability in the Hotel and Hospitality Sector: A Case Study of Hilton Hotel East Midland Airport.</a:t>
            </a:r>
            <a:br>
              <a:rPr lang="en-US" sz="3100" b="1" dirty="0">
                <a:latin typeface="Tahoma" panose="020B0604030504040204" pitchFamily="34" charset="0"/>
                <a:ea typeface="Tahoma" panose="020B0604030504040204" pitchFamily="34" charset="0"/>
                <a:cs typeface="Tahoma" panose="020B0604030504040204" pitchFamily="34" charset="0"/>
              </a:rPr>
            </a:br>
            <a:br>
              <a:rPr lang="en-US" sz="3100" b="1" dirty="0">
                <a:latin typeface="Tahoma" panose="020B0604030504040204" pitchFamily="34" charset="0"/>
                <a:ea typeface="Tahoma" panose="020B0604030504040204" pitchFamily="34" charset="0"/>
                <a:cs typeface="Tahoma" panose="020B0604030504040204" pitchFamily="34" charset="0"/>
              </a:rPr>
            </a:br>
            <a:r>
              <a:rPr lang="en-US" sz="1600" b="1" dirty="0">
                <a:latin typeface="Tahoma" panose="020B0604030504040204" pitchFamily="34" charset="0"/>
                <a:ea typeface="Tahoma" panose="020B0604030504040204" pitchFamily="34" charset="0"/>
                <a:cs typeface="Tahoma" panose="020B0604030504040204" pitchFamily="34" charset="0"/>
              </a:rPr>
              <a:t>Student Name: Masudur </a:t>
            </a:r>
            <a:r>
              <a:rPr lang="en-US" sz="1600" b="1">
                <a:latin typeface="Tahoma" panose="020B0604030504040204" pitchFamily="34" charset="0"/>
                <a:ea typeface="Tahoma" panose="020B0604030504040204" pitchFamily="34" charset="0"/>
                <a:cs typeface="Tahoma" panose="020B0604030504040204" pitchFamily="34" charset="0"/>
              </a:rPr>
              <a:t>Chowdhury </a:t>
            </a:r>
            <a:br>
              <a:rPr lang="en-US" sz="1600" b="1" dirty="0">
                <a:latin typeface="Tahoma" panose="020B0604030504040204" pitchFamily="34" charset="0"/>
                <a:ea typeface="Tahoma" panose="020B0604030504040204" pitchFamily="34" charset="0"/>
                <a:cs typeface="Tahoma" panose="020B0604030504040204" pitchFamily="34" charset="0"/>
              </a:rPr>
            </a:br>
            <a:r>
              <a:rPr lang="en-US" sz="1600" b="1" dirty="0">
                <a:latin typeface="Tahoma" panose="020B0604030504040204" pitchFamily="34" charset="0"/>
                <a:ea typeface="Tahoma" panose="020B0604030504040204" pitchFamily="34" charset="0"/>
                <a:cs typeface="Tahoma" panose="020B0604030504040204" pitchFamily="34" charset="0"/>
              </a:rPr>
              <a:t>Student ID: 1911444</a:t>
            </a:r>
            <a:br>
              <a:rPr lang="en-US" sz="1600" b="1" dirty="0">
                <a:latin typeface="Tahoma" panose="020B0604030504040204" pitchFamily="34" charset="0"/>
                <a:ea typeface="Tahoma" panose="020B0604030504040204" pitchFamily="34" charset="0"/>
                <a:cs typeface="Tahoma" panose="020B0604030504040204" pitchFamily="34" charset="0"/>
              </a:rPr>
            </a:br>
            <a:r>
              <a:rPr lang="en-US" sz="1600" b="1" dirty="0">
                <a:latin typeface="Tahoma" panose="020B0604030504040204" pitchFamily="34" charset="0"/>
                <a:ea typeface="Tahoma" panose="020B0604030504040204" pitchFamily="34" charset="0"/>
                <a:cs typeface="Tahoma" panose="020B0604030504040204" pitchFamily="34" charset="0"/>
              </a:rPr>
              <a:t>Lecturer Name: Giulia </a:t>
            </a:r>
            <a:r>
              <a:rPr lang="en-US" sz="1600" b="1" dirty="0" err="1">
                <a:latin typeface="Tahoma" panose="020B0604030504040204" pitchFamily="34" charset="0"/>
                <a:ea typeface="Tahoma" panose="020B0604030504040204" pitchFamily="34" charset="0"/>
                <a:cs typeface="Tahoma" panose="020B0604030504040204" pitchFamily="34" charset="0"/>
              </a:rPr>
              <a:t>Chifari</a:t>
            </a:r>
            <a:endParaRPr lang="en-GB" sz="3200" b="1" dirty="0">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2"/>
          <a:stretch>
            <a:fillRect/>
          </a:stretch>
        </p:blipFill>
        <p:spPr>
          <a:xfrm>
            <a:off x="6921306" y="1283309"/>
            <a:ext cx="5099640" cy="2894795"/>
          </a:xfrm>
          <a:prstGeom prst="rect">
            <a:avLst/>
          </a:prstGeom>
        </p:spPr>
      </p:pic>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162863" y="0"/>
            <a:ext cx="3855721" cy="584775"/>
          </a:xfrm>
          <a:prstGeom prst="rect">
            <a:avLst/>
          </a:prstGeom>
          <a:noFill/>
        </p:spPr>
        <p:txBody>
          <a:bodyPr wrap="square" rtlCol="0">
            <a:spAutoFit/>
          </a:bodyPr>
          <a:lstStyle/>
          <a:p>
            <a:r>
              <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rPr>
              <a:t>Table of Contents</a:t>
            </a:r>
          </a:p>
        </p:txBody>
      </p:sp>
      <p:graphicFrame>
        <p:nvGraphicFramePr>
          <p:cNvPr id="2" name="Table 1"/>
          <p:cNvGraphicFramePr>
            <a:graphicFrameLocks noGrp="1"/>
          </p:cNvGraphicFramePr>
          <p:nvPr>
            <p:extLst>
              <p:ext uri="{D42A27DB-BD31-4B8C-83A1-F6EECF244321}">
                <p14:modId xmlns:p14="http://schemas.microsoft.com/office/powerpoint/2010/main" val="291473293"/>
              </p:ext>
            </p:extLst>
          </p:nvPr>
        </p:nvGraphicFramePr>
        <p:xfrm>
          <a:off x="1896095" y="559950"/>
          <a:ext cx="8128000" cy="5181600"/>
        </p:xfrm>
        <a:graphic>
          <a:graphicData uri="http://schemas.openxmlformats.org/drawingml/2006/table">
            <a:tbl>
              <a:tblPr firstRow="1" bandRow="1">
                <a:tableStyleId>{5C22544A-7EE6-4342-B048-85BDC9FD1C3A}</a:tableStyleId>
              </a:tblPr>
              <a:tblGrid>
                <a:gridCol w="6522191">
                  <a:extLst>
                    <a:ext uri="{9D8B030D-6E8A-4147-A177-3AD203B41FA5}">
                      <a16:colId xmlns:a16="http://schemas.microsoft.com/office/drawing/2014/main" val="20000"/>
                    </a:ext>
                  </a:extLst>
                </a:gridCol>
                <a:gridCol w="1605809">
                  <a:extLst>
                    <a:ext uri="{9D8B030D-6E8A-4147-A177-3AD203B41FA5}">
                      <a16:colId xmlns:a16="http://schemas.microsoft.com/office/drawing/2014/main" val="20001"/>
                    </a:ext>
                  </a:extLst>
                </a:gridCol>
              </a:tblGrid>
              <a:tr h="420312">
                <a:tc>
                  <a:txBody>
                    <a:bodyPr/>
                    <a:lstStyle/>
                    <a:p>
                      <a:pPr algn="ctr"/>
                      <a:r>
                        <a:rPr lang="en-GB" sz="2400" dirty="0">
                          <a:solidFill>
                            <a:schemeClr val="bg1"/>
                          </a:solidFill>
                        </a:rPr>
                        <a:t>Contents</a:t>
                      </a:r>
                    </a:p>
                  </a:txBody>
                  <a:tcPr/>
                </a:tc>
                <a:tc>
                  <a:txBody>
                    <a:bodyPr/>
                    <a:lstStyle/>
                    <a:p>
                      <a:pPr algn="ctr"/>
                      <a:r>
                        <a:rPr lang="en-GB" sz="2400" dirty="0">
                          <a:solidFill>
                            <a:schemeClr val="bg1"/>
                          </a:solidFill>
                        </a:rPr>
                        <a:t>Slides. No</a:t>
                      </a:r>
                    </a:p>
                  </a:txBody>
                  <a:tcPr/>
                </a:tc>
                <a:extLst>
                  <a:ext uri="{0D108BD9-81ED-4DB2-BD59-A6C34878D82A}">
                    <a16:rowId xmlns:a16="http://schemas.microsoft.com/office/drawing/2014/main" val="10000"/>
                  </a:ext>
                </a:extLst>
              </a:tr>
              <a:tr h="336250">
                <a:tc>
                  <a:txBody>
                    <a:bodyPr/>
                    <a:lstStyle/>
                    <a:p>
                      <a:r>
                        <a:rPr lang="en-GB" sz="1700" b="1" dirty="0"/>
                        <a:t>Introduction</a:t>
                      </a:r>
                    </a:p>
                  </a:txBody>
                  <a:tcPr/>
                </a:tc>
                <a:tc>
                  <a:txBody>
                    <a:bodyPr/>
                    <a:lstStyle/>
                    <a:p>
                      <a:pPr algn="ctr"/>
                      <a:r>
                        <a:rPr lang="en-GB" sz="1700" dirty="0"/>
                        <a:t>Slide no 3-4</a:t>
                      </a:r>
                    </a:p>
                  </a:txBody>
                  <a:tcPr/>
                </a:tc>
                <a:extLst>
                  <a:ext uri="{0D108BD9-81ED-4DB2-BD59-A6C34878D82A}">
                    <a16:rowId xmlns:a16="http://schemas.microsoft.com/office/drawing/2014/main" val="10001"/>
                  </a:ext>
                </a:extLst>
              </a:tr>
              <a:tr h="336250">
                <a:tc>
                  <a:txBody>
                    <a:bodyPr/>
                    <a:lstStyle/>
                    <a:p>
                      <a:r>
                        <a:rPr lang="en-US" sz="1700" dirty="0"/>
                        <a:t>   Contemporary Theme: Importance in the Hotel and Hospitality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700" dirty="0"/>
                        <a:t>Slide no 3</a:t>
                      </a:r>
                    </a:p>
                  </a:txBody>
                  <a:tcPr/>
                </a:tc>
                <a:extLst>
                  <a:ext uri="{0D108BD9-81ED-4DB2-BD59-A6C34878D82A}">
                    <a16:rowId xmlns:a16="http://schemas.microsoft.com/office/drawing/2014/main" val="10002"/>
                  </a:ext>
                </a:extLst>
              </a:tr>
              <a:tr h="336250">
                <a:tc>
                  <a:txBody>
                    <a:bodyPr/>
                    <a:lstStyle/>
                    <a:p>
                      <a:r>
                        <a:rPr lang="en-US" sz="1700" dirty="0"/>
                        <a:t>   Background of The Hilton East Midlands Airport</a:t>
                      </a:r>
                    </a:p>
                  </a:txBody>
                  <a:tcPr/>
                </a:tc>
                <a:tc>
                  <a:txBody>
                    <a:bodyPr/>
                    <a:lstStyle/>
                    <a:p>
                      <a:pPr algn="ctr"/>
                      <a:r>
                        <a:rPr lang="en-GB" sz="1700" dirty="0"/>
                        <a:t>Slide no 3</a:t>
                      </a:r>
                    </a:p>
                  </a:txBody>
                  <a:tcPr/>
                </a:tc>
                <a:extLst>
                  <a:ext uri="{0D108BD9-81ED-4DB2-BD59-A6C34878D82A}">
                    <a16:rowId xmlns:a16="http://schemas.microsoft.com/office/drawing/2014/main" val="10003"/>
                  </a:ext>
                </a:extLst>
              </a:tr>
              <a:tr h="336250">
                <a:tc>
                  <a:txBody>
                    <a:bodyPr/>
                    <a:lstStyle/>
                    <a:p>
                      <a:r>
                        <a:rPr lang="en-GB" sz="1700" b="1" dirty="0"/>
                        <a:t>Overview of Literature</a:t>
                      </a:r>
                    </a:p>
                  </a:txBody>
                  <a:tcPr/>
                </a:tc>
                <a:tc>
                  <a:txBody>
                    <a:bodyPr/>
                    <a:lstStyle/>
                    <a:p>
                      <a:pPr algn="ctr"/>
                      <a:r>
                        <a:rPr lang="en-GB" sz="1700" dirty="0"/>
                        <a:t>Slide no 4-6</a:t>
                      </a:r>
                    </a:p>
                  </a:txBody>
                  <a:tcPr/>
                </a:tc>
                <a:extLst>
                  <a:ext uri="{0D108BD9-81ED-4DB2-BD59-A6C34878D82A}">
                    <a16:rowId xmlns:a16="http://schemas.microsoft.com/office/drawing/2014/main" val="10004"/>
                  </a:ext>
                </a:extLst>
              </a:tr>
              <a:tr h="3362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b="0" baseline="0" dirty="0"/>
                        <a:t>   </a:t>
                      </a:r>
                      <a:r>
                        <a:rPr lang="en-US" sz="1700" b="0" dirty="0"/>
                        <a:t>Key Theory and Concepts</a:t>
                      </a:r>
                      <a:endParaRPr lang="en-GB" sz="1700" b="0" dirty="0"/>
                    </a:p>
                  </a:txBody>
                  <a:tcPr/>
                </a:tc>
                <a:tc>
                  <a:txBody>
                    <a:bodyPr/>
                    <a:lstStyle/>
                    <a:p>
                      <a:pPr algn="ctr"/>
                      <a:r>
                        <a:rPr lang="en-GB" sz="1700" dirty="0"/>
                        <a:t>Slide no 4-5</a:t>
                      </a:r>
                    </a:p>
                  </a:txBody>
                  <a:tcPr/>
                </a:tc>
                <a:extLst>
                  <a:ext uri="{0D108BD9-81ED-4DB2-BD59-A6C34878D82A}">
                    <a16:rowId xmlns:a16="http://schemas.microsoft.com/office/drawing/2014/main" val="10005"/>
                  </a:ext>
                </a:extLst>
              </a:tr>
              <a:tr h="336250">
                <a:tc>
                  <a:txBody>
                    <a:bodyPr/>
                    <a:lstStyle/>
                    <a:p>
                      <a:r>
                        <a:rPr lang="en-GB" sz="1700" dirty="0"/>
                        <a:t>   Findings from Journal Articles</a:t>
                      </a:r>
                    </a:p>
                  </a:txBody>
                  <a:tcPr/>
                </a:tc>
                <a:tc>
                  <a:txBody>
                    <a:bodyPr/>
                    <a:lstStyle/>
                    <a:p>
                      <a:pPr algn="ctr"/>
                      <a:r>
                        <a:rPr lang="en-GB" sz="1700" dirty="0"/>
                        <a:t>Slide no 6</a:t>
                      </a:r>
                    </a:p>
                  </a:txBody>
                  <a:tcPr/>
                </a:tc>
                <a:extLst>
                  <a:ext uri="{0D108BD9-81ED-4DB2-BD59-A6C34878D82A}">
                    <a16:rowId xmlns:a16="http://schemas.microsoft.com/office/drawing/2014/main" val="10006"/>
                  </a:ext>
                </a:extLst>
              </a:tr>
              <a:tr h="336250">
                <a:tc>
                  <a:txBody>
                    <a:bodyPr/>
                    <a:lstStyle/>
                    <a:p>
                      <a:r>
                        <a:rPr lang="en-US" sz="1700" b="1" dirty="0"/>
                        <a:t>Application to the Hotel and Hospitality Sector</a:t>
                      </a:r>
                    </a:p>
                  </a:txBody>
                  <a:tcPr/>
                </a:tc>
                <a:tc>
                  <a:txBody>
                    <a:bodyPr/>
                    <a:lstStyle/>
                    <a:p>
                      <a:pPr algn="ctr"/>
                      <a:r>
                        <a:rPr lang="en-GB" sz="1700" dirty="0"/>
                        <a:t>Slide no 7</a:t>
                      </a:r>
                    </a:p>
                  </a:txBody>
                  <a:tcPr/>
                </a:tc>
                <a:extLst>
                  <a:ext uri="{0D108BD9-81ED-4DB2-BD59-A6C34878D82A}">
                    <a16:rowId xmlns:a16="http://schemas.microsoft.com/office/drawing/2014/main" val="10007"/>
                  </a:ext>
                </a:extLst>
              </a:tr>
              <a:tr h="336250">
                <a:tc>
                  <a:txBody>
                    <a:bodyPr/>
                    <a:lstStyle/>
                    <a:p>
                      <a:r>
                        <a:rPr lang="en-US" sz="1700" dirty="0"/>
                        <a:t>   Specific Area: Water Waste in the Hotel and Hospitality Sector</a:t>
                      </a:r>
                      <a:endParaRPr lang="en-GB" sz="1700" dirty="0"/>
                    </a:p>
                  </a:txBody>
                  <a:tcPr/>
                </a:tc>
                <a:tc>
                  <a:txBody>
                    <a:bodyPr/>
                    <a:lstStyle/>
                    <a:p>
                      <a:pPr algn="ctr"/>
                      <a:r>
                        <a:rPr lang="en-GB" sz="1700" dirty="0"/>
                        <a:t>Slide no 7</a:t>
                      </a:r>
                    </a:p>
                  </a:txBody>
                  <a:tcPr/>
                </a:tc>
                <a:extLst>
                  <a:ext uri="{0D108BD9-81ED-4DB2-BD59-A6C34878D82A}">
                    <a16:rowId xmlns:a16="http://schemas.microsoft.com/office/drawing/2014/main" val="10008"/>
                  </a:ext>
                </a:extLst>
              </a:tr>
              <a:tr h="588437">
                <a:tc>
                  <a:txBody>
                    <a:bodyPr/>
                    <a:lstStyle/>
                    <a:p>
                      <a:r>
                        <a:rPr lang="en-US" sz="1700" dirty="0"/>
                        <a:t>   Management Response to Water Waste: The Hilton East Midlands Airport Example and Its Strengths and Limitations</a:t>
                      </a:r>
                    </a:p>
                  </a:txBody>
                  <a:tcPr/>
                </a:tc>
                <a:tc>
                  <a:txBody>
                    <a:bodyPr/>
                    <a:lstStyle/>
                    <a:p>
                      <a:pPr algn="ctr"/>
                      <a:r>
                        <a:rPr lang="en-GB" sz="1700" dirty="0"/>
                        <a:t>Slide no 7</a:t>
                      </a:r>
                    </a:p>
                  </a:txBody>
                  <a:tcPr/>
                </a:tc>
                <a:extLst>
                  <a:ext uri="{0D108BD9-81ED-4DB2-BD59-A6C34878D82A}">
                    <a16:rowId xmlns:a16="http://schemas.microsoft.com/office/drawing/2014/main" val="10009"/>
                  </a:ext>
                </a:extLst>
              </a:tr>
              <a:tr h="588437">
                <a:tc>
                  <a:txBody>
                    <a:bodyPr/>
                    <a:lstStyle/>
                    <a:p>
                      <a:r>
                        <a:rPr lang="en-US" sz="1700" b="1" dirty="0"/>
                        <a:t>Evaluate Future Policy and Management Options for Dealing with This Issue</a:t>
                      </a:r>
                    </a:p>
                  </a:txBody>
                  <a:tcPr/>
                </a:tc>
                <a:tc>
                  <a:txBody>
                    <a:bodyPr/>
                    <a:lstStyle/>
                    <a:p>
                      <a:pPr algn="ctr"/>
                      <a:r>
                        <a:rPr lang="en-GB" sz="1700" dirty="0"/>
                        <a:t>Slide no 8</a:t>
                      </a:r>
                    </a:p>
                  </a:txBody>
                  <a:tcPr/>
                </a:tc>
                <a:extLst>
                  <a:ext uri="{0D108BD9-81ED-4DB2-BD59-A6C34878D82A}">
                    <a16:rowId xmlns:a16="http://schemas.microsoft.com/office/drawing/2014/main" val="10010"/>
                  </a:ext>
                </a:extLst>
              </a:tr>
              <a:tr h="336250">
                <a:tc>
                  <a:txBody>
                    <a:bodyPr/>
                    <a:lstStyle/>
                    <a:p>
                      <a:r>
                        <a:rPr lang="en-GB" sz="1700" dirty="0"/>
                        <a:t>Conclusion</a:t>
                      </a:r>
                    </a:p>
                  </a:txBody>
                  <a:tcPr/>
                </a:tc>
                <a:tc>
                  <a:txBody>
                    <a:bodyPr/>
                    <a:lstStyle/>
                    <a:p>
                      <a:pPr algn="ctr"/>
                      <a:r>
                        <a:rPr lang="en-GB" sz="1700" dirty="0"/>
                        <a:t>Slide no 9</a:t>
                      </a:r>
                    </a:p>
                  </a:txBody>
                  <a:tcPr/>
                </a:tc>
                <a:extLst>
                  <a:ext uri="{0D108BD9-81ED-4DB2-BD59-A6C34878D82A}">
                    <a16:rowId xmlns:a16="http://schemas.microsoft.com/office/drawing/2014/main" val="10011"/>
                  </a:ext>
                </a:extLst>
              </a:tr>
              <a:tr h="336250">
                <a:tc>
                  <a:txBody>
                    <a:bodyPr/>
                    <a:lstStyle/>
                    <a:p>
                      <a:r>
                        <a:rPr lang="en-GB" sz="1700" dirty="0"/>
                        <a:t>References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700" dirty="0"/>
                        <a:t>Slide no 10</a:t>
                      </a:r>
                    </a:p>
                  </a:txBody>
                  <a:tcPr/>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25218" y="0"/>
            <a:ext cx="3587261" cy="523220"/>
          </a:xfrm>
          <a:prstGeom prst="rect">
            <a:avLst/>
          </a:prstGeom>
          <a:noFill/>
        </p:spPr>
        <p:txBody>
          <a:bodyPr wrap="square" rtlCol="0">
            <a:spAutoFit/>
          </a:bodyPr>
          <a:lstStyle/>
          <a:p>
            <a:pPr algn="ctr"/>
            <a:r>
              <a:rPr lang="en-GB" sz="2800" b="1" dirty="0">
                <a:solidFill>
                  <a:srgbClr val="002060"/>
                </a:solidFill>
                <a:latin typeface="Arial" panose="020B0604020202020204" pitchFamily="34" charset="0"/>
                <a:ea typeface="Tahoma" panose="020B0604030504040204" pitchFamily="34" charset="0"/>
                <a:cs typeface="Arial" panose="020B0604020202020204" pitchFamily="34" charset="0"/>
              </a:rPr>
              <a:t>Introduction</a:t>
            </a:r>
          </a:p>
        </p:txBody>
      </p:sp>
      <p:sp>
        <p:nvSpPr>
          <p:cNvPr id="4" name="TextBox 3"/>
          <p:cNvSpPr txBox="1"/>
          <p:nvPr/>
        </p:nvSpPr>
        <p:spPr>
          <a:xfrm>
            <a:off x="839788" y="5678746"/>
            <a:ext cx="5289228" cy="45653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endParaRPr lang="en-US" dirty="0">
              <a:latin typeface="Arial" panose="020B0604020202020204" pitchFamily="34" charset="0"/>
              <a:ea typeface="Tahoma" panose="020B060403050404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1951630" y="3674028"/>
            <a:ext cx="1883821" cy="1525837"/>
          </a:xfrm>
          <a:prstGeom prst="rect">
            <a:avLst/>
          </a:prstGeom>
          <a:ln>
            <a:solidFill>
              <a:schemeClr val="tx1"/>
            </a:solidFill>
          </a:ln>
        </p:spPr>
      </p:pic>
      <p:sp>
        <p:nvSpPr>
          <p:cNvPr id="7" name="TextBox 6"/>
          <p:cNvSpPr txBox="1"/>
          <p:nvPr/>
        </p:nvSpPr>
        <p:spPr>
          <a:xfrm>
            <a:off x="1217978" y="5199866"/>
            <a:ext cx="3351126"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Figure: </a:t>
            </a:r>
            <a:r>
              <a:rPr lang="en-US" sz="1400" dirty="0">
                <a:latin typeface="Arial" panose="020B0604020202020204" pitchFamily="34" charset="0"/>
                <a:cs typeface="Arial" panose="020B0604020202020204" pitchFamily="34" charset="0"/>
              </a:rPr>
              <a:t>Sustainability in Hospitality</a:t>
            </a: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Source:</a:t>
            </a:r>
            <a:r>
              <a:rPr lang="en-GB" sz="1400" dirty="0"/>
              <a:t>(Dieter, 2022)</a:t>
            </a:r>
            <a:endParaRPr lang="en-GB" sz="1400" dirty="0">
              <a:latin typeface="Arial" panose="020B0604020202020204" pitchFamily="34" charset="0"/>
              <a:cs typeface="Arial" panose="020B0604020202020204" pitchFamily="34" charset="0"/>
            </a:endParaRPr>
          </a:p>
        </p:txBody>
      </p:sp>
      <p:sp>
        <p:nvSpPr>
          <p:cNvPr id="6" name="Text Placeholder 5"/>
          <p:cNvSpPr>
            <a:spLocks noGrp="1"/>
          </p:cNvSpPr>
          <p:nvPr>
            <p:ph type="body" idx="1"/>
          </p:nvPr>
        </p:nvSpPr>
        <p:spPr>
          <a:xfrm>
            <a:off x="839788" y="668295"/>
            <a:ext cx="5157787" cy="823912"/>
          </a:xfrm>
          <a:ln>
            <a:solidFill>
              <a:srgbClr val="002060"/>
            </a:solidFill>
          </a:ln>
        </p:spPr>
        <p:txBody>
          <a:bodyPr/>
          <a:lstStyle/>
          <a:p>
            <a:pPr algn="ctr"/>
            <a:r>
              <a:rPr lang="en-US" dirty="0"/>
              <a:t>Contemporary Theme: Importance in the Hotel and Hospitality</a:t>
            </a:r>
          </a:p>
        </p:txBody>
      </p:sp>
      <p:sp>
        <p:nvSpPr>
          <p:cNvPr id="8" name="Content Placeholder 7"/>
          <p:cNvSpPr>
            <a:spLocks noGrp="1"/>
          </p:cNvSpPr>
          <p:nvPr>
            <p:ph sz="half" idx="2"/>
          </p:nvPr>
        </p:nvSpPr>
        <p:spPr>
          <a:xfrm>
            <a:off x="839788" y="1492206"/>
            <a:ext cx="5157787" cy="4230880"/>
          </a:xfrm>
          <a:ln>
            <a:solidFill>
              <a:srgbClr val="002060"/>
            </a:solidFill>
          </a:ln>
        </p:spPr>
        <p:txBody>
          <a:bodyPr>
            <a:normAutofit/>
          </a:bodyPr>
          <a:lstStyle/>
          <a:p>
            <a:pPr algn="just"/>
            <a:r>
              <a:rPr lang="en-US" sz="1800" dirty="0">
                <a:latin typeface="Arial" panose="020B0604020202020204" pitchFamily="34" charset="0"/>
                <a:cs typeface="Arial" panose="020B0604020202020204" pitchFamily="34" charset="0"/>
              </a:rPr>
              <a:t>Sustainability is a contemporary theme that has gained prominence across various industries, including the hotel and hospitality sector. </a:t>
            </a:r>
          </a:p>
          <a:p>
            <a:pPr algn="just"/>
            <a:r>
              <a:rPr lang="en-US" sz="1800" dirty="0">
                <a:latin typeface="Arial" panose="020B0604020202020204" pitchFamily="34" charset="0"/>
                <a:cs typeface="Arial" panose="020B0604020202020204" pitchFamily="34" charset="0"/>
              </a:rPr>
              <a:t>The concept revolves on the notions of societal accountability, safeguarding the environment, and judicious use of resources (Fisher and Bonn, 2011). </a:t>
            </a:r>
          </a:p>
          <a:p>
            <a:pPr marL="0" indent="0" algn="just">
              <a:buNone/>
            </a:pPr>
            <a:endParaRPr lang="en-US" sz="1800" dirty="0">
              <a:latin typeface="Arial" panose="020B0604020202020204" pitchFamily="34" charset="0"/>
              <a:cs typeface="Arial" panose="020B0604020202020204" pitchFamily="34" charset="0"/>
            </a:endParaRPr>
          </a:p>
        </p:txBody>
      </p:sp>
      <p:sp>
        <p:nvSpPr>
          <p:cNvPr id="9" name="Text Placeholder 8"/>
          <p:cNvSpPr>
            <a:spLocks noGrp="1"/>
          </p:cNvSpPr>
          <p:nvPr>
            <p:ph type="body" sz="quarter" idx="3"/>
          </p:nvPr>
        </p:nvSpPr>
        <p:spPr>
          <a:xfrm>
            <a:off x="6172200" y="682363"/>
            <a:ext cx="5183188" cy="823912"/>
          </a:xfrm>
          <a:ln>
            <a:solidFill>
              <a:srgbClr val="002060"/>
            </a:solidFill>
          </a:ln>
        </p:spPr>
        <p:txBody>
          <a:bodyPr/>
          <a:lstStyle/>
          <a:p>
            <a:pPr algn="ctr"/>
            <a:r>
              <a:rPr lang="en-US" dirty="0"/>
              <a:t>Background of The Hilton East Midlands Airport</a:t>
            </a:r>
          </a:p>
        </p:txBody>
      </p:sp>
      <p:sp>
        <p:nvSpPr>
          <p:cNvPr id="10" name="Content Placeholder 9"/>
          <p:cNvSpPr>
            <a:spLocks noGrp="1"/>
          </p:cNvSpPr>
          <p:nvPr>
            <p:ph sz="quarter" idx="4"/>
          </p:nvPr>
        </p:nvSpPr>
        <p:spPr>
          <a:xfrm>
            <a:off x="6172200" y="1506276"/>
            <a:ext cx="5183188" cy="4216810"/>
          </a:xfrm>
          <a:ln>
            <a:solidFill>
              <a:srgbClr val="002060"/>
            </a:solidFill>
          </a:ln>
        </p:spPr>
        <p:txBody>
          <a:bodyPr>
            <a:normAutofit/>
          </a:bodyPr>
          <a:lstStyle/>
          <a:p>
            <a:pPr algn="just"/>
            <a:r>
              <a:rPr lang="en-US" sz="1800" dirty="0">
                <a:latin typeface="Arial" panose="020B0604020202020204" pitchFamily="34" charset="0"/>
                <a:cs typeface="Arial" panose="020B0604020202020204" pitchFamily="34" charset="0"/>
              </a:rPr>
              <a:t>Location: Castle </a:t>
            </a:r>
            <a:r>
              <a:rPr lang="en-US" sz="1800" dirty="0" err="1">
                <a:latin typeface="Arial" panose="020B0604020202020204" pitchFamily="34" charset="0"/>
                <a:cs typeface="Arial" panose="020B0604020202020204" pitchFamily="34" charset="0"/>
              </a:rPr>
              <a:t>Donington</a:t>
            </a:r>
            <a:r>
              <a:rPr lang="en-US" sz="1800" dirty="0">
                <a:latin typeface="Arial" panose="020B0604020202020204" pitchFamily="34" charset="0"/>
                <a:cs typeface="Arial" panose="020B0604020202020204" pitchFamily="34" charset="0"/>
              </a:rPr>
              <a:t>, Leicestershire, England.</a:t>
            </a:r>
          </a:p>
          <a:p>
            <a:pPr algn="just"/>
            <a:r>
              <a:rPr lang="en-US" sz="1800" dirty="0">
                <a:latin typeface="Arial" panose="020B0604020202020204" pitchFamily="34" charset="0"/>
                <a:cs typeface="Arial" panose="020B0604020202020204" pitchFamily="34" charset="0"/>
              </a:rPr>
              <a:t>Founded: in 1990</a:t>
            </a:r>
          </a:p>
          <a:p>
            <a:pPr algn="just"/>
            <a:r>
              <a:rPr lang="en-US" sz="1800" dirty="0">
                <a:latin typeface="Arial" panose="020B0604020202020204" pitchFamily="34" charset="0"/>
                <a:cs typeface="Arial" panose="020B0604020202020204" pitchFamily="34" charset="0"/>
              </a:rPr>
              <a:t>Popularity: It has become a well-liked holiday destination due to its contemporary facilities and first-rate guest service (Hilton.com, 2023).</a:t>
            </a:r>
          </a:p>
        </p:txBody>
      </p:sp>
      <p:pic>
        <p:nvPicPr>
          <p:cNvPr id="11" name="Picture 10"/>
          <p:cNvPicPr>
            <a:picLocks noChangeAspect="1"/>
          </p:cNvPicPr>
          <p:nvPr/>
        </p:nvPicPr>
        <p:blipFill>
          <a:blip r:embed="rId4"/>
          <a:stretch>
            <a:fillRect/>
          </a:stretch>
        </p:blipFill>
        <p:spPr>
          <a:xfrm>
            <a:off x="7560841" y="3446585"/>
            <a:ext cx="2630530" cy="1676675"/>
          </a:xfrm>
          <a:prstGeom prst="rect">
            <a:avLst/>
          </a:prstGeom>
          <a:ln>
            <a:solidFill>
              <a:srgbClr val="002060"/>
            </a:solidFill>
          </a:ln>
        </p:spPr>
      </p:pic>
      <p:sp>
        <p:nvSpPr>
          <p:cNvPr id="12" name="Rectangle 11"/>
          <p:cNvSpPr/>
          <p:nvPr/>
        </p:nvSpPr>
        <p:spPr>
          <a:xfrm>
            <a:off x="6507479" y="5150243"/>
            <a:ext cx="4512629" cy="523220"/>
          </a:xfrm>
          <a:prstGeom prst="rect">
            <a:avLst/>
          </a:prstGeom>
        </p:spPr>
        <p:txBody>
          <a:bodyPr wrap="square">
            <a:spAutoFit/>
          </a:bodyPr>
          <a:lstStyle/>
          <a:p>
            <a:pPr algn="ctr"/>
            <a:r>
              <a:rPr lang="en-US" sz="1400" dirty="0"/>
              <a:t>Figure: The Hilton East Midlands Airport</a:t>
            </a:r>
          </a:p>
          <a:p>
            <a:pPr algn="ctr"/>
            <a:r>
              <a:rPr lang="en-US" sz="1400" dirty="0"/>
              <a:t>Source: (Hilton.com, 2023)</a:t>
            </a:r>
          </a:p>
        </p:txBody>
      </p:sp>
    </p:spTree>
    <p:extLst>
      <p:ext uri="{BB962C8B-B14F-4D97-AF65-F5344CB8AC3E}">
        <p14:creationId xmlns:p14="http://schemas.microsoft.com/office/powerpoint/2010/main" val="2050323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24404" y="0"/>
            <a:ext cx="5724644" cy="830997"/>
          </a:xfrm>
          <a:prstGeom prst="rect">
            <a:avLst/>
          </a:prstGeom>
        </p:spPr>
        <p:txBody>
          <a:bodyPr wrap="none">
            <a:spAutoFit/>
          </a:bodyPr>
          <a:lstStyle/>
          <a:p>
            <a:pPr marL="6350" marR="0" indent="-6350" algn="ctr">
              <a:lnSpc>
                <a:spcPct val="150000"/>
              </a:lnSpc>
              <a:spcBef>
                <a:spcPts val="1200"/>
              </a:spcBef>
              <a:spcAft>
                <a:spcPts val="0"/>
              </a:spcAft>
              <a:tabLst>
                <a:tab pos="2876550" algn="l"/>
              </a:tabLst>
            </a:pPr>
            <a:r>
              <a:rPr lang="en-GB" sz="3200" b="1" kern="0" dirty="0">
                <a:solidFill>
                  <a:srgbClr val="002060"/>
                </a:solidFill>
                <a:latin typeface="Tahoma" panose="020B0604030504040204" pitchFamily="34" charset="0"/>
                <a:ea typeface="Times New Roman" panose="02020603050405020304" pitchFamily="18" charset="0"/>
                <a:cs typeface="Times New Roman" panose="02020603050405020304" pitchFamily="18" charset="0"/>
              </a:rPr>
              <a:t>Overview of Literature	</a:t>
            </a:r>
            <a:endParaRPr lang="en-GB" sz="3200" b="1" kern="0" dirty="0">
              <a:solidFill>
                <a:srgbClr val="002060"/>
              </a:solidFill>
              <a:effectLst/>
              <a:latin typeface="Tahoma" panose="020B0604030504040204" pitchFamily="34" charset="0"/>
              <a:ea typeface="Times New Roman" panose="02020603050405020304" pitchFamily="18" charset="0"/>
              <a:cs typeface="Times New Roman" panose="02020603050405020304" pitchFamily="18" charset="0"/>
            </a:endParaRPr>
          </a:p>
        </p:txBody>
      </p:sp>
      <p:sp>
        <p:nvSpPr>
          <p:cNvPr id="3" name="Rectangle 2"/>
          <p:cNvSpPr/>
          <p:nvPr/>
        </p:nvSpPr>
        <p:spPr>
          <a:xfrm>
            <a:off x="106519" y="730585"/>
            <a:ext cx="3940502" cy="523220"/>
          </a:xfrm>
          <a:prstGeom prst="rect">
            <a:avLst/>
          </a:prstGeom>
        </p:spPr>
        <p:txBody>
          <a:bodyPr wrap="none">
            <a:spAutoFit/>
          </a:bodyPr>
          <a:lstStyle/>
          <a:p>
            <a:r>
              <a:rPr lang="en-US" sz="2800" b="1" dirty="0"/>
              <a:t>Key Theory and Concepts</a:t>
            </a:r>
            <a:endParaRPr lang="en-GB" sz="2800" b="1" dirty="0"/>
          </a:p>
        </p:txBody>
      </p:sp>
      <p:sp>
        <p:nvSpPr>
          <p:cNvPr id="4" name="Rectangle 3"/>
          <p:cNvSpPr/>
          <p:nvPr/>
        </p:nvSpPr>
        <p:spPr>
          <a:xfrm>
            <a:off x="4599591" y="1320059"/>
            <a:ext cx="2657331" cy="461665"/>
          </a:xfrm>
          <a:prstGeom prst="rect">
            <a:avLst/>
          </a:prstGeom>
          <a:ln>
            <a:solidFill>
              <a:srgbClr val="002060"/>
            </a:solidFill>
          </a:ln>
        </p:spPr>
        <p:txBody>
          <a:bodyPr wrap="none">
            <a:spAutoFit/>
          </a:bodyPr>
          <a:lstStyle/>
          <a:p>
            <a:pPr algn="ctr"/>
            <a:r>
              <a:rPr lang="en-GB" sz="2400" b="1" dirty="0"/>
              <a:t>PESTEL Framework </a:t>
            </a:r>
          </a:p>
        </p:txBody>
      </p:sp>
      <p:sp>
        <p:nvSpPr>
          <p:cNvPr id="60" name="Chevron 2">
            <a:extLst>
              <a:ext uri="{FF2B5EF4-FFF2-40B4-BE49-F238E27FC236}">
                <a16:creationId xmlns:a16="http://schemas.microsoft.com/office/drawing/2014/main" id="{B3EE95CC-346B-41F5-AF1C-152D54CF6DB9}"/>
              </a:ext>
            </a:extLst>
          </p:cNvPr>
          <p:cNvSpPr/>
          <p:nvPr/>
        </p:nvSpPr>
        <p:spPr>
          <a:xfrm>
            <a:off x="2534393" y="2017877"/>
            <a:ext cx="1703950" cy="531092"/>
          </a:xfrm>
          <a:prstGeom prst="chevron">
            <a:avLst/>
          </a:prstGeom>
          <a:solidFill>
            <a:srgbClr val="00B0F0"/>
          </a:solidFill>
          <a:ln w="12700" cap="flat" cmpd="sng" algn="ctr">
            <a:no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1" i="0" u="none" strike="noStrike" kern="0" cap="none" spc="200" normalizeH="0" noProof="0">
              <a:ln>
                <a:noFill/>
              </a:ln>
              <a:solidFill>
                <a:srgbClr val="000000"/>
              </a:solidFill>
              <a:effectLst/>
              <a:uLnTx/>
              <a:uFillTx/>
              <a:latin typeface="Tw Cen MT" panose="020B0602020104020603" pitchFamily="34" charset="0"/>
            </a:endParaRPr>
          </a:p>
        </p:txBody>
      </p:sp>
      <p:sp>
        <p:nvSpPr>
          <p:cNvPr id="61" name="Chevron 3">
            <a:extLst>
              <a:ext uri="{FF2B5EF4-FFF2-40B4-BE49-F238E27FC236}">
                <a16:creationId xmlns:a16="http://schemas.microsoft.com/office/drawing/2014/main" id="{A2213E49-2A61-4A5C-8D85-7D49F7858F1C}"/>
              </a:ext>
            </a:extLst>
          </p:cNvPr>
          <p:cNvSpPr/>
          <p:nvPr/>
        </p:nvSpPr>
        <p:spPr>
          <a:xfrm>
            <a:off x="5956358" y="2017877"/>
            <a:ext cx="1696464" cy="531092"/>
          </a:xfrm>
          <a:prstGeom prst="chevron">
            <a:avLst/>
          </a:prstGeom>
          <a:solidFill>
            <a:srgbClr val="00B050"/>
          </a:solidFill>
          <a:ln w="12700" cap="flat" cmpd="sng" algn="ctr">
            <a:no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1" i="0" u="none" strike="noStrike" kern="0" cap="none" spc="200" normalizeH="0" noProof="0">
              <a:ln>
                <a:noFill/>
              </a:ln>
              <a:solidFill>
                <a:srgbClr val="000000"/>
              </a:solidFill>
              <a:effectLst/>
              <a:uLnTx/>
              <a:uFillTx/>
              <a:latin typeface="Tw Cen MT" panose="020B0602020104020603" pitchFamily="34" charset="0"/>
            </a:endParaRPr>
          </a:p>
        </p:txBody>
      </p:sp>
      <p:sp>
        <p:nvSpPr>
          <p:cNvPr id="62" name="Chevron 4">
            <a:extLst>
              <a:ext uri="{FF2B5EF4-FFF2-40B4-BE49-F238E27FC236}">
                <a16:creationId xmlns:a16="http://schemas.microsoft.com/office/drawing/2014/main" id="{D71FAC6D-22E2-4705-B3B2-C4ED004891B9}"/>
              </a:ext>
            </a:extLst>
          </p:cNvPr>
          <p:cNvSpPr/>
          <p:nvPr/>
        </p:nvSpPr>
        <p:spPr>
          <a:xfrm>
            <a:off x="7646237" y="2017877"/>
            <a:ext cx="1749876" cy="531092"/>
          </a:xfrm>
          <a:prstGeom prst="chevron">
            <a:avLst/>
          </a:prstGeom>
          <a:solidFill>
            <a:srgbClr val="0070C0"/>
          </a:solidFill>
          <a:ln w="12700" cap="flat" cmpd="sng" algn="ctr">
            <a:no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1" i="0" u="none" strike="noStrike" kern="0" cap="none" spc="200" normalizeH="0" noProof="0">
              <a:ln>
                <a:noFill/>
              </a:ln>
              <a:solidFill>
                <a:srgbClr val="000000"/>
              </a:solidFill>
              <a:effectLst/>
              <a:uLnTx/>
              <a:uFillTx/>
              <a:latin typeface="Tw Cen MT" panose="020B0602020104020603" pitchFamily="34" charset="0"/>
            </a:endParaRPr>
          </a:p>
        </p:txBody>
      </p:sp>
      <p:sp>
        <p:nvSpPr>
          <p:cNvPr id="63" name="Chevron 5">
            <a:extLst>
              <a:ext uri="{FF2B5EF4-FFF2-40B4-BE49-F238E27FC236}">
                <a16:creationId xmlns:a16="http://schemas.microsoft.com/office/drawing/2014/main" id="{5EC6AB4A-222E-4D8B-84E1-240E4401B18B}"/>
              </a:ext>
            </a:extLst>
          </p:cNvPr>
          <p:cNvSpPr/>
          <p:nvPr/>
        </p:nvSpPr>
        <p:spPr>
          <a:xfrm>
            <a:off x="4238343" y="2017877"/>
            <a:ext cx="1670085" cy="531092"/>
          </a:xfrm>
          <a:prstGeom prst="chevron">
            <a:avLst/>
          </a:prstGeom>
          <a:solidFill>
            <a:srgbClr val="002060"/>
          </a:solidFill>
          <a:ln w="12700" cap="flat" cmpd="sng" algn="ctr">
            <a:no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1" i="0" u="none" strike="noStrike" kern="0" cap="none" spc="200" normalizeH="0" noProof="0">
              <a:ln>
                <a:noFill/>
              </a:ln>
              <a:solidFill>
                <a:srgbClr val="000000"/>
              </a:solidFill>
              <a:effectLst/>
              <a:uLnTx/>
              <a:uFillTx/>
              <a:latin typeface="Tw Cen MT" panose="020B0602020104020603" pitchFamily="34" charset="0"/>
            </a:endParaRPr>
          </a:p>
        </p:txBody>
      </p:sp>
      <p:sp>
        <p:nvSpPr>
          <p:cNvPr id="64" name="Rounded Rectangle 6">
            <a:extLst>
              <a:ext uri="{FF2B5EF4-FFF2-40B4-BE49-F238E27FC236}">
                <a16:creationId xmlns:a16="http://schemas.microsoft.com/office/drawing/2014/main" id="{CE2BC2DE-CA92-4AEF-A62B-7B0CD480B56C}"/>
              </a:ext>
            </a:extLst>
          </p:cNvPr>
          <p:cNvSpPr/>
          <p:nvPr/>
        </p:nvSpPr>
        <p:spPr>
          <a:xfrm>
            <a:off x="7749839" y="2773653"/>
            <a:ext cx="1680648" cy="2839362"/>
          </a:xfrm>
          <a:prstGeom prst="roundRect">
            <a:avLst>
              <a:gd name="adj" fmla="val 10715"/>
            </a:avLst>
          </a:prstGeom>
          <a:solidFill>
            <a:sysClr val="window" lastClr="FFFFFF"/>
          </a:solidFill>
          <a:ln w="38100" cap="flat" cmpd="sng" algn="ctr">
            <a:solidFill>
              <a:srgbClr val="C0000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0" i="0" u="none" strike="noStrike" kern="0" cap="none" spc="0" normalizeH="0" baseline="0" noProof="0">
              <a:ln>
                <a:noFill/>
              </a:ln>
              <a:solidFill>
                <a:prstClr val="white"/>
              </a:solidFill>
              <a:effectLst/>
              <a:uLnTx/>
              <a:uFillTx/>
              <a:latin typeface="Arial"/>
              <a:cs typeface="+mn-cs"/>
            </a:endParaRPr>
          </a:p>
        </p:txBody>
      </p:sp>
      <p:sp>
        <p:nvSpPr>
          <p:cNvPr id="65" name="Rounded Rectangle 7">
            <a:extLst>
              <a:ext uri="{FF2B5EF4-FFF2-40B4-BE49-F238E27FC236}">
                <a16:creationId xmlns:a16="http://schemas.microsoft.com/office/drawing/2014/main" id="{88B1F55B-3E4F-4773-82C8-B1E62E372B1A}"/>
              </a:ext>
            </a:extLst>
          </p:cNvPr>
          <p:cNvSpPr/>
          <p:nvPr/>
        </p:nvSpPr>
        <p:spPr>
          <a:xfrm>
            <a:off x="2534393" y="2773653"/>
            <a:ext cx="1615589" cy="2839362"/>
          </a:xfrm>
          <a:prstGeom prst="roundRect">
            <a:avLst>
              <a:gd name="adj" fmla="val 10715"/>
            </a:avLst>
          </a:prstGeom>
          <a:solidFill>
            <a:sysClr val="window" lastClr="FFFFFF"/>
          </a:solidFill>
          <a:ln w="38100" cap="flat" cmpd="sng" algn="ctr">
            <a:solidFill>
              <a:srgbClr val="00B0F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0" i="0" u="none" strike="noStrike" kern="0" cap="none" spc="0" normalizeH="0" baseline="0" noProof="0">
              <a:ln>
                <a:noFill/>
              </a:ln>
              <a:solidFill>
                <a:prstClr val="white"/>
              </a:solidFill>
              <a:effectLst/>
              <a:uLnTx/>
              <a:uFillTx/>
              <a:latin typeface="Arial"/>
              <a:cs typeface="+mn-cs"/>
            </a:endParaRPr>
          </a:p>
        </p:txBody>
      </p:sp>
      <p:sp>
        <p:nvSpPr>
          <p:cNvPr id="66" name="Rounded Rectangle 8">
            <a:extLst>
              <a:ext uri="{FF2B5EF4-FFF2-40B4-BE49-F238E27FC236}">
                <a16:creationId xmlns:a16="http://schemas.microsoft.com/office/drawing/2014/main" id="{4741F1CF-A4E6-4764-8734-9798EC888AEC}"/>
              </a:ext>
            </a:extLst>
          </p:cNvPr>
          <p:cNvSpPr/>
          <p:nvPr/>
        </p:nvSpPr>
        <p:spPr>
          <a:xfrm>
            <a:off x="6022823" y="2773653"/>
            <a:ext cx="1638426" cy="2839362"/>
          </a:xfrm>
          <a:prstGeom prst="roundRect">
            <a:avLst>
              <a:gd name="adj" fmla="val 10715"/>
            </a:avLst>
          </a:prstGeom>
          <a:solidFill>
            <a:sysClr val="window" lastClr="FFFFFF"/>
          </a:solidFill>
          <a:ln w="38100" cap="flat" cmpd="sng" algn="ctr">
            <a:solidFill>
              <a:srgbClr val="00B05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0" i="0" u="none" strike="noStrike" kern="0" cap="none" spc="0" normalizeH="0" baseline="0" noProof="0">
              <a:ln>
                <a:noFill/>
              </a:ln>
              <a:solidFill>
                <a:prstClr val="white"/>
              </a:solidFill>
              <a:effectLst/>
              <a:uLnTx/>
              <a:uFillTx/>
              <a:latin typeface="Arial"/>
              <a:cs typeface="+mn-cs"/>
            </a:endParaRPr>
          </a:p>
        </p:txBody>
      </p:sp>
      <p:sp>
        <p:nvSpPr>
          <p:cNvPr id="67" name="Rounded Rectangle 9">
            <a:extLst>
              <a:ext uri="{FF2B5EF4-FFF2-40B4-BE49-F238E27FC236}">
                <a16:creationId xmlns:a16="http://schemas.microsoft.com/office/drawing/2014/main" id="{CB092A04-EDB8-4081-A502-034606C7CADE}"/>
              </a:ext>
            </a:extLst>
          </p:cNvPr>
          <p:cNvSpPr/>
          <p:nvPr/>
        </p:nvSpPr>
        <p:spPr>
          <a:xfrm>
            <a:off x="4295807" y="2773653"/>
            <a:ext cx="1610323" cy="2839362"/>
          </a:xfrm>
          <a:prstGeom prst="roundRect">
            <a:avLst>
              <a:gd name="adj" fmla="val 10715"/>
            </a:avLst>
          </a:prstGeom>
          <a:solidFill>
            <a:sysClr val="window" lastClr="FFFFFF"/>
          </a:solidFill>
          <a:ln w="38100" cap="flat" cmpd="sng" algn="ctr">
            <a:solidFill>
              <a:srgbClr val="00206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0" i="0" u="none" strike="noStrike" kern="0" cap="none" spc="0" normalizeH="0" baseline="0" noProof="0">
              <a:ln>
                <a:noFill/>
              </a:ln>
              <a:solidFill>
                <a:prstClr val="white"/>
              </a:solidFill>
              <a:effectLst/>
              <a:uLnTx/>
              <a:uFillTx/>
              <a:latin typeface="Arial"/>
              <a:cs typeface="+mn-cs"/>
            </a:endParaRPr>
          </a:p>
        </p:txBody>
      </p:sp>
      <p:sp>
        <p:nvSpPr>
          <p:cNvPr id="68" name="TextBox 67">
            <a:extLst>
              <a:ext uri="{FF2B5EF4-FFF2-40B4-BE49-F238E27FC236}">
                <a16:creationId xmlns:a16="http://schemas.microsoft.com/office/drawing/2014/main" id="{CB37AB9B-F133-4959-90B3-05688BEBF211}"/>
              </a:ext>
            </a:extLst>
          </p:cNvPr>
          <p:cNvSpPr txBox="1"/>
          <p:nvPr/>
        </p:nvSpPr>
        <p:spPr>
          <a:xfrm>
            <a:off x="2493308" y="2836878"/>
            <a:ext cx="1656707" cy="2677656"/>
          </a:xfrm>
          <a:prstGeom prst="rect">
            <a:avLst/>
          </a:prstGeom>
          <a:noFill/>
        </p:spPr>
        <p:txBody>
          <a:bodyPr wrap="square" rtlCol="0">
            <a:spAutoFit/>
          </a:bodyPr>
          <a:lstStyle/>
          <a:p>
            <a:pPr lvl="0" algn="ctr">
              <a:lnSpc>
                <a:spcPct val="150000"/>
              </a:lnSpc>
              <a:defRPr/>
            </a:pPr>
            <a:r>
              <a:rPr lang="en-US" altLang="ko-KR" sz="1400" kern="0" dirty="0">
                <a:latin typeface="Arial" panose="020B0604020202020204" pitchFamily="34" charset="0"/>
                <a:cs typeface="Arial" panose="020B0604020202020204" pitchFamily="34" charset="0"/>
              </a:rPr>
              <a:t>Affecting the viability of sustainability projects financially include consumer spending, inflation, and economic growth.</a:t>
            </a:r>
            <a:endParaRPr kumimoji="0" lang="en-US" altLang="ko-KR" sz="1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A292603F-FAA3-4879-BC67-32F6DAD79D8E}"/>
              </a:ext>
            </a:extLst>
          </p:cNvPr>
          <p:cNvSpPr txBox="1"/>
          <p:nvPr/>
        </p:nvSpPr>
        <p:spPr>
          <a:xfrm>
            <a:off x="2582858" y="2106913"/>
            <a:ext cx="1749643" cy="369332"/>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ko-KR" b="1" i="0" u="none" strike="noStrike" kern="0" cap="none" spc="200" normalizeH="0" noProof="0" dirty="0">
                <a:ln>
                  <a:noFill/>
                </a:ln>
                <a:solidFill>
                  <a:schemeClr val="bg1"/>
                </a:solidFill>
                <a:effectLst/>
                <a:uLnTx/>
                <a:uFillTx/>
                <a:latin typeface="Tw Cen MT" panose="020B0602020104020603" pitchFamily="34" charset="0"/>
                <a:cs typeface="Arial" pitchFamily="34" charset="0"/>
              </a:rPr>
              <a:t>Economic</a:t>
            </a:r>
            <a:endParaRPr kumimoji="0" lang="ko-KR" altLang="en-US" b="1" i="0" u="none" strike="noStrike" kern="0" cap="none" spc="200" normalizeH="0" noProof="0" dirty="0">
              <a:ln>
                <a:noFill/>
              </a:ln>
              <a:solidFill>
                <a:schemeClr val="bg1"/>
              </a:solidFill>
              <a:effectLst/>
              <a:uLnTx/>
              <a:uFillTx/>
              <a:latin typeface="Tw Cen MT" panose="020B0602020104020603" pitchFamily="34" charset="0"/>
              <a:cs typeface="Arial" pitchFamily="34" charset="0"/>
            </a:endParaRPr>
          </a:p>
        </p:txBody>
      </p:sp>
      <p:sp>
        <p:nvSpPr>
          <p:cNvPr id="70" name="TextBox 69">
            <a:extLst>
              <a:ext uri="{FF2B5EF4-FFF2-40B4-BE49-F238E27FC236}">
                <a16:creationId xmlns:a16="http://schemas.microsoft.com/office/drawing/2014/main" id="{9D07FEED-BBF7-4D0F-81EB-F6D09534C044}"/>
              </a:ext>
            </a:extLst>
          </p:cNvPr>
          <p:cNvSpPr txBox="1"/>
          <p:nvPr/>
        </p:nvSpPr>
        <p:spPr>
          <a:xfrm>
            <a:off x="4561214" y="2113333"/>
            <a:ext cx="1089511" cy="369332"/>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ko-KR" b="1" i="0" u="none" strike="noStrike" kern="0" cap="none" spc="200" normalizeH="0" noProof="0" dirty="0">
                <a:ln>
                  <a:noFill/>
                </a:ln>
                <a:solidFill>
                  <a:schemeClr val="bg1"/>
                </a:solidFill>
                <a:effectLst/>
                <a:uLnTx/>
                <a:uFillTx/>
                <a:latin typeface="Tw Cen MT" panose="020B0602020104020603" pitchFamily="34" charset="0"/>
                <a:cs typeface="Arial" pitchFamily="34" charset="0"/>
              </a:rPr>
              <a:t>Social</a:t>
            </a:r>
            <a:endParaRPr kumimoji="0" lang="ko-KR" altLang="en-US" b="1" i="0" u="none" strike="noStrike" kern="0" cap="none" spc="200" normalizeH="0" noProof="0" dirty="0">
              <a:ln>
                <a:noFill/>
              </a:ln>
              <a:solidFill>
                <a:schemeClr val="bg1"/>
              </a:solidFill>
              <a:effectLst/>
              <a:uLnTx/>
              <a:uFillTx/>
              <a:latin typeface="Tw Cen MT" panose="020B0602020104020603" pitchFamily="34" charset="0"/>
              <a:cs typeface="Arial" pitchFamily="34" charset="0"/>
            </a:endParaRPr>
          </a:p>
        </p:txBody>
      </p:sp>
      <p:sp>
        <p:nvSpPr>
          <p:cNvPr id="71" name="TextBox 70">
            <a:extLst>
              <a:ext uri="{FF2B5EF4-FFF2-40B4-BE49-F238E27FC236}">
                <a16:creationId xmlns:a16="http://schemas.microsoft.com/office/drawing/2014/main" id="{298EB74C-CBC7-4AA0-8DB8-AEFC9E2E6371}"/>
              </a:ext>
            </a:extLst>
          </p:cNvPr>
          <p:cNvSpPr txBox="1"/>
          <p:nvPr/>
        </p:nvSpPr>
        <p:spPr>
          <a:xfrm>
            <a:off x="6290477" y="1974834"/>
            <a:ext cx="1106720" cy="646331"/>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ko-KR" b="1" i="0" u="none" strike="noStrike" kern="0" cap="none" spc="200" normalizeH="0" noProof="0" dirty="0">
                <a:ln>
                  <a:noFill/>
                </a:ln>
                <a:solidFill>
                  <a:schemeClr val="bg1"/>
                </a:solidFill>
                <a:effectLst/>
                <a:uLnTx/>
                <a:uFillTx/>
                <a:latin typeface="Tw Cen MT" panose="020B0602020104020603" pitchFamily="34" charset="0"/>
                <a:cs typeface="Arial" pitchFamily="34" charset="0"/>
              </a:rPr>
              <a:t>Technological</a:t>
            </a:r>
            <a:endParaRPr kumimoji="0" lang="ko-KR" altLang="en-US" b="1" i="0" u="none" strike="noStrike" kern="0" cap="none" spc="200" normalizeH="0" noProof="0" dirty="0">
              <a:ln>
                <a:noFill/>
              </a:ln>
              <a:solidFill>
                <a:schemeClr val="bg1"/>
              </a:solidFill>
              <a:effectLst/>
              <a:uLnTx/>
              <a:uFillTx/>
              <a:latin typeface="Tw Cen MT" panose="020B0602020104020603" pitchFamily="34" charset="0"/>
              <a:cs typeface="Arial" pitchFamily="34" charset="0"/>
            </a:endParaRPr>
          </a:p>
        </p:txBody>
      </p:sp>
      <p:sp>
        <p:nvSpPr>
          <p:cNvPr id="72" name="TextBox 71">
            <a:extLst>
              <a:ext uri="{FF2B5EF4-FFF2-40B4-BE49-F238E27FC236}">
                <a16:creationId xmlns:a16="http://schemas.microsoft.com/office/drawing/2014/main" id="{20B1424F-D1E3-4174-9967-E01CF637FDFD}"/>
              </a:ext>
            </a:extLst>
          </p:cNvPr>
          <p:cNvSpPr txBox="1"/>
          <p:nvPr/>
        </p:nvSpPr>
        <p:spPr>
          <a:xfrm>
            <a:off x="7991604" y="1974834"/>
            <a:ext cx="1141564" cy="646331"/>
          </a:xfrm>
          <a:prstGeom prst="rect">
            <a:avLst/>
          </a:prstGeom>
          <a:noFill/>
        </p:spPr>
        <p:txBody>
          <a:bodyPr wrap="square" rtlCol="0" anchor="ctr">
            <a:spAutoFit/>
          </a:bodyPr>
          <a:lstStyle/>
          <a:p>
            <a:pPr lvl="0" algn="ctr">
              <a:defRPr/>
            </a:pPr>
            <a:r>
              <a:rPr lang="en-US" altLang="ko-KR" b="1" kern="0" spc="200" dirty="0">
                <a:solidFill>
                  <a:schemeClr val="bg1"/>
                </a:solidFill>
                <a:latin typeface="Tw Cen MT" panose="020B0602020104020603" pitchFamily="34" charset="0"/>
                <a:cs typeface="Arial" pitchFamily="34" charset="0"/>
              </a:rPr>
              <a:t>Environmental</a:t>
            </a:r>
          </a:p>
        </p:txBody>
      </p:sp>
      <p:sp>
        <p:nvSpPr>
          <p:cNvPr id="73" name="TextBox 72">
            <a:extLst>
              <a:ext uri="{FF2B5EF4-FFF2-40B4-BE49-F238E27FC236}">
                <a16:creationId xmlns:a16="http://schemas.microsoft.com/office/drawing/2014/main" id="{0EC77586-A10E-4F1B-8135-F307AD4B0956}"/>
              </a:ext>
            </a:extLst>
          </p:cNvPr>
          <p:cNvSpPr txBox="1"/>
          <p:nvPr/>
        </p:nvSpPr>
        <p:spPr>
          <a:xfrm>
            <a:off x="4267670" y="2879213"/>
            <a:ext cx="1609348" cy="2031325"/>
          </a:xfrm>
          <a:prstGeom prst="rect">
            <a:avLst/>
          </a:prstGeom>
          <a:noFill/>
        </p:spPr>
        <p:txBody>
          <a:bodyPr wrap="square" rtlCol="0">
            <a:spAutoFit/>
          </a:bodyPr>
          <a:lstStyle/>
          <a:p>
            <a:pPr lvl="0" algn="ctr">
              <a:lnSpc>
                <a:spcPct val="150000"/>
              </a:lnSpc>
              <a:defRPr/>
            </a:pPr>
            <a:r>
              <a:rPr lang="en-US" altLang="ko-KR" sz="1400" kern="0" dirty="0">
                <a:latin typeface="Arial" panose="020B0604020202020204" pitchFamily="34" charset="0"/>
                <a:cs typeface="Arial" panose="020B0604020202020204" pitchFamily="34" charset="0"/>
              </a:rPr>
              <a:t>Include changes in consumer attitudes and preferences about sustainability</a:t>
            </a:r>
            <a:endParaRPr kumimoji="0" lang="en-US" altLang="ko-KR" sz="1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74" name="TextBox 73">
            <a:extLst>
              <a:ext uri="{FF2B5EF4-FFF2-40B4-BE49-F238E27FC236}">
                <a16:creationId xmlns:a16="http://schemas.microsoft.com/office/drawing/2014/main" id="{994F936B-208D-4544-AFD6-BD3BDC83B7C2}"/>
              </a:ext>
            </a:extLst>
          </p:cNvPr>
          <p:cNvSpPr txBox="1"/>
          <p:nvPr/>
        </p:nvSpPr>
        <p:spPr>
          <a:xfrm>
            <a:off x="5923386" y="2856413"/>
            <a:ext cx="1826452" cy="2677656"/>
          </a:xfrm>
          <a:prstGeom prst="rect">
            <a:avLst/>
          </a:prstGeom>
          <a:noFill/>
        </p:spPr>
        <p:txBody>
          <a:bodyPr wrap="square" rtlCol="0">
            <a:spAutoFit/>
          </a:bodyPr>
          <a:lstStyle/>
          <a:p>
            <a:pPr lvl="0" algn="ctr">
              <a:lnSpc>
                <a:spcPct val="150000"/>
              </a:lnSpc>
              <a:defRPr/>
            </a:pPr>
            <a:r>
              <a:rPr lang="en-US" altLang="ko-KR" sz="1400" kern="0" dirty="0">
                <a:latin typeface="Arial" panose="020B0604020202020204" pitchFamily="34" charset="0"/>
                <a:cs typeface="Arial" panose="020B0604020202020204" pitchFamily="34" charset="0"/>
              </a:rPr>
              <a:t>Energy-efficient technology and communication tools play a major role in influencing the adoption of environmentally friendly practises.</a:t>
            </a:r>
          </a:p>
        </p:txBody>
      </p:sp>
      <p:sp>
        <p:nvSpPr>
          <p:cNvPr id="75" name="TextBox 74">
            <a:extLst>
              <a:ext uri="{FF2B5EF4-FFF2-40B4-BE49-F238E27FC236}">
                <a16:creationId xmlns:a16="http://schemas.microsoft.com/office/drawing/2014/main" id="{1D30B14B-E983-40C7-93CB-CC7DB3C330B1}"/>
              </a:ext>
            </a:extLst>
          </p:cNvPr>
          <p:cNvSpPr txBox="1"/>
          <p:nvPr/>
        </p:nvSpPr>
        <p:spPr>
          <a:xfrm>
            <a:off x="7707618" y="2785793"/>
            <a:ext cx="1722870" cy="2677656"/>
          </a:xfrm>
          <a:prstGeom prst="rect">
            <a:avLst/>
          </a:prstGeom>
          <a:noFill/>
        </p:spPr>
        <p:txBody>
          <a:bodyPr wrap="square" rtlCol="0">
            <a:spAutoFit/>
          </a:bodyPr>
          <a:lstStyle/>
          <a:p>
            <a:pPr lvl="0" algn="ctr">
              <a:lnSpc>
                <a:spcPct val="150000"/>
              </a:lnSpc>
              <a:defRPr/>
            </a:pPr>
            <a:r>
              <a:rPr lang="en-US" altLang="ko-KR" sz="1400" kern="0" dirty="0">
                <a:latin typeface="Arial" panose="020B0604020202020204" pitchFamily="34" charset="0"/>
                <a:cs typeface="Arial" panose="020B0604020202020204" pitchFamily="34" charset="0"/>
              </a:rPr>
              <a:t>Stress the need to lessen influence on the environment by using renewable energy, cutting waste, and conserving resources.</a:t>
            </a:r>
            <a:endParaRPr kumimoji="0" lang="en-US" altLang="ko-KR" sz="1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76" name="Chevron 2">
            <a:extLst>
              <a:ext uri="{FF2B5EF4-FFF2-40B4-BE49-F238E27FC236}">
                <a16:creationId xmlns:a16="http://schemas.microsoft.com/office/drawing/2014/main" id="{9C2ED4A5-F075-4584-8C7E-3F2EDA18E805}"/>
              </a:ext>
            </a:extLst>
          </p:cNvPr>
          <p:cNvSpPr/>
          <p:nvPr/>
        </p:nvSpPr>
        <p:spPr>
          <a:xfrm>
            <a:off x="844516" y="2017877"/>
            <a:ext cx="1670085" cy="531092"/>
          </a:xfrm>
          <a:prstGeom prst="chevron">
            <a:avLst/>
          </a:prstGeom>
          <a:solidFill>
            <a:schemeClr val="tx1"/>
          </a:solidFill>
          <a:ln w="12700" cap="flat" cmpd="sng" algn="ctr">
            <a:no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1" i="0" u="none" strike="noStrike" kern="0" cap="none" spc="200" normalizeH="0" noProof="0">
              <a:ln>
                <a:noFill/>
              </a:ln>
              <a:solidFill>
                <a:srgbClr val="000000"/>
              </a:solidFill>
              <a:effectLst/>
              <a:uLnTx/>
              <a:uFillTx/>
              <a:latin typeface="Tw Cen MT" panose="020B0602020104020603" pitchFamily="34" charset="0"/>
            </a:endParaRPr>
          </a:p>
        </p:txBody>
      </p:sp>
      <p:sp>
        <p:nvSpPr>
          <p:cNvPr id="77" name="Rounded Rectangle 7">
            <a:extLst>
              <a:ext uri="{FF2B5EF4-FFF2-40B4-BE49-F238E27FC236}">
                <a16:creationId xmlns:a16="http://schemas.microsoft.com/office/drawing/2014/main" id="{FD2698BA-9EED-477A-95E9-11100A934475}"/>
              </a:ext>
            </a:extLst>
          </p:cNvPr>
          <p:cNvSpPr/>
          <p:nvPr/>
        </p:nvSpPr>
        <p:spPr>
          <a:xfrm>
            <a:off x="681436" y="2773653"/>
            <a:ext cx="1667043" cy="2839362"/>
          </a:xfrm>
          <a:prstGeom prst="roundRect">
            <a:avLst>
              <a:gd name="adj" fmla="val 10715"/>
            </a:avLst>
          </a:prstGeom>
          <a:solidFill>
            <a:sysClr val="window" lastClr="FFFFFF"/>
          </a:solidFill>
          <a:ln w="38100" cap="flat" cmpd="sng" algn="ctr">
            <a:solidFill>
              <a:schemeClr val="tx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0" i="0" u="none" strike="noStrike" kern="0" cap="none" spc="0" normalizeH="0" baseline="0" noProof="0">
              <a:ln>
                <a:noFill/>
              </a:ln>
              <a:solidFill>
                <a:prstClr val="white"/>
              </a:solidFill>
              <a:effectLst/>
              <a:uLnTx/>
              <a:uFillTx/>
              <a:latin typeface="Arial"/>
              <a:cs typeface="+mn-cs"/>
            </a:endParaRPr>
          </a:p>
        </p:txBody>
      </p:sp>
      <p:sp>
        <p:nvSpPr>
          <p:cNvPr id="78" name="TextBox 77">
            <a:extLst>
              <a:ext uri="{FF2B5EF4-FFF2-40B4-BE49-F238E27FC236}">
                <a16:creationId xmlns:a16="http://schemas.microsoft.com/office/drawing/2014/main" id="{F158BB70-CEE6-450E-B968-6D14FD231CD1}"/>
              </a:ext>
            </a:extLst>
          </p:cNvPr>
          <p:cNvSpPr txBox="1"/>
          <p:nvPr/>
        </p:nvSpPr>
        <p:spPr>
          <a:xfrm>
            <a:off x="704131" y="2927664"/>
            <a:ext cx="1621651" cy="2354491"/>
          </a:xfrm>
          <a:prstGeom prst="rect">
            <a:avLst/>
          </a:prstGeom>
          <a:noFill/>
        </p:spPr>
        <p:txBody>
          <a:bodyPr wrap="square" rtlCol="0">
            <a:spAutoFit/>
          </a:bodyPr>
          <a:lstStyle/>
          <a:p>
            <a:pPr lvl="0" algn="ctr">
              <a:lnSpc>
                <a:spcPct val="150000"/>
              </a:lnSpc>
              <a:defRPr/>
            </a:pPr>
            <a:r>
              <a:rPr lang="en-US" altLang="ko-KR" sz="1400" kern="0" dirty="0">
                <a:latin typeface="Arial" panose="020B0604020202020204" pitchFamily="34" charset="0"/>
                <a:cs typeface="Arial" panose="020B0604020202020204" pitchFamily="34" charset="0"/>
              </a:rPr>
              <a:t>The capacity of the hotel business to implement environmentally friendly practices </a:t>
            </a:r>
            <a:r>
              <a:rPr lang="en-GB" sz="1400" dirty="0">
                <a:latin typeface="Arial" panose="020B0604020202020204" pitchFamily="34" charset="0"/>
                <a:cs typeface="Arial" panose="020B0604020202020204" pitchFamily="34" charset="0"/>
              </a:rPr>
              <a:t>may be impacted by political factors</a:t>
            </a:r>
            <a:endParaRPr kumimoji="0" lang="en-US" altLang="ko-KR" sz="1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79" name="TextBox 78">
            <a:extLst>
              <a:ext uri="{FF2B5EF4-FFF2-40B4-BE49-F238E27FC236}">
                <a16:creationId xmlns:a16="http://schemas.microsoft.com/office/drawing/2014/main" id="{5EDC88B1-5B7F-4A1E-96C4-F18F182BCCFF}"/>
              </a:ext>
            </a:extLst>
          </p:cNvPr>
          <p:cNvSpPr txBox="1"/>
          <p:nvPr/>
        </p:nvSpPr>
        <p:spPr>
          <a:xfrm>
            <a:off x="1144893" y="2113333"/>
            <a:ext cx="1203586" cy="369332"/>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ko-KR" b="1" i="0" u="none" strike="noStrike" kern="0" cap="none" spc="200" normalizeH="0" noProof="0" dirty="0">
                <a:ln>
                  <a:noFill/>
                </a:ln>
                <a:solidFill>
                  <a:schemeClr val="bg1"/>
                </a:solidFill>
                <a:effectLst/>
                <a:uLnTx/>
                <a:uFillTx/>
                <a:latin typeface="Tw Cen MT" panose="020B0602020104020603" pitchFamily="34" charset="0"/>
                <a:cs typeface="Arial" pitchFamily="34" charset="0"/>
              </a:rPr>
              <a:t>Politic</a:t>
            </a:r>
            <a:endParaRPr kumimoji="0" lang="ko-KR" altLang="en-US" b="1" i="0" u="none" strike="noStrike" kern="0" cap="none" spc="200" normalizeH="0" noProof="0" dirty="0">
              <a:ln>
                <a:noFill/>
              </a:ln>
              <a:solidFill>
                <a:schemeClr val="bg1"/>
              </a:solidFill>
              <a:effectLst/>
              <a:uLnTx/>
              <a:uFillTx/>
              <a:latin typeface="Tw Cen MT" panose="020B0602020104020603" pitchFamily="34" charset="0"/>
              <a:cs typeface="Arial" pitchFamily="34" charset="0"/>
            </a:endParaRPr>
          </a:p>
        </p:txBody>
      </p:sp>
      <p:sp>
        <p:nvSpPr>
          <p:cNvPr id="85" name="Chevron 4">
            <a:extLst>
              <a:ext uri="{FF2B5EF4-FFF2-40B4-BE49-F238E27FC236}">
                <a16:creationId xmlns:a16="http://schemas.microsoft.com/office/drawing/2014/main" id="{D71FAC6D-22E2-4705-B3B2-C4ED004891B9}"/>
              </a:ext>
            </a:extLst>
          </p:cNvPr>
          <p:cNvSpPr/>
          <p:nvPr/>
        </p:nvSpPr>
        <p:spPr>
          <a:xfrm>
            <a:off x="9430487" y="2015534"/>
            <a:ext cx="1725189" cy="519367"/>
          </a:xfrm>
          <a:prstGeom prst="chevron">
            <a:avLst/>
          </a:prstGeom>
          <a:solidFill>
            <a:schemeClr val="accent2"/>
          </a:solidFill>
          <a:ln w="12700" cap="flat" cmpd="sng" algn="ctr">
            <a:noFill/>
            <a:prstDash val="solid"/>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1" i="0" u="none" strike="noStrike" kern="0" cap="none" spc="200" normalizeH="0" noProof="0">
              <a:ln>
                <a:noFill/>
              </a:ln>
              <a:solidFill>
                <a:srgbClr val="000000"/>
              </a:solidFill>
              <a:effectLst/>
              <a:uLnTx/>
              <a:uFillTx/>
              <a:latin typeface="Tw Cen MT" panose="020B0602020104020603" pitchFamily="34" charset="0"/>
            </a:endParaRPr>
          </a:p>
        </p:txBody>
      </p:sp>
      <p:sp>
        <p:nvSpPr>
          <p:cNvPr id="86" name="Rounded Rectangle 6">
            <a:extLst>
              <a:ext uri="{FF2B5EF4-FFF2-40B4-BE49-F238E27FC236}">
                <a16:creationId xmlns:a16="http://schemas.microsoft.com/office/drawing/2014/main" id="{CE2BC2DE-CA92-4AEF-A62B-7B0CD480B56C}"/>
              </a:ext>
            </a:extLst>
          </p:cNvPr>
          <p:cNvSpPr/>
          <p:nvPr/>
        </p:nvSpPr>
        <p:spPr>
          <a:xfrm>
            <a:off x="9534088" y="2771310"/>
            <a:ext cx="1621587" cy="2839362"/>
          </a:xfrm>
          <a:prstGeom prst="roundRect">
            <a:avLst>
              <a:gd name="adj" fmla="val 10715"/>
            </a:avLst>
          </a:prstGeom>
          <a:solidFill>
            <a:sysClr val="window" lastClr="FFFFFF"/>
          </a:solidFill>
          <a:ln w="38100" cap="flat" cmpd="sng" algn="ctr">
            <a:solidFill>
              <a:schemeClr val="accent2"/>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b="0" i="0" u="none" strike="noStrike" kern="0" cap="none" spc="0" normalizeH="0" baseline="0" noProof="0">
              <a:ln>
                <a:noFill/>
              </a:ln>
              <a:solidFill>
                <a:prstClr val="white"/>
              </a:solidFill>
              <a:effectLst/>
              <a:uLnTx/>
              <a:uFillTx/>
              <a:latin typeface="Arial"/>
              <a:cs typeface="+mn-cs"/>
            </a:endParaRPr>
          </a:p>
        </p:txBody>
      </p:sp>
      <p:sp>
        <p:nvSpPr>
          <p:cNvPr id="87" name="TextBox 86">
            <a:extLst>
              <a:ext uri="{FF2B5EF4-FFF2-40B4-BE49-F238E27FC236}">
                <a16:creationId xmlns:a16="http://schemas.microsoft.com/office/drawing/2014/main" id="{20B1424F-D1E3-4174-9967-E01CF637FDFD}"/>
              </a:ext>
            </a:extLst>
          </p:cNvPr>
          <p:cNvSpPr txBox="1"/>
          <p:nvPr/>
        </p:nvSpPr>
        <p:spPr>
          <a:xfrm>
            <a:off x="9775854" y="2106913"/>
            <a:ext cx="1125459" cy="369332"/>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ko-KR" b="1" i="0" u="none" strike="noStrike" kern="0" cap="none" spc="200" normalizeH="0" noProof="0" dirty="0">
                <a:ln>
                  <a:noFill/>
                </a:ln>
                <a:solidFill>
                  <a:schemeClr val="bg1"/>
                </a:solidFill>
                <a:effectLst/>
                <a:uLnTx/>
                <a:uFillTx/>
                <a:latin typeface="Tw Cen MT" panose="020B0602020104020603" pitchFamily="34" charset="0"/>
                <a:cs typeface="Arial" pitchFamily="34" charset="0"/>
              </a:rPr>
              <a:t>Legal</a:t>
            </a:r>
            <a:endParaRPr kumimoji="0" lang="ko-KR" altLang="en-US" b="1" i="0" u="none" strike="noStrike" kern="0" cap="none" spc="200" normalizeH="0" noProof="0" dirty="0">
              <a:ln>
                <a:noFill/>
              </a:ln>
              <a:solidFill>
                <a:schemeClr val="bg1"/>
              </a:solidFill>
              <a:effectLst/>
              <a:uLnTx/>
              <a:uFillTx/>
              <a:latin typeface="Tw Cen MT" panose="020B0602020104020603" pitchFamily="34" charset="0"/>
              <a:cs typeface="Arial" pitchFamily="34" charset="0"/>
            </a:endParaRPr>
          </a:p>
        </p:txBody>
      </p:sp>
      <p:sp>
        <p:nvSpPr>
          <p:cNvPr id="88" name="TextBox 87">
            <a:extLst>
              <a:ext uri="{FF2B5EF4-FFF2-40B4-BE49-F238E27FC236}">
                <a16:creationId xmlns:a16="http://schemas.microsoft.com/office/drawing/2014/main" id="{1D30B14B-E983-40C7-93CB-CC7DB3C330B1}"/>
              </a:ext>
            </a:extLst>
          </p:cNvPr>
          <p:cNvSpPr txBox="1"/>
          <p:nvPr/>
        </p:nvSpPr>
        <p:spPr>
          <a:xfrm>
            <a:off x="9476855" y="2926536"/>
            <a:ext cx="1805434" cy="2031325"/>
          </a:xfrm>
          <a:prstGeom prst="rect">
            <a:avLst/>
          </a:prstGeom>
          <a:noFill/>
        </p:spPr>
        <p:txBody>
          <a:bodyPr wrap="square" rtlCol="0">
            <a:spAutoFit/>
          </a:bodyPr>
          <a:lstStyle/>
          <a:p>
            <a:pPr lvl="0" algn="ctr">
              <a:lnSpc>
                <a:spcPct val="150000"/>
              </a:lnSpc>
              <a:defRPr/>
            </a:pPr>
            <a:r>
              <a:rPr lang="en-US" altLang="ko-KR" sz="1400" kern="0" dirty="0">
                <a:latin typeface="Arial" panose="020B0604020202020204" pitchFamily="34" charset="0"/>
                <a:cs typeface="Arial" panose="020B0604020202020204" pitchFamily="34" charset="0"/>
              </a:rPr>
              <a:t>Demand adherence to environmental standards and laws, with possible legal repercussions for non-adherence.</a:t>
            </a:r>
            <a:endParaRPr kumimoji="0" lang="en-US" altLang="ko-KR" sz="14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136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537" y="184039"/>
            <a:ext cx="4947188" cy="400110"/>
          </a:xfrm>
          <a:prstGeom prst="rect">
            <a:avLst/>
          </a:prstGeom>
        </p:spPr>
        <p:txBody>
          <a:bodyPr wrap="none">
            <a:spAutoFit/>
          </a:bodyPr>
          <a:lstStyle/>
          <a:p>
            <a:r>
              <a:rPr lang="en-US" sz="2000" b="1" dirty="0">
                <a:solidFill>
                  <a:srgbClr val="002060"/>
                </a:solidFill>
                <a:latin typeface="Arial" panose="020B0604020202020204" pitchFamily="34" charset="0"/>
                <a:cs typeface="Arial" panose="020B0604020202020204" pitchFamily="34" charset="0"/>
              </a:rPr>
              <a:t>Key Theory and Concepts Continued…</a:t>
            </a:r>
            <a:endParaRPr lang="en-GB" sz="2000" b="1" dirty="0">
              <a:solidFill>
                <a:srgbClr val="00206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8EA5F25-C9FA-4E78-814C-6250C722620F}"/>
              </a:ext>
            </a:extLst>
          </p:cNvPr>
          <p:cNvSpPr/>
          <p:nvPr/>
        </p:nvSpPr>
        <p:spPr>
          <a:xfrm>
            <a:off x="367717" y="1616014"/>
            <a:ext cx="4063610" cy="446813"/>
          </a:xfrm>
          <a:prstGeom prst="rect">
            <a:avLst/>
          </a:prstGeom>
          <a:solidFill>
            <a:srgbClr val="FF505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9726D494-1123-44B2-93D8-D4C27CC977BE}"/>
              </a:ext>
            </a:extLst>
          </p:cNvPr>
          <p:cNvSpPr/>
          <p:nvPr/>
        </p:nvSpPr>
        <p:spPr>
          <a:xfrm>
            <a:off x="2080079" y="4255212"/>
            <a:ext cx="5242494" cy="464400"/>
          </a:xfrm>
          <a:prstGeom prst="rect">
            <a:avLst/>
          </a:prstGeom>
          <a:solidFill>
            <a:schemeClr val="bg1">
              <a:lumMod val="75000"/>
            </a:schemeClr>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06AB03CF-F209-452F-85E3-9C1F83AA9FB8}"/>
              </a:ext>
            </a:extLst>
          </p:cNvPr>
          <p:cNvSpPr/>
          <p:nvPr/>
        </p:nvSpPr>
        <p:spPr>
          <a:xfrm>
            <a:off x="1638957" y="3576996"/>
            <a:ext cx="4996979" cy="459000"/>
          </a:xfrm>
          <a:prstGeom prst="rect">
            <a:avLst/>
          </a:prstGeom>
          <a:solidFill>
            <a:srgbClr val="BEFF05"/>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57005664-5203-4565-B0A4-4492F6CA3EB7}"/>
              </a:ext>
            </a:extLst>
          </p:cNvPr>
          <p:cNvSpPr/>
          <p:nvPr/>
        </p:nvSpPr>
        <p:spPr>
          <a:xfrm>
            <a:off x="1042918" y="2934012"/>
            <a:ext cx="4748064" cy="456300"/>
          </a:xfrm>
          <a:prstGeom prst="rect">
            <a:avLst/>
          </a:prstGeom>
          <a:solidFill>
            <a:srgbClr val="002060"/>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7F06D695-9EBC-4ED8-A3FF-A873DCB1D186}"/>
              </a:ext>
            </a:extLst>
          </p:cNvPr>
          <p:cNvSpPr/>
          <p:nvPr/>
        </p:nvSpPr>
        <p:spPr>
          <a:xfrm>
            <a:off x="686866" y="2287049"/>
            <a:ext cx="4475980" cy="448200"/>
          </a:xfrm>
          <a:prstGeom prst="rect">
            <a:avLst/>
          </a:prstGeom>
          <a:solidFill>
            <a:srgbClr val="32D9E6"/>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9FC5B67D-CBBB-48B7-91B3-6C29E58A4C76}"/>
              </a:ext>
            </a:extLst>
          </p:cNvPr>
          <p:cNvSpPr/>
          <p:nvPr/>
        </p:nvSpPr>
        <p:spPr>
          <a:xfrm>
            <a:off x="1009454" y="2919773"/>
            <a:ext cx="128588" cy="456300"/>
          </a:xfrm>
          <a:prstGeom prst="rect">
            <a:avLst/>
          </a:prstGeom>
          <a:gradFill flip="none" rotWithShape="1">
            <a:gsLst>
              <a:gs pos="98182">
                <a:schemeClr val="bg1">
                  <a:lumMod val="95000"/>
                </a:schemeClr>
              </a:gs>
              <a:gs pos="91000">
                <a:schemeClr val="bg1">
                  <a:lumMod val="75000"/>
                </a:schemeClr>
              </a:gs>
              <a:gs pos="80000">
                <a:schemeClr val="bg1">
                  <a:lumMod val="95000"/>
                </a:schemeClr>
              </a:gs>
              <a:gs pos="22000">
                <a:schemeClr val="bg1">
                  <a:lumMod val="95000"/>
                </a:schemeClr>
              </a:gs>
              <a:gs pos="11000">
                <a:schemeClr val="bg1">
                  <a:lumMod val="75000"/>
                </a:schemeClr>
              </a:gs>
              <a:gs pos="0">
                <a:schemeClr val="bg1">
                  <a:lumMod val="95000"/>
                </a:schemeClr>
              </a:gs>
            </a:gsLst>
            <a:lin ang="5400000" scaled="1"/>
            <a:tileRect/>
          </a:gradFill>
          <a:ln>
            <a:noFill/>
          </a:ln>
          <a:effectLst>
            <a:outerShdw blurRad="88900" dist="38100" sx="101000" sy="101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29523CFB-3EA0-49B9-9E12-14E6F2B02EF0}"/>
              </a:ext>
            </a:extLst>
          </p:cNvPr>
          <p:cNvSpPr/>
          <p:nvPr/>
        </p:nvSpPr>
        <p:spPr>
          <a:xfrm>
            <a:off x="694319" y="2282999"/>
            <a:ext cx="128588" cy="456300"/>
          </a:xfrm>
          <a:prstGeom prst="rect">
            <a:avLst/>
          </a:prstGeom>
          <a:gradFill flip="none" rotWithShape="1">
            <a:gsLst>
              <a:gs pos="98182">
                <a:schemeClr val="bg1">
                  <a:lumMod val="95000"/>
                </a:schemeClr>
              </a:gs>
              <a:gs pos="91000">
                <a:schemeClr val="bg1">
                  <a:lumMod val="75000"/>
                </a:schemeClr>
              </a:gs>
              <a:gs pos="80000">
                <a:schemeClr val="bg1">
                  <a:lumMod val="95000"/>
                </a:schemeClr>
              </a:gs>
              <a:gs pos="22000">
                <a:schemeClr val="bg1">
                  <a:lumMod val="95000"/>
                </a:schemeClr>
              </a:gs>
              <a:gs pos="11000">
                <a:schemeClr val="bg1">
                  <a:lumMod val="75000"/>
                </a:schemeClr>
              </a:gs>
              <a:gs pos="0">
                <a:schemeClr val="bg1">
                  <a:lumMod val="95000"/>
                </a:schemeClr>
              </a:gs>
            </a:gsLst>
            <a:lin ang="5400000" scaled="1"/>
            <a:tileRect/>
          </a:gradFill>
          <a:ln>
            <a:noFill/>
          </a:ln>
          <a:effectLst>
            <a:outerShdw blurRad="88900" dist="38100" sx="101000" sy="101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EA2E5D17-1C99-4A6C-BCE6-F99AC1C0AE8A}"/>
              </a:ext>
            </a:extLst>
          </p:cNvPr>
          <p:cNvSpPr/>
          <p:nvPr/>
        </p:nvSpPr>
        <p:spPr>
          <a:xfrm>
            <a:off x="1633372" y="3576996"/>
            <a:ext cx="128588" cy="459000"/>
          </a:xfrm>
          <a:prstGeom prst="rect">
            <a:avLst/>
          </a:prstGeom>
          <a:gradFill flip="none" rotWithShape="1">
            <a:gsLst>
              <a:gs pos="98182">
                <a:schemeClr val="bg1">
                  <a:lumMod val="95000"/>
                </a:schemeClr>
              </a:gs>
              <a:gs pos="91000">
                <a:schemeClr val="bg1">
                  <a:lumMod val="75000"/>
                </a:schemeClr>
              </a:gs>
              <a:gs pos="80000">
                <a:schemeClr val="bg1">
                  <a:lumMod val="95000"/>
                </a:schemeClr>
              </a:gs>
              <a:gs pos="22000">
                <a:schemeClr val="bg1">
                  <a:lumMod val="95000"/>
                </a:schemeClr>
              </a:gs>
              <a:gs pos="11000">
                <a:schemeClr val="bg1">
                  <a:lumMod val="75000"/>
                </a:schemeClr>
              </a:gs>
              <a:gs pos="0">
                <a:schemeClr val="bg1">
                  <a:lumMod val="95000"/>
                </a:schemeClr>
              </a:gs>
            </a:gsLst>
            <a:lin ang="5400000" scaled="1"/>
            <a:tileRect/>
          </a:gradFill>
          <a:ln>
            <a:noFill/>
          </a:ln>
          <a:effectLst>
            <a:outerShdw blurRad="88900" dist="38100" sx="101000" sy="101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9952795D-5897-4DCC-9D93-B23204B196D8}"/>
              </a:ext>
            </a:extLst>
          </p:cNvPr>
          <p:cNvSpPr/>
          <p:nvPr/>
        </p:nvSpPr>
        <p:spPr>
          <a:xfrm>
            <a:off x="1944234" y="4286538"/>
            <a:ext cx="128588" cy="464399"/>
          </a:xfrm>
          <a:prstGeom prst="rect">
            <a:avLst/>
          </a:prstGeom>
          <a:gradFill flip="none" rotWithShape="1">
            <a:gsLst>
              <a:gs pos="98182">
                <a:schemeClr val="bg1">
                  <a:lumMod val="95000"/>
                </a:schemeClr>
              </a:gs>
              <a:gs pos="91000">
                <a:schemeClr val="bg1">
                  <a:lumMod val="75000"/>
                </a:schemeClr>
              </a:gs>
              <a:gs pos="80000">
                <a:schemeClr val="bg1">
                  <a:lumMod val="95000"/>
                </a:schemeClr>
              </a:gs>
              <a:gs pos="22000">
                <a:schemeClr val="bg1">
                  <a:lumMod val="95000"/>
                </a:schemeClr>
              </a:gs>
              <a:gs pos="11000">
                <a:schemeClr val="bg1">
                  <a:lumMod val="75000"/>
                </a:schemeClr>
              </a:gs>
              <a:gs pos="0">
                <a:schemeClr val="bg1">
                  <a:lumMod val="95000"/>
                </a:schemeClr>
              </a:gs>
            </a:gsLst>
            <a:lin ang="5400000" scaled="1"/>
            <a:tileRect/>
          </a:gradFill>
          <a:ln>
            <a:noFill/>
          </a:ln>
          <a:effectLst>
            <a:outerShdw blurRad="88900" dist="38100" sx="101000" sy="101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3C9C8BBE-2660-440F-9313-693E2B70C810}"/>
              </a:ext>
            </a:extLst>
          </p:cNvPr>
          <p:cNvSpPr/>
          <p:nvPr/>
        </p:nvSpPr>
        <p:spPr>
          <a:xfrm>
            <a:off x="303422" y="1616014"/>
            <a:ext cx="128588" cy="461700"/>
          </a:xfrm>
          <a:prstGeom prst="rect">
            <a:avLst/>
          </a:prstGeom>
          <a:gradFill flip="none" rotWithShape="1">
            <a:gsLst>
              <a:gs pos="98182">
                <a:schemeClr val="bg1">
                  <a:lumMod val="95000"/>
                </a:schemeClr>
              </a:gs>
              <a:gs pos="91000">
                <a:schemeClr val="bg1">
                  <a:lumMod val="75000"/>
                </a:schemeClr>
              </a:gs>
              <a:gs pos="80000">
                <a:schemeClr val="bg1">
                  <a:lumMod val="95000"/>
                </a:schemeClr>
              </a:gs>
              <a:gs pos="22000">
                <a:schemeClr val="bg1">
                  <a:lumMod val="95000"/>
                </a:schemeClr>
              </a:gs>
              <a:gs pos="11000">
                <a:schemeClr val="bg1">
                  <a:lumMod val="75000"/>
                </a:schemeClr>
              </a:gs>
              <a:gs pos="0">
                <a:schemeClr val="bg1">
                  <a:lumMod val="95000"/>
                </a:schemeClr>
              </a:gs>
            </a:gsLst>
            <a:lin ang="5400000" scaled="1"/>
            <a:tileRect/>
          </a:gradFill>
          <a:ln>
            <a:noFill/>
          </a:ln>
          <a:effectLst>
            <a:outerShdw blurRad="88900" dist="38100" sx="101000" sy="101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4A53F431-DC90-43F3-95B7-9C290E6C77C2}"/>
              </a:ext>
            </a:extLst>
          </p:cNvPr>
          <p:cNvSpPr/>
          <p:nvPr/>
        </p:nvSpPr>
        <p:spPr>
          <a:xfrm>
            <a:off x="666249" y="1477940"/>
            <a:ext cx="184730" cy="369332"/>
          </a:xfrm>
          <a:prstGeom prst="rect">
            <a:avLst/>
          </a:prstGeom>
        </p:spPr>
        <p:txBody>
          <a:bodyPr wrap="none">
            <a:spAutoFit/>
          </a:bodyPr>
          <a:lstStyle/>
          <a:p>
            <a:pPr algn="ctr"/>
            <a:endParaRPr lang="en-IN" b="1" dirty="0">
              <a:solidFill>
                <a:schemeClr val="bg1"/>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E74DD4CF-BBD2-432A-8882-D7922002472E}"/>
              </a:ext>
            </a:extLst>
          </p:cNvPr>
          <p:cNvSpPr/>
          <p:nvPr/>
        </p:nvSpPr>
        <p:spPr>
          <a:xfrm>
            <a:off x="994296" y="1643964"/>
            <a:ext cx="3177697" cy="369332"/>
          </a:xfrm>
          <a:prstGeom prst="rect">
            <a:avLst/>
          </a:prstGeom>
        </p:spPr>
        <p:txBody>
          <a:bodyPr wrap="square">
            <a:spAutoFit/>
          </a:bodyPr>
          <a:lstStyle/>
          <a:p>
            <a:pPr algn="ctr"/>
            <a:r>
              <a:rPr lang="en-US" b="1" dirty="0">
                <a:solidFill>
                  <a:schemeClr val="bg1"/>
                </a:solidFill>
                <a:latin typeface="Arial" panose="020B0604020202020204" pitchFamily="34" charset="0"/>
                <a:cs typeface="Arial" panose="020B0604020202020204" pitchFamily="34" charset="0"/>
              </a:rPr>
              <a:t>The Triple Bottom Line</a:t>
            </a:r>
            <a:endParaRPr lang="en-IN" b="1" dirty="0">
              <a:solidFill>
                <a:schemeClr val="bg1"/>
              </a:solidFill>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7ACD9E81-B570-4B5E-8ACF-A165D21ECAA9}"/>
              </a:ext>
            </a:extLst>
          </p:cNvPr>
          <p:cNvSpPr/>
          <p:nvPr/>
        </p:nvSpPr>
        <p:spPr>
          <a:xfrm>
            <a:off x="1545059" y="2301278"/>
            <a:ext cx="3113797" cy="369332"/>
          </a:xfrm>
          <a:prstGeom prst="rect">
            <a:avLst/>
          </a:prstGeom>
        </p:spPr>
        <p:txBody>
          <a:bodyPr wrap="square">
            <a:spAutoFit/>
          </a:bodyPr>
          <a:lstStyle/>
          <a:p>
            <a:pPr algn="ctr"/>
            <a:r>
              <a:rPr lang="en-IN" b="1" dirty="0">
                <a:latin typeface="Arial" panose="020B0604020202020204" pitchFamily="34" charset="0"/>
                <a:cs typeface="Arial" panose="020B0604020202020204" pitchFamily="34" charset="0"/>
              </a:rPr>
              <a:t>Sustainable Development</a:t>
            </a:r>
          </a:p>
        </p:txBody>
      </p:sp>
      <p:sp>
        <p:nvSpPr>
          <p:cNvPr id="29" name="Rectangle 28">
            <a:extLst>
              <a:ext uri="{FF2B5EF4-FFF2-40B4-BE49-F238E27FC236}">
                <a16:creationId xmlns:a16="http://schemas.microsoft.com/office/drawing/2014/main" id="{89074D38-2F45-44DF-8CE6-CD01064210D9}"/>
              </a:ext>
            </a:extLst>
          </p:cNvPr>
          <p:cNvSpPr/>
          <p:nvPr/>
        </p:nvSpPr>
        <p:spPr>
          <a:xfrm>
            <a:off x="2093113" y="2964928"/>
            <a:ext cx="2398044" cy="369332"/>
          </a:xfrm>
          <a:prstGeom prst="rect">
            <a:avLst/>
          </a:prstGeom>
        </p:spPr>
        <p:txBody>
          <a:bodyPr wrap="square">
            <a:spAutoFit/>
          </a:bodyPr>
          <a:lstStyle/>
          <a:p>
            <a:pPr algn="ctr"/>
            <a:r>
              <a:rPr lang="en-IN" b="1" dirty="0">
                <a:solidFill>
                  <a:schemeClr val="bg1"/>
                </a:solidFill>
                <a:latin typeface="Arial" panose="020B0604020202020204" pitchFamily="34" charset="0"/>
                <a:cs typeface="Arial" panose="020B0604020202020204" pitchFamily="34" charset="0"/>
              </a:rPr>
              <a:t>Green Marketing	</a:t>
            </a:r>
          </a:p>
        </p:txBody>
      </p:sp>
      <p:sp>
        <p:nvSpPr>
          <p:cNvPr id="30" name="Rectangle 29">
            <a:extLst>
              <a:ext uri="{FF2B5EF4-FFF2-40B4-BE49-F238E27FC236}">
                <a16:creationId xmlns:a16="http://schemas.microsoft.com/office/drawing/2014/main" id="{FA50F7DC-B001-4C55-BA57-8F1347A8C334}"/>
              </a:ext>
            </a:extLst>
          </p:cNvPr>
          <p:cNvSpPr/>
          <p:nvPr/>
        </p:nvSpPr>
        <p:spPr>
          <a:xfrm>
            <a:off x="2181231" y="3635338"/>
            <a:ext cx="4342161" cy="369332"/>
          </a:xfrm>
          <a:prstGeom prst="rect">
            <a:avLst/>
          </a:prstGeom>
        </p:spPr>
        <p:txBody>
          <a:bodyPr wrap="square">
            <a:spAutoFit/>
          </a:bodyPr>
          <a:lstStyle/>
          <a:p>
            <a:pPr algn="ctr"/>
            <a:r>
              <a:rPr lang="en-IN" b="1" dirty="0">
                <a:latin typeface="Arial" panose="020B0604020202020204" pitchFamily="34" charset="0"/>
                <a:cs typeface="Arial" panose="020B0604020202020204" pitchFamily="34" charset="0"/>
              </a:rPr>
              <a:t>Environmental Management Systems </a:t>
            </a:r>
          </a:p>
        </p:txBody>
      </p:sp>
      <p:sp>
        <p:nvSpPr>
          <p:cNvPr id="31" name="Rectangle 30">
            <a:extLst>
              <a:ext uri="{FF2B5EF4-FFF2-40B4-BE49-F238E27FC236}">
                <a16:creationId xmlns:a16="http://schemas.microsoft.com/office/drawing/2014/main" id="{3EB44D48-4768-4FE3-BBA8-24D94942706C}"/>
              </a:ext>
            </a:extLst>
          </p:cNvPr>
          <p:cNvSpPr/>
          <p:nvPr/>
        </p:nvSpPr>
        <p:spPr>
          <a:xfrm>
            <a:off x="2757633" y="4286538"/>
            <a:ext cx="4263531" cy="369332"/>
          </a:xfrm>
          <a:prstGeom prst="rect">
            <a:avLst/>
          </a:prstGeom>
        </p:spPr>
        <p:txBody>
          <a:bodyPr wrap="square">
            <a:spAutoFit/>
          </a:bodyPr>
          <a:lstStyle/>
          <a:p>
            <a:pPr algn="ctr"/>
            <a:r>
              <a:rPr lang="en-IN" b="1" dirty="0">
                <a:latin typeface="Arial" panose="020B0604020202020204" pitchFamily="34" charset="0"/>
                <a:cs typeface="Arial" panose="020B0604020202020204" pitchFamily="34" charset="0"/>
              </a:rPr>
              <a:t>Corporate Social Responsibility</a:t>
            </a:r>
          </a:p>
        </p:txBody>
      </p:sp>
      <p:sp>
        <p:nvSpPr>
          <p:cNvPr id="38" name="Rectangle 37"/>
          <p:cNvSpPr/>
          <p:nvPr/>
        </p:nvSpPr>
        <p:spPr>
          <a:xfrm>
            <a:off x="5469583" y="2425637"/>
            <a:ext cx="2455406" cy="461665"/>
          </a:xfrm>
          <a:prstGeom prst="rect">
            <a:avLst/>
          </a:prstGeom>
        </p:spPr>
        <p:txBody>
          <a:bodyPr wrap="square">
            <a:spAutoFit/>
          </a:bodyPr>
          <a:lstStyle/>
          <a:p>
            <a:r>
              <a:rPr lang="en-US" sz="1200" dirty="0">
                <a:latin typeface="Arial" panose="020B0604020202020204" pitchFamily="34" charset="0"/>
                <a:cs typeface="Arial" panose="020B0604020202020204" pitchFamily="34" charset="0"/>
              </a:rPr>
              <a:t>Figure : The Triple Bottom Line</a:t>
            </a:r>
          </a:p>
          <a:p>
            <a:r>
              <a:rPr lang="en-US" sz="1200" dirty="0">
                <a:latin typeface="Arial" panose="020B0604020202020204" pitchFamily="34" charset="0"/>
                <a:cs typeface="Arial" panose="020B0604020202020204" pitchFamily="34" charset="0"/>
              </a:rPr>
              <a:t>Source: (Amanda Bahraini, 2021)</a:t>
            </a:r>
          </a:p>
        </p:txBody>
      </p:sp>
      <p:pic>
        <p:nvPicPr>
          <p:cNvPr id="40" name="Picture 39"/>
          <p:cNvPicPr/>
          <p:nvPr/>
        </p:nvPicPr>
        <p:blipFill>
          <a:blip r:embed="rId3" cstate="print">
            <a:extLst>
              <a:ext uri="{28A0092B-C50C-407E-A947-70E740481C1C}">
                <a14:useLocalDpi xmlns:a14="http://schemas.microsoft.com/office/drawing/2010/main" val="0"/>
              </a:ext>
            </a:extLst>
          </a:blip>
          <a:stretch>
            <a:fillRect/>
          </a:stretch>
        </p:blipFill>
        <p:spPr>
          <a:xfrm>
            <a:off x="5463803" y="487092"/>
            <a:ext cx="2084628" cy="1907219"/>
          </a:xfrm>
          <a:prstGeom prst="rect">
            <a:avLst/>
          </a:prstGeom>
        </p:spPr>
      </p:pic>
      <p:pic>
        <p:nvPicPr>
          <p:cNvPr id="41" name="Picture 40" descr="Sustainable Development Vector Art, Icons, and Graphics for Free Download"/>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15442" y="529237"/>
            <a:ext cx="1836208" cy="1865074"/>
          </a:xfrm>
          <a:prstGeom prst="rect">
            <a:avLst/>
          </a:prstGeom>
          <a:noFill/>
          <a:ln>
            <a:noFill/>
          </a:ln>
        </p:spPr>
      </p:pic>
      <p:sp>
        <p:nvSpPr>
          <p:cNvPr id="42" name="Rectangle 41"/>
          <p:cNvSpPr/>
          <p:nvPr/>
        </p:nvSpPr>
        <p:spPr>
          <a:xfrm>
            <a:off x="7708085" y="2369201"/>
            <a:ext cx="2615719" cy="461665"/>
          </a:xfrm>
          <a:prstGeom prst="rect">
            <a:avLst/>
          </a:prstGeom>
        </p:spPr>
        <p:txBody>
          <a:bodyPr wrap="square">
            <a:spAutoFit/>
          </a:bodyPr>
          <a:lstStyle/>
          <a:p>
            <a:pPr algn="ctr"/>
            <a:r>
              <a:rPr lang="en-US" sz="1200" dirty="0">
                <a:latin typeface="Arial" panose="020B0604020202020204" pitchFamily="34" charset="0"/>
                <a:cs typeface="Arial" panose="020B0604020202020204" pitchFamily="34" charset="0"/>
              </a:rPr>
              <a:t>Figure : Sustainable Development</a:t>
            </a:r>
          </a:p>
          <a:p>
            <a:pPr algn="ctr"/>
            <a:r>
              <a:rPr lang="en-US" sz="1200" dirty="0">
                <a:latin typeface="Arial" panose="020B0604020202020204" pitchFamily="34" charset="0"/>
                <a:cs typeface="Arial" panose="020B0604020202020204" pitchFamily="34" charset="0"/>
              </a:rPr>
              <a:t>Source: (Shutterstock, 2023)</a:t>
            </a:r>
          </a:p>
        </p:txBody>
      </p:sp>
      <p:pic>
        <p:nvPicPr>
          <p:cNvPr id="44" name="Picture 43" descr="Green Marketing: The Way Ahead"/>
          <p:cNvPicPr/>
          <p:nvPr/>
        </p:nvPicPr>
        <p:blipFill>
          <a:blip r:embed="rId5">
            <a:extLst>
              <a:ext uri="{28A0092B-C50C-407E-A947-70E740481C1C}">
                <a14:useLocalDpi xmlns:a14="http://schemas.microsoft.com/office/drawing/2010/main" val="0"/>
              </a:ext>
            </a:extLst>
          </a:blip>
          <a:srcRect/>
          <a:stretch>
            <a:fillRect/>
          </a:stretch>
        </p:blipFill>
        <p:spPr bwMode="auto">
          <a:xfrm>
            <a:off x="9962950" y="457857"/>
            <a:ext cx="1828165" cy="1781175"/>
          </a:xfrm>
          <a:prstGeom prst="rect">
            <a:avLst/>
          </a:prstGeom>
          <a:noFill/>
          <a:ln>
            <a:noFill/>
          </a:ln>
        </p:spPr>
      </p:pic>
      <p:sp>
        <p:nvSpPr>
          <p:cNvPr id="43" name="Rectangle 42"/>
          <p:cNvSpPr/>
          <p:nvPr/>
        </p:nvSpPr>
        <p:spPr>
          <a:xfrm>
            <a:off x="10171894" y="2268426"/>
            <a:ext cx="2020106" cy="646331"/>
          </a:xfrm>
          <a:prstGeom prst="rect">
            <a:avLst/>
          </a:prstGeom>
        </p:spPr>
        <p:txBody>
          <a:bodyPr wrap="square">
            <a:spAutoFit/>
          </a:bodyPr>
          <a:lstStyle/>
          <a:p>
            <a:pPr algn="ctr"/>
            <a:r>
              <a:rPr lang="en-US" sz="1200" dirty="0">
                <a:latin typeface="Arial" panose="020B0604020202020204" pitchFamily="34" charset="0"/>
                <a:cs typeface="Arial" panose="020B0604020202020204" pitchFamily="34" charset="0"/>
              </a:rPr>
              <a:t>Figure : Green Marketing</a:t>
            </a:r>
          </a:p>
          <a:p>
            <a:pPr algn="ctr"/>
            <a:r>
              <a:rPr lang="en-US" sz="1200" dirty="0">
                <a:latin typeface="Arial" panose="020B0604020202020204" pitchFamily="34" charset="0"/>
                <a:cs typeface="Arial" panose="020B0604020202020204" pitchFamily="34" charset="0"/>
              </a:rPr>
              <a:t>Source: (</a:t>
            </a:r>
            <a:r>
              <a:rPr lang="en-US" sz="1200" dirty="0" err="1">
                <a:latin typeface="Arial" panose="020B0604020202020204" pitchFamily="34" charset="0"/>
                <a:cs typeface="Arial" panose="020B0604020202020204" pitchFamily="34" charset="0"/>
              </a:rPr>
              <a:t>Kunalbhardwaj</a:t>
            </a:r>
            <a:r>
              <a:rPr lang="en-US" sz="1200" dirty="0">
                <a:latin typeface="Arial" panose="020B0604020202020204" pitchFamily="34" charset="0"/>
                <a:cs typeface="Arial" panose="020B0604020202020204" pitchFamily="34" charset="0"/>
              </a:rPr>
              <a:t>, 2023)</a:t>
            </a:r>
          </a:p>
        </p:txBody>
      </p:sp>
      <p:pic>
        <p:nvPicPr>
          <p:cNvPr id="46" name="Picture 45" descr="Environmental Management - Supply Chain Sustainability School"/>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762190" y="3104107"/>
            <a:ext cx="2000250" cy="1499870"/>
          </a:xfrm>
          <a:prstGeom prst="rect">
            <a:avLst/>
          </a:prstGeom>
          <a:noFill/>
          <a:ln>
            <a:noFill/>
          </a:ln>
        </p:spPr>
      </p:pic>
      <p:sp>
        <p:nvSpPr>
          <p:cNvPr id="45" name="Rectangle 44"/>
          <p:cNvSpPr/>
          <p:nvPr/>
        </p:nvSpPr>
        <p:spPr>
          <a:xfrm>
            <a:off x="6984896" y="4766242"/>
            <a:ext cx="3324394" cy="646331"/>
          </a:xfrm>
          <a:prstGeom prst="rect">
            <a:avLst/>
          </a:prstGeom>
        </p:spPr>
        <p:txBody>
          <a:bodyPr wrap="square">
            <a:spAutoFit/>
          </a:bodyPr>
          <a:lstStyle/>
          <a:p>
            <a:pPr algn="ctr"/>
            <a:r>
              <a:rPr lang="en-US" sz="1200" dirty="0">
                <a:latin typeface="Arial" panose="020B0604020202020204" pitchFamily="34" charset="0"/>
                <a:cs typeface="Arial" panose="020B0604020202020204" pitchFamily="34" charset="0"/>
              </a:rPr>
              <a:t>Figure : EMS</a:t>
            </a:r>
          </a:p>
          <a:p>
            <a:pPr algn="ctr"/>
            <a:r>
              <a:rPr lang="en-US" sz="1200" dirty="0">
                <a:latin typeface="Arial" panose="020B0604020202020204" pitchFamily="34" charset="0"/>
                <a:cs typeface="Arial" panose="020B0604020202020204" pitchFamily="34" charset="0"/>
              </a:rPr>
              <a:t>Source: (Supply Chain Sustainability School, 2023)</a:t>
            </a:r>
          </a:p>
        </p:txBody>
      </p:sp>
      <p:sp>
        <p:nvSpPr>
          <p:cNvPr id="47" name="Rectangle 46"/>
          <p:cNvSpPr/>
          <p:nvPr/>
        </p:nvSpPr>
        <p:spPr>
          <a:xfrm>
            <a:off x="10323804" y="4766242"/>
            <a:ext cx="1901372" cy="461665"/>
          </a:xfrm>
          <a:prstGeom prst="rect">
            <a:avLst/>
          </a:prstGeom>
        </p:spPr>
        <p:txBody>
          <a:bodyPr wrap="square">
            <a:spAutoFit/>
          </a:bodyPr>
          <a:lstStyle/>
          <a:p>
            <a:pPr algn="ctr"/>
            <a:r>
              <a:rPr lang="en-US" sz="1200" dirty="0">
                <a:latin typeface="Arial" panose="020B0604020202020204" pitchFamily="34" charset="0"/>
                <a:cs typeface="Arial" panose="020B0604020202020204" pitchFamily="34" charset="0"/>
              </a:rPr>
              <a:t>Figure : CSR</a:t>
            </a:r>
          </a:p>
          <a:p>
            <a:pPr algn="ctr"/>
            <a:r>
              <a:rPr lang="en-US" sz="1200" dirty="0">
                <a:latin typeface="Arial" panose="020B0604020202020204" pitchFamily="34" charset="0"/>
                <a:cs typeface="Arial" panose="020B0604020202020204" pitchFamily="34" charset="0"/>
              </a:rPr>
              <a:t>Source: (</a:t>
            </a:r>
            <a:r>
              <a:rPr lang="en-US" sz="1200" dirty="0" err="1">
                <a:latin typeface="Arial" panose="020B0604020202020204" pitchFamily="34" charset="0"/>
                <a:cs typeface="Arial" panose="020B0604020202020204" pitchFamily="34" charset="0"/>
              </a:rPr>
              <a:t>Freepik</a:t>
            </a:r>
            <a:r>
              <a:rPr lang="en-US" sz="1200" dirty="0">
                <a:latin typeface="Arial" panose="020B0604020202020204" pitchFamily="34" charset="0"/>
                <a:cs typeface="Arial" panose="020B0604020202020204" pitchFamily="34" charset="0"/>
              </a:rPr>
              <a:t>, 2023)</a:t>
            </a:r>
          </a:p>
        </p:txBody>
      </p:sp>
      <p:pic>
        <p:nvPicPr>
          <p:cNvPr id="50" name="Picture 49" descr="Csr corporate social responsibility sustainability goals market ethics resources sincerity long term vector infographics poster design banne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061643" y="3008924"/>
            <a:ext cx="2047875" cy="1704975"/>
          </a:xfrm>
          <a:prstGeom prst="rect">
            <a:avLst/>
          </a:prstGeom>
          <a:noFill/>
          <a:ln>
            <a:noFill/>
          </a:ln>
        </p:spPr>
      </p:pic>
    </p:spTree>
    <p:extLst>
      <p:ext uri="{BB962C8B-B14F-4D97-AF65-F5344CB8AC3E}">
        <p14:creationId xmlns:p14="http://schemas.microsoft.com/office/powerpoint/2010/main" val="1942953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56958" y="0"/>
            <a:ext cx="6111738" cy="584775"/>
          </a:xfrm>
          <a:prstGeom prst="rect">
            <a:avLst/>
          </a:prstGeom>
        </p:spPr>
        <p:txBody>
          <a:bodyPr wrap="none">
            <a:spAutoFit/>
          </a:bodyPr>
          <a:lstStyle/>
          <a:p>
            <a:r>
              <a:rPr lang="en-GB" sz="3200" b="1" dirty="0">
                <a:solidFill>
                  <a:srgbClr val="002060"/>
                </a:solidFill>
                <a:latin typeface="Arial" panose="020B0604020202020204" pitchFamily="34" charset="0"/>
                <a:cs typeface="Arial" panose="020B0604020202020204" pitchFamily="34" charset="0"/>
              </a:rPr>
              <a:t>Findings from Journal Articles</a:t>
            </a:r>
          </a:p>
        </p:txBody>
      </p:sp>
      <p:sp>
        <p:nvSpPr>
          <p:cNvPr id="3" name="Rectangle 2"/>
          <p:cNvSpPr/>
          <p:nvPr/>
        </p:nvSpPr>
        <p:spPr>
          <a:xfrm>
            <a:off x="1359876" y="1104039"/>
            <a:ext cx="9612923" cy="3831818"/>
          </a:xfrm>
          <a:prstGeom prst="rect">
            <a:avLst/>
          </a:prstGeom>
        </p:spPr>
        <p:txBody>
          <a:bodyPr wrap="square">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employment of service robots in restaurants and how consumer preferences for humanoid and non-humanoid robots change depending on eating preferences are the subjects of Huang and Liu's (2022) investigation.</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In their analysis of how digital technologies affect hotel performance, </a:t>
            </a:r>
            <a:r>
              <a:rPr lang="en-US" dirty="0" err="1">
                <a:latin typeface="Arial" panose="020B0604020202020204" pitchFamily="34" charset="0"/>
                <a:cs typeface="Arial" panose="020B0604020202020204" pitchFamily="34" charset="0"/>
              </a:rPr>
              <a:t>Iranmanesh</a:t>
            </a:r>
            <a:r>
              <a:rPr lang="en-US" dirty="0">
                <a:latin typeface="Arial" panose="020B0604020202020204" pitchFamily="34" charset="0"/>
                <a:cs typeface="Arial" panose="020B0604020202020204" pitchFamily="34" charset="0"/>
              </a:rPr>
              <a:t> et al. (2022) stress the need of implementing sustainable </a:t>
            </a:r>
            <a:r>
              <a:rPr lang="en-US" dirty="0" err="1">
                <a:latin typeface="Arial" panose="020B0604020202020204" pitchFamily="34" charset="0"/>
                <a:cs typeface="Arial" panose="020B0604020202020204" pitchFamily="34" charset="0"/>
              </a:rPr>
              <a:t>practises</a:t>
            </a:r>
            <a:r>
              <a:rPr lang="en-US"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significance of the Lifestyle of Health and Sustainability (LOHAS) market sector in the hotel business is clarified by </a:t>
            </a:r>
            <a:r>
              <a:rPr lang="en-US" dirty="0" err="1">
                <a:latin typeface="Arial" panose="020B0604020202020204" pitchFamily="34" charset="0"/>
                <a:cs typeface="Arial" panose="020B0604020202020204" pitchFamily="34" charset="0"/>
              </a:rPr>
              <a:t>Osti</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Goffi</a:t>
            </a:r>
            <a:r>
              <a:rPr lang="en-US" dirty="0">
                <a:latin typeface="Arial" panose="020B0604020202020204" pitchFamily="34" charset="0"/>
                <a:cs typeface="Arial" panose="020B0604020202020204" pitchFamily="34" charset="0"/>
              </a:rPr>
              <a:t> (2021).</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In their discussion of eco-friendly hotel </a:t>
            </a:r>
            <a:r>
              <a:rPr lang="en-US" dirty="0" err="1">
                <a:latin typeface="Arial" panose="020B0604020202020204" pitchFamily="34" charset="0"/>
                <a:cs typeface="Arial" panose="020B0604020202020204" pitchFamily="34" charset="0"/>
              </a:rPr>
              <a:t>practises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Khatter</a:t>
            </a:r>
            <a:r>
              <a:rPr lang="en-US" dirty="0">
                <a:latin typeface="Arial" panose="020B0604020202020204" pitchFamily="34" charset="0"/>
                <a:cs typeface="Arial" panose="020B0604020202020204" pitchFamily="34" charset="0"/>
              </a:rPr>
              <a:t> et al. (2019) draw attention to the differences between independent and chain hotels.</a:t>
            </a:r>
          </a:p>
        </p:txBody>
      </p:sp>
    </p:spTree>
    <p:extLst>
      <p:ext uri="{BB962C8B-B14F-4D97-AF65-F5344CB8AC3E}">
        <p14:creationId xmlns:p14="http://schemas.microsoft.com/office/powerpoint/2010/main" val="707516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1390" y="-116114"/>
            <a:ext cx="9219190" cy="830997"/>
          </a:xfrm>
          <a:prstGeom prst="rect">
            <a:avLst/>
          </a:prstGeom>
        </p:spPr>
        <p:txBody>
          <a:bodyPr wrap="none">
            <a:spAutoFit/>
          </a:bodyPr>
          <a:lstStyle/>
          <a:p>
            <a:pPr marL="6350" marR="0" indent="-6350">
              <a:lnSpc>
                <a:spcPct val="150000"/>
              </a:lnSpc>
              <a:spcBef>
                <a:spcPts val="1200"/>
              </a:spcBef>
              <a:spcAft>
                <a:spcPts val="0"/>
              </a:spcAft>
            </a:pPr>
            <a:r>
              <a:rPr lang="en-GB" sz="3200" b="1" kern="0" dirty="0">
                <a:solidFill>
                  <a:srgbClr val="002060"/>
                </a:solidFill>
                <a:latin typeface="Arial" panose="020B0604020202020204" pitchFamily="34" charset="0"/>
                <a:ea typeface="Times New Roman" panose="02020603050405020304" pitchFamily="18" charset="0"/>
                <a:cs typeface="Arial" panose="020B0604020202020204" pitchFamily="34" charset="0"/>
              </a:rPr>
              <a:t>Application to the Hotel and Hospitality Sector</a:t>
            </a:r>
            <a:endParaRPr lang="en-GB" sz="3200" b="1" kern="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Text Placeholder 2"/>
          <p:cNvSpPr>
            <a:spLocks noGrp="1"/>
          </p:cNvSpPr>
          <p:nvPr>
            <p:ph type="body" idx="1"/>
          </p:nvPr>
        </p:nvSpPr>
        <p:spPr>
          <a:xfrm>
            <a:off x="839788" y="963718"/>
            <a:ext cx="5157787" cy="823912"/>
          </a:xfrm>
          <a:solidFill>
            <a:schemeClr val="accent4">
              <a:lumMod val="20000"/>
              <a:lumOff val="80000"/>
            </a:schemeClr>
          </a:solidFill>
          <a:ln>
            <a:solidFill>
              <a:srgbClr val="002060"/>
            </a:solidFill>
          </a:ln>
        </p:spPr>
        <p:txBody>
          <a:bodyPr/>
          <a:lstStyle/>
          <a:p>
            <a:pPr algn="ctr"/>
            <a:r>
              <a:rPr lang="en-US" dirty="0"/>
              <a:t>Specific Area: Water Waste in the Hotel and Hospitality Sector</a:t>
            </a:r>
            <a:endParaRPr lang="en-GB" dirty="0"/>
          </a:p>
        </p:txBody>
      </p:sp>
      <p:sp>
        <p:nvSpPr>
          <p:cNvPr id="6" name="Content Placeholder 5"/>
          <p:cNvSpPr>
            <a:spLocks noGrp="1"/>
          </p:cNvSpPr>
          <p:nvPr>
            <p:ph sz="half" idx="2"/>
          </p:nvPr>
        </p:nvSpPr>
        <p:spPr>
          <a:xfrm>
            <a:off x="839788" y="1787630"/>
            <a:ext cx="5157787" cy="3684588"/>
          </a:xfrm>
          <a:solidFill>
            <a:schemeClr val="bg1">
              <a:lumMod val="95000"/>
            </a:schemeClr>
          </a:solidFill>
          <a:ln>
            <a:solidFill>
              <a:srgbClr val="002060"/>
            </a:solidFill>
          </a:ln>
        </p:spPr>
        <p:txBody>
          <a:bodyPr>
            <a:normAutofit/>
          </a:bodyPr>
          <a:lstStyle/>
          <a:p>
            <a:pPr marL="0" indent="0">
              <a:buNone/>
            </a:pPr>
            <a:endParaRPr lang="en-GB" sz="2000" b="1" dirty="0"/>
          </a:p>
          <a:p>
            <a:pPr marL="0" indent="0">
              <a:buNone/>
            </a:pPr>
            <a:r>
              <a:rPr lang="en-GB" sz="2400" b="1" dirty="0">
                <a:solidFill>
                  <a:srgbClr val="002060"/>
                </a:solidFill>
              </a:rPr>
              <a:t>Real Impacts of Water Waste</a:t>
            </a:r>
          </a:p>
          <a:p>
            <a:pPr marL="0" indent="0">
              <a:buNone/>
            </a:pPr>
            <a:endParaRPr lang="en-GB" sz="2000" b="1" dirty="0">
              <a:solidFill>
                <a:srgbClr val="002060"/>
              </a:solidFill>
            </a:endParaRPr>
          </a:p>
          <a:p>
            <a:pPr lvl="2"/>
            <a:r>
              <a:rPr lang="en-GB" sz="1800" dirty="0">
                <a:latin typeface="Arial" panose="020B0604020202020204" pitchFamily="34" charset="0"/>
                <a:cs typeface="Arial" panose="020B0604020202020204" pitchFamily="34" charset="0"/>
              </a:rPr>
              <a:t>Environmental Impact</a:t>
            </a:r>
          </a:p>
          <a:p>
            <a:pPr lvl="2"/>
            <a:r>
              <a:rPr lang="en-GB" sz="1800" dirty="0">
                <a:latin typeface="Arial" panose="020B0604020202020204" pitchFamily="34" charset="0"/>
                <a:cs typeface="Arial" panose="020B0604020202020204" pitchFamily="34" charset="0"/>
              </a:rPr>
              <a:t>Economic Impact</a:t>
            </a:r>
          </a:p>
          <a:p>
            <a:pPr lvl="2"/>
            <a:r>
              <a:rPr lang="en-GB" sz="1800" dirty="0">
                <a:latin typeface="Arial" panose="020B0604020202020204" pitchFamily="34" charset="0"/>
                <a:cs typeface="Arial" panose="020B0604020202020204" pitchFamily="34" charset="0"/>
              </a:rPr>
              <a:t>Social Impact</a:t>
            </a:r>
          </a:p>
          <a:p>
            <a:pPr marL="0" indent="0">
              <a:buNone/>
            </a:pPr>
            <a:endParaRPr lang="en-GB" sz="2000" b="1" dirty="0">
              <a:solidFill>
                <a:srgbClr val="002060"/>
              </a:solidFill>
              <a:latin typeface="Arial" panose="020B0604020202020204" pitchFamily="34" charset="0"/>
              <a:cs typeface="Arial" panose="020B0604020202020204" pitchFamily="34" charset="0"/>
            </a:endParaRPr>
          </a:p>
          <a:p>
            <a:pPr marL="0" indent="0" algn="ctr">
              <a:buNone/>
            </a:pPr>
            <a:endParaRPr lang="en-GB" sz="2000" b="1" dirty="0">
              <a:solidFill>
                <a:srgbClr val="002060"/>
              </a:solidFill>
              <a:latin typeface="Arial" panose="020B0604020202020204" pitchFamily="34" charset="0"/>
              <a:cs typeface="Arial" panose="020B0604020202020204" pitchFamily="34" charset="0"/>
            </a:endParaRPr>
          </a:p>
        </p:txBody>
      </p:sp>
      <p:sp>
        <p:nvSpPr>
          <p:cNvPr id="5" name="Text Placeholder 4"/>
          <p:cNvSpPr>
            <a:spLocks noGrp="1"/>
          </p:cNvSpPr>
          <p:nvPr>
            <p:ph type="body" sz="quarter" idx="3"/>
          </p:nvPr>
        </p:nvSpPr>
        <p:spPr>
          <a:xfrm>
            <a:off x="6172200" y="963718"/>
            <a:ext cx="5183188" cy="823912"/>
          </a:xfrm>
          <a:solidFill>
            <a:schemeClr val="accent5">
              <a:lumMod val="20000"/>
              <a:lumOff val="80000"/>
            </a:schemeClr>
          </a:solidFill>
          <a:ln>
            <a:solidFill>
              <a:srgbClr val="002060"/>
            </a:solidFill>
          </a:ln>
        </p:spPr>
        <p:txBody>
          <a:bodyPr>
            <a:normAutofit fontScale="92500" lnSpcReduction="20000"/>
          </a:bodyPr>
          <a:lstStyle/>
          <a:p>
            <a:pPr algn="ctr"/>
            <a:r>
              <a:rPr lang="en-US" dirty="0"/>
              <a:t>Management Response to Water Waste: The Hilton East Midlands Airport Example and Its Strengths and Limitations</a:t>
            </a:r>
            <a:endParaRPr lang="en-GB" dirty="0"/>
          </a:p>
        </p:txBody>
      </p:sp>
      <p:sp>
        <p:nvSpPr>
          <p:cNvPr id="7" name="Content Placeholder 6"/>
          <p:cNvSpPr>
            <a:spLocks noGrp="1"/>
          </p:cNvSpPr>
          <p:nvPr>
            <p:ph sz="quarter" idx="4"/>
          </p:nvPr>
        </p:nvSpPr>
        <p:spPr>
          <a:xfrm>
            <a:off x="6172200" y="1787630"/>
            <a:ext cx="5183188" cy="3684588"/>
          </a:xfrm>
          <a:solidFill>
            <a:schemeClr val="bg1">
              <a:lumMod val="95000"/>
            </a:schemeClr>
          </a:solidFill>
          <a:ln>
            <a:solidFill>
              <a:srgbClr val="002060"/>
            </a:solidFill>
          </a:ln>
        </p:spPr>
        <p:txBody>
          <a:bodyPr>
            <a:normAutofit fontScale="62500" lnSpcReduction="20000"/>
          </a:bodyPr>
          <a:lstStyle/>
          <a:p>
            <a:pPr marL="0" indent="0">
              <a:buNone/>
            </a:pPr>
            <a:r>
              <a:rPr lang="en-US" b="1" dirty="0">
                <a:solidFill>
                  <a:srgbClr val="002060"/>
                </a:solidFill>
              </a:rPr>
              <a:t>Strengths</a:t>
            </a:r>
          </a:p>
          <a:p>
            <a:r>
              <a:rPr lang="en-US" dirty="0"/>
              <a:t>Water-Efficient Fixtures</a:t>
            </a:r>
          </a:p>
          <a:p>
            <a:r>
              <a:rPr lang="en-US" dirty="0"/>
              <a:t>Linen and Towel Reuse Programs</a:t>
            </a:r>
          </a:p>
          <a:p>
            <a:r>
              <a:rPr lang="en-US" dirty="0"/>
              <a:t>Landscaping Practices</a:t>
            </a:r>
          </a:p>
          <a:p>
            <a:r>
              <a:rPr lang="en-US" dirty="0"/>
              <a:t>Monitoring and Data Analysis</a:t>
            </a:r>
          </a:p>
          <a:p>
            <a:pPr marL="0" indent="0">
              <a:lnSpc>
                <a:spcPct val="150000"/>
              </a:lnSpc>
              <a:buNone/>
            </a:pPr>
            <a:r>
              <a:rPr lang="en-US" sz="2400" b="1" dirty="0">
                <a:solidFill>
                  <a:srgbClr val="002060"/>
                </a:solidFill>
                <a:latin typeface="Arial" panose="020B0604020202020204" pitchFamily="34" charset="0"/>
                <a:cs typeface="Arial" panose="020B0604020202020204" pitchFamily="34" charset="0"/>
              </a:rPr>
              <a:t>Limitations</a:t>
            </a:r>
          </a:p>
          <a:p>
            <a:pPr marL="742950" lvl="1" indent="-285750">
              <a:lnSpc>
                <a:spcPct val="150000"/>
              </a:lnSpc>
            </a:pPr>
            <a:r>
              <a:rPr lang="en-US" dirty="0">
                <a:latin typeface="Arial" panose="020B0604020202020204" pitchFamily="34" charset="0"/>
                <a:cs typeface="Arial" panose="020B0604020202020204" pitchFamily="34" charset="0"/>
              </a:rPr>
              <a:t>Capital Investing</a:t>
            </a:r>
          </a:p>
          <a:p>
            <a:pPr marL="742950" lvl="1" indent="-285750">
              <a:lnSpc>
                <a:spcPct val="150000"/>
              </a:lnSpc>
            </a:pPr>
            <a:r>
              <a:rPr lang="en-US" dirty="0">
                <a:latin typeface="Arial" panose="020B0604020202020204" pitchFamily="34" charset="0"/>
                <a:cs typeface="Arial" panose="020B0604020202020204" pitchFamily="34" charset="0"/>
              </a:rPr>
              <a:t>Guest Behavior</a:t>
            </a:r>
          </a:p>
          <a:p>
            <a:pPr marL="742950" lvl="1" indent="-285750">
              <a:lnSpc>
                <a:spcPct val="150000"/>
              </a:lnSpc>
            </a:pPr>
            <a:r>
              <a:rPr lang="en-US" dirty="0">
                <a:latin typeface="Arial" panose="020B0604020202020204" pitchFamily="34" charset="0"/>
                <a:cs typeface="Arial" panose="020B0604020202020204" pitchFamily="34" charset="0"/>
              </a:rPr>
              <a:t>Seasonal Variability</a:t>
            </a:r>
          </a:p>
          <a:p>
            <a:pPr marL="742950" lvl="1" indent="-285750">
              <a:lnSpc>
                <a:spcPct val="150000"/>
              </a:lnSpc>
            </a:pPr>
            <a:r>
              <a:rPr lang="en-US" dirty="0">
                <a:latin typeface="Arial" panose="020B0604020202020204" pitchFamily="34" charset="0"/>
                <a:cs typeface="Arial" panose="020B0604020202020204" pitchFamily="34" charset="0"/>
              </a:rPr>
              <a:t>Maintenance Challenges</a:t>
            </a:r>
          </a:p>
          <a:p>
            <a:endParaRPr lang="en-US" dirty="0"/>
          </a:p>
          <a:p>
            <a:endParaRPr lang="en-GB" dirty="0"/>
          </a:p>
        </p:txBody>
      </p:sp>
    </p:spTree>
    <p:extLst>
      <p:ext uri="{BB962C8B-B14F-4D97-AF65-F5344CB8AC3E}">
        <p14:creationId xmlns:p14="http://schemas.microsoft.com/office/powerpoint/2010/main" val="2945795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6285" y="0"/>
            <a:ext cx="9593943" cy="1200329"/>
          </a:xfrm>
          <a:prstGeom prst="rect">
            <a:avLst/>
          </a:prstGeom>
        </p:spPr>
        <p:txBody>
          <a:bodyPr wrap="square">
            <a:spAutoFit/>
          </a:bodyPr>
          <a:lstStyle/>
          <a:p>
            <a:pPr algn="ctr">
              <a:lnSpc>
                <a:spcPct val="150000"/>
              </a:lnSpc>
            </a:pPr>
            <a:r>
              <a:rPr lang="en-US" sz="2400" b="1" dirty="0">
                <a:solidFill>
                  <a:srgbClr val="002060"/>
                </a:solidFill>
                <a:latin typeface="Arial" panose="020B0604020202020204" pitchFamily="34" charset="0"/>
                <a:cs typeface="Arial" panose="020B0604020202020204" pitchFamily="34" charset="0"/>
              </a:rPr>
              <a:t>Evaluate Future Policy and Management Options for Dealing with This Issue</a:t>
            </a:r>
            <a:endParaRPr lang="en-GB" sz="2400" b="1" dirty="0">
              <a:solidFill>
                <a:srgbClr val="002060"/>
              </a:solidFill>
              <a:effectLst/>
              <a:latin typeface="Arial" panose="020B0604020202020204" pitchFamily="34" charset="0"/>
              <a:cs typeface="Arial" panose="020B0604020202020204" pitchFamily="34" charset="0"/>
            </a:endParaRPr>
          </a:p>
        </p:txBody>
      </p:sp>
      <p:sp>
        <p:nvSpPr>
          <p:cNvPr id="3" name="Rectangle 2"/>
          <p:cNvSpPr/>
          <p:nvPr/>
        </p:nvSpPr>
        <p:spPr>
          <a:xfrm>
            <a:off x="841379" y="1658882"/>
            <a:ext cx="4673601" cy="2492990"/>
          </a:xfrm>
          <a:prstGeom prst="rect">
            <a:avLst/>
          </a:prstGeom>
          <a:solidFill>
            <a:schemeClr val="accent3">
              <a:lumMod val="20000"/>
              <a:lumOff val="80000"/>
            </a:schemeClr>
          </a:solidFill>
          <a:ln>
            <a:solidFill>
              <a:srgbClr val="002060"/>
            </a:solidFill>
          </a:ln>
        </p:spPr>
        <p:txBody>
          <a:bodyPr wrap="square">
            <a:spAutoFit/>
          </a:bodyPr>
          <a:lstStyle/>
          <a:p>
            <a:pPr>
              <a:lnSpc>
                <a:spcPct val="150000"/>
              </a:lnSpc>
            </a:pPr>
            <a:r>
              <a:rPr lang="en-US" sz="2400" b="1" dirty="0">
                <a:latin typeface="Arial" panose="020B0604020202020204" pitchFamily="34" charset="0"/>
                <a:cs typeface="Arial" panose="020B0604020202020204" pitchFamily="34" charset="0"/>
              </a:rPr>
              <a:t>Policy Recommendations</a:t>
            </a:r>
          </a:p>
          <a:p>
            <a:pPr marL="800100" lvl="1"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Regulatory Framework</a:t>
            </a:r>
          </a:p>
          <a:p>
            <a:pPr marL="800100" lvl="1"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Incentives for Independent Hotels</a:t>
            </a:r>
          </a:p>
          <a:p>
            <a:pPr marL="800100" lvl="1" indent="-342900">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4" name="Rectangle 3"/>
          <p:cNvSpPr/>
          <p:nvPr/>
        </p:nvSpPr>
        <p:spPr>
          <a:xfrm>
            <a:off x="6168569" y="2571376"/>
            <a:ext cx="4934857" cy="3046988"/>
          </a:xfrm>
          <a:prstGeom prst="rect">
            <a:avLst/>
          </a:prstGeom>
          <a:solidFill>
            <a:schemeClr val="accent5">
              <a:lumMod val="20000"/>
              <a:lumOff val="80000"/>
            </a:schemeClr>
          </a:solidFill>
          <a:ln>
            <a:solidFill>
              <a:srgbClr val="002060"/>
            </a:solidFill>
          </a:ln>
        </p:spPr>
        <p:txBody>
          <a:bodyPr wrap="square">
            <a:spAutoFit/>
          </a:bodyPr>
          <a:lstStyle/>
          <a:p>
            <a:pPr>
              <a:lnSpc>
                <a:spcPct val="150000"/>
              </a:lnSpc>
            </a:pPr>
            <a:r>
              <a:rPr lang="en-US" sz="2000" b="1" dirty="0">
                <a:latin typeface="Arial" panose="020B0604020202020204" pitchFamily="34" charset="0"/>
                <a:cs typeface="Arial" panose="020B0604020202020204" pitchFamily="34" charset="0"/>
              </a:rPr>
              <a:t>Management Recommendations</a:t>
            </a:r>
          </a:p>
          <a:p>
            <a:pPr marL="742950" lvl="1"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Comprehensive Sustainability Strategies</a:t>
            </a:r>
          </a:p>
          <a:p>
            <a:pPr marL="742950" lvl="1"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Technological Advancements</a:t>
            </a:r>
          </a:p>
          <a:p>
            <a:pPr marL="742950" lvl="1"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Staff Training</a:t>
            </a:r>
          </a:p>
          <a:p>
            <a:pPr marL="742950" lvl="1"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Sustainability of the Supply Chain</a:t>
            </a:r>
          </a:p>
          <a:p>
            <a:pPr marL="742950" lvl="1"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Consumer Engagement</a:t>
            </a:r>
          </a:p>
        </p:txBody>
      </p:sp>
    </p:spTree>
    <p:extLst>
      <p:ext uri="{BB962C8B-B14F-4D97-AF65-F5344CB8AC3E}">
        <p14:creationId xmlns:p14="http://schemas.microsoft.com/office/powerpoint/2010/main" val="28286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01372" y="0"/>
            <a:ext cx="7837714" cy="730585"/>
          </a:xfrm>
          <a:prstGeom prst="rect">
            <a:avLst/>
          </a:prstGeom>
        </p:spPr>
        <p:txBody>
          <a:bodyPr wrap="square">
            <a:spAutoFit/>
          </a:bodyPr>
          <a:lstStyle/>
          <a:p>
            <a:pPr marL="6350" marR="0" indent="-6350" algn="ctr">
              <a:lnSpc>
                <a:spcPct val="150000"/>
              </a:lnSpc>
              <a:spcBef>
                <a:spcPts val="1200"/>
              </a:spcBef>
              <a:spcAft>
                <a:spcPts val="0"/>
              </a:spcAft>
            </a:pPr>
            <a:r>
              <a:rPr lang="en-GB" sz="3200" b="1" kern="0" dirty="0">
                <a:solidFill>
                  <a:srgbClr val="002060"/>
                </a:solidFill>
                <a:effectLst/>
                <a:latin typeface="Tahoma" panose="020B0604030504040204" pitchFamily="34" charset="0"/>
                <a:ea typeface="Times New Roman" panose="02020603050405020304" pitchFamily="18" charset="0"/>
                <a:cs typeface="Times New Roman" panose="02020603050405020304" pitchFamily="18" charset="0"/>
              </a:rPr>
              <a:t>Conclusion</a:t>
            </a:r>
          </a:p>
        </p:txBody>
      </p:sp>
      <p:sp>
        <p:nvSpPr>
          <p:cNvPr id="7" name="Rectangle 6"/>
          <p:cNvSpPr/>
          <p:nvPr/>
        </p:nvSpPr>
        <p:spPr>
          <a:xfrm>
            <a:off x="1901372" y="1178396"/>
            <a:ext cx="7968344" cy="3831818"/>
          </a:xfrm>
          <a:prstGeom prst="rect">
            <a:avLst/>
          </a:prstGeom>
          <a:solidFill>
            <a:schemeClr val="accent5">
              <a:lumMod val="20000"/>
              <a:lumOff val="80000"/>
            </a:schemeClr>
          </a:solidFill>
        </p:spPr>
        <p:txBody>
          <a:bodyPr wrap="square">
            <a:spAutoFit/>
          </a:bodyPr>
          <a:lstStyle/>
          <a:p>
            <a:pPr marL="285750" indent="-285750" algn="just">
              <a:lnSpc>
                <a:spcPct val="150000"/>
              </a:lnSpc>
              <a:buFont typeface="Wingdings" panose="05000000000000000000" pitchFamily="2" charset="2"/>
              <a:buChar char="Ø"/>
            </a:pPr>
            <a:r>
              <a:rPr lang="en-GB">
                <a:latin typeface="Arial" panose="020B0604020202020204" pitchFamily="34" charset="0"/>
                <a:cs typeface="Arial" panose="020B0604020202020204" pitchFamily="34" charset="0"/>
              </a:rPr>
              <a:t>Sustainability impacts everything from resource management to guest preferences in the hotel and hospitality industry. </a:t>
            </a:r>
          </a:p>
          <a:p>
            <a:pPr marL="285750" indent="-285750" algn="just">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The Hilton East Midlands Airport case study illustrates sustainable practises' accomplishments and challenges. </a:t>
            </a:r>
          </a:p>
          <a:p>
            <a:pPr marL="285750" indent="-285750" algn="just">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Future management strategies and policies must prioritise sustainability. This involves detailed sustainability strategies, incentives for independent hotels, legislation, technology, staff training, and customer engagement. </a:t>
            </a:r>
          </a:p>
          <a:p>
            <a:pPr marL="285750" indent="-285750" algn="just">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Sustainability improves a hotel's morality, finances, and environmental impact.</a:t>
            </a:r>
          </a:p>
        </p:txBody>
      </p:sp>
    </p:spTree>
    <p:extLst>
      <p:ext uri="{BB962C8B-B14F-4D97-AF65-F5344CB8AC3E}">
        <p14:creationId xmlns:p14="http://schemas.microsoft.com/office/powerpoint/2010/main" val="935521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642426" y="693674"/>
            <a:ext cx="10907150" cy="4905268"/>
          </a:xfrm>
        </p:spPr>
        <p:txBody>
          <a:bodyPr>
            <a:noAutofit/>
          </a:bodyPr>
          <a:lstStyle/>
          <a:p>
            <a:pPr algn="l">
              <a:lnSpc>
                <a:spcPct val="150000"/>
              </a:lnSpc>
            </a:pPr>
            <a:r>
              <a:rPr lang="en-GB" sz="700" dirty="0">
                <a:effectLst/>
                <a:latin typeface="Tahoma" panose="020B0604030504040204" pitchFamily="34" charset="0"/>
                <a:ea typeface="Times New Roman" panose="02020603050405020304" pitchFamily="18" charset="0"/>
                <a:cs typeface="Times New Roman" panose="02020603050405020304" pitchFamily="18" charset="0"/>
              </a:rPr>
              <a:t>Adams, C., Frost, G. and Webber, W., 2013. Triple bottom line: A review of the literature. The triple bottom line, pp.39-47.</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Amanda Bahraini (2021). The Triple Bottom Line of Sustainability in Waste Management. [online] Waste4Change. Available at: https://waste4change.com/blog/the-triple-bottom-line-of-sustainability-in-waste-management/ [Accessed 29 October 2023].</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Dieter (2022). Sustainability in the Hospitality Sector [Infographic]»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SkillzME</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[online]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Skillz</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Middle East. Available at: https://www.skillzme.com/sustainability-in-the-hospitality-sector/ [Accessed 30 Oct. 2023].</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Disterheft</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A., da Silva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Caeiro</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S.S.F., Ramos, M.R. and de Miranda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Azeiteiro</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U.M., (2012). Environmental Management Systems (EMS) implementation processes and practices in European higher education institutions–Top-down versus participatory approaches. Journal of Cleaner Production, 31, pp.80-90.</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Fathi</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Zereini</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and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Jaeschke</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W. (2013). Water in the Middle East and in North Africa. Springer Science &amp; Business Media.</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Fisher, J. and Bonn, I., 2011. Business sustainability and undergraduate management education: an Australian study. Higher Education, 62, pp.563-571.</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Freepik</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(2023). Premium Vector |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Csr</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corporate social responsibility sustainability goals market ethics resources sincerity long term vector infographics poster design banner. [online] Available at: https://www.freepik.com/premium-vector/csr-corporate-social-responsibility-sustainability-goals-market-ethics-resources-sincerity-long-term-vector-infographics-poster-design-banner_24522525.htm#query=corporate%20social%20responsibility&amp;position=9&amp;from_view=keyword&amp;track=ais [Accessed 31 October 2023].</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Giousmpasoglou</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C. and Hua, T.T., 2020. The use of self-service technologies in budget hotels: the case of Bournemouth. European Journal of Tourism, Hospitality and Recreation, 10(3), pp.251-261.</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Hilton.com. (2023). Hilton East Midlands Airport. [online] Available at: https://www.hilton.com/en/hotels/emahnhn-hilton-east-midlands-airport/hotel-info/ [Accessed 15 Oct. 2023].</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Huang, H. and Liu, S.Q. (2022). Are consumers more attracted to restaurants featuring humanoid or non-humanoid service robots? International Journal of Hospitality Management, 107, p.103310.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doi:https</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://doi.org/10.1016/j.ijhm.2022.103310.</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Iranmanesh</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M.,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Ghobakhloo</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M.,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Nilashi</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M., Tseng, M.-L.,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Yadegaridehkordi</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E. and Leung, N. (2022). Applications of disruptive digital technologies in hotel industry: A systematic review. International Journal of Hospitality Management, [online] 107, p.103304.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doi:https</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://doi.org/10.1016/j.ijhm.2022.103304.</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Khatter</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A., McGrath, M., Pyke, J., White, L. and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Lockstone</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-Binney, L. (2019). Analysis of hotels’ environmentally sustainable policies and practices. International Journal of Contemporary Hospitality Management, 31(6), pp.2394–2410.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doi:https</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://doi.org/10.1108/ijchm-08-2018-0670.</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Kunalbhardwaj</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(2023). Green Marketing: The Way Ahead. [online] legalserviceindia.com. Available at: https://www.legalserviceindia.com/legal/article-1333-green-marketing-the-way-ahead.html [Accessed 31 October 2023].</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Mancheva</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-Ali, O. and Dimitrova, </a:t>
            </a:r>
            <a:r>
              <a:rPr lang="en-GB" sz="700">
                <a:effectLst/>
                <a:latin typeface="Tahoma" panose="020B0604030504040204" pitchFamily="34" charset="0"/>
                <a:ea typeface="Times New Roman" panose="02020603050405020304" pitchFamily="18" charset="0"/>
                <a:cs typeface="Times New Roman" panose="02020603050405020304" pitchFamily="18" charset="0"/>
              </a:rPr>
              <a:t>V., (2017). </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FACTORS INFLUENCING HOTEL INDUSTRY. KNOWLEDGE-International Journal, 19(2), pp.833-838.</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Martĺnez</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-Ros, E. and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Orfila-Sintes</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F., 2009. Innovation activity in the hotel industry.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Technovation</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29(9), pp.632-641.</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Mihalic</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T., 2016. Sustainable-responsible tourism discourse–Towards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responsustable’tourism</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Journal of cleaner production, 111, pp.461-470.</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Osti</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L. and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Goffi</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G. (2021). Lifestyle of health &amp; sustainability: The hospitality sector’s response to a new market segment. Journal of Hospitality and Tourism Management, 46, pp.360–363.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doi:https</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://doi.org/10.1016/j.jhtm.2021.01.008.</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Park, J., Park, Y., Yoo, J. and Yu, J. (2021). Can Hotel Companies’ Water Conservation Management and Waste Reduction Measures Influence Hotel Customers’ Willingness to Pay More and Intention to Revisit? International Journal of Environmental Research and Public Health, 18(17), p.9054.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doi:https</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://doi.org/10.3390/ijerph18179054.</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Shoval</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N., Kahani, A., De </a:t>
            </a:r>
            <a:r>
              <a:rPr lang="en-GB" sz="700" dirty="0" err="1">
                <a:effectLst/>
                <a:latin typeface="Tahoma" panose="020B0604030504040204" pitchFamily="34" charset="0"/>
                <a:ea typeface="Times New Roman" panose="02020603050405020304" pitchFamily="18" charset="0"/>
                <a:cs typeface="Times New Roman" panose="02020603050405020304" pitchFamily="18" charset="0"/>
              </a:rPr>
              <a:t>Cantis</a:t>
            </a:r>
            <a:r>
              <a:rPr lang="en-GB" sz="700" dirty="0">
                <a:effectLst/>
                <a:latin typeface="Tahoma" panose="020B0604030504040204" pitchFamily="34" charset="0"/>
                <a:ea typeface="Times New Roman" panose="02020603050405020304" pitchFamily="18" charset="0"/>
                <a:cs typeface="Times New Roman" panose="02020603050405020304" pitchFamily="18" charset="0"/>
              </a:rPr>
              <a:t>, S. and Ferrante, M., (2020). Impact of incentives on tourist activity in space-time. Annals of Tourism Research, 80, p.102846.</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Shutterstock. (2023a). Goals Addressing Poverty Worldwide Realizing Sustainable Stock Vector (Royalty Free) 2147344223. [online] Available at: https://www.shutterstock.com/image-vector/goals-addressing-poverty-worldwide-realizing-sustainable-2147344223?irclickid=wAST3MStoxyNUTk3CyyAnSYlUkASYDzzWUERRs0&amp;irgwc=1&amp;utm_campaign=Eezy%2C%20LLC&amp;utm_content=1636625&amp;utm_medium=Affiliate&amp;utm_source=38919&amp;utm_term=www.vecteezy.com [Accessed 25 October 2023].</a:t>
            </a:r>
            <a:br>
              <a:rPr lang="en-GB" sz="700" dirty="0">
                <a:effectLst/>
                <a:latin typeface="Tahoma" panose="020B0604030504040204" pitchFamily="34" charset="0"/>
                <a:ea typeface="Times New Roman" panose="02020603050405020304" pitchFamily="18" charset="0"/>
                <a:cs typeface="Times New Roman" panose="02020603050405020304" pitchFamily="18" charset="0"/>
              </a:rPr>
            </a:br>
            <a:r>
              <a:rPr lang="en-GB" sz="700" dirty="0">
                <a:effectLst/>
                <a:latin typeface="Tahoma" panose="020B0604030504040204" pitchFamily="34" charset="0"/>
                <a:ea typeface="Times New Roman" panose="02020603050405020304" pitchFamily="18" charset="0"/>
                <a:cs typeface="Times New Roman" panose="02020603050405020304" pitchFamily="18" charset="0"/>
              </a:rPr>
              <a:t>Supply Chain Sustainability School. (2023). Environmental Management. [online] Available at: https://www.supplychainschool.co.uk/topics/sustainability/environmental-management/ [Accessed 26 October 2023].</a:t>
            </a:r>
          </a:p>
        </p:txBody>
      </p:sp>
      <p:sp>
        <p:nvSpPr>
          <p:cNvPr id="2" name="TextBox 1"/>
          <p:cNvSpPr txBox="1"/>
          <p:nvPr/>
        </p:nvSpPr>
        <p:spPr>
          <a:xfrm>
            <a:off x="4934857" y="0"/>
            <a:ext cx="4833257" cy="584775"/>
          </a:xfrm>
          <a:prstGeom prst="rect">
            <a:avLst/>
          </a:prstGeom>
          <a:noFill/>
        </p:spPr>
        <p:txBody>
          <a:bodyPr wrap="square" rtlCol="0">
            <a:spAutoFit/>
          </a:bodyPr>
          <a:lstStyle/>
          <a:p>
            <a:r>
              <a:rPr lang="en-GB" sz="3200" b="1" dirty="0">
                <a:solidFill>
                  <a:schemeClr val="accent4">
                    <a:lumMod val="20000"/>
                    <a:lumOff val="80000"/>
                  </a:schemeClr>
                </a:solidFill>
              </a:rPr>
              <a:t>References</a:t>
            </a: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5562</TotalTime>
  <Words>1800</Words>
  <Application>Microsoft Office PowerPoint</Application>
  <PresentationFormat>Widescreen</PresentationFormat>
  <Paragraphs>120</Paragraphs>
  <Slides>10</Slides>
  <Notes>8</Notes>
  <HiddenSlides>0</HiddenSlides>
  <MMClips>0</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10</vt:i4>
      </vt:variant>
    </vt:vector>
  </HeadingPairs>
  <TitlesOfParts>
    <vt:vector size="24" baseType="lpstr">
      <vt:lpstr>Arial</vt:lpstr>
      <vt:lpstr>Calibri</vt:lpstr>
      <vt:lpstr>Calibri Light</vt:lpstr>
      <vt:lpstr>Tahoma</vt:lpstr>
      <vt:lpstr>Tw Cen MT</vt:lpstr>
      <vt:lpstr>Wingdings</vt:lpstr>
      <vt:lpstr>Title Slide 1</vt:lpstr>
      <vt:lpstr>Sub Title 1</vt:lpstr>
      <vt:lpstr>1_Text Break Info Slide 2</vt:lpstr>
      <vt:lpstr>1_Title Slide 1</vt:lpstr>
      <vt:lpstr>Text 1</vt:lpstr>
      <vt:lpstr>Theme1</vt:lpstr>
      <vt:lpstr>Theme4</vt:lpstr>
      <vt:lpstr>Theme3</vt:lpstr>
      <vt:lpstr>Sustainability in the Hotel and Hospitality Sector: A Case Study of Hilton Hotel East Midland Airport.  Student Name: Masudur Chowdhury  Student ID: 1911444 Lecturer Name: Giulia Chifari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Adams, C., Frost, G. and Webber, W., 2013. Triple bottom line: A review of the literature. The triple bottom line, pp.39-47. Amanda Bahraini (2021). The Triple Bottom Line of Sustainability in Waste Management. [online] Waste4Change. Available at: https://waste4change.com/blog/the-triple-bottom-line-of-sustainability-in-waste-management/ [Accessed 29 October 2023]. Dieter (2022). Sustainability in the Hospitality Sector [Infographic]» SkillzME. [online] Skillz Middle East. Available at: https://www.skillzme.com/sustainability-in-the-hospitality-sector/ [Accessed 30 Oct. 2023]. Disterheft, A., da Silva Caeiro, S.S.F., Ramos, M.R. and de Miranda Azeiteiro, U.M., (2012). Environmental Management Systems (EMS) implementation processes and practices in European higher education institutions–Top-down versus participatory approaches. Journal of Cleaner Production, 31, pp.80-90. Fathi Zereini and Jaeschke, W. (2013). Water in the Middle East and in North Africa. Springer Science &amp; Business Media. Fisher, J. and Bonn, I., 2011. Business sustainability and undergraduate management education: an Australian study. Higher Education, 62, pp.563-571. Freepik. (2023). Premium Vector | Csr corporate social responsibility sustainability goals market ethics resources sincerity long term vector infographics poster design banner. [online] Available at: https://www.freepik.com/premium-vector/csr-corporate-social-responsibility-sustainability-goals-market-ethics-resources-sincerity-long-term-vector-infographics-poster-design-banner_24522525.htm#query=corporate%20social%20responsibility&amp;position=9&amp;from_view=keyword&amp;track=ais [Accessed 31 October 2023]. Giousmpasoglou, C. and Hua, T.T., 2020. The use of self-service technologies in budget hotels: the case of Bournemouth. European Journal of Tourism, Hospitality and Recreation, 10(3), pp.251-261. Hilton.com. (2023). Hilton East Midlands Airport. [online] Available at: https://www.hilton.com/en/hotels/emahnhn-hilton-east-midlands-airport/hotel-info/ [Accessed 15 Oct. 2023]. Huang, H. and Liu, S.Q. (2022). Are consumers more attracted to restaurants featuring humanoid or non-humanoid service robots? International Journal of Hospitality Management, 107, p.103310. doi:https://doi.org/10.1016/j.ijhm.2022.103310. Iranmanesh, M., Ghobakhloo, M., Nilashi, M., Tseng, M.-L., Yadegaridehkordi, E. and Leung, N. (2022). Applications of disruptive digital technologies in hotel industry: A systematic review. International Journal of Hospitality Management, [online] 107, p.103304. doi:https://doi.org/10.1016/j.ijhm.2022.103304. Khatter, A., McGrath, M., Pyke, J., White, L. and Lockstone-Binney, L. (2019). Analysis of hotels’ environmentally sustainable policies and practices. International Journal of Contemporary Hospitality Management, 31(6), pp.2394–2410. doi:https://doi.org/10.1108/ijchm-08-2018-0670. Kunalbhardwaj (2023). Green Marketing: The Way Ahead. [online] legalserviceindia.com. Available at: https://www.legalserviceindia.com/legal/article-1333-green-marketing-the-way-ahead.html [Accessed 31 October 2023]. Mancheva-Ali, O. and Dimitrova, V., (2017). FACTORS INFLUENCING HOTEL INDUSTRY. KNOWLEDGE-International Journal, 19(2), pp.833-838. Martĺnez-Ros, E. and Orfila-Sintes, F., 2009. Innovation activity in the hotel industry. Technovation, 29(9), pp.632-641. Mihalic, T., 2016. Sustainable-responsible tourism discourse–Towards ‘responsustable’tourism. Journal of cleaner production, 111, pp.461-470. Osti, L. and Goffi, G. (2021). Lifestyle of health &amp; sustainability: The hospitality sector’s response to a new market segment. Journal of Hospitality and Tourism Management, 46, pp.360–363. doi:https://doi.org/10.1016/j.jhtm.2021.01.008. Park, J., Park, Y., Yoo, J. and Yu, J. (2021). Can Hotel Companies’ Water Conservation Management and Waste Reduction Measures Influence Hotel Customers’ Willingness to Pay More and Intention to Revisit? International Journal of Environmental Research and Public Health, 18(17), p.9054. doi:https://doi.org/10.3390/ijerph18179054. Shoval, N., Kahani, A., De Cantis, S. and Ferrante, M., (2020). Impact of incentives on tourist activity in space-time. Annals of Tourism Research, 80, p.102846. Shutterstock. (2023a). Goals Addressing Poverty Worldwide Realizing Sustainable Stock Vector (Royalty Free) 2147344223. [online] Available at: https://www.shutterstock.com/image-vector/goals-addressing-poverty-worldwide-realizing-sustainable-2147344223?irclickid=wAST3MStoxyNUTk3CyyAnSYlUkASYDzzWUERRs0&amp;irgwc=1&amp;utm_campaign=Eezy%2C%20LLC&amp;utm_content=1636625&amp;utm_medium=Affiliate&amp;utm_source=38919&amp;utm_term=www.vecteezy.com [Accessed 25 October 2023]. Supply Chain Sustainability School. (2023). Environmental Management. [online] Available at: https://www.supplychainschool.co.uk/topics/sustainability/environmental-management/ [Accessed 26 October 2023].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Hotel and Hospitality Sector: A Case Study of Hilton Hotel East Midland Airport.  Student Name: Masudur Chowdhury Student ID: 1911444 Lecturer Name: Giulia Chifari</dc:title>
  <dc:creator>Christopher Wilkin</dc:creator>
  <cp:lastModifiedBy>Masudur Chowdhury (1911444)</cp:lastModifiedBy>
  <cp:revision>11</cp:revision>
  <dcterms:created xsi:type="dcterms:W3CDTF">2023-01-31T21:01:37Z</dcterms:created>
  <dcterms:modified xsi:type="dcterms:W3CDTF">2023-11-06T09:37:31Z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