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5"/>
  </p:notesMasterIdLst>
  <p:sldIdLst>
    <p:sldId id="455" r:id="rId12"/>
    <p:sldId id="260" r:id="rId13"/>
    <p:sldId id="324" r:id="rId14"/>
    <p:sldId id="456" r:id="rId15"/>
    <p:sldId id="457" r:id="rId16"/>
    <p:sldId id="465" r:id="rId17"/>
    <p:sldId id="458" r:id="rId18"/>
    <p:sldId id="460" r:id="rId19"/>
    <p:sldId id="459" r:id="rId20"/>
    <p:sldId id="461" r:id="rId21"/>
    <p:sldId id="462" r:id="rId22"/>
    <p:sldId id="464" r:id="rId23"/>
    <p:sldId id="46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5" autoAdjust="0"/>
    <p:restoredTop sz="91656" autoAdjust="0"/>
  </p:normalViewPr>
  <p:slideViewPr>
    <p:cSldViewPr snapToGrid="0">
      <p:cViewPr varScale="1">
        <p:scale>
          <a:sx n="98" d="100"/>
          <a:sy n="98" d="100"/>
        </p:scale>
        <p:origin x="10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06/11/2023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dirty="0"/>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dirty="0"/>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06/11/2023</a:t>
            </a:fld>
            <a:endParaRPr lang="en-GB" dirty="0"/>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dirty="0"/>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dirty="0"/>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06/11/2023</a:t>
            </a:fld>
            <a:endParaRPr lang="en-GB"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06/11/2023</a:t>
            </a:fld>
            <a:endParaRPr lang="en-GB"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dirty="0"/>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11/6/2023</a:t>
            </a:fld>
            <a:endParaRPr lang="en-US"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06/11/2023</a:t>
            </a:fld>
            <a:endParaRPr lang="en-GB" dirty="0"/>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dirty="0"/>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06/11/2023</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06/11/2023</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dirty="0"/>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4.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0" y="1"/>
            <a:ext cx="12778154" cy="5838091"/>
          </a:xfrm>
        </p:spPr>
        <p:txBody>
          <a:bodyPr/>
          <a:lstStyle/>
          <a:p>
            <a:pPr algn="ctr"/>
            <a:r>
              <a:rPr lang="en-US" sz="2400" dirty="0">
                <a:solidFill>
                  <a:schemeClr val="tx1"/>
                </a:solidFill>
              </a:rPr>
              <a:t>BMIH6001 </a:t>
            </a:r>
            <a:br>
              <a:rPr lang="en-US" sz="2400" dirty="0">
                <a:solidFill>
                  <a:schemeClr val="tx1"/>
                </a:solidFill>
              </a:rPr>
            </a:br>
            <a:r>
              <a:rPr lang="en-US" sz="2400" dirty="0">
                <a:solidFill>
                  <a:schemeClr val="tx1"/>
                </a:solidFill>
              </a:rPr>
              <a:t>Contemporary Themes in the Hotel and Hospitality Sector</a:t>
            </a:r>
            <a:br>
              <a:rPr lang="en-US" sz="2400" dirty="0">
                <a:solidFill>
                  <a:schemeClr val="tx1"/>
                </a:solidFill>
              </a:rPr>
            </a:br>
            <a:br>
              <a:rPr lang="en-US" sz="2400" dirty="0">
                <a:solidFill>
                  <a:schemeClr val="tx1"/>
                </a:solidFill>
              </a:rPr>
            </a:br>
            <a:br>
              <a:rPr lang="en-US" sz="2400" dirty="0">
                <a:solidFill>
                  <a:schemeClr val="tx1"/>
                </a:solidFill>
              </a:rPr>
            </a:br>
            <a:br>
              <a:rPr lang="en-US" sz="2400" dirty="0">
                <a:solidFill>
                  <a:schemeClr val="tx1"/>
                </a:solidFill>
              </a:rPr>
            </a:br>
            <a:br>
              <a:rPr lang="en-US" sz="2400" dirty="0"/>
            </a:br>
            <a:r>
              <a:rPr lang="en-US" sz="1800" dirty="0">
                <a:solidFill>
                  <a:schemeClr val="tx1"/>
                </a:solidFill>
              </a:rPr>
              <a:t>Lecturer: Giulia Chifari </a:t>
            </a:r>
            <a:br>
              <a:rPr lang="en-US" sz="1800" dirty="0">
                <a:solidFill>
                  <a:schemeClr val="tx1"/>
                </a:solidFill>
              </a:rPr>
            </a:br>
            <a:br>
              <a:rPr lang="en-US" sz="1800" dirty="0"/>
            </a:br>
            <a:r>
              <a:rPr lang="en-US" sz="1800" dirty="0">
                <a:solidFill>
                  <a:schemeClr val="tx1"/>
                </a:solidFill>
              </a:rPr>
              <a:t>Name: Ramona Mihaela Deca</a:t>
            </a:r>
            <a:br>
              <a:rPr lang="en-US" sz="1800" dirty="0">
                <a:solidFill>
                  <a:schemeClr val="tx1"/>
                </a:solidFill>
              </a:rPr>
            </a:br>
            <a:r>
              <a:rPr lang="en-US" sz="1800" dirty="0">
                <a:solidFill>
                  <a:schemeClr val="tx1"/>
                </a:solidFill>
              </a:rPr>
              <a:t>ID 2022132</a:t>
            </a: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D21DB91-7486-588B-F9C5-A3FDCE7D7282}"/>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kumimoji="0" lang="en-US" sz="2400" b="1" i="0" u="none" strike="noStrike" cap="none" spc="0" normalizeH="0" baseline="0" noProof="0" dirty="0">
                <a:ln>
                  <a:noFill/>
                </a:ln>
                <a:effectLst/>
                <a:uLnTx/>
                <a:uFillTx/>
                <a:latin typeface="Arial" panose="020B0604020202020204" pitchFamily="34" charset="0"/>
                <a:ea typeface="+mj-ea"/>
                <a:cs typeface="Arial" panose="020B0604020202020204" pitchFamily="34" charset="0"/>
              </a:rPr>
              <a:t>Introduction</a:t>
            </a:r>
            <a:endParaRPr lang="en-GB" sz="2400" dirty="0">
              <a:latin typeface="Arial" panose="020B0604020202020204" pitchFamily="34" charset="0"/>
              <a:ea typeface="+mj-ea"/>
              <a:cs typeface="Arial" panose="020B0604020202020204" pitchFamily="34" charset="0"/>
            </a:endParaRPr>
          </a:p>
        </p:txBody>
      </p:sp>
      <p:sp>
        <p:nvSpPr>
          <p:cNvPr id="5" name="TextBox 4">
            <a:extLst>
              <a:ext uri="{FF2B5EF4-FFF2-40B4-BE49-F238E27FC236}">
                <a16:creationId xmlns:a16="http://schemas.microsoft.com/office/drawing/2014/main" id="{62C002F3-409B-57BF-8243-7E68EC2D3AE6}"/>
              </a:ext>
            </a:extLst>
          </p:cNvPr>
          <p:cNvSpPr txBox="1"/>
          <p:nvPr/>
        </p:nvSpPr>
        <p:spPr>
          <a:xfrm>
            <a:off x="561772" y="2761118"/>
            <a:ext cx="11068456" cy="4351338"/>
          </a:xfrm>
          <a:prstGeom prst="rect">
            <a:avLst/>
          </a:prstGeom>
        </p:spPr>
        <p:txBody>
          <a:bodyPr vert="horz" lIns="91440" tIns="45720" rIns="91440" bIns="45720" rtlCol="0">
            <a:noAutofit/>
          </a:bodyPr>
          <a:lstStyle/>
          <a:p>
            <a:pPr marL="400050" marR="0" lvl="0" indent="-285750" algn="just" fontAlgn="auto">
              <a:lnSpc>
                <a:spcPct val="90000"/>
              </a:lnSpc>
              <a:spcBef>
                <a:spcPts val="1000"/>
              </a:spcBef>
              <a:spcAft>
                <a:spcPts val="0"/>
              </a:spcAft>
              <a:buClr>
                <a:schemeClr val="tx1"/>
              </a:buClr>
              <a:buSzPct val="80000"/>
              <a:buFont typeface="Wingdings" panose="05000000000000000000" pitchFamily="2" charset="2"/>
              <a:buChar char="v"/>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Sustainability is very important in hotel industries which is based on commitment to reducing environmental impact and engaging in socially responsible prices. </a:t>
            </a:r>
          </a:p>
          <a:p>
            <a:pPr marL="400050" marR="0" lvl="0" indent="-285750" algn="just" fontAlgn="auto">
              <a:lnSpc>
                <a:spcPct val="90000"/>
              </a:lnSpc>
              <a:spcBef>
                <a:spcPts val="1000"/>
              </a:spcBef>
              <a:spcAft>
                <a:spcPts val="0"/>
              </a:spcAft>
              <a:buClr>
                <a:schemeClr val="tx1"/>
              </a:buClr>
              <a:buSzPct val="80000"/>
              <a:buFont typeface="Wingdings" panose="05000000000000000000" pitchFamily="2" charset="2"/>
              <a:buChar char="v"/>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Various subsectors are associated with the hotel and hospitality industry including travel agencies, restaurants and hotels. </a:t>
            </a:r>
          </a:p>
          <a:p>
            <a:pPr marL="400050" marR="0" lvl="0" indent="-285750" algn="just" fontAlgn="auto">
              <a:lnSpc>
                <a:spcPct val="90000"/>
              </a:lnSpc>
              <a:spcBef>
                <a:spcPts val="1000"/>
              </a:spcBef>
              <a:spcAft>
                <a:spcPts val="0"/>
              </a:spcAft>
              <a:buClr>
                <a:schemeClr val="tx1"/>
              </a:buClr>
              <a:buSzPct val="80000"/>
              <a:buFont typeface="Wingdings" panose="05000000000000000000" pitchFamily="2" charset="2"/>
              <a:buChar char="v"/>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Increased pressure has been faced by this industry to adapt to sustainable practices because of the increase in concerns about climate change.</a:t>
            </a:r>
          </a:p>
          <a:p>
            <a:pPr marL="400050" marR="0" lvl="0" indent="-285750" algn="just" fontAlgn="auto">
              <a:lnSpc>
                <a:spcPct val="90000"/>
              </a:lnSpc>
              <a:spcBef>
                <a:spcPts val="1000"/>
              </a:spcBef>
              <a:spcAft>
                <a:spcPts val="0"/>
              </a:spcAft>
              <a:buClr>
                <a:schemeClr val="tx1"/>
              </a:buClr>
              <a:buSzPct val="80000"/>
              <a:buFont typeface="Wingdings" panose="05000000000000000000" pitchFamily="2" charset="2"/>
              <a:buChar char="v"/>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This presentation is based on evaluating the background and growth in the sector, its impacts on economies and the significance of sustainability. </a:t>
            </a:r>
          </a:p>
          <a:p>
            <a:pPr marL="400050" marR="0" lvl="0" indent="-285750" algn="just" fontAlgn="auto">
              <a:lnSpc>
                <a:spcPct val="90000"/>
              </a:lnSpc>
              <a:spcBef>
                <a:spcPts val="1000"/>
              </a:spcBef>
              <a:spcAft>
                <a:spcPts val="0"/>
              </a:spcAft>
              <a:buClr>
                <a:schemeClr val="tx1"/>
              </a:buClr>
              <a:buSzPct val="80000"/>
              <a:buFont typeface="Wingdings" panose="05000000000000000000" pitchFamily="2" charset="2"/>
              <a:buChar char="v"/>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The GreenWave Hotel Group is a company that is considered and in terms of sustainable hospitality, it is a global leader. </a:t>
            </a:r>
          </a:p>
          <a:p>
            <a:pPr marL="400050" marR="0" lvl="0" indent="-285750" algn="just" fontAlgn="auto">
              <a:lnSpc>
                <a:spcPct val="90000"/>
              </a:lnSpc>
              <a:spcBef>
                <a:spcPts val="1000"/>
              </a:spcBef>
              <a:spcAft>
                <a:spcPts val="0"/>
              </a:spcAft>
              <a:buClr>
                <a:schemeClr val="tx1"/>
              </a:buClr>
              <a:buSzPct val="80000"/>
              <a:buFont typeface="Wingdings" panose="05000000000000000000" pitchFamily="2" charset="2"/>
              <a:buChar char="v"/>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A comprehensive analysis is provided in this case study of the impacts that are resulting on the hotel industry due to sustainability (</a:t>
            </a:r>
            <a:r>
              <a:rPr kumimoji="0" lang="en-GB" sz="1400" b="0" i="0" u="none" strike="noStrike" cap="none" spc="0" normalizeH="0" baseline="0" noProof="0" dirty="0">
                <a:ln>
                  <a:noFill/>
                </a:ln>
                <a:effectLst/>
                <a:uLnTx/>
                <a:uFillTx/>
                <a:latin typeface="Arial" panose="020B0604020202020204" pitchFamily="34" charset="0"/>
                <a:cs typeface="Arial" panose="020B0604020202020204" pitchFamily="34" charset="0"/>
              </a:rPr>
              <a:t>Asadi </a:t>
            </a:r>
            <a:r>
              <a:rPr kumimoji="0" lang="en-GB" sz="1400" b="0" i="1" u="none" strike="noStrike" cap="none" spc="0" normalizeH="0" baseline="0" noProof="0" dirty="0">
                <a:ln>
                  <a:noFill/>
                </a:ln>
                <a:effectLst/>
                <a:uLnTx/>
                <a:uFillTx/>
                <a:latin typeface="Arial" panose="020B0604020202020204" pitchFamily="34" charset="0"/>
                <a:cs typeface="Arial" panose="020B0604020202020204" pitchFamily="34" charset="0"/>
              </a:rPr>
              <a:t>et al.,</a:t>
            </a:r>
            <a:r>
              <a:rPr kumimoji="0" lang="en-GB" sz="1400" b="0" i="0" u="none" strike="noStrike" cap="none" spc="0" normalizeH="0" baseline="0" noProof="0" dirty="0">
                <a:ln>
                  <a:noFill/>
                </a:ln>
                <a:effectLst/>
                <a:uLnTx/>
                <a:uFillTx/>
                <a:latin typeface="Arial" panose="020B0604020202020204" pitchFamily="34" charset="0"/>
                <a:cs typeface="Arial" panose="020B0604020202020204" pitchFamily="34" charset="0"/>
              </a:rPr>
              <a:t> 2020)</a:t>
            </a: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 </a:t>
            </a:r>
          </a:p>
        </p:txBody>
      </p:sp>
      <p:pic>
        <p:nvPicPr>
          <p:cNvPr id="8" name="Picture 7">
            <a:extLst>
              <a:ext uri="{FF2B5EF4-FFF2-40B4-BE49-F238E27FC236}">
                <a16:creationId xmlns:a16="http://schemas.microsoft.com/office/drawing/2014/main" id="{59C82420-BF29-E1B7-9836-8694A7E0CA13}"/>
              </a:ext>
            </a:extLst>
          </p:cNvPr>
          <p:cNvPicPr>
            <a:picLocks noChangeAspect="1"/>
          </p:cNvPicPr>
          <p:nvPr/>
        </p:nvPicPr>
        <p:blipFill>
          <a:blip r:embed="rId3"/>
          <a:stretch>
            <a:fillRect/>
          </a:stretch>
        </p:blipFill>
        <p:spPr>
          <a:xfrm>
            <a:off x="4492559" y="160456"/>
            <a:ext cx="6061952" cy="2222821"/>
          </a:xfrm>
          <a:prstGeom prst="rect">
            <a:avLst/>
          </a:prstGeom>
          <a:noFill/>
        </p:spPr>
      </p:pic>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731196" y="2203211"/>
            <a:ext cx="10515600" cy="1118681"/>
          </a:xfrm>
        </p:spPr>
        <p:txBody>
          <a:bodyPr anchor="ctr">
            <a:normAutofit fontScale="90000"/>
          </a:bodyPr>
          <a:lstStyle/>
          <a:p>
            <a:pPr marR="0" lvl="0" defTabSz="457200" rtl="0" eaLnBrk="1" fontAlgn="auto" latinLnBrk="0" hangingPunct="1">
              <a:spcBef>
                <a:spcPts val="1000"/>
              </a:spcBef>
              <a:spcAft>
                <a:spcPts val="0"/>
              </a:spcAft>
              <a:tabLst/>
              <a:defRPr/>
            </a:pPr>
            <a:r>
              <a:rPr lang="en-US" sz="1600" dirty="0">
                <a:latin typeface="Arial" panose="020B0604020202020204" pitchFamily="34" charset="0"/>
                <a:ea typeface="+mn-ea"/>
                <a:cs typeface="Arial" panose="020B0604020202020204" pitchFamily="34" charset="0"/>
              </a:rPr>
              <a:t>- The ability to meet current needs without impacting future generations is defined as sustainability.</a:t>
            </a:r>
            <a:br>
              <a:rPr lang="en-US" sz="1600" dirty="0">
                <a:latin typeface="Arial" panose="020B0604020202020204" pitchFamily="34" charset="0"/>
                <a:ea typeface="+mn-ea"/>
                <a:cs typeface="Arial" panose="020B0604020202020204" pitchFamily="34" charset="0"/>
              </a:rPr>
            </a:br>
            <a:br>
              <a:rPr lang="en-US" sz="1600" dirty="0">
                <a:latin typeface="Arial" panose="020B0604020202020204" pitchFamily="34" charset="0"/>
                <a:ea typeface="+mn-ea"/>
                <a:cs typeface="Arial" panose="020B0604020202020204" pitchFamily="34" charset="0"/>
              </a:rPr>
            </a:br>
            <a:r>
              <a:rPr lang="en-US" sz="1600" dirty="0">
                <a:latin typeface="Arial" panose="020B0604020202020204" pitchFamily="34" charset="0"/>
                <a:ea typeface="+mn-ea"/>
                <a:cs typeface="Arial" panose="020B0604020202020204" pitchFamily="34" charset="0"/>
              </a:rPr>
              <a:t>- Social, economic, and environmental aspects are three pillars based on which sustainability was built.</a:t>
            </a:r>
            <a:br>
              <a:rPr lang="en-US" sz="1600" dirty="0">
                <a:latin typeface="Arial" panose="020B0604020202020204" pitchFamily="34" charset="0"/>
                <a:ea typeface="+mn-ea"/>
                <a:cs typeface="Arial" panose="020B0604020202020204" pitchFamily="34" charset="0"/>
              </a:rPr>
            </a:br>
            <a:br>
              <a:rPr lang="en-US" sz="1600" dirty="0">
                <a:latin typeface="Arial" panose="020B0604020202020204" pitchFamily="34" charset="0"/>
                <a:ea typeface="+mn-ea"/>
                <a:cs typeface="Arial" panose="020B0604020202020204" pitchFamily="34" charset="0"/>
              </a:rPr>
            </a:br>
            <a:r>
              <a:rPr lang="en-US" sz="1600" dirty="0">
                <a:latin typeface="Arial" panose="020B0604020202020204" pitchFamily="34" charset="0"/>
                <a:ea typeface="+mn-ea"/>
                <a:cs typeface="Arial" panose="020B0604020202020204" pitchFamily="34" charset="0"/>
              </a:rPr>
              <a:t>- Businesses are now forced to have plans to cut emissions, appropriately dispose of physical waste and lower the use of energy (</a:t>
            </a:r>
            <a:r>
              <a:rPr lang="en-GB" sz="1600" dirty="0">
                <a:latin typeface="Arial" panose="020B0604020202020204" pitchFamily="34" charset="0"/>
                <a:ea typeface="+mn-ea"/>
                <a:cs typeface="Arial" panose="020B0604020202020204" pitchFamily="34" charset="0"/>
              </a:rPr>
              <a:t>Toli and Murtagh, 2020)</a:t>
            </a:r>
            <a:r>
              <a:rPr lang="en-US" sz="1600" dirty="0">
                <a:latin typeface="Arial" panose="020B0604020202020204" pitchFamily="34" charset="0"/>
                <a:ea typeface="+mn-ea"/>
                <a:cs typeface="Arial" panose="020B0604020202020204" pitchFamily="34" charset="0"/>
              </a:rPr>
              <a:t>. </a:t>
            </a:r>
            <a:br>
              <a:rPr kumimoji="0" lang="en-US" sz="1400" b="0" i="0" u="none" strike="noStrike" kern="1200" cap="none" spc="0" normalizeH="0" baseline="0" noProof="0" dirty="0">
                <a:ln>
                  <a:noFill/>
                </a:ln>
                <a:effectLst/>
                <a:uLnTx/>
                <a:uFillTx/>
              </a:rPr>
            </a:br>
            <a:endParaRPr lang="en-GB" sz="14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Autofit/>
          </a:bodyPr>
          <a:lstStyle/>
          <a:p>
            <a:pPr>
              <a:spcAft>
                <a:spcPts val="600"/>
              </a:spcAft>
            </a:pPr>
            <a:r>
              <a:rPr kumimoji="0" lang="en-US" sz="2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Overview of literature</a:t>
            </a:r>
            <a:endParaRPr lang="en-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F0782E4-CA1A-6EE0-34FB-EADF74088A62}"/>
              </a:ext>
            </a:extLst>
          </p:cNvPr>
          <p:cNvPicPr/>
          <p:nvPr/>
        </p:nvPicPr>
        <p:blipFill>
          <a:blip r:embed="rId2"/>
          <a:stretch>
            <a:fillRect/>
          </a:stretch>
        </p:blipFill>
        <p:spPr>
          <a:xfrm>
            <a:off x="3137170" y="3429000"/>
            <a:ext cx="5181600" cy="1943099"/>
          </a:xfrm>
          <a:prstGeom prst="rect">
            <a:avLst/>
          </a:prstGeom>
          <a:noFill/>
        </p:spPr>
      </p:pic>
      <p:sp>
        <p:nvSpPr>
          <p:cNvPr id="7" name="TextBox 6">
            <a:extLst>
              <a:ext uri="{FF2B5EF4-FFF2-40B4-BE49-F238E27FC236}">
                <a16:creationId xmlns:a16="http://schemas.microsoft.com/office/drawing/2014/main" id="{699E602C-7AEE-2521-9E73-51B18D60C4DB}"/>
              </a:ext>
            </a:extLst>
          </p:cNvPr>
          <p:cNvSpPr txBox="1"/>
          <p:nvPr/>
        </p:nvSpPr>
        <p:spPr>
          <a:xfrm>
            <a:off x="615274" y="1567320"/>
            <a:ext cx="6094378" cy="338554"/>
          </a:xfrm>
          <a:prstGeom prst="rect">
            <a:avLst/>
          </a:prstGeom>
          <a:noFill/>
        </p:spPr>
        <p:txBody>
          <a:bodyPr wrap="square">
            <a:spAutoFit/>
          </a:bodyPr>
          <a:lstStyle/>
          <a:p>
            <a:r>
              <a:rPr kumimoji="0" lang="en-US" sz="1600" b="1" i="0" u="none" strike="noStrike" kern="1200" cap="none" spc="0" normalizeH="0" baseline="0" noProof="0" dirty="0">
                <a:ln>
                  <a:noFill/>
                </a:ln>
                <a:effectLst/>
                <a:uLnTx/>
                <a:uFillTx/>
                <a:latin typeface="Arial" panose="020B0604020202020204" pitchFamily="34" charset="0"/>
                <a:cs typeface="Arial" panose="020B0604020202020204" pitchFamily="34" charset="0"/>
              </a:rPr>
              <a:t>Conceptualization of Sustainability</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1838528"/>
          </a:xfrm>
        </p:spPr>
        <p:txBody>
          <a:bodyPr anchor="ctr">
            <a:normAutofit/>
          </a:bodyPr>
          <a:lstStyle/>
          <a:p>
            <a:pPr marL="342900" marR="0" lvl="0" indent="-342900" defTabSz="457200" rtl="0" eaLnBrk="1" fontAlgn="auto" latinLnBrk="0" hangingPunct="1">
              <a:spcBef>
                <a:spcPts val="1000"/>
              </a:spcBef>
              <a:spcAft>
                <a:spcPts val="0"/>
              </a:spcAft>
              <a:tabLst/>
              <a:defRPr/>
            </a:pPr>
            <a:br>
              <a:rPr kumimoji="0" lang="en-US" sz="1400" b="0" i="0" u="none" strike="noStrike" kern="1200" cap="none" spc="0" normalizeH="0" baseline="0" noProof="0" dirty="0">
                <a:ln>
                  <a:noFill/>
                </a:ln>
                <a:effectLst/>
                <a:uLnTx/>
                <a:uFillTx/>
              </a:rPr>
            </a:br>
            <a:endParaRPr lang="en-GB" sz="14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6" name="TextBox 5">
            <a:extLst>
              <a:ext uri="{FF2B5EF4-FFF2-40B4-BE49-F238E27FC236}">
                <a16:creationId xmlns:a16="http://schemas.microsoft.com/office/drawing/2014/main" id="{25078B9A-557B-4EE2-99CB-E05C92CAF9B4}"/>
              </a:ext>
            </a:extLst>
          </p:cNvPr>
          <p:cNvSpPr txBox="1"/>
          <p:nvPr/>
        </p:nvSpPr>
        <p:spPr>
          <a:xfrm>
            <a:off x="838200" y="3157775"/>
            <a:ext cx="10840666" cy="2416046"/>
          </a:xfrm>
          <a:prstGeom prst="rect">
            <a:avLst/>
          </a:prstGeom>
          <a:noFill/>
        </p:spPr>
        <p:txBody>
          <a:bodyPr wrap="square">
            <a:spAutoFit/>
          </a:bodyPr>
          <a:lstStyle/>
          <a:p>
            <a:pPr marL="342900" marR="0" lvl="0" indent="-342900" algn="just" defTabSz="457200" rtl="0" eaLnBrk="1" fontAlgn="auto" latinLnBrk="0" hangingPunct="1">
              <a:lnSpc>
                <a:spcPct val="100000"/>
              </a:lnSpc>
              <a:spcBef>
                <a:spcPts val="1000"/>
              </a:spcBef>
              <a:spcAft>
                <a:spcPts val="0"/>
              </a:spcAft>
              <a:buClr>
                <a:schemeClr val="tx1"/>
              </a:buClr>
              <a:buSzPct val="80000"/>
              <a:buFont typeface="Wingdings" panose="05000000000000000000" pitchFamily="2" charset="2"/>
              <a:buChar char="q"/>
              <a:tabLst/>
              <a:defRPr/>
            </a:pPr>
            <a:r>
              <a:rPr kumimoji="0" lang="en-US" sz="1400"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The use of water, transportation, construction, and carbon footprint in the GreenWave Hotel are covered in the environmental aspect of sustainability which is seen as a healthy ecological system. </a:t>
            </a:r>
          </a:p>
          <a:p>
            <a:pPr marL="342900" marR="0" lvl="0" indent="-342900" algn="just" defTabSz="457200" rtl="0" eaLnBrk="1" fontAlgn="auto" latinLnBrk="0" hangingPunct="1">
              <a:lnSpc>
                <a:spcPct val="100000"/>
              </a:lnSpc>
              <a:spcBef>
                <a:spcPts val="1000"/>
              </a:spcBef>
              <a:spcAft>
                <a:spcPts val="0"/>
              </a:spcAft>
              <a:buClr>
                <a:schemeClr val="tx1"/>
              </a:buClr>
              <a:buSzPct val="80000"/>
              <a:buFont typeface="Wingdings" panose="05000000000000000000" pitchFamily="2" charset="2"/>
              <a:buChar char="q"/>
              <a:tabLst/>
              <a:defRPr/>
            </a:pPr>
            <a:r>
              <a:rPr kumimoji="0" lang="en-US" sz="1400"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The aim of the social aspect is based on bolstering social capital, reducing vulnerability, and enhancing the well being of both customers and the community with GreenWave  activities. </a:t>
            </a:r>
          </a:p>
          <a:p>
            <a:pPr marL="342900" marR="0" lvl="0" indent="-342900" algn="just" defTabSz="457200" rtl="0" eaLnBrk="1" fontAlgn="auto" latinLnBrk="0" hangingPunct="1">
              <a:lnSpc>
                <a:spcPct val="100000"/>
              </a:lnSpc>
              <a:spcBef>
                <a:spcPts val="1000"/>
              </a:spcBef>
              <a:spcAft>
                <a:spcPts val="0"/>
              </a:spcAft>
              <a:buClr>
                <a:schemeClr val="tx1"/>
              </a:buClr>
              <a:buSzPct val="80000"/>
              <a:buFont typeface="Wingdings" panose="05000000000000000000" pitchFamily="2" charset="2"/>
              <a:buChar char="q"/>
              <a:tabLst/>
              <a:defRPr/>
            </a:pPr>
            <a:r>
              <a:rPr kumimoji="0" lang="en-US" sz="1400"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The economic dimension is fostering and promoting growth in consumption, improving human welfare, and creating a win-win situation for hotels with sustainable practices. </a:t>
            </a:r>
          </a:p>
          <a:p>
            <a:pPr marL="342900" marR="0" lvl="0" indent="-342900" algn="just" defTabSz="457200" rtl="0" eaLnBrk="1" fontAlgn="auto" latinLnBrk="0" hangingPunct="1">
              <a:lnSpc>
                <a:spcPct val="100000"/>
              </a:lnSpc>
              <a:spcBef>
                <a:spcPts val="1000"/>
              </a:spcBef>
              <a:spcAft>
                <a:spcPts val="0"/>
              </a:spcAft>
              <a:buClr>
                <a:schemeClr val="tx1"/>
              </a:buClr>
              <a:buSzPct val="80000"/>
              <a:buFont typeface="Wingdings" panose="05000000000000000000" pitchFamily="2" charset="2"/>
              <a:buChar char="q"/>
              <a:tabLst/>
              <a:defRPr/>
            </a:pPr>
            <a:r>
              <a:rPr kumimoji="0" lang="en-US" sz="1400"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The success in the social and environmental aspects is based on the attitudes of operators, owners, and management particularly in the absence of uniform standards of reporting, it is challenging to compare and generalizing findings across the industry (</a:t>
            </a:r>
            <a:r>
              <a:rPr kumimoji="0" lang="en-GB" sz="1400"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Alipour, Safaeimanesh and Soosan, 2019)</a:t>
            </a:r>
            <a:r>
              <a:rPr kumimoji="0" lang="en-US" sz="1400" b="0"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 </a:t>
            </a:r>
          </a:p>
        </p:txBody>
      </p:sp>
      <p:sp>
        <p:nvSpPr>
          <p:cNvPr id="8" name="TextBox 7">
            <a:extLst>
              <a:ext uri="{FF2B5EF4-FFF2-40B4-BE49-F238E27FC236}">
                <a16:creationId xmlns:a16="http://schemas.microsoft.com/office/drawing/2014/main" id="{12A2F31B-C860-F7E9-8AF3-8117DC8345CE}"/>
              </a:ext>
            </a:extLst>
          </p:cNvPr>
          <p:cNvSpPr txBox="1"/>
          <p:nvPr/>
        </p:nvSpPr>
        <p:spPr>
          <a:xfrm>
            <a:off x="316523" y="478287"/>
            <a:ext cx="6166338" cy="46166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Sustainability in the Hotel Industry </a:t>
            </a:r>
            <a:endParaRPr lang="en-GB" sz="24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5071892F-8E7D-B427-3996-3CC367785C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2252" y="710070"/>
            <a:ext cx="3515941"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315046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1838528"/>
          </a:xfrm>
        </p:spPr>
        <p:txBody>
          <a:bodyPr anchor="ctr">
            <a:normAutofit/>
          </a:bodyPr>
          <a:lstStyle/>
          <a:p>
            <a:pPr marL="342900" marR="0" lvl="0" indent="-342900" defTabSz="457200" rtl="0" eaLnBrk="1" fontAlgn="auto" latinLnBrk="0" hangingPunct="1">
              <a:spcBef>
                <a:spcPts val="1000"/>
              </a:spcBef>
              <a:spcAft>
                <a:spcPts val="0"/>
              </a:spcAft>
              <a:tabLst/>
              <a:defRPr/>
            </a:pPr>
            <a:br>
              <a:rPr kumimoji="0" lang="en-US" sz="1400" b="0" i="0" u="none" strike="noStrike" kern="1200" cap="none" spc="0" normalizeH="0" baseline="0" noProof="0" dirty="0">
                <a:ln>
                  <a:noFill/>
                </a:ln>
                <a:effectLst/>
                <a:uLnTx/>
                <a:uFillTx/>
              </a:rPr>
            </a:br>
            <a:endParaRPr lang="en-GB" sz="14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5" name="TextBox 4">
            <a:extLst>
              <a:ext uri="{FF2B5EF4-FFF2-40B4-BE49-F238E27FC236}">
                <a16:creationId xmlns:a16="http://schemas.microsoft.com/office/drawing/2014/main" id="{FCCCBAD1-4262-641D-E76D-027F2837822E}"/>
              </a:ext>
            </a:extLst>
          </p:cNvPr>
          <p:cNvSpPr txBox="1"/>
          <p:nvPr/>
        </p:nvSpPr>
        <p:spPr>
          <a:xfrm>
            <a:off x="515817" y="342872"/>
            <a:ext cx="6096000" cy="46166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Pestle Analysis: </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438CB90-DC7D-1B66-7A43-C645E82A87D7}"/>
              </a:ext>
            </a:extLst>
          </p:cNvPr>
          <p:cNvSpPr txBox="1"/>
          <p:nvPr/>
        </p:nvSpPr>
        <p:spPr>
          <a:xfrm>
            <a:off x="914400" y="2868416"/>
            <a:ext cx="10439400" cy="2462213"/>
          </a:xfrm>
          <a:prstGeom prst="rect">
            <a:avLst/>
          </a:prstGeom>
          <a:noFill/>
        </p:spPr>
        <p:txBody>
          <a:bodyPr wrap="square">
            <a:spAutoFit/>
          </a:bodyPr>
          <a:lstStyle/>
          <a:p>
            <a:pPr algn="just"/>
            <a:r>
              <a:rPr lang="en-US" sz="1400" dirty="0">
                <a:latin typeface="Arial" panose="020B0604020202020204" pitchFamily="34" charset="0"/>
                <a:cs typeface="Arial" panose="020B0604020202020204" pitchFamily="34" charset="0"/>
              </a:rPr>
              <a:t>All macro-environmental factors due to which organization or industry could be affected can be assessed with the Pestel analysis framework. Pestle in the prospect of the hotel industry is discussed below:</a:t>
            </a:r>
          </a:p>
          <a:p>
            <a:pPr algn="just"/>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Political: Regulations and policies of government can impact efforts related to sustainability. Attraction or deterring of investment in sustainable hospitality can be associated with the political environment and stability of a region. </a:t>
            </a:r>
          </a:p>
          <a:p>
            <a:pPr marL="285750" lvl="0" indent="-285750" algn="just">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Economic: Economic conditions may impact the ability of a business to make investments in sustainable practices. So how sustainability is perceived is influenced by economic factors. </a:t>
            </a:r>
          </a:p>
          <a:p>
            <a:pPr marL="285750" lvl="0" indent="-285750" algn="just">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Sociocultural: In the prospect of sustainability in the hospitality industry, the changing values and preferences of customers are key drivers. Eco-friendly and socially responsible accommodations are now demanding. </a:t>
            </a:r>
          </a:p>
        </p:txBody>
      </p:sp>
      <p:pic>
        <p:nvPicPr>
          <p:cNvPr id="2050" name="Picture 2">
            <a:extLst>
              <a:ext uri="{FF2B5EF4-FFF2-40B4-BE49-F238E27FC236}">
                <a16:creationId xmlns:a16="http://schemas.microsoft.com/office/drawing/2014/main" id="{15696778-49A4-FE7A-AA5B-ADDB29D6E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0636" y="88952"/>
            <a:ext cx="5423168" cy="2525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559387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1838528"/>
          </a:xfrm>
        </p:spPr>
        <p:txBody>
          <a:bodyPr anchor="ctr">
            <a:normAutofit/>
          </a:bodyPr>
          <a:lstStyle/>
          <a:p>
            <a:pPr marL="342900" marR="0" lvl="0" indent="-342900" defTabSz="457200" rtl="0" eaLnBrk="1" fontAlgn="auto" latinLnBrk="0" hangingPunct="1">
              <a:spcBef>
                <a:spcPts val="1000"/>
              </a:spcBef>
              <a:spcAft>
                <a:spcPts val="0"/>
              </a:spcAft>
              <a:tabLst/>
              <a:defRPr/>
            </a:pPr>
            <a:br>
              <a:rPr kumimoji="0" lang="en-US" sz="1400" b="0" i="0" u="none" strike="noStrike" kern="1200" cap="none" spc="0" normalizeH="0" baseline="0" noProof="0" dirty="0">
                <a:ln>
                  <a:noFill/>
                </a:ln>
                <a:effectLst/>
                <a:uLnTx/>
                <a:uFillTx/>
              </a:rPr>
            </a:br>
            <a:endParaRPr lang="en-GB" sz="14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5" name="TextBox 4">
            <a:extLst>
              <a:ext uri="{FF2B5EF4-FFF2-40B4-BE49-F238E27FC236}">
                <a16:creationId xmlns:a16="http://schemas.microsoft.com/office/drawing/2014/main" id="{FCCCBAD1-4262-641D-E76D-027F2837822E}"/>
              </a:ext>
            </a:extLst>
          </p:cNvPr>
          <p:cNvSpPr txBox="1"/>
          <p:nvPr/>
        </p:nvSpPr>
        <p:spPr>
          <a:xfrm>
            <a:off x="515817" y="342872"/>
            <a:ext cx="6096000" cy="46166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Pestle Analysis: </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438CB90-DC7D-1B66-7A43-C645E82A87D7}"/>
              </a:ext>
            </a:extLst>
          </p:cNvPr>
          <p:cNvSpPr txBox="1"/>
          <p:nvPr/>
        </p:nvSpPr>
        <p:spPr>
          <a:xfrm>
            <a:off x="1079770" y="3775516"/>
            <a:ext cx="10439400" cy="1815882"/>
          </a:xfrm>
          <a:prstGeom prst="rect">
            <a:avLst/>
          </a:prstGeom>
          <a:noFill/>
        </p:spPr>
        <p:txBody>
          <a:bodyPr wrap="square">
            <a:spAutoFit/>
          </a:bodyPr>
          <a:lstStyle/>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Technological: Various kinds of opportunities can be offered by technological advancements so that sustainability can be increased.  </a:t>
            </a:r>
          </a:p>
          <a:p>
            <a:pPr lvl="0" algn="just"/>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Environmental: For sustainability in the hotel industry, ecological impacts, resource depletion and climate change are important environmental factors. Hotels need to take measures to mitigate the impact on the environment. </a:t>
            </a:r>
          </a:p>
          <a:p>
            <a:pPr lvl="0" algn="just"/>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Legal: Different laws and regulations would have to be followed for conducting business operations (</a:t>
            </a:r>
            <a:r>
              <a:rPr lang="en-GB" sz="1400" dirty="0">
                <a:latin typeface="Arial" panose="020B0604020202020204" pitchFamily="34" charset="0"/>
                <a:cs typeface="Arial" panose="020B0604020202020204" pitchFamily="34" charset="0"/>
              </a:rPr>
              <a:t>Poddubnaya and Shipilov, 2019)</a:t>
            </a:r>
            <a:r>
              <a:rPr lang="en-US" sz="1400" dirty="0">
                <a:latin typeface="Arial" panose="020B0604020202020204" pitchFamily="34" charset="0"/>
                <a:cs typeface="Arial" panose="020B0604020202020204" pitchFamily="34" charset="0"/>
              </a:rPr>
              <a:t>. </a:t>
            </a:r>
          </a:p>
        </p:txBody>
      </p:sp>
      <p:pic>
        <p:nvPicPr>
          <p:cNvPr id="3074" name="Picture 2">
            <a:extLst>
              <a:ext uri="{FF2B5EF4-FFF2-40B4-BE49-F238E27FC236}">
                <a16:creationId xmlns:a16="http://schemas.microsoft.com/office/drawing/2014/main" id="{419B7A15-00CE-AC4B-BB6A-C3A47F1AEA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2698" y="272374"/>
            <a:ext cx="4231532" cy="2794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28342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546370" y="2861963"/>
            <a:ext cx="10515600" cy="2057401"/>
          </a:xfrm>
        </p:spPr>
        <p:txBody>
          <a:bodyPr anchor="ctr">
            <a:noAutofit/>
          </a:bodyPr>
          <a:lstStyle/>
          <a:p>
            <a:pPr marR="0" lvl="0" defTabSz="457200" rtl="0" eaLnBrk="1" fontAlgn="auto" latinLnBrk="0" hangingPunct="1">
              <a:lnSpc>
                <a:spcPct val="100000"/>
              </a:lnSpc>
              <a:spcBef>
                <a:spcPts val="1000"/>
              </a:spcBef>
              <a:spcAft>
                <a:spcPts val="0"/>
              </a:spcAft>
              <a:buClr>
                <a:srgbClr val="F5A408"/>
              </a:buClr>
              <a:buSzPct val="80000"/>
              <a:tabLst/>
              <a:defRPr/>
            </a:pP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 framework that is used in assessing the performance of a business beyond financial metrics is called the Triple Bottom Line theory. It could be explained below in the case of the hospitality sector. </a:t>
            </a:r>
            <a:b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b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People: Social responsibility is focused on this dimension. Ethical sourcing, community     engagement and fair employment practices are included in this. </a:t>
            </a:r>
            <a:b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b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Planet: The reduction of negative impacts on the environment is focused on the environmental aspect of TBL. Energy-saving measures may be used by hotels and restaurants.</a:t>
            </a:r>
            <a:b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b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Profit: Long-term profitability, improved reputation of the brand and cost savings could have resulted from sustainable practices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Farooq </a:t>
            </a:r>
            <a:r>
              <a:rPr kumimoji="0" lang="en-GB" sz="1400" b="0" i="1" u="none" strike="noStrike" kern="1200" cap="none" spc="0" normalizeH="0" baseline="0" noProof="0" dirty="0">
                <a:ln>
                  <a:noFill/>
                </a:ln>
                <a:effectLst/>
                <a:uLnTx/>
                <a:uFillTx/>
                <a:latin typeface="Arial" panose="020B0604020202020204" pitchFamily="34" charset="0"/>
                <a:cs typeface="Arial" panose="020B0604020202020204" pitchFamily="34" charset="0"/>
              </a:rPr>
              <a:t>et al.,</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2021)</a:t>
            </a: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5" name="TextBox 4">
            <a:extLst>
              <a:ext uri="{FF2B5EF4-FFF2-40B4-BE49-F238E27FC236}">
                <a16:creationId xmlns:a16="http://schemas.microsoft.com/office/drawing/2014/main" id="{79ACC7A1-6B5B-1FA8-3E43-46E89CD86CD7}"/>
              </a:ext>
            </a:extLst>
          </p:cNvPr>
          <p:cNvSpPr txBox="1"/>
          <p:nvPr/>
        </p:nvSpPr>
        <p:spPr>
          <a:xfrm>
            <a:off x="416211" y="612907"/>
            <a:ext cx="6096000" cy="461665"/>
          </a:xfrm>
          <a:prstGeom prst="rect">
            <a:avLst/>
          </a:prstGeom>
          <a:noFill/>
        </p:spPr>
        <p:txBody>
          <a:bodyPr wrap="square">
            <a:spAutoFit/>
          </a:bodyPr>
          <a:lstStyle/>
          <a:p>
            <a:r>
              <a:rPr kumimoji="0" lang="en-US" sz="2400" b="1"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Triple Bottom Line (TBL) Theory</a:t>
            </a:r>
            <a:endParaRPr lang="en-GB" sz="2800" dirty="0"/>
          </a:p>
        </p:txBody>
      </p:sp>
      <p:pic>
        <p:nvPicPr>
          <p:cNvPr id="6" name="Picture 6" descr="An Explanation of the Triple Bottom Line | UW Extended Campus">
            <a:extLst>
              <a:ext uri="{FF2B5EF4-FFF2-40B4-BE49-F238E27FC236}">
                <a16:creationId xmlns:a16="http://schemas.microsoft.com/office/drawing/2014/main" id="{6E01827D-6514-708E-9F30-8A41D4127F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56435"/>
            <a:ext cx="2330401" cy="219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15375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721468" y="3534941"/>
            <a:ext cx="10515600" cy="1824999"/>
          </a:xfrm>
        </p:spPr>
        <p:txBody>
          <a:bodyPr anchor="ctr">
            <a:normAutofit fontScale="90000"/>
          </a:bodyPr>
          <a:lstStyle/>
          <a:p>
            <a:pPr lvl="0">
              <a:lnSpc>
                <a:spcPct val="107000"/>
              </a:lnSpc>
              <a:spcBef>
                <a:spcPts val="0"/>
              </a:spcBef>
            </a:pPr>
            <a:r>
              <a:rPr lang="en-US" sz="1600" kern="100" dirty="0">
                <a:latin typeface="Arial" panose="020B0604020202020204" pitchFamily="34" charset="0"/>
                <a:ea typeface="Calibri" panose="020F0502020204030204" pitchFamily="34" charset="0"/>
                <a:cs typeface="Arial" panose="020B0604020202020204" pitchFamily="34" charset="0"/>
              </a:rPr>
              <a:t>- In sustainability, one important component is considered energy management in hotels which is based on the need to reduce the consumption of energy, enhance efficiency and incorporate renewable sources. </a:t>
            </a:r>
            <a:br>
              <a:rPr lang="en-US" sz="1600" kern="100" dirty="0">
                <a:latin typeface="Arial" panose="020B0604020202020204" pitchFamily="34" charset="0"/>
                <a:ea typeface="Calibri" panose="020F0502020204030204" pitchFamily="34" charset="0"/>
                <a:cs typeface="Arial" panose="020B0604020202020204" pitchFamily="34" charset="0"/>
              </a:rPr>
            </a:br>
            <a:br>
              <a:rPr lang="en-US" sz="1600" kern="100" dirty="0">
                <a:latin typeface="Arial" panose="020B0604020202020204" pitchFamily="34" charset="0"/>
                <a:ea typeface="Calibri" panose="020F0502020204030204" pitchFamily="34" charset="0"/>
                <a:cs typeface="Arial" panose="020B0604020202020204" pitchFamily="34" charset="0"/>
              </a:rPr>
            </a:br>
            <a:r>
              <a:rPr lang="en-US" sz="1600" kern="100" dirty="0">
                <a:latin typeface="Arial" panose="020B0604020202020204" pitchFamily="34" charset="0"/>
                <a:ea typeface="Calibri" panose="020F0502020204030204" pitchFamily="34" charset="0"/>
                <a:cs typeface="Arial" panose="020B0604020202020204" pitchFamily="34" charset="0"/>
              </a:rPr>
              <a:t>- The principles of the Triple Bottom Line theory align with this practice under which environmental, social, and economic impacts are focused. </a:t>
            </a:r>
            <a:br>
              <a:rPr lang="en-US" sz="1600" kern="100" dirty="0">
                <a:latin typeface="Arial" panose="020B0604020202020204" pitchFamily="34" charset="0"/>
                <a:ea typeface="Calibri" panose="020F0502020204030204" pitchFamily="34" charset="0"/>
                <a:cs typeface="Arial" panose="020B0604020202020204" pitchFamily="34" charset="0"/>
              </a:rPr>
            </a:br>
            <a:br>
              <a:rPr lang="en-US" sz="1600" kern="100" dirty="0">
                <a:latin typeface="Arial" panose="020B0604020202020204" pitchFamily="34" charset="0"/>
                <a:ea typeface="Calibri" panose="020F0502020204030204" pitchFamily="34" charset="0"/>
                <a:cs typeface="Arial" panose="020B0604020202020204" pitchFamily="34" charset="0"/>
              </a:rPr>
            </a:br>
            <a:r>
              <a:rPr lang="en-US" sz="1600" kern="100" dirty="0">
                <a:latin typeface="Arial" panose="020B0604020202020204" pitchFamily="34" charset="0"/>
                <a:ea typeface="Calibri" panose="020F0502020204030204" pitchFamily="34" charset="0"/>
                <a:cs typeface="Arial" panose="020B0604020202020204" pitchFamily="34" charset="0"/>
              </a:rPr>
              <a:t>- To reduce greenhouse gas emissions, sustainable energy practices can work as catalysts in the GreenWave hotel. </a:t>
            </a:r>
            <a:br>
              <a:rPr lang="en-US" sz="1200" kern="100" dirty="0">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6" name="TextBox 5">
            <a:extLst>
              <a:ext uri="{FF2B5EF4-FFF2-40B4-BE49-F238E27FC236}">
                <a16:creationId xmlns:a16="http://schemas.microsoft.com/office/drawing/2014/main" id="{57E9D093-3771-76AD-0420-5A64D9658AC0}"/>
              </a:ext>
            </a:extLst>
          </p:cNvPr>
          <p:cNvSpPr txBox="1"/>
          <p:nvPr/>
        </p:nvSpPr>
        <p:spPr>
          <a:xfrm>
            <a:off x="838200" y="529212"/>
            <a:ext cx="6096000" cy="830997"/>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Application to the Hotel and Hospitality Sector:</a:t>
            </a:r>
            <a:endParaRPr lang="en-GB" sz="2400" dirty="0">
              <a:latin typeface="Arial" panose="020B0604020202020204" pitchFamily="34" charset="0"/>
              <a:cs typeface="Arial" panose="020B0604020202020204" pitchFamily="34" charset="0"/>
            </a:endParaRPr>
          </a:p>
        </p:txBody>
      </p:sp>
      <p:pic>
        <p:nvPicPr>
          <p:cNvPr id="4098" name="Picture 2">
            <a:extLst>
              <a:ext uri="{FF2B5EF4-FFF2-40B4-BE49-F238E27FC236}">
                <a16:creationId xmlns:a16="http://schemas.microsoft.com/office/drawing/2014/main" id="{1CCAD71C-B2A5-AA19-EEA6-EBB8903DD6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6030" y="213646"/>
            <a:ext cx="4612532" cy="2549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58904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1838528"/>
          </a:xfrm>
        </p:spPr>
        <p:txBody>
          <a:bodyPr anchor="ctr">
            <a:normAutofit/>
          </a:bodyPr>
          <a:lstStyle/>
          <a:p>
            <a:pPr marL="342900" marR="0" lvl="0" indent="-342900" defTabSz="457200" rtl="0" eaLnBrk="1" fontAlgn="auto" latinLnBrk="0" hangingPunct="1">
              <a:spcBef>
                <a:spcPts val="1000"/>
              </a:spcBef>
              <a:spcAft>
                <a:spcPts val="0"/>
              </a:spcAft>
              <a:tabLst/>
              <a:defRPr/>
            </a:pPr>
            <a:br>
              <a:rPr kumimoji="0" lang="en-US" sz="1400" b="0" i="0" u="none" strike="noStrike" kern="1200" cap="none" spc="0" normalizeH="0" baseline="0" noProof="0" dirty="0">
                <a:ln>
                  <a:noFill/>
                </a:ln>
                <a:effectLst/>
                <a:uLnTx/>
                <a:uFillTx/>
              </a:rPr>
            </a:br>
            <a:endParaRPr lang="en-GB" sz="14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5" name="TextBox 4">
            <a:extLst>
              <a:ext uri="{FF2B5EF4-FFF2-40B4-BE49-F238E27FC236}">
                <a16:creationId xmlns:a16="http://schemas.microsoft.com/office/drawing/2014/main" id="{8D8223E3-5A6A-82D3-4C03-1ADD282DA40E}"/>
              </a:ext>
            </a:extLst>
          </p:cNvPr>
          <p:cNvSpPr txBox="1"/>
          <p:nvPr/>
        </p:nvSpPr>
        <p:spPr>
          <a:xfrm>
            <a:off x="202662" y="516257"/>
            <a:ext cx="6096000" cy="46166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  Circular Economy:</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AB77730-F53A-F565-7768-074D8CD36D19}"/>
              </a:ext>
            </a:extLst>
          </p:cNvPr>
          <p:cNvSpPr txBox="1"/>
          <p:nvPr/>
        </p:nvSpPr>
        <p:spPr>
          <a:xfrm>
            <a:off x="355871" y="1356194"/>
            <a:ext cx="11480257" cy="954107"/>
          </a:xfrm>
          <a:prstGeom prst="rect">
            <a:avLst/>
          </a:prstGeom>
          <a:noFill/>
        </p:spPr>
        <p:txBody>
          <a:bodyPr wrap="square">
            <a:spAutoFit/>
          </a:bodyPr>
          <a:lstStyle/>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A circular economy helps in the promotion of the idea of recycling, reuse of materials and reduction of waste so that a closed-loop system can be created. </a:t>
            </a:r>
          </a:p>
          <a:p>
            <a:pPr marL="285750" lvl="0" indent="-285750" algn="jus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Practices that are increasingly being adopted by restaurants and hotels include reduction of single-use plastic and recycling. </a:t>
            </a:r>
          </a:p>
        </p:txBody>
      </p:sp>
      <p:pic>
        <p:nvPicPr>
          <p:cNvPr id="8" name="Picture 2" descr="Circular Economy: What Is It, Why Do We It and Trends - EcoMatcher">
            <a:extLst>
              <a:ext uri="{FF2B5EF4-FFF2-40B4-BE49-F238E27FC236}">
                <a16:creationId xmlns:a16="http://schemas.microsoft.com/office/drawing/2014/main" id="{F81CCF15-C211-F3D1-B540-EC06D2C6F2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6032" y="3082392"/>
            <a:ext cx="4717915" cy="1803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2708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3649120"/>
          </a:xfrm>
        </p:spPr>
        <p:txBody>
          <a:bodyPr anchor="ctr">
            <a:normAutofit/>
          </a:bodyPr>
          <a:lstStyle/>
          <a:p>
            <a:pPr lvl="0">
              <a:lnSpc>
                <a:spcPct val="107000"/>
              </a:lnSpc>
              <a:spcBef>
                <a:spcPts val="0"/>
              </a:spcBef>
            </a:pPr>
            <a:br>
              <a:rPr lang="en-US" sz="1200" kern="100" dirty="0">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5" name="TextBox 4">
            <a:extLst>
              <a:ext uri="{FF2B5EF4-FFF2-40B4-BE49-F238E27FC236}">
                <a16:creationId xmlns:a16="http://schemas.microsoft.com/office/drawing/2014/main" id="{CF790C3A-A588-E18A-E4FE-4B75E47D6FA4}"/>
              </a:ext>
            </a:extLst>
          </p:cNvPr>
          <p:cNvSpPr txBox="1"/>
          <p:nvPr/>
        </p:nvSpPr>
        <p:spPr>
          <a:xfrm>
            <a:off x="546370" y="529212"/>
            <a:ext cx="5638800" cy="830997"/>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Critical Reflection on Management Responses:</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BB14E2D-28B8-1137-844E-4DFEA5835E19}"/>
              </a:ext>
            </a:extLst>
          </p:cNvPr>
          <p:cNvSpPr txBox="1"/>
          <p:nvPr/>
        </p:nvSpPr>
        <p:spPr>
          <a:xfrm>
            <a:off x="546370" y="1865201"/>
            <a:ext cx="10515600" cy="2031325"/>
          </a:xfrm>
          <a:prstGeom prst="rect">
            <a:avLst/>
          </a:prstGeom>
          <a:noFill/>
        </p:spPr>
        <p:txBody>
          <a:bodyPr wrap="square">
            <a:spAutoFit/>
          </a:bodyPr>
          <a:lstStyle/>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The commitment of GreenWave  to sustainability is one important factor on which the success of these management responses depends. It also depends on the level of engagement from both guests and management, the specific characteristics of the hotel and the scale of implementation. </a:t>
            </a:r>
          </a:p>
          <a:p>
            <a:pPr marL="285750" lvl="0" indent="-285750" algn="just">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A comprehensive evaluation of their strengths and limitations could be done with the integration of the Triple Bottom Line theory into these responses. </a:t>
            </a:r>
          </a:p>
          <a:p>
            <a:pPr lvl="0" algn="just"/>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So, in the hotel industry, energy management is one multifaceted approach which works under the principles of the Triple Bottom Line theory. </a:t>
            </a:r>
          </a:p>
        </p:txBody>
      </p:sp>
    </p:spTree>
    <p:extLst>
      <p:ext uri="{BB962C8B-B14F-4D97-AF65-F5344CB8AC3E}">
        <p14:creationId xmlns:p14="http://schemas.microsoft.com/office/powerpoint/2010/main" val="245058279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3649120"/>
          </a:xfrm>
        </p:spPr>
        <p:txBody>
          <a:bodyPr anchor="ctr">
            <a:normAutofit/>
          </a:bodyPr>
          <a:lstStyle/>
          <a:p>
            <a:pPr lvl="0">
              <a:lnSpc>
                <a:spcPct val="107000"/>
              </a:lnSpc>
              <a:spcBef>
                <a:spcPts val="0"/>
              </a:spcBef>
            </a:pPr>
            <a:br>
              <a:rPr lang="en-US" sz="1200" kern="100" dirty="0">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653374" y="435736"/>
            <a:ext cx="6788286" cy="431192"/>
          </a:xfrm>
          <a:prstGeom prst="rect">
            <a:avLst/>
          </a:prstGeom>
        </p:spPr>
        <p:txBody>
          <a:bodyPr>
            <a:noAutofit/>
          </a:bodyPr>
          <a:lstStyle/>
          <a:p>
            <a:pPr>
              <a:spcAft>
                <a:spcPts val="600"/>
              </a:spcAft>
            </a:pPr>
            <a:r>
              <a:rPr lang="en-US" sz="2400" b="1" dirty="0">
                <a:latin typeface="Arial" panose="020B0604020202020204" pitchFamily="34" charset="0"/>
                <a:cs typeface="Arial" panose="020B0604020202020204" pitchFamily="34" charset="0"/>
              </a:rPr>
              <a:t>Future policy and management options</a:t>
            </a:r>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FD42014-BEE1-BF67-9FC0-56F945236492}"/>
              </a:ext>
            </a:extLst>
          </p:cNvPr>
          <p:cNvSpPr txBox="1"/>
          <p:nvPr/>
        </p:nvSpPr>
        <p:spPr>
          <a:xfrm>
            <a:off x="470170" y="1673157"/>
            <a:ext cx="10515599" cy="2893100"/>
          </a:xfrm>
          <a:prstGeom prst="rect">
            <a:avLst/>
          </a:prstGeom>
          <a:noFill/>
        </p:spPr>
        <p:txBody>
          <a:bodyPr wrap="square">
            <a:spAutoFit/>
          </a:bodyPr>
          <a:lstStyle/>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For addressing sustainability challenges in eh hospitality industry, future policy and management options are important. Following are some key strategies:</a:t>
            </a:r>
          </a:p>
          <a:p>
            <a:pPr marL="285750" indent="-285750" algn="just">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Robust sustainability policies can be used that may include responsible sourcing, conservation of water, reduction of waste and energy management. Clear goals should be set by these policies.</a:t>
            </a:r>
          </a:p>
          <a:p>
            <a:pPr lvl="0" algn="just"/>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Investing in innovation and technology can help in the improvement of energy efficiency and reduction of waste.</a:t>
            </a:r>
          </a:p>
          <a:p>
            <a:pPr marL="285750" lvl="0" indent="-285750" algn="just">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The use of renewable sources of energy should be encouraged such as geothermal systems, wind turbines, and solar panels. Incentives could be offered for hotels to adopt such technologies and sources. </a:t>
            </a:r>
          </a:p>
          <a:p>
            <a:pPr marL="285750" lvl="0" indent="-285750" algn="just">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Guests should need to be educated regarding sustainable practices and they should be encouraged to take part in efforts of conservation. </a:t>
            </a:r>
          </a:p>
        </p:txBody>
      </p:sp>
    </p:spTree>
    <p:extLst>
      <p:ext uri="{BB962C8B-B14F-4D97-AF65-F5344CB8AC3E}">
        <p14:creationId xmlns:p14="http://schemas.microsoft.com/office/powerpoint/2010/main" val="263448349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3649120"/>
          </a:xfrm>
        </p:spPr>
        <p:txBody>
          <a:bodyPr anchor="ctr">
            <a:normAutofit/>
          </a:bodyPr>
          <a:lstStyle/>
          <a:p>
            <a:pPr lvl="0">
              <a:lnSpc>
                <a:spcPct val="107000"/>
              </a:lnSpc>
              <a:spcBef>
                <a:spcPts val="0"/>
              </a:spcBef>
            </a:pPr>
            <a:br>
              <a:rPr lang="en-US" sz="1200" kern="100" dirty="0">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70000" lnSpcReduction="20000"/>
          </a:bodyPr>
          <a:lstStyle/>
          <a:p>
            <a:pPr>
              <a:spcAft>
                <a:spcPts val="600"/>
              </a:spcAft>
            </a:pPr>
            <a:r>
              <a:rPr lang="en-US" sz="2800" b="1" dirty="0">
                <a:latin typeface="Arial" panose="020B0604020202020204" pitchFamily="34" charset="0"/>
                <a:cs typeface="Arial" panose="020B0604020202020204" pitchFamily="34" charset="0"/>
              </a:rPr>
              <a:t>Future policy and management options</a:t>
            </a:r>
            <a:endParaRPr lang="en-GB"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FD42014-BEE1-BF67-9FC0-56F945236492}"/>
              </a:ext>
            </a:extLst>
          </p:cNvPr>
          <p:cNvSpPr txBox="1"/>
          <p:nvPr/>
        </p:nvSpPr>
        <p:spPr>
          <a:xfrm>
            <a:off x="546370" y="2178995"/>
            <a:ext cx="10363199" cy="2031325"/>
          </a:xfrm>
          <a:prstGeom prst="rect">
            <a:avLst/>
          </a:prstGeom>
          <a:noFill/>
        </p:spPr>
        <p:txBody>
          <a:bodyPr wrap="square">
            <a:spAutoFit/>
          </a:bodyPr>
          <a:lstStyle/>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Responsible sourcing of materials and products could be ensured by collaboration with suppliers. Suppliers who are adhering to ethical and sustainable practices of production should be prioritized (</a:t>
            </a:r>
            <a:r>
              <a:rPr lang="en-GB" sz="1400" dirty="0">
                <a:latin typeface="Arial" panose="020B0604020202020204" pitchFamily="34" charset="0"/>
                <a:cs typeface="Arial" panose="020B0604020202020204" pitchFamily="34" charset="0"/>
              </a:rPr>
              <a:t>Lüdeke‐Freund, 2020).</a:t>
            </a:r>
            <a:r>
              <a:rPr lang="en-US" sz="1400" dirty="0">
                <a:latin typeface="Arial" panose="020B0604020202020204" pitchFamily="34" charset="0"/>
                <a:cs typeface="Arial" panose="020B0604020202020204" pitchFamily="34" charset="0"/>
              </a:rPr>
              <a:t> </a:t>
            </a:r>
          </a:p>
          <a:p>
            <a:pPr lvl="0" algn="just"/>
            <a:endParaRPr lang="en-US"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 A multifaceted approach is required to be focused and used by the hospitality industry to move towards sustainability and this should be based on continuous education, collaboration with stakeholders, technological innovation, and comprehensive policies. </a:t>
            </a:r>
          </a:p>
          <a:p>
            <a:pPr algn="just"/>
            <a:endParaRPr lang="en-US" sz="1400" dirty="0">
              <a:latin typeface="Arial" panose="020B0604020202020204" pitchFamily="34" charset="0"/>
              <a:cs typeface="Arial" panose="020B0604020202020204" pitchFamily="34" charset="0"/>
            </a:endParaRPr>
          </a:p>
          <a:p>
            <a:pPr marL="285750" lvl="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The industry can make significant levels of reduction in the improvement of economic sustainability, enhancement of social responsibility and reduction of environmental footprint by adopting the recommendations. </a:t>
            </a:r>
          </a:p>
        </p:txBody>
      </p:sp>
    </p:spTree>
    <p:extLst>
      <p:ext uri="{BB962C8B-B14F-4D97-AF65-F5344CB8AC3E}">
        <p14:creationId xmlns:p14="http://schemas.microsoft.com/office/powerpoint/2010/main" val="277025382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838200" y="1673157"/>
            <a:ext cx="10515600" cy="3649120"/>
          </a:xfrm>
        </p:spPr>
        <p:txBody>
          <a:bodyPr anchor="ctr">
            <a:normAutofit/>
          </a:bodyPr>
          <a:lstStyle/>
          <a:p>
            <a:pPr lvl="0">
              <a:lnSpc>
                <a:spcPct val="107000"/>
              </a:lnSpc>
              <a:spcBef>
                <a:spcPts val="0"/>
              </a:spcBef>
            </a:pPr>
            <a:br>
              <a:rPr lang="en-US" sz="1200" kern="100" dirty="0">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sp>
        <p:nvSpPr>
          <p:cNvPr id="3" name="TextBox 2">
            <a:extLst>
              <a:ext uri="{FF2B5EF4-FFF2-40B4-BE49-F238E27FC236}">
                <a16:creationId xmlns:a16="http://schemas.microsoft.com/office/drawing/2014/main" id="{F7E1EB3B-2318-378B-7ED6-91BC5421523C}"/>
              </a:ext>
            </a:extLst>
          </p:cNvPr>
          <p:cNvSpPr txBox="1"/>
          <p:nvPr/>
        </p:nvSpPr>
        <p:spPr>
          <a:xfrm>
            <a:off x="546370" y="1136128"/>
            <a:ext cx="5181600" cy="431192"/>
          </a:xfrm>
          <a:prstGeom prst="rect">
            <a:avLst/>
          </a:prstGeom>
        </p:spPr>
        <p:txBody>
          <a:bodyPr>
            <a:normAutofit fontScale="92500" lnSpcReduction="20000"/>
          </a:bodyPr>
          <a:lstStyle/>
          <a:p>
            <a:pPr>
              <a:spcAft>
                <a:spcPts val="600"/>
              </a:spcAft>
            </a:pPr>
            <a:endParaRPr lang="en-GB" sz="2800" dirty="0"/>
          </a:p>
        </p:txBody>
      </p:sp>
      <p:sp>
        <p:nvSpPr>
          <p:cNvPr id="6" name="TextBox 5">
            <a:extLst>
              <a:ext uri="{FF2B5EF4-FFF2-40B4-BE49-F238E27FC236}">
                <a16:creationId xmlns:a16="http://schemas.microsoft.com/office/drawing/2014/main" id="{6464C1C5-CC5A-D0CC-8DEF-46D5C78C0933}"/>
              </a:ext>
            </a:extLst>
          </p:cNvPr>
          <p:cNvSpPr txBox="1"/>
          <p:nvPr/>
        </p:nvSpPr>
        <p:spPr>
          <a:xfrm>
            <a:off x="265016" y="1351959"/>
            <a:ext cx="11926984" cy="3970318"/>
          </a:xfrm>
          <a:prstGeom prst="rect">
            <a:avLst/>
          </a:prstGeom>
          <a:noFill/>
        </p:spPr>
        <p:txBody>
          <a:bodyPr wrap="square">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Asadi, S., Pourhashemi, S.O., Nilashi, M., Abdullah, R., Samad, S., Yadegaridehkordi, E., Aljojo, N. and Razali, N.S., 2020. Investigating influence of green innovation on sustainability performance: A case on Malaysian hotel industry. </a:t>
            </a:r>
            <a:r>
              <a:rPr lang="en-GB" sz="1400" i="1" dirty="0">
                <a:latin typeface="Arial" panose="020B0604020202020204" pitchFamily="34" charset="0"/>
                <a:cs typeface="Arial" panose="020B0604020202020204" pitchFamily="34" charset="0"/>
              </a:rPr>
              <a:t>Journal of cleaner production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258</a:t>
            </a:r>
            <a:r>
              <a:rPr lang="en-GB" sz="1400" dirty="0">
                <a:latin typeface="Arial" panose="020B0604020202020204" pitchFamily="34" charset="0"/>
                <a:cs typeface="Arial" panose="020B0604020202020204" pitchFamily="34" charset="0"/>
              </a:rPr>
              <a:t>, p.120860.</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Toli, A.M. and Murtagh, N., 2020. The concept of sustainability in smart city definitions. </a:t>
            </a:r>
            <a:r>
              <a:rPr lang="en-GB" sz="1400" i="1" dirty="0">
                <a:latin typeface="Arial" panose="020B0604020202020204" pitchFamily="34" charset="0"/>
                <a:cs typeface="Arial" panose="020B0604020202020204" pitchFamily="34" charset="0"/>
              </a:rPr>
              <a:t>Frontiers in Built Environment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6</a:t>
            </a:r>
            <a:r>
              <a:rPr lang="en-GB" sz="1400" dirty="0">
                <a:latin typeface="Arial" panose="020B0604020202020204" pitchFamily="34" charset="0"/>
                <a:cs typeface="Arial" panose="020B0604020202020204" pitchFamily="34" charset="0"/>
              </a:rPr>
              <a:t>, p.77.</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Salas‐Zapata, W.A. and Ortiz‐Muñoz, S.M., 2019. Analysis of meanings of the concept of sustainability. </a:t>
            </a:r>
            <a:r>
              <a:rPr lang="en-GB" sz="1400" i="1" dirty="0">
                <a:latin typeface="Arial" panose="020B0604020202020204" pitchFamily="34" charset="0"/>
                <a:cs typeface="Arial" panose="020B0604020202020204" pitchFamily="34" charset="0"/>
              </a:rPr>
              <a:t>Sustainable Development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27</a:t>
            </a:r>
            <a:r>
              <a:rPr lang="en-GB" sz="1400" dirty="0">
                <a:latin typeface="Arial" panose="020B0604020202020204" pitchFamily="34" charset="0"/>
                <a:cs typeface="Arial" panose="020B0604020202020204" pitchFamily="34" charset="0"/>
              </a:rPr>
              <a:t>(1), pp.153-161.</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Alipour, H., Safaeimanesh, F. and Soosan, A., 2019. Investigating sustainable practices in hotel industry-from employees’ perspective: Evidence from a Mediterranean Island. </a:t>
            </a:r>
            <a:r>
              <a:rPr lang="en-GB" sz="1400" i="1" dirty="0">
                <a:latin typeface="Arial" panose="020B0604020202020204" pitchFamily="34" charset="0"/>
                <a:cs typeface="Arial" panose="020B0604020202020204" pitchFamily="34" charset="0"/>
              </a:rPr>
              <a:t>Sustainability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11</a:t>
            </a:r>
            <a:r>
              <a:rPr lang="en-GB" sz="1400" dirty="0">
                <a:latin typeface="Arial" panose="020B0604020202020204" pitchFamily="34" charset="0"/>
                <a:cs typeface="Arial" panose="020B0604020202020204" pitchFamily="34" charset="0"/>
              </a:rPr>
              <a:t>(23), p.6556.</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Poddubnaya, E.S. and Shipilov, N.Y., 2019. Strategic diagnosis methods of the hotel business organizations activities. </a:t>
            </a:r>
            <a:r>
              <a:rPr lang="en-GB" sz="1400" i="1" dirty="0">
                <a:latin typeface="Arial" panose="020B0604020202020204" pitchFamily="34" charset="0"/>
                <a:cs typeface="Arial" panose="020B0604020202020204" pitchFamily="34" charset="0"/>
              </a:rPr>
              <a:t>Экономика и управление: теория и практика</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5</a:t>
            </a:r>
            <a:r>
              <a:rPr lang="en-GB" sz="1400" dirty="0">
                <a:latin typeface="Arial" panose="020B0604020202020204" pitchFamily="34" charset="0"/>
                <a:cs typeface="Arial" panose="020B0604020202020204" pitchFamily="34" charset="0"/>
              </a:rPr>
              <a:t>(4), pp.19-26.</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Farooq, Q., Fu, P., Liu, X. and Hao, Y., 2021. Basics of macro to microlevel corporate social responsibility and advancement in triple bottom line theory. </a:t>
            </a:r>
            <a:r>
              <a:rPr lang="en-GB" sz="1400" i="1" dirty="0">
                <a:latin typeface="Arial" panose="020B0604020202020204" pitchFamily="34" charset="0"/>
                <a:cs typeface="Arial" panose="020B0604020202020204" pitchFamily="34" charset="0"/>
              </a:rPr>
              <a:t>Corporate Social Responsibility and Environmental Management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28</a:t>
            </a:r>
            <a:r>
              <a:rPr lang="en-GB" sz="1400" dirty="0">
                <a:latin typeface="Arial" panose="020B0604020202020204" pitchFamily="34" charset="0"/>
                <a:cs typeface="Arial" panose="020B0604020202020204" pitchFamily="34" charset="0"/>
              </a:rPr>
              <a:t>(3), pp.969-979.</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Streimikiene, D., Svagzdiene, B., Jasinskas, E. and Simanavicius, A., 2021. Sustainable tourism development and competitiveness: The systematic literature review. </a:t>
            </a:r>
            <a:r>
              <a:rPr lang="en-GB" sz="1400" i="1" dirty="0">
                <a:latin typeface="Arial" panose="020B0604020202020204" pitchFamily="34" charset="0"/>
                <a:cs typeface="Arial" panose="020B0604020202020204" pitchFamily="34" charset="0"/>
              </a:rPr>
              <a:t>Sustainable development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29</a:t>
            </a:r>
            <a:r>
              <a:rPr lang="en-GB" sz="1400" dirty="0">
                <a:latin typeface="Arial" panose="020B0604020202020204" pitchFamily="34" charset="0"/>
                <a:cs typeface="Arial" panose="020B0604020202020204" pitchFamily="34" charset="0"/>
              </a:rPr>
              <a:t>(1), pp.259-271.</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Mariano-Hernández, D., Hernández-Callejo, L., Zorita-Lamadrid, A., Duque-Pérez, O. and García, F.S., 2021. A review of strategies for building energy management system: Model predictive control, demand side management, optimization, and fault detect &amp; diagnosis. </a:t>
            </a:r>
            <a:r>
              <a:rPr lang="en-GB" sz="1400" i="1" dirty="0">
                <a:latin typeface="Arial" panose="020B0604020202020204" pitchFamily="34" charset="0"/>
                <a:cs typeface="Arial" panose="020B0604020202020204" pitchFamily="34" charset="0"/>
              </a:rPr>
              <a:t>Journal of Building Engineering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33</a:t>
            </a:r>
            <a:r>
              <a:rPr lang="en-GB" sz="1400" dirty="0">
                <a:latin typeface="Arial" panose="020B0604020202020204" pitchFamily="34" charset="0"/>
                <a:cs typeface="Arial" panose="020B0604020202020204" pitchFamily="34" charset="0"/>
              </a:rPr>
              <a:t>, p.101692.</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Lüdeke‐Freund, F., 2020. Sustainable entrepreneurship, innovation, and business models: Integrative framework and propositions for future research. </a:t>
            </a:r>
            <a:r>
              <a:rPr lang="en-GB" sz="1400" i="1" dirty="0">
                <a:latin typeface="Arial" panose="020B0604020202020204" pitchFamily="34" charset="0"/>
                <a:cs typeface="Arial" panose="020B0604020202020204" pitchFamily="34" charset="0"/>
              </a:rPr>
              <a:t>Business Strategy and the Environment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29</a:t>
            </a:r>
            <a:r>
              <a:rPr lang="en-GB" sz="1400" dirty="0">
                <a:latin typeface="Arial" panose="020B0604020202020204" pitchFamily="34" charset="0"/>
                <a:cs typeface="Arial" panose="020B0604020202020204" pitchFamily="34" charset="0"/>
              </a:rPr>
              <a:t>(2), pp.665-681.</a:t>
            </a:r>
            <a:endParaRPr lang="en-US"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D0B3DD8-E310-00B9-78EE-19D6E77F888E}"/>
              </a:ext>
            </a:extLst>
          </p:cNvPr>
          <p:cNvSpPr txBox="1"/>
          <p:nvPr/>
        </p:nvSpPr>
        <p:spPr>
          <a:xfrm>
            <a:off x="546370" y="367074"/>
            <a:ext cx="5181600" cy="1938992"/>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References</a:t>
            </a:r>
          </a:p>
          <a:p>
            <a:endParaRPr lang="en-US" sz="24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65137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450</TotalTime>
  <Words>1632</Words>
  <Application>Microsoft Office PowerPoint</Application>
  <PresentationFormat>Widescreen</PresentationFormat>
  <Paragraphs>81</Paragraphs>
  <Slides>13</Slides>
  <Notes>1</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13</vt:i4>
      </vt:variant>
    </vt:vector>
  </HeadingPairs>
  <TitlesOfParts>
    <vt:vector size="25" baseType="lpstr">
      <vt:lpstr>Arial</vt:lpstr>
      <vt:lpstr>Calibri</vt:lpstr>
      <vt:lpstr>Calibri Light</vt:lpstr>
      <vt:lpstr>Wingdings</vt:lpstr>
      <vt:lpstr>Title Slide 1</vt:lpstr>
      <vt:lpstr>Sub Title 1</vt:lpstr>
      <vt:lpstr>1_Text Break Info Slide 2</vt:lpstr>
      <vt:lpstr>1_Title Slide 1</vt:lpstr>
      <vt:lpstr>Text 1</vt:lpstr>
      <vt:lpstr>Theme1</vt:lpstr>
      <vt:lpstr>Theme4</vt:lpstr>
      <vt:lpstr>Theme3</vt:lpstr>
      <vt:lpstr>BMIH6001  Contemporary Themes in the Hotel and Hospitality Sector     Lecturer: Giulia Chifari   Name: Ramona Mihaela Deca ID 2022132</vt:lpstr>
      <vt:lpstr>PowerPoint Presentation</vt:lpstr>
      <vt:lpstr>- The ability to meet current needs without impacting future generations is defined as sustainability.  - Social, economic, and environmental aspects are three pillars based on which sustainability was built.  - Businesses are now forced to have plans to cut emissions, appropriately dispose of physical waste and lower the use of energy (Toli and Murtagh, 2020).  </vt:lpstr>
      <vt:lpstr> </vt:lpstr>
      <vt:lpstr> </vt:lpstr>
      <vt:lpstr> </vt:lpstr>
      <vt:lpstr>A framework that is used in assessing the performance of a business beyond financial metrics is called the Triple Bottom Line theory. It could be explained below in the case of the hospitality sector.   - People: Social responsibility is focused on this dimension. Ethical sourcing, community     engagement and fair employment practices are included in this.   - Planet: The reduction of negative impacts on the environment is focused on the environmental aspect of TBL. Energy-saving measures may be used by hotels and restaurants.  - Profit: Long-term profitability, improved reputation of the brand and cost savings could have resulted from sustainable practices (Farooq et al., 2021). </vt:lpstr>
      <vt:lpstr>- In sustainability, one important component is considered energy management in hotels which is based on the need to reduce the consumption of energy, enhance efficiency and incorporate renewable sources.   - The principles of the Triple Bottom Line theory align with this practice under which environmental, social, and economic impacts are focused.   - To reduce greenhouse gas emissions, sustainable energy practices can work as catalysts in the GreenWave hotel.  </vt:lpstr>
      <vt:lpstr> </vt:lpstr>
      <vt:lpstr> </vt:lpstr>
      <vt:lpstr> </vt:lpstr>
      <vt:lpstr> </vt:lpstr>
      <vt:lpst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Ramona Deca (2022132)</cp:lastModifiedBy>
  <cp:revision>14</cp:revision>
  <dcterms:created xsi:type="dcterms:W3CDTF">2023-01-31T21:01:37Z</dcterms:created>
  <dcterms:modified xsi:type="dcterms:W3CDTF">2023-11-06T10:31:31Z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