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E153FE-680C-4AF0-B84E-E8A26EC77F28}" v="4" dt="2021-03-26T15:50:47.7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44" d="100"/>
          <a:sy n="44" d="100"/>
        </p:scale>
        <p:origin x="9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350ACA-FC8C-4F3C-AFBD-E7410041AA84}" type="datetimeFigureOut">
              <a:rPr lang="en-GB" smtClean="0"/>
              <a:t>26/03/2021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73439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350ACA-FC8C-4F3C-AFBD-E7410041AA84}" type="datetimeFigureOut">
              <a:rPr lang="en-GB" smtClean="0"/>
              <a:t>26/03/2021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1463613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50ACA-FC8C-4F3C-AFBD-E7410041AA84}" type="datetimeFigureOut">
              <a:rPr lang="en-GB" smtClean="0"/>
              <a:t>26/03/2021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2537899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350ACA-FC8C-4F3C-AFBD-E7410041AA84}" type="datetimeFigureOut">
              <a:rPr lang="en-GB" smtClean="0"/>
              <a:t>26/03/2021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1379972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350ACA-FC8C-4F3C-AFBD-E7410041AA84}" type="datetimeFigureOut">
              <a:rPr lang="en-GB" smtClean="0"/>
              <a:t>26/03/2021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3047448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350ACA-FC8C-4F3C-AFBD-E7410041AA84}" type="datetimeFigureOut">
              <a:rPr lang="en-GB" smtClean="0"/>
              <a:t>26/03/2021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3696231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350ACA-FC8C-4F3C-AFBD-E7410041AA84}" type="datetimeFigureOut">
              <a:rPr lang="en-GB" smtClean="0"/>
              <a:t>26/03/2021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381557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350ACA-FC8C-4F3C-AFBD-E7410041AA84}" type="datetimeFigureOut">
              <a:rPr lang="en-GB" smtClean="0"/>
              <a:t>26/03/2021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3410015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350ACA-FC8C-4F3C-AFBD-E7410041AA84}" type="datetimeFigureOut">
              <a:rPr lang="en-GB" smtClean="0"/>
              <a:t>26/03/2021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613101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50ACA-FC8C-4F3C-AFBD-E7410041AA84}" type="datetimeFigureOut">
              <a:rPr lang="en-GB" smtClean="0"/>
              <a:t>26/03/2021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1295282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50ACA-FC8C-4F3C-AFBD-E7410041AA84}" type="datetimeFigureOut">
              <a:rPr lang="en-GB" smtClean="0"/>
              <a:t>26/03/2021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89726-69AD-4A90-A503-F7729F780AE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88701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50ACA-FC8C-4F3C-AFBD-E7410041AA84}" type="datetimeFigureOut">
              <a:rPr lang="en-GB" smtClean="0"/>
              <a:t>26/03/2021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36898126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50ACA-FC8C-4F3C-AFBD-E7410041AA84}" type="datetimeFigureOut">
              <a:rPr lang="en-GB" smtClean="0"/>
              <a:t>26/03/2021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89726-69AD-4A90-A503-F7729F780AE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287189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350ACA-FC8C-4F3C-AFBD-E7410041AA84}" type="datetimeFigureOut">
              <a:rPr lang="en-GB" smtClean="0"/>
              <a:t>26/03/2021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8125815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350ACA-FC8C-4F3C-AFBD-E7410041AA84}" type="datetimeFigureOut">
              <a:rPr lang="en-GB" smtClean="0"/>
              <a:t>26/03/2021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36004967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350ACA-FC8C-4F3C-AFBD-E7410041AA84}" type="datetimeFigureOut">
              <a:rPr lang="en-GB" smtClean="0"/>
              <a:t>26/03/2021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089726-69AD-4A90-A503-F7729F780AEF}" type="slidenum">
              <a:rPr lang="en-GB" smtClean="0"/>
              <a:t>‹#›</a:t>
            </a:fld>
            <a:endParaRPr lang="en-GB"/>
          </a:p>
        </p:txBody>
      </p:sp>
    </p:spTree>
    <p:extLst>
      <p:ext uri="{BB962C8B-B14F-4D97-AF65-F5344CB8AC3E}">
        <p14:creationId xmlns:p14="http://schemas.microsoft.com/office/powerpoint/2010/main" val="521150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2350ACA-FC8C-4F3C-AFBD-E7410041AA84}" type="datetimeFigureOut">
              <a:rPr lang="en-GB" smtClean="0"/>
              <a:t>26/03/2021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E089726-69AD-4A90-A503-F7729F780AEF}" type="slidenum">
              <a:rPr lang="en-GB" smtClean="0"/>
              <a:t>‹#›</a:t>
            </a:fld>
            <a:endParaRPr lang="en-GB"/>
          </a:p>
        </p:txBody>
      </p:sp>
    </p:spTree>
    <p:extLst>
      <p:ext uri="{BB962C8B-B14F-4D97-AF65-F5344CB8AC3E}">
        <p14:creationId xmlns:p14="http://schemas.microsoft.com/office/powerpoint/2010/main" val="39918057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thegeographeronline.net/food-production.html"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F5590-55B2-4E2D-9E0B-DB70388F5179}"/>
              </a:ext>
            </a:extLst>
          </p:cNvPr>
          <p:cNvSpPr>
            <a:spLocks noGrp="1"/>
          </p:cNvSpPr>
          <p:nvPr>
            <p:ph type="ctrTitle"/>
          </p:nvPr>
        </p:nvSpPr>
        <p:spPr>
          <a:xfrm>
            <a:off x="1132114" y="283029"/>
            <a:ext cx="9535886" cy="2972933"/>
          </a:xfrm>
        </p:spPr>
        <p:txBody>
          <a:bodyPr>
            <a:normAutofit fontScale="90000"/>
          </a:bodyPr>
          <a:lstStyle/>
          <a:p>
            <a:r>
              <a:rPr lang="en-GB" sz="4000" dirty="0"/>
              <a:t>BA (Hons) Leadership and Management Skills for the Workplace.</a:t>
            </a:r>
            <a:br>
              <a:rPr lang="en-GB" sz="3200" dirty="0"/>
            </a:br>
            <a:br>
              <a:rPr lang="en-GB" sz="3200" dirty="0"/>
            </a:br>
            <a:br>
              <a:rPr lang="en-GB" sz="3200" dirty="0"/>
            </a:br>
            <a:br>
              <a:rPr lang="en-GB" sz="3200" dirty="0"/>
            </a:br>
            <a:r>
              <a:rPr lang="en-GB" sz="2800" dirty="0"/>
              <a:t> </a:t>
            </a:r>
            <a:r>
              <a:rPr lang="en-GB" sz="3600" dirty="0"/>
              <a:t>Knowledge and Information Management of Tesco.</a:t>
            </a:r>
          </a:p>
        </p:txBody>
      </p:sp>
      <p:sp>
        <p:nvSpPr>
          <p:cNvPr id="3" name="Subtitle 2">
            <a:extLst>
              <a:ext uri="{FF2B5EF4-FFF2-40B4-BE49-F238E27FC236}">
                <a16:creationId xmlns:a16="http://schemas.microsoft.com/office/drawing/2014/main" id="{B665F59E-7502-4244-BAEB-DFA730CD55AE}"/>
              </a:ext>
            </a:extLst>
          </p:cNvPr>
          <p:cNvSpPr>
            <a:spLocks noGrp="1"/>
          </p:cNvSpPr>
          <p:nvPr>
            <p:ph type="subTitle" idx="1"/>
          </p:nvPr>
        </p:nvSpPr>
        <p:spPr>
          <a:xfrm>
            <a:off x="1393371" y="3645579"/>
            <a:ext cx="9274629" cy="2972933"/>
          </a:xfrm>
        </p:spPr>
        <p:txBody>
          <a:bodyPr>
            <a:normAutofit lnSpcReduction="10000"/>
          </a:bodyPr>
          <a:lstStyle/>
          <a:p>
            <a:pPr algn="l"/>
            <a:endParaRPr lang="en-GB" dirty="0"/>
          </a:p>
          <a:p>
            <a:pPr algn="l"/>
            <a:r>
              <a:rPr lang="en-GB" sz="2400" dirty="0">
                <a:solidFill>
                  <a:schemeClr val="tx1">
                    <a:lumMod val="85000"/>
                    <a:lumOff val="15000"/>
                  </a:schemeClr>
                </a:solidFill>
                <a:latin typeface="Arial" panose="020B0604020202020204" pitchFamily="34" charset="0"/>
                <a:cs typeface="Arial" panose="020B0604020202020204" pitchFamily="34" charset="0"/>
              </a:rPr>
              <a:t>Module: Knowledge and Information Management Skills for the Workplace. </a:t>
            </a:r>
          </a:p>
          <a:p>
            <a:pPr algn="l"/>
            <a:r>
              <a:rPr lang="en-GB" sz="2400" dirty="0">
                <a:solidFill>
                  <a:schemeClr val="tx1">
                    <a:lumMod val="85000"/>
                    <a:lumOff val="15000"/>
                  </a:schemeClr>
                </a:solidFill>
                <a:latin typeface="Arial" panose="020B0604020202020204" pitchFamily="34" charset="0"/>
                <a:cs typeface="Arial" panose="020B0604020202020204" pitchFamily="34" charset="0"/>
              </a:rPr>
              <a:t>Student name: Monica Pusey</a:t>
            </a:r>
          </a:p>
          <a:p>
            <a:pPr algn="l"/>
            <a:r>
              <a:rPr lang="en-GB" sz="2400" dirty="0">
                <a:solidFill>
                  <a:schemeClr val="tx1">
                    <a:lumMod val="85000"/>
                    <a:lumOff val="15000"/>
                  </a:schemeClr>
                </a:solidFill>
                <a:latin typeface="Arial" panose="020B0604020202020204" pitchFamily="34" charset="0"/>
                <a:cs typeface="Arial" panose="020B0604020202020204" pitchFamily="34" charset="0"/>
              </a:rPr>
              <a:t>Student number: 1817260</a:t>
            </a:r>
          </a:p>
          <a:p>
            <a:pPr algn="l"/>
            <a:r>
              <a:rPr lang="en-GB" sz="2400" dirty="0">
                <a:solidFill>
                  <a:schemeClr val="tx1">
                    <a:lumMod val="85000"/>
                    <a:lumOff val="15000"/>
                  </a:schemeClr>
                </a:solidFill>
                <a:latin typeface="Arial" panose="020B0604020202020204" pitchFamily="34" charset="0"/>
                <a:cs typeface="Arial" panose="020B0604020202020204" pitchFamily="34" charset="0"/>
              </a:rPr>
              <a:t>Module Number: BMSW 5106</a:t>
            </a:r>
          </a:p>
          <a:p>
            <a:pPr algn="l"/>
            <a:r>
              <a:rPr lang="en-GB" sz="2400" dirty="0">
                <a:solidFill>
                  <a:schemeClr val="tx1">
                    <a:lumMod val="85000"/>
                    <a:lumOff val="15000"/>
                  </a:schemeClr>
                </a:solidFill>
                <a:latin typeface="Arial" panose="020B0604020202020204" pitchFamily="34" charset="0"/>
                <a:cs typeface="Arial" panose="020B0604020202020204" pitchFamily="34" charset="0"/>
              </a:rPr>
              <a:t>Lecturer: Vajira Balasuriya</a:t>
            </a:r>
          </a:p>
        </p:txBody>
      </p:sp>
    </p:spTree>
    <p:extLst>
      <p:ext uri="{BB962C8B-B14F-4D97-AF65-F5344CB8AC3E}">
        <p14:creationId xmlns:p14="http://schemas.microsoft.com/office/powerpoint/2010/main" val="2924657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9FBD8-6CD7-4FEC-A5A1-15AB3E4B19A3}"/>
              </a:ext>
            </a:extLst>
          </p:cNvPr>
          <p:cNvSpPr>
            <a:spLocks noGrp="1"/>
          </p:cNvSpPr>
          <p:nvPr>
            <p:ph type="title"/>
          </p:nvPr>
        </p:nvSpPr>
        <p:spPr>
          <a:xfrm>
            <a:off x="1001486" y="261257"/>
            <a:ext cx="8947431" cy="2569029"/>
          </a:xfrm>
        </p:spPr>
        <p:txBody>
          <a:bodyPr>
            <a:normAutofit fontScale="90000"/>
          </a:bodyPr>
          <a:lstStyle/>
          <a:p>
            <a:r>
              <a:rPr lang="en-GB" dirty="0"/>
              <a:t>Introduction</a:t>
            </a:r>
            <a:br>
              <a:rPr lang="en-GB" dirty="0"/>
            </a:br>
            <a:br>
              <a:rPr lang="en-GB" dirty="0"/>
            </a:br>
            <a:br>
              <a:rPr lang="en-GB" sz="2700" dirty="0">
                <a:latin typeface="Arial" panose="020B0604020202020204" pitchFamily="34" charset="0"/>
                <a:cs typeface="Arial" panose="020B0604020202020204" pitchFamily="34" charset="0"/>
              </a:rPr>
            </a:br>
            <a:r>
              <a:rPr lang="en-GB" sz="2700" dirty="0">
                <a:solidFill>
                  <a:schemeClr val="tx1">
                    <a:lumMod val="75000"/>
                    <a:lumOff val="25000"/>
                  </a:schemeClr>
                </a:solidFill>
                <a:latin typeface="Arial" panose="020B0604020202020204" pitchFamily="34" charset="0"/>
                <a:cs typeface="Arial" panose="020B0604020202020204" pitchFamily="34" charset="0"/>
              </a:rPr>
              <a:t>This power point presentation shell look at the Knowledge and Information systems of Tesco.</a:t>
            </a:r>
            <a:br>
              <a:rPr lang="en-GB" dirty="0"/>
            </a:br>
            <a:endParaRPr lang="en-GB" dirty="0"/>
          </a:p>
        </p:txBody>
      </p:sp>
      <p:sp>
        <p:nvSpPr>
          <p:cNvPr id="3" name="Content Placeholder 2">
            <a:extLst>
              <a:ext uri="{FF2B5EF4-FFF2-40B4-BE49-F238E27FC236}">
                <a16:creationId xmlns:a16="http://schemas.microsoft.com/office/drawing/2014/main" id="{7C5B86CD-1B4D-44B0-8E89-3AECD6990805}"/>
              </a:ext>
            </a:extLst>
          </p:cNvPr>
          <p:cNvSpPr>
            <a:spLocks noGrp="1"/>
          </p:cNvSpPr>
          <p:nvPr>
            <p:ph idx="1"/>
          </p:nvPr>
        </p:nvSpPr>
        <p:spPr>
          <a:xfrm>
            <a:off x="1001486" y="3069771"/>
            <a:ext cx="8272516" cy="2971591"/>
          </a:xfrm>
        </p:spPr>
        <p:txBody>
          <a:bodyPr>
            <a:normAutofit/>
          </a:bodyPr>
          <a:lstStyle/>
          <a:p>
            <a:r>
              <a:rPr lang="en-GB" sz="2400" dirty="0"/>
              <a:t>Information systems</a:t>
            </a:r>
          </a:p>
          <a:p>
            <a:r>
              <a:rPr lang="en-GB" sz="2400" dirty="0"/>
              <a:t>The input process and output systems</a:t>
            </a:r>
          </a:p>
          <a:p>
            <a:r>
              <a:rPr lang="en-GB" sz="2400" dirty="0"/>
              <a:t>Challenges of Knowledge management systems</a:t>
            </a:r>
          </a:p>
          <a:p>
            <a:r>
              <a:rPr lang="en-GB" sz="2400" dirty="0"/>
              <a:t>Competitive strategies and</a:t>
            </a:r>
          </a:p>
          <a:p>
            <a:r>
              <a:rPr lang="en-GB" sz="2400" dirty="0"/>
              <a:t>The Enterprise Resource Planning systems</a:t>
            </a:r>
          </a:p>
          <a:p>
            <a:endParaRPr lang="en-GB" sz="2400" dirty="0"/>
          </a:p>
        </p:txBody>
      </p:sp>
    </p:spTree>
    <p:extLst>
      <p:ext uri="{BB962C8B-B14F-4D97-AF65-F5344CB8AC3E}">
        <p14:creationId xmlns:p14="http://schemas.microsoft.com/office/powerpoint/2010/main" val="1612994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D44A5-5B80-4E42-A782-71E7C87B4AC5}"/>
              </a:ext>
            </a:extLst>
          </p:cNvPr>
          <p:cNvSpPr>
            <a:spLocks noGrp="1"/>
          </p:cNvSpPr>
          <p:nvPr>
            <p:ph type="title"/>
          </p:nvPr>
        </p:nvSpPr>
        <p:spPr>
          <a:xfrm>
            <a:off x="1797666" y="348342"/>
            <a:ext cx="8596668" cy="2878952"/>
          </a:xfrm>
        </p:spPr>
        <p:txBody>
          <a:bodyPr>
            <a:normAutofit/>
          </a:bodyPr>
          <a:lstStyle/>
          <a:p>
            <a:pPr algn="ctr"/>
            <a:r>
              <a:rPr lang="en-GB" sz="5400" dirty="0"/>
              <a:t>Tesco</a:t>
            </a:r>
            <a:br>
              <a:rPr lang="en-GB" sz="5400" dirty="0"/>
            </a:br>
            <a:r>
              <a:rPr lang="en-GB" sz="5400" dirty="0"/>
              <a:t>Jack Cohen founder</a:t>
            </a:r>
          </a:p>
        </p:txBody>
      </p:sp>
      <p:sp>
        <p:nvSpPr>
          <p:cNvPr id="3" name="Content Placeholder 2">
            <a:extLst>
              <a:ext uri="{FF2B5EF4-FFF2-40B4-BE49-F238E27FC236}">
                <a16:creationId xmlns:a16="http://schemas.microsoft.com/office/drawing/2014/main" id="{27DAF450-5644-4839-9927-B60C6A74AB59}"/>
              </a:ext>
            </a:extLst>
          </p:cNvPr>
          <p:cNvSpPr>
            <a:spLocks noGrp="1"/>
          </p:cNvSpPr>
          <p:nvPr>
            <p:ph sz="half" idx="1"/>
          </p:nvPr>
        </p:nvSpPr>
        <p:spPr>
          <a:xfrm>
            <a:off x="825978" y="3429000"/>
            <a:ext cx="4184035" cy="2612362"/>
          </a:xfrm>
        </p:spPr>
        <p:txBody>
          <a:bodyPr>
            <a:normAutofit lnSpcReduction="10000"/>
          </a:bodyPr>
          <a:lstStyle/>
          <a:p>
            <a:pPr marL="0" indent="0" algn="ctr">
              <a:buNone/>
            </a:pPr>
            <a:r>
              <a:rPr lang="en-GB" dirty="0"/>
              <a:t>Foods &amp; Retail</a:t>
            </a:r>
          </a:p>
          <a:p>
            <a:pPr>
              <a:buFont typeface="Wingdings" panose="05000000000000000000" pitchFamily="2" charset="2"/>
              <a:buChar char="Ø"/>
            </a:pPr>
            <a:r>
              <a:rPr lang="en-GB" sz="2800" dirty="0"/>
              <a:t>Tesco Superstore</a:t>
            </a:r>
          </a:p>
          <a:p>
            <a:pPr>
              <a:buFont typeface="Wingdings" panose="05000000000000000000" pitchFamily="2" charset="2"/>
              <a:buChar char="Ø"/>
            </a:pPr>
            <a:r>
              <a:rPr lang="en-GB" sz="2800" dirty="0"/>
              <a:t>Tesco Express</a:t>
            </a:r>
          </a:p>
          <a:p>
            <a:pPr>
              <a:buFont typeface="Wingdings" panose="05000000000000000000" pitchFamily="2" charset="2"/>
              <a:buChar char="Ø"/>
            </a:pPr>
            <a:r>
              <a:rPr lang="en-GB" sz="2800" dirty="0"/>
              <a:t>Tesco Metro</a:t>
            </a:r>
          </a:p>
          <a:p>
            <a:pPr>
              <a:buFont typeface="Wingdings" panose="05000000000000000000" pitchFamily="2" charset="2"/>
              <a:buChar char="Ø"/>
            </a:pPr>
            <a:r>
              <a:rPr lang="en-GB" sz="2800" dirty="0"/>
              <a:t>Tesco Extra</a:t>
            </a:r>
          </a:p>
        </p:txBody>
      </p:sp>
      <p:sp>
        <p:nvSpPr>
          <p:cNvPr id="4" name="Content Placeholder 3">
            <a:extLst>
              <a:ext uri="{FF2B5EF4-FFF2-40B4-BE49-F238E27FC236}">
                <a16:creationId xmlns:a16="http://schemas.microsoft.com/office/drawing/2014/main" id="{B55E1B85-5836-4FAE-B7A5-C865C7D66D82}"/>
              </a:ext>
            </a:extLst>
          </p:cNvPr>
          <p:cNvSpPr>
            <a:spLocks noGrp="1"/>
          </p:cNvSpPr>
          <p:nvPr>
            <p:ph sz="half" idx="2"/>
          </p:nvPr>
        </p:nvSpPr>
        <p:spPr>
          <a:xfrm>
            <a:off x="5089970" y="3429000"/>
            <a:ext cx="4184034" cy="3080658"/>
          </a:xfrm>
        </p:spPr>
        <p:txBody>
          <a:bodyPr>
            <a:normAutofit lnSpcReduction="10000"/>
          </a:bodyPr>
          <a:lstStyle/>
          <a:p>
            <a:pPr marL="0" indent="0" algn="ctr">
              <a:buNone/>
            </a:pPr>
            <a:r>
              <a:rPr lang="en-GB" dirty="0"/>
              <a:t>Non –food Services</a:t>
            </a:r>
          </a:p>
          <a:p>
            <a:pPr>
              <a:buFont typeface="Wingdings" panose="05000000000000000000" pitchFamily="2" charset="2"/>
              <a:buChar char="Ø"/>
            </a:pPr>
            <a:r>
              <a:rPr lang="en-GB" sz="2800" dirty="0"/>
              <a:t>Tech Support</a:t>
            </a:r>
          </a:p>
          <a:p>
            <a:pPr>
              <a:buFont typeface="Wingdings" panose="05000000000000000000" pitchFamily="2" charset="2"/>
              <a:buChar char="Ø"/>
            </a:pPr>
            <a:r>
              <a:rPr lang="en-GB" sz="2800" dirty="0"/>
              <a:t>Fuel</a:t>
            </a:r>
          </a:p>
          <a:p>
            <a:pPr>
              <a:buFont typeface="Wingdings" panose="05000000000000000000" pitchFamily="2" charset="2"/>
              <a:buChar char="Ø"/>
            </a:pPr>
            <a:r>
              <a:rPr lang="en-GB" sz="2800" dirty="0"/>
              <a:t>Telecom</a:t>
            </a:r>
          </a:p>
          <a:p>
            <a:pPr>
              <a:buFont typeface="Wingdings" panose="05000000000000000000" pitchFamily="2" charset="2"/>
              <a:buChar char="Ø"/>
            </a:pPr>
            <a:r>
              <a:rPr lang="en-GB" sz="2800" dirty="0"/>
              <a:t>Club Cards</a:t>
            </a:r>
          </a:p>
          <a:p>
            <a:pPr>
              <a:buFont typeface="Wingdings" panose="05000000000000000000" pitchFamily="2" charset="2"/>
              <a:buChar char="Ø"/>
            </a:pPr>
            <a:r>
              <a:rPr lang="en-GB" sz="2800" dirty="0"/>
              <a:t>Banking</a:t>
            </a:r>
          </a:p>
        </p:txBody>
      </p:sp>
    </p:spTree>
    <p:extLst>
      <p:ext uri="{BB962C8B-B14F-4D97-AF65-F5344CB8AC3E}">
        <p14:creationId xmlns:p14="http://schemas.microsoft.com/office/powerpoint/2010/main" val="1958068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0C57C-A605-4712-BF58-B48F55C4D82D}"/>
              </a:ext>
            </a:extLst>
          </p:cNvPr>
          <p:cNvSpPr>
            <a:spLocks noGrp="1"/>
          </p:cNvSpPr>
          <p:nvPr>
            <p:ph type="title"/>
          </p:nvPr>
        </p:nvSpPr>
        <p:spPr/>
        <p:txBody>
          <a:bodyPr/>
          <a:lstStyle/>
          <a:p>
            <a:r>
              <a:rPr lang="en-GB" dirty="0"/>
              <a:t>Information systems</a:t>
            </a:r>
          </a:p>
        </p:txBody>
      </p:sp>
      <p:sp>
        <p:nvSpPr>
          <p:cNvPr id="3" name="Content Placeholder 2">
            <a:extLst>
              <a:ext uri="{FF2B5EF4-FFF2-40B4-BE49-F238E27FC236}">
                <a16:creationId xmlns:a16="http://schemas.microsoft.com/office/drawing/2014/main" id="{3B8AA0A7-EB63-4622-9D1A-1A81A5828FCD}"/>
              </a:ext>
            </a:extLst>
          </p:cNvPr>
          <p:cNvSpPr>
            <a:spLocks noGrp="1"/>
          </p:cNvSpPr>
          <p:nvPr>
            <p:ph idx="1"/>
          </p:nvPr>
        </p:nvSpPr>
        <p:spPr>
          <a:xfrm>
            <a:off x="677334" y="1415845"/>
            <a:ext cx="8596668" cy="4625517"/>
          </a:xfrm>
        </p:spPr>
        <p:txBody>
          <a:bodyPr>
            <a:normAutofit/>
          </a:bodyPr>
          <a:lstStyle/>
          <a:p>
            <a:pPr marL="0" indent="0" algn="ctr">
              <a:buNone/>
            </a:pPr>
            <a:r>
              <a:rPr lang="en-GB" sz="2000" dirty="0">
                <a:latin typeface="Arial Black" panose="020B0A04020102020204" pitchFamily="34" charset="0"/>
              </a:rPr>
              <a:t>Components of an information system</a:t>
            </a:r>
          </a:p>
          <a:p>
            <a:r>
              <a:rPr lang="en-GB" sz="2000" dirty="0">
                <a:latin typeface="Arial Black" panose="020B0A04020102020204" pitchFamily="34" charset="0"/>
              </a:rPr>
              <a:t>Hardware</a:t>
            </a:r>
          </a:p>
          <a:p>
            <a:r>
              <a:rPr lang="en-GB" sz="2000" dirty="0">
                <a:latin typeface="Arial Black" panose="020B0A04020102020204" pitchFamily="34" charset="0"/>
              </a:rPr>
              <a:t>Software</a:t>
            </a:r>
          </a:p>
          <a:p>
            <a:r>
              <a:rPr lang="en-GB" sz="2000" dirty="0">
                <a:latin typeface="Arial Black" panose="020B0A04020102020204" pitchFamily="34" charset="0"/>
              </a:rPr>
              <a:t>Database</a:t>
            </a:r>
          </a:p>
          <a:p>
            <a:r>
              <a:rPr lang="en-GB" sz="2000" dirty="0">
                <a:latin typeface="Arial Black" panose="020B0A04020102020204" pitchFamily="34" charset="0"/>
              </a:rPr>
              <a:t>Network Procedures</a:t>
            </a:r>
          </a:p>
          <a:p>
            <a:pPr marL="0" indent="0" algn="ctr">
              <a:buNone/>
            </a:pPr>
            <a:r>
              <a:rPr lang="en-GB" sz="2000" dirty="0">
                <a:latin typeface="Arial Black" panose="020B0A04020102020204" pitchFamily="34" charset="0"/>
              </a:rPr>
              <a:t>Types of Information Systems</a:t>
            </a:r>
          </a:p>
          <a:p>
            <a:r>
              <a:rPr lang="en-GB" sz="2000" dirty="0">
                <a:latin typeface="Arial Black" panose="020B0A04020102020204" pitchFamily="34" charset="0"/>
              </a:rPr>
              <a:t>Transaction Processing System</a:t>
            </a:r>
          </a:p>
          <a:p>
            <a:r>
              <a:rPr lang="en-GB" sz="2000" dirty="0">
                <a:latin typeface="Arial Black" panose="020B0A04020102020204" pitchFamily="34" charset="0"/>
              </a:rPr>
              <a:t>Management Information System</a:t>
            </a:r>
          </a:p>
          <a:p>
            <a:r>
              <a:rPr lang="en-GB" sz="2000" dirty="0">
                <a:latin typeface="Arial Black" panose="020B0A04020102020204" pitchFamily="34" charset="0"/>
              </a:rPr>
              <a:t>Executive support System</a:t>
            </a:r>
          </a:p>
          <a:p>
            <a:pPr marL="0" indent="0">
              <a:buNone/>
            </a:pPr>
            <a:endParaRPr lang="en-GB" sz="2000" dirty="0">
              <a:latin typeface="Arial Black" panose="020B0A04020102020204" pitchFamily="34" charset="0"/>
            </a:endParaRPr>
          </a:p>
        </p:txBody>
      </p:sp>
    </p:spTree>
    <p:extLst>
      <p:ext uri="{BB962C8B-B14F-4D97-AF65-F5344CB8AC3E}">
        <p14:creationId xmlns:p14="http://schemas.microsoft.com/office/powerpoint/2010/main" val="3722170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1AEB16F-3D92-47C6-A33D-057EBFEEB2AE}"/>
              </a:ext>
            </a:extLst>
          </p:cNvPr>
          <p:cNvSpPr>
            <a:spLocks noGrp="1"/>
          </p:cNvSpPr>
          <p:nvPr>
            <p:ph type="title"/>
          </p:nvPr>
        </p:nvSpPr>
        <p:spPr>
          <a:xfrm>
            <a:off x="985969" y="4553712"/>
            <a:ext cx="8288032" cy="1999488"/>
          </a:xfrm>
        </p:spPr>
        <p:txBody>
          <a:bodyPr vert="horz" lIns="91440" tIns="45720" rIns="91440" bIns="45720" rtlCol="0" anchor="b">
            <a:normAutofit/>
          </a:bodyPr>
          <a:lstStyle/>
          <a:p>
            <a:pPr algn="ctr"/>
            <a:r>
              <a:rPr lang="en-US" sz="4800" kern="1200" dirty="0">
                <a:solidFill>
                  <a:schemeClr val="accent1"/>
                </a:solidFill>
                <a:latin typeface="+mj-lt"/>
                <a:ea typeface="+mj-ea"/>
                <a:cs typeface="+mj-cs"/>
              </a:rPr>
              <a:t>Process Algorithms</a:t>
            </a:r>
            <a:br>
              <a:rPr lang="en-US" sz="4800" kern="1200" dirty="0">
                <a:solidFill>
                  <a:schemeClr val="accent1"/>
                </a:solidFill>
                <a:latin typeface="+mj-lt"/>
                <a:ea typeface="+mj-ea"/>
                <a:cs typeface="+mj-cs"/>
              </a:rPr>
            </a:br>
            <a:br>
              <a:rPr lang="en-US" sz="4800" b="1" kern="1200" dirty="0">
                <a:solidFill>
                  <a:schemeClr val="tx1">
                    <a:lumMod val="85000"/>
                    <a:lumOff val="15000"/>
                  </a:schemeClr>
                </a:solidFill>
                <a:latin typeface="+mj-lt"/>
                <a:ea typeface="+mj-ea"/>
                <a:cs typeface="+mj-cs"/>
              </a:rPr>
            </a:br>
            <a:r>
              <a:rPr lang="en-US" sz="2400" b="1" dirty="0">
                <a:solidFill>
                  <a:schemeClr val="tx1">
                    <a:lumMod val="85000"/>
                    <a:lumOff val="15000"/>
                  </a:schemeClr>
                </a:solidFill>
                <a:latin typeface="Arial" panose="020B0604020202020204" pitchFamily="34" charset="0"/>
                <a:cs typeface="Arial" panose="020B0604020202020204" pitchFamily="34" charset="0"/>
              </a:rPr>
              <a:t>Input-Process-Output</a:t>
            </a:r>
            <a:endParaRPr lang="en-US" sz="4800" b="1" kern="1200" dirty="0">
              <a:solidFill>
                <a:schemeClr val="tx1">
                  <a:lumMod val="85000"/>
                  <a:lumOff val="15000"/>
                </a:schemeClr>
              </a:solidFill>
              <a:latin typeface="+mj-lt"/>
              <a:ea typeface="+mj-ea"/>
              <a:cs typeface="+mj-cs"/>
            </a:endParaRPr>
          </a:p>
        </p:txBody>
      </p:sp>
      <p:pic>
        <p:nvPicPr>
          <p:cNvPr id="5" name="Content Placeholder 4" descr="Diagram&#10;&#10;Description automatically generated">
            <a:extLst>
              <a:ext uri="{FF2B5EF4-FFF2-40B4-BE49-F238E27FC236}">
                <a16:creationId xmlns:a16="http://schemas.microsoft.com/office/drawing/2014/main" id="{1D0420F8-65CE-4408-AD58-D2A8865EF83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5968" y="304800"/>
            <a:ext cx="8288033" cy="3928872"/>
          </a:xfrm>
          <a:prstGeom prst="rect">
            <a:avLst/>
          </a:prstGeom>
        </p:spPr>
      </p:pic>
      <p:sp>
        <p:nvSpPr>
          <p:cNvPr id="6" name="TextBox 5">
            <a:extLst>
              <a:ext uri="{FF2B5EF4-FFF2-40B4-BE49-F238E27FC236}">
                <a16:creationId xmlns:a16="http://schemas.microsoft.com/office/drawing/2014/main" id="{2BEFF63F-F9B2-48F2-8E7A-174345C6655F}"/>
              </a:ext>
            </a:extLst>
          </p:cNvPr>
          <p:cNvSpPr txBox="1"/>
          <p:nvPr/>
        </p:nvSpPr>
        <p:spPr>
          <a:xfrm>
            <a:off x="6603077" y="4033617"/>
            <a:ext cx="26709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hegeographeronline.net/food-produc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383587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7A35D-C528-4B7D-825C-543D9DB51765}"/>
              </a:ext>
            </a:extLst>
          </p:cNvPr>
          <p:cNvSpPr>
            <a:spLocks noGrp="1"/>
          </p:cNvSpPr>
          <p:nvPr>
            <p:ph type="title"/>
          </p:nvPr>
        </p:nvSpPr>
        <p:spPr>
          <a:xfrm>
            <a:off x="677334" y="609600"/>
            <a:ext cx="8596668" cy="957943"/>
          </a:xfrm>
        </p:spPr>
        <p:txBody>
          <a:bodyPr/>
          <a:lstStyle/>
          <a:p>
            <a:pPr algn="ctr"/>
            <a:r>
              <a:rPr lang="en-GB" dirty="0"/>
              <a:t>Challenges for Knowledge Management</a:t>
            </a:r>
          </a:p>
        </p:txBody>
      </p:sp>
      <p:sp>
        <p:nvSpPr>
          <p:cNvPr id="3" name="Content Placeholder 2">
            <a:extLst>
              <a:ext uri="{FF2B5EF4-FFF2-40B4-BE49-F238E27FC236}">
                <a16:creationId xmlns:a16="http://schemas.microsoft.com/office/drawing/2014/main" id="{3F4C6185-05A6-44DD-8523-FE66627D037A}"/>
              </a:ext>
            </a:extLst>
          </p:cNvPr>
          <p:cNvSpPr>
            <a:spLocks noGrp="1"/>
          </p:cNvSpPr>
          <p:nvPr>
            <p:ph idx="1"/>
          </p:nvPr>
        </p:nvSpPr>
        <p:spPr>
          <a:xfrm>
            <a:off x="677334" y="1349829"/>
            <a:ext cx="8596668" cy="5290457"/>
          </a:xfrm>
        </p:spPr>
        <p:txBody>
          <a:bodyPr>
            <a:normAutofit lnSpcReduction="10000"/>
          </a:bodyPr>
          <a:lstStyle/>
          <a:p>
            <a:endParaRPr lang="en-GB" dirty="0"/>
          </a:p>
          <a:p>
            <a:r>
              <a:rPr lang="en-GB" sz="2400" dirty="0">
                <a:latin typeface="Arial Black" panose="020B0A04020102020204" pitchFamily="34" charset="0"/>
              </a:rPr>
              <a:t>Explicit, Implicit and Tacit Information.</a:t>
            </a:r>
          </a:p>
          <a:p>
            <a:r>
              <a:rPr lang="en-GB" sz="2400" dirty="0">
                <a:latin typeface="Arial Black" panose="020B0A04020102020204" pitchFamily="34" charset="0"/>
              </a:rPr>
              <a:t>Mapping or Standardising</a:t>
            </a:r>
          </a:p>
          <a:p>
            <a:r>
              <a:rPr lang="en-GB" sz="2400" dirty="0">
                <a:latin typeface="Arial Black" panose="020B0A04020102020204" pitchFamily="34" charset="0"/>
              </a:rPr>
              <a:t>Data relevance </a:t>
            </a:r>
          </a:p>
          <a:p>
            <a:endParaRPr lang="en-GB" sz="2400" dirty="0">
              <a:latin typeface="Arial Black" panose="020B0A04020102020204" pitchFamily="34" charset="0"/>
            </a:endParaRPr>
          </a:p>
          <a:p>
            <a:pPr marL="0" indent="0">
              <a:buNone/>
            </a:pPr>
            <a:r>
              <a:rPr lang="en-GB" sz="2400" dirty="0">
                <a:latin typeface="Arial Black" panose="020B0A04020102020204" pitchFamily="34" charset="0"/>
              </a:rPr>
              <a:t>   </a:t>
            </a:r>
            <a:r>
              <a:rPr lang="en-GB" sz="2400" u="sng" dirty="0">
                <a:latin typeface="Arial Black" panose="020B0A04020102020204" pitchFamily="34" charset="0"/>
              </a:rPr>
              <a:t>Processes</a:t>
            </a:r>
          </a:p>
          <a:p>
            <a:r>
              <a:rPr lang="en-GB" sz="2400" dirty="0">
                <a:latin typeface="Arial Black" panose="020B0A04020102020204" pitchFamily="34" charset="0"/>
              </a:rPr>
              <a:t>Input</a:t>
            </a:r>
          </a:p>
          <a:p>
            <a:r>
              <a:rPr lang="en-GB" sz="2400" dirty="0">
                <a:latin typeface="Arial Black" panose="020B0A04020102020204" pitchFamily="34" charset="0"/>
              </a:rPr>
              <a:t>Process</a:t>
            </a:r>
          </a:p>
          <a:p>
            <a:r>
              <a:rPr lang="en-GB" sz="2400" dirty="0">
                <a:latin typeface="Arial Black" panose="020B0A04020102020204" pitchFamily="34" charset="0"/>
              </a:rPr>
              <a:t>Output</a:t>
            </a:r>
          </a:p>
          <a:p>
            <a:r>
              <a:rPr lang="en-GB" sz="2400" dirty="0">
                <a:latin typeface="Arial Black" panose="020B0A04020102020204" pitchFamily="34" charset="0"/>
              </a:rPr>
              <a:t>Programming</a:t>
            </a:r>
          </a:p>
          <a:p>
            <a:r>
              <a:rPr lang="en-GB" sz="2400" dirty="0">
                <a:latin typeface="Arial Black" panose="020B0A04020102020204" pitchFamily="34" charset="0"/>
              </a:rPr>
              <a:t>Storage</a:t>
            </a:r>
          </a:p>
        </p:txBody>
      </p:sp>
    </p:spTree>
    <p:extLst>
      <p:ext uri="{BB962C8B-B14F-4D97-AF65-F5344CB8AC3E}">
        <p14:creationId xmlns:p14="http://schemas.microsoft.com/office/powerpoint/2010/main" val="2106896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AEE1-1A7A-46F8-84DF-4F36EC2A9608}"/>
              </a:ext>
            </a:extLst>
          </p:cNvPr>
          <p:cNvSpPr>
            <a:spLocks noGrp="1"/>
          </p:cNvSpPr>
          <p:nvPr>
            <p:ph type="title"/>
          </p:nvPr>
        </p:nvSpPr>
        <p:spPr>
          <a:xfrm>
            <a:off x="677334" y="609600"/>
            <a:ext cx="8596668" cy="674914"/>
          </a:xfrm>
        </p:spPr>
        <p:txBody>
          <a:bodyPr/>
          <a:lstStyle/>
          <a:p>
            <a:r>
              <a:rPr lang="en-GB" dirty="0"/>
              <a:t>Tesco Strategies and Competitive Edge</a:t>
            </a:r>
          </a:p>
        </p:txBody>
      </p:sp>
      <p:sp>
        <p:nvSpPr>
          <p:cNvPr id="3" name="Content Placeholder 2">
            <a:extLst>
              <a:ext uri="{FF2B5EF4-FFF2-40B4-BE49-F238E27FC236}">
                <a16:creationId xmlns:a16="http://schemas.microsoft.com/office/drawing/2014/main" id="{177ABF25-13E7-4535-8E5D-94C1273B91BA}"/>
              </a:ext>
            </a:extLst>
          </p:cNvPr>
          <p:cNvSpPr>
            <a:spLocks noGrp="1"/>
          </p:cNvSpPr>
          <p:nvPr>
            <p:ph sz="half" idx="1"/>
          </p:nvPr>
        </p:nvSpPr>
        <p:spPr>
          <a:xfrm>
            <a:off x="677334" y="1741714"/>
            <a:ext cx="7944152" cy="4299647"/>
          </a:xfrm>
        </p:spPr>
        <p:txBody>
          <a:bodyPr/>
          <a:lstStyle/>
          <a:p>
            <a:pPr marL="0" indent="0">
              <a:buNone/>
            </a:pPr>
            <a:r>
              <a:rPr lang="en-GB" sz="3200" dirty="0">
                <a:latin typeface="Arial Black" panose="020B0A04020102020204" pitchFamily="34" charset="0"/>
              </a:rPr>
              <a:t> Porters Five Forces</a:t>
            </a:r>
          </a:p>
          <a:p>
            <a:pPr marL="0" indent="0">
              <a:buNone/>
            </a:pPr>
            <a:endParaRPr lang="en-GB" dirty="0"/>
          </a:p>
          <a:p>
            <a:pPr marL="0" indent="0">
              <a:buNone/>
            </a:pPr>
            <a:endParaRPr lang="en-GB" dirty="0"/>
          </a:p>
          <a:p>
            <a:pPr marL="0" indent="0">
              <a:buNone/>
            </a:pPr>
            <a:r>
              <a:rPr lang="en-GB" sz="2400" dirty="0">
                <a:latin typeface="Arial Black" panose="020B0A04020102020204" pitchFamily="34" charset="0"/>
              </a:rPr>
              <a:t>1.	Potential of new entrants into the industry.</a:t>
            </a:r>
          </a:p>
          <a:p>
            <a:pPr marL="0" indent="0">
              <a:buNone/>
            </a:pPr>
            <a:r>
              <a:rPr lang="en-GB" sz="2400" dirty="0">
                <a:latin typeface="Arial Black" panose="020B0A04020102020204" pitchFamily="34" charset="0"/>
              </a:rPr>
              <a:t>2.	Competition in the industry.</a:t>
            </a:r>
          </a:p>
          <a:p>
            <a:pPr marL="0" indent="0">
              <a:buNone/>
            </a:pPr>
            <a:r>
              <a:rPr lang="en-GB" sz="2400" dirty="0">
                <a:latin typeface="Arial Black" panose="020B0A04020102020204" pitchFamily="34" charset="0"/>
              </a:rPr>
              <a:t>3.	Bargaining power of suppliers.</a:t>
            </a:r>
          </a:p>
          <a:p>
            <a:pPr marL="0" indent="0">
              <a:buNone/>
            </a:pPr>
            <a:r>
              <a:rPr lang="en-GB" sz="2400" dirty="0">
                <a:latin typeface="Arial Black" panose="020B0A04020102020204" pitchFamily="34" charset="0"/>
              </a:rPr>
              <a:t>4.	Bargaining power of buyers.</a:t>
            </a:r>
          </a:p>
          <a:p>
            <a:pPr marL="0" indent="0">
              <a:buNone/>
            </a:pPr>
            <a:r>
              <a:rPr lang="en-GB" sz="2400" dirty="0">
                <a:latin typeface="Arial Black" panose="020B0A04020102020204" pitchFamily="34" charset="0"/>
              </a:rPr>
              <a:t>5.	Threat of substitute products. </a:t>
            </a:r>
          </a:p>
          <a:p>
            <a:pPr marL="0" indent="0">
              <a:buNone/>
            </a:pPr>
            <a:endParaRPr lang="en-GB" dirty="0"/>
          </a:p>
        </p:txBody>
      </p:sp>
    </p:spTree>
    <p:extLst>
      <p:ext uri="{BB962C8B-B14F-4D97-AF65-F5344CB8AC3E}">
        <p14:creationId xmlns:p14="http://schemas.microsoft.com/office/powerpoint/2010/main" val="3541718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199E-64AC-414F-8F1E-441A55956E46}"/>
              </a:ext>
            </a:extLst>
          </p:cNvPr>
          <p:cNvSpPr>
            <a:spLocks noGrp="1"/>
          </p:cNvSpPr>
          <p:nvPr>
            <p:ph type="title"/>
          </p:nvPr>
        </p:nvSpPr>
        <p:spPr>
          <a:xfrm>
            <a:off x="677333" y="174174"/>
            <a:ext cx="10926837" cy="1219198"/>
          </a:xfrm>
        </p:spPr>
        <p:txBody>
          <a:bodyPr>
            <a:normAutofit/>
          </a:bodyPr>
          <a:lstStyle/>
          <a:p>
            <a:pPr algn="ctr"/>
            <a:r>
              <a:rPr lang="en-GB" dirty="0"/>
              <a:t>Benefit/Challenges of </a:t>
            </a:r>
            <a:br>
              <a:rPr lang="en-GB" dirty="0"/>
            </a:br>
            <a:r>
              <a:rPr lang="en-GB" dirty="0"/>
              <a:t>Enterprise Resource Planning systems</a:t>
            </a:r>
          </a:p>
        </p:txBody>
      </p:sp>
      <p:sp>
        <p:nvSpPr>
          <p:cNvPr id="3" name="Content Placeholder 2">
            <a:extLst>
              <a:ext uri="{FF2B5EF4-FFF2-40B4-BE49-F238E27FC236}">
                <a16:creationId xmlns:a16="http://schemas.microsoft.com/office/drawing/2014/main" id="{5F41CF95-0826-4D5F-9B3D-A71F112527A5}"/>
              </a:ext>
            </a:extLst>
          </p:cNvPr>
          <p:cNvSpPr>
            <a:spLocks noGrp="1"/>
          </p:cNvSpPr>
          <p:nvPr>
            <p:ph idx="1"/>
          </p:nvPr>
        </p:nvSpPr>
        <p:spPr>
          <a:xfrm>
            <a:off x="217714" y="1393372"/>
            <a:ext cx="11386456" cy="5290457"/>
          </a:xfrm>
        </p:spPr>
        <p:txBody>
          <a:bodyPr>
            <a:normAutofit fontScale="92500"/>
          </a:bodyPr>
          <a:lstStyle/>
          <a:p>
            <a:pPr marL="0" indent="0">
              <a:buNone/>
            </a:pPr>
            <a:r>
              <a:rPr lang="en-GB" sz="1900" dirty="0">
                <a:latin typeface="Arial Black" panose="020B0A04020102020204" pitchFamily="34" charset="0"/>
              </a:rPr>
              <a:t>ERP components: Financial, Human Resources and Operational</a:t>
            </a:r>
          </a:p>
          <a:p>
            <a:pPr marL="0" indent="0">
              <a:buNone/>
            </a:pPr>
            <a:r>
              <a:rPr lang="en-GB" sz="1900" dirty="0">
                <a:latin typeface="Arial Black" panose="020B0A04020102020204" pitchFamily="34" charset="0"/>
              </a:rPr>
              <a:t>Software that integrates all functions/departments.</a:t>
            </a:r>
          </a:p>
          <a:p>
            <a:pPr marL="0" indent="0">
              <a:buNone/>
            </a:pPr>
            <a:r>
              <a:rPr lang="en-GB" sz="1900" dirty="0">
                <a:latin typeface="Arial Black" panose="020B0A04020102020204" pitchFamily="34" charset="0"/>
              </a:rPr>
              <a:t>The benefits of ERP</a:t>
            </a:r>
          </a:p>
          <a:p>
            <a:pPr marL="0" indent="0">
              <a:buNone/>
            </a:pPr>
            <a:r>
              <a:rPr lang="en-GB" sz="1900" dirty="0">
                <a:latin typeface="Arial Black" panose="020B0A04020102020204" pitchFamily="34" charset="0"/>
              </a:rPr>
              <a:t>Better business reporting with real time information though one integrated database for all Tesco business processes, aligning both business and IT.</a:t>
            </a:r>
          </a:p>
          <a:p>
            <a:pPr marL="0" indent="0">
              <a:buNone/>
            </a:pPr>
            <a:r>
              <a:rPr lang="en-GB" sz="1900" dirty="0">
                <a:latin typeface="Arial Black" panose="020B0A04020102020204" pitchFamily="34" charset="0"/>
              </a:rPr>
              <a:t>Better customer services through the intelligence of data allows improve access to customer information, order accuracy, on time delivery and faster response times.</a:t>
            </a:r>
          </a:p>
          <a:p>
            <a:pPr marL="0" indent="0">
              <a:buNone/>
            </a:pPr>
            <a:r>
              <a:rPr lang="en-GB" sz="1900" dirty="0">
                <a:latin typeface="Arial Black" panose="020B0A04020102020204" pitchFamily="34" charset="0"/>
              </a:rPr>
              <a:t>Improved Inventory cost by improving inventory planning by only carrying needed inventory, this cut higher overhead costs and longer customer fulfilment times.</a:t>
            </a:r>
          </a:p>
          <a:p>
            <a:pPr marL="0" indent="0">
              <a:buNone/>
            </a:pPr>
            <a:r>
              <a:rPr lang="en-GB" sz="1900" dirty="0">
                <a:latin typeface="Arial Black" panose="020B0A04020102020204" pitchFamily="34" charset="0"/>
              </a:rPr>
              <a:t>Better data and cloud security, BIG data distributed across multiple servers with establish security resources.</a:t>
            </a:r>
          </a:p>
          <a:p>
            <a:pPr marL="0" indent="0">
              <a:buNone/>
            </a:pPr>
            <a:r>
              <a:rPr lang="en-GB" sz="1900" dirty="0">
                <a:latin typeface="Arial Black" panose="020B0A04020102020204" pitchFamily="34" charset="0"/>
              </a:rPr>
              <a:t>Improvement of business processes and supply chain management by effective demand forecasting and lean inventory. Implement a smarter workflow to gain efficiency and reduce bottlenecks. Also keeping transparent throughout the business.</a:t>
            </a:r>
          </a:p>
          <a:p>
            <a:pPr marL="0" indent="0">
              <a:buNone/>
            </a:pPr>
            <a:r>
              <a:rPr lang="en-GB" sz="1900" dirty="0">
                <a:latin typeface="Arial Black" panose="020B0A04020102020204" pitchFamily="34" charset="0"/>
              </a:rPr>
              <a:t>Boosted Cash flow by better invoicing and tools to bring in cash faster for the business</a:t>
            </a:r>
            <a:r>
              <a:rPr lang="en-GB" dirty="0"/>
              <a:t>.</a:t>
            </a:r>
          </a:p>
          <a:p>
            <a:pPr marL="0" indent="0">
              <a:buNone/>
            </a:pPr>
            <a:endParaRPr lang="en-GB" dirty="0"/>
          </a:p>
        </p:txBody>
      </p:sp>
    </p:spTree>
    <p:extLst>
      <p:ext uri="{BB962C8B-B14F-4D97-AF65-F5344CB8AC3E}">
        <p14:creationId xmlns:p14="http://schemas.microsoft.com/office/powerpoint/2010/main" val="3785936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97938-27E7-4565-A99E-075618753766}"/>
              </a:ext>
            </a:extLst>
          </p:cNvPr>
          <p:cNvSpPr>
            <a:spLocks noGrp="1"/>
          </p:cNvSpPr>
          <p:nvPr>
            <p:ph type="title"/>
          </p:nvPr>
        </p:nvSpPr>
        <p:spPr>
          <a:xfrm>
            <a:off x="195943" y="152400"/>
            <a:ext cx="11669485" cy="1240971"/>
          </a:xfrm>
        </p:spPr>
        <p:txBody>
          <a:bodyPr/>
          <a:lstStyle/>
          <a:p>
            <a:pPr algn="ctr"/>
            <a:r>
              <a:rPr lang="en-GB" dirty="0"/>
              <a:t>Benefit/Challenges of </a:t>
            </a:r>
            <a:br>
              <a:rPr lang="en-GB" dirty="0"/>
            </a:br>
            <a:r>
              <a:rPr lang="en-GB" dirty="0"/>
              <a:t>Enterprise Resource Planning systems</a:t>
            </a:r>
          </a:p>
        </p:txBody>
      </p:sp>
      <p:sp>
        <p:nvSpPr>
          <p:cNvPr id="3" name="Content Placeholder 2">
            <a:extLst>
              <a:ext uri="{FF2B5EF4-FFF2-40B4-BE49-F238E27FC236}">
                <a16:creationId xmlns:a16="http://schemas.microsoft.com/office/drawing/2014/main" id="{F548990F-8778-45A1-B23B-A423C3F93796}"/>
              </a:ext>
            </a:extLst>
          </p:cNvPr>
          <p:cNvSpPr>
            <a:spLocks noGrp="1"/>
          </p:cNvSpPr>
          <p:nvPr>
            <p:ph idx="1"/>
          </p:nvPr>
        </p:nvSpPr>
        <p:spPr>
          <a:xfrm>
            <a:off x="326572" y="1393371"/>
            <a:ext cx="11538856" cy="5312229"/>
          </a:xfrm>
        </p:spPr>
        <p:txBody>
          <a:bodyPr/>
          <a:lstStyle/>
          <a:p>
            <a:r>
              <a:rPr lang="en-GB" sz="2400" dirty="0">
                <a:latin typeface="Arial Black" panose="020B0A04020102020204" pitchFamily="34" charset="0"/>
              </a:rPr>
              <a:t>Challenges of ERP systems</a:t>
            </a:r>
          </a:p>
          <a:p>
            <a:r>
              <a:rPr lang="en-GB" sz="2400" dirty="0">
                <a:latin typeface="Arial Black" panose="020B0A04020102020204" pitchFamily="34" charset="0"/>
              </a:rPr>
              <a:t>Implementation cost of the ERP software and maintenance, initial also continuous training.</a:t>
            </a:r>
          </a:p>
          <a:p>
            <a:r>
              <a:rPr lang="en-GB" sz="2400" dirty="0">
                <a:latin typeface="Arial Black" panose="020B0A04020102020204" pitchFamily="34" charset="0"/>
              </a:rPr>
              <a:t>Conversion of complex data strategy can be difficult to develop as well as defining, examining and analysing data sources would be time consuming. Bad data conversion will increase costs and cause delays.</a:t>
            </a:r>
          </a:p>
          <a:p>
            <a:r>
              <a:rPr lang="en-GB" sz="2400" dirty="0">
                <a:latin typeface="Arial Black" panose="020B0A04020102020204" pitchFamily="34" charset="0"/>
              </a:rPr>
              <a:t>Training needs to cover all facets of the ERP system also be in line with normal processes. IT operators need training for technical aspects of the ERP system which could be time consuming and costly.</a:t>
            </a:r>
          </a:p>
          <a:p>
            <a:endParaRPr lang="en-GB" dirty="0"/>
          </a:p>
        </p:txBody>
      </p:sp>
    </p:spTree>
    <p:extLst>
      <p:ext uri="{BB962C8B-B14F-4D97-AF65-F5344CB8AC3E}">
        <p14:creationId xmlns:p14="http://schemas.microsoft.com/office/powerpoint/2010/main" val="2535552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DCC78-AEF8-49F0-9271-30CFDADD6B4C}"/>
              </a:ext>
            </a:extLst>
          </p:cNvPr>
          <p:cNvSpPr>
            <a:spLocks noGrp="1"/>
          </p:cNvSpPr>
          <p:nvPr>
            <p:ph type="title"/>
          </p:nvPr>
        </p:nvSpPr>
        <p:spPr>
          <a:xfrm>
            <a:off x="677333" y="609600"/>
            <a:ext cx="10796209" cy="1320800"/>
          </a:xfrm>
        </p:spPr>
        <p:txBody>
          <a:bodyPr/>
          <a:lstStyle/>
          <a:p>
            <a:pPr algn="ctr"/>
            <a:r>
              <a:rPr lang="en-GB" dirty="0"/>
              <a:t>Finally</a:t>
            </a:r>
          </a:p>
        </p:txBody>
      </p:sp>
      <p:sp>
        <p:nvSpPr>
          <p:cNvPr id="3" name="Content Placeholder 2">
            <a:extLst>
              <a:ext uri="{FF2B5EF4-FFF2-40B4-BE49-F238E27FC236}">
                <a16:creationId xmlns:a16="http://schemas.microsoft.com/office/drawing/2014/main" id="{BE73AD16-9A78-4977-AFC2-ABF15BD65E5E}"/>
              </a:ext>
            </a:extLst>
          </p:cNvPr>
          <p:cNvSpPr>
            <a:spLocks noGrp="1"/>
          </p:cNvSpPr>
          <p:nvPr>
            <p:ph idx="1"/>
          </p:nvPr>
        </p:nvSpPr>
        <p:spPr>
          <a:xfrm>
            <a:off x="677334" y="2160589"/>
            <a:ext cx="10796208" cy="3880773"/>
          </a:xfrm>
        </p:spPr>
        <p:txBody>
          <a:bodyPr>
            <a:normAutofit/>
          </a:bodyPr>
          <a:lstStyle/>
          <a:p>
            <a:pPr marL="0" indent="0" algn="ctr">
              <a:buNone/>
            </a:pPr>
            <a:r>
              <a:rPr lang="en-GB" sz="5400" dirty="0">
                <a:latin typeface="Arial Black" panose="020B0A04020102020204" pitchFamily="34" charset="0"/>
              </a:rPr>
              <a:t>Closing thoughts</a:t>
            </a:r>
          </a:p>
        </p:txBody>
      </p:sp>
    </p:spTree>
    <p:extLst>
      <p:ext uri="{BB962C8B-B14F-4D97-AF65-F5344CB8AC3E}">
        <p14:creationId xmlns:p14="http://schemas.microsoft.com/office/powerpoint/2010/main" val="801478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09C7-DC51-455F-B8E8-F54CC5FADD01}"/>
              </a:ext>
            </a:extLst>
          </p:cNvPr>
          <p:cNvSpPr>
            <a:spLocks noGrp="1"/>
          </p:cNvSpPr>
          <p:nvPr>
            <p:ph type="title"/>
          </p:nvPr>
        </p:nvSpPr>
        <p:spPr>
          <a:xfrm>
            <a:off x="677334" y="2481943"/>
            <a:ext cx="10839752" cy="3962399"/>
          </a:xfrm>
        </p:spPr>
        <p:txBody>
          <a:bodyPr>
            <a:normAutofit fontScale="90000"/>
          </a:bodyPr>
          <a:lstStyle/>
          <a:p>
            <a:pPr algn="ctr"/>
            <a:r>
              <a:rPr lang="en-GB" sz="9600" dirty="0"/>
              <a:t>Thankyou</a:t>
            </a:r>
            <a:br>
              <a:rPr lang="en-GB" sz="9600" dirty="0"/>
            </a:br>
            <a:br>
              <a:rPr lang="en-GB" sz="9600" dirty="0"/>
            </a:br>
            <a:br>
              <a:rPr lang="en-GB" sz="9600" dirty="0"/>
            </a:br>
            <a:endParaRPr lang="en-GB" dirty="0"/>
          </a:p>
        </p:txBody>
      </p:sp>
    </p:spTree>
    <p:extLst>
      <p:ext uri="{BB962C8B-B14F-4D97-AF65-F5344CB8AC3E}">
        <p14:creationId xmlns:p14="http://schemas.microsoft.com/office/powerpoint/2010/main" val="16339964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647</TotalTime>
  <Words>513</Words>
  <Application>Microsoft Office PowerPoint</Application>
  <PresentationFormat>Widescreen</PresentationFormat>
  <Paragraphs>76</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Black</vt:lpstr>
      <vt:lpstr>Trebuchet MS</vt:lpstr>
      <vt:lpstr>Wingdings</vt:lpstr>
      <vt:lpstr>Wingdings 3</vt:lpstr>
      <vt:lpstr>Facet</vt:lpstr>
      <vt:lpstr>BA (Hons) Leadership and Management Skills for the Workplace.     Knowledge and Information Management of Tesco.</vt:lpstr>
      <vt:lpstr>Introduction   This power point presentation shell look at the Knowledge and Information systems of Tesco. </vt:lpstr>
      <vt:lpstr>Tesco Jack Cohen founder</vt:lpstr>
      <vt:lpstr>Information systems</vt:lpstr>
      <vt:lpstr>Process Algorithms  Input-Process-Output</vt:lpstr>
      <vt:lpstr>Challenges for Knowledge Management</vt:lpstr>
      <vt:lpstr>Tesco Strategies and Competitive Edge</vt:lpstr>
      <vt:lpstr>Benefit/Challenges of  Enterprise Resource Planning systems</vt:lpstr>
      <vt:lpstr>Benefit/Challenges of  Enterprise Resource Planning systems</vt:lpstr>
      <vt:lpstr>Finally</vt:lpstr>
      <vt:lpstr>Thankyou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monica pusey</dc:creator>
  <cp:lastModifiedBy>monica pusey</cp:lastModifiedBy>
  <cp:revision>2</cp:revision>
  <dcterms:created xsi:type="dcterms:W3CDTF">2021-03-26T09:48:58Z</dcterms:created>
  <dcterms:modified xsi:type="dcterms:W3CDTF">2021-03-26T20:36:20Z</dcterms:modified>
</cp:coreProperties>
</file>