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6" Type="http://schemas.microsoft.com/office/2016/11/relationships/changesInfo" Target="changesInfos/changesInfo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ka Dabkowska (2508842)" userId="4925314b-0ad7-4bf7-a9ae-a14f82e4ff49" providerId="ADAL" clId="{27A4866C-627D-4EE5-A74A-67E05B6DD120}"/>
    <pc:docChg chg="custSel modSld">
      <pc:chgData name="Monika Dabkowska (2508842)" userId="4925314b-0ad7-4bf7-a9ae-a14f82e4ff49" providerId="ADAL" clId="{27A4866C-627D-4EE5-A74A-67E05B6DD120}" dt="2026-07-11T16:25:11.530" v="414" actId="20577"/>
      <pc:docMkLst>
        <pc:docMk/>
      </pc:docMkLst>
      <pc:sldChg chg="modSp mod">
        <pc:chgData name="Monika Dabkowska (2508842)" userId="4925314b-0ad7-4bf7-a9ae-a14f82e4ff49" providerId="ADAL" clId="{27A4866C-627D-4EE5-A74A-67E05B6DD120}" dt="2026-07-11T16:12:28.305" v="111" actId="20577"/>
        <pc:sldMkLst>
          <pc:docMk/>
          <pc:sldMk cId="0" sldId="256"/>
        </pc:sldMkLst>
        <pc:spChg chg="mod">
          <ac:chgData name="Monika Dabkowska (2508842)" userId="4925314b-0ad7-4bf7-a9ae-a14f82e4ff49" providerId="ADAL" clId="{27A4866C-627D-4EE5-A74A-67E05B6DD120}" dt="2026-07-11T16:12:28.305" v="111" actId="20577"/>
          <ac:spMkLst>
            <pc:docMk/>
            <pc:sldMk cId="0" sldId="256"/>
            <ac:spMk id="9" creationId="{00000000-0000-0000-0000-000000000000}"/>
          </ac:spMkLst>
        </pc:spChg>
        <pc:spChg chg="mod">
          <ac:chgData name="Monika Dabkowska (2508842)" userId="4925314b-0ad7-4bf7-a9ae-a14f82e4ff49" providerId="ADAL" clId="{27A4866C-627D-4EE5-A74A-67E05B6DD120}" dt="2026-07-11T16:09:22.699" v="65" actId="20577"/>
          <ac:spMkLst>
            <pc:docMk/>
            <pc:sldMk cId="0" sldId="256"/>
            <ac:spMk id="21" creationId="{00000000-0000-0000-0000-000000000000}"/>
          </ac:spMkLst>
        </pc:spChg>
      </pc:sldChg>
      <pc:sldChg chg="modSp mod">
        <pc:chgData name="Monika Dabkowska (2508842)" userId="4925314b-0ad7-4bf7-a9ae-a14f82e4ff49" providerId="ADAL" clId="{27A4866C-627D-4EE5-A74A-67E05B6DD120}" dt="2026-07-11T16:25:11.530" v="414" actId="20577"/>
        <pc:sldMkLst>
          <pc:docMk/>
          <pc:sldMk cId="0" sldId="260"/>
        </pc:sldMkLst>
        <pc:spChg chg="mod">
          <ac:chgData name="Monika Dabkowska (2508842)" userId="4925314b-0ad7-4bf7-a9ae-a14f82e4ff49" providerId="ADAL" clId="{27A4866C-627D-4EE5-A74A-67E05B6DD120}" dt="2026-07-11T16:25:11.530" v="414" actId="20577"/>
          <ac:spMkLst>
            <pc:docMk/>
            <pc:sldMk cId="0" sldId="260"/>
            <ac:spMk id="11" creationId="{00000000-0000-0000-0000-000000000000}"/>
          </ac:spMkLst>
        </pc:spChg>
      </pc:sldChg>
      <pc:sldChg chg="addSp delSp modSp mod">
        <pc:chgData name="Monika Dabkowska (2508842)" userId="4925314b-0ad7-4bf7-a9ae-a14f82e4ff49" providerId="ADAL" clId="{27A4866C-627D-4EE5-A74A-67E05B6DD120}" dt="2026-07-11T16:16:17.596" v="395" actId="14100"/>
        <pc:sldMkLst>
          <pc:docMk/>
          <pc:sldMk cId="0" sldId="264"/>
        </pc:sldMkLst>
        <pc:spChg chg="mod">
          <ac:chgData name="Monika Dabkowska (2508842)" userId="4925314b-0ad7-4bf7-a9ae-a14f82e4ff49" providerId="ADAL" clId="{27A4866C-627D-4EE5-A74A-67E05B6DD120}" dt="2026-07-11T16:12:58.585" v="197" actId="20577"/>
          <ac:spMkLst>
            <pc:docMk/>
            <pc:sldMk cId="0" sldId="264"/>
            <ac:spMk id="5" creationId="{00000000-0000-0000-0000-000000000000}"/>
          </ac:spMkLst>
        </pc:spChg>
        <pc:spChg chg="mod">
          <ac:chgData name="Monika Dabkowska (2508842)" userId="4925314b-0ad7-4bf7-a9ae-a14f82e4ff49" providerId="ADAL" clId="{27A4866C-627D-4EE5-A74A-67E05B6DD120}" dt="2026-07-11T16:14:27.641" v="390" actId="20577"/>
          <ac:spMkLst>
            <pc:docMk/>
            <pc:sldMk cId="0" sldId="264"/>
            <ac:spMk id="6" creationId="{00000000-0000-0000-0000-000000000000}"/>
          </ac:spMkLst>
        </pc:spChg>
        <pc:spChg chg="add mod">
          <ac:chgData name="Monika Dabkowska (2508842)" userId="4925314b-0ad7-4bf7-a9ae-a14f82e4ff49" providerId="ADAL" clId="{27A4866C-627D-4EE5-A74A-67E05B6DD120}" dt="2026-07-11T16:16:17.596" v="395" actId="14100"/>
          <ac:spMkLst>
            <pc:docMk/>
            <pc:sldMk cId="0" sldId="264"/>
            <ac:spMk id="9" creationId="{81407744-4052-D91F-176D-5DD6B424E560}"/>
          </ac:spMkLst>
        </pc:spChg>
      </pc:sldChg>
    </pc:docChg>
  </pc:docChgLst>
  <pc:docChgLst>
    <pc:chgData name="Monika Dabkowska (2508842)" userId="4925314b-0ad7-4bf7-a9ae-a14f82e4ff49" providerId="ADAL" clId="{74F454C0-2212-38EE-BB15-A7CFF3C34924}"/>
    <pc:docChg chg="custSel modSld">
      <pc:chgData name="Monika Dabkowska (2508842)" userId="4925314b-0ad7-4bf7-a9ae-a14f82e4ff49" providerId="ADAL" clId="{74F454C0-2212-38EE-BB15-A7CFF3C34924}" dt="2026-07-14T09:43:02.489" v="8" actId="20577"/>
      <pc:docMkLst>
        <pc:docMk/>
      </pc:docMkLst>
      <pc:sldChg chg="modSp mod">
        <pc:chgData name="Monika Dabkowska (2508842)" userId="4925314b-0ad7-4bf7-a9ae-a14f82e4ff49" providerId="ADAL" clId="{74F454C0-2212-38EE-BB15-A7CFF3C34924}" dt="2026-07-14T09:43:02.489" v="8" actId="20577"/>
        <pc:sldMkLst>
          <pc:docMk/>
          <pc:sldMk cId="0" sldId="256"/>
        </pc:sldMkLst>
        <pc:spChg chg="mod">
          <ac:chgData name="Monika Dabkowska (2508842)" userId="4925314b-0ad7-4bf7-a9ae-a14f82e4ff49" providerId="ADAL" clId="{74F454C0-2212-38EE-BB15-A7CFF3C34924}" dt="2026-07-14T09:42:20.014" v="3" actId="14100"/>
          <ac:spMkLst>
            <pc:docMk/>
            <pc:sldMk cId="0" sldId="256"/>
            <ac:spMk id="8" creationId="{00000000-0000-0000-0000-000000000000}"/>
          </ac:spMkLst>
        </pc:spChg>
        <pc:spChg chg="mod">
          <ac:chgData name="Monika Dabkowska (2508842)" userId="4925314b-0ad7-4bf7-a9ae-a14f82e4ff49" providerId="ADAL" clId="{74F454C0-2212-38EE-BB15-A7CFF3C34924}" dt="2026-07-14T09:43:02.489" v="8" actId="20577"/>
          <ac:spMkLst>
            <pc:docMk/>
            <pc:sldMk cId="0" sldId="256"/>
            <ac:spMk id="21" creationId="{00000000-0000-0000-0000-000000000000}"/>
          </ac:spMkLst>
        </pc:spChg>
      </pc:sldChg>
      <pc:sldChg chg="delSp mod">
        <pc:chgData name="Monika Dabkowska (2508842)" userId="4925314b-0ad7-4bf7-a9ae-a14f82e4ff49" providerId="ADAL" clId="{74F454C0-2212-38EE-BB15-A7CFF3C34924}" dt="2026-07-14T09:40:14.649" v="0" actId="478"/>
        <pc:sldMkLst>
          <pc:docMk/>
          <pc:sldMk cId="0" sldId="263"/>
        </pc:sldMkLst>
        <pc:spChg chg="del">
          <ac:chgData name="Monika Dabkowska (2508842)" userId="4925314b-0ad7-4bf7-a9ae-a14f82e4ff49" providerId="ADAL" clId="{74F454C0-2212-38EE-BB15-A7CFF3C34924}" dt="2026-07-14T09:40:14.649" v="0" actId="478"/>
          <ac:spMkLst>
            <pc:docMk/>
            <pc:sldMk cId="0" sldId="263"/>
            <ac:spMk id="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pl-PL"/>
          </a:p>
        </p:txBody>
      </p:sp>
      <p:sp>
        <p:nvSpPr>
          <p:cNvPr id="3" name="Symbol zastępczy daty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5B32430C-CAD8-814E-BDA6-6D1954C9C6E5}" type="datetimeFigureOut">
              <a:rPr lang="pl-PL" smtClean="0"/>
              <a:t>14.07.2026</a:t>
            </a:fld>
            <a:endParaRPr lang="pl-PL"/>
          </a:p>
        </p:txBody>
      </p:sp>
      <p:sp>
        <p:nvSpPr>
          <p:cNvPr id="4" name="Symbol zastępczy obrazu slajdu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pl-PL"/>
          </a:p>
        </p:txBody>
      </p:sp>
      <p:sp>
        <p:nvSpPr>
          <p:cNvPr id="5" name="Symbol zastępczy notatek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stopki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pl-PL"/>
          </a:p>
        </p:txBody>
      </p:sp>
      <p:sp>
        <p:nvSpPr>
          <p:cNvPr id="7" name="Symbol zastępczy numeru slajdu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CA51586D-F042-6345-A891-BD20F9C09931}" type="slidenum">
              <a:rPr lang="pl-PL" smtClean="0"/>
              <a:t>‹#›</a:t>
            </a:fld>
            <a:endParaRPr lang="pl-PL"/>
          </a:p>
        </p:txBody>
      </p:sp>
    </p:spTree>
    <p:extLst>
      <p:ext uri="{BB962C8B-B14F-4D97-AF65-F5344CB8AC3E}">
        <p14:creationId xmlns:p14="http://schemas.microsoft.com/office/powerpoint/2010/main" val="153858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presentation is about communication as a key professional skill in health and social care. I chose communication because it affects how we build trust, understand people's needs, share information safely and work with other professionals. I will explain what the skill means, why it matters in practice, give a practical support-worker example, and use the SBAR model as a structured way to communicate concerns.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not only speaking. In health and social care it includes listening, observing, explaining, recording and sharing relevant information. The NMC Code highlights listening to people and responding to their preferences and concerns. The NHS Accessible Information Standard is also important because it reminds services to identify, record, share and meet communication support needs. This means the professional must adapt the way they communicate, for example by using plain language, visual information, an interpreter, or extra time.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matters because it affects how safe and person-centred care is. It builds trust, but it also helps prevent mistakes. Vermeir and colleagues found that poor communication can affect continuity of care, patient safety and satisfaction. NICE also links communication with shared decision-making, because people need understandable information to take part in choices about their care. In teamwork, if information is vague or incomplete, colleagues may not realise how urgent a situation is.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my own self-awareness, I see communication as an area where I have some strengths and also areas to improve. My strengths would be staying calm, listening and trying to explain things simply. However, in a busy care environment I may need more confidence to speak up quickly and clearly when I am worried about a person's safety. A structured tool can help because it gives me a professional way to organise what I have noticed and what action I think is needed.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practical example could be a support worker in a residential care home. If a resident with dementia is suddenly more confused and unsteady, communication has to be adjusted. With the resident I would use a calm tone, short sentences and give extra time. I would check basic needs such as pain, thirst, toilet needs or fear. With colleagues, I should not just say “she seems off”. I should describe specific changes and escalate the concern. With family members, I would be respectful but also follow confidentiality and workplace policy.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model I would use is SBAR, which stands for Situation, Background, Assessment and Recommendation. It is useful because it stops communication becoming vague. For example, I would clearly state the situation: the resident is more confused and nearly fell. Then I would give the background: she has dementia but this is a sudden change. My assessment would be that there is a possible health risk, such as infection, dehydration or a fall risk. My recommendation would be a clear request for assessment and next steps.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action plan is practical. First, I will practise structured handovers using SBAR, so I become more confident with concise communication. Second, I will check understanding by using plain language and asking the person to tell me back the main point in their own words. Third, I will ask for feedback from a tutor, mentor or colleague. Finally, I will reflect briefly after difficult interactions so that I can identify what went well and what needs to change next time.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communication is a core employability skill in health and social care. It is not just about being friendly; it is linked to dignity, understanding, shared decision-making and safety. My main development need is to become more confident and structured when I need to raise concerns. Using SBAR gives me a practical model to do this in a clear, professional way. Thank you for listening, and I am happy to answer any questions.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reference list is included for assessment requirements. I would not read the references aloud in the five-minute presentation, but I would keep the slide in the PowerPoint to show the sources used. The in-text citations on the slides link to this list.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AFB"/>
        </a:solidFill>
        <a:effectLst/>
      </p:bgPr>
    </p:bg>
    <p:spTree>
      <p:nvGrpSpPr>
        <p:cNvPr id="1" name=""/>
        <p:cNvGrpSpPr/>
        <p:nvPr/>
      </p:nvGrpSpPr>
      <p:grpSpPr>
        <a:xfrm>
          <a:off x="0" y="0"/>
          <a:ext cx="0" cy="0"/>
          <a:chOff x="0" y="0"/>
          <a:chExt cx="0" cy="0"/>
        </a:xfrm>
      </p:grpSpPr>
      <p:sp>
        <p:nvSpPr>
          <p:cNvPr id="2" name="Shape 0"/>
          <p:cNvSpPr/>
          <p:nvPr/>
        </p:nvSpPr>
        <p:spPr>
          <a:xfrm>
            <a:off x="0" y="6519672"/>
            <a:ext cx="12188952" cy="0"/>
          </a:xfrm>
          <a:prstGeom prst="line">
            <a:avLst/>
          </a:prstGeom>
          <a:noFill/>
          <a:ln w="12700">
            <a:solidFill>
              <a:srgbClr val="D6E3E8"/>
            </a:solidFill>
            <a:prstDash val="solid"/>
          </a:ln>
        </p:spPr>
        <p:txBody>
          <a:bodyPr/>
          <a:lstStyle/>
          <a:p>
            <a:endParaRPr lang="en-GB"/>
          </a:p>
        </p:txBody>
      </p:sp>
      <p:sp>
        <p:nvSpPr>
          <p:cNvPr id="3" name="Text 1"/>
          <p:cNvSpPr/>
          <p:nvPr/>
        </p:nvSpPr>
        <p:spPr>
          <a:xfrm>
            <a:off x="502920" y="6565392"/>
            <a:ext cx="6035040" cy="164592"/>
          </a:xfrm>
          <a:prstGeom prst="rect">
            <a:avLst/>
          </a:prstGeom>
          <a:noFill/>
          <a:ln/>
        </p:spPr>
        <p:txBody>
          <a:bodyPr wrap="square" rtlCol="0" anchor="ctr"/>
          <a:lstStyle/>
          <a:p>
            <a:pPr marL="0" indent="0">
              <a:buNone/>
            </a:pPr>
            <a:r>
              <a:rPr lang="en-US" sz="780" dirty="0">
                <a:solidFill>
                  <a:srgbClr val="6B7280"/>
                </a:solidFill>
                <a:latin typeface="Aptos" pitchFamily="34" charset="0"/>
                <a:ea typeface="Aptos" pitchFamily="34" charset="-122"/>
                <a:cs typeface="Aptos" pitchFamily="34" charset="-120"/>
              </a:rPr>
              <a:t>LCHS4009 Professional Development within Health and Social Care</a:t>
            </a:r>
            <a:endParaRPr lang="en-US" sz="780" dirty="0"/>
          </a:p>
        </p:txBody>
      </p:sp>
      <p:sp>
        <p:nvSpPr>
          <p:cNvPr id="4" name="Text 2"/>
          <p:cNvSpPr/>
          <p:nvPr/>
        </p:nvSpPr>
        <p:spPr>
          <a:xfrm>
            <a:off x="9372600" y="6565392"/>
            <a:ext cx="2331720" cy="164592"/>
          </a:xfrm>
          <a:prstGeom prst="rect">
            <a:avLst/>
          </a:prstGeom>
          <a:noFill/>
          <a:ln/>
        </p:spPr>
        <p:txBody>
          <a:bodyPr wrap="square" rtlCol="0" anchor="ctr"/>
          <a:lstStyle/>
          <a:p>
            <a:pPr marL="0" indent="0" algn="r">
              <a:buNone/>
            </a:pPr>
            <a:r>
              <a:rPr lang="en-US" sz="780" dirty="0">
                <a:solidFill>
                  <a:srgbClr val="6B7280"/>
                </a:solidFill>
                <a:latin typeface="Aptos" pitchFamily="34" charset="0"/>
                <a:ea typeface="Aptos" pitchFamily="34" charset="-122"/>
                <a:cs typeface="Aptos" pitchFamily="34" charset="-120"/>
              </a:rPr>
              <a:t>Self-Awareness Presentation</a:t>
            </a:r>
            <a:endParaRPr lang="en-US" sz="780" dirty="0"/>
          </a:p>
        </p:txBody>
      </p:sp>
      <p:sp>
        <p:nvSpPr>
          <p:cNvPr id="25" name="Slide Number Placeholder 0"/>
          <p:cNvSpPr>
            <a:spLocks noGrp="1"/>
          </p:cNvSpPr>
          <p:nvPr>
            <p:ph type="sldNum" sz="quarter" idx="4294967295"/>
          </p:nvPr>
        </p:nvSpPr>
        <p:spPr>
          <a:xfrm>
            <a:off x="11750040"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780">
                <a:solidFill>
                  <a:srgbClr val="6B7280"/>
                </a:solidFill>
                <a:latin typeface="Aptos"/>
                <a:ea typeface="Aptos"/>
                <a:cs typeface="Aptos"/>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750040"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780">
                <a:solidFill>
                  <a:srgbClr val="6B7280"/>
                </a:solidFill>
                <a:latin typeface="Aptos"/>
                <a:ea typeface="Aptos"/>
                <a:cs typeface="Aptos"/>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AFB"/>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8016"/>
          </a:xfrm>
          <a:prstGeom prst="rect">
            <a:avLst/>
          </a:prstGeom>
          <a:solidFill>
            <a:srgbClr val="0F766E"/>
          </a:solidFill>
          <a:ln w="12700">
            <a:solidFill>
              <a:srgbClr val="0F766E"/>
            </a:solidFill>
            <a:prstDash val="solid"/>
          </a:ln>
        </p:spPr>
        <p:txBody>
          <a:bodyPr/>
          <a:lstStyle/>
          <a:p>
            <a:endParaRPr lang="en-GB"/>
          </a:p>
        </p:txBody>
      </p:sp>
      <p:sp>
        <p:nvSpPr>
          <p:cNvPr id="3" name="Shape 1"/>
          <p:cNvSpPr/>
          <p:nvPr/>
        </p:nvSpPr>
        <p:spPr>
          <a:xfrm>
            <a:off x="0" y="128016"/>
            <a:ext cx="12188952" cy="36576"/>
          </a:xfrm>
          <a:prstGeom prst="rect">
            <a:avLst/>
          </a:prstGeom>
          <a:solidFill>
            <a:srgbClr val="14B8A6"/>
          </a:solidFill>
          <a:ln w="12700">
            <a:solidFill>
              <a:srgbClr val="14B8A6"/>
            </a:solidFill>
            <a:prstDash val="solid"/>
          </a:ln>
        </p:spPr>
        <p:txBody>
          <a:bodyPr/>
          <a:lstStyle/>
          <a:p>
            <a:endParaRPr lang="en-GB"/>
          </a:p>
        </p:txBody>
      </p:sp>
      <p:sp>
        <p:nvSpPr>
          <p:cNvPr id="4" name="Shape 2"/>
          <p:cNvSpPr/>
          <p:nvPr/>
        </p:nvSpPr>
        <p:spPr>
          <a:xfrm>
            <a:off x="566928" y="658368"/>
            <a:ext cx="11064240" cy="5394960"/>
          </a:xfrm>
          <a:prstGeom prst="roundRect">
            <a:avLst>
              <a:gd name="adj" fmla="val 2034"/>
            </a:avLst>
          </a:prstGeom>
          <a:solidFill>
            <a:srgbClr val="FFFFFF"/>
          </a:solidFill>
          <a:ln w="12700">
            <a:solidFill>
              <a:srgbClr val="DDE8EA"/>
            </a:solidFill>
            <a:prstDash val="solid"/>
          </a:ln>
        </p:spPr>
        <p:txBody>
          <a:bodyPr/>
          <a:lstStyle/>
          <a:p>
            <a:endParaRPr lang="en-GB"/>
          </a:p>
        </p:txBody>
      </p:sp>
      <p:sp>
        <p:nvSpPr>
          <p:cNvPr id="5" name="Shape 3"/>
          <p:cNvSpPr/>
          <p:nvPr/>
        </p:nvSpPr>
        <p:spPr>
          <a:xfrm>
            <a:off x="566928" y="658368"/>
            <a:ext cx="155448" cy="5394960"/>
          </a:xfrm>
          <a:prstGeom prst="rect">
            <a:avLst/>
          </a:prstGeom>
          <a:solidFill>
            <a:srgbClr val="0F766E"/>
          </a:solidFill>
          <a:ln w="12700">
            <a:solidFill>
              <a:srgbClr val="0F766E"/>
            </a:solidFill>
            <a:prstDash val="solid"/>
          </a:ln>
        </p:spPr>
        <p:txBody>
          <a:bodyPr/>
          <a:lstStyle/>
          <a:p>
            <a:endParaRPr lang="en-GB"/>
          </a:p>
        </p:txBody>
      </p:sp>
      <p:sp>
        <p:nvSpPr>
          <p:cNvPr id="6" name="Text 4"/>
          <p:cNvSpPr/>
          <p:nvPr/>
        </p:nvSpPr>
        <p:spPr>
          <a:xfrm>
            <a:off x="987552" y="1060704"/>
            <a:ext cx="8229600" cy="475488"/>
          </a:xfrm>
          <a:prstGeom prst="rect">
            <a:avLst/>
          </a:prstGeom>
          <a:noFill/>
          <a:ln/>
        </p:spPr>
        <p:txBody>
          <a:bodyPr wrap="square" lIns="0" tIns="0" rIns="0" bIns="0" rtlCol="0" anchor="ctr"/>
          <a:lstStyle/>
          <a:p>
            <a:pPr marL="0" indent="0">
              <a:buNone/>
            </a:pPr>
            <a:r>
              <a:rPr lang="en-US" sz="3100" b="1" dirty="0">
                <a:solidFill>
                  <a:srgbClr val="16323F"/>
                </a:solidFill>
                <a:latin typeface="Aptos Display" pitchFamily="34" charset="0"/>
                <a:ea typeface="Aptos Display" pitchFamily="34" charset="-122"/>
                <a:cs typeface="Aptos Display" pitchFamily="34" charset="-120"/>
              </a:rPr>
              <a:t>Self-Awareness Presentation</a:t>
            </a:r>
            <a:endParaRPr lang="en-US" sz="3100" dirty="0"/>
          </a:p>
        </p:txBody>
      </p:sp>
      <p:sp>
        <p:nvSpPr>
          <p:cNvPr id="7" name="Text 5"/>
          <p:cNvSpPr/>
          <p:nvPr/>
        </p:nvSpPr>
        <p:spPr>
          <a:xfrm>
            <a:off x="1005840" y="1700784"/>
            <a:ext cx="7498080" cy="347472"/>
          </a:xfrm>
          <a:prstGeom prst="rect">
            <a:avLst/>
          </a:prstGeom>
          <a:noFill/>
          <a:ln/>
        </p:spPr>
        <p:txBody>
          <a:bodyPr wrap="square" lIns="0" tIns="0" rIns="0" bIns="0" rtlCol="0" anchor="ctr"/>
          <a:lstStyle/>
          <a:p>
            <a:pPr marL="0" indent="0">
              <a:buNone/>
            </a:pPr>
            <a:r>
              <a:rPr lang="en-US" sz="2000" b="1" dirty="0">
                <a:solidFill>
                  <a:srgbClr val="0F766E"/>
                </a:solidFill>
                <a:latin typeface="Aptos Display" pitchFamily="34" charset="0"/>
                <a:ea typeface="Aptos Display" pitchFamily="34" charset="-122"/>
                <a:cs typeface="Aptos Display" pitchFamily="34" charset="-120"/>
              </a:rPr>
              <a:t>Chosen key skill: Communication</a:t>
            </a:r>
            <a:endParaRPr lang="en-US" sz="2000" dirty="0"/>
          </a:p>
        </p:txBody>
      </p:sp>
      <p:sp>
        <p:nvSpPr>
          <p:cNvPr id="8" name="Text 6"/>
          <p:cNvSpPr/>
          <p:nvPr/>
        </p:nvSpPr>
        <p:spPr>
          <a:xfrm>
            <a:off x="1024128" y="2212848"/>
            <a:ext cx="8778240" cy="91437"/>
          </a:xfrm>
          <a:prstGeom prst="rect">
            <a:avLst/>
          </a:prstGeom>
          <a:noFill/>
          <a:ln/>
        </p:spPr>
        <p:txBody>
          <a:bodyPr wrap="square" lIns="0" tIns="0" rIns="0" bIns="0" rtlCol="0" anchor="ctr"/>
          <a:lstStyle/>
          <a:p>
            <a:pPr marL="0" indent="0">
              <a:buNone/>
            </a:pPr>
            <a:r>
              <a:rPr lang="en-US" sz="1300" dirty="0">
                <a:solidFill>
                  <a:srgbClr val="263238"/>
                </a:solidFill>
              </a:rPr>
              <a:t>Professional Development within Health and Social Care (LCHS4009)</a:t>
            </a:r>
            <a:endParaRPr lang="en-GB" sz="1300" dirty="0">
              <a:solidFill>
                <a:srgbClr val="263238"/>
              </a:solidFill>
            </a:endParaRPr>
          </a:p>
          <a:p>
            <a:pPr marL="0" indent="0">
              <a:buNone/>
            </a:pPr>
            <a:r>
              <a:rPr lang="en-GB" sz="1300" dirty="0">
                <a:solidFill>
                  <a:srgbClr val="263238"/>
                </a:solidFill>
              </a:rPr>
              <a:t>Lecturer: Odette Jack</a:t>
            </a:r>
            <a:endParaRPr lang="en-US" sz="1300" dirty="0"/>
          </a:p>
        </p:txBody>
      </p:sp>
      <p:sp>
        <p:nvSpPr>
          <p:cNvPr id="9" name="Text 7"/>
          <p:cNvSpPr/>
          <p:nvPr/>
        </p:nvSpPr>
        <p:spPr>
          <a:xfrm>
            <a:off x="1024128" y="2542032"/>
            <a:ext cx="6400800" cy="228600"/>
          </a:xfrm>
          <a:prstGeom prst="rect">
            <a:avLst/>
          </a:prstGeom>
          <a:noFill/>
          <a:ln/>
        </p:spPr>
        <p:txBody>
          <a:bodyPr wrap="square" lIns="0" tIns="0" rIns="0" bIns="0" rtlCol="0" anchor="ctr"/>
          <a:lstStyle/>
          <a:p>
            <a:pPr marL="0" indent="0">
              <a:buNone/>
            </a:pPr>
            <a:endParaRPr lang="en-US" sz="1150" dirty="0"/>
          </a:p>
        </p:txBody>
      </p:sp>
      <p:sp>
        <p:nvSpPr>
          <p:cNvPr id="10" name="Shape 8"/>
          <p:cNvSpPr/>
          <p:nvPr/>
        </p:nvSpPr>
        <p:spPr>
          <a:xfrm>
            <a:off x="1024128" y="3182112"/>
            <a:ext cx="1508760" cy="347472"/>
          </a:xfrm>
          <a:prstGeom prst="roundRect">
            <a:avLst>
              <a:gd name="adj" fmla="val 21053"/>
            </a:avLst>
          </a:prstGeom>
          <a:solidFill>
            <a:srgbClr val="E8F3F2"/>
          </a:solidFill>
          <a:ln w="12700">
            <a:solidFill>
              <a:srgbClr val="E8F3F2"/>
            </a:solidFill>
            <a:prstDash val="solid"/>
          </a:ln>
        </p:spPr>
        <p:txBody>
          <a:bodyPr/>
          <a:lstStyle/>
          <a:p>
            <a:endParaRPr lang="en-GB"/>
          </a:p>
        </p:txBody>
      </p:sp>
      <p:sp>
        <p:nvSpPr>
          <p:cNvPr id="11" name="Text 9"/>
          <p:cNvSpPr/>
          <p:nvPr/>
        </p:nvSpPr>
        <p:spPr>
          <a:xfrm>
            <a:off x="1133856" y="3259836"/>
            <a:ext cx="1289304" cy="164592"/>
          </a:xfrm>
          <a:prstGeom prst="rect">
            <a:avLst/>
          </a:prstGeom>
          <a:noFill/>
          <a:ln/>
        </p:spPr>
        <p:txBody>
          <a:bodyPr wrap="square" lIns="0" tIns="0" rIns="0" bIns="0" rtlCol="0" anchor="ctr"/>
          <a:lstStyle/>
          <a:p>
            <a:pPr marL="0" indent="0" algn="ctr">
              <a:buNone/>
            </a:pPr>
            <a:r>
              <a:rPr lang="en-US" sz="980" b="1" dirty="0">
                <a:solidFill>
                  <a:srgbClr val="0F766E"/>
                </a:solidFill>
              </a:rPr>
              <a:t>Person-centred</a:t>
            </a:r>
            <a:endParaRPr lang="en-US" sz="980" dirty="0"/>
          </a:p>
        </p:txBody>
      </p:sp>
      <p:sp>
        <p:nvSpPr>
          <p:cNvPr id="12" name="Shape 10"/>
          <p:cNvSpPr/>
          <p:nvPr/>
        </p:nvSpPr>
        <p:spPr>
          <a:xfrm>
            <a:off x="2697480" y="3182112"/>
            <a:ext cx="822960" cy="347472"/>
          </a:xfrm>
          <a:prstGeom prst="roundRect">
            <a:avLst>
              <a:gd name="adj" fmla="val 21053"/>
            </a:avLst>
          </a:prstGeom>
          <a:solidFill>
            <a:srgbClr val="EAF2FF"/>
          </a:solidFill>
          <a:ln w="12700">
            <a:solidFill>
              <a:srgbClr val="EAF2FF"/>
            </a:solidFill>
            <a:prstDash val="solid"/>
          </a:ln>
        </p:spPr>
        <p:txBody>
          <a:bodyPr/>
          <a:lstStyle/>
          <a:p>
            <a:endParaRPr lang="en-GB"/>
          </a:p>
        </p:txBody>
      </p:sp>
      <p:sp>
        <p:nvSpPr>
          <p:cNvPr id="13" name="Text 11"/>
          <p:cNvSpPr/>
          <p:nvPr/>
        </p:nvSpPr>
        <p:spPr>
          <a:xfrm>
            <a:off x="2807208" y="3259836"/>
            <a:ext cx="603504" cy="164592"/>
          </a:xfrm>
          <a:prstGeom prst="rect">
            <a:avLst/>
          </a:prstGeom>
          <a:noFill/>
          <a:ln/>
        </p:spPr>
        <p:txBody>
          <a:bodyPr wrap="square" lIns="0" tIns="0" rIns="0" bIns="0" rtlCol="0" anchor="ctr"/>
          <a:lstStyle/>
          <a:p>
            <a:pPr marL="0" indent="0" algn="ctr">
              <a:buNone/>
            </a:pPr>
            <a:r>
              <a:rPr lang="en-US" sz="980" b="1" dirty="0">
                <a:solidFill>
                  <a:srgbClr val="2563EB"/>
                </a:solidFill>
              </a:rPr>
              <a:t>Safe</a:t>
            </a:r>
            <a:endParaRPr lang="en-US" sz="980" dirty="0"/>
          </a:p>
        </p:txBody>
      </p:sp>
      <p:sp>
        <p:nvSpPr>
          <p:cNvPr id="14" name="Shape 12"/>
          <p:cNvSpPr/>
          <p:nvPr/>
        </p:nvSpPr>
        <p:spPr>
          <a:xfrm>
            <a:off x="3685032" y="3182112"/>
            <a:ext cx="868680" cy="347472"/>
          </a:xfrm>
          <a:prstGeom prst="roundRect">
            <a:avLst>
              <a:gd name="adj" fmla="val 21053"/>
            </a:avLst>
          </a:prstGeom>
          <a:solidFill>
            <a:srgbClr val="EFF6FF"/>
          </a:solidFill>
          <a:ln w="12700">
            <a:solidFill>
              <a:srgbClr val="EFF6FF"/>
            </a:solidFill>
            <a:prstDash val="solid"/>
          </a:ln>
        </p:spPr>
        <p:txBody>
          <a:bodyPr/>
          <a:lstStyle/>
          <a:p>
            <a:endParaRPr lang="en-GB"/>
          </a:p>
        </p:txBody>
      </p:sp>
      <p:sp>
        <p:nvSpPr>
          <p:cNvPr id="15" name="Text 13"/>
          <p:cNvSpPr/>
          <p:nvPr/>
        </p:nvSpPr>
        <p:spPr>
          <a:xfrm>
            <a:off x="3794760" y="3259836"/>
            <a:ext cx="649224" cy="164592"/>
          </a:xfrm>
          <a:prstGeom prst="rect">
            <a:avLst/>
          </a:prstGeom>
          <a:noFill/>
          <a:ln/>
        </p:spPr>
        <p:txBody>
          <a:bodyPr wrap="square" lIns="0" tIns="0" rIns="0" bIns="0" rtlCol="0" anchor="ctr"/>
          <a:lstStyle/>
          <a:p>
            <a:pPr marL="0" indent="0" algn="ctr">
              <a:buNone/>
            </a:pPr>
            <a:r>
              <a:rPr lang="en-US" sz="980" b="1" dirty="0">
                <a:solidFill>
                  <a:srgbClr val="2563EB"/>
                </a:solidFill>
              </a:rPr>
              <a:t>Clear</a:t>
            </a:r>
            <a:endParaRPr lang="en-US" sz="980" dirty="0"/>
          </a:p>
        </p:txBody>
      </p:sp>
      <p:sp>
        <p:nvSpPr>
          <p:cNvPr id="16" name="Shape 14"/>
          <p:cNvSpPr/>
          <p:nvPr/>
        </p:nvSpPr>
        <p:spPr>
          <a:xfrm>
            <a:off x="4709160" y="3182112"/>
            <a:ext cx="1298448" cy="347472"/>
          </a:xfrm>
          <a:prstGeom prst="roundRect">
            <a:avLst>
              <a:gd name="adj" fmla="val 21053"/>
            </a:avLst>
          </a:prstGeom>
          <a:solidFill>
            <a:srgbClr val="F0FDF4"/>
          </a:solidFill>
          <a:ln w="12700">
            <a:solidFill>
              <a:srgbClr val="F0FDF4"/>
            </a:solidFill>
            <a:prstDash val="solid"/>
          </a:ln>
        </p:spPr>
        <p:txBody>
          <a:bodyPr/>
          <a:lstStyle/>
          <a:p>
            <a:endParaRPr lang="en-GB"/>
          </a:p>
        </p:txBody>
      </p:sp>
      <p:sp>
        <p:nvSpPr>
          <p:cNvPr id="17" name="Text 15"/>
          <p:cNvSpPr/>
          <p:nvPr/>
        </p:nvSpPr>
        <p:spPr>
          <a:xfrm>
            <a:off x="4818888" y="3259836"/>
            <a:ext cx="1078992" cy="164592"/>
          </a:xfrm>
          <a:prstGeom prst="rect">
            <a:avLst/>
          </a:prstGeom>
          <a:noFill/>
          <a:ln/>
        </p:spPr>
        <p:txBody>
          <a:bodyPr wrap="square" lIns="0" tIns="0" rIns="0" bIns="0" rtlCol="0" anchor="ctr"/>
          <a:lstStyle/>
          <a:p>
            <a:pPr marL="0" indent="0" algn="ctr">
              <a:buNone/>
            </a:pPr>
            <a:r>
              <a:rPr lang="en-US" sz="980" b="1" dirty="0">
                <a:solidFill>
                  <a:srgbClr val="15803D"/>
                </a:solidFill>
              </a:rPr>
              <a:t>Professional</a:t>
            </a:r>
            <a:endParaRPr lang="en-US" sz="980" dirty="0"/>
          </a:p>
        </p:txBody>
      </p:sp>
      <p:sp>
        <p:nvSpPr>
          <p:cNvPr id="18" name="Shape 16"/>
          <p:cNvSpPr/>
          <p:nvPr/>
        </p:nvSpPr>
        <p:spPr>
          <a:xfrm>
            <a:off x="8503920" y="1051560"/>
            <a:ext cx="2148840" cy="2148840"/>
          </a:xfrm>
          <a:prstGeom prst="arc">
            <a:avLst/>
          </a:prstGeom>
          <a:noFill/>
          <a:ln w="50800">
            <a:solidFill>
              <a:srgbClr val="0F766E"/>
            </a:solidFill>
            <a:prstDash val="solid"/>
            <a:headEnd type="none"/>
            <a:tailEnd type="triangle"/>
          </a:ln>
        </p:spPr>
        <p:txBody>
          <a:bodyPr/>
          <a:lstStyle/>
          <a:p>
            <a:endParaRPr lang="en-GB"/>
          </a:p>
        </p:txBody>
      </p:sp>
      <p:sp>
        <p:nvSpPr>
          <p:cNvPr id="19" name="Text 17"/>
          <p:cNvSpPr/>
          <p:nvPr/>
        </p:nvSpPr>
        <p:spPr>
          <a:xfrm>
            <a:off x="8366760" y="1627632"/>
            <a:ext cx="2423160" cy="777240"/>
          </a:xfrm>
          <a:prstGeom prst="rect">
            <a:avLst/>
          </a:prstGeom>
          <a:noFill/>
          <a:ln/>
        </p:spPr>
        <p:txBody>
          <a:bodyPr wrap="square" lIns="0" tIns="0" rIns="0" bIns="0" rtlCol="0" anchor="ctr"/>
          <a:lstStyle/>
          <a:p>
            <a:pPr marL="0" indent="0" algn="ctr">
              <a:buNone/>
            </a:pPr>
            <a:r>
              <a:rPr lang="en-US" sz="1500" b="1" dirty="0">
                <a:solidFill>
                  <a:srgbClr val="16323F"/>
                </a:solidFill>
              </a:rPr>
              <a:t>listen</a:t>
            </a:r>
            <a:endParaRPr lang="en-US" sz="1500" dirty="0"/>
          </a:p>
          <a:p>
            <a:pPr marL="0" indent="0" algn="ctr">
              <a:buNone/>
            </a:pPr>
            <a:r>
              <a:rPr lang="en-US" sz="1500" b="1" dirty="0">
                <a:solidFill>
                  <a:srgbClr val="16323F"/>
                </a:solidFill>
              </a:rPr>
              <a:t>understand</a:t>
            </a:r>
            <a:endParaRPr lang="en-US" sz="1500" dirty="0"/>
          </a:p>
          <a:p>
            <a:pPr marL="0" indent="0" algn="ctr">
              <a:buNone/>
            </a:pPr>
            <a:r>
              <a:rPr lang="en-US" sz="1500" b="1" dirty="0">
                <a:solidFill>
                  <a:srgbClr val="16323F"/>
                </a:solidFill>
              </a:rPr>
              <a:t>respond</a:t>
            </a:r>
            <a:endParaRPr lang="en-US" sz="1500" dirty="0"/>
          </a:p>
        </p:txBody>
      </p:sp>
      <p:sp>
        <p:nvSpPr>
          <p:cNvPr id="20" name="Shape 18"/>
          <p:cNvSpPr/>
          <p:nvPr/>
        </p:nvSpPr>
        <p:spPr>
          <a:xfrm>
            <a:off x="1024128" y="4187952"/>
            <a:ext cx="9646920" cy="0"/>
          </a:xfrm>
          <a:prstGeom prst="line">
            <a:avLst/>
          </a:prstGeom>
          <a:noFill/>
          <a:ln w="12700">
            <a:solidFill>
              <a:srgbClr val="D9E7EA"/>
            </a:solidFill>
            <a:prstDash val="solid"/>
          </a:ln>
        </p:spPr>
        <p:txBody>
          <a:bodyPr/>
          <a:lstStyle/>
          <a:p>
            <a:endParaRPr lang="en-GB"/>
          </a:p>
        </p:txBody>
      </p:sp>
      <p:sp>
        <p:nvSpPr>
          <p:cNvPr id="21" name="Text 19"/>
          <p:cNvSpPr/>
          <p:nvPr/>
        </p:nvSpPr>
        <p:spPr>
          <a:xfrm>
            <a:off x="1024128" y="4443983"/>
            <a:ext cx="6583680" cy="980063"/>
          </a:xfrm>
          <a:prstGeom prst="rect">
            <a:avLst/>
          </a:prstGeom>
          <a:noFill/>
          <a:ln/>
        </p:spPr>
        <p:txBody>
          <a:bodyPr wrap="square" lIns="0" tIns="0" rIns="0" bIns="0" rtlCol="0" anchor="ctr"/>
          <a:lstStyle/>
          <a:p>
            <a:pPr marL="0" indent="0">
              <a:buNone/>
            </a:pPr>
            <a:r>
              <a:rPr lang="en-US" sz="1100" dirty="0">
                <a:solidFill>
                  <a:srgbClr val="5E6C73"/>
                </a:solidFill>
              </a:rPr>
              <a:t>Student name: </a:t>
            </a:r>
            <a:r>
              <a:rPr lang="pl-PL" sz="1100" dirty="0">
                <a:solidFill>
                  <a:srgbClr val="5E6C73"/>
                </a:solidFill>
              </a:rPr>
              <a:t>Monika Dabkowska</a:t>
            </a:r>
          </a:p>
          <a:p>
            <a:pPr marL="0" indent="0">
              <a:buNone/>
            </a:pPr>
            <a:r>
              <a:rPr lang="pl-PL" sz="1100" dirty="0">
                <a:solidFill>
                  <a:srgbClr val="5E6C73"/>
                </a:solidFill>
              </a:rPr>
              <a:t>Student no, 250884</a:t>
            </a:r>
            <a:r>
              <a:rPr lang="en-GB" sz="1100" dirty="0">
                <a:solidFill>
                  <a:srgbClr val="5E6C73"/>
                </a:solidFill>
              </a:rPr>
              <a:t>2</a:t>
            </a:r>
            <a:endParaRPr lang="pl-PL" sz="1100" dirty="0">
              <a:solidFill>
                <a:srgbClr val="5E6C73"/>
              </a:solidFill>
            </a:endParaRPr>
          </a:p>
          <a:p>
            <a:pPr marL="0" indent="0">
              <a:buNone/>
            </a:pPr>
            <a:r>
              <a:rPr lang="en-US" sz="1100" dirty="0">
                <a:solidFill>
                  <a:srgbClr val="5E6C73"/>
                </a:solidFill>
              </a:rPr>
              <a:t>Date: July 2026</a:t>
            </a:r>
            <a:endParaRPr lang="en-US" sz="1100" dirty="0"/>
          </a:p>
        </p:txBody>
      </p:sp>
      <p:sp>
        <p:nvSpPr>
          <p:cNvPr id="25" name="Slide Number Placeholder 0"/>
          <p:cNvSpPr>
            <a:spLocks noGrp="1"/>
          </p:cNvSpPr>
          <p:nvPr>
            <p:ph type="sldNum" sz="quarter" idx="4294967295"/>
          </p:nvPr>
        </p:nvSpPr>
        <p:spPr>
          <a:xfrm>
            <a:off x="11750040"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780">
                <a:solidFill>
                  <a:srgbClr val="6B7280"/>
                </a:solidFill>
                <a:latin typeface="Aptos"/>
                <a:ea typeface="Aptos"/>
                <a:cs typeface="Aptos"/>
              </a:defRPr>
            </a:lvl1pPr>
          </a:lstStyle>
          <a:p>
            <a:pPr algn="l"/>
            <a:fld id="{F7021451-1387-4CA6-816F-3879F97B5CBC}" type="slidenum">
              <a:rPr lang="en-US" b="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AFB"/>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8016"/>
          </a:xfrm>
          <a:prstGeom prst="rect">
            <a:avLst/>
          </a:prstGeom>
          <a:solidFill>
            <a:srgbClr val="0F766E"/>
          </a:solidFill>
          <a:ln w="12700">
            <a:solidFill>
              <a:srgbClr val="0F766E"/>
            </a:solidFill>
            <a:prstDash val="solid"/>
          </a:ln>
        </p:spPr>
        <p:txBody>
          <a:bodyPr/>
          <a:lstStyle/>
          <a:p>
            <a:endParaRPr lang="en-GB"/>
          </a:p>
        </p:txBody>
      </p:sp>
      <p:sp>
        <p:nvSpPr>
          <p:cNvPr id="3" name="Shape 1"/>
          <p:cNvSpPr/>
          <p:nvPr/>
        </p:nvSpPr>
        <p:spPr>
          <a:xfrm>
            <a:off x="0" y="128016"/>
            <a:ext cx="12188952" cy="36576"/>
          </a:xfrm>
          <a:prstGeom prst="rect">
            <a:avLst/>
          </a:prstGeom>
          <a:solidFill>
            <a:srgbClr val="14B8A6"/>
          </a:solidFill>
          <a:ln w="12700">
            <a:solidFill>
              <a:srgbClr val="14B8A6"/>
            </a:solidFill>
            <a:prstDash val="solid"/>
          </a:ln>
        </p:spPr>
        <p:txBody>
          <a:bodyPr/>
          <a:lstStyle/>
          <a:p>
            <a:endParaRPr lang="en-GB"/>
          </a:p>
        </p:txBody>
      </p:sp>
      <p:sp>
        <p:nvSpPr>
          <p:cNvPr id="4" name="Text 2"/>
          <p:cNvSpPr/>
          <p:nvPr/>
        </p:nvSpPr>
        <p:spPr>
          <a:xfrm>
            <a:off x="502920" y="438912"/>
            <a:ext cx="7955280" cy="384048"/>
          </a:xfrm>
          <a:prstGeom prst="rect">
            <a:avLst/>
          </a:prstGeom>
          <a:noFill/>
          <a:ln/>
        </p:spPr>
        <p:txBody>
          <a:bodyPr wrap="square" lIns="0" tIns="0" rIns="0" bIns="0" rtlCol="0" anchor="ctr"/>
          <a:lstStyle/>
          <a:p>
            <a:pPr marL="0" indent="0">
              <a:buNone/>
            </a:pPr>
            <a:r>
              <a:rPr lang="en-US" sz="2500" b="1" dirty="0">
                <a:solidFill>
                  <a:srgbClr val="16323F"/>
                </a:solidFill>
                <a:latin typeface="Aptos Display" pitchFamily="34" charset="0"/>
                <a:ea typeface="Aptos Display" pitchFamily="34" charset="-122"/>
                <a:cs typeface="Aptos Display" pitchFamily="34" charset="-120"/>
              </a:rPr>
              <a:t>What does communication mean?</a:t>
            </a:r>
            <a:endParaRPr lang="en-US" sz="2500" dirty="0"/>
          </a:p>
        </p:txBody>
      </p:sp>
      <p:sp>
        <p:nvSpPr>
          <p:cNvPr id="5" name="Text 3"/>
          <p:cNvSpPr/>
          <p:nvPr/>
        </p:nvSpPr>
        <p:spPr>
          <a:xfrm>
            <a:off x="530352" y="859536"/>
            <a:ext cx="9875520" cy="256032"/>
          </a:xfrm>
          <a:prstGeom prst="rect">
            <a:avLst/>
          </a:prstGeom>
          <a:noFill/>
          <a:ln/>
        </p:spPr>
        <p:txBody>
          <a:bodyPr wrap="square" lIns="0" tIns="0" rIns="0" bIns="0" rtlCol="0" anchor="ctr"/>
          <a:lstStyle/>
          <a:p>
            <a:pPr marL="0" indent="0">
              <a:buNone/>
            </a:pPr>
            <a:r>
              <a:rPr lang="en-US" sz="1050" dirty="0">
                <a:solidFill>
                  <a:srgbClr val="5E6C73"/>
                </a:solidFill>
                <a:latin typeface="Aptos" pitchFamily="34" charset="0"/>
                <a:ea typeface="Aptos" pitchFamily="34" charset="-122"/>
                <a:cs typeface="Aptos" pitchFamily="34" charset="-120"/>
              </a:rPr>
              <a:t>Communication is a professional skill, not just a conversation.</a:t>
            </a:r>
            <a:endParaRPr lang="en-US" sz="1050" dirty="0"/>
          </a:p>
        </p:txBody>
      </p:sp>
      <p:sp>
        <p:nvSpPr>
          <p:cNvPr id="6" name="Shape 4"/>
          <p:cNvSpPr/>
          <p:nvPr/>
        </p:nvSpPr>
        <p:spPr>
          <a:xfrm>
            <a:off x="658368" y="1417320"/>
            <a:ext cx="3474720" cy="3474720"/>
          </a:xfrm>
          <a:prstGeom prst="roundRect">
            <a:avLst>
              <a:gd name="adj" fmla="val 2105"/>
            </a:avLst>
          </a:prstGeom>
          <a:solidFill>
            <a:srgbClr val="FFFFFF"/>
          </a:solidFill>
          <a:ln w="12700">
            <a:solidFill>
              <a:srgbClr val="D8E3E7"/>
            </a:solidFill>
            <a:prstDash val="solid"/>
          </a:ln>
        </p:spPr>
        <p:txBody>
          <a:bodyPr/>
          <a:lstStyle/>
          <a:p>
            <a:endParaRPr lang="en-GB"/>
          </a:p>
        </p:txBody>
      </p:sp>
      <p:sp>
        <p:nvSpPr>
          <p:cNvPr id="7" name="Text 5"/>
          <p:cNvSpPr/>
          <p:nvPr/>
        </p:nvSpPr>
        <p:spPr>
          <a:xfrm>
            <a:off x="886968" y="1581912"/>
            <a:ext cx="3017520" cy="274320"/>
          </a:xfrm>
          <a:prstGeom prst="rect">
            <a:avLst/>
          </a:prstGeom>
          <a:noFill/>
          <a:ln/>
        </p:spPr>
        <p:txBody>
          <a:bodyPr wrap="square" lIns="0" tIns="0" rIns="0" bIns="0" rtlCol="0" anchor="ctr"/>
          <a:lstStyle/>
          <a:p>
            <a:pPr marL="0" indent="0">
              <a:buNone/>
            </a:pPr>
            <a:r>
              <a:rPr lang="en-US" sz="1400" b="1" dirty="0">
                <a:solidFill>
                  <a:srgbClr val="16323F"/>
                </a:solidFill>
              </a:rPr>
              <a:t>1. Listening</a:t>
            </a:r>
            <a:endParaRPr lang="en-US" sz="1400" dirty="0"/>
          </a:p>
        </p:txBody>
      </p:sp>
      <p:sp>
        <p:nvSpPr>
          <p:cNvPr id="8" name="Text 6"/>
          <p:cNvSpPr/>
          <p:nvPr/>
        </p:nvSpPr>
        <p:spPr>
          <a:xfrm>
            <a:off x="886968" y="1984248"/>
            <a:ext cx="3017520" cy="2761488"/>
          </a:xfrm>
          <a:prstGeom prst="rect">
            <a:avLst/>
          </a:prstGeom>
          <a:noFill/>
          <a:ln/>
        </p:spPr>
        <p:txBody>
          <a:bodyPr wrap="square" lIns="0" tIns="0" rIns="0" bIns="0" rtlCol="0" anchor="ctr">
            <a:normAutofit/>
          </a:bodyPr>
          <a:lstStyle/>
          <a:p>
            <a:r>
              <a:rPr lang="en-US" sz="1200" dirty="0">
                <a:solidFill>
                  <a:srgbClr val="263238"/>
                </a:solidFill>
              </a:rPr>
              <a:t>• Listening to what the person says</a:t>
            </a:r>
            <a:endParaRPr lang="en-US" sz="1200" dirty="0"/>
          </a:p>
          <a:p>
            <a:r>
              <a:rPr lang="en-US" sz="1200" dirty="0">
                <a:solidFill>
                  <a:srgbClr val="263238"/>
                </a:solidFill>
              </a:rPr>
              <a:t>• Noticing body language and tone</a:t>
            </a:r>
            <a:endParaRPr lang="en-US" sz="1200" dirty="0"/>
          </a:p>
          <a:p>
            <a:r>
              <a:rPr lang="en-US" sz="1200" dirty="0">
                <a:solidFill>
                  <a:srgbClr val="263238"/>
                </a:solidFill>
              </a:rPr>
              <a:t>• Responding to preferences and concerns</a:t>
            </a:r>
            <a:endParaRPr lang="en-US" sz="1200" dirty="0"/>
          </a:p>
        </p:txBody>
      </p:sp>
      <p:sp>
        <p:nvSpPr>
          <p:cNvPr id="9" name="Shape 7"/>
          <p:cNvSpPr/>
          <p:nvPr/>
        </p:nvSpPr>
        <p:spPr>
          <a:xfrm>
            <a:off x="4370832" y="1417320"/>
            <a:ext cx="3474720" cy="3474720"/>
          </a:xfrm>
          <a:prstGeom prst="roundRect">
            <a:avLst>
              <a:gd name="adj" fmla="val 2105"/>
            </a:avLst>
          </a:prstGeom>
          <a:solidFill>
            <a:srgbClr val="FFFFFF"/>
          </a:solidFill>
          <a:ln w="12700">
            <a:solidFill>
              <a:srgbClr val="D8E3E7"/>
            </a:solidFill>
            <a:prstDash val="solid"/>
          </a:ln>
        </p:spPr>
        <p:txBody>
          <a:bodyPr/>
          <a:lstStyle/>
          <a:p>
            <a:endParaRPr lang="en-GB"/>
          </a:p>
        </p:txBody>
      </p:sp>
      <p:sp>
        <p:nvSpPr>
          <p:cNvPr id="10" name="Text 8"/>
          <p:cNvSpPr/>
          <p:nvPr/>
        </p:nvSpPr>
        <p:spPr>
          <a:xfrm>
            <a:off x="4599432" y="1581912"/>
            <a:ext cx="3017520" cy="274320"/>
          </a:xfrm>
          <a:prstGeom prst="rect">
            <a:avLst/>
          </a:prstGeom>
          <a:noFill/>
          <a:ln/>
        </p:spPr>
        <p:txBody>
          <a:bodyPr wrap="square" lIns="0" tIns="0" rIns="0" bIns="0" rtlCol="0" anchor="ctr"/>
          <a:lstStyle/>
          <a:p>
            <a:pPr marL="0" indent="0">
              <a:buNone/>
            </a:pPr>
            <a:r>
              <a:rPr lang="en-US" sz="1400" b="1" dirty="0">
                <a:solidFill>
                  <a:srgbClr val="16323F"/>
                </a:solidFill>
              </a:rPr>
              <a:t>2. Explaining</a:t>
            </a:r>
            <a:endParaRPr lang="en-US" sz="1400" dirty="0"/>
          </a:p>
        </p:txBody>
      </p:sp>
      <p:sp>
        <p:nvSpPr>
          <p:cNvPr id="11" name="Text 9"/>
          <p:cNvSpPr/>
          <p:nvPr/>
        </p:nvSpPr>
        <p:spPr>
          <a:xfrm>
            <a:off x="4599432" y="1984248"/>
            <a:ext cx="3017520" cy="2761488"/>
          </a:xfrm>
          <a:prstGeom prst="rect">
            <a:avLst/>
          </a:prstGeom>
          <a:noFill/>
          <a:ln/>
        </p:spPr>
        <p:txBody>
          <a:bodyPr wrap="square" lIns="0" tIns="0" rIns="0" bIns="0" rtlCol="0" anchor="ctr">
            <a:normAutofit/>
          </a:bodyPr>
          <a:lstStyle/>
          <a:p>
            <a:r>
              <a:rPr lang="en-US" sz="1200" dirty="0">
                <a:solidFill>
                  <a:srgbClr val="263238"/>
                </a:solidFill>
              </a:rPr>
              <a:t>• Using clear, respectful language</a:t>
            </a:r>
            <a:endParaRPr lang="en-US" sz="1200" dirty="0"/>
          </a:p>
          <a:p>
            <a:r>
              <a:rPr lang="en-US" sz="1200" dirty="0">
                <a:solidFill>
                  <a:srgbClr val="263238"/>
                </a:solidFill>
              </a:rPr>
              <a:t>• Avoiding jargon when possible</a:t>
            </a:r>
            <a:endParaRPr lang="en-US" sz="1200" dirty="0"/>
          </a:p>
          <a:p>
            <a:r>
              <a:rPr lang="en-US" sz="1200" dirty="0">
                <a:solidFill>
                  <a:srgbClr val="263238"/>
                </a:solidFill>
              </a:rPr>
              <a:t>• Checking that the person understands</a:t>
            </a:r>
            <a:endParaRPr lang="en-US" sz="1200" dirty="0"/>
          </a:p>
        </p:txBody>
      </p:sp>
      <p:sp>
        <p:nvSpPr>
          <p:cNvPr id="12" name="Shape 10"/>
          <p:cNvSpPr/>
          <p:nvPr/>
        </p:nvSpPr>
        <p:spPr>
          <a:xfrm>
            <a:off x="8083296" y="1417320"/>
            <a:ext cx="3474720" cy="3474720"/>
          </a:xfrm>
          <a:prstGeom prst="roundRect">
            <a:avLst>
              <a:gd name="adj" fmla="val 2105"/>
            </a:avLst>
          </a:prstGeom>
          <a:solidFill>
            <a:srgbClr val="FFFFFF"/>
          </a:solidFill>
          <a:ln w="12700">
            <a:solidFill>
              <a:srgbClr val="D8E3E7"/>
            </a:solidFill>
            <a:prstDash val="solid"/>
          </a:ln>
        </p:spPr>
        <p:txBody>
          <a:bodyPr/>
          <a:lstStyle/>
          <a:p>
            <a:endParaRPr lang="en-GB"/>
          </a:p>
        </p:txBody>
      </p:sp>
      <p:sp>
        <p:nvSpPr>
          <p:cNvPr id="13" name="Text 11"/>
          <p:cNvSpPr/>
          <p:nvPr/>
        </p:nvSpPr>
        <p:spPr>
          <a:xfrm>
            <a:off x="8311896" y="1581912"/>
            <a:ext cx="3017520" cy="274320"/>
          </a:xfrm>
          <a:prstGeom prst="rect">
            <a:avLst/>
          </a:prstGeom>
          <a:noFill/>
          <a:ln/>
        </p:spPr>
        <p:txBody>
          <a:bodyPr wrap="square" lIns="0" tIns="0" rIns="0" bIns="0" rtlCol="0" anchor="ctr"/>
          <a:lstStyle/>
          <a:p>
            <a:pPr marL="0" indent="0">
              <a:buNone/>
            </a:pPr>
            <a:r>
              <a:rPr lang="en-US" sz="1400" b="1" dirty="0">
                <a:solidFill>
                  <a:srgbClr val="16323F"/>
                </a:solidFill>
              </a:rPr>
              <a:t>3. Recording &amp; sharing</a:t>
            </a:r>
            <a:endParaRPr lang="en-US" sz="1400" dirty="0"/>
          </a:p>
        </p:txBody>
      </p:sp>
      <p:sp>
        <p:nvSpPr>
          <p:cNvPr id="14" name="Text 12"/>
          <p:cNvSpPr/>
          <p:nvPr/>
        </p:nvSpPr>
        <p:spPr>
          <a:xfrm>
            <a:off x="8311896" y="1984248"/>
            <a:ext cx="3017520" cy="2761488"/>
          </a:xfrm>
          <a:prstGeom prst="rect">
            <a:avLst/>
          </a:prstGeom>
          <a:noFill/>
          <a:ln/>
        </p:spPr>
        <p:txBody>
          <a:bodyPr wrap="square" lIns="0" tIns="0" rIns="0" bIns="0" rtlCol="0" anchor="ctr">
            <a:normAutofit/>
          </a:bodyPr>
          <a:lstStyle/>
          <a:p>
            <a:r>
              <a:rPr lang="en-US" sz="1200" dirty="0">
                <a:solidFill>
                  <a:srgbClr val="263238"/>
                </a:solidFill>
              </a:rPr>
              <a:t>• Writing accurate notes</a:t>
            </a:r>
            <a:endParaRPr lang="en-US" sz="1200" dirty="0"/>
          </a:p>
          <a:p>
            <a:r>
              <a:rPr lang="en-US" sz="1200" dirty="0">
                <a:solidFill>
                  <a:srgbClr val="263238"/>
                </a:solidFill>
              </a:rPr>
              <a:t>• Passing on relevant information</a:t>
            </a:r>
            <a:endParaRPr lang="en-US" sz="1200" dirty="0"/>
          </a:p>
          <a:p>
            <a:r>
              <a:rPr lang="en-US" sz="1200" dirty="0">
                <a:solidFill>
                  <a:srgbClr val="263238"/>
                </a:solidFill>
              </a:rPr>
              <a:t>• Respecting confidentiality and boundaries</a:t>
            </a:r>
            <a:endParaRPr lang="en-US" sz="1200" dirty="0"/>
          </a:p>
        </p:txBody>
      </p:sp>
      <p:sp>
        <p:nvSpPr>
          <p:cNvPr id="15" name="Shape 13"/>
          <p:cNvSpPr/>
          <p:nvPr/>
        </p:nvSpPr>
        <p:spPr>
          <a:xfrm>
            <a:off x="2240280" y="5230368"/>
            <a:ext cx="7717536" cy="530352"/>
          </a:xfrm>
          <a:prstGeom prst="roundRect">
            <a:avLst>
              <a:gd name="adj" fmla="val 13793"/>
            </a:avLst>
          </a:prstGeom>
          <a:solidFill>
            <a:srgbClr val="E8F3F2"/>
          </a:solidFill>
          <a:ln w="12700">
            <a:solidFill>
              <a:srgbClr val="E8F3F2"/>
            </a:solidFill>
            <a:prstDash val="solid"/>
          </a:ln>
        </p:spPr>
        <p:txBody>
          <a:bodyPr/>
          <a:lstStyle/>
          <a:p>
            <a:endParaRPr lang="en-GB"/>
          </a:p>
        </p:txBody>
      </p:sp>
      <p:sp>
        <p:nvSpPr>
          <p:cNvPr id="16" name="Text 14"/>
          <p:cNvSpPr/>
          <p:nvPr/>
        </p:nvSpPr>
        <p:spPr>
          <a:xfrm>
            <a:off x="2514600" y="5404104"/>
            <a:ext cx="7223760" cy="164592"/>
          </a:xfrm>
          <a:prstGeom prst="rect">
            <a:avLst/>
          </a:prstGeom>
          <a:noFill/>
          <a:ln/>
        </p:spPr>
        <p:txBody>
          <a:bodyPr wrap="square" lIns="0" tIns="0" rIns="0" bIns="0" rtlCol="0" anchor="ctr"/>
          <a:lstStyle/>
          <a:p>
            <a:pPr marL="0" indent="0" algn="ctr">
              <a:buNone/>
            </a:pPr>
            <a:r>
              <a:rPr lang="en-US" sz="1120" b="1" dirty="0">
                <a:solidFill>
                  <a:srgbClr val="16323F"/>
                </a:solidFill>
              </a:rPr>
              <a:t>In health and social care, communication should be person-centred and adapted to individual needs.</a:t>
            </a:r>
            <a:endParaRPr lang="en-US" sz="1120" dirty="0"/>
          </a:p>
        </p:txBody>
      </p:sp>
      <p:sp>
        <p:nvSpPr>
          <p:cNvPr id="17" name="Text 15"/>
          <p:cNvSpPr/>
          <p:nvPr/>
        </p:nvSpPr>
        <p:spPr>
          <a:xfrm>
            <a:off x="512064" y="6236208"/>
            <a:ext cx="10607040" cy="164592"/>
          </a:xfrm>
          <a:prstGeom prst="rect">
            <a:avLst/>
          </a:prstGeom>
          <a:noFill/>
          <a:ln/>
        </p:spPr>
        <p:txBody>
          <a:bodyPr wrap="square" lIns="0" tIns="0" rIns="0" bIns="0" rtlCol="0" anchor="ctr"/>
          <a:lstStyle/>
          <a:p>
            <a:pPr marL="0" indent="0">
              <a:buNone/>
            </a:pPr>
            <a:r>
              <a:rPr lang="en-US" sz="780" i="1" dirty="0">
                <a:solidFill>
                  <a:srgbClr val="6B7280"/>
                </a:solidFill>
                <a:latin typeface="Aptos" pitchFamily="34" charset="0"/>
                <a:ea typeface="Aptos" pitchFamily="34" charset="-122"/>
                <a:cs typeface="Aptos" pitchFamily="34" charset="-120"/>
              </a:rPr>
              <a:t>In-text sources: (NMC, 2018; NHS England, 2016)</a:t>
            </a:r>
            <a:endParaRPr lang="en-US" sz="780" dirty="0"/>
          </a:p>
        </p:txBody>
      </p:sp>
      <p:sp>
        <p:nvSpPr>
          <p:cNvPr id="25" name="Slide Number Placeholder 0"/>
          <p:cNvSpPr>
            <a:spLocks noGrp="1"/>
          </p:cNvSpPr>
          <p:nvPr>
            <p:ph type="sldNum" sz="quarter" idx="4294967295"/>
          </p:nvPr>
        </p:nvSpPr>
        <p:spPr>
          <a:xfrm>
            <a:off x="11750040"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780">
                <a:solidFill>
                  <a:srgbClr val="6B7280"/>
                </a:solidFill>
                <a:latin typeface="Aptos"/>
                <a:ea typeface="Aptos"/>
                <a:cs typeface="Aptos"/>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AFB"/>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8016"/>
          </a:xfrm>
          <a:prstGeom prst="rect">
            <a:avLst/>
          </a:prstGeom>
          <a:solidFill>
            <a:srgbClr val="0F766E"/>
          </a:solidFill>
          <a:ln w="12700">
            <a:solidFill>
              <a:srgbClr val="0F766E"/>
            </a:solidFill>
            <a:prstDash val="solid"/>
          </a:ln>
        </p:spPr>
        <p:txBody>
          <a:bodyPr/>
          <a:lstStyle/>
          <a:p>
            <a:endParaRPr lang="en-GB"/>
          </a:p>
        </p:txBody>
      </p:sp>
      <p:sp>
        <p:nvSpPr>
          <p:cNvPr id="3" name="Shape 1"/>
          <p:cNvSpPr/>
          <p:nvPr/>
        </p:nvSpPr>
        <p:spPr>
          <a:xfrm>
            <a:off x="0" y="128016"/>
            <a:ext cx="12188952" cy="36576"/>
          </a:xfrm>
          <a:prstGeom prst="rect">
            <a:avLst/>
          </a:prstGeom>
          <a:solidFill>
            <a:srgbClr val="14B8A6"/>
          </a:solidFill>
          <a:ln w="12700">
            <a:solidFill>
              <a:srgbClr val="14B8A6"/>
            </a:solidFill>
            <a:prstDash val="solid"/>
          </a:ln>
        </p:spPr>
        <p:txBody>
          <a:bodyPr/>
          <a:lstStyle/>
          <a:p>
            <a:endParaRPr lang="en-GB"/>
          </a:p>
        </p:txBody>
      </p:sp>
      <p:sp>
        <p:nvSpPr>
          <p:cNvPr id="4" name="Text 2"/>
          <p:cNvSpPr/>
          <p:nvPr/>
        </p:nvSpPr>
        <p:spPr>
          <a:xfrm>
            <a:off x="502920" y="438912"/>
            <a:ext cx="7955280" cy="384048"/>
          </a:xfrm>
          <a:prstGeom prst="rect">
            <a:avLst/>
          </a:prstGeom>
          <a:noFill/>
          <a:ln/>
        </p:spPr>
        <p:txBody>
          <a:bodyPr wrap="square" lIns="0" tIns="0" rIns="0" bIns="0" rtlCol="0" anchor="ctr"/>
          <a:lstStyle/>
          <a:p>
            <a:pPr marL="0" indent="0">
              <a:buNone/>
            </a:pPr>
            <a:r>
              <a:rPr lang="en-US" sz="2500" b="1" dirty="0">
                <a:solidFill>
                  <a:srgbClr val="16323F"/>
                </a:solidFill>
                <a:latin typeface="Aptos Display" pitchFamily="34" charset="0"/>
                <a:ea typeface="Aptos Display" pitchFamily="34" charset="-122"/>
                <a:cs typeface="Aptos Display" pitchFamily="34" charset="-120"/>
              </a:rPr>
              <a:t>Why communication matters in practice</a:t>
            </a:r>
            <a:endParaRPr lang="en-US" sz="2500" dirty="0"/>
          </a:p>
        </p:txBody>
      </p:sp>
      <p:sp>
        <p:nvSpPr>
          <p:cNvPr id="5" name="Text 3"/>
          <p:cNvSpPr/>
          <p:nvPr/>
        </p:nvSpPr>
        <p:spPr>
          <a:xfrm>
            <a:off x="530352" y="859536"/>
            <a:ext cx="9875520" cy="256032"/>
          </a:xfrm>
          <a:prstGeom prst="rect">
            <a:avLst/>
          </a:prstGeom>
          <a:noFill/>
          <a:ln/>
        </p:spPr>
        <p:txBody>
          <a:bodyPr wrap="square" lIns="0" tIns="0" rIns="0" bIns="0" rtlCol="0" anchor="ctr"/>
          <a:lstStyle/>
          <a:p>
            <a:pPr marL="0" indent="0">
              <a:buNone/>
            </a:pPr>
            <a:r>
              <a:rPr lang="en-US" sz="1050" dirty="0">
                <a:solidFill>
                  <a:srgbClr val="5E6C73"/>
                </a:solidFill>
                <a:latin typeface="Aptos" pitchFamily="34" charset="0"/>
                <a:ea typeface="Aptos" pitchFamily="34" charset="-122"/>
                <a:cs typeface="Aptos" pitchFamily="34" charset="-120"/>
              </a:rPr>
              <a:t>Good communication supports dignity, safety and shared decisions.</a:t>
            </a:r>
            <a:endParaRPr lang="en-US" sz="1050" dirty="0"/>
          </a:p>
        </p:txBody>
      </p:sp>
      <p:sp>
        <p:nvSpPr>
          <p:cNvPr id="6" name="Shape 4"/>
          <p:cNvSpPr/>
          <p:nvPr/>
        </p:nvSpPr>
        <p:spPr>
          <a:xfrm>
            <a:off x="749808" y="1536192"/>
            <a:ext cx="2450592" cy="3547872"/>
          </a:xfrm>
          <a:prstGeom prst="roundRect">
            <a:avLst>
              <a:gd name="adj" fmla="val 3358"/>
            </a:avLst>
          </a:prstGeom>
          <a:solidFill>
            <a:srgbClr val="FFFFFF"/>
          </a:solidFill>
          <a:ln w="12700">
            <a:solidFill>
              <a:srgbClr val="D7E6E8"/>
            </a:solidFill>
            <a:prstDash val="solid"/>
          </a:ln>
        </p:spPr>
        <p:txBody>
          <a:bodyPr/>
          <a:lstStyle/>
          <a:p>
            <a:endParaRPr lang="en-GB"/>
          </a:p>
        </p:txBody>
      </p:sp>
      <p:sp>
        <p:nvSpPr>
          <p:cNvPr id="7" name="Shape 5"/>
          <p:cNvSpPr/>
          <p:nvPr/>
        </p:nvSpPr>
        <p:spPr>
          <a:xfrm>
            <a:off x="1517904" y="1810512"/>
            <a:ext cx="896112" cy="896112"/>
          </a:xfrm>
          <a:prstGeom prst="ellipse">
            <a:avLst/>
          </a:prstGeom>
          <a:solidFill>
            <a:srgbClr val="0F766E"/>
          </a:solidFill>
          <a:ln w="12700">
            <a:solidFill>
              <a:srgbClr val="0F766E"/>
            </a:solidFill>
            <a:prstDash val="solid"/>
          </a:ln>
        </p:spPr>
        <p:txBody>
          <a:bodyPr/>
          <a:lstStyle/>
          <a:p>
            <a:endParaRPr lang="en-GB"/>
          </a:p>
        </p:txBody>
      </p:sp>
      <p:sp>
        <p:nvSpPr>
          <p:cNvPr id="8" name="Text 6"/>
          <p:cNvSpPr/>
          <p:nvPr/>
        </p:nvSpPr>
        <p:spPr>
          <a:xfrm>
            <a:off x="1517904" y="2029968"/>
            <a:ext cx="896112" cy="228600"/>
          </a:xfrm>
          <a:prstGeom prst="rect">
            <a:avLst/>
          </a:prstGeom>
          <a:noFill/>
          <a:ln/>
        </p:spPr>
        <p:txBody>
          <a:bodyPr wrap="square" lIns="0" tIns="0" rIns="0" bIns="0" rtlCol="0" anchor="ctr"/>
          <a:lstStyle/>
          <a:p>
            <a:pPr marL="0" indent="0" algn="ctr">
              <a:buNone/>
            </a:pPr>
            <a:r>
              <a:rPr lang="en-US" sz="1500" b="1" dirty="0">
                <a:solidFill>
                  <a:srgbClr val="FFFFFF"/>
                </a:solidFill>
              </a:rPr>
              <a:t>1</a:t>
            </a:r>
            <a:endParaRPr lang="en-US" sz="1500" dirty="0"/>
          </a:p>
        </p:txBody>
      </p:sp>
      <p:sp>
        <p:nvSpPr>
          <p:cNvPr id="9" name="Text 7"/>
          <p:cNvSpPr/>
          <p:nvPr/>
        </p:nvSpPr>
        <p:spPr>
          <a:xfrm>
            <a:off x="950976" y="2907792"/>
            <a:ext cx="2048256" cy="320040"/>
          </a:xfrm>
          <a:prstGeom prst="rect">
            <a:avLst/>
          </a:prstGeom>
          <a:noFill/>
          <a:ln/>
        </p:spPr>
        <p:txBody>
          <a:bodyPr wrap="square" lIns="0" tIns="0" rIns="0" bIns="0" rtlCol="0" anchor="ctr"/>
          <a:lstStyle/>
          <a:p>
            <a:pPr marL="0" indent="0" algn="ctr">
              <a:buNone/>
            </a:pPr>
            <a:r>
              <a:rPr lang="en-US" sz="1400" b="1" dirty="0">
                <a:solidFill>
                  <a:srgbClr val="16323F"/>
                </a:solidFill>
              </a:rPr>
              <a:t>Trust &amp; dignity</a:t>
            </a:r>
            <a:endParaRPr lang="en-US" sz="1400" dirty="0"/>
          </a:p>
        </p:txBody>
      </p:sp>
      <p:sp>
        <p:nvSpPr>
          <p:cNvPr id="10" name="Text 8"/>
          <p:cNvSpPr/>
          <p:nvPr/>
        </p:nvSpPr>
        <p:spPr>
          <a:xfrm>
            <a:off x="978408" y="3456432"/>
            <a:ext cx="1993392" cy="1097280"/>
          </a:xfrm>
          <a:prstGeom prst="rect">
            <a:avLst/>
          </a:prstGeom>
          <a:noFill/>
          <a:ln/>
        </p:spPr>
        <p:txBody>
          <a:bodyPr wrap="square" lIns="0" tIns="0" rIns="0" bIns="0" rtlCol="0" anchor="ctr">
            <a:normAutofit/>
          </a:bodyPr>
          <a:lstStyle/>
          <a:p>
            <a:pPr marL="0" indent="0" algn="ctr">
              <a:buNone/>
            </a:pPr>
            <a:r>
              <a:rPr lang="en-US" sz="1090" dirty="0">
                <a:solidFill>
                  <a:srgbClr val="263238"/>
                </a:solidFill>
              </a:rPr>
              <a:t>People are more likely to feel respected when staff listen and explain clearly.</a:t>
            </a:r>
            <a:endParaRPr lang="en-US" sz="1090" dirty="0"/>
          </a:p>
        </p:txBody>
      </p:sp>
      <p:sp>
        <p:nvSpPr>
          <p:cNvPr id="11" name="Shape 9"/>
          <p:cNvSpPr/>
          <p:nvPr/>
        </p:nvSpPr>
        <p:spPr>
          <a:xfrm>
            <a:off x="3639312" y="1536192"/>
            <a:ext cx="2450592" cy="3547872"/>
          </a:xfrm>
          <a:prstGeom prst="roundRect">
            <a:avLst>
              <a:gd name="adj" fmla="val 3358"/>
            </a:avLst>
          </a:prstGeom>
          <a:solidFill>
            <a:srgbClr val="F3FBFA"/>
          </a:solidFill>
          <a:ln w="12700">
            <a:solidFill>
              <a:srgbClr val="D7E6E8"/>
            </a:solidFill>
            <a:prstDash val="solid"/>
          </a:ln>
        </p:spPr>
        <p:txBody>
          <a:bodyPr/>
          <a:lstStyle/>
          <a:p>
            <a:endParaRPr lang="en-GB"/>
          </a:p>
        </p:txBody>
      </p:sp>
      <p:sp>
        <p:nvSpPr>
          <p:cNvPr id="12" name="Shape 10"/>
          <p:cNvSpPr/>
          <p:nvPr/>
        </p:nvSpPr>
        <p:spPr>
          <a:xfrm>
            <a:off x="4407408" y="1810512"/>
            <a:ext cx="896112" cy="896112"/>
          </a:xfrm>
          <a:prstGeom prst="ellipse">
            <a:avLst/>
          </a:prstGeom>
          <a:solidFill>
            <a:srgbClr val="B42318"/>
          </a:solidFill>
          <a:ln w="12700">
            <a:solidFill>
              <a:srgbClr val="B42318"/>
            </a:solidFill>
            <a:prstDash val="solid"/>
          </a:ln>
        </p:spPr>
        <p:txBody>
          <a:bodyPr/>
          <a:lstStyle/>
          <a:p>
            <a:endParaRPr lang="en-GB"/>
          </a:p>
        </p:txBody>
      </p:sp>
      <p:sp>
        <p:nvSpPr>
          <p:cNvPr id="13" name="Text 11"/>
          <p:cNvSpPr/>
          <p:nvPr/>
        </p:nvSpPr>
        <p:spPr>
          <a:xfrm>
            <a:off x="4407408" y="2029968"/>
            <a:ext cx="896112" cy="228600"/>
          </a:xfrm>
          <a:prstGeom prst="rect">
            <a:avLst/>
          </a:prstGeom>
          <a:noFill/>
          <a:ln/>
        </p:spPr>
        <p:txBody>
          <a:bodyPr wrap="square" lIns="0" tIns="0" rIns="0" bIns="0" rtlCol="0" anchor="ctr"/>
          <a:lstStyle/>
          <a:p>
            <a:pPr marL="0" indent="0" algn="ctr">
              <a:buNone/>
            </a:pPr>
            <a:r>
              <a:rPr lang="en-US" sz="1500" b="1" dirty="0">
                <a:solidFill>
                  <a:srgbClr val="FFFFFF"/>
                </a:solidFill>
              </a:rPr>
              <a:t>2</a:t>
            </a:r>
            <a:endParaRPr lang="en-US" sz="1500" dirty="0"/>
          </a:p>
        </p:txBody>
      </p:sp>
      <p:sp>
        <p:nvSpPr>
          <p:cNvPr id="14" name="Text 12"/>
          <p:cNvSpPr/>
          <p:nvPr/>
        </p:nvSpPr>
        <p:spPr>
          <a:xfrm>
            <a:off x="3840480" y="2907792"/>
            <a:ext cx="2048256" cy="320040"/>
          </a:xfrm>
          <a:prstGeom prst="rect">
            <a:avLst/>
          </a:prstGeom>
          <a:noFill/>
          <a:ln/>
        </p:spPr>
        <p:txBody>
          <a:bodyPr wrap="square" lIns="0" tIns="0" rIns="0" bIns="0" rtlCol="0" anchor="ctr"/>
          <a:lstStyle/>
          <a:p>
            <a:pPr marL="0" indent="0" algn="ctr">
              <a:buNone/>
            </a:pPr>
            <a:r>
              <a:rPr lang="en-US" sz="1400" b="1" dirty="0">
                <a:solidFill>
                  <a:srgbClr val="16323F"/>
                </a:solidFill>
              </a:rPr>
              <a:t>Safety</a:t>
            </a:r>
            <a:endParaRPr lang="en-US" sz="1400" dirty="0"/>
          </a:p>
        </p:txBody>
      </p:sp>
      <p:sp>
        <p:nvSpPr>
          <p:cNvPr id="15" name="Text 13"/>
          <p:cNvSpPr/>
          <p:nvPr/>
        </p:nvSpPr>
        <p:spPr>
          <a:xfrm>
            <a:off x="3867912" y="3456432"/>
            <a:ext cx="1993392" cy="1097280"/>
          </a:xfrm>
          <a:prstGeom prst="rect">
            <a:avLst/>
          </a:prstGeom>
          <a:noFill/>
          <a:ln/>
        </p:spPr>
        <p:txBody>
          <a:bodyPr wrap="square" lIns="0" tIns="0" rIns="0" bIns="0" rtlCol="0" anchor="ctr">
            <a:normAutofit/>
          </a:bodyPr>
          <a:lstStyle/>
          <a:p>
            <a:pPr marL="0" indent="0" algn="ctr">
              <a:buNone/>
            </a:pPr>
            <a:r>
              <a:rPr lang="en-US" sz="1090" dirty="0">
                <a:solidFill>
                  <a:srgbClr val="263238"/>
                </a:solidFill>
              </a:rPr>
              <a:t>Poor communication can contribute to discontinuity of care, missed information and risk.</a:t>
            </a:r>
            <a:endParaRPr lang="en-US" sz="1090" dirty="0"/>
          </a:p>
        </p:txBody>
      </p:sp>
      <p:sp>
        <p:nvSpPr>
          <p:cNvPr id="16" name="Shape 14"/>
          <p:cNvSpPr/>
          <p:nvPr/>
        </p:nvSpPr>
        <p:spPr>
          <a:xfrm>
            <a:off x="6528816" y="1536192"/>
            <a:ext cx="2450592" cy="3547872"/>
          </a:xfrm>
          <a:prstGeom prst="roundRect">
            <a:avLst>
              <a:gd name="adj" fmla="val 3358"/>
            </a:avLst>
          </a:prstGeom>
          <a:solidFill>
            <a:srgbClr val="FFFFFF"/>
          </a:solidFill>
          <a:ln w="12700">
            <a:solidFill>
              <a:srgbClr val="D7E6E8"/>
            </a:solidFill>
            <a:prstDash val="solid"/>
          </a:ln>
        </p:spPr>
        <p:txBody>
          <a:bodyPr/>
          <a:lstStyle/>
          <a:p>
            <a:endParaRPr lang="en-GB"/>
          </a:p>
        </p:txBody>
      </p:sp>
      <p:sp>
        <p:nvSpPr>
          <p:cNvPr id="17" name="Shape 15"/>
          <p:cNvSpPr/>
          <p:nvPr/>
        </p:nvSpPr>
        <p:spPr>
          <a:xfrm>
            <a:off x="7296912" y="1810512"/>
            <a:ext cx="896112" cy="896112"/>
          </a:xfrm>
          <a:prstGeom prst="ellipse">
            <a:avLst/>
          </a:prstGeom>
          <a:solidFill>
            <a:srgbClr val="2563EB"/>
          </a:solidFill>
          <a:ln w="12700">
            <a:solidFill>
              <a:srgbClr val="2563EB"/>
            </a:solidFill>
            <a:prstDash val="solid"/>
          </a:ln>
        </p:spPr>
        <p:txBody>
          <a:bodyPr/>
          <a:lstStyle/>
          <a:p>
            <a:endParaRPr lang="en-GB"/>
          </a:p>
        </p:txBody>
      </p:sp>
      <p:sp>
        <p:nvSpPr>
          <p:cNvPr id="18" name="Text 16"/>
          <p:cNvSpPr/>
          <p:nvPr/>
        </p:nvSpPr>
        <p:spPr>
          <a:xfrm>
            <a:off x="7296912" y="2029968"/>
            <a:ext cx="896112" cy="228600"/>
          </a:xfrm>
          <a:prstGeom prst="rect">
            <a:avLst/>
          </a:prstGeom>
          <a:noFill/>
          <a:ln/>
        </p:spPr>
        <p:txBody>
          <a:bodyPr wrap="square" lIns="0" tIns="0" rIns="0" bIns="0" rtlCol="0" anchor="ctr"/>
          <a:lstStyle/>
          <a:p>
            <a:pPr marL="0" indent="0" algn="ctr">
              <a:buNone/>
            </a:pPr>
            <a:r>
              <a:rPr lang="en-US" sz="1500" b="1" dirty="0">
                <a:solidFill>
                  <a:srgbClr val="FFFFFF"/>
                </a:solidFill>
              </a:rPr>
              <a:t>3</a:t>
            </a:r>
            <a:endParaRPr lang="en-US" sz="1500" dirty="0"/>
          </a:p>
        </p:txBody>
      </p:sp>
      <p:sp>
        <p:nvSpPr>
          <p:cNvPr id="19" name="Text 17"/>
          <p:cNvSpPr/>
          <p:nvPr/>
        </p:nvSpPr>
        <p:spPr>
          <a:xfrm>
            <a:off x="6729984" y="2907792"/>
            <a:ext cx="2048256" cy="320040"/>
          </a:xfrm>
          <a:prstGeom prst="rect">
            <a:avLst/>
          </a:prstGeom>
          <a:noFill/>
          <a:ln/>
        </p:spPr>
        <p:txBody>
          <a:bodyPr wrap="square" lIns="0" tIns="0" rIns="0" bIns="0" rtlCol="0" anchor="ctr"/>
          <a:lstStyle/>
          <a:p>
            <a:pPr marL="0" indent="0" algn="ctr">
              <a:buNone/>
            </a:pPr>
            <a:r>
              <a:rPr lang="en-US" sz="1400" b="1" dirty="0">
                <a:solidFill>
                  <a:srgbClr val="16323F"/>
                </a:solidFill>
              </a:rPr>
              <a:t>Shared decisions</a:t>
            </a:r>
            <a:endParaRPr lang="en-US" sz="1400" dirty="0"/>
          </a:p>
        </p:txBody>
      </p:sp>
      <p:sp>
        <p:nvSpPr>
          <p:cNvPr id="20" name="Text 18"/>
          <p:cNvSpPr/>
          <p:nvPr/>
        </p:nvSpPr>
        <p:spPr>
          <a:xfrm>
            <a:off x="6757416" y="3456432"/>
            <a:ext cx="1993392" cy="1097280"/>
          </a:xfrm>
          <a:prstGeom prst="rect">
            <a:avLst/>
          </a:prstGeom>
          <a:noFill/>
          <a:ln/>
        </p:spPr>
        <p:txBody>
          <a:bodyPr wrap="square" lIns="0" tIns="0" rIns="0" bIns="0" rtlCol="0" anchor="ctr">
            <a:normAutofit/>
          </a:bodyPr>
          <a:lstStyle/>
          <a:p>
            <a:pPr marL="0" indent="0" algn="ctr">
              <a:buNone/>
            </a:pPr>
            <a:r>
              <a:rPr lang="en-US" sz="1090" dirty="0">
                <a:solidFill>
                  <a:srgbClr val="263238"/>
                </a:solidFill>
              </a:rPr>
              <a:t>People should be supported to understand options, benefits and risks.</a:t>
            </a:r>
            <a:endParaRPr lang="en-US" sz="1090" dirty="0"/>
          </a:p>
        </p:txBody>
      </p:sp>
      <p:sp>
        <p:nvSpPr>
          <p:cNvPr id="21" name="Shape 19"/>
          <p:cNvSpPr/>
          <p:nvPr/>
        </p:nvSpPr>
        <p:spPr>
          <a:xfrm>
            <a:off x="9418320" y="1536192"/>
            <a:ext cx="2450592" cy="3547872"/>
          </a:xfrm>
          <a:prstGeom prst="roundRect">
            <a:avLst>
              <a:gd name="adj" fmla="val 3358"/>
            </a:avLst>
          </a:prstGeom>
          <a:solidFill>
            <a:srgbClr val="F3FBFA"/>
          </a:solidFill>
          <a:ln w="12700">
            <a:solidFill>
              <a:srgbClr val="D7E6E8"/>
            </a:solidFill>
            <a:prstDash val="solid"/>
          </a:ln>
        </p:spPr>
        <p:txBody>
          <a:bodyPr/>
          <a:lstStyle/>
          <a:p>
            <a:endParaRPr lang="en-GB"/>
          </a:p>
        </p:txBody>
      </p:sp>
      <p:sp>
        <p:nvSpPr>
          <p:cNvPr id="22" name="Shape 20"/>
          <p:cNvSpPr/>
          <p:nvPr/>
        </p:nvSpPr>
        <p:spPr>
          <a:xfrm>
            <a:off x="10186416" y="1810512"/>
            <a:ext cx="896112" cy="896112"/>
          </a:xfrm>
          <a:prstGeom prst="ellipse">
            <a:avLst/>
          </a:prstGeom>
          <a:solidFill>
            <a:srgbClr val="15803D"/>
          </a:solidFill>
          <a:ln w="12700">
            <a:solidFill>
              <a:srgbClr val="15803D"/>
            </a:solidFill>
            <a:prstDash val="solid"/>
          </a:ln>
        </p:spPr>
        <p:txBody>
          <a:bodyPr/>
          <a:lstStyle/>
          <a:p>
            <a:endParaRPr lang="en-GB"/>
          </a:p>
        </p:txBody>
      </p:sp>
      <p:sp>
        <p:nvSpPr>
          <p:cNvPr id="23" name="Text 21"/>
          <p:cNvSpPr/>
          <p:nvPr/>
        </p:nvSpPr>
        <p:spPr>
          <a:xfrm>
            <a:off x="10186416" y="2029968"/>
            <a:ext cx="896112" cy="228600"/>
          </a:xfrm>
          <a:prstGeom prst="rect">
            <a:avLst/>
          </a:prstGeom>
          <a:noFill/>
          <a:ln/>
        </p:spPr>
        <p:txBody>
          <a:bodyPr wrap="square" lIns="0" tIns="0" rIns="0" bIns="0" rtlCol="0" anchor="ctr"/>
          <a:lstStyle/>
          <a:p>
            <a:pPr marL="0" indent="0" algn="ctr">
              <a:buNone/>
            </a:pPr>
            <a:r>
              <a:rPr lang="en-US" sz="1500" b="1" dirty="0">
                <a:solidFill>
                  <a:srgbClr val="FFFFFF"/>
                </a:solidFill>
              </a:rPr>
              <a:t>4</a:t>
            </a:r>
            <a:endParaRPr lang="en-US" sz="1500" dirty="0"/>
          </a:p>
        </p:txBody>
      </p:sp>
      <p:sp>
        <p:nvSpPr>
          <p:cNvPr id="24" name="Text 22"/>
          <p:cNvSpPr/>
          <p:nvPr/>
        </p:nvSpPr>
        <p:spPr>
          <a:xfrm>
            <a:off x="9619488" y="2907792"/>
            <a:ext cx="2048256" cy="320040"/>
          </a:xfrm>
          <a:prstGeom prst="rect">
            <a:avLst/>
          </a:prstGeom>
          <a:noFill/>
          <a:ln/>
        </p:spPr>
        <p:txBody>
          <a:bodyPr wrap="square" lIns="0" tIns="0" rIns="0" bIns="0" rtlCol="0" anchor="ctr"/>
          <a:lstStyle/>
          <a:p>
            <a:pPr marL="0" indent="0" algn="ctr">
              <a:buNone/>
            </a:pPr>
            <a:r>
              <a:rPr lang="en-US" sz="1400" b="1" dirty="0">
                <a:solidFill>
                  <a:srgbClr val="16323F"/>
                </a:solidFill>
              </a:rPr>
              <a:t>Teamwork</a:t>
            </a:r>
            <a:endParaRPr lang="en-US" sz="1400" dirty="0"/>
          </a:p>
        </p:txBody>
      </p:sp>
      <p:sp>
        <p:nvSpPr>
          <p:cNvPr id="25" name="Text 23"/>
          <p:cNvSpPr/>
          <p:nvPr/>
        </p:nvSpPr>
        <p:spPr>
          <a:xfrm>
            <a:off x="9646920" y="3456432"/>
            <a:ext cx="1993392" cy="1097280"/>
          </a:xfrm>
          <a:prstGeom prst="rect">
            <a:avLst/>
          </a:prstGeom>
          <a:noFill/>
          <a:ln/>
        </p:spPr>
        <p:txBody>
          <a:bodyPr wrap="square" lIns="0" tIns="0" rIns="0" bIns="0" rtlCol="0" anchor="ctr">
            <a:normAutofit/>
          </a:bodyPr>
          <a:lstStyle/>
          <a:p>
            <a:pPr marL="0" indent="0" algn="ctr">
              <a:buNone/>
            </a:pPr>
            <a:r>
              <a:rPr lang="en-US" sz="1090" dirty="0">
                <a:solidFill>
                  <a:srgbClr val="263238"/>
                </a:solidFill>
              </a:rPr>
              <a:t>Clear handovers help colleagues act on the right information at the right time.</a:t>
            </a:r>
            <a:endParaRPr lang="en-US" sz="1090" dirty="0"/>
          </a:p>
        </p:txBody>
      </p:sp>
      <p:sp>
        <p:nvSpPr>
          <p:cNvPr id="26" name="Text 24"/>
          <p:cNvSpPr/>
          <p:nvPr/>
        </p:nvSpPr>
        <p:spPr>
          <a:xfrm>
            <a:off x="1938528" y="5449824"/>
            <a:ext cx="8366760" cy="292608"/>
          </a:xfrm>
          <a:prstGeom prst="rect">
            <a:avLst/>
          </a:prstGeom>
          <a:noFill/>
          <a:ln/>
        </p:spPr>
        <p:txBody>
          <a:bodyPr wrap="square" lIns="0" tIns="0" rIns="0" bIns="0" rtlCol="0" anchor="ctr"/>
          <a:lstStyle/>
          <a:p>
            <a:pPr marL="0" indent="0" algn="ctr">
              <a:buNone/>
            </a:pPr>
            <a:r>
              <a:rPr lang="en-US" sz="1500" b="1" dirty="0">
                <a:solidFill>
                  <a:srgbClr val="0F766E"/>
                </a:solidFill>
              </a:rPr>
              <a:t>Therefore, communication is both a care skill and a safety skill.</a:t>
            </a:r>
            <a:endParaRPr lang="en-US" sz="1500" dirty="0"/>
          </a:p>
        </p:txBody>
      </p:sp>
      <p:sp>
        <p:nvSpPr>
          <p:cNvPr id="27" name="Text 25"/>
          <p:cNvSpPr/>
          <p:nvPr/>
        </p:nvSpPr>
        <p:spPr>
          <a:xfrm>
            <a:off x="512064" y="6236208"/>
            <a:ext cx="10607040" cy="164592"/>
          </a:xfrm>
          <a:prstGeom prst="rect">
            <a:avLst/>
          </a:prstGeom>
          <a:noFill/>
          <a:ln/>
        </p:spPr>
        <p:txBody>
          <a:bodyPr wrap="square" lIns="0" tIns="0" rIns="0" bIns="0" rtlCol="0" anchor="ctr"/>
          <a:lstStyle/>
          <a:p>
            <a:pPr marL="0" indent="0">
              <a:buNone/>
            </a:pPr>
            <a:r>
              <a:rPr lang="en-US" sz="780" i="1" dirty="0">
                <a:solidFill>
                  <a:srgbClr val="6B7280"/>
                </a:solidFill>
                <a:latin typeface="Aptos" pitchFamily="34" charset="0"/>
                <a:ea typeface="Aptos" pitchFamily="34" charset="-122"/>
                <a:cs typeface="Aptos" pitchFamily="34" charset="-120"/>
              </a:rPr>
              <a:t>In-text sources: (NICE, 2021; Vermeir et al., 2015; O’Daniel and Rosenstein, 2008)</a:t>
            </a:r>
            <a:endParaRPr lang="en-US" sz="780" dirty="0"/>
          </a:p>
        </p:txBody>
      </p:sp>
      <p:sp>
        <p:nvSpPr>
          <p:cNvPr id="28" name="Slide Number Placeholder 0"/>
          <p:cNvSpPr>
            <a:spLocks noGrp="1"/>
          </p:cNvSpPr>
          <p:nvPr>
            <p:ph type="sldNum" sz="quarter" idx="4294967295"/>
          </p:nvPr>
        </p:nvSpPr>
        <p:spPr>
          <a:xfrm>
            <a:off x="11750040"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780">
                <a:solidFill>
                  <a:srgbClr val="6B7280"/>
                </a:solidFill>
                <a:latin typeface="Aptos"/>
                <a:ea typeface="Aptos"/>
                <a:cs typeface="Aptos"/>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AFB"/>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8016"/>
          </a:xfrm>
          <a:prstGeom prst="rect">
            <a:avLst/>
          </a:prstGeom>
          <a:solidFill>
            <a:srgbClr val="0F766E"/>
          </a:solidFill>
          <a:ln w="12700">
            <a:solidFill>
              <a:srgbClr val="0F766E"/>
            </a:solidFill>
            <a:prstDash val="solid"/>
          </a:ln>
        </p:spPr>
        <p:txBody>
          <a:bodyPr/>
          <a:lstStyle/>
          <a:p>
            <a:endParaRPr lang="en-GB"/>
          </a:p>
        </p:txBody>
      </p:sp>
      <p:sp>
        <p:nvSpPr>
          <p:cNvPr id="3" name="Shape 1"/>
          <p:cNvSpPr/>
          <p:nvPr/>
        </p:nvSpPr>
        <p:spPr>
          <a:xfrm>
            <a:off x="0" y="128016"/>
            <a:ext cx="12188952" cy="36576"/>
          </a:xfrm>
          <a:prstGeom prst="rect">
            <a:avLst/>
          </a:prstGeom>
          <a:solidFill>
            <a:srgbClr val="14B8A6"/>
          </a:solidFill>
          <a:ln w="12700">
            <a:solidFill>
              <a:srgbClr val="14B8A6"/>
            </a:solidFill>
            <a:prstDash val="solid"/>
          </a:ln>
        </p:spPr>
        <p:txBody>
          <a:bodyPr/>
          <a:lstStyle/>
          <a:p>
            <a:endParaRPr lang="en-GB"/>
          </a:p>
        </p:txBody>
      </p:sp>
      <p:sp>
        <p:nvSpPr>
          <p:cNvPr id="4" name="Text 2"/>
          <p:cNvSpPr/>
          <p:nvPr/>
        </p:nvSpPr>
        <p:spPr>
          <a:xfrm>
            <a:off x="502920" y="438912"/>
            <a:ext cx="7955280" cy="384048"/>
          </a:xfrm>
          <a:prstGeom prst="rect">
            <a:avLst/>
          </a:prstGeom>
          <a:noFill/>
          <a:ln/>
        </p:spPr>
        <p:txBody>
          <a:bodyPr wrap="square" lIns="0" tIns="0" rIns="0" bIns="0" rtlCol="0" anchor="ctr"/>
          <a:lstStyle/>
          <a:p>
            <a:pPr marL="0" indent="0">
              <a:buNone/>
            </a:pPr>
            <a:r>
              <a:rPr lang="en-US" sz="2500" b="1" dirty="0">
                <a:solidFill>
                  <a:srgbClr val="16323F"/>
                </a:solidFill>
                <a:latin typeface="Aptos Display" pitchFamily="34" charset="0"/>
                <a:ea typeface="Aptos Display" pitchFamily="34" charset="-122"/>
                <a:cs typeface="Aptos Display" pitchFamily="34" charset="-120"/>
              </a:rPr>
              <a:t>Self-awareness: my communication profile</a:t>
            </a:r>
            <a:endParaRPr lang="en-US" sz="2500" dirty="0"/>
          </a:p>
        </p:txBody>
      </p:sp>
      <p:sp>
        <p:nvSpPr>
          <p:cNvPr id="5" name="Text 3"/>
          <p:cNvSpPr/>
          <p:nvPr/>
        </p:nvSpPr>
        <p:spPr>
          <a:xfrm>
            <a:off x="530352" y="859536"/>
            <a:ext cx="9875520" cy="256032"/>
          </a:xfrm>
          <a:prstGeom prst="rect">
            <a:avLst/>
          </a:prstGeom>
          <a:noFill/>
          <a:ln/>
        </p:spPr>
        <p:txBody>
          <a:bodyPr wrap="square" lIns="0" tIns="0" rIns="0" bIns="0" rtlCol="0" anchor="ctr"/>
          <a:lstStyle/>
          <a:p>
            <a:pPr marL="0" indent="0">
              <a:buNone/>
            </a:pPr>
            <a:r>
              <a:rPr lang="en-US" sz="1050" dirty="0">
                <a:solidFill>
                  <a:srgbClr val="5E6C73"/>
                </a:solidFill>
                <a:latin typeface="Aptos" pitchFamily="34" charset="0"/>
                <a:ea typeface="Aptos" pitchFamily="34" charset="-122"/>
                <a:cs typeface="Aptos" pitchFamily="34" charset="-120"/>
              </a:rPr>
              <a:t>Understanding my strengths and development needs helps me improve.</a:t>
            </a:r>
            <a:endParaRPr lang="en-US" sz="1050" dirty="0"/>
          </a:p>
        </p:txBody>
      </p:sp>
      <p:sp>
        <p:nvSpPr>
          <p:cNvPr id="6" name="Shape 4"/>
          <p:cNvSpPr/>
          <p:nvPr/>
        </p:nvSpPr>
        <p:spPr>
          <a:xfrm>
            <a:off x="713232" y="1417320"/>
            <a:ext cx="5257800" cy="4133088"/>
          </a:xfrm>
          <a:prstGeom prst="roundRect">
            <a:avLst>
              <a:gd name="adj" fmla="val 2212"/>
            </a:avLst>
          </a:prstGeom>
          <a:solidFill>
            <a:srgbClr val="F0FDF4"/>
          </a:solidFill>
          <a:ln w="12700">
            <a:solidFill>
              <a:srgbClr val="BBF7D0"/>
            </a:solidFill>
            <a:prstDash val="solid"/>
          </a:ln>
        </p:spPr>
        <p:txBody>
          <a:bodyPr/>
          <a:lstStyle/>
          <a:p>
            <a:endParaRPr lang="en-GB"/>
          </a:p>
        </p:txBody>
      </p:sp>
      <p:sp>
        <p:nvSpPr>
          <p:cNvPr id="7" name="Text 5"/>
          <p:cNvSpPr/>
          <p:nvPr/>
        </p:nvSpPr>
        <p:spPr>
          <a:xfrm>
            <a:off x="960120" y="1664208"/>
            <a:ext cx="4434840" cy="320040"/>
          </a:xfrm>
          <a:prstGeom prst="rect">
            <a:avLst/>
          </a:prstGeom>
          <a:noFill/>
          <a:ln/>
        </p:spPr>
        <p:txBody>
          <a:bodyPr wrap="square" lIns="0" tIns="0" rIns="0" bIns="0" rtlCol="0" anchor="ctr"/>
          <a:lstStyle/>
          <a:p>
            <a:pPr marL="0" indent="0">
              <a:buNone/>
            </a:pPr>
            <a:r>
              <a:rPr lang="en-US" sz="1700" b="1" dirty="0">
                <a:solidFill>
                  <a:srgbClr val="15803D"/>
                </a:solidFill>
              </a:rPr>
              <a:t>Current strengths</a:t>
            </a:r>
            <a:endParaRPr lang="en-US" sz="1700" dirty="0"/>
          </a:p>
        </p:txBody>
      </p:sp>
      <p:sp>
        <p:nvSpPr>
          <p:cNvPr id="8" name="Text 6"/>
          <p:cNvSpPr/>
          <p:nvPr/>
        </p:nvSpPr>
        <p:spPr>
          <a:xfrm>
            <a:off x="1051560" y="2240280"/>
            <a:ext cx="4526280" cy="2487168"/>
          </a:xfrm>
          <a:prstGeom prst="rect">
            <a:avLst/>
          </a:prstGeom>
          <a:noFill/>
          <a:ln/>
        </p:spPr>
        <p:txBody>
          <a:bodyPr wrap="square" lIns="0" tIns="0" rIns="0" bIns="0" rtlCol="0" anchor="ctr">
            <a:normAutofit/>
          </a:bodyPr>
          <a:lstStyle/>
          <a:p>
            <a:r>
              <a:rPr lang="en-US" sz="1300" dirty="0">
                <a:solidFill>
                  <a:srgbClr val="263238"/>
                </a:solidFill>
              </a:rPr>
              <a:t>• I can use a calm and respectful tone.</a:t>
            </a:r>
            <a:endParaRPr lang="en-US" sz="1300" dirty="0"/>
          </a:p>
          <a:p>
            <a:r>
              <a:rPr lang="en-US" sz="1300" dirty="0">
                <a:solidFill>
                  <a:srgbClr val="263238"/>
                </a:solidFill>
              </a:rPr>
              <a:t>• I am patient when someone needs more time.</a:t>
            </a:r>
            <a:endParaRPr lang="en-US" sz="1300" dirty="0"/>
          </a:p>
          <a:p>
            <a:r>
              <a:rPr lang="en-US" sz="1300" dirty="0">
                <a:solidFill>
                  <a:srgbClr val="263238"/>
                </a:solidFill>
              </a:rPr>
              <a:t>• I try to explain information in simple words.</a:t>
            </a:r>
            <a:endParaRPr lang="en-US" sz="1300" dirty="0"/>
          </a:p>
          <a:p>
            <a:r>
              <a:rPr lang="en-US" sz="1300" dirty="0">
                <a:solidFill>
                  <a:srgbClr val="263238"/>
                </a:solidFill>
              </a:rPr>
              <a:t>• I notice when someone looks anxious or confused.</a:t>
            </a:r>
            <a:endParaRPr lang="en-US" sz="1300" dirty="0"/>
          </a:p>
        </p:txBody>
      </p:sp>
      <p:sp>
        <p:nvSpPr>
          <p:cNvPr id="9" name="Shape 7"/>
          <p:cNvSpPr/>
          <p:nvPr/>
        </p:nvSpPr>
        <p:spPr>
          <a:xfrm>
            <a:off x="6217920" y="1417320"/>
            <a:ext cx="5257800" cy="4133088"/>
          </a:xfrm>
          <a:prstGeom prst="roundRect">
            <a:avLst>
              <a:gd name="adj" fmla="val 2212"/>
            </a:avLst>
          </a:prstGeom>
          <a:solidFill>
            <a:srgbClr val="FFF7ED"/>
          </a:solidFill>
          <a:ln w="12700">
            <a:solidFill>
              <a:srgbClr val="FED7AA"/>
            </a:solidFill>
            <a:prstDash val="solid"/>
          </a:ln>
        </p:spPr>
        <p:txBody>
          <a:bodyPr/>
          <a:lstStyle/>
          <a:p>
            <a:endParaRPr lang="en-GB"/>
          </a:p>
        </p:txBody>
      </p:sp>
      <p:sp>
        <p:nvSpPr>
          <p:cNvPr id="10" name="Text 8"/>
          <p:cNvSpPr/>
          <p:nvPr/>
        </p:nvSpPr>
        <p:spPr>
          <a:xfrm>
            <a:off x="6464808" y="1664208"/>
            <a:ext cx="4434840" cy="320040"/>
          </a:xfrm>
          <a:prstGeom prst="rect">
            <a:avLst/>
          </a:prstGeom>
          <a:noFill/>
          <a:ln/>
        </p:spPr>
        <p:txBody>
          <a:bodyPr wrap="square" lIns="0" tIns="0" rIns="0" bIns="0" rtlCol="0" anchor="ctr"/>
          <a:lstStyle/>
          <a:p>
            <a:pPr marL="0" indent="0">
              <a:buNone/>
            </a:pPr>
            <a:r>
              <a:rPr lang="en-US" sz="1700" b="1" dirty="0">
                <a:solidFill>
                  <a:srgbClr val="F97316"/>
                </a:solidFill>
              </a:rPr>
              <a:t>Areas to develop</a:t>
            </a:r>
            <a:endParaRPr lang="en-US" sz="1700" dirty="0"/>
          </a:p>
        </p:txBody>
      </p:sp>
      <p:sp>
        <p:nvSpPr>
          <p:cNvPr id="11" name="Text 9"/>
          <p:cNvSpPr/>
          <p:nvPr/>
        </p:nvSpPr>
        <p:spPr>
          <a:xfrm>
            <a:off x="6556248" y="2240280"/>
            <a:ext cx="4526280" cy="2487168"/>
          </a:xfrm>
          <a:prstGeom prst="rect">
            <a:avLst/>
          </a:prstGeom>
          <a:noFill/>
          <a:ln/>
        </p:spPr>
        <p:txBody>
          <a:bodyPr wrap="square" lIns="0" tIns="0" rIns="0" bIns="0" rtlCol="0" anchor="ctr">
            <a:normAutofit/>
          </a:bodyPr>
          <a:lstStyle/>
          <a:p>
            <a:r>
              <a:rPr lang="en-US" sz="1300" dirty="0">
                <a:solidFill>
                  <a:srgbClr val="263238"/>
                </a:solidFill>
              </a:rPr>
              <a:t>• Be more confident when speaking up about risk.</a:t>
            </a:r>
            <a:endParaRPr lang="en-US" sz="1300" dirty="0"/>
          </a:p>
          <a:p>
            <a:r>
              <a:rPr lang="en-US" sz="1300" dirty="0">
                <a:solidFill>
                  <a:srgbClr val="263238"/>
                </a:solidFill>
              </a:rPr>
              <a:t>• Give concise handovers under pressure.</a:t>
            </a:r>
            <a:endParaRPr lang="en-US" sz="1300" dirty="0"/>
          </a:p>
          <a:p>
            <a:r>
              <a:rPr lang="en-US" sz="1300" dirty="0">
                <a:solidFill>
                  <a:srgbClr val="263238"/>
                </a:solidFill>
              </a:rPr>
              <a:t>• Ask open questions before making assumptions.</a:t>
            </a:r>
            <a:endParaRPr lang="en-US" sz="1300" dirty="0"/>
          </a:p>
          <a:p>
            <a:r>
              <a:rPr lang="en-US" sz="1300" dirty="0">
                <a:solidFill>
                  <a:srgbClr val="263238"/>
                </a:solidFill>
              </a:rPr>
              <a:t>• Use a structure such as SBAR to organise concerns.</a:t>
            </a:r>
            <a:endParaRPr lang="en-US" sz="1300" dirty="0"/>
          </a:p>
        </p:txBody>
      </p:sp>
      <p:sp>
        <p:nvSpPr>
          <p:cNvPr id="12" name="Text 10"/>
          <p:cNvSpPr/>
          <p:nvPr/>
        </p:nvSpPr>
        <p:spPr>
          <a:xfrm>
            <a:off x="512064" y="6236208"/>
            <a:ext cx="10607040" cy="164592"/>
          </a:xfrm>
          <a:prstGeom prst="rect">
            <a:avLst/>
          </a:prstGeom>
          <a:noFill/>
          <a:ln/>
        </p:spPr>
        <p:txBody>
          <a:bodyPr wrap="square" lIns="0" tIns="0" rIns="0" bIns="0" rtlCol="0" anchor="ctr"/>
          <a:lstStyle/>
          <a:p>
            <a:pPr marL="0" indent="0">
              <a:buNone/>
            </a:pPr>
            <a:r>
              <a:rPr lang="en-US" sz="780" i="1" dirty="0">
                <a:solidFill>
                  <a:srgbClr val="6B7280"/>
                </a:solidFill>
                <a:latin typeface="Aptos" pitchFamily="34" charset="0"/>
                <a:ea typeface="Aptos" pitchFamily="34" charset="-122"/>
                <a:cs typeface="Aptos" pitchFamily="34" charset="-120"/>
              </a:rPr>
              <a:t>In-text sources: (NMC, 2018; AHRQ, 2023)</a:t>
            </a:r>
            <a:endParaRPr lang="en-US" sz="780" dirty="0"/>
          </a:p>
        </p:txBody>
      </p:sp>
      <p:sp>
        <p:nvSpPr>
          <p:cNvPr id="25" name="Slide Number Placeholder 0"/>
          <p:cNvSpPr>
            <a:spLocks noGrp="1"/>
          </p:cNvSpPr>
          <p:nvPr>
            <p:ph type="sldNum" sz="quarter" idx="4294967295"/>
          </p:nvPr>
        </p:nvSpPr>
        <p:spPr>
          <a:xfrm>
            <a:off x="11750040"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780">
                <a:solidFill>
                  <a:srgbClr val="6B7280"/>
                </a:solidFill>
                <a:latin typeface="Aptos"/>
                <a:ea typeface="Aptos"/>
                <a:cs typeface="Aptos"/>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AFB"/>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8016"/>
          </a:xfrm>
          <a:prstGeom prst="rect">
            <a:avLst/>
          </a:prstGeom>
          <a:solidFill>
            <a:srgbClr val="0F766E"/>
          </a:solidFill>
          <a:ln w="12700">
            <a:solidFill>
              <a:srgbClr val="0F766E"/>
            </a:solidFill>
            <a:prstDash val="solid"/>
          </a:ln>
        </p:spPr>
        <p:txBody>
          <a:bodyPr/>
          <a:lstStyle/>
          <a:p>
            <a:endParaRPr lang="en-GB"/>
          </a:p>
        </p:txBody>
      </p:sp>
      <p:sp>
        <p:nvSpPr>
          <p:cNvPr id="3" name="Shape 1"/>
          <p:cNvSpPr/>
          <p:nvPr/>
        </p:nvSpPr>
        <p:spPr>
          <a:xfrm>
            <a:off x="0" y="128016"/>
            <a:ext cx="12188952" cy="36576"/>
          </a:xfrm>
          <a:prstGeom prst="rect">
            <a:avLst/>
          </a:prstGeom>
          <a:solidFill>
            <a:srgbClr val="14B8A6"/>
          </a:solidFill>
          <a:ln w="12700">
            <a:solidFill>
              <a:srgbClr val="14B8A6"/>
            </a:solidFill>
            <a:prstDash val="solid"/>
          </a:ln>
        </p:spPr>
        <p:txBody>
          <a:bodyPr/>
          <a:lstStyle/>
          <a:p>
            <a:endParaRPr lang="en-GB"/>
          </a:p>
        </p:txBody>
      </p:sp>
      <p:sp>
        <p:nvSpPr>
          <p:cNvPr id="4" name="Text 2"/>
          <p:cNvSpPr/>
          <p:nvPr/>
        </p:nvSpPr>
        <p:spPr>
          <a:xfrm>
            <a:off x="502920" y="438912"/>
            <a:ext cx="7955280" cy="384048"/>
          </a:xfrm>
          <a:prstGeom prst="rect">
            <a:avLst/>
          </a:prstGeom>
          <a:noFill/>
          <a:ln/>
        </p:spPr>
        <p:txBody>
          <a:bodyPr wrap="square" lIns="0" tIns="0" rIns="0" bIns="0" rtlCol="0" anchor="ctr"/>
          <a:lstStyle/>
          <a:p>
            <a:pPr marL="0" indent="0">
              <a:buNone/>
            </a:pPr>
            <a:r>
              <a:rPr lang="en-US" sz="2500" b="1" dirty="0">
                <a:solidFill>
                  <a:srgbClr val="16323F"/>
                </a:solidFill>
                <a:latin typeface="Aptos Display" pitchFamily="34" charset="0"/>
                <a:ea typeface="Aptos Display" pitchFamily="34" charset="-122"/>
                <a:cs typeface="Aptos Display" pitchFamily="34" charset="-120"/>
              </a:rPr>
              <a:t>Practical example: support worker role</a:t>
            </a:r>
            <a:endParaRPr lang="en-US" sz="2500" dirty="0"/>
          </a:p>
        </p:txBody>
      </p:sp>
      <p:sp>
        <p:nvSpPr>
          <p:cNvPr id="5" name="Text 3"/>
          <p:cNvSpPr/>
          <p:nvPr/>
        </p:nvSpPr>
        <p:spPr>
          <a:xfrm>
            <a:off x="530352" y="859536"/>
            <a:ext cx="9875520" cy="256032"/>
          </a:xfrm>
          <a:prstGeom prst="rect">
            <a:avLst/>
          </a:prstGeom>
          <a:noFill/>
          <a:ln/>
        </p:spPr>
        <p:txBody>
          <a:bodyPr wrap="square" lIns="0" tIns="0" rIns="0" bIns="0" rtlCol="0" anchor="ctr"/>
          <a:lstStyle/>
          <a:p>
            <a:pPr marL="0" indent="0">
              <a:buNone/>
            </a:pPr>
            <a:r>
              <a:rPr lang="en-US" sz="1050" dirty="0">
                <a:solidFill>
                  <a:srgbClr val="5E6C73"/>
                </a:solidFill>
                <a:latin typeface="Aptos" pitchFamily="34" charset="0"/>
                <a:ea typeface="Aptos" pitchFamily="34" charset="-122"/>
                <a:cs typeface="Aptos" pitchFamily="34" charset="-120"/>
              </a:rPr>
              <a:t>Using communication in a real health and social care setting.</a:t>
            </a:r>
            <a:endParaRPr lang="en-US" sz="1050" dirty="0"/>
          </a:p>
        </p:txBody>
      </p:sp>
      <p:sp>
        <p:nvSpPr>
          <p:cNvPr id="6" name="Shape 4"/>
          <p:cNvSpPr/>
          <p:nvPr/>
        </p:nvSpPr>
        <p:spPr>
          <a:xfrm>
            <a:off x="804672" y="1325880"/>
            <a:ext cx="10607040" cy="1143000"/>
          </a:xfrm>
          <a:prstGeom prst="roundRect">
            <a:avLst>
              <a:gd name="adj" fmla="val 6400"/>
            </a:avLst>
          </a:prstGeom>
          <a:solidFill>
            <a:srgbClr val="EAF2FF"/>
          </a:solidFill>
          <a:ln w="12700">
            <a:solidFill>
              <a:srgbClr val="BFDBFE"/>
            </a:solidFill>
            <a:prstDash val="solid"/>
          </a:ln>
        </p:spPr>
        <p:txBody>
          <a:bodyPr/>
          <a:lstStyle/>
          <a:p>
            <a:endParaRPr lang="en-GB"/>
          </a:p>
        </p:txBody>
      </p:sp>
      <p:sp>
        <p:nvSpPr>
          <p:cNvPr id="7" name="Text 5"/>
          <p:cNvSpPr/>
          <p:nvPr/>
        </p:nvSpPr>
        <p:spPr>
          <a:xfrm>
            <a:off x="1078992" y="1536192"/>
            <a:ext cx="1234440" cy="228600"/>
          </a:xfrm>
          <a:prstGeom prst="rect">
            <a:avLst/>
          </a:prstGeom>
          <a:noFill/>
          <a:ln/>
        </p:spPr>
        <p:txBody>
          <a:bodyPr wrap="square" lIns="0" tIns="0" rIns="0" bIns="0" rtlCol="0" anchor="ctr"/>
          <a:lstStyle/>
          <a:p>
            <a:pPr marL="0" indent="0">
              <a:buNone/>
            </a:pPr>
            <a:r>
              <a:rPr lang="en-US" sz="1400" b="1" dirty="0">
                <a:solidFill>
                  <a:srgbClr val="2563EB"/>
                </a:solidFill>
              </a:rPr>
              <a:t>Scenario</a:t>
            </a:r>
            <a:endParaRPr lang="en-US" sz="1400" dirty="0"/>
          </a:p>
        </p:txBody>
      </p:sp>
      <p:sp>
        <p:nvSpPr>
          <p:cNvPr id="8" name="Text 6"/>
          <p:cNvSpPr/>
          <p:nvPr/>
        </p:nvSpPr>
        <p:spPr>
          <a:xfrm>
            <a:off x="2148840" y="1472184"/>
            <a:ext cx="8915400" cy="384048"/>
          </a:xfrm>
          <a:prstGeom prst="rect">
            <a:avLst/>
          </a:prstGeom>
          <a:noFill/>
          <a:ln/>
        </p:spPr>
        <p:txBody>
          <a:bodyPr wrap="square" lIns="0" tIns="0" rIns="0" bIns="0" rtlCol="0" anchor="ctr">
            <a:normAutofit lnSpcReduction="10000"/>
          </a:bodyPr>
          <a:lstStyle/>
          <a:p>
            <a:pPr marL="0" indent="0">
              <a:buNone/>
            </a:pPr>
            <a:r>
              <a:rPr lang="en-US" sz="1300" dirty="0">
                <a:solidFill>
                  <a:srgbClr val="263238"/>
                </a:solidFill>
              </a:rPr>
              <a:t>I am a support worker in a residential care home. A resident with dementia is suddenly more confused, unsteady and refusing breakfast.</a:t>
            </a:r>
            <a:endParaRPr lang="en-US" sz="1300" dirty="0"/>
          </a:p>
        </p:txBody>
      </p:sp>
      <p:sp>
        <p:nvSpPr>
          <p:cNvPr id="9" name="Shape 7"/>
          <p:cNvSpPr/>
          <p:nvPr/>
        </p:nvSpPr>
        <p:spPr>
          <a:xfrm>
            <a:off x="850392" y="2788920"/>
            <a:ext cx="3310128" cy="2487168"/>
          </a:xfrm>
          <a:prstGeom prst="roundRect">
            <a:avLst>
              <a:gd name="adj" fmla="val 2941"/>
            </a:avLst>
          </a:prstGeom>
          <a:solidFill>
            <a:srgbClr val="FFFFFF"/>
          </a:solidFill>
          <a:ln w="12700">
            <a:solidFill>
              <a:srgbClr val="D8E3E7"/>
            </a:solidFill>
            <a:prstDash val="solid"/>
          </a:ln>
        </p:spPr>
        <p:txBody>
          <a:bodyPr/>
          <a:lstStyle/>
          <a:p>
            <a:endParaRPr lang="en-GB"/>
          </a:p>
        </p:txBody>
      </p:sp>
      <p:sp>
        <p:nvSpPr>
          <p:cNvPr id="10" name="Text 8"/>
          <p:cNvSpPr/>
          <p:nvPr/>
        </p:nvSpPr>
        <p:spPr>
          <a:xfrm>
            <a:off x="1078992" y="2953512"/>
            <a:ext cx="2852928" cy="274320"/>
          </a:xfrm>
          <a:prstGeom prst="rect">
            <a:avLst/>
          </a:prstGeom>
          <a:noFill/>
          <a:ln/>
        </p:spPr>
        <p:txBody>
          <a:bodyPr wrap="square" lIns="0" tIns="0" rIns="0" bIns="0" rtlCol="0" anchor="ctr"/>
          <a:lstStyle/>
          <a:p>
            <a:pPr marL="0" indent="0">
              <a:buNone/>
            </a:pPr>
            <a:r>
              <a:rPr lang="en-US" sz="1400" b="1" dirty="0">
                <a:solidFill>
                  <a:srgbClr val="16323F"/>
                </a:solidFill>
              </a:rPr>
              <a:t>With the resident</a:t>
            </a:r>
            <a:endParaRPr lang="en-US" sz="1400" dirty="0"/>
          </a:p>
        </p:txBody>
      </p:sp>
      <p:sp>
        <p:nvSpPr>
          <p:cNvPr id="11" name="Text 9"/>
          <p:cNvSpPr/>
          <p:nvPr/>
        </p:nvSpPr>
        <p:spPr>
          <a:xfrm>
            <a:off x="1078992" y="3355848"/>
            <a:ext cx="2852928" cy="1773936"/>
          </a:xfrm>
          <a:prstGeom prst="rect">
            <a:avLst/>
          </a:prstGeom>
          <a:noFill/>
          <a:ln/>
        </p:spPr>
        <p:txBody>
          <a:bodyPr wrap="square" lIns="0" tIns="0" rIns="0" bIns="0" rtlCol="0" anchor="ctr">
            <a:normAutofit/>
          </a:bodyPr>
          <a:lstStyle/>
          <a:p>
            <a:r>
              <a:rPr lang="en-US" sz="1150" dirty="0">
                <a:solidFill>
                  <a:srgbClr val="263238"/>
                </a:solidFill>
              </a:rPr>
              <a:t>• Approach calmly</a:t>
            </a:r>
            <a:endParaRPr lang="en-US" sz="1150" dirty="0"/>
          </a:p>
          <a:p>
            <a:r>
              <a:rPr lang="en-US" sz="1150" dirty="0">
                <a:solidFill>
                  <a:srgbClr val="263238"/>
                </a:solidFill>
              </a:rPr>
              <a:t>• Use short sentences</a:t>
            </a:r>
            <a:endParaRPr lang="en-US" sz="1150" dirty="0"/>
          </a:p>
          <a:p>
            <a:r>
              <a:rPr lang="en-US" sz="1150" dirty="0">
                <a:solidFill>
                  <a:srgbClr val="263238"/>
                </a:solidFill>
              </a:rPr>
              <a:t>• Ask about pain, fear, hunger or </a:t>
            </a:r>
            <a:r>
              <a:rPr lang="pl-PL" sz="1150">
                <a:solidFill>
                  <a:srgbClr val="263238"/>
                </a:solidFill>
              </a:rPr>
              <a:t>personal care</a:t>
            </a:r>
            <a:r>
              <a:rPr lang="en-US" sz="1150" dirty="0">
                <a:solidFill>
                  <a:srgbClr val="263238"/>
                </a:solidFill>
              </a:rPr>
              <a:t> needs</a:t>
            </a:r>
            <a:endParaRPr lang="en-US" sz="1150" dirty="0"/>
          </a:p>
        </p:txBody>
      </p:sp>
      <p:sp>
        <p:nvSpPr>
          <p:cNvPr id="12" name="Shape 10"/>
          <p:cNvSpPr/>
          <p:nvPr/>
        </p:nvSpPr>
        <p:spPr>
          <a:xfrm>
            <a:off x="4599432" y="2788920"/>
            <a:ext cx="3310128" cy="2487168"/>
          </a:xfrm>
          <a:prstGeom prst="roundRect">
            <a:avLst>
              <a:gd name="adj" fmla="val 2941"/>
            </a:avLst>
          </a:prstGeom>
          <a:solidFill>
            <a:srgbClr val="FFFFFF"/>
          </a:solidFill>
          <a:ln w="12700">
            <a:solidFill>
              <a:srgbClr val="D8E3E7"/>
            </a:solidFill>
            <a:prstDash val="solid"/>
          </a:ln>
        </p:spPr>
        <p:txBody>
          <a:bodyPr/>
          <a:lstStyle/>
          <a:p>
            <a:endParaRPr lang="en-GB"/>
          </a:p>
        </p:txBody>
      </p:sp>
      <p:sp>
        <p:nvSpPr>
          <p:cNvPr id="13" name="Text 11"/>
          <p:cNvSpPr/>
          <p:nvPr/>
        </p:nvSpPr>
        <p:spPr>
          <a:xfrm>
            <a:off x="4828032" y="2953512"/>
            <a:ext cx="2852928" cy="274320"/>
          </a:xfrm>
          <a:prstGeom prst="rect">
            <a:avLst/>
          </a:prstGeom>
          <a:noFill/>
          <a:ln/>
        </p:spPr>
        <p:txBody>
          <a:bodyPr wrap="square" lIns="0" tIns="0" rIns="0" bIns="0" rtlCol="0" anchor="ctr"/>
          <a:lstStyle/>
          <a:p>
            <a:pPr marL="0" indent="0">
              <a:buNone/>
            </a:pPr>
            <a:r>
              <a:rPr lang="en-US" sz="1400" b="1" dirty="0">
                <a:solidFill>
                  <a:srgbClr val="16323F"/>
                </a:solidFill>
              </a:rPr>
              <a:t>With colleagues</a:t>
            </a:r>
            <a:endParaRPr lang="en-US" sz="1400" dirty="0"/>
          </a:p>
        </p:txBody>
      </p:sp>
      <p:sp>
        <p:nvSpPr>
          <p:cNvPr id="14" name="Text 12"/>
          <p:cNvSpPr/>
          <p:nvPr/>
        </p:nvSpPr>
        <p:spPr>
          <a:xfrm>
            <a:off x="4828032" y="3355848"/>
            <a:ext cx="2852928" cy="1773936"/>
          </a:xfrm>
          <a:prstGeom prst="rect">
            <a:avLst/>
          </a:prstGeom>
          <a:noFill/>
          <a:ln/>
        </p:spPr>
        <p:txBody>
          <a:bodyPr wrap="square" lIns="0" tIns="0" rIns="0" bIns="0" rtlCol="0" anchor="ctr">
            <a:normAutofit/>
          </a:bodyPr>
          <a:lstStyle/>
          <a:p>
            <a:r>
              <a:rPr lang="en-US" sz="1150" dirty="0">
                <a:solidFill>
                  <a:srgbClr val="263238"/>
                </a:solidFill>
              </a:rPr>
              <a:t>• Report objective changes</a:t>
            </a:r>
            <a:endParaRPr lang="en-US" sz="1150" dirty="0"/>
          </a:p>
          <a:p>
            <a:r>
              <a:rPr lang="en-US" sz="1150" dirty="0">
                <a:solidFill>
                  <a:srgbClr val="263238"/>
                </a:solidFill>
              </a:rPr>
              <a:t>• Avoid guessing or blaming</a:t>
            </a:r>
            <a:endParaRPr lang="en-US" sz="1150" dirty="0"/>
          </a:p>
          <a:p>
            <a:r>
              <a:rPr lang="en-US" sz="1150" dirty="0">
                <a:solidFill>
                  <a:srgbClr val="263238"/>
                </a:solidFill>
              </a:rPr>
              <a:t>• Escalate concerns quickly</a:t>
            </a:r>
            <a:endParaRPr lang="en-US" sz="1150" dirty="0"/>
          </a:p>
        </p:txBody>
      </p:sp>
      <p:sp>
        <p:nvSpPr>
          <p:cNvPr id="15" name="Shape 13"/>
          <p:cNvSpPr/>
          <p:nvPr/>
        </p:nvSpPr>
        <p:spPr>
          <a:xfrm>
            <a:off x="8348472" y="2788920"/>
            <a:ext cx="3310128" cy="2487168"/>
          </a:xfrm>
          <a:prstGeom prst="roundRect">
            <a:avLst>
              <a:gd name="adj" fmla="val 2941"/>
            </a:avLst>
          </a:prstGeom>
          <a:solidFill>
            <a:srgbClr val="FFFFFF"/>
          </a:solidFill>
          <a:ln w="12700">
            <a:solidFill>
              <a:srgbClr val="D8E3E7"/>
            </a:solidFill>
            <a:prstDash val="solid"/>
          </a:ln>
        </p:spPr>
        <p:txBody>
          <a:bodyPr/>
          <a:lstStyle/>
          <a:p>
            <a:endParaRPr lang="en-GB"/>
          </a:p>
        </p:txBody>
      </p:sp>
      <p:sp>
        <p:nvSpPr>
          <p:cNvPr id="16" name="Text 14"/>
          <p:cNvSpPr/>
          <p:nvPr/>
        </p:nvSpPr>
        <p:spPr>
          <a:xfrm>
            <a:off x="8577072" y="2953512"/>
            <a:ext cx="2852928" cy="274320"/>
          </a:xfrm>
          <a:prstGeom prst="rect">
            <a:avLst/>
          </a:prstGeom>
          <a:noFill/>
          <a:ln/>
        </p:spPr>
        <p:txBody>
          <a:bodyPr wrap="square" lIns="0" tIns="0" rIns="0" bIns="0" rtlCol="0" anchor="ctr"/>
          <a:lstStyle/>
          <a:p>
            <a:pPr marL="0" indent="0">
              <a:buNone/>
            </a:pPr>
            <a:r>
              <a:rPr lang="en-US" sz="1400" b="1" dirty="0">
                <a:solidFill>
                  <a:srgbClr val="16323F"/>
                </a:solidFill>
              </a:rPr>
              <a:t>With family/carers</a:t>
            </a:r>
            <a:endParaRPr lang="en-US" sz="1400" dirty="0"/>
          </a:p>
        </p:txBody>
      </p:sp>
      <p:sp>
        <p:nvSpPr>
          <p:cNvPr id="17" name="Text 15"/>
          <p:cNvSpPr/>
          <p:nvPr/>
        </p:nvSpPr>
        <p:spPr>
          <a:xfrm>
            <a:off x="8577072" y="3355848"/>
            <a:ext cx="2852928" cy="1773936"/>
          </a:xfrm>
          <a:prstGeom prst="rect">
            <a:avLst/>
          </a:prstGeom>
          <a:noFill/>
          <a:ln/>
        </p:spPr>
        <p:txBody>
          <a:bodyPr wrap="square" lIns="0" tIns="0" rIns="0" bIns="0" rtlCol="0" anchor="ctr">
            <a:normAutofit/>
          </a:bodyPr>
          <a:lstStyle/>
          <a:p>
            <a:r>
              <a:rPr lang="en-US" sz="1150" dirty="0">
                <a:solidFill>
                  <a:srgbClr val="263238"/>
                </a:solidFill>
              </a:rPr>
              <a:t>• Be respectful and factual</a:t>
            </a:r>
            <a:endParaRPr lang="en-US" sz="1150" dirty="0"/>
          </a:p>
          <a:p>
            <a:r>
              <a:rPr lang="en-US" sz="1150" dirty="0">
                <a:solidFill>
                  <a:srgbClr val="263238"/>
                </a:solidFill>
              </a:rPr>
              <a:t>• Follow confidentiality policy</a:t>
            </a:r>
            <a:endParaRPr lang="en-US" sz="1150" dirty="0"/>
          </a:p>
          <a:p>
            <a:r>
              <a:rPr lang="en-US" sz="1150" dirty="0">
                <a:solidFill>
                  <a:srgbClr val="263238"/>
                </a:solidFill>
              </a:rPr>
              <a:t>• Share only appropriate information</a:t>
            </a:r>
            <a:endParaRPr lang="en-US" sz="1150" dirty="0"/>
          </a:p>
        </p:txBody>
      </p:sp>
      <p:sp>
        <p:nvSpPr>
          <p:cNvPr id="18" name="Text 16"/>
          <p:cNvSpPr/>
          <p:nvPr/>
        </p:nvSpPr>
        <p:spPr>
          <a:xfrm>
            <a:off x="512064" y="6236208"/>
            <a:ext cx="10607040" cy="164592"/>
          </a:xfrm>
          <a:prstGeom prst="rect">
            <a:avLst/>
          </a:prstGeom>
          <a:noFill/>
          <a:ln/>
        </p:spPr>
        <p:txBody>
          <a:bodyPr wrap="square" lIns="0" tIns="0" rIns="0" bIns="0" rtlCol="0" anchor="ctr"/>
          <a:lstStyle/>
          <a:p>
            <a:pPr marL="0" indent="0">
              <a:buNone/>
            </a:pPr>
            <a:r>
              <a:rPr lang="en-US" sz="780" i="1" dirty="0">
                <a:solidFill>
                  <a:srgbClr val="6B7280"/>
                </a:solidFill>
                <a:latin typeface="Aptos" pitchFamily="34" charset="0"/>
                <a:ea typeface="Aptos" pitchFamily="34" charset="-122"/>
                <a:cs typeface="Aptos" pitchFamily="34" charset="-120"/>
              </a:rPr>
              <a:t>In-text sources: (NMC, 2018; NHS England, 2016)</a:t>
            </a:r>
            <a:endParaRPr lang="en-US" sz="780" dirty="0"/>
          </a:p>
        </p:txBody>
      </p:sp>
      <p:sp>
        <p:nvSpPr>
          <p:cNvPr id="25" name="Slide Number Placeholder 0"/>
          <p:cNvSpPr>
            <a:spLocks noGrp="1"/>
          </p:cNvSpPr>
          <p:nvPr>
            <p:ph type="sldNum" sz="quarter" idx="4294967295"/>
          </p:nvPr>
        </p:nvSpPr>
        <p:spPr>
          <a:xfrm>
            <a:off x="11750040"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780">
                <a:solidFill>
                  <a:srgbClr val="6B7280"/>
                </a:solidFill>
                <a:latin typeface="Aptos"/>
                <a:ea typeface="Aptos"/>
                <a:cs typeface="Aptos"/>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AFB"/>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8016"/>
          </a:xfrm>
          <a:prstGeom prst="rect">
            <a:avLst/>
          </a:prstGeom>
          <a:solidFill>
            <a:srgbClr val="0F766E"/>
          </a:solidFill>
          <a:ln w="12700">
            <a:solidFill>
              <a:srgbClr val="0F766E"/>
            </a:solidFill>
            <a:prstDash val="solid"/>
          </a:ln>
        </p:spPr>
        <p:txBody>
          <a:bodyPr/>
          <a:lstStyle/>
          <a:p>
            <a:endParaRPr lang="en-GB"/>
          </a:p>
        </p:txBody>
      </p:sp>
      <p:sp>
        <p:nvSpPr>
          <p:cNvPr id="3" name="Shape 1"/>
          <p:cNvSpPr/>
          <p:nvPr/>
        </p:nvSpPr>
        <p:spPr>
          <a:xfrm>
            <a:off x="0" y="128016"/>
            <a:ext cx="12188952" cy="36576"/>
          </a:xfrm>
          <a:prstGeom prst="rect">
            <a:avLst/>
          </a:prstGeom>
          <a:solidFill>
            <a:srgbClr val="14B8A6"/>
          </a:solidFill>
          <a:ln w="12700">
            <a:solidFill>
              <a:srgbClr val="14B8A6"/>
            </a:solidFill>
            <a:prstDash val="solid"/>
          </a:ln>
        </p:spPr>
        <p:txBody>
          <a:bodyPr/>
          <a:lstStyle/>
          <a:p>
            <a:endParaRPr lang="en-GB"/>
          </a:p>
        </p:txBody>
      </p:sp>
      <p:sp>
        <p:nvSpPr>
          <p:cNvPr id="4" name="Text 2"/>
          <p:cNvSpPr/>
          <p:nvPr/>
        </p:nvSpPr>
        <p:spPr>
          <a:xfrm>
            <a:off x="502920" y="438912"/>
            <a:ext cx="7955280" cy="384048"/>
          </a:xfrm>
          <a:prstGeom prst="rect">
            <a:avLst/>
          </a:prstGeom>
          <a:noFill/>
          <a:ln/>
        </p:spPr>
        <p:txBody>
          <a:bodyPr wrap="square" lIns="0" tIns="0" rIns="0" bIns="0" rtlCol="0" anchor="ctr"/>
          <a:lstStyle/>
          <a:p>
            <a:pPr marL="0" indent="0">
              <a:buNone/>
            </a:pPr>
            <a:r>
              <a:rPr lang="en-US" sz="2500" b="1" dirty="0">
                <a:solidFill>
                  <a:srgbClr val="16323F"/>
                </a:solidFill>
                <a:latin typeface="Aptos Display" pitchFamily="34" charset="0"/>
                <a:ea typeface="Aptos Display" pitchFamily="34" charset="-122"/>
                <a:cs typeface="Aptos Display" pitchFamily="34" charset="-120"/>
              </a:rPr>
              <a:t>Model for safe communication: SBAR</a:t>
            </a:r>
            <a:endParaRPr lang="en-US" sz="2500" dirty="0"/>
          </a:p>
        </p:txBody>
      </p:sp>
      <p:sp>
        <p:nvSpPr>
          <p:cNvPr id="5" name="Text 3"/>
          <p:cNvSpPr/>
          <p:nvPr/>
        </p:nvSpPr>
        <p:spPr>
          <a:xfrm>
            <a:off x="530352" y="859536"/>
            <a:ext cx="9875520" cy="256032"/>
          </a:xfrm>
          <a:prstGeom prst="rect">
            <a:avLst/>
          </a:prstGeom>
          <a:noFill/>
          <a:ln/>
        </p:spPr>
        <p:txBody>
          <a:bodyPr wrap="square" lIns="0" tIns="0" rIns="0" bIns="0" rtlCol="0" anchor="ctr"/>
          <a:lstStyle/>
          <a:p>
            <a:pPr marL="0" indent="0">
              <a:buNone/>
            </a:pPr>
            <a:r>
              <a:rPr lang="en-US" sz="1050" dirty="0">
                <a:solidFill>
                  <a:srgbClr val="5E6C73"/>
                </a:solidFill>
                <a:latin typeface="Aptos" pitchFamily="34" charset="0"/>
                <a:ea typeface="Aptos" pitchFamily="34" charset="-122"/>
                <a:cs typeface="Aptos" pitchFamily="34" charset="-120"/>
              </a:rPr>
              <a:t>SBAR helps organise important information clearly and quickly.</a:t>
            </a:r>
            <a:endParaRPr lang="en-US" sz="1050" dirty="0"/>
          </a:p>
        </p:txBody>
      </p:sp>
      <p:sp>
        <p:nvSpPr>
          <p:cNvPr id="6" name="Shape 4"/>
          <p:cNvSpPr/>
          <p:nvPr/>
        </p:nvSpPr>
        <p:spPr>
          <a:xfrm>
            <a:off x="685800" y="1417320"/>
            <a:ext cx="2578608" cy="3977640"/>
          </a:xfrm>
          <a:prstGeom prst="roundRect">
            <a:avLst>
              <a:gd name="adj" fmla="val 3546"/>
            </a:avLst>
          </a:prstGeom>
          <a:solidFill>
            <a:srgbClr val="FFFFFF"/>
          </a:solidFill>
          <a:ln w="12700">
            <a:solidFill>
              <a:srgbClr val="D7E6E8"/>
            </a:solidFill>
            <a:prstDash val="solid"/>
          </a:ln>
        </p:spPr>
        <p:txBody>
          <a:bodyPr/>
          <a:lstStyle/>
          <a:p>
            <a:endParaRPr lang="en-GB"/>
          </a:p>
        </p:txBody>
      </p:sp>
      <p:sp>
        <p:nvSpPr>
          <p:cNvPr id="7" name="Shape 5"/>
          <p:cNvSpPr/>
          <p:nvPr/>
        </p:nvSpPr>
        <p:spPr>
          <a:xfrm>
            <a:off x="1472184" y="1719072"/>
            <a:ext cx="987552" cy="987552"/>
          </a:xfrm>
          <a:prstGeom prst="ellipse">
            <a:avLst/>
          </a:prstGeom>
          <a:solidFill>
            <a:srgbClr val="0F766E"/>
          </a:solidFill>
          <a:ln w="12700">
            <a:solidFill>
              <a:srgbClr val="0F766E"/>
            </a:solidFill>
            <a:prstDash val="solid"/>
          </a:ln>
        </p:spPr>
        <p:txBody>
          <a:bodyPr/>
          <a:lstStyle/>
          <a:p>
            <a:endParaRPr lang="en-GB"/>
          </a:p>
        </p:txBody>
      </p:sp>
      <p:sp>
        <p:nvSpPr>
          <p:cNvPr id="8" name="Text 6"/>
          <p:cNvSpPr/>
          <p:nvPr/>
        </p:nvSpPr>
        <p:spPr>
          <a:xfrm>
            <a:off x="1472184" y="1901952"/>
            <a:ext cx="987552" cy="365760"/>
          </a:xfrm>
          <a:prstGeom prst="rect">
            <a:avLst/>
          </a:prstGeom>
          <a:noFill/>
          <a:ln/>
        </p:spPr>
        <p:txBody>
          <a:bodyPr wrap="square" lIns="0" tIns="0" rIns="0" bIns="0" rtlCol="0" anchor="ctr"/>
          <a:lstStyle/>
          <a:p>
            <a:pPr marL="0" indent="0" algn="ctr">
              <a:buNone/>
            </a:pPr>
            <a:r>
              <a:rPr lang="en-US" sz="2200" b="1" dirty="0">
                <a:solidFill>
                  <a:srgbClr val="FFFFFF"/>
                </a:solidFill>
              </a:rPr>
              <a:t>S</a:t>
            </a:r>
            <a:endParaRPr lang="en-US" sz="2200" dirty="0"/>
          </a:p>
        </p:txBody>
      </p:sp>
      <p:sp>
        <p:nvSpPr>
          <p:cNvPr id="9" name="Text 7"/>
          <p:cNvSpPr/>
          <p:nvPr/>
        </p:nvSpPr>
        <p:spPr>
          <a:xfrm>
            <a:off x="905256" y="2816352"/>
            <a:ext cx="2139696" cy="292608"/>
          </a:xfrm>
          <a:prstGeom prst="rect">
            <a:avLst/>
          </a:prstGeom>
          <a:noFill/>
          <a:ln/>
        </p:spPr>
        <p:txBody>
          <a:bodyPr wrap="square" lIns="0" tIns="0" rIns="0" bIns="0" rtlCol="0" anchor="ctr"/>
          <a:lstStyle/>
          <a:p>
            <a:pPr marL="0" indent="0" algn="ctr">
              <a:buNone/>
            </a:pPr>
            <a:r>
              <a:rPr lang="en-US" sz="1400" b="1" dirty="0">
                <a:solidFill>
                  <a:srgbClr val="16323F"/>
                </a:solidFill>
              </a:rPr>
              <a:t>Situation</a:t>
            </a:r>
            <a:endParaRPr lang="en-US" sz="1400" dirty="0"/>
          </a:p>
        </p:txBody>
      </p:sp>
      <p:sp>
        <p:nvSpPr>
          <p:cNvPr id="10" name="Text 8"/>
          <p:cNvSpPr/>
          <p:nvPr/>
        </p:nvSpPr>
        <p:spPr>
          <a:xfrm>
            <a:off x="905256" y="3255264"/>
            <a:ext cx="2139696" cy="402336"/>
          </a:xfrm>
          <a:prstGeom prst="rect">
            <a:avLst/>
          </a:prstGeom>
          <a:noFill/>
          <a:ln/>
        </p:spPr>
        <p:txBody>
          <a:bodyPr wrap="square" lIns="0" tIns="0" rIns="0" bIns="0" rtlCol="0" anchor="ctr">
            <a:normAutofit/>
          </a:bodyPr>
          <a:lstStyle/>
          <a:p>
            <a:pPr marL="0" indent="0" algn="ctr">
              <a:buNone/>
            </a:pPr>
            <a:r>
              <a:rPr lang="en-US" sz="1080" dirty="0">
                <a:solidFill>
                  <a:srgbClr val="5E6C73"/>
                </a:solidFill>
              </a:rPr>
              <a:t>What is happening now?</a:t>
            </a:r>
            <a:endParaRPr lang="en-US" sz="1080" dirty="0"/>
          </a:p>
        </p:txBody>
      </p:sp>
      <p:sp>
        <p:nvSpPr>
          <p:cNvPr id="11" name="Text 9"/>
          <p:cNvSpPr/>
          <p:nvPr/>
        </p:nvSpPr>
        <p:spPr>
          <a:xfrm>
            <a:off x="886968" y="3986784"/>
            <a:ext cx="2176272" cy="658368"/>
          </a:xfrm>
          <a:prstGeom prst="rect">
            <a:avLst/>
          </a:prstGeom>
          <a:noFill/>
          <a:ln/>
        </p:spPr>
        <p:txBody>
          <a:bodyPr wrap="square" lIns="0" tIns="0" rIns="0" bIns="0" rtlCol="0" anchor="ctr">
            <a:normAutofit/>
          </a:bodyPr>
          <a:lstStyle/>
          <a:p>
            <a:pPr marL="0" indent="0" algn="ctr">
              <a:buNone/>
            </a:pPr>
            <a:r>
              <a:rPr lang="en-US" sz="1030" i="1" dirty="0">
                <a:solidFill>
                  <a:srgbClr val="263238"/>
                </a:solidFill>
              </a:rPr>
              <a:t>“Mrs A is more confused than usual and nearly fell.”</a:t>
            </a:r>
            <a:endParaRPr lang="en-US" sz="1030" dirty="0"/>
          </a:p>
        </p:txBody>
      </p:sp>
      <p:sp>
        <p:nvSpPr>
          <p:cNvPr id="12" name="Shape 10"/>
          <p:cNvSpPr/>
          <p:nvPr/>
        </p:nvSpPr>
        <p:spPr>
          <a:xfrm>
            <a:off x="3575304" y="1417320"/>
            <a:ext cx="2578608" cy="3977640"/>
          </a:xfrm>
          <a:prstGeom prst="roundRect">
            <a:avLst>
              <a:gd name="adj" fmla="val 3546"/>
            </a:avLst>
          </a:prstGeom>
          <a:solidFill>
            <a:srgbClr val="FFFFFF"/>
          </a:solidFill>
          <a:ln w="12700">
            <a:solidFill>
              <a:srgbClr val="D7E6E8"/>
            </a:solidFill>
            <a:prstDash val="solid"/>
          </a:ln>
        </p:spPr>
        <p:txBody>
          <a:bodyPr/>
          <a:lstStyle/>
          <a:p>
            <a:endParaRPr lang="en-GB"/>
          </a:p>
        </p:txBody>
      </p:sp>
      <p:sp>
        <p:nvSpPr>
          <p:cNvPr id="13" name="Shape 11"/>
          <p:cNvSpPr/>
          <p:nvPr/>
        </p:nvSpPr>
        <p:spPr>
          <a:xfrm>
            <a:off x="4361688" y="1719072"/>
            <a:ext cx="987552" cy="987552"/>
          </a:xfrm>
          <a:prstGeom prst="ellipse">
            <a:avLst/>
          </a:prstGeom>
          <a:solidFill>
            <a:srgbClr val="2563EB"/>
          </a:solidFill>
          <a:ln w="12700">
            <a:solidFill>
              <a:srgbClr val="2563EB"/>
            </a:solidFill>
            <a:prstDash val="solid"/>
          </a:ln>
        </p:spPr>
        <p:txBody>
          <a:bodyPr/>
          <a:lstStyle/>
          <a:p>
            <a:endParaRPr lang="en-GB"/>
          </a:p>
        </p:txBody>
      </p:sp>
      <p:sp>
        <p:nvSpPr>
          <p:cNvPr id="14" name="Text 12"/>
          <p:cNvSpPr/>
          <p:nvPr/>
        </p:nvSpPr>
        <p:spPr>
          <a:xfrm>
            <a:off x="4361688" y="1901952"/>
            <a:ext cx="987552" cy="365760"/>
          </a:xfrm>
          <a:prstGeom prst="rect">
            <a:avLst/>
          </a:prstGeom>
          <a:noFill/>
          <a:ln/>
        </p:spPr>
        <p:txBody>
          <a:bodyPr wrap="square" lIns="0" tIns="0" rIns="0" bIns="0" rtlCol="0" anchor="ctr"/>
          <a:lstStyle/>
          <a:p>
            <a:pPr marL="0" indent="0" algn="ctr">
              <a:buNone/>
            </a:pPr>
            <a:r>
              <a:rPr lang="en-US" sz="2200" b="1" dirty="0">
                <a:solidFill>
                  <a:srgbClr val="FFFFFF"/>
                </a:solidFill>
              </a:rPr>
              <a:t>B</a:t>
            </a:r>
            <a:endParaRPr lang="en-US" sz="2200" dirty="0"/>
          </a:p>
        </p:txBody>
      </p:sp>
      <p:sp>
        <p:nvSpPr>
          <p:cNvPr id="15" name="Text 13"/>
          <p:cNvSpPr/>
          <p:nvPr/>
        </p:nvSpPr>
        <p:spPr>
          <a:xfrm>
            <a:off x="3794760" y="2816352"/>
            <a:ext cx="2139696" cy="292608"/>
          </a:xfrm>
          <a:prstGeom prst="rect">
            <a:avLst/>
          </a:prstGeom>
          <a:noFill/>
          <a:ln/>
        </p:spPr>
        <p:txBody>
          <a:bodyPr wrap="square" lIns="0" tIns="0" rIns="0" bIns="0" rtlCol="0" anchor="ctr"/>
          <a:lstStyle/>
          <a:p>
            <a:pPr marL="0" indent="0" algn="ctr">
              <a:buNone/>
            </a:pPr>
            <a:r>
              <a:rPr lang="en-US" sz="1400" b="1" dirty="0">
                <a:solidFill>
                  <a:srgbClr val="16323F"/>
                </a:solidFill>
              </a:rPr>
              <a:t>Background</a:t>
            </a:r>
            <a:endParaRPr lang="en-US" sz="1400" dirty="0"/>
          </a:p>
        </p:txBody>
      </p:sp>
      <p:sp>
        <p:nvSpPr>
          <p:cNvPr id="16" name="Text 14"/>
          <p:cNvSpPr/>
          <p:nvPr/>
        </p:nvSpPr>
        <p:spPr>
          <a:xfrm>
            <a:off x="3794760" y="3255264"/>
            <a:ext cx="2139696" cy="402336"/>
          </a:xfrm>
          <a:prstGeom prst="rect">
            <a:avLst/>
          </a:prstGeom>
          <a:noFill/>
          <a:ln/>
        </p:spPr>
        <p:txBody>
          <a:bodyPr wrap="square" lIns="0" tIns="0" rIns="0" bIns="0" rtlCol="0" anchor="ctr">
            <a:normAutofit/>
          </a:bodyPr>
          <a:lstStyle/>
          <a:p>
            <a:pPr marL="0" indent="0" algn="ctr">
              <a:buNone/>
            </a:pPr>
            <a:r>
              <a:rPr lang="en-US" sz="1080" dirty="0">
                <a:solidFill>
                  <a:srgbClr val="5E6C73"/>
                </a:solidFill>
              </a:rPr>
              <a:t>What relevant history matters?</a:t>
            </a:r>
            <a:endParaRPr lang="en-US" sz="1080" dirty="0"/>
          </a:p>
        </p:txBody>
      </p:sp>
      <p:sp>
        <p:nvSpPr>
          <p:cNvPr id="17" name="Text 15"/>
          <p:cNvSpPr/>
          <p:nvPr/>
        </p:nvSpPr>
        <p:spPr>
          <a:xfrm>
            <a:off x="3776472" y="3986784"/>
            <a:ext cx="2176272" cy="658368"/>
          </a:xfrm>
          <a:prstGeom prst="rect">
            <a:avLst/>
          </a:prstGeom>
          <a:noFill/>
          <a:ln/>
        </p:spPr>
        <p:txBody>
          <a:bodyPr wrap="square" lIns="0" tIns="0" rIns="0" bIns="0" rtlCol="0" anchor="ctr">
            <a:normAutofit/>
          </a:bodyPr>
          <a:lstStyle/>
          <a:p>
            <a:pPr marL="0" indent="0" algn="ctr">
              <a:buNone/>
            </a:pPr>
            <a:r>
              <a:rPr lang="en-US" sz="1030" i="1" dirty="0">
                <a:solidFill>
                  <a:srgbClr val="263238"/>
                </a:solidFill>
              </a:rPr>
              <a:t>“She has dementia; this is a sudden change from yesterday.”</a:t>
            </a:r>
            <a:endParaRPr lang="en-US" sz="1030" dirty="0"/>
          </a:p>
        </p:txBody>
      </p:sp>
      <p:sp>
        <p:nvSpPr>
          <p:cNvPr id="18" name="Shape 16"/>
          <p:cNvSpPr/>
          <p:nvPr/>
        </p:nvSpPr>
        <p:spPr>
          <a:xfrm>
            <a:off x="6464808" y="1417320"/>
            <a:ext cx="2578608" cy="3977640"/>
          </a:xfrm>
          <a:prstGeom prst="roundRect">
            <a:avLst>
              <a:gd name="adj" fmla="val 3546"/>
            </a:avLst>
          </a:prstGeom>
          <a:solidFill>
            <a:srgbClr val="FFFFFF"/>
          </a:solidFill>
          <a:ln w="12700">
            <a:solidFill>
              <a:srgbClr val="D7E6E8"/>
            </a:solidFill>
            <a:prstDash val="solid"/>
          </a:ln>
        </p:spPr>
        <p:txBody>
          <a:bodyPr/>
          <a:lstStyle/>
          <a:p>
            <a:endParaRPr lang="en-GB"/>
          </a:p>
        </p:txBody>
      </p:sp>
      <p:sp>
        <p:nvSpPr>
          <p:cNvPr id="19" name="Shape 17"/>
          <p:cNvSpPr/>
          <p:nvPr/>
        </p:nvSpPr>
        <p:spPr>
          <a:xfrm>
            <a:off x="7251192" y="1719072"/>
            <a:ext cx="987552" cy="987552"/>
          </a:xfrm>
          <a:prstGeom prst="ellipse">
            <a:avLst/>
          </a:prstGeom>
          <a:solidFill>
            <a:srgbClr val="F97316"/>
          </a:solidFill>
          <a:ln w="12700">
            <a:solidFill>
              <a:srgbClr val="F97316"/>
            </a:solidFill>
            <a:prstDash val="solid"/>
          </a:ln>
        </p:spPr>
        <p:txBody>
          <a:bodyPr/>
          <a:lstStyle/>
          <a:p>
            <a:endParaRPr lang="en-GB"/>
          </a:p>
        </p:txBody>
      </p:sp>
      <p:sp>
        <p:nvSpPr>
          <p:cNvPr id="20" name="Text 18"/>
          <p:cNvSpPr/>
          <p:nvPr/>
        </p:nvSpPr>
        <p:spPr>
          <a:xfrm>
            <a:off x="7251192" y="1901952"/>
            <a:ext cx="987552" cy="365760"/>
          </a:xfrm>
          <a:prstGeom prst="rect">
            <a:avLst/>
          </a:prstGeom>
          <a:noFill/>
          <a:ln/>
        </p:spPr>
        <p:txBody>
          <a:bodyPr wrap="square" lIns="0" tIns="0" rIns="0" bIns="0" rtlCol="0" anchor="ctr"/>
          <a:lstStyle/>
          <a:p>
            <a:pPr marL="0" indent="0" algn="ctr">
              <a:buNone/>
            </a:pPr>
            <a:r>
              <a:rPr lang="en-US" sz="2200" b="1" dirty="0">
                <a:solidFill>
                  <a:srgbClr val="FFFFFF"/>
                </a:solidFill>
              </a:rPr>
              <a:t>A</a:t>
            </a:r>
            <a:endParaRPr lang="en-US" sz="2200" dirty="0"/>
          </a:p>
        </p:txBody>
      </p:sp>
      <p:sp>
        <p:nvSpPr>
          <p:cNvPr id="21" name="Text 19"/>
          <p:cNvSpPr/>
          <p:nvPr/>
        </p:nvSpPr>
        <p:spPr>
          <a:xfrm>
            <a:off x="6684264" y="2816352"/>
            <a:ext cx="2139696" cy="292608"/>
          </a:xfrm>
          <a:prstGeom prst="rect">
            <a:avLst/>
          </a:prstGeom>
          <a:noFill/>
          <a:ln/>
        </p:spPr>
        <p:txBody>
          <a:bodyPr wrap="square" lIns="0" tIns="0" rIns="0" bIns="0" rtlCol="0" anchor="ctr"/>
          <a:lstStyle/>
          <a:p>
            <a:pPr marL="0" indent="0" algn="ctr">
              <a:buNone/>
            </a:pPr>
            <a:r>
              <a:rPr lang="en-US" sz="1400" b="1" dirty="0">
                <a:solidFill>
                  <a:srgbClr val="16323F"/>
                </a:solidFill>
              </a:rPr>
              <a:t>Assessment</a:t>
            </a:r>
            <a:endParaRPr lang="en-US" sz="1400" dirty="0"/>
          </a:p>
        </p:txBody>
      </p:sp>
      <p:sp>
        <p:nvSpPr>
          <p:cNvPr id="22" name="Text 20"/>
          <p:cNvSpPr/>
          <p:nvPr/>
        </p:nvSpPr>
        <p:spPr>
          <a:xfrm>
            <a:off x="6684264" y="3255264"/>
            <a:ext cx="2139696" cy="402336"/>
          </a:xfrm>
          <a:prstGeom prst="rect">
            <a:avLst/>
          </a:prstGeom>
          <a:noFill/>
          <a:ln/>
        </p:spPr>
        <p:txBody>
          <a:bodyPr wrap="square" lIns="0" tIns="0" rIns="0" bIns="0" rtlCol="0" anchor="ctr">
            <a:normAutofit/>
          </a:bodyPr>
          <a:lstStyle/>
          <a:p>
            <a:pPr marL="0" indent="0" algn="ctr">
              <a:buNone/>
            </a:pPr>
            <a:r>
              <a:rPr lang="en-US" sz="1080" dirty="0">
                <a:solidFill>
                  <a:srgbClr val="5E6C73"/>
                </a:solidFill>
              </a:rPr>
              <a:t>What do I think/observe?</a:t>
            </a:r>
            <a:endParaRPr lang="en-US" sz="1080" dirty="0"/>
          </a:p>
        </p:txBody>
      </p:sp>
      <p:sp>
        <p:nvSpPr>
          <p:cNvPr id="23" name="Text 21"/>
          <p:cNvSpPr/>
          <p:nvPr/>
        </p:nvSpPr>
        <p:spPr>
          <a:xfrm>
            <a:off x="6665976" y="3986784"/>
            <a:ext cx="2176272" cy="658368"/>
          </a:xfrm>
          <a:prstGeom prst="rect">
            <a:avLst/>
          </a:prstGeom>
          <a:noFill/>
          <a:ln/>
        </p:spPr>
        <p:txBody>
          <a:bodyPr wrap="square" lIns="0" tIns="0" rIns="0" bIns="0" rtlCol="0" anchor="ctr">
            <a:normAutofit/>
          </a:bodyPr>
          <a:lstStyle/>
          <a:p>
            <a:pPr marL="0" indent="0" algn="ctr">
              <a:buNone/>
            </a:pPr>
            <a:r>
              <a:rPr lang="en-US" sz="1030" i="1" dirty="0">
                <a:solidFill>
                  <a:srgbClr val="263238"/>
                </a:solidFill>
              </a:rPr>
              <a:t>“I am concerned about infection, dehydration or fall risk.”</a:t>
            </a:r>
            <a:endParaRPr lang="en-US" sz="1030" dirty="0"/>
          </a:p>
        </p:txBody>
      </p:sp>
      <p:sp>
        <p:nvSpPr>
          <p:cNvPr id="24" name="Shape 22"/>
          <p:cNvSpPr/>
          <p:nvPr/>
        </p:nvSpPr>
        <p:spPr>
          <a:xfrm>
            <a:off x="9354312" y="1417320"/>
            <a:ext cx="2578608" cy="3977640"/>
          </a:xfrm>
          <a:prstGeom prst="roundRect">
            <a:avLst>
              <a:gd name="adj" fmla="val 3546"/>
            </a:avLst>
          </a:prstGeom>
          <a:solidFill>
            <a:srgbClr val="FFFFFF"/>
          </a:solidFill>
          <a:ln w="12700">
            <a:solidFill>
              <a:srgbClr val="D7E6E8"/>
            </a:solidFill>
            <a:prstDash val="solid"/>
          </a:ln>
        </p:spPr>
        <p:txBody>
          <a:bodyPr/>
          <a:lstStyle/>
          <a:p>
            <a:endParaRPr lang="en-GB"/>
          </a:p>
        </p:txBody>
      </p:sp>
      <p:sp>
        <p:nvSpPr>
          <p:cNvPr id="25" name="Shape 23"/>
          <p:cNvSpPr/>
          <p:nvPr/>
        </p:nvSpPr>
        <p:spPr>
          <a:xfrm>
            <a:off x="10140696" y="1719072"/>
            <a:ext cx="987552" cy="987552"/>
          </a:xfrm>
          <a:prstGeom prst="ellipse">
            <a:avLst/>
          </a:prstGeom>
          <a:solidFill>
            <a:srgbClr val="15803D"/>
          </a:solidFill>
          <a:ln w="12700">
            <a:solidFill>
              <a:srgbClr val="15803D"/>
            </a:solidFill>
            <a:prstDash val="solid"/>
          </a:ln>
        </p:spPr>
        <p:txBody>
          <a:bodyPr/>
          <a:lstStyle/>
          <a:p>
            <a:endParaRPr lang="en-GB"/>
          </a:p>
        </p:txBody>
      </p:sp>
      <p:sp>
        <p:nvSpPr>
          <p:cNvPr id="26" name="Text 24"/>
          <p:cNvSpPr/>
          <p:nvPr/>
        </p:nvSpPr>
        <p:spPr>
          <a:xfrm>
            <a:off x="10140696" y="1901952"/>
            <a:ext cx="987552" cy="365760"/>
          </a:xfrm>
          <a:prstGeom prst="rect">
            <a:avLst/>
          </a:prstGeom>
          <a:noFill/>
          <a:ln/>
        </p:spPr>
        <p:txBody>
          <a:bodyPr wrap="square" lIns="0" tIns="0" rIns="0" bIns="0" rtlCol="0" anchor="ctr"/>
          <a:lstStyle/>
          <a:p>
            <a:pPr marL="0" indent="0" algn="ctr">
              <a:buNone/>
            </a:pPr>
            <a:r>
              <a:rPr lang="en-US" sz="2200" b="1" dirty="0">
                <a:solidFill>
                  <a:srgbClr val="FFFFFF"/>
                </a:solidFill>
              </a:rPr>
              <a:t>R</a:t>
            </a:r>
            <a:endParaRPr lang="en-US" sz="2200" dirty="0"/>
          </a:p>
        </p:txBody>
      </p:sp>
      <p:sp>
        <p:nvSpPr>
          <p:cNvPr id="27" name="Text 25"/>
          <p:cNvSpPr/>
          <p:nvPr/>
        </p:nvSpPr>
        <p:spPr>
          <a:xfrm>
            <a:off x="9573768" y="2816352"/>
            <a:ext cx="2139696" cy="292608"/>
          </a:xfrm>
          <a:prstGeom prst="rect">
            <a:avLst/>
          </a:prstGeom>
          <a:noFill/>
          <a:ln/>
        </p:spPr>
        <p:txBody>
          <a:bodyPr wrap="square" lIns="0" tIns="0" rIns="0" bIns="0" rtlCol="0" anchor="ctr"/>
          <a:lstStyle/>
          <a:p>
            <a:pPr marL="0" indent="0" algn="ctr">
              <a:buNone/>
            </a:pPr>
            <a:r>
              <a:rPr lang="en-US" sz="1400" b="1" dirty="0">
                <a:solidFill>
                  <a:srgbClr val="16323F"/>
                </a:solidFill>
              </a:rPr>
              <a:t>Recommendation</a:t>
            </a:r>
            <a:endParaRPr lang="en-US" sz="1400" dirty="0"/>
          </a:p>
        </p:txBody>
      </p:sp>
      <p:sp>
        <p:nvSpPr>
          <p:cNvPr id="28" name="Text 26"/>
          <p:cNvSpPr/>
          <p:nvPr/>
        </p:nvSpPr>
        <p:spPr>
          <a:xfrm>
            <a:off x="9573768" y="3255264"/>
            <a:ext cx="2139696" cy="402336"/>
          </a:xfrm>
          <a:prstGeom prst="rect">
            <a:avLst/>
          </a:prstGeom>
          <a:noFill/>
          <a:ln/>
        </p:spPr>
        <p:txBody>
          <a:bodyPr wrap="square" lIns="0" tIns="0" rIns="0" bIns="0" rtlCol="0" anchor="ctr">
            <a:normAutofit/>
          </a:bodyPr>
          <a:lstStyle/>
          <a:p>
            <a:pPr marL="0" indent="0" algn="ctr">
              <a:buNone/>
            </a:pPr>
            <a:r>
              <a:rPr lang="en-US" sz="1080" dirty="0">
                <a:solidFill>
                  <a:srgbClr val="5E6C73"/>
                </a:solidFill>
              </a:rPr>
              <a:t>What action is needed?</a:t>
            </a:r>
            <a:endParaRPr lang="en-US" sz="1080" dirty="0"/>
          </a:p>
        </p:txBody>
      </p:sp>
      <p:sp>
        <p:nvSpPr>
          <p:cNvPr id="29" name="Text 27"/>
          <p:cNvSpPr/>
          <p:nvPr/>
        </p:nvSpPr>
        <p:spPr>
          <a:xfrm>
            <a:off x="9555480" y="3986784"/>
            <a:ext cx="2176272" cy="658368"/>
          </a:xfrm>
          <a:prstGeom prst="rect">
            <a:avLst/>
          </a:prstGeom>
          <a:noFill/>
          <a:ln/>
        </p:spPr>
        <p:txBody>
          <a:bodyPr wrap="square" lIns="0" tIns="0" rIns="0" bIns="0" rtlCol="0" anchor="ctr">
            <a:normAutofit/>
          </a:bodyPr>
          <a:lstStyle/>
          <a:p>
            <a:pPr marL="0" indent="0" algn="ctr">
              <a:buNone/>
            </a:pPr>
            <a:r>
              <a:rPr lang="en-US" sz="1030" i="1" dirty="0">
                <a:solidFill>
                  <a:srgbClr val="263238"/>
                </a:solidFill>
              </a:rPr>
              <a:t>“Please assess her now and consider observations/GP advice.”</a:t>
            </a:r>
            <a:endParaRPr lang="en-US" sz="1030" dirty="0"/>
          </a:p>
        </p:txBody>
      </p:sp>
      <p:sp>
        <p:nvSpPr>
          <p:cNvPr id="30" name="Shape 28"/>
          <p:cNvSpPr/>
          <p:nvPr/>
        </p:nvSpPr>
        <p:spPr>
          <a:xfrm>
            <a:off x="1920240" y="5596128"/>
            <a:ext cx="8366760" cy="329184"/>
          </a:xfrm>
          <a:prstGeom prst="roundRect">
            <a:avLst>
              <a:gd name="adj" fmla="val 16667"/>
            </a:avLst>
          </a:prstGeom>
          <a:solidFill>
            <a:srgbClr val="E8F3F2"/>
          </a:solidFill>
          <a:ln w="12700">
            <a:solidFill>
              <a:srgbClr val="E8F3F2"/>
            </a:solidFill>
            <a:prstDash val="solid"/>
          </a:ln>
        </p:spPr>
        <p:txBody>
          <a:bodyPr/>
          <a:lstStyle/>
          <a:p>
            <a:endParaRPr lang="en-GB"/>
          </a:p>
        </p:txBody>
      </p:sp>
      <p:sp>
        <p:nvSpPr>
          <p:cNvPr id="31" name="Text 29"/>
          <p:cNvSpPr/>
          <p:nvPr/>
        </p:nvSpPr>
        <p:spPr>
          <a:xfrm>
            <a:off x="2148840" y="5687568"/>
            <a:ext cx="7909560" cy="137160"/>
          </a:xfrm>
          <a:prstGeom prst="rect">
            <a:avLst/>
          </a:prstGeom>
          <a:noFill/>
          <a:ln/>
        </p:spPr>
        <p:txBody>
          <a:bodyPr wrap="square" lIns="0" tIns="0" rIns="0" bIns="0" rtlCol="0" anchor="ctr"/>
          <a:lstStyle/>
          <a:p>
            <a:pPr marL="0" indent="0" algn="ctr">
              <a:buNone/>
            </a:pPr>
            <a:r>
              <a:rPr lang="en-US" sz="1030" b="1" dirty="0">
                <a:solidFill>
                  <a:srgbClr val="16323F"/>
                </a:solidFill>
              </a:rPr>
              <a:t>SBAR reduces vague handovers by making the concern, context and request clear.</a:t>
            </a:r>
            <a:endParaRPr lang="en-US" sz="1030" dirty="0"/>
          </a:p>
        </p:txBody>
      </p:sp>
      <p:sp>
        <p:nvSpPr>
          <p:cNvPr id="32" name="Text 30"/>
          <p:cNvSpPr/>
          <p:nvPr/>
        </p:nvSpPr>
        <p:spPr>
          <a:xfrm>
            <a:off x="512064" y="6236208"/>
            <a:ext cx="10607040" cy="164592"/>
          </a:xfrm>
          <a:prstGeom prst="rect">
            <a:avLst/>
          </a:prstGeom>
          <a:noFill/>
          <a:ln/>
        </p:spPr>
        <p:txBody>
          <a:bodyPr wrap="square" lIns="0" tIns="0" rIns="0" bIns="0" rtlCol="0" anchor="ctr"/>
          <a:lstStyle/>
          <a:p>
            <a:pPr marL="0" indent="0">
              <a:buNone/>
            </a:pPr>
            <a:r>
              <a:rPr lang="en-US" sz="780" i="1" dirty="0">
                <a:solidFill>
                  <a:srgbClr val="6B7280"/>
                </a:solidFill>
                <a:latin typeface="Aptos" pitchFamily="34" charset="0"/>
                <a:ea typeface="Aptos" pitchFamily="34" charset="-122"/>
                <a:cs typeface="Aptos" pitchFamily="34" charset="-120"/>
              </a:rPr>
              <a:t>In-text sources: (IHI, n.d.; NHS England, 2017; AHRQ, 2023)</a:t>
            </a:r>
            <a:endParaRPr lang="en-US" sz="780" dirty="0"/>
          </a:p>
        </p:txBody>
      </p:sp>
      <p:sp>
        <p:nvSpPr>
          <p:cNvPr id="33" name="Slide Number Placeholder 0"/>
          <p:cNvSpPr>
            <a:spLocks noGrp="1"/>
          </p:cNvSpPr>
          <p:nvPr>
            <p:ph type="sldNum" sz="quarter" idx="4294967295"/>
          </p:nvPr>
        </p:nvSpPr>
        <p:spPr>
          <a:xfrm>
            <a:off x="11750040"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780">
                <a:solidFill>
                  <a:srgbClr val="6B7280"/>
                </a:solidFill>
                <a:latin typeface="Aptos"/>
                <a:ea typeface="Aptos"/>
                <a:cs typeface="Aptos"/>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AFB"/>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8016"/>
          </a:xfrm>
          <a:prstGeom prst="rect">
            <a:avLst/>
          </a:prstGeom>
          <a:solidFill>
            <a:srgbClr val="0F766E"/>
          </a:solidFill>
          <a:ln w="12700">
            <a:solidFill>
              <a:srgbClr val="0F766E"/>
            </a:solidFill>
            <a:prstDash val="solid"/>
          </a:ln>
        </p:spPr>
        <p:txBody>
          <a:bodyPr/>
          <a:lstStyle/>
          <a:p>
            <a:endParaRPr lang="en-GB"/>
          </a:p>
        </p:txBody>
      </p:sp>
      <p:sp>
        <p:nvSpPr>
          <p:cNvPr id="3" name="Shape 1"/>
          <p:cNvSpPr/>
          <p:nvPr/>
        </p:nvSpPr>
        <p:spPr>
          <a:xfrm>
            <a:off x="0" y="128016"/>
            <a:ext cx="12188952" cy="36576"/>
          </a:xfrm>
          <a:prstGeom prst="rect">
            <a:avLst/>
          </a:prstGeom>
          <a:solidFill>
            <a:srgbClr val="14B8A6"/>
          </a:solidFill>
          <a:ln w="12700">
            <a:solidFill>
              <a:srgbClr val="14B8A6"/>
            </a:solidFill>
            <a:prstDash val="solid"/>
          </a:ln>
        </p:spPr>
        <p:txBody>
          <a:bodyPr/>
          <a:lstStyle/>
          <a:p>
            <a:endParaRPr lang="en-GB"/>
          </a:p>
        </p:txBody>
      </p:sp>
      <p:sp>
        <p:nvSpPr>
          <p:cNvPr id="4" name="Text 2"/>
          <p:cNvSpPr/>
          <p:nvPr/>
        </p:nvSpPr>
        <p:spPr>
          <a:xfrm>
            <a:off x="502920" y="438912"/>
            <a:ext cx="7955280" cy="384048"/>
          </a:xfrm>
          <a:prstGeom prst="rect">
            <a:avLst/>
          </a:prstGeom>
          <a:noFill/>
          <a:ln/>
        </p:spPr>
        <p:txBody>
          <a:bodyPr wrap="square" lIns="0" tIns="0" rIns="0" bIns="0" rtlCol="0" anchor="ctr"/>
          <a:lstStyle/>
          <a:p>
            <a:pPr marL="0" indent="0">
              <a:buNone/>
            </a:pPr>
            <a:r>
              <a:rPr lang="en-US" sz="2500" b="1" dirty="0">
                <a:solidFill>
                  <a:srgbClr val="16323F"/>
                </a:solidFill>
                <a:latin typeface="Aptos Display" pitchFamily="34" charset="0"/>
                <a:ea typeface="Aptos Display" pitchFamily="34" charset="-122"/>
                <a:cs typeface="Aptos Display" pitchFamily="34" charset="-120"/>
              </a:rPr>
              <a:t>Personal action plan</a:t>
            </a:r>
            <a:endParaRPr lang="en-US" sz="2500" dirty="0"/>
          </a:p>
        </p:txBody>
      </p:sp>
      <p:sp>
        <p:nvSpPr>
          <p:cNvPr id="5" name="Text 3"/>
          <p:cNvSpPr/>
          <p:nvPr/>
        </p:nvSpPr>
        <p:spPr>
          <a:xfrm>
            <a:off x="530352" y="859536"/>
            <a:ext cx="9875520" cy="256032"/>
          </a:xfrm>
          <a:prstGeom prst="rect">
            <a:avLst/>
          </a:prstGeom>
          <a:noFill/>
          <a:ln/>
        </p:spPr>
        <p:txBody>
          <a:bodyPr wrap="square" lIns="0" tIns="0" rIns="0" bIns="0" rtlCol="0" anchor="ctr"/>
          <a:lstStyle/>
          <a:p>
            <a:pPr marL="0" indent="0">
              <a:buNone/>
            </a:pPr>
            <a:r>
              <a:rPr lang="en-US" sz="1050" dirty="0">
                <a:solidFill>
                  <a:srgbClr val="5E6C73"/>
                </a:solidFill>
                <a:latin typeface="Aptos" pitchFamily="34" charset="0"/>
                <a:ea typeface="Aptos" pitchFamily="34" charset="-122"/>
                <a:cs typeface="Aptos" pitchFamily="34" charset="-120"/>
              </a:rPr>
              <a:t>How I will improve this skill during study and placement.</a:t>
            </a:r>
            <a:endParaRPr lang="en-US" sz="1050" dirty="0"/>
          </a:p>
        </p:txBody>
      </p:sp>
      <p:sp>
        <p:nvSpPr>
          <p:cNvPr id="6" name="Shape 4"/>
          <p:cNvSpPr/>
          <p:nvPr/>
        </p:nvSpPr>
        <p:spPr>
          <a:xfrm>
            <a:off x="868680" y="1444752"/>
            <a:ext cx="502920" cy="502920"/>
          </a:xfrm>
          <a:prstGeom prst="ellipse">
            <a:avLst/>
          </a:prstGeom>
          <a:solidFill>
            <a:srgbClr val="0F766E"/>
          </a:solidFill>
          <a:ln w="12700">
            <a:solidFill>
              <a:srgbClr val="0F766E"/>
            </a:solidFill>
            <a:prstDash val="solid"/>
          </a:ln>
        </p:spPr>
        <p:txBody>
          <a:bodyPr/>
          <a:lstStyle/>
          <a:p>
            <a:endParaRPr lang="en-GB"/>
          </a:p>
        </p:txBody>
      </p:sp>
      <p:sp>
        <p:nvSpPr>
          <p:cNvPr id="7" name="Text 5"/>
          <p:cNvSpPr/>
          <p:nvPr/>
        </p:nvSpPr>
        <p:spPr>
          <a:xfrm>
            <a:off x="868680" y="1554480"/>
            <a:ext cx="502920" cy="182880"/>
          </a:xfrm>
          <a:prstGeom prst="rect">
            <a:avLst/>
          </a:prstGeom>
          <a:noFill/>
          <a:ln/>
        </p:spPr>
        <p:txBody>
          <a:bodyPr wrap="square" lIns="0" tIns="0" rIns="0" bIns="0" rtlCol="0" anchor="ctr"/>
          <a:lstStyle/>
          <a:p>
            <a:pPr marL="0" indent="0" algn="ctr">
              <a:buNone/>
            </a:pPr>
            <a:r>
              <a:rPr lang="en-US" sz="1200" b="1" dirty="0">
                <a:solidFill>
                  <a:srgbClr val="FFFFFF"/>
                </a:solidFill>
              </a:rPr>
              <a:t>1</a:t>
            </a:r>
            <a:endParaRPr lang="en-US" sz="1200" dirty="0"/>
          </a:p>
        </p:txBody>
      </p:sp>
      <p:sp>
        <p:nvSpPr>
          <p:cNvPr id="8" name="Text 6"/>
          <p:cNvSpPr/>
          <p:nvPr/>
        </p:nvSpPr>
        <p:spPr>
          <a:xfrm>
            <a:off x="1572768" y="1389888"/>
            <a:ext cx="3200400" cy="256032"/>
          </a:xfrm>
          <a:prstGeom prst="rect">
            <a:avLst/>
          </a:prstGeom>
          <a:noFill/>
          <a:ln/>
        </p:spPr>
        <p:txBody>
          <a:bodyPr wrap="square" lIns="0" tIns="0" rIns="0" bIns="0" rtlCol="0" anchor="ctr"/>
          <a:lstStyle/>
          <a:p>
            <a:pPr marL="0" indent="0">
              <a:buNone/>
            </a:pPr>
            <a:r>
              <a:rPr lang="en-US" sz="1400" b="1" dirty="0">
                <a:solidFill>
                  <a:srgbClr val="16323F"/>
                </a:solidFill>
              </a:rPr>
              <a:t>Practise structured handovers</a:t>
            </a:r>
            <a:endParaRPr lang="en-US" sz="1400" dirty="0"/>
          </a:p>
        </p:txBody>
      </p:sp>
      <p:sp>
        <p:nvSpPr>
          <p:cNvPr id="9" name="Text 7"/>
          <p:cNvSpPr/>
          <p:nvPr/>
        </p:nvSpPr>
        <p:spPr>
          <a:xfrm>
            <a:off x="4709160" y="1389888"/>
            <a:ext cx="6355080" cy="384048"/>
          </a:xfrm>
          <a:prstGeom prst="rect">
            <a:avLst/>
          </a:prstGeom>
          <a:noFill/>
          <a:ln/>
        </p:spPr>
        <p:txBody>
          <a:bodyPr wrap="square" lIns="0" tIns="0" rIns="0" bIns="0" rtlCol="0" anchor="ctr">
            <a:normAutofit/>
          </a:bodyPr>
          <a:lstStyle/>
          <a:p>
            <a:pPr marL="0" indent="0">
              <a:buNone/>
            </a:pPr>
            <a:r>
              <a:rPr lang="en-US" sz="1200" dirty="0">
                <a:solidFill>
                  <a:srgbClr val="263238"/>
                </a:solidFill>
              </a:rPr>
              <a:t>Use SBAR in class activities or placement when reporting a concern.</a:t>
            </a:r>
            <a:endParaRPr lang="en-US" sz="1200" dirty="0"/>
          </a:p>
        </p:txBody>
      </p:sp>
      <p:sp>
        <p:nvSpPr>
          <p:cNvPr id="10" name="Shape 8"/>
          <p:cNvSpPr/>
          <p:nvPr/>
        </p:nvSpPr>
        <p:spPr>
          <a:xfrm>
            <a:off x="1572768" y="2130552"/>
            <a:ext cx="9646920" cy="0"/>
          </a:xfrm>
          <a:prstGeom prst="line">
            <a:avLst/>
          </a:prstGeom>
          <a:noFill/>
          <a:ln w="12700">
            <a:solidFill>
              <a:srgbClr val="D9E7EA"/>
            </a:solidFill>
            <a:prstDash val="solid"/>
          </a:ln>
        </p:spPr>
        <p:txBody>
          <a:bodyPr/>
          <a:lstStyle/>
          <a:p>
            <a:endParaRPr lang="en-GB"/>
          </a:p>
        </p:txBody>
      </p:sp>
      <p:sp>
        <p:nvSpPr>
          <p:cNvPr id="11" name="Shape 9"/>
          <p:cNvSpPr/>
          <p:nvPr/>
        </p:nvSpPr>
        <p:spPr>
          <a:xfrm>
            <a:off x="868680" y="2496312"/>
            <a:ext cx="502920" cy="502920"/>
          </a:xfrm>
          <a:prstGeom prst="ellipse">
            <a:avLst/>
          </a:prstGeom>
          <a:solidFill>
            <a:srgbClr val="0F766E"/>
          </a:solidFill>
          <a:ln w="12700">
            <a:solidFill>
              <a:srgbClr val="0F766E"/>
            </a:solidFill>
            <a:prstDash val="solid"/>
          </a:ln>
        </p:spPr>
        <p:txBody>
          <a:bodyPr/>
          <a:lstStyle/>
          <a:p>
            <a:endParaRPr lang="en-GB"/>
          </a:p>
        </p:txBody>
      </p:sp>
      <p:sp>
        <p:nvSpPr>
          <p:cNvPr id="12" name="Text 10"/>
          <p:cNvSpPr/>
          <p:nvPr/>
        </p:nvSpPr>
        <p:spPr>
          <a:xfrm>
            <a:off x="868680" y="2606040"/>
            <a:ext cx="502920" cy="182880"/>
          </a:xfrm>
          <a:prstGeom prst="rect">
            <a:avLst/>
          </a:prstGeom>
          <a:noFill/>
          <a:ln/>
        </p:spPr>
        <p:txBody>
          <a:bodyPr wrap="square" lIns="0" tIns="0" rIns="0" bIns="0" rtlCol="0" anchor="ctr"/>
          <a:lstStyle/>
          <a:p>
            <a:pPr marL="0" indent="0" algn="ctr">
              <a:buNone/>
            </a:pPr>
            <a:r>
              <a:rPr lang="en-US" sz="1200" b="1" dirty="0">
                <a:solidFill>
                  <a:srgbClr val="FFFFFF"/>
                </a:solidFill>
              </a:rPr>
              <a:t>2</a:t>
            </a:r>
            <a:endParaRPr lang="en-US" sz="1200" dirty="0"/>
          </a:p>
        </p:txBody>
      </p:sp>
      <p:sp>
        <p:nvSpPr>
          <p:cNvPr id="13" name="Text 11"/>
          <p:cNvSpPr/>
          <p:nvPr/>
        </p:nvSpPr>
        <p:spPr>
          <a:xfrm>
            <a:off x="1572768" y="2441448"/>
            <a:ext cx="3200400" cy="256032"/>
          </a:xfrm>
          <a:prstGeom prst="rect">
            <a:avLst/>
          </a:prstGeom>
          <a:noFill/>
          <a:ln/>
        </p:spPr>
        <p:txBody>
          <a:bodyPr wrap="square" lIns="0" tIns="0" rIns="0" bIns="0" rtlCol="0" anchor="ctr"/>
          <a:lstStyle/>
          <a:p>
            <a:pPr marL="0" indent="0">
              <a:buNone/>
            </a:pPr>
            <a:r>
              <a:rPr lang="en-US" sz="1400" b="1" dirty="0">
                <a:solidFill>
                  <a:srgbClr val="16323F"/>
                </a:solidFill>
              </a:rPr>
              <a:t>Check understanding</a:t>
            </a:r>
            <a:endParaRPr lang="en-US" sz="1400" dirty="0"/>
          </a:p>
        </p:txBody>
      </p:sp>
      <p:sp>
        <p:nvSpPr>
          <p:cNvPr id="14" name="Text 12"/>
          <p:cNvSpPr/>
          <p:nvPr/>
        </p:nvSpPr>
        <p:spPr>
          <a:xfrm>
            <a:off x="4709160" y="2441448"/>
            <a:ext cx="6355080" cy="384048"/>
          </a:xfrm>
          <a:prstGeom prst="rect">
            <a:avLst/>
          </a:prstGeom>
          <a:noFill/>
          <a:ln/>
        </p:spPr>
        <p:txBody>
          <a:bodyPr wrap="square" lIns="0" tIns="0" rIns="0" bIns="0" rtlCol="0" anchor="ctr">
            <a:normAutofit/>
          </a:bodyPr>
          <a:lstStyle/>
          <a:p>
            <a:pPr marL="0" indent="0">
              <a:buNone/>
            </a:pPr>
            <a:r>
              <a:rPr lang="en-US" sz="1200" dirty="0">
                <a:solidFill>
                  <a:srgbClr val="263238"/>
                </a:solidFill>
              </a:rPr>
              <a:t>Use simple language and ask the person to explain back key information.</a:t>
            </a:r>
            <a:endParaRPr lang="en-US" sz="1200" dirty="0"/>
          </a:p>
        </p:txBody>
      </p:sp>
      <p:sp>
        <p:nvSpPr>
          <p:cNvPr id="15" name="Shape 13"/>
          <p:cNvSpPr/>
          <p:nvPr/>
        </p:nvSpPr>
        <p:spPr>
          <a:xfrm>
            <a:off x="1572768" y="3182112"/>
            <a:ext cx="9646920" cy="0"/>
          </a:xfrm>
          <a:prstGeom prst="line">
            <a:avLst/>
          </a:prstGeom>
          <a:noFill/>
          <a:ln w="12700">
            <a:solidFill>
              <a:srgbClr val="D9E7EA"/>
            </a:solidFill>
            <a:prstDash val="solid"/>
          </a:ln>
        </p:spPr>
        <p:txBody>
          <a:bodyPr/>
          <a:lstStyle/>
          <a:p>
            <a:endParaRPr lang="en-GB"/>
          </a:p>
        </p:txBody>
      </p:sp>
      <p:sp>
        <p:nvSpPr>
          <p:cNvPr id="16" name="Shape 14"/>
          <p:cNvSpPr/>
          <p:nvPr/>
        </p:nvSpPr>
        <p:spPr>
          <a:xfrm>
            <a:off x="868680" y="3547872"/>
            <a:ext cx="502920" cy="502920"/>
          </a:xfrm>
          <a:prstGeom prst="ellipse">
            <a:avLst/>
          </a:prstGeom>
          <a:solidFill>
            <a:srgbClr val="0F766E"/>
          </a:solidFill>
          <a:ln w="12700">
            <a:solidFill>
              <a:srgbClr val="0F766E"/>
            </a:solidFill>
            <a:prstDash val="solid"/>
          </a:ln>
        </p:spPr>
        <p:txBody>
          <a:bodyPr/>
          <a:lstStyle/>
          <a:p>
            <a:endParaRPr lang="en-GB"/>
          </a:p>
        </p:txBody>
      </p:sp>
      <p:sp>
        <p:nvSpPr>
          <p:cNvPr id="17" name="Text 15"/>
          <p:cNvSpPr/>
          <p:nvPr/>
        </p:nvSpPr>
        <p:spPr>
          <a:xfrm>
            <a:off x="868680" y="3657600"/>
            <a:ext cx="502920" cy="182880"/>
          </a:xfrm>
          <a:prstGeom prst="rect">
            <a:avLst/>
          </a:prstGeom>
          <a:noFill/>
          <a:ln/>
        </p:spPr>
        <p:txBody>
          <a:bodyPr wrap="square" lIns="0" tIns="0" rIns="0" bIns="0" rtlCol="0" anchor="ctr"/>
          <a:lstStyle/>
          <a:p>
            <a:pPr marL="0" indent="0" algn="ctr">
              <a:buNone/>
            </a:pPr>
            <a:r>
              <a:rPr lang="en-US" sz="1200" b="1" dirty="0">
                <a:solidFill>
                  <a:srgbClr val="FFFFFF"/>
                </a:solidFill>
              </a:rPr>
              <a:t>3</a:t>
            </a:r>
            <a:endParaRPr lang="en-US" sz="1200" dirty="0"/>
          </a:p>
        </p:txBody>
      </p:sp>
      <p:sp>
        <p:nvSpPr>
          <p:cNvPr id="18" name="Text 16"/>
          <p:cNvSpPr/>
          <p:nvPr/>
        </p:nvSpPr>
        <p:spPr>
          <a:xfrm>
            <a:off x="1572768" y="3493008"/>
            <a:ext cx="3200400" cy="256032"/>
          </a:xfrm>
          <a:prstGeom prst="rect">
            <a:avLst/>
          </a:prstGeom>
          <a:noFill/>
          <a:ln/>
        </p:spPr>
        <p:txBody>
          <a:bodyPr wrap="square" lIns="0" tIns="0" rIns="0" bIns="0" rtlCol="0" anchor="ctr"/>
          <a:lstStyle/>
          <a:p>
            <a:pPr marL="0" indent="0">
              <a:buNone/>
            </a:pPr>
            <a:r>
              <a:rPr lang="en-US" sz="1400" b="1" dirty="0">
                <a:solidFill>
                  <a:srgbClr val="16323F"/>
                </a:solidFill>
              </a:rPr>
              <a:t>Ask for feedback</a:t>
            </a:r>
            <a:endParaRPr lang="en-US" sz="1400" dirty="0"/>
          </a:p>
        </p:txBody>
      </p:sp>
      <p:sp>
        <p:nvSpPr>
          <p:cNvPr id="19" name="Text 17"/>
          <p:cNvSpPr/>
          <p:nvPr/>
        </p:nvSpPr>
        <p:spPr>
          <a:xfrm>
            <a:off x="4709160" y="3493008"/>
            <a:ext cx="6355080" cy="384048"/>
          </a:xfrm>
          <a:prstGeom prst="rect">
            <a:avLst/>
          </a:prstGeom>
          <a:noFill/>
          <a:ln/>
        </p:spPr>
        <p:txBody>
          <a:bodyPr wrap="square" lIns="0" tIns="0" rIns="0" bIns="0" rtlCol="0" anchor="ctr">
            <a:normAutofit/>
          </a:bodyPr>
          <a:lstStyle/>
          <a:p>
            <a:pPr marL="0" indent="0">
              <a:buNone/>
            </a:pPr>
            <a:r>
              <a:rPr lang="en-US" sz="1200" dirty="0">
                <a:solidFill>
                  <a:srgbClr val="263238"/>
                </a:solidFill>
              </a:rPr>
              <a:t>Request feedback from a lecturer, mentor or colleague after communication tasks.</a:t>
            </a:r>
            <a:endParaRPr lang="en-US" sz="1200" dirty="0"/>
          </a:p>
        </p:txBody>
      </p:sp>
      <p:sp>
        <p:nvSpPr>
          <p:cNvPr id="20" name="Shape 18"/>
          <p:cNvSpPr/>
          <p:nvPr/>
        </p:nvSpPr>
        <p:spPr>
          <a:xfrm>
            <a:off x="1572768" y="4233672"/>
            <a:ext cx="9646920" cy="0"/>
          </a:xfrm>
          <a:prstGeom prst="line">
            <a:avLst/>
          </a:prstGeom>
          <a:noFill/>
          <a:ln w="12700">
            <a:solidFill>
              <a:srgbClr val="D9E7EA"/>
            </a:solidFill>
            <a:prstDash val="solid"/>
          </a:ln>
        </p:spPr>
        <p:txBody>
          <a:bodyPr/>
          <a:lstStyle/>
          <a:p>
            <a:endParaRPr lang="en-GB"/>
          </a:p>
        </p:txBody>
      </p:sp>
      <p:sp>
        <p:nvSpPr>
          <p:cNvPr id="21" name="Shape 19"/>
          <p:cNvSpPr/>
          <p:nvPr/>
        </p:nvSpPr>
        <p:spPr>
          <a:xfrm>
            <a:off x="868680" y="4599432"/>
            <a:ext cx="502920" cy="502920"/>
          </a:xfrm>
          <a:prstGeom prst="ellipse">
            <a:avLst/>
          </a:prstGeom>
          <a:solidFill>
            <a:srgbClr val="0F766E"/>
          </a:solidFill>
          <a:ln w="12700">
            <a:solidFill>
              <a:srgbClr val="0F766E"/>
            </a:solidFill>
            <a:prstDash val="solid"/>
          </a:ln>
        </p:spPr>
        <p:txBody>
          <a:bodyPr/>
          <a:lstStyle/>
          <a:p>
            <a:endParaRPr lang="en-GB"/>
          </a:p>
        </p:txBody>
      </p:sp>
      <p:sp>
        <p:nvSpPr>
          <p:cNvPr id="22" name="Text 20"/>
          <p:cNvSpPr/>
          <p:nvPr/>
        </p:nvSpPr>
        <p:spPr>
          <a:xfrm>
            <a:off x="868680" y="4709160"/>
            <a:ext cx="502920" cy="182880"/>
          </a:xfrm>
          <a:prstGeom prst="rect">
            <a:avLst/>
          </a:prstGeom>
          <a:noFill/>
          <a:ln/>
        </p:spPr>
        <p:txBody>
          <a:bodyPr wrap="square" lIns="0" tIns="0" rIns="0" bIns="0" rtlCol="0" anchor="ctr"/>
          <a:lstStyle/>
          <a:p>
            <a:pPr marL="0" indent="0" algn="ctr">
              <a:buNone/>
            </a:pPr>
            <a:r>
              <a:rPr lang="en-US" sz="1200" b="1" dirty="0">
                <a:solidFill>
                  <a:srgbClr val="FFFFFF"/>
                </a:solidFill>
              </a:rPr>
              <a:t>4</a:t>
            </a:r>
            <a:endParaRPr lang="en-US" sz="1200" dirty="0"/>
          </a:p>
        </p:txBody>
      </p:sp>
      <p:sp>
        <p:nvSpPr>
          <p:cNvPr id="23" name="Text 21"/>
          <p:cNvSpPr/>
          <p:nvPr/>
        </p:nvSpPr>
        <p:spPr>
          <a:xfrm>
            <a:off x="1572768" y="4544568"/>
            <a:ext cx="3200400" cy="256032"/>
          </a:xfrm>
          <a:prstGeom prst="rect">
            <a:avLst/>
          </a:prstGeom>
          <a:noFill/>
          <a:ln/>
        </p:spPr>
        <p:txBody>
          <a:bodyPr wrap="square" lIns="0" tIns="0" rIns="0" bIns="0" rtlCol="0" anchor="ctr"/>
          <a:lstStyle/>
          <a:p>
            <a:pPr marL="0" indent="0">
              <a:buNone/>
            </a:pPr>
            <a:r>
              <a:rPr lang="en-US" sz="1400" b="1" dirty="0">
                <a:solidFill>
                  <a:srgbClr val="16323F"/>
                </a:solidFill>
              </a:rPr>
              <a:t>Reflect after difficult situations</a:t>
            </a:r>
            <a:endParaRPr lang="en-US" sz="1400" dirty="0"/>
          </a:p>
        </p:txBody>
      </p:sp>
      <p:sp>
        <p:nvSpPr>
          <p:cNvPr id="24" name="Text 22"/>
          <p:cNvSpPr/>
          <p:nvPr/>
        </p:nvSpPr>
        <p:spPr>
          <a:xfrm>
            <a:off x="4709160" y="4544568"/>
            <a:ext cx="6355080" cy="384048"/>
          </a:xfrm>
          <a:prstGeom prst="rect">
            <a:avLst/>
          </a:prstGeom>
          <a:noFill/>
          <a:ln/>
        </p:spPr>
        <p:txBody>
          <a:bodyPr wrap="square" lIns="0" tIns="0" rIns="0" bIns="0" rtlCol="0" anchor="ctr">
            <a:normAutofit/>
          </a:bodyPr>
          <a:lstStyle/>
          <a:p>
            <a:pPr marL="0" indent="0">
              <a:buNone/>
            </a:pPr>
            <a:r>
              <a:rPr lang="en-US" sz="1200" dirty="0">
                <a:solidFill>
                  <a:srgbClr val="263238"/>
                </a:solidFill>
              </a:rPr>
              <a:t>Write brief notes: What happened? What worked? What will I do differently?</a:t>
            </a:r>
            <a:endParaRPr lang="en-US" sz="1200" dirty="0"/>
          </a:p>
        </p:txBody>
      </p:sp>
      <p:sp>
        <p:nvSpPr>
          <p:cNvPr id="25" name="Shape 23"/>
          <p:cNvSpPr/>
          <p:nvPr/>
        </p:nvSpPr>
        <p:spPr>
          <a:xfrm>
            <a:off x="1572768" y="5285232"/>
            <a:ext cx="9646920" cy="0"/>
          </a:xfrm>
          <a:prstGeom prst="line">
            <a:avLst/>
          </a:prstGeom>
          <a:noFill/>
          <a:ln w="12700">
            <a:solidFill>
              <a:srgbClr val="D9E7EA"/>
            </a:solidFill>
            <a:prstDash val="solid"/>
          </a:ln>
        </p:spPr>
        <p:txBody>
          <a:bodyPr/>
          <a:lstStyle/>
          <a:p>
            <a:endParaRPr lang="en-GB"/>
          </a:p>
        </p:txBody>
      </p:sp>
      <p:sp>
        <p:nvSpPr>
          <p:cNvPr id="26" name="Shape 24"/>
          <p:cNvSpPr/>
          <p:nvPr/>
        </p:nvSpPr>
        <p:spPr>
          <a:xfrm>
            <a:off x="1417320" y="5705856"/>
            <a:ext cx="9372600" cy="329184"/>
          </a:xfrm>
          <a:prstGeom prst="roundRect">
            <a:avLst>
              <a:gd name="adj" fmla="val 16667"/>
            </a:avLst>
          </a:prstGeom>
          <a:solidFill>
            <a:srgbClr val="F0FDF4"/>
          </a:solidFill>
          <a:ln w="12700">
            <a:solidFill>
              <a:srgbClr val="F0FDF4"/>
            </a:solidFill>
            <a:prstDash val="solid"/>
          </a:ln>
        </p:spPr>
        <p:txBody>
          <a:bodyPr/>
          <a:lstStyle/>
          <a:p>
            <a:endParaRPr lang="en-GB"/>
          </a:p>
        </p:txBody>
      </p:sp>
      <p:sp>
        <p:nvSpPr>
          <p:cNvPr id="27" name="Text 25"/>
          <p:cNvSpPr/>
          <p:nvPr/>
        </p:nvSpPr>
        <p:spPr>
          <a:xfrm>
            <a:off x="1664208" y="5797296"/>
            <a:ext cx="8887968" cy="137160"/>
          </a:xfrm>
          <a:prstGeom prst="rect">
            <a:avLst/>
          </a:prstGeom>
          <a:noFill/>
          <a:ln/>
        </p:spPr>
        <p:txBody>
          <a:bodyPr wrap="square" lIns="0" tIns="0" rIns="0" bIns="0" rtlCol="0" anchor="ctr"/>
          <a:lstStyle/>
          <a:p>
            <a:pPr marL="0" indent="0" algn="ctr">
              <a:buNone/>
            </a:pPr>
            <a:r>
              <a:rPr lang="en-US" sz="1040" b="1" dirty="0">
                <a:solidFill>
                  <a:srgbClr val="15803D"/>
                </a:solidFill>
              </a:rPr>
              <a:t>Goal: become a clear, respectful and safe communicator who can speak up when a person may be at risk.</a:t>
            </a:r>
            <a:endParaRPr lang="en-US" sz="1040" dirty="0"/>
          </a:p>
        </p:txBody>
      </p:sp>
      <p:sp>
        <p:nvSpPr>
          <p:cNvPr id="28" name="Text 26"/>
          <p:cNvSpPr/>
          <p:nvPr/>
        </p:nvSpPr>
        <p:spPr>
          <a:xfrm>
            <a:off x="512064" y="6236208"/>
            <a:ext cx="10607040" cy="164592"/>
          </a:xfrm>
          <a:prstGeom prst="rect">
            <a:avLst/>
          </a:prstGeom>
          <a:noFill/>
          <a:ln/>
        </p:spPr>
        <p:txBody>
          <a:bodyPr wrap="square" lIns="0" tIns="0" rIns="0" bIns="0" rtlCol="0" anchor="ctr"/>
          <a:lstStyle/>
          <a:p>
            <a:pPr marL="0" indent="0">
              <a:buNone/>
            </a:pPr>
            <a:r>
              <a:rPr lang="en-US" sz="780" i="1" dirty="0">
                <a:solidFill>
                  <a:srgbClr val="6B7280"/>
                </a:solidFill>
                <a:latin typeface="Aptos" pitchFamily="34" charset="0"/>
                <a:ea typeface="Aptos" pitchFamily="34" charset="-122"/>
                <a:cs typeface="Aptos" pitchFamily="34" charset="-120"/>
              </a:rPr>
              <a:t>In-text sources: (NICE, 2021; AHRQ, 2023)</a:t>
            </a:r>
            <a:endParaRPr lang="en-US" sz="780" dirty="0"/>
          </a:p>
        </p:txBody>
      </p:sp>
      <p:sp>
        <p:nvSpPr>
          <p:cNvPr id="29" name="Slide Number Placeholder 0"/>
          <p:cNvSpPr>
            <a:spLocks noGrp="1"/>
          </p:cNvSpPr>
          <p:nvPr>
            <p:ph type="sldNum" sz="quarter" idx="4294967295"/>
          </p:nvPr>
        </p:nvSpPr>
        <p:spPr>
          <a:xfrm>
            <a:off x="11750040"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780">
                <a:solidFill>
                  <a:srgbClr val="6B7280"/>
                </a:solidFill>
                <a:latin typeface="Aptos"/>
                <a:ea typeface="Aptos"/>
                <a:cs typeface="Aptos"/>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AFB"/>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8016"/>
          </a:xfrm>
          <a:prstGeom prst="rect">
            <a:avLst/>
          </a:prstGeom>
          <a:solidFill>
            <a:srgbClr val="0F766E"/>
          </a:solidFill>
          <a:ln w="12700">
            <a:solidFill>
              <a:srgbClr val="0F766E"/>
            </a:solidFill>
            <a:prstDash val="solid"/>
          </a:ln>
        </p:spPr>
        <p:txBody>
          <a:bodyPr/>
          <a:lstStyle/>
          <a:p>
            <a:endParaRPr lang="en-GB"/>
          </a:p>
        </p:txBody>
      </p:sp>
      <p:sp>
        <p:nvSpPr>
          <p:cNvPr id="3" name="Shape 1"/>
          <p:cNvSpPr/>
          <p:nvPr/>
        </p:nvSpPr>
        <p:spPr>
          <a:xfrm>
            <a:off x="0" y="128016"/>
            <a:ext cx="12188952" cy="36576"/>
          </a:xfrm>
          <a:prstGeom prst="rect">
            <a:avLst/>
          </a:prstGeom>
          <a:solidFill>
            <a:srgbClr val="14B8A6"/>
          </a:solidFill>
          <a:ln w="12700">
            <a:solidFill>
              <a:srgbClr val="14B8A6"/>
            </a:solidFill>
            <a:prstDash val="solid"/>
          </a:ln>
        </p:spPr>
        <p:txBody>
          <a:bodyPr/>
          <a:lstStyle/>
          <a:p>
            <a:endParaRPr lang="en-GB"/>
          </a:p>
        </p:txBody>
      </p:sp>
      <p:sp>
        <p:nvSpPr>
          <p:cNvPr id="4" name="Text 2"/>
          <p:cNvSpPr/>
          <p:nvPr/>
        </p:nvSpPr>
        <p:spPr>
          <a:xfrm>
            <a:off x="502920" y="438912"/>
            <a:ext cx="7955280" cy="384048"/>
          </a:xfrm>
          <a:prstGeom prst="rect">
            <a:avLst/>
          </a:prstGeom>
          <a:noFill/>
          <a:ln/>
        </p:spPr>
        <p:txBody>
          <a:bodyPr wrap="square" lIns="0" tIns="0" rIns="0" bIns="0" rtlCol="0" anchor="ctr"/>
          <a:lstStyle/>
          <a:p>
            <a:pPr marL="0" indent="0">
              <a:buNone/>
            </a:pPr>
            <a:r>
              <a:rPr lang="en-US" sz="2500" b="1" dirty="0">
                <a:solidFill>
                  <a:srgbClr val="16323F"/>
                </a:solidFill>
                <a:latin typeface="Aptos Display" pitchFamily="34" charset="0"/>
                <a:ea typeface="Aptos Display" pitchFamily="34" charset="-122"/>
                <a:cs typeface="Aptos Display" pitchFamily="34" charset="-120"/>
              </a:rPr>
              <a:t>Conclusion</a:t>
            </a:r>
            <a:endParaRPr lang="en-US" sz="2500" dirty="0"/>
          </a:p>
        </p:txBody>
      </p:sp>
      <p:sp>
        <p:nvSpPr>
          <p:cNvPr id="5" name="Text 3"/>
          <p:cNvSpPr/>
          <p:nvPr/>
        </p:nvSpPr>
        <p:spPr>
          <a:xfrm>
            <a:off x="530352" y="859536"/>
            <a:ext cx="9875520" cy="256032"/>
          </a:xfrm>
          <a:prstGeom prst="rect">
            <a:avLst/>
          </a:prstGeom>
          <a:noFill/>
          <a:ln/>
        </p:spPr>
        <p:txBody>
          <a:bodyPr wrap="square" lIns="0" tIns="0" rIns="0" bIns="0" rtlCol="0" anchor="ctr"/>
          <a:lstStyle/>
          <a:p>
            <a:pPr marL="0" indent="0">
              <a:buNone/>
            </a:pPr>
            <a:r>
              <a:rPr lang="en-US" sz="1050" dirty="0">
                <a:solidFill>
                  <a:srgbClr val="5E6C73"/>
                </a:solidFill>
                <a:latin typeface="Aptos" pitchFamily="34" charset="0"/>
                <a:ea typeface="Aptos" pitchFamily="34" charset="-122"/>
                <a:cs typeface="Aptos" pitchFamily="34" charset="-120"/>
              </a:rPr>
              <a:t>Communication links self-awareness, employability and safe care.</a:t>
            </a:r>
            <a:endParaRPr lang="en-US" sz="1050" dirty="0"/>
          </a:p>
        </p:txBody>
      </p:sp>
      <p:sp>
        <p:nvSpPr>
          <p:cNvPr id="6" name="Shape 4"/>
          <p:cNvSpPr/>
          <p:nvPr/>
        </p:nvSpPr>
        <p:spPr>
          <a:xfrm>
            <a:off x="1051560" y="1463040"/>
            <a:ext cx="10104120" cy="3520440"/>
          </a:xfrm>
          <a:prstGeom prst="roundRect">
            <a:avLst>
              <a:gd name="adj" fmla="val 2597"/>
            </a:avLst>
          </a:prstGeom>
          <a:solidFill>
            <a:srgbClr val="FFFFFF"/>
          </a:solidFill>
          <a:ln w="12700">
            <a:solidFill>
              <a:srgbClr val="D7E6E8"/>
            </a:solidFill>
            <a:prstDash val="solid"/>
          </a:ln>
        </p:spPr>
        <p:txBody>
          <a:bodyPr/>
          <a:lstStyle/>
          <a:p>
            <a:endParaRPr lang="en-GB"/>
          </a:p>
        </p:txBody>
      </p:sp>
      <p:sp>
        <p:nvSpPr>
          <p:cNvPr id="7" name="Text 5"/>
          <p:cNvSpPr/>
          <p:nvPr/>
        </p:nvSpPr>
        <p:spPr>
          <a:xfrm>
            <a:off x="1444752" y="1810512"/>
            <a:ext cx="2011680" cy="320040"/>
          </a:xfrm>
          <a:prstGeom prst="rect">
            <a:avLst/>
          </a:prstGeom>
          <a:noFill/>
          <a:ln/>
        </p:spPr>
        <p:txBody>
          <a:bodyPr wrap="square" lIns="0" tIns="0" rIns="0" bIns="0" rtlCol="0" anchor="ctr"/>
          <a:lstStyle/>
          <a:p>
            <a:pPr marL="0" indent="0">
              <a:buNone/>
            </a:pPr>
            <a:r>
              <a:rPr lang="en-US" sz="1800" b="1" dirty="0">
                <a:solidFill>
                  <a:srgbClr val="0F766E"/>
                </a:solidFill>
              </a:rPr>
              <a:t>Key message</a:t>
            </a:r>
            <a:endParaRPr lang="en-US" sz="1800" dirty="0"/>
          </a:p>
        </p:txBody>
      </p:sp>
      <p:sp>
        <p:nvSpPr>
          <p:cNvPr id="8" name="Text 6"/>
          <p:cNvSpPr/>
          <p:nvPr/>
        </p:nvSpPr>
        <p:spPr>
          <a:xfrm>
            <a:off x="1554480" y="2395728"/>
            <a:ext cx="9052560" cy="1554480"/>
          </a:xfrm>
          <a:prstGeom prst="rect">
            <a:avLst/>
          </a:prstGeom>
          <a:noFill/>
          <a:ln/>
        </p:spPr>
        <p:txBody>
          <a:bodyPr wrap="square" lIns="0" tIns="0" rIns="0" bIns="0" rtlCol="0" anchor="ctr">
            <a:normAutofit/>
          </a:bodyPr>
          <a:lstStyle/>
          <a:p>
            <a:r>
              <a:rPr lang="en-US" sz="1400" dirty="0">
                <a:solidFill>
                  <a:srgbClr val="263238"/>
                </a:solidFill>
              </a:rPr>
              <a:t>• Communication is essential in health and social care because it protects dignity, understanding and safety.</a:t>
            </a:r>
            <a:endParaRPr lang="en-US" sz="1400" dirty="0"/>
          </a:p>
          <a:p>
            <a:r>
              <a:rPr lang="en-US" sz="1400" dirty="0">
                <a:solidFill>
                  <a:srgbClr val="263238"/>
                </a:solidFill>
              </a:rPr>
              <a:t>• My practical example shows that clear communication helps staff respond to changes in a person’s needs.</a:t>
            </a:r>
            <a:endParaRPr lang="en-US" sz="1400" dirty="0"/>
          </a:p>
          <a:p>
            <a:r>
              <a:rPr lang="en-US" sz="1400" dirty="0">
                <a:solidFill>
                  <a:srgbClr val="263238"/>
                </a:solidFill>
              </a:rPr>
              <a:t>• My development priority is to communicate concerns confidently and professionally using SBAR.</a:t>
            </a:r>
            <a:endParaRPr lang="en-US" sz="1400" dirty="0"/>
          </a:p>
        </p:txBody>
      </p:sp>
      <p:sp>
        <p:nvSpPr>
          <p:cNvPr id="10" name="Text 8"/>
          <p:cNvSpPr/>
          <p:nvPr/>
        </p:nvSpPr>
        <p:spPr>
          <a:xfrm>
            <a:off x="2907792" y="5440680"/>
            <a:ext cx="6382512" cy="219456"/>
          </a:xfrm>
          <a:prstGeom prst="rect">
            <a:avLst/>
          </a:prstGeom>
          <a:noFill/>
          <a:ln/>
        </p:spPr>
        <p:txBody>
          <a:bodyPr wrap="square" lIns="0" tIns="0" rIns="0" bIns="0" rtlCol="0" anchor="ctr"/>
          <a:lstStyle/>
          <a:p>
            <a:pPr marL="0" indent="0" algn="ctr">
              <a:buNone/>
            </a:pPr>
            <a:r>
              <a:rPr lang="en-US" sz="1700" b="1" dirty="0">
                <a:solidFill>
                  <a:srgbClr val="FFFFFF"/>
                </a:solidFill>
              </a:rPr>
              <a:t>Thank you — any questions?</a:t>
            </a:r>
            <a:endParaRPr lang="en-US" sz="1700" dirty="0"/>
          </a:p>
        </p:txBody>
      </p:sp>
      <p:sp>
        <p:nvSpPr>
          <p:cNvPr id="11" name="Text 9"/>
          <p:cNvSpPr/>
          <p:nvPr/>
        </p:nvSpPr>
        <p:spPr>
          <a:xfrm>
            <a:off x="512064" y="6236208"/>
            <a:ext cx="10607040" cy="164592"/>
          </a:xfrm>
          <a:prstGeom prst="rect">
            <a:avLst/>
          </a:prstGeom>
          <a:noFill/>
          <a:ln/>
        </p:spPr>
        <p:txBody>
          <a:bodyPr wrap="square" lIns="0" tIns="0" rIns="0" bIns="0" rtlCol="0" anchor="ctr"/>
          <a:lstStyle/>
          <a:p>
            <a:pPr marL="0" indent="0">
              <a:buNone/>
            </a:pPr>
            <a:r>
              <a:rPr lang="en-US" sz="780" i="1" dirty="0">
                <a:solidFill>
                  <a:srgbClr val="6B7280"/>
                </a:solidFill>
                <a:latin typeface="Aptos" pitchFamily="34" charset="0"/>
                <a:ea typeface="Aptos" pitchFamily="34" charset="-122"/>
                <a:cs typeface="Aptos" pitchFamily="34" charset="-120"/>
              </a:rPr>
              <a:t>In-text sources: (NMC, 2018; NICE, 2021; NHS England, 2017)</a:t>
            </a:r>
            <a:endParaRPr lang="en-US" sz="780" dirty="0"/>
          </a:p>
        </p:txBody>
      </p:sp>
      <p:sp>
        <p:nvSpPr>
          <p:cNvPr id="25" name="Slide Number Placeholder 0"/>
          <p:cNvSpPr>
            <a:spLocks noGrp="1"/>
          </p:cNvSpPr>
          <p:nvPr>
            <p:ph type="sldNum" sz="quarter" idx="4294967295"/>
          </p:nvPr>
        </p:nvSpPr>
        <p:spPr>
          <a:xfrm>
            <a:off x="11750040"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780">
                <a:solidFill>
                  <a:srgbClr val="6B7280"/>
                </a:solidFill>
                <a:latin typeface="Aptos"/>
                <a:ea typeface="Aptos"/>
                <a:cs typeface="Aptos"/>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AFB"/>
        </a:solidFill>
        <a:effectLst/>
      </p:bgPr>
    </p:bg>
    <p:spTree>
      <p:nvGrpSpPr>
        <p:cNvPr id="1" name=""/>
        <p:cNvGrpSpPr/>
        <p:nvPr/>
      </p:nvGrpSpPr>
      <p:grpSpPr>
        <a:xfrm>
          <a:off x="0" y="0"/>
          <a:ext cx="0" cy="0"/>
          <a:chOff x="0" y="0"/>
          <a:chExt cx="0" cy="0"/>
        </a:xfrm>
      </p:grpSpPr>
      <p:sp>
        <p:nvSpPr>
          <p:cNvPr id="2" name="Shape 0"/>
          <p:cNvSpPr/>
          <p:nvPr/>
        </p:nvSpPr>
        <p:spPr>
          <a:xfrm>
            <a:off x="0" y="0"/>
            <a:ext cx="12188952" cy="128016"/>
          </a:xfrm>
          <a:prstGeom prst="rect">
            <a:avLst/>
          </a:prstGeom>
          <a:solidFill>
            <a:srgbClr val="0F766E"/>
          </a:solidFill>
          <a:ln w="12700">
            <a:solidFill>
              <a:srgbClr val="0F766E"/>
            </a:solidFill>
            <a:prstDash val="solid"/>
          </a:ln>
        </p:spPr>
        <p:txBody>
          <a:bodyPr/>
          <a:lstStyle/>
          <a:p>
            <a:endParaRPr lang="en-GB"/>
          </a:p>
        </p:txBody>
      </p:sp>
      <p:sp>
        <p:nvSpPr>
          <p:cNvPr id="3" name="Shape 1"/>
          <p:cNvSpPr/>
          <p:nvPr/>
        </p:nvSpPr>
        <p:spPr>
          <a:xfrm>
            <a:off x="0" y="128016"/>
            <a:ext cx="12188952" cy="36576"/>
          </a:xfrm>
          <a:prstGeom prst="rect">
            <a:avLst/>
          </a:prstGeom>
          <a:solidFill>
            <a:srgbClr val="14B8A6"/>
          </a:solidFill>
          <a:ln w="12700">
            <a:solidFill>
              <a:srgbClr val="14B8A6"/>
            </a:solidFill>
            <a:prstDash val="solid"/>
          </a:ln>
        </p:spPr>
        <p:txBody>
          <a:bodyPr/>
          <a:lstStyle/>
          <a:p>
            <a:endParaRPr lang="en-GB"/>
          </a:p>
        </p:txBody>
      </p:sp>
      <p:sp>
        <p:nvSpPr>
          <p:cNvPr id="4" name="Text 2"/>
          <p:cNvSpPr/>
          <p:nvPr/>
        </p:nvSpPr>
        <p:spPr>
          <a:xfrm>
            <a:off x="502920" y="438912"/>
            <a:ext cx="7955280" cy="384048"/>
          </a:xfrm>
          <a:prstGeom prst="rect">
            <a:avLst/>
          </a:prstGeom>
          <a:noFill/>
          <a:ln/>
        </p:spPr>
        <p:txBody>
          <a:bodyPr wrap="square" lIns="0" tIns="0" rIns="0" bIns="0" rtlCol="0" anchor="ctr"/>
          <a:lstStyle/>
          <a:p>
            <a:pPr marL="0" indent="0">
              <a:buNone/>
            </a:pPr>
            <a:r>
              <a:rPr lang="en-US" sz="2500" b="1" dirty="0">
                <a:solidFill>
                  <a:srgbClr val="16323F"/>
                </a:solidFill>
                <a:latin typeface="Aptos Display" pitchFamily="34" charset="0"/>
                <a:ea typeface="Aptos Display" pitchFamily="34" charset="-122"/>
                <a:cs typeface="Aptos Display" pitchFamily="34" charset="-120"/>
              </a:rPr>
              <a:t>Reference list</a:t>
            </a:r>
            <a:endParaRPr lang="en-US" sz="2500" dirty="0"/>
          </a:p>
        </p:txBody>
      </p:sp>
      <p:sp>
        <p:nvSpPr>
          <p:cNvPr id="5" name="Text 3"/>
          <p:cNvSpPr/>
          <p:nvPr/>
        </p:nvSpPr>
        <p:spPr>
          <a:xfrm>
            <a:off x="530352" y="859536"/>
            <a:ext cx="9875520" cy="256032"/>
          </a:xfrm>
          <a:prstGeom prst="rect">
            <a:avLst/>
          </a:prstGeom>
          <a:noFill/>
          <a:ln/>
        </p:spPr>
        <p:txBody>
          <a:bodyPr wrap="square" lIns="0" tIns="0" rIns="0" bIns="0" rtlCol="0" anchor="ctr"/>
          <a:lstStyle/>
          <a:p>
            <a:pPr marL="0" indent="0">
              <a:buNone/>
            </a:pPr>
            <a:endParaRPr lang="en-US" sz="1050" dirty="0"/>
          </a:p>
        </p:txBody>
      </p:sp>
      <p:sp>
        <p:nvSpPr>
          <p:cNvPr id="6" name="Text 4"/>
          <p:cNvSpPr/>
          <p:nvPr/>
        </p:nvSpPr>
        <p:spPr>
          <a:xfrm>
            <a:off x="640080" y="1325880"/>
            <a:ext cx="5376672" cy="4892040"/>
          </a:xfrm>
          <a:prstGeom prst="rect">
            <a:avLst/>
          </a:prstGeom>
          <a:noFill/>
          <a:ln/>
        </p:spPr>
        <p:txBody>
          <a:bodyPr wrap="square" lIns="254" tIns="254" rIns="254" bIns="254" rtlCol="0" anchor="t">
            <a:normAutofit/>
          </a:bodyPr>
          <a:lstStyle/>
          <a:p>
            <a:pPr marL="0" indent="0">
              <a:buNone/>
            </a:pPr>
            <a:r>
              <a:rPr lang="en-US" sz="820" dirty="0">
                <a:solidFill>
                  <a:srgbClr val="263238"/>
                </a:solidFill>
              </a:rPr>
              <a:t>Agency for Healthcare Research and Quality (AHRQ) (2023) TeamSTEPPS 3.0 Pocket Guide. Available at: https://www.ahrq.gov/sites/default/files/wysiwyg/teamstepps-program/teamstepps-pocket-guide.pdf </a:t>
            </a:r>
            <a:endParaRPr lang="en-US" sz="820" dirty="0"/>
          </a:p>
          <a:p>
            <a:pPr marL="0" indent="0">
              <a:buNone/>
            </a:pPr>
            <a:endParaRPr lang="en-US" sz="820" dirty="0"/>
          </a:p>
          <a:p>
            <a:pPr marL="0" indent="0">
              <a:buNone/>
            </a:pPr>
            <a:r>
              <a:rPr lang="en-US" sz="820" dirty="0">
                <a:solidFill>
                  <a:srgbClr val="263238"/>
                </a:solidFill>
              </a:rPr>
              <a:t>Institute for Healthcare Improvement (IHI) (n.d.) SBAR Tool: Situation-Background-Assessment-Recommendation. Available at: https://www.ihi.org/library/tools/sbar-tool-situation-background-assessment-recommendation </a:t>
            </a:r>
            <a:endParaRPr lang="en-US" sz="820" dirty="0"/>
          </a:p>
          <a:p>
            <a:pPr marL="0" indent="0">
              <a:buNone/>
            </a:pPr>
            <a:endParaRPr lang="en-US" sz="820" dirty="0"/>
          </a:p>
          <a:p>
            <a:pPr marL="0" indent="0">
              <a:buNone/>
            </a:pPr>
            <a:r>
              <a:rPr lang="en-US" sz="820" dirty="0">
                <a:solidFill>
                  <a:srgbClr val="263238"/>
                </a:solidFill>
              </a:rPr>
              <a:t>National Institute for Health and Care Excellence (NICE) (2021) Shared decision making. NICE guideline NG197. Available at: https://www.nice.org.uk/guidance/ng197 </a:t>
            </a:r>
            <a:endParaRPr lang="en-US" sz="820" dirty="0"/>
          </a:p>
          <a:p>
            <a:pPr marL="0" indent="0">
              <a:buNone/>
            </a:pPr>
            <a:endParaRPr lang="en-US" sz="820" dirty="0"/>
          </a:p>
          <a:p>
            <a:pPr marL="0" indent="0">
              <a:buNone/>
            </a:pPr>
            <a:r>
              <a:rPr lang="en-US" sz="820" dirty="0">
                <a:solidFill>
                  <a:srgbClr val="263238"/>
                </a:solidFill>
              </a:rPr>
              <a:t>NHS England (2016) Accessible Information Standard. Available at: https://www.england.nhs.uk/accessible-information-standard/ </a:t>
            </a:r>
            <a:endParaRPr lang="pl-PL" sz="820" dirty="0">
              <a:solidFill>
                <a:srgbClr val="263238"/>
              </a:solidFill>
            </a:endParaRPr>
          </a:p>
          <a:p>
            <a:pPr marL="0" indent="0">
              <a:buNone/>
            </a:pPr>
            <a:endParaRPr lang="en-US" sz="820" dirty="0"/>
          </a:p>
        </p:txBody>
      </p:sp>
      <p:sp>
        <p:nvSpPr>
          <p:cNvPr id="25" name="Slide Number Placeholder 0"/>
          <p:cNvSpPr>
            <a:spLocks noGrp="1"/>
          </p:cNvSpPr>
          <p:nvPr>
            <p:ph type="sldNum" sz="quarter" idx="4294967295"/>
          </p:nvPr>
        </p:nvSpPr>
        <p:spPr>
          <a:xfrm>
            <a:off x="11750040"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780">
                <a:solidFill>
                  <a:srgbClr val="6B7280"/>
                </a:solidFill>
                <a:latin typeface="Aptos"/>
                <a:ea typeface="Aptos"/>
                <a:cs typeface="Aptos"/>
              </a:defRPr>
            </a:lvl1pPr>
          </a:lstStyle>
          <a:p>
            <a:pPr algn="l"/>
            <a:fld id="{F7021451-1387-4CA6-816F-3879F97B5CBC}" type="slidenum">
              <a:rPr lang="en-US" b="0"/>
              <a:t>9</a:t>
            </a:fld>
            <a:endParaRPr lang="en-US"/>
          </a:p>
        </p:txBody>
      </p:sp>
      <p:sp>
        <p:nvSpPr>
          <p:cNvPr id="9" name="TextBox 8">
            <a:extLst>
              <a:ext uri="{FF2B5EF4-FFF2-40B4-BE49-F238E27FC236}">
                <a16:creationId xmlns:a16="http://schemas.microsoft.com/office/drawing/2014/main" id="{81407744-4052-D91F-176D-5DD6B424E560}"/>
              </a:ext>
            </a:extLst>
          </p:cNvPr>
          <p:cNvSpPr txBox="1"/>
          <p:nvPr/>
        </p:nvSpPr>
        <p:spPr>
          <a:xfrm>
            <a:off x="530352" y="2760785"/>
            <a:ext cx="6251274" cy="1606594"/>
          </a:xfrm>
          <a:prstGeom prst="rect">
            <a:avLst/>
          </a:prstGeom>
          <a:noFill/>
        </p:spPr>
        <p:txBody>
          <a:bodyPr wrap="square">
            <a:spAutoFit/>
          </a:bodyPr>
          <a:lstStyle/>
          <a:p>
            <a:pPr marL="0" indent="0">
              <a:buNone/>
            </a:pPr>
            <a:r>
              <a:rPr lang="en-US" sz="820" dirty="0">
                <a:solidFill>
                  <a:srgbClr val="263238"/>
                </a:solidFill>
              </a:rPr>
              <a:t>NHS England (2017) Safer Care: SBAR Implementation and Training Guide. Available at: https://www.england.nhs.uk/improvement-hub/wp-content/uploads/sites/44/2017/11/SBAR-Implementation-and-Training-Guide.pdf </a:t>
            </a:r>
            <a:endParaRPr lang="en-US" sz="820" dirty="0"/>
          </a:p>
          <a:p>
            <a:pPr marL="0" indent="0">
              <a:buNone/>
            </a:pPr>
            <a:endParaRPr lang="en-US" sz="820" dirty="0"/>
          </a:p>
          <a:p>
            <a:pPr marL="0" indent="0">
              <a:buNone/>
            </a:pPr>
            <a:r>
              <a:rPr lang="en-US" sz="820" dirty="0">
                <a:solidFill>
                  <a:srgbClr val="263238"/>
                </a:solidFill>
              </a:rPr>
              <a:t>Nursing and Midwifery Council (NMC) (2018) The Code: Professional standards of practice and </a:t>
            </a:r>
            <a:r>
              <a:rPr lang="en-US" sz="820" dirty="0" err="1">
                <a:solidFill>
                  <a:srgbClr val="263238"/>
                </a:solidFill>
              </a:rPr>
              <a:t>behaviour</a:t>
            </a:r>
            <a:r>
              <a:rPr lang="en-US" sz="820" dirty="0">
                <a:solidFill>
                  <a:srgbClr val="263238"/>
                </a:solidFill>
              </a:rPr>
              <a:t> for nurses, midwives and nursing associates. Available at: https://www.nmc.org.uk/standards/code/ </a:t>
            </a:r>
            <a:endParaRPr lang="en-US" sz="820" dirty="0"/>
          </a:p>
          <a:p>
            <a:pPr marL="0" indent="0">
              <a:buNone/>
            </a:pPr>
            <a:endParaRPr lang="en-US" sz="820" dirty="0"/>
          </a:p>
          <a:p>
            <a:pPr marL="0" indent="0">
              <a:buNone/>
            </a:pPr>
            <a:r>
              <a:rPr lang="en-US" sz="820" dirty="0">
                <a:solidFill>
                  <a:srgbClr val="263238"/>
                </a:solidFill>
              </a:rPr>
              <a:t>O’Daniel, M. and Rosenstein, A.H. (2008) ‘Professional communication and team collaboration’, in Hughes, R.G. (ed.) Patient Safety and Quality: An Evidence-Based Handbook for Nurses. Rockville, MD: Agency for Healthcare Research and Quality. Available at: https://www.ncbi.nlm.nih.gov/books/NBK2637/ </a:t>
            </a:r>
            <a:endParaRPr lang="en-US" sz="820" dirty="0"/>
          </a:p>
          <a:p>
            <a:pPr marL="0" indent="0">
              <a:buNone/>
            </a:pPr>
            <a:endParaRPr lang="en-US" sz="820" dirty="0"/>
          </a:p>
          <a:p>
            <a:pPr marL="0" indent="0">
              <a:buNone/>
            </a:pPr>
            <a:r>
              <a:rPr lang="en-US" sz="820" dirty="0" err="1">
                <a:solidFill>
                  <a:srgbClr val="263238"/>
                </a:solidFill>
              </a:rPr>
              <a:t>Vermeir</a:t>
            </a:r>
            <a:r>
              <a:rPr lang="en-US" sz="820" dirty="0">
                <a:solidFill>
                  <a:srgbClr val="263238"/>
                </a:solidFill>
              </a:rPr>
              <a:t>, P. et al. (2015) ‘Communication in healthcare: a narrative review of the literature and practical recommendations’, International Journal of Clinical Practice, 69(11), pp. 1257–1267. Available at: https://pmc.ncbi.nlm.nih.gov/articles/PMC4758389/ </a:t>
            </a:r>
            <a:endParaRPr lang="en-US" sz="82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otyw pakietu Office">
  <a:themeElements>
    <a:clrScheme name="Pakiet 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akiet 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Panoramiczny</PresentationFormat>
  <Paragraphs>0</Paragraphs>
  <Slides>9</Slides>
  <Notes>9</Notes>
  <HiddenSlides>0</HiddenSlides>
  <MMClips>0</MMClips>
  <ScaleCrop>false</ScaleCrop>
  <HeadingPairs>
    <vt:vector size="4" baseType="variant">
      <vt:variant>
        <vt:lpstr>Motyw</vt:lpstr>
      </vt:variant>
      <vt:variant>
        <vt:i4>1</vt:i4>
      </vt:variant>
      <vt:variant>
        <vt:lpstr>Tytuły slajdów</vt:lpstr>
      </vt:variant>
      <vt:variant>
        <vt:i4>9</vt:i4>
      </vt:variant>
    </vt:vector>
  </HeadingPairs>
  <TitlesOfParts>
    <vt:vector size="10" baseType="lpstr">
      <vt:lpstr>Office Theme</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lpstr>Prezentacja programu PowerPoint</vt:lpstr>
    </vt:vector>
  </TitlesOfParts>
  <Company>UWTSD student presentation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dc:title>
  <dc:subject>LCHS4009 Self-Awareness Presentation</dc:subject>
  <dc:creator>OpenAI</dc:creator>
  <cp:lastModifiedBy>Ma Nias</cp:lastModifiedBy>
  <cp:revision>3</cp:revision>
  <dcterms:created xsi:type="dcterms:W3CDTF">2026-07-07T18:45:07Z</dcterms:created>
  <dcterms:modified xsi:type="dcterms:W3CDTF">2026-07-14T09:43:09Z</dcterms:modified>
</cp:coreProperties>
</file>