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36" r:id="rId4"/>
  </p:sldMasterIdLst>
  <p:notesMasterIdLst>
    <p:notesMasterId r:id="rId16"/>
  </p:notesMasterIdLst>
  <p:sldIdLst>
    <p:sldId id="256" r:id="rId5"/>
    <p:sldId id="266" r:id="rId6"/>
    <p:sldId id="257" r:id="rId7"/>
    <p:sldId id="258" r:id="rId8"/>
    <p:sldId id="259" r:id="rId9"/>
    <p:sldId id="260" r:id="rId10"/>
    <p:sldId id="261" r:id="rId11"/>
    <p:sldId id="262" r:id="rId12"/>
    <p:sldId id="263" r:id="rId13"/>
    <p:sldId id="264" r:id="rId14"/>
    <p:sldId id="265"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9091" autoAdjust="0"/>
  </p:normalViewPr>
  <p:slideViewPr>
    <p:cSldViewPr snapToGrid="0">
      <p:cViewPr varScale="1">
        <p:scale>
          <a:sx n="73" d="100"/>
          <a:sy n="73" d="100"/>
        </p:scale>
        <p:origin x="1070" y="-17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8CB949-D7A3-49A0-80A8-42140AD310EE}" type="datetimeFigureOut">
              <a:rPr lang="en-US" smtClean="0"/>
              <a:t>2/7/2023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6F5C37-8DF0-46C7-8812-0365A973EF8B}" type="slidenum">
              <a:rPr lang="en-US" smtClean="0"/>
              <a:t>‹#›</a:t>
            </a:fld>
            <a:endParaRPr lang="en-US"/>
          </a:p>
        </p:txBody>
      </p:sp>
    </p:spTree>
    <p:extLst>
      <p:ext uri="{BB962C8B-B14F-4D97-AF65-F5344CB8AC3E}">
        <p14:creationId xmlns:p14="http://schemas.microsoft.com/office/powerpoint/2010/main" val="3908424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6F5C37-8DF0-46C7-8812-0365A973EF8B}" type="slidenum">
              <a:rPr lang="en-US" smtClean="0"/>
              <a:t>1</a:t>
            </a:fld>
            <a:endParaRPr lang="en-US"/>
          </a:p>
        </p:txBody>
      </p:sp>
    </p:spTree>
    <p:extLst>
      <p:ext uri="{BB962C8B-B14F-4D97-AF65-F5344CB8AC3E}">
        <p14:creationId xmlns:p14="http://schemas.microsoft.com/office/powerpoint/2010/main" val="1498604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6F5C37-8DF0-46C7-8812-0365A973EF8B}" type="slidenum">
              <a:rPr lang="en-US" smtClean="0"/>
              <a:t>2</a:t>
            </a:fld>
            <a:endParaRPr lang="en-US"/>
          </a:p>
        </p:txBody>
      </p:sp>
    </p:spTree>
    <p:extLst>
      <p:ext uri="{BB962C8B-B14F-4D97-AF65-F5344CB8AC3E}">
        <p14:creationId xmlns:p14="http://schemas.microsoft.com/office/powerpoint/2010/main" val="11922397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36F5C37-8DF0-46C7-8812-0365A973EF8B}" type="slidenum">
              <a:rPr lang="en-US" smtClean="0"/>
              <a:t>3</a:t>
            </a:fld>
            <a:endParaRPr lang="en-US"/>
          </a:p>
        </p:txBody>
      </p:sp>
    </p:spTree>
    <p:extLst>
      <p:ext uri="{BB962C8B-B14F-4D97-AF65-F5344CB8AC3E}">
        <p14:creationId xmlns:p14="http://schemas.microsoft.com/office/powerpoint/2010/main" val="36205180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36F5C37-8DF0-46C7-8812-0365A973EF8B}" type="slidenum">
              <a:rPr lang="en-US" smtClean="0"/>
              <a:t>4</a:t>
            </a:fld>
            <a:endParaRPr lang="en-US"/>
          </a:p>
        </p:txBody>
      </p:sp>
    </p:spTree>
    <p:extLst>
      <p:ext uri="{BB962C8B-B14F-4D97-AF65-F5344CB8AC3E}">
        <p14:creationId xmlns:p14="http://schemas.microsoft.com/office/powerpoint/2010/main" val="36022491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36F5C37-8DF0-46C7-8812-0365A973EF8B}" type="slidenum">
              <a:rPr lang="en-US" smtClean="0"/>
              <a:t>5</a:t>
            </a:fld>
            <a:endParaRPr lang="en-US"/>
          </a:p>
        </p:txBody>
      </p:sp>
    </p:spTree>
    <p:extLst>
      <p:ext uri="{BB962C8B-B14F-4D97-AF65-F5344CB8AC3E}">
        <p14:creationId xmlns:p14="http://schemas.microsoft.com/office/powerpoint/2010/main" val="41529987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36F5C37-8DF0-46C7-8812-0365A973EF8B}" type="slidenum">
              <a:rPr lang="en-US" smtClean="0"/>
              <a:t>6</a:t>
            </a:fld>
            <a:endParaRPr lang="en-US"/>
          </a:p>
        </p:txBody>
      </p:sp>
    </p:spTree>
    <p:extLst>
      <p:ext uri="{BB962C8B-B14F-4D97-AF65-F5344CB8AC3E}">
        <p14:creationId xmlns:p14="http://schemas.microsoft.com/office/powerpoint/2010/main" val="8351130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36F5C37-8DF0-46C7-8812-0365A973EF8B}" type="slidenum">
              <a:rPr lang="en-US" smtClean="0"/>
              <a:t>7</a:t>
            </a:fld>
            <a:endParaRPr lang="en-US"/>
          </a:p>
        </p:txBody>
      </p:sp>
    </p:spTree>
    <p:extLst>
      <p:ext uri="{BB962C8B-B14F-4D97-AF65-F5344CB8AC3E}">
        <p14:creationId xmlns:p14="http://schemas.microsoft.com/office/powerpoint/2010/main" val="9605396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36F5C37-8DF0-46C7-8812-0365A973EF8B}" type="slidenum">
              <a:rPr lang="en-US" smtClean="0"/>
              <a:t>8</a:t>
            </a:fld>
            <a:endParaRPr lang="en-US"/>
          </a:p>
        </p:txBody>
      </p:sp>
    </p:spTree>
    <p:extLst>
      <p:ext uri="{BB962C8B-B14F-4D97-AF65-F5344CB8AC3E}">
        <p14:creationId xmlns:p14="http://schemas.microsoft.com/office/powerpoint/2010/main" val="32272260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836F5C37-8DF0-46C7-8812-0365A973EF8B}" type="slidenum">
              <a:rPr lang="en-US" smtClean="0"/>
              <a:t>9</a:t>
            </a:fld>
            <a:endParaRPr lang="en-US"/>
          </a:p>
        </p:txBody>
      </p:sp>
    </p:spTree>
    <p:extLst>
      <p:ext uri="{BB962C8B-B14F-4D97-AF65-F5344CB8AC3E}">
        <p14:creationId xmlns:p14="http://schemas.microsoft.com/office/powerpoint/2010/main" val="31769758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36F5C37-8DF0-46C7-8812-0365A973EF8B}" type="slidenum">
              <a:rPr lang="en-US" smtClean="0"/>
              <a:t>10</a:t>
            </a:fld>
            <a:endParaRPr lang="en-US"/>
          </a:p>
        </p:txBody>
      </p:sp>
    </p:spTree>
    <p:extLst>
      <p:ext uri="{BB962C8B-B14F-4D97-AF65-F5344CB8AC3E}">
        <p14:creationId xmlns:p14="http://schemas.microsoft.com/office/powerpoint/2010/main" val="247014803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6F5C37-8DF0-46C7-8812-0365A973EF8B}" type="slidenum">
              <a:rPr lang="en-US" smtClean="0"/>
              <a:t>11</a:t>
            </a:fld>
            <a:endParaRPr lang="en-US"/>
          </a:p>
        </p:txBody>
      </p:sp>
    </p:spTree>
    <p:extLst>
      <p:ext uri="{BB962C8B-B14F-4D97-AF65-F5344CB8AC3E}">
        <p14:creationId xmlns:p14="http://schemas.microsoft.com/office/powerpoint/2010/main" val="8841627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US"/>
              <a:t>Click to edit Master title style</a:t>
            </a:r>
            <a:endParaRPr lang="en-US" dirty="0"/>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rIns="45720"/>
          <a:lstStyle/>
          <a:p>
            <a:fld id="{D57F1E4F-1CFF-5643-939E-217C01CDF565}" type="slidenum">
              <a:rPr lang="en-US" smtClean="0"/>
              <a:pPr/>
              <a:t>‹#›</a:t>
            </a:fld>
            <a:endParaRPr lang="en-US" dirty="0"/>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9315551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smtClean="0"/>
              <a:t>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smtClean="0"/>
              <a:t>‹#›</a:t>
            </a:fld>
            <a:endParaRPr lang="en-US" dirty="0"/>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7914442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US"/>
              <a:t>Click to edit Master title style</a:t>
            </a:r>
            <a:endParaRPr lang="en-US" dirty="0"/>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973411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2605374" y="2052116"/>
            <a:ext cx="3891960" cy="399782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66636" y="2052114"/>
            <a:ext cx="3894222" cy="399782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smtClean="0"/>
              <a:t>2/7/2023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smtClean="0"/>
              <a:t>‹#›</a:t>
            </a:fld>
            <a:endParaRPr lang="en-US" dirty="0"/>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7044072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US"/>
              <a:t>Click to edit Master title style</a:t>
            </a:r>
            <a:endParaRPr lang="en-US" dirty="0"/>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2/7/2023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665637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2/7/2023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7540954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B61BEF0D-F0BB-DE4B-95CE-6DB70DBA9567}" type="datetimeFigureOut">
              <a:rPr lang="en-US" smtClean="0"/>
              <a:pPr/>
              <a:t>2/7/2023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568997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120154" y="805818"/>
            <a:ext cx="5446278" cy="52441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79661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981405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996900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20245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 level</a:t>
            </a:r>
          </a:p>
          <a:p>
            <a:pPr lvl="6"/>
            <a:r>
              <a:rPr lang="en-US" dirty="0"/>
              <a:t>Seventh level</a:t>
            </a:r>
          </a:p>
          <a:p>
            <a:pPr lvl="7"/>
            <a:r>
              <a:rPr lang="en-US" dirty="0"/>
              <a:t>Eigth level</a:t>
            </a:r>
          </a:p>
          <a:p>
            <a:pPr lvl="8"/>
            <a:r>
              <a:rPr lang="en-US" dirty="0"/>
              <a:t>Ninth level</a:t>
            </a:r>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B61BEF0D-F0BB-DE4B-95CE-6DB70DBA9567}" type="datetimeFigureOut">
              <a:rPr lang="en-US" smtClean="0"/>
              <a:pPr/>
              <a:t>2/7/2023</a:t>
            </a:fld>
            <a:endParaRPr lang="en-US" dirty="0"/>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D57F1E4F-1CFF-5643-939E-217C01CDF565}" type="slidenum">
              <a:rPr lang="en-US" smtClean="0"/>
              <a:pPr/>
              <a:t>‹#›</a:t>
            </a:fld>
            <a:endParaRPr lang="en-US" dirty="0"/>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502371056"/>
      </p:ext>
    </p:extLst>
  </p:cSld>
  <p:clrMap bg1="dk1" tx1="lt1" bg2="dk2" tx2="lt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41" r:id="rId5"/>
    <p:sldLayoutId id="2147483742" r:id="rId6"/>
    <p:sldLayoutId id="2147483743" r:id="rId7"/>
    <p:sldLayoutId id="2147483744" r:id="rId8"/>
    <p:sldLayoutId id="2147483745" r:id="rId9"/>
    <p:sldLayoutId id="2147483746" r:id="rId10"/>
    <p:sldLayoutId id="2147483747" r:id="rId11"/>
  </p:sldLayoutIdLst>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theritzlondon.com/"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597059" y="228598"/>
            <a:ext cx="5518066" cy="3104537"/>
          </a:xfrm>
        </p:spPr>
        <p:txBody>
          <a:bodyPr>
            <a:noAutofit/>
          </a:bodyPr>
          <a:lstStyle/>
          <a:p>
            <a:pPr algn="ctr"/>
            <a:r>
              <a:rPr lang="en-GB" sz="7200" b="1" dirty="0">
                <a:latin typeface="Times New Roman" panose="02020603050405020304" pitchFamily="18" charset="0"/>
                <a:cs typeface="Times New Roman" panose="02020603050405020304" pitchFamily="18" charset="0"/>
              </a:rPr>
              <a:t>Hospitality &amp; Guest Services</a:t>
            </a:r>
            <a:endParaRPr lang="en-US" sz="72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1940084" y="3333135"/>
            <a:ext cx="6832015" cy="298971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6978596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lnSpc>
                <a:spcPct val="150000"/>
              </a:lnSpc>
            </a:pPr>
            <a:r>
              <a:rPr lang="en-US" sz="3200" b="1" dirty="0">
                <a:latin typeface="Times New Roman" panose="02020603050405020304" pitchFamily="18" charset="0"/>
                <a:cs typeface="Times New Roman" panose="02020603050405020304" pitchFamily="18" charset="0"/>
              </a:rPr>
              <a:t>CONTENTS</a:t>
            </a:r>
          </a:p>
        </p:txBody>
      </p:sp>
      <p:sp>
        <p:nvSpPr>
          <p:cNvPr id="3" name="Content Placeholder 2"/>
          <p:cNvSpPr>
            <a:spLocks noGrp="1"/>
          </p:cNvSpPr>
          <p:nvPr>
            <p:ph idx="1"/>
          </p:nvPr>
        </p:nvSpPr>
        <p:spPr>
          <a:xfrm>
            <a:off x="5265174" y="1885285"/>
            <a:ext cx="5600374" cy="5501148"/>
          </a:xfrm>
        </p:spPr>
        <p:txBody>
          <a:bodyPr>
            <a:normAutofit/>
          </a:bodyPr>
          <a:lstStyle/>
          <a:p>
            <a:pPr algn="just">
              <a:lnSpc>
                <a:spcPct val="150000"/>
              </a:lnSpc>
            </a:pPr>
            <a:r>
              <a:rPr lang="en-US" sz="1600" dirty="0">
                <a:latin typeface="Times New Roman" panose="02020603050405020304" pitchFamily="18" charset="0"/>
                <a:cs typeface="Times New Roman" panose="02020603050405020304" pitchFamily="18" charset="0"/>
              </a:rPr>
              <a:t>Introduction </a:t>
            </a:r>
          </a:p>
          <a:p>
            <a:pPr algn="just">
              <a:lnSpc>
                <a:spcPct val="150000"/>
              </a:lnSpc>
            </a:pPr>
            <a:r>
              <a:rPr lang="en-US" sz="1600" dirty="0">
                <a:latin typeface="Times New Roman" panose="02020603050405020304" pitchFamily="18" charset="0"/>
                <a:cs typeface="Times New Roman" panose="02020603050405020304" pitchFamily="18" charset="0"/>
              </a:rPr>
              <a:t>Customers</a:t>
            </a:r>
          </a:p>
          <a:p>
            <a:pPr algn="just">
              <a:lnSpc>
                <a:spcPct val="150000"/>
              </a:lnSpc>
            </a:pPr>
            <a:r>
              <a:rPr lang="en-GB" sz="1600" dirty="0">
                <a:latin typeface="Times New Roman" panose="02020603050405020304" pitchFamily="18" charset="0"/>
                <a:cs typeface="Times New Roman" panose="02020603050405020304" pitchFamily="18" charset="0"/>
              </a:rPr>
              <a:t>Nature, scope and role of the guest services and facilities</a:t>
            </a:r>
          </a:p>
          <a:p>
            <a:pPr algn="just">
              <a:lnSpc>
                <a:spcPct val="150000"/>
              </a:lnSpc>
            </a:pPr>
            <a:r>
              <a:rPr lang="en-GB" sz="1600" dirty="0">
                <a:latin typeface="Times New Roman" panose="02020603050405020304" pitchFamily="18" charset="0"/>
                <a:cs typeface="Times New Roman" panose="02020603050405020304" pitchFamily="18" charset="0"/>
              </a:rPr>
              <a:t>Role and function of guest services</a:t>
            </a:r>
            <a:endParaRPr lang="en-US" sz="1600" dirty="0">
              <a:latin typeface="Times New Roman" panose="02020603050405020304" pitchFamily="18" charset="0"/>
              <a:cs typeface="Times New Roman" panose="02020603050405020304" pitchFamily="18" charset="0"/>
            </a:endParaRPr>
          </a:p>
          <a:p>
            <a:pPr algn="just">
              <a:lnSpc>
                <a:spcPct val="150000"/>
              </a:lnSpc>
            </a:pPr>
            <a:r>
              <a:rPr lang="en-GB" sz="1600" dirty="0">
                <a:latin typeface="Times New Roman" panose="02020603050405020304" pitchFamily="18" charset="0"/>
                <a:cs typeface="Times New Roman" panose="02020603050405020304" pitchFamily="18" charset="0"/>
              </a:rPr>
              <a:t>Importance of hospitality</a:t>
            </a:r>
            <a:endParaRPr lang="en-US" sz="1600" dirty="0">
              <a:latin typeface="Times New Roman" panose="02020603050405020304" pitchFamily="18" charset="0"/>
              <a:cs typeface="Times New Roman" panose="02020603050405020304" pitchFamily="18" charset="0"/>
            </a:endParaRPr>
          </a:p>
          <a:p>
            <a:pPr algn="just">
              <a:lnSpc>
                <a:spcPct val="150000"/>
              </a:lnSpc>
            </a:pPr>
            <a:r>
              <a:rPr lang="en-GB" sz="1600" dirty="0">
                <a:latin typeface="Times New Roman" panose="02020603050405020304" pitchFamily="18" charset="0"/>
                <a:cs typeface="Times New Roman" panose="02020603050405020304" pitchFamily="18" charset="0"/>
              </a:rPr>
              <a:t>How hotels meet/exceed guest expectations</a:t>
            </a:r>
            <a:endParaRPr lang="en-US" sz="1600" dirty="0">
              <a:latin typeface="Times New Roman" panose="02020603050405020304" pitchFamily="18" charset="0"/>
              <a:cs typeface="Times New Roman" panose="02020603050405020304" pitchFamily="18" charset="0"/>
            </a:endParaRPr>
          </a:p>
          <a:p>
            <a:pPr algn="just">
              <a:lnSpc>
                <a:spcPct val="150000"/>
              </a:lnSpc>
            </a:pPr>
            <a:r>
              <a:rPr lang="en-US" sz="1600" dirty="0">
                <a:latin typeface="Times New Roman" panose="02020603050405020304" pitchFamily="18" charset="0"/>
                <a:cs typeface="Times New Roman" panose="02020603050405020304" pitchFamily="18" charset="0"/>
              </a:rPr>
              <a:t>Conclusion</a:t>
            </a:r>
          </a:p>
          <a:p>
            <a:pPr algn="just">
              <a:lnSpc>
                <a:spcPct val="150000"/>
              </a:lnSpc>
            </a:pPr>
            <a:r>
              <a:rPr lang="en-US" sz="1600" dirty="0">
                <a:latin typeface="Times New Roman" panose="02020603050405020304" pitchFamily="18" charset="0"/>
                <a:cs typeface="Times New Roman" panose="02020603050405020304" pitchFamily="18" charset="0"/>
              </a:rPr>
              <a:t>References</a:t>
            </a:r>
            <a:endParaRPr lang="en-GB" sz="1600" dirty="0">
              <a:latin typeface="Times New Roman" panose="02020603050405020304" pitchFamily="18" charset="0"/>
              <a:cs typeface="Times New Roman" panose="02020603050405020304" pitchFamily="18" charset="0"/>
            </a:endParaRPr>
          </a:p>
          <a:p>
            <a:pPr algn="just">
              <a:lnSpc>
                <a:spcPct val="150000"/>
              </a:lnSpc>
            </a:pPr>
            <a:endParaRPr lang="en-US" sz="1600" dirty="0">
              <a:latin typeface="Times New Roman" panose="02020603050405020304" pitchFamily="18" charset="0"/>
              <a:cs typeface="Times New Roman" panose="02020603050405020304" pitchFamily="18" charset="0"/>
            </a:endParaRPr>
          </a:p>
          <a:p>
            <a:pPr algn="just">
              <a:lnSpc>
                <a:spcPct val="150000"/>
              </a:lnSpc>
            </a:pPr>
            <a:endParaRPr lang="en-US" sz="16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rotWithShape="1">
          <a:blip r:embed="rId3"/>
          <a:srcRect l="15122" t="3062" r="13442" b="5338"/>
          <a:stretch/>
        </p:blipFill>
        <p:spPr>
          <a:xfrm>
            <a:off x="1681316" y="1582644"/>
            <a:ext cx="2743200" cy="4852221"/>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Tree>
    <p:extLst>
      <p:ext uri="{BB962C8B-B14F-4D97-AF65-F5344CB8AC3E}">
        <p14:creationId xmlns:p14="http://schemas.microsoft.com/office/powerpoint/2010/main" val="26953589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lvl="0" algn="ctr">
              <a:lnSpc>
                <a:spcPct val="150000"/>
              </a:lnSpc>
            </a:pPr>
            <a:r>
              <a:rPr lang="en-GB" sz="3600" b="1" dirty="0">
                <a:latin typeface="Times New Roman" panose="02020603050405020304" pitchFamily="18" charset="0"/>
                <a:cs typeface="Times New Roman" panose="02020603050405020304" pitchFamily="18" charset="0"/>
              </a:rPr>
              <a:t>INTRODUCTION</a:t>
            </a:r>
            <a:br>
              <a:rPr lang="en-US" b="1" dirty="0"/>
            </a:br>
            <a:endParaRPr lang="en-US" dirty="0"/>
          </a:p>
        </p:txBody>
      </p:sp>
      <p:sp>
        <p:nvSpPr>
          <p:cNvPr id="3" name="Content Placeholder 2"/>
          <p:cNvSpPr>
            <a:spLocks noGrp="1"/>
          </p:cNvSpPr>
          <p:nvPr>
            <p:ph idx="1"/>
          </p:nvPr>
        </p:nvSpPr>
        <p:spPr>
          <a:xfrm>
            <a:off x="1343005" y="1993122"/>
            <a:ext cx="5028298" cy="3997828"/>
          </a:xfrm>
        </p:spPr>
        <p:txBody>
          <a:bodyPr>
            <a:normAutofit/>
          </a:bodyPr>
          <a:lstStyle/>
          <a:p>
            <a:pPr marL="0" indent="0" algn="just">
              <a:lnSpc>
                <a:spcPct val="150000"/>
              </a:lnSpc>
              <a:buNone/>
            </a:pPr>
            <a:r>
              <a:rPr lang="en-GB" sz="1600" dirty="0">
                <a:latin typeface="Times New Roman" panose="02020603050405020304" pitchFamily="18" charset="0"/>
                <a:cs typeface="Times New Roman" panose="02020603050405020304" pitchFamily="18" charset="0"/>
              </a:rPr>
              <a:t>Hospitality is a vast sector which has a major contribution to the global economy. It is providing the services of stay, food and beverage, lounge and others to its guests—the hospitality industry for the presentation </a:t>
            </a:r>
            <a:r>
              <a:rPr lang="en-GB" sz="1600" b="1" dirty="0">
                <a:latin typeface="Times New Roman" panose="02020603050405020304" pitchFamily="18" charset="0"/>
                <a:cs typeface="Times New Roman" panose="02020603050405020304" pitchFamily="18" charset="0"/>
              </a:rPr>
              <a:t>Ritz Carlton by Marriott International</a:t>
            </a:r>
            <a:r>
              <a:rPr lang="en-GB" sz="1600" dirty="0">
                <a:latin typeface="Times New Roman" panose="02020603050405020304" pitchFamily="18" charset="0"/>
                <a:cs typeface="Times New Roman" panose="02020603050405020304" pitchFamily="18" charset="0"/>
              </a:rPr>
              <a:t>. The industry is located in London, UK. It is providing its customers with an overall luxury experience of rooms with food and beverage services. </a:t>
            </a:r>
            <a:endParaRPr lang="en-US" sz="1600" dirty="0">
              <a:latin typeface="Times New Roman" panose="02020603050405020304" pitchFamily="18" charset="0"/>
              <a:cs typeface="Times New Roman" panose="02020603050405020304" pitchFamily="18" charset="0"/>
            </a:endParaRPr>
          </a:p>
        </p:txBody>
      </p:sp>
      <p:pic>
        <p:nvPicPr>
          <p:cNvPr id="5" name="Picture 4"/>
          <p:cNvPicPr>
            <a:picLocks noChangeAspect="1"/>
          </p:cNvPicPr>
          <p:nvPr/>
        </p:nvPicPr>
        <p:blipFill>
          <a:blip r:embed="rId3"/>
          <a:stretch>
            <a:fillRect/>
          </a:stretch>
        </p:blipFill>
        <p:spPr>
          <a:xfrm>
            <a:off x="6858000" y="1885285"/>
            <a:ext cx="4454013" cy="4500767"/>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spTree>
    <p:extLst>
      <p:ext uri="{BB962C8B-B14F-4D97-AF65-F5344CB8AC3E}">
        <p14:creationId xmlns:p14="http://schemas.microsoft.com/office/powerpoint/2010/main" val="19197798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lvl="0" algn="ctr">
              <a:lnSpc>
                <a:spcPct val="150000"/>
              </a:lnSpc>
            </a:pPr>
            <a:r>
              <a:rPr lang="en-GB" sz="3600" b="1" dirty="0">
                <a:latin typeface="Times New Roman" panose="02020603050405020304" pitchFamily="18" charset="0"/>
                <a:cs typeface="Times New Roman" panose="02020603050405020304" pitchFamily="18" charset="0"/>
              </a:rPr>
              <a:t>CUSTOMERS</a:t>
            </a:r>
            <a:br>
              <a:rPr lang="en-US" b="1" dirty="0"/>
            </a:br>
            <a:endParaRPr lang="en-US" dirty="0"/>
          </a:p>
        </p:txBody>
      </p:sp>
      <p:sp>
        <p:nvSpPr>
          <p:cNvPr id="3" name="Content Placeholder 2"/>
          <p:cNvSpPr>
            <a:spLocks noGrp="1"/>
          </p:cNvSpPr>
          <p:nvPr>
            <p:ph idx="1"/>
          </p:nvPr>
        </p:nvSpPr>
        <p:spPr>
          <a:xfrm>
            <a:off x="1401097" y="1885285"/>
            <a:ext cx="9699984" cy="2800104"/>
          </a:xfrm>
        </p:spPr>
        <p:txBody>
          <a:bodyPr>
            <a:normAutofit/>
          </a:bodyPr>
          <a:lstStyle/>
          <a:p>
            <a:pPr algn="just">
              <a:lnSpc>
                <a:spcPct val="150000"/>
              </a:lnSpc>
            </a:pPr>
            <a:r>
              <a:rPr lang="en-GB" sz="1600" dirty="0">
                <a:latin typeface="Times New Roman" panose="02020603050405020304" pitchFamily="18" charset="0"/>
                <a:cs typeface="Times New Roman" panose="02020603050405020304" pitchFamily="18" charset="0"/>
              </a:rPr>
              <a:t>These are the people who visit the industry in order to stay, fun, meetings and other purposes. As Ritz Carlton provides a luxury experience to their guests, their main target customers are the upper or middle class people who have more money to spend on such an experience. </a:t>
            </a:r>
          </a:p>
          <a:p>
            <a:pPr algn="just">
              <a:lnSpc>
                <a:spcPct val="150000"/>
              </a:lnSpc>
            </a:pPr>
            <a:r>
              <a:rPr lang="en-GB" sz="1600" dirty="0">
                <a:latin typeface="Times New Roman" panose="02020603050405020304" pitchFamily="18" charset="0"/>
                <a:cs typeface="Times New Roman" panose="02020603050405020304" pitchFamily="18" charset="0"/>
              </a:rPr>
              <a:t>People from foreign countries, business people, event planners and other related people are the primary target customers of hospitality.</a:t>
            </a:r>
            <a:endParaRPr lang="en-US" sz="16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rotWithShape="1">
          <a:blip r:embed="rId3"/>
          <a:srcRect b="14966"/>
          <a:stretch/>
        </p:blipFill>
        <p:spPr>
          <a:xfrm>
            <a:off x="3740679" y="4685389"/>
            <a:ext cx="5142997" cy="2024984"/>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32092816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11808" y="808056"/>
            <a:ext cx="7958331" cy="1433699"/>
          </a:xfrm>
        </p:spPr>
        <p:txBody>
          <a:bodyPr>
            <a:noAutofit/>
          </a:bodyPr>
          <a:lstStyle/>
          <a:p>
            <a:pPr lvl="0" algn="ctr">
              <a:lnSpc>
                <a:spcPct val="150000"/>
              </a:lnSpc>
            </a:pPr>
            <a:r>
              <a:rPr lang="en-GB" sz="3200" b="1" dirty="0">
                <a:latin typeface="Times New Roman" panose="02020603050405020304" pitchFamily="18" charset="0"/>
                <a:cs typeface="Times New Roman" panose="02020603050405020304" pitchFamily="18" charset="0"/>
              </a:rPr>
              <a:t>NATURE, SCOPE AND ROLE OF THE GUEST SERVICES AND FACILITIES</a:t>
            </a:r>
            <a:br>
              <a:rPr lang="en-US" sz="3200" b="1" dirty="0">
                <a:latin typeface="Times New Roman" panose="02020603050405020304" pitchFamily="18" charset="0"/>
                <a:cs typeface="Times New Roman" panose="02020603050405020304" pitchFamily="18" charset="0"/>
              </a:rPr>
            </a:br>
            <a:endParaRPr lang="en-US" sz="32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5519939" y="2448232"/>
            <a:ext cx="5050200" cy="4291780"/>
          </a:xfrm>
        </p:spPr>
        <p:txBody>
          <a:bodyPr>
            <a:normAutofit/>
          </a:bodyPr>
          <a:lstStyle/>
          <a:p>
            <a:pPr algn="just">
              <a:lnSpc>
                <a:spcPct val="150000"/>
              </a:lnSpc>
            </a:pPr>
            <a:r>
              <a:rPr lang="en-GB" sz="1600" b="1" i="1" dirty="0">
                <a:latin typeface="Times New Roman" panose="02020603050405020304" pitchFamily="18" charset="0"/>
                <a:cs typeface="Times New Roman" panose="02020603050405020304" pitchFamily="18" charset="0"/>
              </a:rPr>
              <a:t>Nature:</a:t>
            </a:r>
            <a:r>
              <a:rPr lang="en-GB" sz="1600" dirty="0">
                <a:latin typeface="Times New Roman" panose="02020603050405020304" pitchFamily="18" charset="0"/>
                <a:cs typeface="Times New Roman" panose="02020603050405020304" pitchFamily="18" charset="0"/>
              </a:rPr>
              <a:t> The Ritz Carlton is providing both tangible and intangible services to their customers. </a:t>
            </a:r>
            <a:endParaRPr lang="en-US" sz="1600" dirty="0">
              <a:latin typeface="Times New Roman" panose="02020603050405020304" pitchFamily="18" charset="0"/>
              <a:cs typeface="Times New Roman" panose="02020603050405020304" pitchFamily="18" charset="0"/>
            </a:endParaRPr>
          </a:p>
          <a:p>
            <a:pPr algn="just">
              <a:lnSpc>
                <a:spcPct val="150000"/>
              </a:lnSpc>
            </a:pPr>
            <a:r>
              <a:rPr lang="en-GB" sz="1600" b="1" i="1" dirty="0">
                <a:latin typeface="Times New Roman" panose="02020603050405020304" pitchFamily="18" charset="0"/>
                <a:cs typeface="Times New Roman" panose="02020603050405020304" pitchFamily="18" charset="0"/>
              </a:rPr>
              <a:t>Scope:</a:t>
            </a:r>
            <a:r>
              <a:rPr lang="en-GB" sz="1600" dirty="0">
                <a:latin typeface="Times New Roman" panose="02020603050405020304" pitchFamily="18" charset="0"/>
                <a:cs typeface="Times New Roman" panose="02020603050405020304" pitchFamily="18" charset="0"/>
              </a:rPr>
              <a:t> The services which the Ritz Carlton is providing have a huge scope in the marketplace. </a:t>
            </a:r>
            <a:endParaRPr lang="en-US" sz="1600" dirty="0">
              <a:latin typeface="Times New Roman" panose="02020603050405020304" pitchFamily="18" charset="0"/>
              <a:cs typeface="Times New Roman" panose="02020603050405020304" pitchFamily="18" charset="0"/>
            </a:endParaRPr>
          </a:p>
          <a:p>
            <a:pPr algn="just">
              <a:lnSpc>
                <a:spcPct val="150000"/>
              </a:lnSpc>
            </a:pPr>
            <a:r>
              <a:rPr lang="en-GB" sz="1600" b="1" i="1" dirty="0">
                <a:latin typeface="Times New Roman" panose="02020603050405020304" pitchFamily="18" charset="0"/>
                <a:cs typeface="Times New Roman" panose="02020603050405020304" pitchFamily="18" charset="0"/>
              </a:rPr>
              <a:t>Role:</a:t>
            </a:r>
            <a:r>
              <a:rPr lang="en-GB" sz="1600" dirty="0">
                <a:latin typeface="Times New Roman" panose="02020603050405020304" pitchFamily="18" charset="0"/>
                <a:cs typeface="Times New Roman" panose="02020603050405020304" pitchFamily="18" charset="0"/>
              </a:rPr>
              <a:t> The services which the Ritz Carlton is providing plays a crucial role in building a great customer base and market image, also providing a competency.</a:t>
            </a:r>
            <a:endParaRPr lang="en-US" sz="1600" dirty="0">
              <a:latin typeface="Times New Roman" panose="02020603050405020304" pitchFamily="18" charset="0"/>
              <a:cs typeface="Times New Roman" panose="02020603050405020304" pitchFamily="18" charset="0"/>
            </a:endParaRPr>
          </a:p>
          <a:p>
            <a:pPr algn="just">
              <a:lnSpc>
                <a:spcPct val="150000"/>
              </a:lnSpc>
            </a:pPr>
            <a:endParaRPr lang="en-US" sz="16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1973749" y="2625213"/>
            <a:ext cx="2947758" cy="3436374"/>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Tree>
    <p:extLst>
      <p:ext uri="{BB962C8B-B14F-4D97-AF65-F5344CB8AC3E}">
        <p14:creationId xmlns:p14="http://schemas.microsoft.com/office/powerpoint/2010/main" val="13321210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11808" y="808056"/>
            <a:ext cx="7958331" cy="1418950"/>
          </a:xfrm>
        </p:spPr>
        <p:txBody>
          <a:bodyPr>
            <a:noAutofit/>
          </a:bodyPr>
          <a:lstStyle/>
          <a:p>
            <a:pPr lvl="0" algn="ctr">
              <a:lnSpc>
                <a:spcPct val="150000"/>
              </a:lnSpc>
            </a:pPr>
            <a:r>
              <a:rPr lang="en-GB" sz="3200" b="1" dirty="0">
                <a:latin typeface="Times New Roman" panose="02020603050405020304" pitchFamily="18" charset="0"/>
                <a:cs typeface="Times New Roman" panose="02020603050405020304" pitchFamily="18" charset="0"/>
              </a:rPr>
              <a:t>ROLE AND FUNCTION OF GUEST SERVICES</a:t>
            </a:r>
            <a:br>
              <a:rPr lang="en-US" sz="3200" b="1" dirty="0">
                <a:latin typeface="Times New Roman" panose="02020603050405020304" pitchFamily="18" charset="0"/>
                <a:cs typeface="Times New Roman" panose="02020603050405020304" pitchFamily="18" charset="0"/>
              </a:rPr>
            </a:br>
            <a:endParaRPr lang="en-US" sz="32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453839" y="2227006"/>
            <a:ext cx="6112084" cy="4630994"/>
          </a:xfrm>
        </p:spPr>
        <p:txBody>
          <a:bodyPr>
            <a:noAutofit/>
          </a:bodyPr>
          <a:lstStyle/>
          <a:p>
            <a:pPr algn="just">
              <a:lnSpc>
                <a:spcPct val="150000"/>
              </a:lnSpc>
            </a:pPr>
            <a:r>
              <a:rPr lang="en-GB" sz="1600" b="1" i="1" dirty="0">
                <a:latin typeface="Times New Roman" panose="02020603050405020304" pitchFamily="18" charset="0"/>
                <a:cs typeface="Times New Roman" panose="02020603050405020304" pitchFamily="18" charset="0"/>
              </a:rPr>
              <a:t>Providing delightful experience:</a:t>
            </a:r>
            <a:r>
              <a:rPr lang="en-GB" sz="1600" dirty="0">
                <a:latin typeface="Times New Roman" panose="02020603050405020304" pitchFamily="18" charset="0"/>
                <a:cs typeface="Times New Roman" panose="02020603050405020304" pitchFamily="18" charset="0"/>
              </a:rPr>
              <a:t> Guest services have a major role in providing an excellent experience to customers who like to visit hospitality for their vacations or other purposes.</a:t>
            </a:r>
            <a:endParaRPr lang="en-US" sz="1600" dirty="0">
              <a:latin typeface="Times New Roman" panose="02020603050405020304" pitchFamily="18" charset="0"/>
              <a:cs typeface="Times New Roman" panose="02020603050405020304" pitchFamily="18" charset="0"/>
            </a:endParaRPr>
          </a:p>
          <a:p>
            <a:pPr algn="just">
              <a:lnSpc>
                <a:spcPct val="150000"/>
              </a:lnSpc>
            </a:pPr>
            <a:r>
              <a:rPr lang="en-GB" sz="1600" b="1" i="1" dirty="0">
                <a:latin typeface="Times New Roman" panose="02020603050405020304" pitchFamily="18" charset="0"/>
                <a:cs typeface="Times New Roman" panose="02020603050405020304" pitchFamily="18" charset="0"/>
              </a:rPr>
              <a:t>Maintaining guest satisfaction:</a:t>
            </a:r>
            <a:r>
              <a:rPr lang="en-GB" sz="1600" dirty="0">
                <a:latin typeface="Times New Roman" panose="02020603050405020304" pitchFamily="18" charset="0"/>
                <a:cs typeface="Times New Roman" panose="02020603050405020304" pitchFamily="18" charset="0"/>
              </a:rPr>
              <a:t> It is the most important function of guest service in hospitality. </a:t>
            </a:r>
            <a:endParaRPr lang="en-US" sz="1600" dirty="0">
              <a:latin typeface="Times New Roman" panose="02020603050405020304" pitchFamily="18" charset="0"/>
              <a:cs typeface="Times New Roman" panose="02020603050405020304" pitchFamily="18" charset="0"/>
            </a:endParaRPr>
          </a:p>
          <a:p>
            <a:pPr algn="just">
              <a:lnSpc>
                <a:spcPct val="150000"/>
              </a:lnSpc>
            </a:pPr>
            <a:r>
              <a:rPr lang="en-GB" sz="1600" b="1" i="1" dirty="0">
                <a:latin typeface="Times New Roman" panose="02020603050405020304" pitchFamily="18" charset="0"/>
                <a:cs typeface="Times New Roman" panose="02020603050405020304" pitchFamily="18" charset="0"/>
              </a:rPr>
              <a:t>Earning profit:</a:t>
            </a:r>
            <a:r>
              <a:rPr lang="en-GB" sz="1600" dirty="0">
                <a:latin typeface="Times New Roman" panose="02020603050405020304" pitchFamily="18" charset="0"/>
                <a:cs typeface="Times New Roman" panose="02020603050405020304" pitchFamily="18" charset="0"/>
              </a:rPr>
              <a:t> The more the well satisfied guest, the more the industry will be profitable, and the customers could be only satisfied with experiencing the services as per their expectations(Moreno-</a:t>
            </a:r>
            <a:r>
              <a:rPr lang="en-GB" sz="1600" dirty="0" err="1">
                <a:latin typeface="Times New Roman" panose="02020603050405020304" pitchFamily="18" charset="0"/>
                <a:cs typeface="Times New Roman" panose="02020603050405020304" pitchFamily="18" charset="0"/>
              </a:rPr>
              <a:t>Perdigon</a:t>
            </a:r>
            <a:r>
              <a:rPr lang="en-GB" sz="1600" dirty="0">
                <a:latin typeface="Times New Roman" panose="02020603050405020304" pitchFamily="18" charset="0"/>
                <a:cs typeface="Times New Roman" panose="02020603050405020304" pitchFamily="18" charset="0"/>
              </a:rPr>
              <a:t>, Guzman-Perez and Mesa, 2021). </a:t>
            </a:r>
            <a:endParaRPr lang="en-US" sz="16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8126361" y="2920180"/>
            <a:ext cx="2756105" cy="3343950"/>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spTree>
    <p:extLst>
      <p:ext uri="{BB962C8B-B14F-4D97-AF65-F5344CB8AC3E}">
        <p14:creationId xmlns:p14="http://schemas.microsoft.com/office/powerpoint/2010/main" val="23719802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lvl="0" algn="ctr">
              <a:lnSpc>
                <a:spcPct val="150000"/>
              </a:lnSpc>
            </a:pPr>
            <a:r>
              <a:rPr lang="en-GB" sz="3200" b="1" dirty="0">
                <a:latin typeface="Times New Roman" panose="02020603050405020304" pitchFamily="18" charset="0"/>
                <a:cs typeface="Times New Roman" panose="02020603050405020304" pitchFamily="18" charset="0"/>
              </a:rPr>
              <a:t>IMPORTANCE OF HOSPITALITY</a:t>
            </a:r>
            <a:br>
              <a:rPr lang="en-US" sz="3200" b="1" dirty="0">
                <a:latin typeface="Times New Roman" panose="02020603050405020304" pitchFamily="18" charset="0"/>
                <a:cs typeface="Times New Roman" panose="02020603050405020304" pitchFamily="18" charset="0"/>
              </a:rPr>
            </a:br>
            <a:endParaRPr lang="en-US" sz="32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2773599" y="2052116"/>
            <a:ext cx="7796540" cy="3006581"/>
          </a:xfrm>
        </p:spPr>
        <p:txBody>
          <a:bodyPr>
            <a:normAutofit/>
          </a:bodyPr>
          <a:lstStyle/>
          <a:p>
            <a:pPr algn="just">
              <a:lnSpc>
                <a:spcPct val="150000"/>
              </a:lnSpc>
            </a:pPr>
            <a:r>
              <a:rPr lang="en-GB" sz="1600" b="1" i="1" dirty="0">
                <a:latin typeface="Times New Roman" panose="02020603050405020304" pitchFamily="18" charset="0"/>
                <a:cs typeface="Times New Roman" panose="02020603050405020304" pitchFamily="18" charset="0"/>
              </a:rPr>
              <a:t>Employment:</a:t>
            </a:r>
            <a:r>
              <a:rPr lang="en-GB" sz="1600" dirty="0">
                <a:latin typeface="Times New Roman" panose="02020603050405020304" pitchFamily="18" charset="0"/>
                <a:cs typeface="Times New Roman" panose="02020603050405020304" pitchFamily="18" charset="0"/>
              </a:rPr>
              <a:t> There are many job opportunities in the hospitality industry as there are different departments hence there is a continuous need of workers in this sector. </a:t>
            </a:r>
            <a:endParaRPr lang="en-US" sz="1600" dirty="0">
              <a:latin typeface="Times New Roman" panose="02020603050405020304" pitchFamily="18" charset="0"/>
              <a:cs typeface="Times New Roman" panose="02020603050405020304" pitchFamily="18" charset="0"/>
            </a:endParaRPr>
          </a:p>
          <a:p>
            <a:pPr algn="just">
              <a:lnSpc>
                <a:spcPct val="150000"/>
              </a:lnSpc>
            </a:pPr>
            <a:r>
              <a:rPr lang="en-GB" sz="1600" b="1" i="1" dirty="0">
                <a:latin typeface="Times New Roman" panose="02020603050405020304" pitchFamily="18" charset="0"/>
                <a:cs typeface="Times New Roman" panose="02020603050405020304" pitchFamily="18" charset="0"/>
              </a:rPr>
              <a:t>Accommodation:</a:t>
            </a:r>
            <a:r>
              <a:rPr lang="en-GB" sz="1600" dirty="0">
                <a:latin typeface="Times New Roman" panose="02020603050405020304" pitchFamily="18" charset="0"/>
                <a:cs typeface="Times New Roman" panose="02020603050405020304" pitchFamily="18" charset="0"/>
              </a:rPr>
              <a:t> The hospitality industry provides staying facilities to people who like to visit places and wants to stay in different places. </a:t>
            </a:r>
            <a:endParaRPr lang="en-US" sz="1600" dirty="0">
              <a:latin typeface="Times New Roman" panose="02020603050405020304" pitchFamily="18" charset="0"/>
              <a:cs typeface="Times New Roman" panose="02020603050405020304" pitchFamily="18" charset="0"/>
            </a:endParaRPr>
          </a:p>
          <a:p>
            <a:pPr algn="just">
              <a:lnSpc>
                <a:spcPct val="150000"/>
              </a:lnSpc>
            </a:pPr>
            <a:r>
              <a:rPr lang="en-GB" sz="1600" b="1" i="1" dirty="0">
                <a:latin typeface="Times New Roman" panose="02020603050405020304" pitchFamily="18" charset="0"/>
                <a:cs typeface="Times New Roman" panose="02020603050405020304" pitchFamily="18" charset="0"/>
              </a:rPr>
              <a:t>Food and Beverage:</a:t>
            </a:r>
            <a:r>
              <a:rPr lang="en-GB" sz="1600" dirty="0">
                <a:latin typeface="Times New Roman" panose="02020603050405020304" pitchFamily="18" charset="0"/>
                <a:cs typeface="Times New Roman" panose="02020603050405020304" pitchFamily="18" charset="0"/>
              </a:rPr>
              <a:t> Hospitality also provides their customers with food and beverage facilities. </a:t>
            </a:r>
            <a:endParaRPr lang="en-US" sz="1600" dirty="0">
              <a:latin typeface="Times New Roman" panose="02020603050405020304" pitchFamily="18" charset="0"/>
              <a:cs typeface="Times New Roman" panose="02020603050405020304" pitchFamily="18" charset="0"/>
            </a:endParaRPr>
          </a:p>
          <a:p>
            <a:pPr algn="just">
              <a:lnSpc>
                <a:spcPct val="150000"/>
              </a:lnSpc>
            </a:pPr>
            <a:endParaRPr lang="en-US" sz="16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rotWithShape="1">
          <a:blip r:embed="rId3"/>
          <a:srcRect b="11072"/>
          <a:stretch/>
        </p:blipFill>
        <p:spPr>
          <a:xfrm>
            <a:off x="4468761" y="4630994"/>
            <a:ext cx="3775587" cy="172556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0893363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11808" y="808056"/>
            <a:ext cx="7958331" cy="1433699"/>
          </a:xfrm>
        </p:spPr>
        <p:txBody>
          <a:bodyPr>
            <a:noAutofit/>
          </a:bodyPr>
          <a:lstStyle/>
          <a:p>
            <a:pPr lvl="0" algn="ctr">
              <a:lnSpc>
                <a:spcPct val="150000"/>
              </a:lnSpc>
            </a:pPr>
            <a:r>
              <a:rPr lang="en-GB" sz="3200" b="1" dirty="0">
                <a:latin typeface="Times New Roman" panose="02020603050405020304" pitchFamily="18" charset="0"/>
                <a:cs typeface="Times New Roman" panose="02020603050405020304" pitchFamily="18" charset="0"/>
              </a:rPr>
              <a:t>HOW HOTELS MEET/EXCEED GUEST EXPECTATIONS</a:t>
            </a:r>
            <a:br>
              <a:rPr lang="en-US" sz="3200" b="1" dirty="0">
                <a:latin typeface="Times New Roman" panose="02020603050405020304" pitchFamily="18" charset="0"/>
                <a:cs typeface="Times New Roman" panose="02020603050405020304" pitchFamily="18" charset="0"/>
              </a:rPr>
            </a:br>
            <a:endParaRPr lang="en-US" sz="32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5855109" y="2507226"/>
            <a:ext cx="4715029" cy="3542718"/>
          </a:xfrm>
        </p:spPr>
        <p:txBody>
          <a:bodyPr>
            <a:normAutofit/>
          </a:bodyPr>
          <a:lstStyle/>
          <a:p>
            <a:pPr marL="0" indent="0" algn="just">
              <a:lnSpc>
                <a:spcPct val="150000"/>
              </a:lnSpc>
              <a:buNone/>
            </a:pPr>
            <a:r>
              <a:rPr lang="en-GB" sz="1600" dirty="0">
                <a:latin typeface="Times New Roman" panose="02020603050405020304" pitchFamily="18" charset="0"/>
                <a:cs typeface="Times New Roman" panose="02020603050405020304" pitchFamily="18" charset="0"/>
              </a:rPr>
              <a:t>Hotels first do complete market research and analyse the needs, expectations and desires of the target market. Accordingly, they plan the services and regularly keep upgrading the services. </a:t>
            </a:r>
            <a:endParaRPr lang="en-US" sz="16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1961534" y="2507226"/>
            <a:ext cx="3413347" cy="3873312"/>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Tree>
    <p:extLst>
      <p:ext uri="{BB962C8B-B14F-4D97-AF65-F5344CB8AC3E}">
        <p14:creationId xmlns:p14="http://schemas.microsoft.com/office/powerpoint/2010/main" val="34135798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lvl="0" algn="just">
              <a:lnSpc>
                <a:spcPct val="150000"/>
              </a:lnSpc>
            </a:pPr>
            <a:r>
              <a:rPr lang="en-GB" sz="3200" b="1" dirty="0">
                <a:latin typeface="Times New Roman" panose="02020603050405020304" pitchFamily="18" charset="0"/>
                <a:cs typeface="Times New Roman" panose="02020603050405020304" pitchFamily="18" charset="0"/>
              </a:rPr>
              <a:t>CONCLUSION</a:t>
            </a:r>
            <a:br>
              <a:rPr lang="en-US" sz="3200" b="1" dirty="0">
                <a:latin typeface="Times New Roman" panose="02020603050405020304" pitchFamily="18" charset="0"/>
                <a:cs typeface="Times New Roman" panose="02020603050405020304" pitchFamily="18" charset="0"/>
              </a:rPr>
            </a:br>
            <a:endParaRPr lang="en-US" sz="32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a:bodyPr>
          <a:lstStyle/>
          <a:p>
            <a:pPr marL="0" indent="0" algn="just">
              <a:lnSpc>
                <a:spcPct val="150000"/>
              </a:lnSpc>
              <a:buNone/>
            </a:pPr>
            <a:r>
              <a:rPr lang="en-GB" sz="1600" dirty="0">
                <a:latin typeface="Times New Roman" panose="02020603050405020304" pitchFamily="18" charset="0"/>
                <a:cs typeface="Times New Roman" panose="02020603050405020304" pitchFamily="18" charset="0"/>
              </a:rPr>
              <a:t>From the presentation, it is concluded that hospitality significantly contributes to providing the visitors with the facilities of accommodation, food and beverage, lounge and others. The services they provide to their customers are guest services which are both tangible and intangible in nature.</a:t>
            </a:r>
            <a:endParaRPr lang="en-US" sz="1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930002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16834" y="162290"/>
            <a:ext cx="7958331" cy="808056"/>
          </a:xfrm>
        </p:spPr>
        <p:txBody>
          <a:bodyPr>
            <a:noAutofit/>
          </a:bodyPr>
          <a:lstStyle/>
          <a:p>
            <a:pPr lvl="0" algn="just">
              <a:lnSpc>
                <a:spcPct val="150000"/>
              </a:lnSpc>
            </a:pPr>
            <a:r>
              <a:rPr lang="en-GB" sz="3200" b="1" dirty="0">
                <a:latin typeface="Times New Roman" panose="02020603050405020304" pitchFamily="18" charset="0"/>
                <a:cs typeface="Times New Roman" panose="02020603050405020304" pitchFamily="18" charset="0"/>
              </a:rPr>
              <a:t>REFERENCES</a:t>
            </a:r>
            <a:br>
              <a:rPr lang="en-US" sz="3200" b="1" dirty="0">
                <a:latin typeface="Times New Roman" panose="02020603050405020304" pitchFamily="18" charset="0"/>
                <a:cs typeface="Times New Roman" panose="02020603050405020304" pitchFamily="18" charset="0"/>
              </a:rPr>
            </a:br>
            <a:endParaRPr lang="en-US" sz="32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030013" y="893379"/>
            <a:ext cx="10268607" cy="5802331"/>
          </a:xfrm>
        </p:spPr>
        <p:txBody>
          <a:bodyPr>
            <a:normAutofit fontScale="62500" lnSpcReduction="20000"/>
          </a:bodyPr>
          <a:lstStyle/>
          <a:p>
            <a:endParaRPr lang="en-GB" sz="1600" kern="1200" dirty="0">
              <a:solidFill>
                <a:schemeClr val="tx1"/>
              </a:solidFill>
              <a:effectLst/>
              <a:latin typeface="+mn-lt"/>
              <a:ea typeface="+mn-ea"/>
              <a:cs typeface="+mn-cs"/>
            </a:endParaRPr>
          </a:p>
          <a:p>
            <a:endParaRPr lang="en-GB" sz="1600" dirty="0"/>
          </a:p>
          <a:p>
            <a:r>
              <a:rPr lang="en-GB" sz="1600" kern="1200" dirty="0" err="1">
                <a:solidFill>
                  <a:schemeClr val="tx1"/>
                </a:solidFill>
                <a:effectLst/>
                <a:latin typeface="+mn-lt"/>
                <a:ea typeface="+mn-ea"/>
                <a:cs typeface="+mn-cs"/>
              </a:rPr>
              <a:t>Alrawadieh</a:t>
            </a:r>
            <a:r>
              <a:rPr lang="en-GB" sz="1600" kern="1200" dirty="0">
                <a:solidFill>
                  <a:schemeClr val="tx1"/>
                </a:solidFill>
                <a:effectLst/>
                <a:latin typeface="+mn-lt"/>
                <a:ea typeface="+mn-ea"/>
                <a:cs typeface="+mn-cs"/>
              </a:rPr>
              <a:t>, Z. and Law, R.,(2019</a:t>
            </a:r>
            <a:r>
              <a:rPr lang="en-GB" sz="1600" i="1" kern="1200" dirty="0">
                <a:solidFill>
                  <a:schemeClr val="tx1"/>
                </a:solidFill>
                <a:effectLst/>
                <a:latin typeface="+mn-lt"/>
                <a:ea typeface="+mn-ea"/>
                <a:cs typeface="+mn-cs"/>
              </a:rPr>
              <a:t>). Determinants of hotel guests’ satisfaction from the perspective of online hotel reviewers. International Journal of Culture, Tourism and Hospitality Research.</a:t>
            </a:r>
            <a:endParaRPr lang="en-US" sz="1600" i="1" dirty="0"/>
          </a:p>
          <a:p>
            <a:r>
              <a:rPr lang="en-GB" sz="1600" kern="1200" dirty="0">
                <a:solidFill>
                  <a:schemeClr val="tx1"/>
                </a:solidFill>
                <a:effectLst/>
                <a:latin typeface="+mn-lt"/>
                <a:ea typeface="+mn-ea"/>
                <a:cs typeface="+mn-cs"/>
              </a:rPr>
              <a:t>Ann, S. and Blum, S.C., (2020). </a:t>
            </a:r>
            <a:r>
              <a:rPr lang="en-GB" sz="1600" i="1" kern="1200" dirty="0">
                <a:solidFill>
                  <a:schemeClr val="tx1"/>
                </a:solidFill>
                <a:effectLst/>
                <a:latin typeface="+mn-lt"/>
                <a:ea typeface="+mn-ea"/>
                <a:cs typeface="+mn-cs"/>
              </a:rPr>
              <a:t>Motivating senior employees in the hospitality industry. International Journal of Contemporary Hospitality Management</a:t>
            </a:r>
            <a:r>
              <a:rPr lang="en-GB" sz="1600" kern="1200" dirty="0">
                <a:solidFill>
                  <a:schemeClr val="tx1"/>
                </a:solidFill>
                <a:effectLst/>
                <a:latin typeface="+mn-lt"/>
                <a:ea typeface="+mn-ea"/>
                <a:cs typeface="+mn-cs"/>
              </a:rPr>
              <a:t>, 32(1), pp.324-346</a:t>
            </a:r>
            <a:r>
              <a:rPr lang="en-GB" sz="1600" dirty="0">
                <a:latin typeface="Times New Roman" panose="02020603050405020304" pitchFamily="18" charset="0"/>
                <a:cs typeface="Times New Roman" panose="02020603050405020304" pitchFamily="18" charset="0"/>
              </a:rPr>
              <a:t>.</a:t>
            </a:r>
            <a:endParaRPr lang="en-US" sz="1600" dirty="0">
              <a:latin typeface="Times New Roman" panose="02020603050405020304" pitchFamily="18" charset="0"/>
              <a:cs typeface="Times New Roman" panose="02020603050405020304" pitchFamily="18" charset="0"/>
            </a:endParaRPr>
          </a:p>
          <a:p>
            <a:pPr algn="just">
              <a:lnSpc>
                <a:spcPct val="150000"/>
              </a:lnSpc>
            </a:pPr>
            <a:r>
              <a:rPr lang="en-GB" sz="1600" dirty="0" err="1">
                <a:latin typeface="Times New Roman" panose="02020603050405020304" pitchFamily="18" charset="0"/>
                <a:cs typeface="Times New Roman" panose="02020603050405020304" pitchFamily="18" charset="0"/>
              </a:rPr>
              <a:t>Goryushkina</a:t>
            </a:r>
            <a:r>
              <a:rPr lang="en-GB" sz="1600" dirty="0">
                <a:latin typeface="Times New Roman" panose="02020603050405020304" pitchFamily="18" charset="0"/>
                <a:cs typeface="Times New Roman" panose="02020603050405020304" pitchFamily="18" charset="0"/>
              </a:rPr>
              <a:t>, N. and et. al., (2019). </a:t>
            </a:r>
            <a:r>
              <a:rPr lang="en-GB" sz="1600" i="1" dirty="0">
                <a:latin typeface="Times New Roman" panose="02020603050405020304" pitchFamily="18" charset="0"/>
                <a:cs typeface="Times New Roman" panose="02020603050405020304" pitchFamily="18" charset="0"/>
              </a:rPr>
              <a:t>Theoretical aspects of entrepreneurial education for hospitality industry. Journal of Environmental Management &amp; Tourism, </a:t>
            </a:r>
          </a:p>
          <a:p>
            <a:pPr algn="just">
              <a:lnSpc>
                <a:spcPct val="150000"/>
              </a:lnSpc>
            </a:pPr>
            <a:r>
              <a:rPr lang="en-GB" sz="1600" kern="1200" dirty="0">
                <a:solidFill>
                  <a:schemeClr val="tx1"/>
                </a:solidFill>
                <a:effectLst/>
                <a:latin typeface="+mn-lt"/>
                <a:ea typeface="+mn-ea"/>
                <a:cs typeface="+mn-cs"/>
              </a:rPr>
              <a:t>Jayawardena, C. and et. al., (2023). </a:t>
            </a:r>
            <a:r>
              <a:rPr lang="en-GB" sz="1600" i="1" kern="1200" dirty="0">
                <a:solidFill>
                  <a:schemeClr val="tx1"/>
                </a:solidFill>
                <a:effectLst/>
                <a:latin typeface="+mn-lt"/>
                <a:ea typeface="+mn-ea"/>
                <a:cs typeface="+mn-cs"/>
              </a:rPr>
              <a:t>Technology acceptance antecedents in digital transformation in hospitality industry. International Journal of Hospitality Management</a:t>
            </a:r>
          </a:p>
          <a:p>
            <a:r>
              <a:rPr lang="en-GB" sz="1600" kern="1200" dirty="0">
                <a:solidFill>
                  <a:schemeClr val="tx1"/>
                </a:solidFill>
                <a:effectLst/>
                <a:latin typeface="+mn-lt"/>
                <a:ea typeface="+mn-ea"/>
                <a:cs typeface="+mn-cs"/>
              </a:rPr>
              <a:t>Lee, Y., Lee, S. and Kim, D.Y.,( 2021</a:t>
            </a:r>
            <a:r>
              <a:rPr lang="en-GB" sz="1600" i="1" kern="1200" dirty="0">
                <a:solidFill>
                  <a:schemeClr val="tx1"/>
                </a:solidFill>
                <a:effectLst/>
                <a:latin typeface="+mn-lt"/>
                <a:ea typeface="+mn-ea"/>
                <a:cs typeface="+mn-cs"/>
              </a:rPr>
              <a:t>). Exploring hotel guests' perceptions of using robot assistants. Tourism Management Perspectives</a:t>
            </a:r>
            <a:r>
              <a:rPr lang="en-GB" sz="1600" kern="1200" dirty="0">
                <a:solidFill>
                  <a:schemeClr val="tx1"/>
                </a:solidFill>
                <a:effectLst/>
                <a:latin typeface="+mn-lt"/>
                <a:ea typeface="+mn-ea"/>
                <a:cs typeface="+mn-cs"/>
              </a:rPr>
              <a:t>, </a:t>
            </a:r>
          </a:p>
          <a:p>
            <a:r>
              <a:rPr lang="en-GB" sz="1600" kern="1200" dirty="0">
                <a:solidFill>
                  <a:schemeClr val="tx1"/>
                </a:solidFill>
                <a:effectLst/>
                <a:latin typeface="+mn-lt"/>
                <a:ea typeface="+mn-ea"/>
                <a:cs typeface="+mn-cs"/>
              </a:rPr>
              <a:t>Lee, M., Lee, S. and Koh, Y., (2019). </a:t>
            </a:r>
            <a:r>
              <a:rPr lang="en-GB" sz="1600" i="1" kern="1200" dirty="0">
                <a:solidFill>
                  <a:schemeClr val="tx1"/>
                </a:solidFill>
                <a:effectLst/>
                <a:latin typeface="+mn-lt"/>
                <a:ea typeface="+mn-ea"/>
                <a:cs typeface="+mn-cs"/>
              </a:rPr>
              <a:t>Multisensory experience for enhancing hotel guest experience: Empirical evidence from big data analytics. International Journal of Contemporary Hospitality Management</a:t>
            </a:r>
            <a:r>
              <a:rPr lang="en-GB" sz="1600" kern="1200" dirty="0">
                <a:solidFill>
                  <a:schemeClr val="tx1"/>
                </a:solidFill>
                <a:effectLst/>
                <a:latin typeface="+mn-lt"/>
                <a:ea typeface="+mn-ea"/>
                <a:cs typeface="+mn-cs"/>
              </a:rPr>
              <a:t>, </a:t>
            </a:r>
          </a:p>
          <a:p>
            <a:r>
              <a:rPr lang="en-GB" sz="1600" kern="1200" dirty="0">
                <a:solidFill>
                  <a:schemeClr val="tx1"/>
                </a:solidFill>
                <a:effectLst/>
                <a:latin typeface="+mn-lt"/>
                <a:ea typeface="+mn-ea"/>
                <a:cs typeface="+mn-cs"/>
              </a:rPr>
              <a:t> Moreno-</a:t>
            </a:r>
            <a:r>
              <a:rPr lang="en-GB" sz="1600" kern="1200" dirty="0" err="1">
                <a:solidFill>
                  <a:schemeClr val="tx1"/>
                </a:solidFill>
                <a:effectLst/>
                <a:latin typeface="+mn-lt"/>
                <a:ea typeface="+mn-ea"/>
                <a:cs typeface="+mn-cs"/>
              </a:rPr>
              <a:t>Perdigon</a:t>
            </a:r>
            <a:r>
              <a:rPr lang="en-GB" sz="1600" kern="1200" dirty="0">
                <a:solidFill>
                  <a:schemeClr val="tx1"/>
                </a:solidFill>
                <a:effectLst/>
                <a:latin typeface="+mn-lt"/>
                <a:ea typeface="+mn-ea"/>
                <a:cs typeface="+mn-cs"/>
              </a:rPr>
              <a:t>, M.C., Guzman-Perez, B. and Mesa, T.R., (2021). </a:t>
            </a:r>
            <a:r>
              <a:rPr lang="en-GB" sz="1600" i="1" kern="1200" dirty="0">
                <a:solidFill>
                  <a:schemeClr val="tx1"/>
                </a:solidFill>
                <a:effectLst/>
                <a:latin typeface="+mn-lt"/>
                <a:ea typeface="+mn-ea"/>
                <a:cs typeface="+mn-cs"/>
              </a:rPr>
              <a:t>Guest satisfaction in independent and affiliated to chain hotels. International Journal of Hospitality Management, </a:t>
            </a:r>
          </a:p>
          <a:p>
            <a:r>
              <a:rPr lang="en-GB" sz="1600" kern="1200" dirty="0">
                <a:solidFill>
                  <a:schemeClr val="tx1"/>
                </a:solidFill>
                <a:effectLst/>
                <a:latin typeface="+mn-lt"/>
                <a:ea typeface="+mn-ea"/>
                <a:cs typeface="+mn-cs"/>
              </a:rPr>
              <a:t>.</a:t>
            </a:r>
            <a:r>
              <a:rPr lang="en-GB" sz="1600" dirty="0">
                <a:latin typeface="Times New Roman" panose="02020603050405020304" pitchFamily="18" charset="0"/>
                <a:cs typeface="Times New Roman" panose="02020603050405020304" pitchFamily="18" charset="0"/>
              </a:rPr>
              <a:t>Park, J. and Min, H.K.,( 2020). </a:t>
            </a:r>
            <a:r>
              <a:rPr lang="en-GB" sz="1600" i="1" dirty="0">
                <a:latin typeface="Times New Roman" panose="02020603050405020304" pitchFamily="18" charset="0"/>
                <a:cs typeface="Times New Roman" panose="02020603050405020304" pitchFamily="18" charset="0"/>
              </a:rPr>
              <a:t>Turnover intention in the hospitality industry: A meta-analysis. International Journal of Hospitality Management, </a:t>
            </a:r>
            <a:endParaRPr lang="en-GB" sz="1600" kern="1200" dirty="0">
              <a:solidFill>
                <a:schemeClr val="tx1"/>
              </a:solidFill>
              <a:effectLst/>
              <a:latin typeface="+mn-lt"/>
              <a:ea typeface="+mn-ea"/>
              <a:cs typeface="+mn-cs"/>
            </a:endParaRPr>
          </a:p>
          <a:p>
            <a:r>
              <a:rPr lang="en-GB" sz="1600" kern="1200" dirty="0">
                <a:solidFill>
                  <a:schemeClr val="tx1"/>
                </a:solidFill>
                <a:effectLst/>
                <a:latin typeface="+mn-lt"/>
                <a:ea typeface="+mn-ea"/>
                <a:cs typeface="+mn-cs"/>
              </a:rPr>
              <a:t> Padma, P. and </a:t>
            </a:r>
            <a:r>
              <a:rPr lang="en-GB" sz="1600" kern="1200" dirty="0" err="1">
                <a:solidFill>
                  <a:schemeClr val="tx1"/>
                </a:solidFill>
                <a:effectLst/>
                <a:latin typeface="+mn-lt"/>
                <a:ea typeface="+mn-ea"/>
                <a:cs typeface="+mn-cs"/>
              </a:rPr>
              <a:t>Ahn</a:t>
            </a:r>
            <a:r>
              <a:rPr lang="en-GB" sz="1600" kern="1200" dirty="0">
                <a:solidFill>
                  <a:schemeClr val="tx1"/>
                </a:solidFill>
                <a:effectLst/>
                <a:latin typeface="+mn-lt"/>
                <a:ea typeface="+mn-ea"/>
                <a:cs typeface="+mn-cs"/>
              </a:rPr>
              <a:t>, J., (2020). </a:t>
            </a:r>
            <a:r>
              <a:rPr lang="en-GB" sz="1600" i="1" kern="1200" dirty="0">
                <a:solidFill>
                  <a:schemeClr val="tx1"/>
                </a:solidFill>
                <a:effectLst/>
                <a:latin typeface="+mn-lt"/>
                <a:ea typeface="+mn-ea"/>
                <a:cs typeface="+mn-cs"/>
              </a:rPr>
              <a:t>Guest satisfaction &amp; dissatisfaction in luxury hotels: An application of big data. International Journal of Hospitality Management</a:t>
            </a:r>
            <a:r>
              <a:rPr lang="en-GB" sz="1600" kern="1200" dirty="0">
                <a:solidFill>
                  <a:schemeClr val="tx1"/>
                </a:solidFill>
                <a:effectLst/>
                <a:latin typeface="+mn-lt"/>
                <a:ea typeface="+mn-ea"/>
                <a:cs typeface="+mn-cs"/>
              </a:rPr>
              <a:t>, .</a:t>
            </a:r>
          </a:p>
          <a:p>
            <a:r>
              <a:rPr lang="en-GB" sz="1600" kern="1200" dirty="0">
                <a:solidFill>
                  <a:schemeClr val="tx1"/>
                </a:solidFill>
                <a:effectLst/>
                <a:latin typeface="+mn-lt"/>
                <a:ea typeface="+mn-ea"/>
                <a:cs typeface="+mn-cs"/>
              </a:rPr>
              <a:t>Yousaf, S. and et. al., (2020). </a:t>
            </a:r>
            <a:r>
              <a:rPr lang="en-GB" sz="1600" i="1" kern="1200" dirty="0">
                <a:solidFill>
                  <a:schemeClr val="tx1"/>
                </a:solidFill>
                <a:effectLst/>
                <a:latin typeface="+mn-lt"/>
                <a:ea typeface="+mn-ea"/>
                <a:cs typeface="+mn-cs"/>
              </a:rPr>
              <a:t>Occupational stress and its outcomes: the role of work-social support in the hospitality industry</a:t>
            </a:r>
            <a:r>
              <a:rPr lang="en-GB" sz="1600" kern="1200" dirty="0">
                <a:solidFill>
                  <a:schemeClr val="tx1"/>
                </a:solidFill>
                <a:effectLst/>
                <a:latin typeface="+mn-lt"/>
                <a:ea typeface="+mn-ea"/>
                <a:cs typeface="+mn-cs"/>
              </a:rPr>
              <a:t>. Personnel Review, </a:t>
            </a:r>
            <a:endParaRPr lang="en-US" sz="1600" kern="1200" dirty="0">
              <a:solidFill>
                <a:schemeClr val="tx1"/>
              </a:solidFill>
              <a:effectLst/>
              <a:latin typeface="+mn-lt"/>
              <a:ea typeface="+mn-ea"/>
              <a:cs typeface="+mn-cs"/>
            </a:endParaRPr>
          </a:p>
          <a:p>
            <a:pPr algn="just">
              <a:lnSpc>
                <a:spcPct val="150000"/>
              </a:lnSpc>
            </a:pPr>
            <a:r>
              <a:rPr lang="en-GB" sz="1400" dirty="0">
                <a:hlinkClick r:id="rId3"/>
              </a:rPr>
              <a:t>The Ritz London | 5 Star Hotel | Luxury Hotel In London</a:t>
            </a:r>
            <a:r>
              <a:rPr lang="en-GB" sz="1400" dirty="0"/>
              <a:t> (accessed on 06.02.2023)</a:t>
            </a:r>
            <a:endParaRPr lang="en-US" sz="1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976022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96618" y="960736"/>
            <a:ext cx="7796540" cy="2313406"/>
          </a:xfrm>
        </p:spPr>
        <p:txBody>
          <a:bodyPr>
            <a:normAutofit/>
          </a:bodyPr>
          <a:lstStyle/>
          <a:p>
            <a:pPr marL="0" indent="0" algn="ctr">
              <a:buNone/>
            </a:pPr>
            <a:r>
              <a:rPr lang="en-US" sz="9600" b="1" dirty="0">
                <a:latin typeface="Algerian" panose="04020705040A02060702" pitchFamily="82" charset="0"/>
              </a:rPr>
              <a:t>THANK YOU</a:t>
            </a:r>
          </a:p>
        </p:txBody>
      </p:sp>
      <p:pic>
        <p:nvPicPr>
          <p:cNvPr id="4" name="Picture 3"/>
          <p:cNvPicPr>
            <a:picLocks noChangeAspect="1"/>
          </p:cNvPicPr>
          <p:nvPr/>
        </p:nvPicPr>
        <p:blipFill>
          <a:blip r:embed="rId3"/>
          <a:stretch>
            <a:fillRect/>
          </a:stretch>
        </p:blipFill>
        <p:spPr>
          <a:xfrm>
            <a:off x="1651819" y="3126658"/>
            <a:ext cx="9070258" cy="326676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68267912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2C2D1F"/>
      </a:dk2>
      <a:lt2>
        <a:srgbClr val="FAF2C5"/>
      </a:lt2>
      <a:accent1>
        <a:srgbClr val="EA9736"/>
      </a:accent1>
      <a:accent2>
        <a:srgbClr val="EACF56"/>
      </a:accent2>
      <a:accent3>
        <a:srgbClr val="77D4D6"/>
      </a:accent3>
      <a:accent4>
        <a:srgbClr val="54AFDC"/>
      </a:accent4>
      <a:accent5>
        <a:srgbClr val="88C363"/>
      </a:accent5>
      <a:accent6>
        <a:srgbClr val="D9D899"/>
      </a:accent6>
      <a:hlink>
        <a:srgbClr val="A7A574"/>
      </a:hlink>
      <a:folHlink>
        <a:srgbClr val="8B887A"/>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9B359FC9-1E88-4883-B31D-CCECAE2A7B3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D024FF986E86248B25DDBA3DBF998D1" ma:contentTypeVersion="3" ma:contentTypeDescription="Create a new document." ma:contentTypeScope="" ma:versionID="b542712ef5911e6957191f668409a0b6">
  <xsd:schema xmlns:xsd="http://www.w3.org/2001/XMLSchema" xmlns:xs="http://www.w3.org/2001/XMLSchema" xmlns:p="http://schemas.microsoft.com/office/2006/metadata/properties" xmlns:ns3="4055ddc6-ee7b-4b5b-b8fb-52871646f80e" targetNamespace="http://schemas.microsoft.com/office/2006/metadata/properties" ma:root="true" ma:fieldsID="e0066e6ca4132b7401413eabce1643df" ns3:_="">
    <xsd:import namespace="4055ddc6-ee7b-4b5b-b8fb-52871646f80e"/>
    <xsd:element name="properties">
      <xsd:complexType>
        <xsd:sequence>
          <xsd:element name="documentManagement">
            <xsd:complexType>
              <xsd:all>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055ddc6-ee7b-4b5b-b8fb-52871646f80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6CC46998-EF99-40E7-901E-86CBB555505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055ddc6-ee7b-4b5b-b8fb-52871646f80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1D6BC16-339C-4762-95CF-B37FDB3AB627}">
  <ds:schemaRefs>
    <ds:schemaRef ds:uri="http://schemas.microsoft.com/sharepoint/v3/contenttype/forms"/>
  </ds:schemaRefs>
</ds:datastoreItem>
</file>

<file path=customXml/itemProps3.xml><?xml version="1.0" encoding="utf-8"?>
<ds:datastoreItem xmlns:ds="http://schemas.openxmlformats.org/officeDocument/2006/customXml" ds:itemID="{0D207D1C-BD5F-4362-86CF-DA6F1634277D}">
  <ds:schemaRefs>
    <ds:schemaRef ds:uri="http://schemas.microsoft.com/office/2006/documentManagement/types"/>
    <ds:schemaRef ds:uri="http://schemas.microsoft.com/office/2006/metadata/properties"/>
    <ds:schemaRef ds:uri="http://purl.org/dc/terms/"/>
    <ds:schemaRef ds:uri="http://www.w3.org/XML/1998/namespace"/>
    <ds:schemaRef ds:uri="http://purl.org/dc/elements/1.1/"/>
    <ds:schemaRef ds:uri="http://schemas.openxmlformats.org/package/2006/metadata/core-properties"/>
    <ds:schemaRef ds:uri="http://schemas.microsoft.com/office/infopath/2007/PartnerControls"/>
    <ds:schemaRef ds:uri="4055ddc6-ee7b-4b5b-b8fb-52871646f80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Madison</Template>
  <TotalTime>78</TotalTime>
  <Words>875</Words>
  <Application>Microsoft Office PowerPoint</Application>
  <PresentationFormat>Widescreen</PresentationFormat>
  <Paragraphs>57</Paragraphs>
  <Slides>11</Slides>
  <Notes>11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11</vt:i4>
      </vt:variant>
    </vt:vector>
  </HeadingPairs>
  <TitlesOfParts>
    <vt:vector size="19" baseType="lpstr">
      <vt:lpstr>Algerian</vt:lpstr>
      <vt:lpstr>Arial</vt:lpstr>
      <vt:lpstr>Calibri</vt:lpstr>
      <vt:lpstr>MS Shell Dlg 2</vt:lpstr>
      <vt:lpstr>Times New Roman</vt:lpstr>
      <vt:lpstr>Wingdings</vt:lpstr>
      <vt:lpstr>Wingdings 3</vt:lpstr>
      <vt:lpstr>Madison</vt:lpstr>
      <vt:lpstr>Hospitality &amp; Guest Services</vt:lpstr>
      <vt:lpstr>CONTENTS</vt:lpstr>
      <vt:lpstr>INTRODUCTION </vt:lpstr>
      <vt:lpstr>CUSTOMERS </vt:lpstr>
      <vt:lpstr>NATURE, SCOPE AND ROLE OF THE GUEST SERVICES AND FACILITIES </vt:lpstr>
      <vt:lpstr>ROLE AND FUNCTION OF GUEST SERVICES </vt:lpstr>
      <vt:lpstr>IMPORTANCE OF HOSPITALITY </vt:lpstr>
      <vt:lpstr>HOW HOTELS MEET/EXCEED GUEST EXPECTATIONS </vt:lpstr>
      <vt:lpstr>CONCLUSION </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Hospitality &amp; Guest Services</dc:title>
  <dc:creator>user</dc:creator>
  <cp:lastModifiedBy>Laurentiu Iftimoae (2206170)</cp:lastModifiedBy>
  <cp:revision>6</cp:revision>
  <dcterms:created xsi:type="dcterms:W3CDTF">2023-02-02T12:04:03Z</dcterms:created>
  <dcterms:modified xsi:type="dcterms:W3CDTF">2023-02-07T21:02:18Z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0x010100BD024FF986E86248B25DDBA3DBF998D1</vt:lpwstr>
  </property>
</Properties>
</file>