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handoutMasterIdLst>
    <p:handoutMasterId r:id="rId45"/>
  </p:handoutMasterIdLst>
  <p:sldIdLst>
    <p:sldId id="260" r:id="rId5"/>
    <p:sldId id="274" r:id="rId6"/>
    <p:sldId id="275" r:id="rId7"/>
    <p:sldId id="293" r:id="rId8"/>
    <p:sldId id="294" r:id="rId9"/>
    <p:sldId id="257" r:id="rId10"/>
    <p:sldId id="259" r:id="rId11"/>
    <p:sldId id="295" r:id="rId12"/>
    <p:sldId id="296" r:id="rId13"/>
    <p:sldId id="297" r:id="rId14"/>
    <p:sldId id="298" r:id="rId15"/>
    <p:sldId id="299" r:id="rId16"/>
    <p:sldId id="258" r:id="rId17"/>
    <p:sldId id="276" r:id="rId18"/>
    <p:sldId id="291" r:id="rId19"/>
    <p:sldId id="277" r:id="rId20"/>
    <p:sldId id="278" r:id="rId21"/>
    <p:sldId id="279" r:id="rId22"/>
    <p:sldId id="280" r:id="rId23"/>
    <p:sldId id="281" r:id="rId24"/>
    <p:sldId id="289" r:id="rId25"/>
    <p:sldId id="282" r:id="rId26"/>
    <p:sldId id="283" r:id="rId27"/>
    <p:sldId id="284" r:id="rId28"/>
    <p:sldId id="286" r:id="rId29"/>
    <p:sldId id="290" r:id="rId30"/>
    <p:sldId id="285" r:id="rId31"/>
    <p:sldId id="261" r:id="rId32"/>
    <p:sldId id="288" r:id="rId33"/>
    <p:sldId id="287" r:id="rId34"/>
    <p:sldId id="263" r:id="rId35"/>
    <p:sldId id="264" r:id="rId36"/>
    <p:sldId id="270" r:id="rId37"/>
    <p:sldId id="271" r:id="rId38"/>
    <p:sldId id="265" r:id="rId39"/>
    <p:sldId id="266" r:id="rId40"/>
    <p:sldId id="267" r:id="rId41"/>
    <p:sldId id="268" r:id="rId42"/>
    <p:sldId id="292" r:id="rId43"/>
    <p:sldId id="269"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493DF6-961B-4539-A48F-B0BFDF77A66D}" v="44" dt="2024-03-10T18:48:44.4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8" d="100"/>
          <a:sy n="88" d="100"/>
        </p:scale>
        <p:origin x="180" y="57"/>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orah Jenkins" userId="3cd02ba5-e528-4585-978d-4fde2b47730a" providerId="ADAL" clId="{9A493DF6-961B-4539-A48F-B0BFDF77A66D}"/>
    <pc:docChg chg="undo custSel addSld delSld modSld sldOrd">
      <pc:chgData name="Deborah Jenkins" userId="3cd02ba5-e528-4585-978d-4fde2b47730a" providerId="ADAL" clId="{9A493DF6-961B-4539-A48F-B0BFDF77A66D}" dt="2024-03-10T18:48:53.865" v="167" actId="1076"/>
      <pc:docMkLst>
        <pc:docMk/>
      </pc:docMkLst>
      <pc:sldChg chg="addSp modSp add mod modAnim">
        <pc:chgData name="Deborah Jenkins" userId="3cd02ba5-e528-4585-978d-4fde2b47730a" providerId="ADAL" clId="{9A493DF6-961B-4539-A48F-B0BFDF77A66D}" dt="2024-03-10T18:48:08.902" v="163" actId="1076"/>
        <pc:sldMkLst>
          <pc:docMk/>
          <pc:sldMk cId="0" sldId="257"/>
        </pc:sldMkLst>
        <pc:picChg chg="add mod">
          <ac:chgData name="Deborah Jenkins" userId="3cd02ba5-e528-4585-978d-4fde2b47730a" providerId="ADAL" clId="{9A493DF6-961B-4539-A48F-B0BFDF77A66D}" dt="2024-03-10T18:48:08.902" v="163" actId="1076"/>
          <ac:picMkLst>
            <pc:docMk/>
            <pc:sldMk cId="0" sldId="257"/>
            <ac:picMk id="2" creationId="{8F25D6A6-374D-D0D9-BA23-0C317FBA6962}"/>
          </ac:picMkLst>
        </pc:picChg>
      </pc:sldChg>
      <pc:sldChg chg="add">
        <pc:chgData name="Deborah Jenkins" userId="3cd02ba5-e528-4585-978d-4fde2b47730a" providerId="ADAL" clId="{9A493DF6-961B-4539-A48F-B0BFDF77A66D}" dt="2024-03-10T18:36:20.878" v="141"/>
        <pc:sldMkLst>
          <pc:docMk/>
          <pc:sldMk cId="0" sldId="258"/>
        </pc:sldMkLst>
      </pc:sldChg>
      <pc:sldChg chg="modSp add mod">
        <pc:chgData name="Deborah Jenkins" userId="3cd02ba5-e528-4585-978d-4fde2b47730a" providerId="ADAL" clId="{9A493DF6-961B-4539-A48F-B0BFDF77A66D}" dt="2024-03-10T18:36:21.525" v="142" actId="27636"/>
        <pc:sldMkLst>
          <pc:docMk/>
          <pc:sldMk cId="0" sldId="259"/>
        </pc:sldMkLst>
        <pc:spChg chg="mod">
          <ac:chgData name="Deborah Jenkins" userId="3cd02ba5-e528-4585-978d-4fde2b47730a" providerId="ADAL" clId="{9A493DF6-961B-4539-A48F-B0BFDF77A66D}" dt="2024-03-10T18:36:21.525" v="142" actId="27636"/>
          <ac:spMkLst>
            <pc:docMk/>
            <pc:sldMk cId="0" sldId="259"/>
            <ac:spMk id="5123" creationId="{C31E819D-1D0F-E834-8575-A2C0239C1C43}"/>
          </ac:spMkLst>
        </pc:spChg>
      </pc:sldChg>
      <pc:sldChg chg="modSp mod">
        <pc:chgData name="Deborah Jenkins" userId="3cd02ba5-e528-4585-978d-4fde2b47730a" providerId="ADAL" clId="{9A493DF6-961B-4539-A48F-B0BFDF77A66D}" dt="2024-03-10T18:27:44.314" v="87" actId="113"/>
        <pc:sldMkLst>
          <pc:docMk/>
          <pc:sldMk cId="3779906448" sldId="261"/>
        </pc:sldMkLst>
        <pc:spChg chg="mod">
          <ac:chgData name="Deborah Jenkins" userId="3cd02ba5-e528-4585-978d-4fde2b47730a" providerId="ADAL" clId="{9A493DF6-961B-4539-A48F-B0BFDF77A66D}" dt="2024-03-10T18:27:44.314" v="87" actId="113"/>
          <ac:spMkLst>
            <pc:docMk/>
            <pc:sldMk cId="3779906448" sldId="261"/>
            <ac:spMk id="2" creationId="{00000000-0000-0000-0000-000000000000}"/>
          </ac:spMkLst>
        </pc:spChg>
        <pc:spChg chg="mod">
          <ac:chgData name="Deborah Jenkins" userId="3cd02ba5-e528-4585-978d-4fde2b47730a" providerId="ADAL" clId="{9A493DF6-961B-4539-A48F-B0BFDF77A66D}" dt="2024-03-10T18:22:44.053" v="16" actId="27636"/>
          <ac:spMkLst>
            <pc:docMk/>
            <pc:sldMk cId="3779906448" sldId="261"/>
            <ac:spMk id="3" creationId="{00000000-0000-0000-0000-000000000000}"/>
          </ac:spMkLst>
        </pc:spChg>
      </pc:sldChg>
      <pc:sldChg chg="modSp mod">
        <pc:chgData name="Deborah Jenkins" userId="3cd02ba5-e528-4585-978d-4fde2b47730a" providerId="ADAL" clId="{9A493DF6-961B-4539-A48F-B0BFDF77A66D}" dt="2024-03-10T18:28:29.647" v="98" actId="113"/>
        <pc:sldMkLst>
          <pc:docMk/>
          <pc:sldMk cId="1859457948" sldId="263"/>
        </pc:sldMkLst>
        <pc:spChg chg="mod">
          <ac:chgData name="Deborah Jenkins" userId="3cd02ba5-e528-4585-978d-4fde2b47730a" providerId="ADAL" clId="{9A493DF6-961B-4539-A48F-B0BFDF77A66D}" dt="2024-03-10T18:28:29.647" v="98" actId="113"/>
          <ac:spMkLst>
            <pc:docMk/>
            <pc:sldMk cId="1859457948" sldId="263"/>
            <ac:spMk id="2" creationId="{00000000-0000-0000-0000-000000000000}"/>
          </ac:spMkLst>
        </pc:spChg>
        <pc:spChg chg="mod">
          <ac:chgData name="Deborah Jenkins" userId="3cd02ba5-e528-4585-978d-4fde2b47730a" providerId="ADAL" clId="{9A493DF6-961B-4539-A48F-B0BFDF77A66D}" dt="2024-03-10T18:22:44.463" v="19" actId="27636"/>
          <ac:spMkLst>
            <pc:docMk/>
            <pc:sldMk cId="1859457948" sldId="263"/>
            <ac:spMk id="3" creationId="{00000000-0000-0000-0000-000000000000}"/>
          </ac:spMkLst>
        </pc:spChg>
      </pc:sldChg>
      <pc:sldChg chg="modSp mod modAnim">
        <pc:chgData name="Deborah Jenkins" userId="3cd02ba5-e528-4585-978d-4fde2b47730a" providerId="ADAL" clId="{9A493DF6-961B-4539-A48F-B0BFDF77A66D}" dt="2024-03-10T18:28:47.277" v="101" actId="27636"/>
        <pc:sldMkLst>
          <pc:docMk/>
          <pc:sldMk cId="2508576532" sldId="264"/>
        </pc:sldMkLst>
        <pc:spChg chg="mod">
          <ac:chgData name="Deborah Jenkins" userId="3cd02ba5-e528-4585-978d-4fde2b47730a" providerId="ADAL" clId="{9A493DF6-961B-4539-A48F-B0BFDF77A66D}" dt="2024-03-10T18:28:47.277" v="101" actId="27636"/>
          <ac:spMkLst>
            <pc:docMk/>
            <pc:sldMk cId="2508576532" sldId="264"/>
            <ac:spMk id="3" creationId="{00000000-0000-0000-0000-000000000000}"/>
          </ac:spMkLst>
        </pc:spChg>
      </pc:sldChg>
      <pc:sldChg chg="modSp mod">
        <pc:chgData name="Deborah Jenkins" userId="3cd02ba5-e528-4585-978d-4fde2b47730a" providerId="ADAL" clId="{9A493DF6-961B-4539-A48F-B0BFDF77A66D}" dt="2024-03-10T18:22:45.558" v="23" actId="27636"/>
        <pc:sldMkLst>
          <pc:docMk/>
          <pc:sldMk cId="3597192045" sldId="265"/>
        </pc:sldMkLst>
        <pc:spChg chg="mod">
          <ac:chgData name="Deborah Jenkins" userId="3cd02ba5-e528-4585-978d-4fde2b47730a" providerId="ADAL" clId="{9A493DF6-961B-4539-A48F-B0BFDF77A66D}" dt="2024-03-10T18:22:45.558" v="23" actId="27636"/>
          <ac:spMkLst>
            <pc:docMk/>
            <pc:sldMk cId="3597192045" sldId="265"/>
            <ac:spMk id="3" creationId="{00000000-0000-0000-0000-000000000000}"/>
          </ac:spMkLst>
        </pc:spChg>
      </pc:sldChg>
      <pc:sldChg chg="modSp mod">
        <pc:chgData name="Deborah Jenkins" userId="3cd02ba5-e528-4585-978d-4fde2b47730a" providerId="ADAL" clId="{9A493DF6-961B-4539-A48F-B0BFDF77A66D}" dt="2024-03-10T18:22:45.852" v="24" actId="27636"/>
        <pc:sldMkLst>
          <pc:docMk/>
          <pc:sldMk cId="3762583641" sldId="266"/>
        </pc:sldMkLst>
        <pc:spChg chg="mod">
          <ac:chgData name="Deborah Jenkins" userId="3cd02ba5-e528-4585-978d-4fde2b47730a" providerId="ADAL" clId="{9A493DF6-961B-4539-A48F-B0BFDF77A66D}" dt="2024-03-10T18:22:45.852" v="24" actId="27636"/>
          <ac:spMkLst>
            <pc:docMk/>
            <pc:sldMk cId="3762583641" sldId="266"/>
            <ac:spMk id="3" creationId="{00000000-0000-0000-0000-000000000000}"/>
          </ac:spMkLst>
        </pc:spChg>
      </pc:sldChg>
      <pc:sldChg chg="modSp mod">
        <pc:chgData name="Deborah Jenkins" userId="3cd02ba5-e528-4585-978d-4fde2b47730a" providerId="ADAL" clId="{9A493DF6-961B-4539-A48F-B0BFDF77A66D}" dt="2024-03-10T18:22:46.183" v="25" actId="27636"/>
        <pc:sldMkLst>
          <pc:docMk/>
          <pc:sldMk cId="2044692437" sldId="267"/>
        </pc:sldMkLst>
        <pc:spChg chg="mod">
          <ac:chgData name="Deborah Jenkins" userId="3cd02ba5-e528-4585-978d-4fde2b47730a" providerId="ADAL" clId="{9A493DF6-961B-4539-A48F-B0BFDF77A66D}" dt="2024-03-10T18:22:46.183" v="25" actId="27636"/>
          <ac:spMkLst>
            <pc:docMk/>
            <pc:sldMk cId="2044692437" sldId="267"/>
            <ac:spMk id="3" creationId="{00000000-0000-0000-0000-000000000000}"/>
          </ac:spMkLst>
        </pc:spChg>
      </pc:sldChg>
      <pc:sldChg chg="modSp mod">
        <pc:chgData name="Deborah Jenkins" userId="3cd02ba5-e528-4585-978d-4fde2b47730a" providerId="ADAL" clId="{9A493DF6-961B-4539-A48F-B0BFDF77A66D}" dt="2024-03-10T18:22:46.346" v="26" actId="27636"/>
        <pc:sldMkLst>
          <pc:docMk/>
          <pc:sldMk cId="3688947173" sldId="268"/>
        </pc:sldMkLst>
        <pc:spChg chg="mod">
          <ac:chgData name="Deborah Jenkins" userId="3cd02ba5-e528-4585-978d-4fde2b47730a" providerId="ADAL" clId="{9A493DF6-961B-4539-A48F-B0BFDF77A66D}" dt="2024-03-10T18:22:46.346" v="26" actId="27636"/>
          <ac:spMkLst>
            <pc:docMk/>
            <pc:sldMk cId="3688947173" sldId="268"/>
            <ac:spMk id="3" creationId="{00000000-0000-0000-0000-000000000000}"/>
          </ac:spMkLst>
        </pc:spChg>
      </pc:sldChg>
      <pc:sldChg chg="modSp mod">
        <pc:chgData name="Deborah Jenkins" userId="3cd02ba5-e528-4585-978d-4fde2b47730a" providerId="ADAL" clId="{9A493DF6-961B-4539-A48F-B0BFDF77A66D}" dt="2024-03-10T18:22:46.577" v="27" actId="27636"/>
        <pc:sldMkLst>
          <pc:docMk/>
          <pc:sldMk cId="1864923730" sldId="269"/>
        </pc:sldMkLst>
        <pc:spChg chg="mod">
          <ac:chgData name="Deborah Jenkins" userId="3cd02ba5-e528-4585-978d-4fde2b47730a" providerId="ADAL" clId="{9A493DF6-961B-4539-A48F-B0BFDF77A66D}" dt="2024-03-10T18:22:46.577" v="27" actId="27636"/>
          <ac:spMkLst>
            <pc:docMk/>
            <pc:sldMk cId="1864923730" sldId="269"/>
            <ac:spMk id="3" creationId="{00000000-0000-0000-0000-000000000000}"/>
          </ac:spMkLst>
        </pc:spChg>
      </pc:sldChg>
      <pc:sldChg chg="modSp mod">
        <pc:chgData name="Deborah Jenkins" userId="3cd02ba5-e528-4585-978d-4fde2b47730a" providerId="ADAL" clId="{9A493DF6-961B-4539-A48F-B0BFDF77A66D}" dt="2024-03-10T18:22:44.978" v="21" actId="27636"/>
        <pc:sldMkLst>
          <pc:docMk/>
          <pc:sldMk cId="626162116" sldId="270"/>
        </pc:sldMkLst>
        <pc:spChg chg="mod">
          <ac:chgData name="Deborah Jenkins" userId="3cd02ba5-e528-4585-978d-4fde2b47730a" providerId="ADAL" clId="{9A493DF6-961B-4539-A48F-B0BFDF77A66D}" dt="2024-03-10T18:22:44.978" v="21" actId="27636"/>
          <ac:spMkLst>
            <pc:docMk/>
            <pc:sldMk cId="626162116" sldId="270"/>
            <ac:spMk id="3" creationId="{00000000-0000-0000-0000-000000000000}"/>
          </ac:spMkLst>
        </pc:spChg>
      </pc:sldChg>
      <pc:sldChg chg="modSp mod">
        <pc:chgData name="Deborah Jenkins" userId="3cd02ba5-e528-4585-978d-4fde2b47730a" providerId="ADAL" clId="{9A493DF6-961B-4539-A48F-B0BFDF77A66D}" dt="2024-03-10T18:22:45.336" v="22" actId="27636"/>
        <pc:sldMkLst>
          <pc:docMk/>
          <pc:sldMk cId="3608457148" sldId="271"/>
        </pc:sldMkLst>
        <pc:spChg chg="mod">
          <ac:chgData name="Deborah Jenkins" userId="3cd02ba5-e528-4585-978d-4fde2b47730a" providerId="ADAL" clId="{9A493DF6-961B-4539-A48F-B0BFDF77A66D}" dt="2024-03-10T18:22:45.336" v="22" actId="27636"/>
          <ac:spMkLst>
            <pc:docMk/>
            <pc:sldMk cId="3608457148" sldId="271"/>
            <ac:spMk id="3" creationId="{00000000-0000-0000-0000-000000000000}"/>
          </ac:spMkLst>
        </pc:spChg>
      </pc:sldChg>
      <pc:sldChg chg="del">
        <pc:chgData name="Deborah Jenkins" userId="3cd02ba5-e528-4585-978d-4fde2b47730a" providerId="ADAL" clId="{9A493DF6-961B-4539-A48F-B0BFDF77A66D}" dt="2024-03-10T18:22:28.862" v="0" actId="47"/>
        <pc:sldMkLst>
          <pc:docMk/>
          <pc:sldMk cId="2683956894" sldId="272"/>
        </pc:sldMkLst>
      </pc:sldChg>
      <pc:sldChg chg="modSp mod">
        <pc:chgData name="Deborah Jenkins" userId="3cd02ba5-e528-4585-978d-4fde2b47730a" providerId="ADAL" clId="{9A493DF6-961B-4539-A48F-B0BFDF77A66D}" dt="2024-03-10T18:22:39.648" v="2" actId="27636"/>
        <pc:sldMkLst>
          <pc:docMk/>
          <pc:sldMk cId="3518457369" sldId="274"/>
        </pc:sldMkLst>
        <pc:spChg chg="mod">
          <ac:chgData name="Deborah Jenkins" userId="3cd02ba5-e528-4585-978d-4fde2b47730a" providerId="ADAL" clId="{9A493DF6-961B-4539-A48F-B0BFDF77A66D}" dt="2024-03-10T18:22:39.648" v="2" actId="27636"/>
          <ac:spMkLst>
            <pc:docMk/>
            <pc:sldMk cId="3518457369" sldId="274"/>
            <ac:spMk id="3" creationId="{FF595C21-4A8F-41BC-AB22-4C7D33D1CD77}"/>
          </ac:spMkLst>
        </pc:spChg>
      </pc:sldChg>
      <pc:sldChg chg="modSp mod">
        <pc:chgData name="Deborah Jenkins" userId="3cd02ba5-e528-4585-978d-4fde2b47730a" providerId="ADAL" clId="{9A493DF6-961B-4539-A48F-B0BFDF77A66D}" dt="2024-03-10T18:22:40.045" v="3" actId="27636"/>
        <pc:sldMkLst>
          <pc:docMk/>
          <pc:sldMk cId="906843421" sldId="275"/>
        </pc:sldMkLst>
        <pc:spChg chg="mod">
          <ac:chgData name="Deborah Jenkins" userId="3cd02ba5-e528-4585-978d-4fde2b47730a" providerId="ADAL" clId="{9A493DF6-961B-4539-A48F-B0BFDF77A66D}" dt="2024-03-10T18:22:40.045" v="3" actId="27636"/>
          <ac:spMkLst>
            <pc:docMk/>
            <pc:sldMk cId="906843421" sldId="275"/>
            <ac:spMk id="3" creationId="{18E28032-9F52-4CCB-9A82-B885F434C49B}"/>
          </ac:spMkLst>
        </pc:spChg>
      </pc:sldChg>
      <pc:sldChg chg="modSp mod">
        <pc:chgData name="Deborah Jenkins" userId="3cd02ba5-e528-4585-978d-4fde2b47730a" providerId="ADAL" clId="{9A493DF6-961B-4539-A48F-B0BFDF77A66D}" dt="2024-03-10T18:23:21.292" v="29" actId="1076"/>
        <pc:sldMkLst>
          <pc:docMk/>
          <pc:sldMk cId="1845550435" sldId="276"/>
        </pc:sldMkLst>
        <pc:spChg chg="mod">
          <ac:chgData name="Deborah Jenkins" userId="3cd02ba5-e528-4585-978d-4fde2b47730a" providerId="ADAL" clId="{9A493DF6-961B-4539-A48F-B0BFDF77A66D}" dt="2024-03-10T18:23:21.292" v="29" actId="1076"/>
          <ac:spMkLst>
            <pc:docMk/>
            <pc:sldMk cId="1845550435" sldId="276"/>
            <ac:spMk id="3" creationId="{FCDA72A6-09CC-48D7-B50A-CA49DAC050C2}"/>
          </ac:spMkLst>
        </pc:spChg>
      </pc:sldChg>
      <pc:sldChg chg="modSp mod">
        <pc:chgData name="Deborah Jenkins" userId="3cd02ba5-e528-4585-978d-4fde2b47730a" providerId="ADAL" clId="{9A493DF6-961B-4539-A48F-B0BFDF77A66D}" dt="2024-03-10T18:24:00.476" v="38" actId="14100"/>
        <pc:sldMkLst>
          <pc:docMk/>
          <pc:sldMk cId="1498377214" sldId="277"/>
        </pc:sldMkLst>
        <pc:spChg chg="mod">
          <ac:chgData name="Deborah Jenkins" userId="3cd02ba5-e528-4585-978d-4fde2b47730a" providerId="ADAL" clId="{9A493DF6-961B-4539-A48F-B0BFDF77A66D}" dt="2024-03-10T18:24:00.476" v="38" actId="14100"/>
          <ac:spMkLst>
            <pc:docMk/>
            <pc:sldMk cId="1498377214" sldId="277"/>
            <ac:spMk id="3" creationId="{F712C612-90F8-4FE5-80BA-EABEBA981B6F}"/>
          </ac:spMkLst>
        </pc:spChg>
      </pc:sldChg>
      <pc:sldChg chg="modSp mod">
        <pc:chgData name="Deborah Jenkins" userId="3cd02ba5-e528-4585-978d-4fde2b47730a" providerId="ADAL" clId="{9A493DF6-961B-4539-A48F-B0BFDF77A66D}" dt="2024-03-10T18:24:10.096" v="39" actId="403"/>
        <pc:sldMkLst>
          <pc:docMk/>
          <pc:sldMk cId="2114704955" sldId="278"/>
        </pc:sldMkLst>
        <pc:spChg chg="mod">
          <ac:chgData name="Deborah Jenkins" userId="3cd02ba5-e528-4585-978d-4fde2b47730a" providerId="ADAL" clId="{9A493DF6-961B-4539-A48F-B0BFDF77A66D}" dt="2024-03-10T18:22:40.338" v="4" actId="27636"/>
          <ac:spMkLst>
            <pc:docMk/>
            <pc:sldMk cId="2114704955" sldId="278"/>
            <ac:spMk id="2" creationId="{66D2BB8A-9CA3-44E9-AA16-A72AA2739095}"/>
          </ac:spMkLst>
        </pc:spChg>
        <pc:spChg chg="mod">
          <ac:chgData name="Deborah Jenkins" userId="3cd02ba5-e528-4585-978d-4fde2b47730a" providerId="ADAL" clId="{9A493DF6-961B-4539-A48F-B0BFDF77A66D}" dt="2024-03-10T18:24:10.096" v="39" actId="403"/>
          <ac:spMkLst>
            <pc:docMk/>
            <pc:sldMk cId="2114704955" sldId="278"/>
            <ac:spMk id="3" creationId="{166ED0C7-370A-49EA-839E-AD0BA2540B6F}"/>
          </ac:spMkLst>
        </pc:spChg>
      </pc:sldChg>
      <pc:sldChg chg="modSp mod">
        <pc:chgData name="Deborah Jenkins" userId="3cd02ba5-e528-4585-978d-4fde2b47730a" providerId="ADAL" clId="{9A493DF6-961B-4539-A48F-B0BFDF77A66D}" dt="2024-03-10T18:22:40.608" v="5" actId="27636"/>
        <pc:sldMkLst>
          <pc:docMk/>
          <pc:sldMk cId="2058810397" sldId="279"/>
        </pc:sldMkLst>
        <pc:spChg chg="mod">
          <ac:chgData name="Deborah Jenkins" userId="3cd02ba5-e528-4585-978d-4fde2b47730a" providerId="ADAL" clId="{9A493DF6-961B-4539-A48F-B0BFDF77A66D}" dt="2024-03-10T18:22:40.608" v="5" actId="27636"/>
          <ac:spMkLst>
            <pc:docMk/>
            <pc:sldMk cId="2058810397" sldId="279"/>
            <ac:spMk id="2" creationId="{5F13B266-112F-42C3-9158-C2B4A6881367}"/>
          </ac:spMkLst>
        </pc:spChg>
      </pc:sldChg>
      <pc:sldChg chg="modSp mod">
        <pc:chgData name="Deborah Jenkins" userId="3cd02ba5-e528-4585-978d-4fde2b47730a" providerId="ADAL" clId="{9A493DF6-961B-4539-A48F-B0BFDF77A66D}" dt="2024-03-10T18:22:40.914" v="6" actId="27636"/>
        <pc:sldMkLst>
          <pc:docMk/>
          <pc:sldMk cId="1639654387" sldId="280"/>
        </pc:sldMkLst>
        <pc:spChg chg="mod">
          <ac:chgData name="Deborah Jenkins" userId="3cd02ba5-e528-4585-978d-4fde2b47730a" providerId="ADAL" clId="{9A493DF6-961B-4539-A48F-B0BFDF77A66D}" dt="2024-03-10T18:22:40.914" v="6" actId="27636"/>
          <ac:spMkLst>
            <pc:docMk/>
            <pc:sldMk cId="1639654387" sldId="280"/>
            <ac:spMk id="3" creationId="{AE2A58EC-0505-4214-99E7-F98D3C7050F8}"/>
          </ac:spMkLst>
        </pc:spChg>
      </pc:sldChg>
      <pc:sldChg chg="modSp mod">
        <pc:chgData name="Deborah Jenkins" userId="3cd02ba5-e528-4585-978d-4fde2b47730a" providerId="ADAL" clId="{9A493DF6-961B-4539-A48F-B0BFDF77A66D}" dt="2024-03-10T18:24:36.964" v="40" actId="113"/>
        <pc:sldMkLst>
          <pc:docMk/>
          <pc:sldMk cId="2949358900" sldId="281"/>
        </pc:sldMkLst>
        <pc:spChg chg="mod">
          <ac:chgData name="Deborah Jenkins" userId="3cd02ba5-e528-4585-978d-4fde2b47730a" providerId="ADAL" clId="{9A493DF6-961B-4539-A48F-B0BFDF77A66D}" dt="2024-03-10T18:24:36.964" v="40" actId="113"/>
          <ac:spMkLst>
            <pc:docMk/>
            <pc:sldMk cId="2949358900" sldId="281"/>
            <ac:spMk id="2" creationId="{7114DC65-5F18-442D-8BFD-E61B4C03EAEF}"/>
          </ac:spMkLst>
        </pc:spChg>
        <pc:spChg chg="mod">
          <ac:chgData name="Deborah Jenkins" userId="3cd02ba5-e528-4585-978d-4fde2b47730a" providerId="ADAL" clId="{9A493DF6-961B-4539-A48F-B0BFDF77A66D}" dt="2024-03-10T18:22:41.181" v="7" actId="27636"/>
          <ac:spMkLst>
            <pc:docMk/>
            <pc:sldMk cId="2949358900" sldId="281"/>
            <ac:spMk id="3" creationId="{8A49A405-DEF8-4B16-B91B-9F0D9B878E11}"/>
          </ac:spMkLst>
        </pc:spChg>
      </pc:sldChg>
      <pc:sldChg chg="modSp mod">
        <pc:chgData name="Deborah Jenkins" userId="3cd02ba5-e528-4585-978d-4fde2b47730a" providerId="ADAL" clId="{9A493DF6-961B-4539-A48F-B0BFDF77A66D}" dt="2024-03-10T18:24:57.244" v="44" actId="2710"/>
        <pc:sldMkLst>
          <pc:docMk/>
          <pc:sldMk cId="3082308559" sldId="282"/>
        </pc:sldMkLst>
        <pc:spChg chg="mod">
          <ac:chgData name="Deborah Jenkins" userId="3cd02ba5-e528-4585-978d-4fde2b47730a" providerId="ADAL" clId="{9A493DF6-961B-4539-A48F-B0BFDF77A66D}" dt="2024-03-10T18:24:41.432" v="41" actId="113"/>
          <ac:spMkLst>
            <pc:docMk/>
            <pc:sldMk cId="3082308559" sldId="282"/>
            <ac:spMk id="2" creationId="{30F59B50-6FBA-415F-86F3-7A04088D41D5}"/>
          </ac:spMkLst>
        </pc:spChg>
        <pc:spChg chg="mod">
          <ac:chgData name="Deborah Jenkins" userId="3cd02ba5-e528-4585-978d-4fde2b47730a" providerId="ADAL" clId="{9A493DF6-961B-4539-A48F-B0BFDF77A66D}" dt="2024-03-10T18:24:57.244" v="44" actId="2710"/>
          <ac:spMkLst>
            <pc:docMk/>
            <pc:sldMk cId="3082308559" sldId="282"/>
            <ac:spMk id="3" creationId="{6E57CDF1-FB88-4796-B04E-80AA87C984A6}"/>
          </ac:spMkLst>
        </pc:spChg>
      </pc:sldChg>
      <pc:sldChg chg="modSp mod">
        <pc:chgData name="Deborah Jenkins" userId="3cd02ba5-e528-4585-978d-4fde2b47730a" providerId="ADAL" clId="{9A493DF6-961B-4539-A48F-B0BFDF77A66D}" dt="2024-03-10T18:26:09.259" v="62" actId="1076"/>
        <pc:sldMkLst>
          <pc:docMk/>
          <pc:sldMk cId="2279894753" sldId="283"/>
        </pc:sldMkLst>
        <pc:spChg chg="mod">
          <ac:chgData name="Deborah Jenkins" userId="3cd02ba5-e528-4585-978d-4fde2b47730a" providerId="ADAL" clId="{9A493DF6-961B-4539-A48F-B0BFDF77A66D}" dt="2024-03-10T18:25:57.016" v="58" actId="113"/>
          <ac:spMkLst>
            <pc:docMk/>
            <pc:sldMk cId="2279894753" sldId="283"/>
            <ac:spMk id="2" creationId="{9ADF8F03-5722-474F-AC8E-C41849C8A535}"/>
          </ac:spMkLst>
        </pc:spChg>
        <pc:spChg chg="mod">
          <ac:chgData name="Deborah Jenkins" userId="3cd02ba5-e528-4585-978d-4fde2b47730a" providerId="ADAL" clId="{9A493DF6-961B-4539-A48F-B0BFDF77A66D}" dt="2024-03-10T18:26:09.259" v="62" actId="1076"/>
          <ac:spMkLst>
            <pc:docMk/>
            <pc:sldMk cId="2279894753" sldId="283"/>
            <ac:spMk id="3" creationId="{D0C06EA3-40AC-4E8F-A422-403FAB7DCD83}"/>
          </ac:spMkLst>
        </pc:spChg>
      </pc:sldChg>
      <pc:sldChg chg="modSp mod">
        <pc:chgData name="Deborah Jenkins" userId="3cd02ba5-e528-4585-978d-4fde2b47730a" providerId="ADAL" clId="{9A493DF6-961B-4539-A48F-B0BFDF77A66D}" dt="2024-03-10T18:26:51.016" v="73" actId="167"/>
        <pc:sldMkLst>
          <pc:docMk/>
          <pc:sldMk cId="251995908" sldId="284"/>
        </pc:sldMkLst>
        <pc:spChg chg="mod">
          <ac:chgData name="Deborah Jenkins" userId="3cd02ba5-e528-4585-978d-4fde2b47730a" providerId="ADAL" clId="{9A493DF6-961B-4539-A48F-B0BFDF77A66D}" dt="2024-03-10T18:26:18.751" v="66" actId="14100"/>
          <ac:spMkLst>
            <pc:docMk/>
            <pc:sldMk cId="251995908" sldId="284"/>
            <ac:spMk id="2" creationId="{D2C9BC38-704B-4139-99E4-9447D227A428}"/>
          </ac:spMkLst>
        </pc:spChg>
        <pc:spChg chg="mod">
          <ac:chgData name="Deborah Jenkins" userId="3cd02ba5-e528-4585-978d-4fde2b47730a" providerId="ADAL" clId="{9A493DF6-961B-4539-A48F-B0BFDF77A66D}" dt="2024-03-10T18:26:47.314" v="72" actId="14100"/>
          <ac:spMkLst>
            <pc:docMk/>
            <pc:sldMk cId="251995908" sldId="284"/>
            <ac:spMk id="3" creationId="{467E1BE9-DC29-4101-A8D2-D41E85CB014D}"/>
          </ac:spMkLst>
        </pc:spChg>
        <pc:picChg chg="ord">
          <ac:chgData name="Deborah Jenkins" userId="3cd02ba5-e528-4585-978d-4fde2b47730a" providerId="ADAL" clId="{9A493DF6-961B-4539-A48F-B0BFDF77A66D}" dt="2024-03-10T18:26:51.016" v="73" actId="167"/>
          <ac:picMkLst>
            <pc:docMk/>
            <pc:sldMk cId="251995908" sldId="284"/>
            <ac:picMk id="5" creationId="{DD7F90FF-2415-4E43-8DAD-AACF4CB64359}"/>
          </ac:picMkLst>
        </pc:picChg>
      </pc:sldChg>
      <pc:sldChg chg="modSp mod ord">
        <pc:chgData name="Deborah Jenkins" userId="3cd02ba5-e528-4585-978d-4fde2b47730a" providerId="ADAL" clId="{9A493DF6-961B-4539-A48F-B0BFDF77A66D}" dt="2024-03-10T18:27:39.107" v="86"/>
        <pc:sldMkLst>
          <pc:docMk/>
          <pc:sldMk cId="3080096058" sldId="285"/>
        </pc:sldMkLst>
        <pc:spChg chg="mod">
          <ac:chgData name="Deborah Jenkins" userId="3cd02ba5-e528-4585-978d-4fde2b47730a" providerId="ADAL" clId="{9A493DF6-961B-4539-A48F-B0BFDF77A66D}" dt="2024-03-10T18:27:11.932" v="78" actId="113"/>
          <ac:spMkLst>
            <pc:docMk/>
            <pc:sldMk cId="3080096058" sldId="285"/>
            <ac:spMk id="2" creationId="{AAE1422D-8676-440E-B414-7A52826D715B}"/>
          </ac:spMkLst>
        </pc:spChg>
        <pc:spChg chg="mod">
          <ac:chgData name="Deborah Jenkins" userId="3cd02ba5-e528-4585-978d-4fde2b47730a" providerId="ADAL" clId="{9A493DF6-961B-4539-A48F-B0BFDF77A66D}" dt="2024-03-10T18:27:33.392" v="84" actId="404"/>
          <ac:spMkLst>
            <pc:docMk/>
            <pc:sldMk cId="3080096058" sldId="285"/>
            <ac:spMk id="3" creationId="{85B03C02-AA20-4546-84FA-60667B6263EE}"/>
          </ac:spMkLst>
        </pc:spChg>
      </pc:sldChg>
      <pc:sldChg chg="modSp mod">
        <pc:chgData name="Deborah Jenkins" userId="3cd02ba5-e528-4585-978d-4fde2b47730a" providerId="ADAL" clId="{9A493DF6-961B-4539-A48F-B0BFDF77A66D}" dt="2024-03-10T18:27:01.111" v="76" actId="403"/>
        <pc:sldMkLst>
          <pc:docMk/>
          <pc:sldMk cId="3306824664" sldId="286"/>
        </pc:sldMkLst>
        <pc:spChg chg="mod">
          <ac:chgData name="Deborah Jenkins" userId="3cd02ba5-e528-4585-978d-4fde2b47730a" providerId="ADAL" clId="{9A493DF6-961B-4539-A48F-B0BFDF77A66D}" dt="2024-03-10T18:27:01.111" v="76" actId="403"/>
          <ac:spMkLst>
            <pc:docMk/>
            <pc:sldMk cId="3306824664" sldId="286"/>
            <ac:spMk id="2" creationId="{0E3E142C-6469-4603-8A1A-7BF0B8EB6E09}"/>
          </ac:spMkLst>
        </pc:spChg>
        <pc:picChg chg="mod">
          <ac:chgData name="Deborah Jenkins" userId="3cd02ba5-e528-4585-978d-4fde2b47730a" providerId="ADAL" clId="{9A493DF6-961B-4539-A48F-B0BFDF77A66D}" dt="2024-03-10T18:22:38.127" v="1"/>
          <ac:picMkLst>
            <pc:docMk/>
            <pc:sldMk cId="3306824664" sldId="286"/>
            <ac:picMk id="4" creationId="{ED688553-FF59-4CC5-BA29-E2DD7BD6633F}"/>
          </ac:picMkLst>
        </pc:picChg>
      </pc:sldChg>
      <pc:sldChg chg="modSp">
        <pc:chgData name="Deborah Jenkins" userId="3cd02ba5-e528-4585-978d-4fde2b47730a" providerId="ADAL" clId="{9A493DF6-961B-4539-A48F-B0BFDF77A66D}" dt="2024-03-10T18:28:21.928" v="97" actId="113"/>
        <pc:sldMkLst>
          <pc:docMk/>
          <pc:sldMk cId="2235272482" sldId="287"/>
        </pc:sldMkLst>
        <pc:spChg chg="mod">
          <ac:chgData name="Deborah Jenkins" userId="3cd02ba5-e528-4585-978d-4fde2b47730a" providerId="ADAL" clId="{9A493DF6-961B-4539-A48F-B0BFDF77A66D}" dt="2024-03-10T18:28:10.471" v="94" actId="403"/>
          <ac:spMkLst>
            <pc:docMk/>
            <pc:sldMk cId="2235272482" sldId="287"/>
            <ac:spMk id="2" creationId="{00000000-0000-0000-0000-000000000000}"/>
          </ac:spMkLst>
        </pc:spChg>
        <pc:spChg chg="mod">
          <ac:chgData name="Deborah Jenkins" userId="3cd02ba5-e528-4585-978d-4fde2b47730a" providerId="ADAL" clId="{9A493DF6-961B-4539-A48F-B0BFDF77A66D}" dt="2024-03-10T18:28:21.928" v="97" actId="113"/>
          <ac:spMkLst>
            <pc:docMk/>
            <pc:sldMk cId="2235272482" sldId="287"/>
            <ac:spMk id="3" creationId="{00000000-0000-0000-0000-000000000000}"/>
          </ac:spMkLst>
        </pc:spChg>
      </pc:sldChg>
      <pc:sldChg chg="modSp mod modAnim">
        <pc:chgData name="Deborah Jenkins" userId="3cd02ba5-e528-4585-978d-4fde2b47730a" providerId="ADAL" clId="{9A493DF6-961B-4539-A48F-B0BFDF77A66D}" dt="2024-03-10T18:28:03.136" v="92"/>
        <pc:sldMkLst>
          <pc:docMk/>
          <pc:sldMk cId="4021285644" sldId="288"/>
        </pc:sldMkLst>
        <pc:spChg chg="mod">
          <ac:chgData name="Deborah Jenkins" userId="3cd02ba5-e528-4585-978d-4fde2b47730a" providerId="ADAL" clId="{9A493DF6-961B-4539-A48F-B0BFDF77A66D}" dt="2024-03-10T18:27:53.534" v="90" actId="1076"/>
          <ac:spMkLst>
            <pc:docMk/>
            <pc:sldMk cId="4021285644" sldId="288"/>
            <ac:spMk id="3" creationId="{00000000-0000-0000-0000-000000000000}"/>
          </ac:spMkLst>
        </pc:spChg>
      </pc:sldChg>
      <pc:sldChg chg="modSp mod ord">
        <pc:chgData name="Deborah Jenkins" userId="3cd02ba5-e528-4585-978d-4fde2b47730a" providerId="ADAL" clId="{9A493DF6-961B-4539-A48F-B0BFDF77A66D}" dt="2024-03-10T18:25:17.477" v="52" actId="403"/>
        <pc:sldMkLst>
          <pc:docMk/>
          <pc:sldMk cId="1176495565" sldId="289"/>
        </pc:sldMkLst>
        <pc:spChg chg="mod">
          <ac:chgData name="Deborah Jenkins" userId="3cd02ba5-e528-4585-978d-4fde2b47730a" providerId="ADAL" clId="{9A493DF6-961B-4539-A48F-B0BFDF77A66D}" dt="2024-03-10T18:25:17.477" v="52" actId="403"/>
          <ac:spMkLst>
            <pc:docMk/>
            <pc:sldMk cId="1176495565" sldId="289"/>
            <ac:spMk id="2" creationId="{00000000-0000-0000-0000-000000000000}"/>
          </ac:spMkLst>
        </pc:spChg>
        <pc:spChg chg="mod">
          <ac:chgData name="Deborah Jenkins" userId="3cd02ba5-e528-4585-978d-4fde2b47730a" providerId="ADAL" clId="{9A493DF6-961B-4539-A48F-B0BFDF77A66D}" dt="2024-03-10T18:25:07.128" v="48" actId="27636"/>
          <ac:spMkLst>
            <pc:docMk/>
            <pc:sldMk cId="1176495565" sldId="289"/>
            <ac:spMk id="3" creationId="{00000000-0000-0000-0000-000000000000}"/>
          </ac:spMkLst>
        </pc:spChg>
        <pc:picChg chg="mod">
          <ac:chgData name="Deborah Jenkins" userId="3cd02ba5-e528-4585-978d-4fde2b47730a" providerId="ADAL" clId="{9A493DF6-961B-4539-A48F-B0BFDF77A66D}" dt="2024-03-10T18:25:12.162" v="49" actId="14100"/>
          <ac:picMkLst>
            <pc:docMk/>
            <pc:sldMk cId="1176495565" sldId="289"/>
            <ac:picMk id="4" creationId="{00000000-0000-0000-0000-000000000000}"/>
          </ac:picMkLst>
        </pc:picChg>
      </pc:sldChg>
      <pc:sldChg chg="modSp mod">
        <pc:chgData name="Deborah Jenkins" userId="3cd02ba5-e528-4585-978d-4fde2b47730a" providerId="ADAL" clId="{9A493DF6-961B-4539-A48F-B0BFDF77A66D}" dt="2024-03-10T18:22:43.526" v="14" actId="27636"/>
        <pc:sldMkLst>
          <pc:docMk/>
          <pc:sldMk cId="1449317616" sldId="290"/>
        </pc:sldMkLst>
        <pc:spChg chg="mod">
          <ac:chgData name="Deborah Jenkins" userId="3cd02ba5-e528-4585-978d-4fde2b47730a" providerId="ADAL" clId="{9A493DF6-961B-4539-A48F-B0BFDF77A66D}" dt="2024-03-10T18:22:43.526" v="14" actId="27636"/>
          <ac:spMkLst>
            <pc:docMk/>
            <pc:sldMk cId="1449317616" sldId="290"/>
            <ac:spMk id="2" creationId="{00000000-0000-0000-0000-000000000000}"/>
          </ac:spMkLst>
        </pc:spChg>
        <pc:spChg chg="mod">
          <ac:chgData name="Deborah Jenkins" userId="3cd02ba5-e528-4585-978d-4fde2b47730a" providerId="ADAL" clId="{9A493DF6-961B-4539-A48F-B0BFDF77A66D}" dt="2024-03-10T18:22:43.523" v="13" actId="27636"/>
          <ac:spMkLst>
            <pc:docMk/>
            <pc:sldMk cId="1449317616" sldId="290"/>
            <ac:spMk id="3" creationId="{00000000-0000-0000-0000-000000000000}"/>
          </ac:spMkLst>
        </pc:spChg>
      </pc:sldChg>
      <pc:sldChg chg="modSp mod">
        <pc:chgData name="Deborah Jenkins" userId="3cd02ba5-e528-4585-978d-4fde2b47730a" providerId="ADAL" clId="{9A493DF6-961B-4539-A48F-B0BFDF77A66D}" dt="2024-03-10T18:23:38.369" v="33" actId="1076"/>
        <pc:sldMkLst>
          <pc:docMk/>
          <pc:sldMk cId="3101694051" sldId="291"/>
        </pc:sldMkLst>
        <pc:spChg chg="mod">
          <ac:chgData name="Deborah Jenkins" userId="3cd02ba5-e528-4585-978d-4fde2b47730a" providerId="ADAL" clId="{9A493DF6-961B-4539-A48F-B0BFDF77A66D}" dt="2024-03-10T18:23:28.083" v="30" actId="403"/>
          <ac:spMkLst>
            <pc:docMk/>
            <pc:sldMk cId="3101694051" sldId="291"/>
            <ac:spMk id="3" creationId="{56F12261-DFFA-4FB7-B34A-0AB38E1E8721}"/>
          </ac:spMkLst>
        </pc:spChg>
        <pc:spChg chg="mod">
          <ac:chgData name="Deborah Jenkins" userId="3cd02ba5-e528-4585-978d-4fde2b47730a" providerId="ADAL" clId="{9A493DF6-961B-4539-A48F-B0BFDF77A66D}" dt="2024-03-10T18:23:38.369" v="33" actId="1076"/>
          <ac:spMkLst>
            <pc:docMk/>
            <pc:sldMk cId="3101694051" sldId="291"/>
            <ac:spMk id="4" creationId="{A2382BE8-C62D-4E76-A0F8-9FA72D9BB2E6}"/>
          </ac:spMkLst>
        </pc:spChg>
        <pc:picChg chg="mod">
          <ac:chgData name="Deborah Jenkins" userId="3cd02ba5-e528-4585-978d-4fde2b47730a" providerId="ADAL" clId="{9A493DF6-961B-4539-A48F-B0BFDF77A66D}" dt="2024-03-10T18:23:35.798" v="32" actId="1076"/>
          <ac:picMkLst>
            <pc:docMk/>
            <pc:sldMk cId="3101694051" sldId="291"/>
            <ac:picMk id="12" creationId="{A61512CD-4F61-4B6A-AB41-3B96B7F52DCD}"/>
          </ac:picMkLst>
        </pc:picChg>
      </pc:sldChg>
      <pc:sldChg chg="modSp new mod">
        <pc:chgData name="Deborah Jenkins" userId="3cd02ba5-e528-4585-978d-4fde2b47730a" providerId="ADAL" clId="{9A493DF6-961B-4539-A48F-B0BFDF77A66D}" dt="2024-03-10T18:30:49.192" v="140" actId="403"/>
        <pc:sldMkLst>
          <pc:docMk/>
          <pc:sldMk cId="3620914759" sldId="292"/>
        </pc:sldMkLst>
        <pc:spChg chg="mod">
          <ac:chgData name="Deborah Jenkins" userId="3cd02ba5-e528-4585-978d-4fde2b47730a" providerId="ADAL" clId="{9A493DF6-961B-4539-A48F-B0BFDF77A66D}" dt="2024-03-10T18:30:20.288" v="128" actId="27636"/>
          <ac:spMkLst>
            <pc:docMk/>
            <pc:sldMk cId="3620914759" sldId="292"/>
            <ac:spMk id="2" creationId="{8F6BB904-C7C4-B22E-B6E2-2DCAD8BB51C1}"/>
          </ac:spMkLst>
        </pc:spChg>
        <pc:spChg chg="mod">
          <ac:chgData name="Deborah Jenkins" userId="3cd02ba5-e528-4585-978d-4fde2b47730a" providerId="ADAL" clId="{9A493DF6-961B-4539-A48F-B0BFDF77A66D}" dt="2024-03-10T18:30:49.192" v="140" actId="403"/>
          <ac:spMkLst>
            <pc:docMk/>
            <pc:sldMk cId="3620914759" sldId="292"/>
            <ac:spMk id="3" creationId="{DEA6CB40-DC87-519E-2C98-8F61850E36CD}"/>
          </ac:spMkLst>
        </pc:spChg>
      </pc:sldChg>
      <pc:sldChg chg="addSp modSp add mod modClrScheme chgLayout">
        <pc:chgData name="Deborah Jenkins" userId="3cd02ba5-e528-4585-978d-4fde2b47730a" providerId="ADAL" clId="{9A493DF6-961B-4539-A48F-B0BFDF77A66D}" dt="2024-03-10T18:39:10.758" v="145" actId="1076"/>
        <pc:sldMkLst>
          <pc:docMk/>
          <pc:sldMk cId="0" sldId="293"/>
        </pc:sldMkLst>
        <pc:spChg chg="mod">
          <ac:chgData name="Deborah Jenkins" userId="3cd02ba5-e528-4585-978d-4fde2b47730a" providerId="ADAL" clId="{9A493DF6-961B-4539-A48F-B0BFDF77A66D}" dt="2024-03-10T18:39:08.728" v="144" actId="26606"/>
          <ac:spMkLst>
            <pc:docMk/>
            <pc:sldMk cId="0" sldId="293"/>
            <ac:spMk id="2050" creationId="{76C1FE25-93E3-A4D3-610A-F822E437FA19}"/>
          </ac:spMkLst>
        </pc:spChg>
        <pc:spChg chg="mod">
          <ac:chgData name="Deborah Jenkins" userId="3cd02ba5-e528-4585-978d-4fde2b47730a" providerId="ADAL" clId="{9A493DF6-961B-4539-A48F-B0BFDF77A66D}" dt="2024-03-10T18:39:08.728" v="144" actId="26606"/>
          <ac:spMkLst>
            <pc:docMk/>
            <pc:sldMk cId="0" sldId="293"/>
            <ac:spMk id="2051" creationId="{3696D23E-7263-0B31-A0A5-D907B2A10EAF}"/>
          </ac:spMkLst>
        </pc:spChg>
        <pc:picChg chg="add mod">
          <ac:chgData name="Deborah Jenkins" userId="3cd02ba5-e528-4585-978d-4fde2b47730a" providerId="ADAL" clId="{9A493DF6-961B-4539-A48F-B0BFDF77A66D}" dt="2024-03-10T18:39:10.758" v="145" actId="1076"/>
          <ac:picMkLst>
            <pc:docMk/>
            <pc:sldMk cId="0" sldId="293"/>
            <ac:picMk id="2" creationId="{94BD75C6-EB6E-542E-0592-530ECA19AB4E}"/>
          </ac:picMkLst>
        </pc:picChg>
      </pc:sldChg>
      <pc:sldChg chg="addSp delSp modSp add mod ord modClrScheme modAnim chgLayout">
        <pc:chgData name="Deborah Jenkins" userId="3cd02ba5-e528-4585-978d-4fde2b47730a" providerId="ADAL" clId="{9A493DF6-961B-4539-A48F-B0BFDF77A66D}" dt="2024-03-10T18:48:53.865" v="167" actId="1076"/>
        <pc:sldMkLst>
          <pc:docMk/>
          <pc:sldMk cId="0" sldId="294"/>
        </pc:sldMkLst>
        <pc:spChg chg="mod">
          <ac:chgData name="Deborah Jenkins" userId="3cd02ba5-e528-4585-978d-4fde2b47730a" providerId="ADAL" clId="{9A493DF6-961B-4539-A48F-B0BFDF77A66D}" dt="2024-03-10T18:48:48.470" v="165" actId="26606"/>
          <ac:spMkLst>
            <pc:docMk/>
            <pc:sldMk cId="0" sldId="294"/>
            <ac:spMk id="3074" creationId="{667C56C0-417F-79B0-736E-9339523397E5}"/>
          </ac:spMkLst>
        </pc:spChg>
        <pc:spChg chg="mod">
          <ac:chgData name="Deborah Jenkins" userId="3cd02ba5-e528-4585-978d-4fde2b47730a" providerId="ADAL" clId="{9A493DF6-961B-4539-A48F-B0BFDF77A66D}" dt="2024-03-10T18:48:48.470" v="165" actId="26606"/>
          <ac:spMkLst>
            <pc:docMk/>
            <pc:sldMk cId="0" sldId="294"/>
            <ac:spMk id="3075" creationId="{0A275EC9-817D-67E7-29A0-73CD6C29ABC5}"/>
          </ac:spMkLst>
        </pc:spChg>
        <pc:picChg chg="add del mod">
          <ac:chgData name="Deborah Jenkins" userId="3cd02ba5-e528-4585-978d-4fde2b47730a" providerId="ADAL" clId="{9A493DF6-961B-4539-A48F-B0BFDF77A66D}" dt="2024-03-10T18:47:58.446" v="160" actId="21"/>
          <ac:picMkLst>
            <pc:docMk/>
            <pc:sldMk cId="0" sldId="294"/>
            <ac:picMk id="2" creationId="{E5FEB5E4-3323-EB4B-BAAE-B23736854F79}"/>
          </ac:picMkLst>
        </pc:picChg>
        <pc:picChg chg="add mod">
          <ac:chgData name="Deborah Jenkins" userId="3cd02ba5-e528-4585-978d-4fde2b47730a" providerId="ADAL" clId="{9A493DF6-961B-4539-A48F-B0BFDF77A66D}" dt="2024-03-10T18:48:53.865" v="167" actId="1076"/>
          <ac:picMkLst>
            <pc:docMk/>
            <pc:sldMk cId="0" sldId="294"/>
            <ac:picMk id="3" creationId="{AF944C47-D66F-761B-9355-9F1385AAF2C0}"/>
          </ac:picMkLst>
        </pc:picChg>
      </pc:sldChg>
      <pc:sldChg chg="add">
        <pc:chgData name="Deborah Jenkins" userId="3cd02ba5-e528-4585-978d-4fde2b47730a" providerId="ADAL" clId="{9A493DF6-961B-4539-A48F-B0BFDF77A66D}" dt="2024-03-10T18:36:20.878" v="141"/>
        <pc:sldMkLst>
          <pc:docMk/>
          <pc:sldMk cId="0" sldId="295"/>
        </pc:sldMkLst>
      </pc:sldChg>
      <pc:sldChg chg="add">
        <pc:chgData name="Deborah Jenkins" userId="3cd02ba5-e528-4585-978d-4fde2b47730a" providerId="ADAL" clId="{9A493DF6-961B-4539-A48F-B0BFDF77A66D}" dt="2024-03-10T18:36:20.878" v="141"/>
        <pc:sldMkLst>
          <pc:docMk/>
          <pc:sldMk cId="0" sldId="296"/>
        </pc:sldMkLst>
      </pc:sldChg>
      <pc:sldChg chg="add">
        <pc:chgData name="Deborah Jenkins" userId="3cd02ba5-e528-4585-978d-4fde2b47730a" providerId="ADAL" clId="{9A493DF6-961B-4539-A48F-B0BFDF77A66D}" dt="2024-03-10T18:36:20.878" v="141"/>
        <pc:sldMkLst>
          <pc:docMk/>
          <pc:sldMk cId="0" sldId="297"/>
        </pc:sldMkLst>
      </pc:sldChg>
      <pc:sldChg chg="add">
        <pc:chgData name="Deborah Jenkins" userId="3cd02ba5-e528-4585-978d-4fde2b47730a" providerId="ADAL" clId="{9A493DF6-961B-4539-A48F-B0BFDF77A66D}" dt="2024-03-10T18:36:20.878" v="141"/>
        <pc:sldMkLst>
          <pc:docMk/>
          <pc:sldMk cId="0" sldId="298"/>
        </pc:sldMkLst>
      </pc:sldChg>
      <pc:sldChg chg="add">
        <pc:chgData name="Deborah Jenkins" userId="3cd02ba5-e528-4585-978d-4fde2b47730a" providerId="ADAL" clId="{9A493DF6-961B-4539-A48F-B0BFDF77A66D}" dt="2024-03-10T18:36:20.878" v="141"/>
        <pc:sldMkLst>
          <pc:docMk/>
          <pc:sldMk cId="0" sldId="29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10/03/2024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9C64F3F4-CE19-49F8-9EF4-FF4EE52031C2}" type="datetimeFigureOut">
              <a:rPr lang="en-GB" smtClean="0"/>
              <a:t>10/03/2024</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64296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9C64F3F4-CE19-49F8-9EF4-FF4EE52031C2}" type="datetimeFigureOut">
              <a:rPr lang="en-GB" smtClean="0"/>
              <a:t>10/03/2024</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24459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9C64F3F4-CE19-49F8-9EF4-FF4EE52031C2}" type="datetimeFigureOut">
              <a:rPr lang="en-GB" smtClean="0"/>
              <a:t>10/03/2024</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23328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9C64F3F4-CE19-49F8-9EF4-FF4EE52031C2}" type="datetimeFigureOut">
              <a:rPr lang="en-GB" smtClean="0"/>
              <a:t>10/03/2024</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04312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9C64F3F4-CE19-49F8-9EF4-FF4EE52031C2}" type="datetimeFigureOut">
              <a:rPr lang="en-GB" smtClean="0"/>
              <a:t>10/03/2024</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90155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9C64F3F4-CE19-49F8-9EF4-FF4EE52031C2}" type="datetimeFigureOut">
              <a:rPr lang="en-GB" smtClean="0"/>
              <a:t>10/03/2024</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46476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9C64F3F4-CE19-49F8-9EF4-FF4EE52031C2}" type="datetimeFigureOut">
              <a:rPr lang="en-GB" smtClean="0"/>
              <a:t>10/03/2024</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6989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9C64F3F4-CE19-49F8-9EF4-FF4EE52031C2}" type="datetimeFigureOut">
              <a:rPr lang="en-GB" smtClean="0"/>
              <a:t>10/03/2024</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810903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9C64F3F4-CE19-49F8-9EF4-FF4EE52031C2}" type="datetimeFigureOut">
              <a:rPr lang="en-GB" smtClean="0"/>
              <a:t>10/03/2024</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5216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9C64F3F4-CE19-49F8-9EF4-FF4EE52031C2}" type="datetimeFigureOut">
              <a:rPr lang="en-GB" smtClean="0"/>
              <a:t>10/03/2024</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17773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9C64F3F4-CE19-49F8-9EF4-FF4EE52031C2}" type="datetimeFigureOut">
              <a:rPr lang="en-GB" smtClean="0"/>
              <a:t>10/03/2024</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913238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6" y="1516010"/>
            <a:ext cx="8058149"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52908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C64F3F4-CE19-49F8-9EF4-FF4EE52031C2}" type="datetimeFigureOut">
              <a:rPr lang="en-GB" smtClean="0"/>
              <a:pPr/>
              <a:t>10/03/2024</a:t>
            </a:fld>
            <a:endParaRPr lang="en-GB" dirty="0"/>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4026840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creative-commons-images.com/handwriting/s/skill.html" TargetMode="External"/><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4.xml"/><Relationship Id="rId1" Type="http://schemas.openxmlformats.org/officeDocument/2006/relationships/video" Target="https://www.youtube.com/embed/bfGQpe6FQcw?feature=oembed"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l21c.trubox.ca/2016/753" TargetMode="External"/><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s://beautyishisfootprint.wordpress.com/2017/05/24/the-art-of-discussion/" TargetMode="External"/><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hyperlink" Target="http://news.euspert.com/improve-communication-skills-get-point" TargetMode="External"/><Relationship Id="rId2" Type="http://schemas.openxmlformats.org/officeDocument/2006/relationships/image" Target="../media/image9.jp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tex.stackexchange.com/questions/238898/in-line-graphics-in-text-to-represent-a-loading-bar-for-language-skills-in-a-cv" TargetMode="External"/><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flickr.com/photos/vanderwal/6359570499" TargetMode="External"/><Relationship Id="rId2" Type="http://schemas.openxmlformats.org/officeDocument/2006/relationships/image" Target="../media/image12.jp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xml"/><Relationship Id="rId1" Type="http://schemas.openxmlformats.org/officeDocument/2006/relationships/video" Target="https://www.youtube.com/embed/OJnVQDXuSzc?feature=oembed"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61268" y="1227061"/>
            <a:ext cx="7772400" cy="1470025"/>
          </a:xfrm>
        </p:spPr>
        <p:txBody>
          <a:bodyPr>
            <a:normAutofit/>
          </a:bodyPr>
          <a:lstStyle/>
          <a:p>
            <a:r>
              <a:rPr lang="en-GB" dirty="0"/>
              <a:t>Hospitality Skill Requirements and Operational Issues</a:t>
            </a:r>
          </a:p>
        </p:txBody>
      </p:sp>
      <p:pic>
        <p:nvPicPr>
          <p:cNvPr id="4" name="Picture 3" descr="International Journal of Management studies and Social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27338" y="3429000"/>
            <a:ext cx="4982676" cy="2201939"/>
          </a:xfrm>
          <a:prstGeom prst="rect">
            <a:avLst/>
          </a:prstGeom>
        </p:spPr>
      </p:pic>
    </p:spTree>
    <p:extLst>
      <p:ext uri="{BB962C8B-B14F-4D97-AF65-F5344CB8AC3E}">
        <p14:creationId xmlns:p14="http://schemas.microsoft.com/office/powerpoint/2010/main" val="543298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57CD0-9AB5-4165-A328-B1E636631DE0}"/>
              </a:ext>
            </a:extLst>
          </p:cNvPr>
          <p:cNvSpPr>
            <a:spLocks noGrp="1"/>
          </p:cNvSpPr>
          <p:nvPr>
            <p:ph type="title"/>
          </p:nvPr>
        </p:nvSpPr>
        <p:spPr>
          <a:xfrm>
            <a:off x="457200" y="274638"/>
            <a:ext cx="8229600" cy="562074"/>
          </a:xfrm>
        </p:spPr>
        <p:txBody>
          <a:bodyPr anchor="ctr">
            <a:normAutofit fontScale="90000"/>
          </a:bodyPr>
          <a:lstStyle/>
          <a:p>
            <a:r>
              <a:rPr lang="en-GB" sz="3600" dirty="0"/>
              <a:t>What is a skill?</a:t>
            </a:r>
          </a:p>
        </p:txBody>
      </p:sp>
      <p:sp>
        <p:nvSpPr>
          <p:cNvPr id="3" name="Content Placeholder 2">
            <a:extLst>
              <a:ext uri="{FF2B5EF4-FFF2-40B4-BE49-F238E27FC236}">
                <a16:creationId xmlns:a16="http://schemas.microsoft.com/office/drawing/2014/main" id="{FF595C21-4A8F-41BC-AB22-4C7D33D1CD77}"/>
              </a:ext>
            </a:extLst>
          </p:cNvPr>
          <p:cNvSpPr>
            <a:spLocks noGrp="1"/>
          </p:cNvSpPr>
          <p:nvPr>
            <p:ph sz="half" idx="1"/>
          </p:nvPr>
        </p:nvSpPr>
        <p:spPr>
          <a:xfrm>
            <a:off x="107504" y="980728"/>
            <a:ext cx="4388296" cy="4608513"/>
          </a:xfrm>
        </p:spPr>
        <p:txBody>
          <a:bodyPr>
            <a:normAutofit lnSpcReduction="10000"/>
          </a:bodyPr>
          <a:lstStyle/>
          <a:p>
            <a:pPr>
              <a:lnSpc>
                <a:spcPct val="90000"/>
              </a:lnSpc>
            </a:pPr>
            <a:r>
              <a:rPr lang="en-GB" sz="2000" dirty="0"/>
              <a:t>A skill is the ability to perform an action with determined results often within a given amount of time, energy, or both.</a:t>
            </a:r>
          </a:p>
          <a:p>
            <a:pPr>
              <a:lnSpc>
                <a:spcPct val="90000"/>
              </a:lnSpc>
            </a:pPr>
            <a:r>
              <a:rPr lang="en-GB" sz="2000" dirty="0"/>
              <a:t> Skills can often be divided into domain-general and domain-specific skills. For example, in the domain of work, some general skills would include time management, teamwork and leadership, self-motivation and others, </a:t>
            </a:r>
          </a:p>
          <a:p>
            <a:pPr>
              <a:lnSpc>
                <a:spcPct val="90000"/>
              </a:lnSpc>
            </a:pPr>
            <a:r>
              <a:rPr lang="en-GB" sz="2000" dirty="0"/>
              <a:t>domain-specific skills would be used only for a certain job. </a:t>
            </a:r>
          </a:p>
          <a:p>
            <a:pPr>
              <a:lnSpc>
                <a:spcPct val="90000"/>
              </a:lnSpc>
            </a:pPr>
            <a:r>
              <a:rPr lang="en-GB" sz="2000" dirty="0"/>
              <a:t>Skill usually requires certain environmental stimuli and situations to assess the level of skill being shown and used. Wikipedia</a:t>
            </a:r>
          </a:p>
        </p:txBody>
      </p:sp>
      <p:pic>
        <p:nvPicPr>
          <p:cNvPr id="5" name="Picture 4" descr="Text, icon&#10;&#10;Description automatically generated">
            <a:extLst>
              <a:ext uri="{FF2B5EF4-FFF2-40B4-BE49-F238E27FC236}">
                <a16:creationId xmlns:a16="http://schemas.microsoft.com/office/drawing/2014/main" id="{DABB888D-460F-4368-8A77-FC01C6C2CF15}"/>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48200" y="2246838"/>
            <a:ext cx="4038600" cy="2695765"/>
          </a:xfrm>
          <a:prstGeom prst="rect">
            <a:avLst/>
          </a:prstGeom>
          <a:noFill/>
          <a:ln>
            <a:noFill/>
          </a:ln>
          <a:effectLst>
            <a:softEdge rad="112500"/>
          </a:effectLst>
        </p:spPr>
      </p:pic>
    </p:spTree>
    <p:extLst>
      <p:ext uri="{BB962C8B-B14F-4D97-AF65-F5344CB8AC3E}">
        <p14:creationId xmlns:p14="http://schemas.microsoft.com/office/powerpoint/2010/main" val="3518457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52B72-3005-4543-B618-9CACBD37312C}"/>
              </a:ext>
            </a:extLst>
          </p:cNvPr>
          <p:cNvSpPr>
            <a:spLocks noGrp="1"/>
          </p:cNvSpPr>
          <p:nvPr>
            <p:ph type="title"/>
          </p:nvPr>
        </p:nvSpPr>
        <p:spPr>
          <a:xfrm>
            <a:off x="457200" y="274638"/>
            <a:ext cx="8229600" cy="778098"/>
          </a:xfrm>
        </p:spPr>
        <p:txBody>
          <a:bodyPr>
            <a:normAutofit fontScale="90000"/>
          </a:bodyPr>
          <a:lstStyle/>
          <a:p>
            <a:pPr algn="l"/>
            <a:br>
              <a:rPr lang="en-GB" sz="3600" dirty="0"/>
            </a:br>
            <a:r>
              <a:rPr lang="en-GB" sz="3600" dirty="0"/>
              <a:t>Customer service skills</a:t>
            </a:r>
            <a:br>
              <a:rPr lang="en-GB" dirty="0"/>
            </a:br>
            <a:endParaRPr lang="en-GB" dirty="0"/>
          </a:p>
        </p:txBody>
      </p:sp>
      <p:sp>
        <p:nvSpPr>
          <p:cNvPr id="3" name="Content Placeholder 2">
            <a:extLst>
              <a:ext uri="{FF2B5EF4-FFF2-40B4-BE49-F238E27FC236}">
                <a16:creationId xmlns:a16="http://schemas.microsoft.com/office/drawing/2014/main" id="{18E28032-9F52-4CCB-9A82-B885F434C49B}"/>
              </a:ext>
            </a:extLst>
          </p:cNvPr>
          <p:cNvSpPr>
            <a:spLocks noGrp="1"/>
          </p:cNvSpPr>
          <p:nvPr>
            <p:ph idx="1"/>
          </p:nvPr>
        </p:nvSpPr>
        <p:spPr>
          <a:xfrm>
            <a:off x="683568" y="1196752"/>
            <a:ext cx="8229600" cy="3917032"/>
          </a:xfrm>
        </p:spPr>
        <p:txBody>
          <a:bodyPr>
            <a:normAutofit/>
          </a:bodyPr>
          <a:lstStyle/>
          <a:p>
            <a:r>
              <a:rPr lang="en-GB" dirty="0"/>
              <a:t>Above all else, the one thing that can make or break you in hospitality is your ability </a:t>
            </a:r>
            <a:endParaRPr lang="en-GB" b="1" dirty="0"/>
          </a:p>
          <a:p>
            <a:r>
              <a:rPr lang="en-GB" dirty="0"/>
              <a:t>Simply serving drinks or running an entire hotel, job to ensure that the customers are having a great time and that they have nothing to worry about. </a:t>
            </a:r>
          </a:p>
          <a:p>
            <a:r>
              <a:rPr lang="en-GB" dirty="0"/>
              <a:t>Essentially, customer service is about being </a:t>
            </a:r>
            <a:r>
              <a:rPr lang="en-GB" b="1" dirty="0"/>
              <a:t>both positive and proactive</a:t>
            </a:r>
            <a:r>
              <a:rPr lang="en-GB" dirty="0"/>
              <a:t>. Even when you are dealing with a difficult customer, it’s important </a:t>
            </a:r>
            <a:r>
              <a:rPr lang="en-GB" b="1" dirty="0"/>
              <a:t>to smile, be polite and remain professional;</a:t>
            </a:r>
            <a:r>
              <a:rPr lang="en-GB" dirty="0"/>
              <a:t> alternatively, on certain occasions, it can also be about going that </a:t>
            </a:r>
            <a:r>
              <a:rPr lang="en-GB" b="1" dirty="0"/>
              <a:t>extra mile for a guest or a patron. </a:t>
            </a:r>
            <a:endParaRPr lang="en-GB" dirty="0"/>
          </a:p>
        </p:txBody>
      </p:sp>
    </p:spTree>
    <p:extLst>
      <p:ext uri="{BB962C8B-B14F-4D97-AF65-F5344CB8AC3E}">
        <p14:creationId xmlns:p14="http://schemas.microsoft.com/office/powerpoint/2010/main" val="906843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76C1FE25-93E3-A4D3-610A-F822E437FA19}"/>
              </a:ext>
            </a:extLst>
          </p:cNvPr>
          <p:cNvSpPr>
            <a:spLocks noGrp="1" noChangeArrowheads="1"/>
          </p:cNvSpPr>
          <p:nvPr>
            <p:ph type="title"/>
          </p:nvPr>
        </p:nvSpPr>
        <p:spPr>
          <a:xfrm>
            <a:off x="628650" y="365126"/>
            <a:ext cx="7886700" cy="1325563"/>
          </a:xfrm>
        </p:spPr>
        <p:txBody>
          <a:bodyPr anchor="ctr">
            <a:normAutofit/>
          </a:bodyPr>
          <a:lstStyle/>
          <a:p>
            <a:pPr eaLnBrk="1" hangingPunct="1"/>
            <a:r>
              <a:rPr lang="en-GB" altLang="en-US"/>
              <a:t>GUEST SERVICE</a:t>
            </a:r>
            <a:endParaRPr lang="en-US" altLang="en-US"/>
          </a:p>
        </p:txBody>
      </p:sp>
      <p:sp>
        <p:nvSpPr>
          <p:cNvPr id="2051" name="Rectangle 3">
            <a:extLst>
              <a:ext uri="{FF2B5EF4-FFF2-40B4-BE49-F238E27FC236}">
                <a16:creationId xmlns:a16="http://schemas.microsoft.com/office/drawing/2014/main" id="{3696D23E-7263-0B31-A0A5-D907B2A10EAF}"/>
              </a:ext>
            </a:extLst>
          </p:cNvPr>
          <p:cNvSpPr>
            <a:spLocks noGrp="1" noChangeArrowheads="1"/>
          </p:cNvSpPr>
          <p:nvPr>
            <p:ph sz="half" idx="1"/>
          </p:nvPr>
        </p:nvSpPr>
        <p:spPr>
          <a:xfrm>
            <a:off x="628650" y="1825625"/>
            <a:ext cx="3886200" cy="4351338"/>
          </a:xfrm>
        </p:spPr>
        <p:txBody>
          <a:bodyPr>
            <a:normAutofit/>
          </a:bodyPr>
          <a:lstStyle/>
          <a:p>
            <a:pPr eaLnBrk="1" hangingPunct="1"/>
            <a:r>
              <a:rPr lang="en-GB" altLang="en-US"/>
              <a:t>          COMMUNICATION SKILLS</a:t>
            </a:r>
          </a:p>
          <a:p>
            <a:pPr eaLnBrk="1" hangingPunct="1">
              <a:buFontTx/>
              <a:buNone/>
            </a:pPr>
            <a:endParaRPr lang="en-GB" altLang="en-US"/>
          </a:p>
          <a:p>
            <a:pPr eaLnBrk="1" hangingPunct="1">
              <a:buFontTx/>
              <a:buNone/>
            </a:pPr>
            <a:r>
              <a:rPr lang="en-GB" altLang="en-US"/>
              <a:t>           How much does it cost to smile?</a:t>
            </a:r>
            <a:endParaRPr lang="en-US" altLang="en-US"/>
          </a:p>
        </p:txBody>
      </p:sp>
      <p:pic>
        <p:nvPicPr>
          <p:cNvPr id="2" name="Picture 1">
            <a:extLst>
              <a:ext uri="{FF2B5EF4-FFF2-40B4-BE49-F238E27FC236}">
                <a16:creationId xmlns:a16="http://schemas.microsoft.com/office/drawing/2014/main" id="{94BD75C6-EB6E-542E-0592-530ECA19AB4E}"/>
              </a:ext>
            </a:extLst>
          </p:cNvPr>
          <p:cNvPicPr>
            <a:picLocks noChangeAspect="1"/>
          </p:cNvPicPr>
          <p:nvPr/>
        </p:nvPicPr>
        <p:blipFill rotWithShape="1">
          <a:blip r:embed="rId2"/>
          <a:srcRect l="21632" r="28130" b="-1"/>
          <a:stretch/>
        </p:blipFill>
        <p:spPr>
          <a:xfrm>
            <a:off x="4932040" y="692696"/>
            <a:ext cx="3886200" cy="4351338"/>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667C56C0-417F-79B0-736E-9339523397E5}"/>
              </a:ext>
            </a:extLst>
          </p:cNvPr>
          <p:cNvSpPr>
            <a:spLocks noGrp="1" noChangeArrowheads="1"/>
          </p:cNvSpPr>
          <p:nvPr>
            <p:ph type="title"/>
          </p:nvPr>
        </p:nvSpPr>
        <p:spPr>
          <a:xfrm>
            <a:off x="628650" y="365126"/>
            <a:ext cx="7886700" cy="1325563"/>
          </a:xfrm>
        </p:spPr>
        <p:txBody>
          <a:bodyPr anchor="ctr">
            <a:normAutofit/>
          </a:bodyPr>
          <a:lstStyle/>
          <a:p>
            <a:pPr eaLnBrk="1" hangingPunct="1"/>
            <a:r>
              <a:rPr lang="en-GB" altLang="en-US"/>
              <a:t>SIX COMMUNICATION SKILLS</a:t>
            </a:r>
            <a:endParaRPr lang="en-US" altLang="en-US"/>
          </a:p>
        </p:txBody>
      </p:sp>
      <p:sp>
        <p:nvSpPr>
          <p:cNvPr id="3075" name="Rectangle 3">
            <a:extLst>
              <a:ext uri="{FF2B5EF4-FFF2-40B4-BE49-F238E27FC236}">
                <a16:creationId xmlns:a16="http://schemas.microsoft.com/office/drawing/2014/main" id="{0A275EC9-817D-67E7-29A0-73CD6C29ABC5}"/>
              </a:ext>
            </a:extLst>
          </p:cNvPr>
          <p:cNvSpPr>
            <a:spLocks noGrp="1" noChangeArrowheads="1"/>
          </p:cNvSpPr>
          <p:nvPr>
            <p:ph sz="half" idx="1"/>
          </p:nvPr>
        </p:nvSpPr>
        <p:spPr>
          <a:xfrm>
            <a:off x="628650" y="1825625"/>
            <a:ext cx="3886200" cy="4351338"/>
          </a:xfrm>
        </p:spPr>
        <p:txBody>
          <a:bodyPr>
            <a:normAutofit/>
          </a:bodyPr>
          <a:lstStyle/>
          <a:p>
            <a:pPr eaLnBrk="1" hangingPunct="1"/>
            <a:r>
              <a:rPr lang="en-GB" altLang="en-US" dirty="0"/>
              <a:t>APPEARANCE  AND BODY LANGUAGE</a:t>
            </a:r>
          </a:p>
          <a:p>
            <a:pPr eaLnBrk="1" hangingPunct="1"/>
            <a:r>
              <a:rPr lang="en-GB" altLang="en-US" dirty="0"/>
              <a:t>SMILE, LAUGH AND EYE CONTACT</a:t>
            </a:r>
          </a:p>
          <a:p>
            <a:pPr eaLnBrk="1" hangingPunct="1"/>
            <a:r>
              <a:rPr lang="en-GB" altLang="en-US" dirty="0"/>
              <a:t>MEET AND GREET</a:t>
            </a:r>
          </a:p>
          <a:p>
            <a:pPr eaLnBrk="1" hangingPunct="1"/>
            <a:r>
              <a:rPr lang="en-GB" altLang="en-US" dirty="0"/>
              <a:t>READ AND ACT</a:t>
            </a:r>
          </a:p>
          <a:p>
            <a:pPr eaLnBrk="1" hangingPunct="1"/>
            <a:r>
              <a:rPr lang="en-GB" altLang="en-US" dirty="0"/>
              <a:t>ASK AND LISTEN</a:t>
            </a:r>
          </a:p>
          <a:p>
            <a:pPr eaLnBrk="1" hangingPunct="1"/>
            <a:r>
              <a:rPr lang="en-GB" altLang="en-US" dirty="0"/>
              <a:t>POSITIVE CAN DO ATTITUDE</a:t>
            </a:r>
            <a:endParaRPr lang="en-US" altLang="en-US" dirty="0"/>
          </a:p>
        </p:txBody>
      </p:sp>
      <p:pic>
        <p:nvPicPr>
          <p:cNvPr id="3" name="Online Media 2" title="The keys to a great conversation | Celeste Headlee">
            <a:hlinkClick r:id="" action="ppaction://media"/>
            <a:extLst>
              <a:ext uri="{FF2B5EF4-FFF2-40B4-BE49-F238E27FC236}">
                <a16:creationId xmlns:a16="http://schemas.microsoft.com/office/drawing/2014/main" id="{AF944C47-D66F-761B-9355-9F1385AAF2C0}"/>
              </a:ext>
            </a:extLst>
          </p:cNvPr>
          <p:cNvPicPr>
            <a:picLocks noRot="1" noChangeAspect="1"/>
          </p:cNvPicPr>
          <p:nvPr>
            <a:videoFile r:link="rId1"/>
          </p:nvPr>
        </p:nvPicPr>
        <p:blipFill>
          <a:blip r:embed="rId3"/>
          <a:stretch>
            <a:fillRect/>
          </a:stretch>
        </p:blipFill>
        <p:spPr>
          <a:xfrm>
            <a:off x="4067944" y="1818120"/>
            <a:ext cx="4995173" cy="282227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07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07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075">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075">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07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mediacall" presetSubtype="0" fill="hold" nodeType="clickEffect">
                                  <p:stCondLst>
                                    <p:cond delay="0"/>
                                  </p:stCondLst>
                                  <p:childTnLst>
                                    <p:cmd type="call" cmd="playFrom(0.0)">
                                      <p:cBhvr>
                                        <p:cTn id="22"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23" fill="hold" display="0">
                  <p:stCondLst>
                    <p:cond delay="indefinite"/>
                  </p:stCondLst>
                </p:cTn>
                <p:tgtEl>
                  <p:spTgt spid="3"/>
                </p:tgtEl>
              </p:cMediaNode>
            </p:video>
            <p:seq concurrent="1" nextAc="seek">
              <p:cTn id="24" restart="whenNotActive" fill="hold" evtFilter="cancelBubble" nodeType="interactiveSeq">
                <p:stCondLst>
                  <p:cond evt="onClick" delay="0">
                    <p:tgtEl>
                      <p:spTgt spid="3"/>
                    </p:tgtEl>
                  </p:cond>
                </p:stCondLst>
                <p:endSync evt="end" delay="0">
                  <p:rtn val="all"/>
                </p:endSync>
                <p:childTnLst>
                  <p:par>
                    <p:cTn id="25" fill="hold">
                      <p:stCondLst>
                        <p:cond delay="0"/>
                      </p:stCondLst>
                      <p:childTnLst>
                        <p:par>
                          <p:cTn id="26" fill="hold">
                            <p:stCondLst>
                              <p:cond delay="0"/>
                            </p:stCondLst>
                            <p:childTnLst>
                              <p:par>
                                <p:cTn id="27" presetID="2" presetClass="mediacall" presetSubtype="0" fill="hold" nodeType="clickEffect">
                                  <p:stCondLst>
                                    <p:cond delay="0"/>
                                  </p:stCondLst>
                                  <p:childTnLst>
                                    <p:cmd type="call" cmd="togglePause">
                                      <p:cBhvr>
                                        <p:cTn id="28"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B9A43CD1-0E92-9DF6-1C62-3FE7B7518131}"/>
              </a:ext>
            </a:extLst>
          </p:cNvPr>
          <p:cNvSpPr>
            <a:spLocks noGrp="1" noChangeArrowheads="1"/>
          </p:cNvSpPr>
          <p:nvPr>
            <p:ph type="title"/>
          </p:nvPr>
        </p:nvSpPr>
        <p:spPr/>
        <p:txBody>
          <a:bodyPr/>
          <a:lstStyle/>
          <a:p>
            <a:pPr eaLnBrk="1" hangingPunct="1"/>
            <a:r>
              <a:rPr lang="en-GB" altLang="en-US" sz="4000"/>
              <a:t>The Six Stages of Service</a:t>
            </a:r>
            <a:endParaRPr lang="en-US" altLang="en-US" sz="4000"/>
          </a:p>
        </p:txBody>
      </p:sp>
      <p:sp>
        <p:nvSpPr>
          <p:cNvPr id="4099" name="Rectangle 3">
            <a:extLst>
              <a:ext uri="{FF2B5EF4-FFF2-40B4-BE49-F238E27FC236}">
                <a16:creationId xmlns:a16="http://schemas.microsoft.com/office/drawing/2014/main" id="{90EE6318-D877-C68F-7CAA-EE543F8BF220}"/>
              </a:ext>
            </a:extLst>
          </p:cNvPr>
          <p:cNvSpPr>
            <a:spLocks noGrp="1" noChangeArrowheads="1"/>
          </p:cNvSpPr>
          <p:nvPr>
            <p:ph type="body" idx="1"/>
          </p:nvPr>
        </p:nvSpPr>
        <p:spPr>
          <a:xfrm>
            <a:off x="301625" y="1676400"/>
            <a:ext cx="8540750" cy="5181600"/>
          </a:xfrm>
        </p:spPr>
        <p:txBody>
          <a:bodyPr/>
          <a:lstStyle/>
          <a:p>
            <a:pPr eaLnBrk="1" hangingPunct="1"/>
            <a:r>
              <a:rPr lang="en-GB" altLang="en-US" dirty="0"/>
              <a:t>Meet and greet the guests with a warm welcome</a:t>
            </a:r>
          </a:p>
          <a:p>
            <a:pPr eaLnBrk="1" hangingPunct="1"/>
            <a:r>
              <a:rPr lang="en-GB" altLang="en-US" dirty="0"/>
              <a:t>Read the guest – smile and laugh</a:t>
            </a:r>
          </a:p>
          <a:p>
            <a:pPr eaLnBrk="1" hangingPunct="1"/>
            <a:r>
              <a:rPr lang="en-GB" altLang="en-US" dirty="0"/>
              <a:t>Interaction – Share your culture </a:t>
            </a:r>
          </a:p>
          <a:p>
            <a:pPr eaLnBrk="1" hangingPunct="1"/>
            <a:r>
              <a:rPr lang="en-GB" altLang="en-US" dirty="0"/>
              <a:t>Ask about their Experiences</a:t>
            </a:r>
          </a:p>
          <a:p>
            <a:pPr eaLnBrk="1" hangingPunct="1"/>
            <a:r>
              <a:rPr lang="en-GB" altLang="en-US" dirty="0"/>
              <a:t>Listen with good communication skills</a:t>
            </a:r>
          </a:p>
          <a:p>
            <a:pPr eaLnBrk="1" hangingPunct="1"/>
            <a:r>
              <a:rPr lang="en-GB" altLang="en-US" dirty="0"/>
              <a:t>A Special Goodbye thanking them for choosing you</a:t>
            </a:r>
          </a:p>
          <a:p>
            <a:pPr eaLnBrk="1" hangingPunct="1">
              <a:buFontTx/>
              <a:buNone/>
            </a:pPr>
            <a:endParaRPr lang="en-GB" altLang="en-US" dirty="0"/>
          </a:p>
          <a:p>
            <a:pPr eaLnBrk="1" hangingPunct="1"/>
            <a:endParaRPr lang="en-US" altLang="en-US" dirty="0"/>
          </a:p>
        </p:txBody>
      </p:sp>
      <p:pic>
        <p:nvPicPr>
          <p:cNvPr id="2" name="Picture 1">
            <a:extLst>
              <a:ext uri="{FF2B5EF4-FFF2-40B4-BE49-F238E27FC236}">
                <a16:creationId xmlns:a16="http://schemas.microsoft.com/office/drawing/2014/main" id="{8F25D6A6-374D-D0D9-BA23-0C317FBA6962}"/>
              </a:ext>
            </a:extLst>
          </p:cNvPr>
          <p:cNvPicPr>
            <a:picLocks noChangeAspect="1"/>
          </p:cNvPicPr>
          <p:nvPr/>
        </p:nvPicPr>
        <p:blipFill>
          <a:blip r:embed="rId2"/>
          <a:stretch>
            <a:fillRect/>
          </a:stretch>
        </p:blipFill>
        <p:spPr>
          <a:xfrm>
            <a:off x="6012160" y="4149080"/>
            <a:ext cx="2417891" cy="131610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09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99">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099">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09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93B6C096-36B1-F187-3429-4BAF74F1751F}"/>
              </a:ext>
            </a:extLst>
          </p:cNvPr>
          <p:cNvSpPr>
            <a:spLocks noGrp="1" noChangeArrowheads="1"/>
          </p:cNvSpPr>
          <p:nvPr>
            <p:ph type="title"/>
          </p:nvPr>
        </p:nvSpPr>
        <p:spPr/>
        <p:txBody>
          <a:bodyPr/>
          <a:lstStyle/>
          <a:p>
            <a:pPr eaLnBrk="1" hangingPunct="1"/>
            <a:r>
              <a:rPr lang="en-GB" altLang="en-US"/>
              <a:t>MEET AND GREET</a:t>
            </a:r>
            <a:endParaRPr lang="en-US" altLang="en-US"/>
          </a:p>
        </p:txBody>
      </p:sp>
      <p:sp>
        <p:nvSpPr>
          <p:cNvPr id="5123" name="Rectangle 3">
            <a:extLst>
              <a:ext uri="{FF2B5EF4-FFF2-40B4-BE49-F238E27FC236}">
                <a16:creationId xmlns:a16="http://schemas.microsoft.com/office/drawing/2014/main" id="{C31E819D-1D0F-E834-8575-A2C0239C1C43}"/>
              </a:ext>
            </a:extLst>
          </p:cNvPr>
          <p:cNvSpPr>
            <a:spLocks noGrp="1" noChangeArrowheads="1"/>
          </p:cNvSpPr>
          <p:nvPr>
            <p:ph type="body" idx="1"/>
          </p:nvPr>
        </p:nvSpPr>
        <p:spPr/>
        <p:txBody>
          <a:bodyPr>
            <a:normAutofit lnSpcReduction="10000"/>
          </a:bodyPr>
          <a:lstStyle/>
          <a:p>
            <a:pPr eaLnBrk="1" hangingPunct="1">
              <a:lnSpc>
                <a:spcPct val="80000"/>
              </a:lnSpc>
            </a:pPr>
            <a:r>
              <a:rPr lang="en-GB" altLang="en-US" sz="2400"/>
              <a:t>Always meet and greet a guest when they arrive, or you see them </a:t>
            </a:r>
          </a:p>
          <a:p>
            <a:pPr eaLnBrk="1" hangingPunct="1">
              <a:lnSpc>
                <a:spcPct val="80000"/>
              </a:lnSpc>
            </a:pPr>
            <a:endParaRPr lang="en-GB" altLang="en-US" sz="2400"/>
          </a:p>
          <a:p>
            <a:pPr eaLnBrk="1" hangingPunct="1">
              <a:lnSpc>
                <a:spcPct val="80000"/>
              </a:lnSpc>
            </a:pPr>
            <a:r>
              <a:rPr lang="en-GB" altLang="en-US" sz="2400"/>
              <a:t>Make eye contact and acknowledge them</a:t>
            </a:r>
          </a:p>
          <a:p>
            <a:pPr eaLnBrk="1" hangingPunct="1">
              <a:lnSpc>
                <a:spcPct val="80000"/>
              </a:lnSpc>
            </a:pPr>
            <a:endParaRPr lang="en-GB" altLang="en-US" sz="2400"/>
          </a:p>
          <a:p>
            <a:pPr eaLnBrk="1" hangingPunct="1">
              <a:lnSpc>
                <a:spcPct val="80000"/>
              </a:lnSpc>
            </a:pPr>
            <a:r>
              <a:rPr lang="en-GB" altLang="en-US" sz="2400"/>
              <a:t>Give them a warm welcome </a:t>
            </a:r>
          </a:p>
          <a:p>
            <a:pPr eaLnBrk="1" hangingPunct="1">
              <a:lnSpc>
                <a:spcPct val="80000"/>
              </a:lnSpc>
            </a:pPr>
            <a:endParaRPr lang="en-GB" altLang="en-US" sz="2400"/>
          </a:p>
          <a:p>
            <a:pPr eaLnBrk="1" hangingPunct="1">
              <a:lnSpc>
                <a:spcPct val="80000"/>
              </a:lnSpc>
            </a:pPr>
            <a:r>
              <a:rPr lang="en-GB" altLang="en-US" sz="2400"/>
              <a:t>Always smile</a:t>
            </a:r>
          </a:p>
          <a:p>
            <a:pPr eaLnBrk="1" hangingPunct="1">
              <a:lnSpc>
                <a:spcPct val="80000"/>
              </a:lnSpc>
            </a:pPr>
            <a:endParaRPr lang="en-GB" altLang="en-US" sz="2400"/>
          </a:p>
          <a:p>
            <a:pPr eaLnBrk="1" hangingPunct="1">
              <a:lnSpc>
                <a:spcPct val="80000"/>
              </a:lnSpc>
            </a:pPr>
            <a:r>
              <a:rPr lang="en-GB" altLang="en-US" sz="2400"/>
              <a:t>Use appropriate words like “good morning”</a:t>
            </a:r>
          </a:p>
          <a:p>
            <a:pPr eaLnBrk="1" hangingPunct="1">
              <a:lnSpc>
                <a:spcPct val="80000"/>
              </a:lnSpc>
            </a:pPr>
            <a:endParaRPr lang="en-GB" altLang="en-US" sz="2400"/>
          </a:p>
          <a:p>
            <a:pPr eaLnBrk="1" hangingPunct="1">
              <a:lnSpc>
                <a:spcPct val="80000"/>
              </a:lnSpc>
            </a:pPr>
            <a:r>
              <a:rPr lang="en-GB" altLang="en-US" sz="2400"/>
              <a:t>If possible use their name</a:t>
            </a:r>
          </a:p>
          <a:p>
            <a:pPr eaLnBrk="1" hangingPunct="1">
              <a:lnSpc>
                <a:spcPct val="80000"/>
              </a:lnSpc>
            </a:pPr>
            <a:endParaRPr lang="en-US" altLang="en-US" sz="24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E87C9C71-6C9C-03CC-A0F4-F58D96791711}"/>
              </a:ext>
            </a:extLst>
          </p:cNvPr>
          <p:cNvSpPr>
            <a:spLocks noGrp="1" noChangeArrowheads="1"/>
          </p:cNvSpPr>
          <p:nvPr>
            <p:ph type="title"/>
          </p:nvPr>
        </p:nvSpPr>
        <p:spPr/>
        <p:txBody>
          <a:bodyPr/>
          <a:lstStyle/>
          <a:p>
            <a:pPr eaLnBrk="1" hangingPunct="1"/>
            <a:r>
              <a:rPr lang="en-GB" altLang="en-US"/>
              <a:t>READ THE GUEST</a:t>
            </a:r>
            <a:endParaRPr lang="en-US" altLang="en-US"/>
          </a:p>
        </p:txBody>
      </p:sp>
      <p:sp>
        <p:nvSpPr>
          <p:cNvPr id="6147" name="Rectangle 3">
            <a:extLst>
              <a:ext uri="{FF2B5EF4-FFF2-40B4-BE49-F238E27FC236}">
                <a16:creationId xmlns:a16="http://schemas.microsoft.com/office/drawing/2014/main" id="{7C71EAFD-0E21-1557-2544-138C5453F3DC}"/>
              </a:ext>
            </a:extLst>
          </p:cNvPr>
          <p:cNvSpPr>
            <a:spLocks noGrp="1" noChangeArrowheads="1"/>
          </p:cNvSpPr>
          <p:nvPr>
            <p:ph type="body" idx="1"/>
          </p:nvPr>
        </p:nvSpPr>
        <p:spPr/>
        <p:txBody>
          <a:bodyPr/>
          <a:lstStyle/>
          <a:p>
            <a:pPr eaLnBrk="1" hangingPunct="1"/>
            <a:r>
              <a:rPr lang="en-GB" altLang="en-US"/>
              <a:t>Read the situation</a:t>
            </a:r>
          </a:p>
          <a:p>
            <a:pPr eaLnBrk="1" hangingPunct="1"/>
            <a:r>
              <a:rPr lang="en-GB" altLang="en-US"/>
              <a:t>Don’t let the guest struggle </a:t>
            </a:r>
          </a:p>
          <a:p>
            <a:pPr eaLnBrk="1" hangingPunct="1"/>
            <a:r>
              <a:rPr lang="en-GB" altLang="en-US"/>
              <a:t>Help them before they ask</a:t>
            </a:r>
          </a:p>
          <a:p>
            <a:pPr eaLnBrk="1" hangingPunct="1"/>
            <a:r>
              <a:rPr lang="en-GB" altLang="en-US"/>
              <a:t>Find out what they need</a:t>
            </a:r>
          </a:p>
          <a:p>
            <a:pPr eaLnBrk="1" hangingPunct="1"/>
            <a:r>
              <a:rPr lang="en-GB" altLang="en-US"/>
              <a:t>Act if needed</a:t>
            </a:r>
          </a:p>
          <a:p>
            <a:pPr eaLnBrk="1" hangingPunct="1"/>
            <a:r>
              <a:rPr lang="en-GB" altLang="en-US"/>
              <a:t>If a guest is sitting happily waiting for a friend smile and greet them BUT don’t go up and ask if you can help them </a:t>
            </a:r>
            <a:endParaRPr lang="en-US"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579481AE-3C06-2225-8D37-93C1820FD20F}"/>
              </a:ext>
            </a:extLst>
          </p:cNvPr>
          <p:cNvSpPr>
            <a:spLocks noGrp="1" noChangeArrowheads="1"/>
          </p:cNvSpPr>
          <p:nvPr>
            <p:ph type="title"/>
          </p:nvPr>
        </p:nvSpPr>
        <p:spPr/>
        <p:txBody>
          <a:bodyPr/>
          <a:lstStyle/>
          <a:p>
            <a:pPr eaLnBrk="1" hangingPunct="1"/>
            <a:r>
              <a:rPr lang="en-GB" altLang="en-US"/>
              <a:t>Interaction</a:t>
            </a:r>
            <a:endParaRPr lang="en-US" altLang="en-US"/>
          </a:p>
        </p:txBody>
      </p:sp>
      <p:sp>
        <p:nvSpPr>
          <p:cNvPr id="7171" name="Rectangle 3">
            <a:extLst>
              <a:ext uri="{FF2B5EF4-FFF2-40B4-BE49-F238E27FC236}">
                <a16:creationId xmlns:a16="http://schemas.microsoft.com/office/drawing/2014/main" id="{88A724A2-E626-C5BA-FCC5-42A173F86B8C}"/>
              </a:ext>
            </a:extLst>
          </p:cNvPr>
          <p:cNvSpPr>
            <a:spLocks noGrp="1" noChangeArrowheads="1"/>
          </p:cNvSpPr>
          <p:nvPr>
            <p:ph type="body" idx="1"/>
          </p:nvPr>
        </p:nvSpPr>
        <p:spPr>
          <a:xfrm>
            <a:off x="250825" y="1341438"/>
            <a:ext cx="8540750" cy="5516562"/>
          </a:xfrm>
        </p:spPr>
        <p:txBody>
          <a:bodyPr/>
          <a:lstStyle/>
          <a:p>
            <a:pPr eaLnBrk="1" hangingPunct="1"/>
            <a:r>
              <a:rPr lang="en-GB" altLang="en-US"/>
              <a:t>Whenever possible talk to our guests</a:t>
            </a:r>
          </a:p>
          <a:p>
            <a:pPr eaLnBrk="1" hangingPunct="1"/>
            <a:r>
              <a:rPr lang="en-GB" altLang="en-US"/>
              <a:t>Think about your language </a:t>
            </a:r>
          </a:p>
          <a:p>
            <a:pPr eaLnBrk="1" hangingPunct="1"/>
            <a:r>
              <a:rPr lang="en-GB" altLang="en-US"/>
              <a:t>Tell them about the destination </a:t>
            </a:r>
          </a:p>
          <a:p>
            <a:pPr eaLnBrk="1" hangingPunct="1"/>
            <a:r>
              <a:rPr lang="en-GB" altLang="en-US"/>
              <a:t>Tell them about local heritage and attractions and help them plan their trips</a:t>
            </a:r>
          </a:p>
          <a:p>
            <a:pPr eaLnBrk="1" hangingPunct="1"/>
            <a:r>
              <a:rPr lang="en-GB" altLang="en-US"/>
              <a:t>Smile and laugh to create memories</a:t>
            </a:r>
          </a:p>
          <a:p>
            <a:pPr eaLnBrk="1" hangingPunct="1"/>
            <a:r>
              <a:rPr lang="en-GB" altLang="en-US"/>
              <a:t>Think about using the best communication skills, it’s not what you say it’s how you say it!</a:t>
            </a:r>
            <a:endParaRPr lang="en-US"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C654D0F4-FB1D-3130-9B4B-793972EEB277}"/>
              </a:ext>
            </a:extLst>
          </p:cNvPr>
          <p:cNvSpPr>
            <a:spLocks noGrp="1" noChangeArrowheads="1"/>
          </p:cNvSpPr>
          <p:nvPr>
            <p:ph type="title"/>
          </p:nvPr>
        </p:nvSpPr>
        <p:spPr/>
        <p:txBody>
          <a:bodyPr/>
          <a:lstStyle/>
          <a:p>
            <a:pPr eaLnBrk="1" hangingPunct="1"/>
            <a:r>
              <a:rPr lang="en-GB" altLang="en-US"/>
              <a:t>ASK</a:t>
            </a:r>
            <a:endParaRPr lang="en-US" altLang="en-US"/>
          </a:p>
        </p:txBody>
      </p:sp>
      <p:sp>
        <p:nvSpPr>
          <p:cNvPr id="8195" name="Rectangle 3">
            <a:extLst>
              <a:ext uri="{FF2B5EF4-FFF2-40B4-BE49-F238E27FC236}">
                <a16:creationId xmlns:a16="http://schemas.microsoft.com/office/drawing/2014/main" id="{FA65170A-01AC-C71F-57DC-4FB7C4448B51}"/>
              </a:ext>
            </a:extLst>
          </p:cNvPr>
          <p:cNvSpPr>
            <a:spLocks noGrp="1" noChangeArrowheads="1"/>
          </p:cNvSpPr>
          <p:nvPr>
            <p:ph type="body" idx="1"/>
          </p:nvPr>
        </p:nvSpPr>
        <p:spPr/>
        <p:txBody>
          <a:bodyPr/>
          <a:lstStyle/>
          <a:p>
            <a:pPr eaLnBrk="1" hangingPunct="1"/>
            <a:r>
              <a:rPr lang="en-GB" altLang="en-US"/>
              <a:t>Ask the guest about their experiences</a:t>
            </a:r>
          </a:p>
          <a:p>
            <a:pPr eaLnBrk="1" hangingPunct="1"/>
            <a:r>
              <a:rPr lang="en-GB" altLang="en-US"/>
              <a:t>Feedback is essential</a:t>
            </a:r>
          </a:p>
          <a:p>
            <a:pPr eaLnBrk="1" hangingPunct="1"/>
            <a:r>
              <a:rPr lang="en-GB" altLang="en-US"/>
              <a:t>The guest can tell us all we need to know</a:t>
            </a:r>
          </a:p>
          <a:p>
            <a:pPr eaLnBrk="1" hangingPunct="1"/>
            <a:r>
              <a:rPr lang="en-GB" altLang="en-US"/>
              <a:t>The guest can tell us their needs and expectations if we just ask</a:t>
            </a:r>
          </a:p>
          <a:p>
            <a:pPr eaLnBrk="1" hangingPunct="1"/>
            <a:r>
              <a:rPr lang="en-GB" altLang="en-US"/>
              <a:t>Guest like talking about their experiences</a:t>
            </a:r>
          </a:p>
          <a:p>
            <a:pPr eaLnBrk="1" hangingPunct="1"/>
            <a:r>
              <a:rPr lang="en-GB" altLang="en-US"/>
              <a:t>React to what they tell you - action</a:t>
            </a:r>
            <a:endParaRPr lang="en-US"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C0266B6B-7696-5027-F671-8EA5E7D3816C}"/>
              </a:ext>
            </a:extLst>
          </p:cNvPr>
          <p:cNvSpPr>
            <a:spLocks noGrp="1" noChangeArrowheads="1"/>
          </p:cNvSpPr>
          <p:nvPr>
            <p:ph type="title"/>
          </p:nvPr>
        </p:nvSpPr>
        <p:spPr/>
        <p:txBody>
          <a:bodyPr/>
          <a:lstStyle/>
          <a:p>
            <a:pPr eaLnBrk="1" hangingPunct="1"/>
            <a:r>
              <a:rPr lang="en-GB" altLang="en-US" sz="4000"/>
              <a:t>LISTEN </a:t>
            </a:r>
            <a:br>
              <a:rPr lang="en-GB" altLang="en-US" sz="4000"/>
            </a:br>
            <a:r>
              <a:rPr lang="en-GB" altLang="en-US" sz="4000"/>
              <a:t>with good communication skills</a:t>
            </a:r>
            <a:endParaRPr lang="en-US" altLang="en-US" sz="4000"/>
          </a:p>
        </p:txBody>
      </p:sp>
      <p:sp>
        <p:nvSpPr>
          <p:cNvPr id="9219" name="Rectangle 3">
            <a:extLst>
              <a:ext uri="{FF2B5EF4-FFF2-40B4-BE49-F238E27FC236}">
                <a16:creationId xmlns:a16="http://schemas.microsoft.com/office/drawing/2014/main" id="{0B8BF759-86B5-3398-3A27-63F53DD02497}"/>
              </a:ext>
            </a:extLst>
          </p:cNvPr>
          <p:cNvSpPr>
            <a:spLocks noGrp="1" noChangeArrowheads="1"/>
          </p:cNvSpPr>
          <p:nvPr>
            <p:ph type="body" idx="1"/>
          </p:nvPr>
        </p:nvSpPr>
        <p:spPr/>
        <p:txBody>
          <a:bodyPr/>
          <a:lstStyle/>
          <a:p>
            <a:pPr eaLnBrk="1" hangingPunct="1">
              <a:lnSpc>
                <a:spcPct val="90000"/>
              </a:lnSpc>
            </a:pPr>
            <a:r>
              <a:rPr lang="en-GB" altLang="en-US"/>
              <a:t>Always listen to our guests</a:t>
            </a:r>
          </a:p>
          <a:p>
            <a:pPr eaLnBrk="1" hangingPunct="1">
              <a:lnSpc>
                <a:spcPct val="90000"/>
              </a:lnSpc>
            </a:pPr>
            <a:r>
              <a:rPr lang="en-GB" altLang="en-US"/>
              <a:t>Your guests can tell us more about our service than anyone</a:t>
            </a:r>
          </a:p>
          <a:p>
            <a:pPr eaLnBrk="1" hangingPunct="1">
              <a:lnSpc>
                <a:spcPct val="90000"/>
              </a:lnSpc>
            </a:pPr>
            <a:r>
              <a:rPr lang="en-GB" altLang="en-US"/>
              <a:t>Be attentative and see what they need</a:t>
            </a:r>
          </a:p>
          <a:p>
            <a:pPr eaLnBrk="1" hangingPunct="1">
              <a:lnSpc>
                <a:spcPct val="90000"/>
              </a:lnSpc>
            </a:pPr>
            <a:r>
              <a:rPr lang="en-GB" altLang="en-US"/>
              <a:t>Be interested</a:t>
            </a:r>
          </a:p>
          <a:p>
            <a:pPr eaLnBrk="1" hangingPunct="1">
              <a:lnSpc>
                <a:spcPct val="90000"/>
              </a:lnSpc>
            </a:pPr>
            <a:r>
              <a:rPr lang="en-GB" altLang="en-US"/>
              <a:t>Advise or act if needed</a:t>
            </a:r>
          </a:p>
          <a:p>
            <a:pPr eaLnBrk="1" hangingPunct="1">
              <a:lnSpc>
                <a:spcPct val="90000"/>
              </a:lnSpc>
            </a:pPr>
            <a:r>
              <a:rPr lang="en-GB" altLang="en-US"/>
              <a:t>Communication is about your presentation and listening skills as well as what you say!</a:t>
            </a:r>
          </a:p>
          <a:p>
            <a:pPr eaLnBrk="1" hangingPunct="1">
              <a:lnSpc>
                <a:spcPct val="90000"/>
              </a:lnSpc>
            </a:pPr>
            <a:endParaRPr lang="en-US"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E19C0136-AC15-73CC-390A-BAAB664EA859}"/>
              </a:ext>
            </a:extLst>
          </p:cNvPr>
          <p:cNvSpPr>
            <a:spLocks noGrp="1" noChangeArrowheads="1"/>
          </p:cNvSpPr>
          <p:nvPr>
            <p:ph type="title"/>
          </p:nvPr>
        </p:nvSpPr>
        <p:spPr/>
        <p:txBody>
          <a:bodyPr/>
          <a:lstStyle/>
          <a:p>
            <a:pPr eaLnBrk="1" hangingPunct="1"/>
            <a:r>
              <a:rPr lang="en-GB" altLang="en-US"/>
              <a:t>A Special Goodbye</a:t>
            </a:r>
            <a:endParaRPr lang="en-US" altLang="en-US"/>
          </a:p>
        </p:txBody>
      </p:sp>
      <p:sp>
        <p:nvSpPr>
          <p:cNvPr id="10243" name="Rectangle 3">
            <a:extLst>
              <a:ext uri="{FF2B5EF4-FFF2-40B4-BE49-F238E27FC236}">
                <a16:creationId xmlns:a16="http://schemas.microsoft.com/office/drawing/2014/main" id="{40B7C216-97D3-A459-A663-41E20EB81ECA}"/>
              </a:ext>
            </a:extLst>
          </p:cNvPr>
          <p:cNvSpPr>
            <a:spLocks noGrp="1" noChangeArrowheads="1"/>
          </p:cNvSpPr>
          <p:nvPr>
            <p:ph type="body" idx="1"/>
          </p:nvPr>
        </p:nvSpPr>
        <p:spPr/>
        <p:txBody>
          <a:bodyPr/>
          <a:lstStyle/>
          <a:p>
            <a:pPr eaLnBrk="1" hangingPunct="1"/>
            <a:r>
              <a:rPr lang="en-GB" altLang="en-US"/>
              <a:t>All our guests deserve a special goodbye</a:t>
            </a:r>
          </a:p>
          <a:p>
            <a:pPr eaLnBrk="1" hangingPunct="1"/>
            <a:r>
              <a:rPr lang="en-GB" altLang="en-US"/>
              <a:t>Chose the right language </a:t>
            </a:r>
          </a:p>
          <a:p>
            <a:pPr eaLnBrk="1" hangingPunct="1"/>
            <a:r>
              <a:rPr lang="en-GB" altLang="en-US"/>
              <a:t>Make them feel special</a:t>
            </a:r>
          </a:p>
          <a:p>
            <a:pPr eaLnBrk="1" hangingPunct="1"/>
            <a:r>
              <a:rPr lang="en-GB" altLang="en-US"/>
              <a:t>Remember your guests have a choice and we want them to come back  </a:t>
            </a:r>
          </a:p>
          <a:p>
            <a:pPr eaLnBrk="1" hangingPunct="1"/>
            <a:r>
              <a:rPr lang="en-GB" altLang="en-US"/>
              <a:t>We want them to recommend to their friends and family</a:t>
            </a:r>
          </a:p>
          <a:p>
            <a:pPr eaLnBrk="1" hangingPunct="1"/>
            <a:r>
              <a:rPr lang="en-GB" altLang="en-US"/>
              <a:t>Thank them for choosing you</a:t>
            </a:r>
            <a:endParaRPr lang="en-US"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90BDD297-F3BD-371F-EE4C-22373569F72B}"/>
              </a:ext>
            </a:extLst>
          </p:cNvPr>
          <p:cNvSpPr>
            <a:spLocks noGrp="1" noChangeArrowheads="1"/>
          </p:cNvSpPr>
          <p:nvPr>
            <p:ph type="title"/>
          </p:nvPr>
        </p:nvSpPr>
        <p:spPr/>
        <p:txBody>
          <a:bodyPr/>
          <a:lstStyle/>
          <a:p>
            <a:pPr eaLnBrk="1" hangingPunct="1"/>
            <a:r>
              <a:rPr lang="en-GB" altLang="en-US"/>
              <a:t>THE SIX RULES</a:t>
            </a:r>
            <a:endParaRPr lang="en-US" altLang="en-US"/>
          </a:p>
        </p:txBody>
      </p:sp>
      <p:sp>
        <p:nvSpPr>
          <p:cNvPr id="11267" name="Rectangle 3">
            <a:extLst>
              <a:ext uri="{FF2B5EF4-FFF2-40B4-BE49-F238E27FC236}">
                <a16:creationId xmlns:a16="http://schemas.microsoft.com/office/drawing/2014/main" id="{BCB60E05-F1EA-60DF-289F-06CF6552B127}"/>
              </a:ext>
            </a:extLst>
          </p:cNvPr>
          <p:cNvSpPr>
            <a:spLocks noGrp="1" noChangeArrowheads="1"/>
          </p:cNvSpPr>
          <p:nvPr>
            <p:ph type="body" idx="1"/>
          </p:nvPr>
        </p:nvSpPr>
        <p:spPr/>
        <p:txBody>
          <a:bodyPr/>
          <a:lstStyle/>
          <a:p>
            <a:pPr eaLnBrk="1" hangingPunct="1"/>
            <a:r>
              <a:rPr lang="en-GB" altLang="en-US"/>
              <a:t>Whenever possible use the guest’s name</a:t>
            </a:r>
          </a:p>
          <a:p>
            <a:pPr eaLnBrk="1" hangingPunct="1"/>
            <a:r>
              <a:rPr lang="en-GB" altLang="en-US"/>
              <a:t>BUT Do not over use it!</a:t>
            </a:r>
          </a:p>
          <a:p>
            <a:pPr eaLnBrk="1" hangingPunct="1"/>
            <a:r>
              <a:rPr lang="en-GB" altLang="en-US"/>
              <a:t>Avoid being fake or overselling your service by being in the guest’s face</a:t>
            </a:r>
          </a:p>
          <a:p>
            <a:pPr eaLnBrk="1" hangingPunct="1"/>
            <a:r>
              <a:rPr lang="en-GB" altLang="en-US"/>
              <a:t>Read the guest – do they need help or are they happy waiting for a friend</a:t>
            </a:r>
          </a:p>
          <a:p>
            <a:pPr eaLnBrk="1" hangingPunct="1"/>
            <a:r>
              <a:rPr lang="en-GB" altLang="en-US"/>
              <a:t>Remember your guests have a choice</a:t>
            </a:r>
          </a:p>
          <a:p>
            <a:pPr eaLnBrk="1" hangingPunct="1"/>
            <a:r>
              <a:rPr lang="en-GB" altLang="en-US"/>
              <a:t>Upsell!</a:t>
            </a:r>
          </a:p>
          <a:p>
            <a:pPr eaLnBrk="1" hangingPunct="1">
              <a:buFontTx/>
              <a:buNone/>
            </a:pPr>
            <a:endParaRPr lang="en-GB" altLang="en-US"/>
          </a:p>
          <a:p>
            <a:pPr eaLnBrk="1" hangingPunct="1">
              <a:buFontTx/>
              <a:buNone/>
            </a:pPr>
            <a:endParaRPr lang="en-GB" altLang="en-US"/>
          </a:p>
          <a:p>
            <a:pPr eaLnBrk="1" hangingPunct="1"/>
            <a:endParaRPr lang="en-US"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drawing, table, bed&#10;&#10;Description automatically generated">
            <a:extLst>
              <a:ext uri="{FF2B5EF4-FFF2-40B4-BE49-F238E27FC236}">
                <a16:creationId xmlns:a16="http://schemas.microsoft.com/office/drawing/2014/main" id="{8425997A-F0EB-4EEF-AB2E-9046880B375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2492896"/>
            <a:ext cx="4038600" cy="1676019"/>
          </a:xfrm>
          <a:prstGeom prst="rect">
            <a:avLst/>
          </a:prstGeom>
          <a:noFill/>
          <a:ln>
            <a:noFill/>
          </a:ln>
          <a:effectLst>
            <a:softEdge rad="112500"/>
          </a:effectLst>
        </p:spPr>
      </p:pic>
      <p:sp>
        <p:nvSpPr>
          <p:cNvPr id="2" name="Title 1">
            <a:extLst>
              <a:ext uri="{FF2B5EF4-FFF2-40B4-BE49-F238E27FC236}">
                <a16:creationId xmlns:a16="http://schemas.microsoft.com/office/drawing/2014/main" id="{57582D7C-FCC3-4C3B-8348-DD745F35C731}"/>
              </a:ext>
            </a:extLst>
          </p:cNvPr>
          <p:cNvSpPr>
            <a:spLocks noGrp="1"/>
          </p:cNvSpPr>
          <p:nvPr>
            <p:ph type="title"/>
          </p:nvPr>
        </p:nvSpPr>
        <p:spPr>
          <a:xfrm>
            <a:off x="457200" y="274638"/>
            <a:ext cx="8229600" cy="634082"/>
          </a:xfrm>
        </p:spPr>
        <p:txBody>
          <a:bodyPr anchor="ctr">
            <a:normAutofit/>
          </a:bodyPr>
          <a:lstStyle/>
          <a:p>
            <a:pPr algn="l"/>
            <a:r>
              <a:rPr lang="en-GB" sz="3200" dirty="0"/>
              <a:t>Cultural awareness</a:t>
            </a:r>
          </a:p>
        </p:txBody>
      </p:sp>
      <p:sp>
        <p:nvSpPr>
          <p:cNvPr id="3" name="Content Placeholder 2">
            <a:extLst>
              <a:ext uri="{FF2B5EF4-FFF2-40B4-BE49-F238E27FC236}">
                <a16:creationId xmlns:a16="http://schemas.microsoft.com/office/drawing/2014/main" id="{FCDA72A6-09CC-48D7-B50A-CA49DAC050C2}"/>
              </a:ext>
            </a:extLst>
          </p:cNvPr>
          <p:cNvSpPr>
            <a:spLocks noGrp="1"/>
          </p:cNvSpPr>
          <p:nvPr>
            <p:ph sz="half" idx="1"/>
          </p:nvPr>
        </p:nvSpPr>
        <p:spPr>
          <a:xfrm>
            <a:off x="4038600" y="476672"/>
            <a:ext cx="4906888" cy="4680521"/>
          </a:xfrm>
        </p:spPr>
        <p:txBody>
          <a:bodyPr>
            <a:noAutofit/>
          </a:bodyPr>
          <a:lstStyle/>
          <a:p>
            <a:pPr>
              <a:lnSpc>
                <a:spcPct val="90000"/>
              </a:lnSpc>
            </a:pPr>
            <a:r>
              <a:rPr lang="en-GB" sz="2000" dirty="0"/>
              <a:t>In hospitality, a large percentage of the customers you face and, people you work alongside will be from different backgrounds and from a variety of cultural backgrounds. </a:t>
            </a:r>
          </a:p>
          <a:p>
            <a:pPr>
              <a:lnSpc>
                <a:spcPct val="90000"/>
              </a:lnSpc>
            </a:pPr>
            <a:r>
              <a:rPr lang="en-GB" sz="2000" dirty="0"/>
              <a:t>As a result, your ability to be culturally aware and adapt to attitudes and norms that are different from your own is crucial to building a successful career. </a:t>
            </a:r>
          </a:p>
          <a:p>
            <a:pPr>
              <a:lnSpc>
                <a:spcPct val="90000"/>
              </a:lnSpc>
            </a:pPr>
            <a:r>
              <a:rPr lang="en-GB" sz="2000" dirty="0"/>
              <a:t>Your customers will not always share the same values, belief systems and perceptions, so it’s important to take this into account when trying to help them feel more comfortable. </a:t>
            </a:r>
          </a:p>
          <a:p>
            <a:pPr>
              <a:lnSpc>
                <a:spcPct val="90000"/>
              </a:lnSpc>
            </a:pPr>
            <a:r>
              <a:rPr lang="en-GB" sz="2000" dirty="0"/>
              <a:t>As with all customers, the goal is to make them so happy that they’ll want to come back.</a:t>
            </a:r>
          </a:p>
        </p:txBody>
      </p:sp>
    </p:spTree>
    <p:extLst>
      <p:ext uri="{BB962C8B-B14F-4D97-AF65-F5344CB8AC3E}">
        <p14:creationId xmlns:p14="http://schemas.microsoft.com/office/powerpoint/2010/main" val="1845550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picture containing drawing&#10;&#10;Description automatically generated">
            <a:extLst>
              <a:ext uri="{FF2B5EF4-FFF2-40B4-BE49-F238E27FC236}">
                <a16:creationId xmlns:a16="http://schemas.microsoft.com/office/drawing/2014/main" id="{A61512CD-4F61-4B6A-AB41-3B96B7F52DC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247347" y="-27384"/>
            <a:ext cx="2888878" cy="2131650"/>
          </a:xfrm>
          <a:prstGeom prst="rect">
            <a:avLst/>
          </a:prstGeom>
        </p:spPr>
      </p:pic>
      <p:sp>
        <p:nvSpPr>
          <p:cNvPr id="2" name="Title 1">
            <a:extLst>
              <a:ext uri="{FF2B5EF4-FFF2-40B4-BE49-F238E27FC236}">
                <a16:creationId xmlns:a16="http://schemas.microsoft.com/office/drawing/2014/main" id="{FBAB68D8-C857-442B-AFA4-A588AFA24E97}"/>
              </a:ext>
            </a:extLst>
          </p:cNvPr>
          <p:cNvSpPr>
            <a:spLocks noGrp="1"/>
          </p:cNvSpPr>
          <p:nvPr>
            <p:ph type="title"/>
          </p:nvPr>
        </p:nvSpPr>
        <p:spPr>
          <a:xfrm>
            <a:off x="457200" y="274638"/>
            <a:ext cx="8229600" cy="562074"/>
          </a:xfrm>
        </p:spPr>
        <p:txBody>
          <a:bodyPr>
            <a:normAutofit fontScale="90000"/>
          </a:bodyPr>
          <a:lstStyle/>
          <a:p>
            <a:pPr algn="l"/>
            <a:r>
              <a:rPr lang="en-GB" sz="3600" dirty="0"/>
              <a:t>Discussion</a:t>
            </a:r>
          </a:p>
        </p:txBody>
      </p:sp>
      <p:sp>
        <p:nvSpPr>
          <p:cNvPr id="3" name="Content Placeholder 2">
            <a:extLst>
              <a:ext uri="{FF2B5EF4-FFF2-40B4-BE49-F238E27FC236}">
                <a16:creationId xmlns:a16="http://schemas.microsoft.com/office/drawing/2014/main" id="{56F12261-DFFA-4FB7-B34A-0AB38E1E8721}"/>
              </a:ext>
            </a:extLst>
          </p:cNvPr>
          <p:cNvSpPr>
            <a:spLocks noGrp="1"/>
          </p:cNvSpPr>
          <p:nvPr>
            <p:ph sz="half" idx="1"/>
          </p:nvPr>
        </p:nvSpPr>
        <p:spPr>
          <a:xfrm>
            <a:off x="251520" y="1294086"/>
            <a:ext cx="4038600" cy="3989040"/>
          </a:xfrm>
        </p:spPr>
        <p:txBody>
          <a:bodyPr/>
          <a:lstStyle/>
          <a:p>
            <a:endParaRPr lang="en-GB" dirty="0"/>
          </a:p>
          <a:p>
            <a:r>
              <a:rPr lang="en-GB" sz="2400" dirty="0"/>
              <a:t>Think of some cultural differences that you may have to be aware of for your</a:t>
            </a:r>
          </a:p>
          <a:p>
            <a:r>
              <a:rPr lang="en-GB" sz="2400" dirty="0"/>
              <a:t>guests</a:t>
            </a:r>
          </a:p>
          <a:p>
            <a:r>
              <a:rPr lang="en-GB" sz="2400" dirty="0"/>
              <a:t>Colleague</a:t>
            </a:r>
          </a:p>
          <a:p>
            <a:r>
              <a:rPr lang="en-GB" sz="2400" dirty="0"/>
              <a:t>Managers</a:t>
            </a:r>
          </a:p>
          <a:p>
            <a:pPr marL="0" indent="0">
              <a:buNone/>
            </a:pPr>
            <a:endParaRPr lang="en-GB" dirty="0"/>
          </a:p>
        </p:txBody>
      </p:sp>
      <p:sp>
        <p:nvSpPr>
          <p:cNvPr id="4" name="Content Placeholder 3">
            <a:extLst>
              <a:ext uri="{FF2B5EF4-FFF2-40B4-BE49-F238E27FC236}">
                <a16:creationId xmlns:a16="http://schemas.microsoft.com/office/drawing/2014/main" id="{A2382BE8-C62D-4E76-A0F8-9FA72D9BB2E6}"/>
              </a:ext>
            </a:extLst>
          </p:cNvPr>
          <p:cNvSpPr>
            <a:spLocks noGrp="1"/>
          </p:cNvSpPr>
          <p:nvPr>
            <p:ph sz="half" idx="2"/>
          </p:nvPr>
        </p:nvSpPr>
        <p:spPr>
          <a:xfrm>
            <a:off x="4427984" y="1700808"/>
            <a:ext cx="4038600" cy="3989040"/>
          </a:xfrm>
        </p:spPr>
        <p:txBody>
          <a:bodyPr/>
          <a:lstStyle/>
          <a:p>
            <a:endParaRPr lang="en-GB" dirty="0"/>
          </a:p>
          <a:p>
            <a:r>
              <a:rPr lang="en-GB" sz="2400" dirty="0"/>
              <a:t>Think of some customer service skills that would be beneficial to your</a:t>
            </a:r>
          </a:p>
          <a:p>
            <a:r>
              <a:rPr lang="en-GB" sz="2400" dirty="0"/>
              <a:t> guests</a:t>
            </a:r>
          </a:p>
          <a:p>
            <a:r>
              <a:rPr lang="en-GB" sz="2400" dirty="0"/>
              <a:t>stakeholders</a:t>
            </a:r>
          </a:p>
          <a:p>
            <a:pPr marL="0" indent="0">
              <a:buNone/>
            </a:pPr>
            <a:endParaRPr lang="en-GB" dirty="0"/>
          </a:p>
        </p:txBody>
      </p:sp>
    </p:spTree>
    <p:extLst>
      <p:ext uri="{BB962C8B-B14F-4D97-AF65-F5344CB8AC3E}">
        <p14:creationId xmlns:p14="http://schemas.microsoft.com/office/powerpoint/2010/main" val="310169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506F-0C22-4025-AE04-633BBBA956FC}"/>
              </a:ext>
            </a:extLst>
          </p:cNvPr>
          <p:cNvSpPr>
            <a:spLocks noGrp="1"/>
          </p:cNvSpPr>
          <p:nvPr>
            <p:ph type="title"/>
          </p:nvPr>
        </p:nvSpPr>
        <p:spPr>
          <a:xfrm>
            <a:off x="457200" y="273050"/>
            <a:ext cx="4330824" cy="669180"/>
          </a:xfrm>
        </p:spPr>
        <p:txBody>
          <a:bodyPr anchor="b">
            <a:normAutofit fontScale="90000"/>
          </a:bodyPr>
          <a:lstStyle/>
          <a:p>
            <a:r>
              <a:rPr lang="en-GB" sz="3600" dirty="0"/>
              <a:t>Communication skills</a:t>
            </a:r>
            <a:br>
              <a:rPr lang="en-GB" dirty="0"/>
            </a:br>
            <a:endParaRPr lang="en-GB" dirty="0"/>
          </a:p>
        </p:txBody>
      </p:sp>
      <p:sp>
        <p:nvSpPr>
          <p:cNvPr id="3" name="Content Placeholder 2">
            <a:extLst>
              <a:ext uri="{FF2B5EF4-FFF2-40B4-BE49-F238E27FC236}">
                <a16:creationId xmlns:a16="http://schemas.microsoft.com/office/drawing/2014/main" id="{F712C612-90F8-4FE5-80BA-EABEBA981B6F}"/>
              </a:ext>
            </a:extLst>
          </p:cNvPr>
          <p:cNvSpPr>
            <a:spLocks noGrp="1"/>
          </p:cNvSpPr>
          <p:nvPr>
            <p:ph type="body" sz="half" idx="2"/>
          </p:nvPr>
        </p:nvSpPr>
        <p:spPr>
          <a:xfrm>
            <a:off x="457200" y="942230"/>
            <a:ext cx="6059016" cy="4522761"/>
          </a:xfrm>
        </p:spPr>
        <p:txBody>
          <a:bodyPr>
            <a:noAutofit/>
          </a:bodyPr>
          <a:lstStyle/>
          <a:p>
            <a:pPr>
              <a:lnSpc>
                <a:spcPct val="100000"/>
              </a:lnSpc>
            </a:pPr>
            <a:r>
              <a:rPr lang="en-GB" sz="2000" dirty="0"/>
              <a:t>Strong communication skills are highly valued in every industry, but </a:t>
            </a:r>
            <a:r>
              <a:rPr lang="en-GB" sz="2000" b="1" dirty="0"/>
              <a:t>especially so in hospitality and tourism</a:t>
            </a:r>
            <a:r>
              <a:rPr lang="en-GB" sz="2000" dirty="0"/>
              <a:t>. </a:t>
            </a:r>
          </a:p>
          <a:p>
            <a:pPr>
              <a:lnSpc>
                <a:spcPct val="100000"/>
              </a:lnSpc>
            </a:pPr>
            <a:r>
              <a:rPr lang="en-GB" sz="2000" dirty="0"/>
              <a:t>Dealing with people from a variety of backgrounds, ages, nationalities and temperaments, means that it is important that you can communicate in a way that is </a:t>
            </a:r>
            <a:r>
              <a:rPr lang="en-GB" sz="2000" b="1" dirty="0"/>
              <a:t>both clear and understandable,</a:t>
            </a:r>
            <a:r>
              <a:rPr lang="en-GB" sz="2000" dirty="0"/>
              <a:t> as well as representative of your employer’s brand. </a:t>
            </a:r>
          </a:p>
          <a:p>
            <a:pPr>
              <a:lnSpc>
                <a:spcPct val="100000"/>
              </a:lnSpc>
            </a:pPr>
            <a:r>
              <a:rPr lang="en-GB" sz="2000" dirty="0"/>
              <a:t>To encourage a returning customer means having the ability to build and </a:t>
            </a:r>
            <a:r>
              <a:rPr lang="en-GB" sz="2000" b="1" dirty="0"/>
              <a:t>cultivate relationships </a:t>
            </a:r>
            <a:r>
              <a:rPr lang="en-GB" sz="2000" dirty="0"/>
              <a:t>can make a big difference. </a:t>
            </a:r>
          </a:p>
          <a:p>
            <a:pPr>
              <a:lnSpc>
                <a:spcPct val="100000"/>
              </a:lnSpc>
            </a:pPr>
            <a:r>
              <a:rPr lang="en-GB" sz="2000" dirty="0"/>
              <a:t>It is also important to be able to communicate clearly with your fellow staff members, especially in busy, high-pressure environments like kitchens where effective teamwork is crucial.</a:t>
            </a:r>
          </a:p>
        </p:txBody>
      </p:sp>
      <p:pic>
        <p:nvPicPr>
          <p:cNvPr id="5" name="Picture 4" descr="A picture containing person&#10;&#10;Description automatically generated">
            <a:extLst>
              <a:ext uri="{FF2B5EF4-FFF2-40B4-BE49-F238E27FC236}">
                <a16:creationId xmlns:a16="http://schemas.microsoft.com/office/drawing/2014/main" id="{65704BE8-F352-4E6F-80DB-DB58C68277A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40152" y="1772816"/>
            <a:ext cx="3315694" cy="2486770"/>
          </a:xfrm>
          <a:prstGeom prst="ellipse">
            <a:avLst/>
          </a:prstGeom>
          <a:ln>
            <a:noFill/>
          </a:ln>
          <a:effectLst>
            <a:softEdge rad="112500"/>
          </a:effectLst>
        </p:spPr>
      </p:pic>
    </p:spTree>
    <p:extLst>
      <p:ext uri="{BB962C8B-B14F-4D97-AF65-F5344CB8AC3E}">
        <p14:creationId xmlns:p14="http://schemas.microsoft.com/office/powerpoint/2010/main" val="1498377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2BB8A-9CA3-44E9-AA16-A72AA2739095}"/>
              </a:ext>
            </a:extLst>
          </p:cNvPr>
          <p:cNvSpPr>
            <a:spLocks noGrp="1"/>
          </p:cNvSpPr>
          <p:nvPr>
            <p:ph type="title"/>
          </p:nvPr>
        </p:nvSpPr>
        <p:spPr/>
        <p:txBody>
          <a:bodyPr>
            <a:normAutofit/>
          </a:bodyPr>
          <a:lstStyle/>
          <a:p>
            <a:pPr algn="l"/>
            <a:r>
              <a:rPr lang="en-GB" sz="4000" dirty="0"/>
              <a:t>Multitasking skills</a:t>
            </a:r>
            <a:br>
              <a:rPr lang="en-GB" dirty="0"/>
            </a:br>
            <a:endParaRPr lang="en-GB" dirty="0"/>
          </a:p>
        </p:txBody>
      </p:sp>
      <p:sp>
        <p:nvSpPr>
          <p:cNvPr id="3" name="Content Placeholder 2">
            <a:extLst>
              <a:ext uri="{FF2B5EF4-FFF2-40B4-BE49-F238E27FC236}">
                <a16:creationId xmlns:a16="http://schemas.microsoft.com/office/drawing/2014/main" id="{166ED0C7-370A-49EA-839E-AD0BA2540B6F}"/>
              </a:ext>
            </a:extLst>
          </p:cNvPr>
          <p:cNvSpPr>
            <a:spLocks noGrp="1"/>
          </p:cNvSpPr>
          <p:nvPr>
            <p:ph idx="1"/>
          </p:nvPr>
        </p:nvSpPr>
        <p:spPr>
          <a:xfrm>
            <a:off x="457200" y="1052736"/>
            <a:ext cx="8229600" cy="4464497"/>
          </a:xfrm>
        </p:spPr>
        <p:txBody>
          <a:bodyPr>
            <a:normAutofit/>
          </a:bodyPr>
          <a:lstStyle/>
          <a:p>
            <a:r>
              <a:rPr lang="en-GB" sz="2000" dirty="0"/>
              <a:t>One of the reasons why hospitality can be so difficult to work in is because very busy. </a:t>
            </a:r>
          </a:p>
          <a:p>
            <a:r>
              <a:rPr lang="en-GB" sz="2000" dirty="0"/>
              <a:t>The ability to </a:t>
            </a:r>
            <a:r>
              <a:rPr lang="en-GB" sz="2000" b="1" dirty="0"/>
              <a:t>multitask and handle several tasks </a:t>
            </a:r>
            <a:r>
              <a:rPr lang="en-GB" sz="2000" dirty="0"/>
              <a:t>at once will serve you well. </a:t>
            </a:r>
          </a:p>
          <a:p>
            <a:r>
              <a:rPr lang="en-GB" sz="2000" dirty="0"/>
              <a:t>This means learning how to </a:t>
            </a:r>
            <a:r>
              <a:rPr lang="en-GB" sz="2000" b="1" dirty="0"/>
              <a:t>prioritise and manage your time effectively</a:t>
            </a:r>
            <a:r>
              <a:rPr lang="en-GB" sz="2000" dirty="0"/>
              <a:t>, while you’ll also need to be able to </a:t>
            </a:r>
            <a:r>
              <a:rPr lang="en-GB" sz="2000" b="1" dirty="0"/>
              <a:t>handle pressure and remain calm</a:t>
            </a:r>
            <a:r>
              <a:rPr lang="en-GB" sz="2000" dirty="0"/>
              <a:t> when things get chaotic. </a:t>
            </a:r>
          </a:p>
          <a:p>
            <a:endParaRPr lang="en-GB" sz="2000" dirty="0"/>
          </a:p>
          <a:p>
            <a:r>
              <a:rPr lang="en-GB" sz="2000" dirty="0"/>
              <a:t>Think of what you did yesterday? Did in you multitask in order to get through your day? How effective were you?</a:t>
            </a:r>
          </a:p>
          <a:p>
            <a:endParaRPr lang="en-GB" sz="2000" dirty="0"/>
          </a:p>
          <a:p>
            <a:r>
              <a:rPr lang="en-GB" sz="2000" dirty="0"/>
              <a:t>Time management skills really play an important part in multitasking effectively.</a:t>
            </a:r>
          </a:p>
        </p:txBody>
      </p:sp>
    </p:spTree>
    <p:extLst>
      <p:ext uri="{BB962C8B-B14F-4D97-AF65-F5344CB8AC3E}">
        <p14:creationId xmlns:p14="http://schemas.microsoft.com/office/powerpoint/2010/main" val="2114704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3B266-112F-42C3-9158-C2B4A6881367}"/>
              </a:ext>
            </a:extLst>
          </p:cNvPr>
          <p:cNvSpPr>
            <a:spLocks noGrp="1"/>
          </p:cNvSpPr>
          <p:nvPr>
            <p:ph type="title"/>
          </p:nvPr>
        </p:nvSpPr>
        <p:spPr/>
        <p:txBody>
          <a:bodyPr>
            <a:normAutofit/>
          </a:bodyPr>
          <a:lstStyle/>
          <a:p>
            <a:pPr algn="l"/>
            <a:r>
              <a:rPr lang="en-GB" sz="3600" dirty="0"/>
              <a:t>Work ethic</a:t>
            </a:r>
            <a:br>
              <a:rPr lang="en-GB" dirty="0"/>
            </a:br>
            <a:endParaRPr lang="en-GB" dirty="0"/>
          </a:p>
        </p:txBody>
      </p:sp>
      <p:sp>
        <p:nvSpPr>
          <p:cNvPr id="3" name="Content Placeholder 2">
            <a:extLst>
              <a:ext uri="{FF2B5EF4-FFF2-40B4-BE49-F238E27FC236}">
                <a16:creationId xmlns:a16="http://schemas.microsoft.com/office/drawing/2014/main" id="{490AD8BB-1B5A-434B-9474-CCF6CB75A0FA}"/>
              </a:ext>
            </a:extLst>
          </p:cNvPr>
          <p:cNvSpPr>
            <a:spLocks noGrp="1"/>
          </p:cNvSpPr>
          <p:nvPr>
            <p:ph idx="1"/>
          </p:nvPr>
        </p:nvSpPr>
        <p:spPr>
          <a:xfrm>
            <a:off x="251520" y="1268760"/>
            <a:ext cx="8229600" cy="3917032"/>
          </a:xfrm>
        </p:spPr>
        <p:txBody>
          <a:bodyPr>
            <a:normAutofit/>
          </a:bodyPr>
          <a:lstStyle/>
          <a:p>
            <a:r>
              <a:rPr lang="en-GB" sz="2400" dirty="0"/>
              <a:t>If you’re going to work in hospitality, then regardless of your role, you’re going to have to work hard. </a:t>
            </a:r>
          </a:p>
          <a:p>
            <a:r>
              <a:rPr lang="en-GB" sz="2400" dirty="0"/>
              <a:t>It’s likely that you will be on your feet for most of the time, working long shifts maintaining a cheerful and friendly persona in front of customers.</a:t>
            </a:r>
          </a:p>
          <a:p>
            <a:r>
              <a:rPr lang="en-GB" sz="2400" dirty="0"/>
              <a:t>Being part of a team means not being late to work or not turning up for a shift.</a:t>
            </a:r>
          </a:p>
          <a:p>
            <a:r>
              <a:rPr lang="en-GB" sz="2400" dirty="0"/>
              <a:t>Making sure the guests needs are met by going the ‘extra mile’ shows good work ethic.</a:t>
            </a:r>
          </a:p>
        </p:txBody>
      </p:sp>
    </p:spTree>
    <p:extLst>
      <p:ext uri="{BB962C8B-B14F-4D97-AF65-F5344CB8AC3E}">
        <p14:creationId xmlns:p14="http://schemas.microsoft.com/office/powerpoint/2010/main" val="2058810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10;&#10;Description automatically generated">
            <a:extLst>
              <a:ext uri="{FF2B5EF4-FFF2-40B4-BE49-F238E27FC236}">
                <a16:creationId xmlns:a16="http://schemas.microsoft.com/office/drawing/2014/main" id="{E10B0BB9-B7EB-4748-BDD3-6C405A86A7D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724128" y="1599065"/>
            <a:ext cx="3174504" cy="2705997"/>
          </a:xfrm>
          <a:prstGeom prst="rect">
            <a:avLst/>
          </a:prstGeom>
          <a:noFill/>
        </p:spPr>
      </p:pic>
      <p:sp>
        <p:nvSpPr>
          <p:cNvPr id="2" name="Title 1">
            <a:extLst>
              <a:ext uri="{FF2B5EF4-FFF2-40B4-BE49-F238E27FC236}">
                <a16:creationId xmlns:a16="http://schemas.microsoft.com/office/drawing/2014/main" id="{0101D1A1-D815-4434-BA47-9047E9B625FF}"/>
              </a:ext>
            </a:extLst>
          </p:cNvPr>
          <p:cNvSpPr>
            <a:spLocks noGrp="1"/>
          </p:cNvSpPr>
          <p:nvPr>
            <p:ph type="title"/>
          </p:nvPr>
        </p:nvSpPr>
        <p:spPr>
          <a:xfrm>
            <a:off x="457200" y="274638"/>
            <a:ext cx="8229600" cy="634082"/>
          </a:xfrm>
        </p:spPr>
        <p:txBody>
          <a:bodyPr anchor="ctr">
            <a:normAutofit fontScale="90000"/>
          </a:bodyPr>
          <a:lstStyle/>
          <a:p>
            <a:pPr algn="l">
              <a:lnSpc>
                <a:spcPct val="90000"/>
              </a:lnSpc>
            </a:pPr>
            <a:r>
              <a:rPr lang="en-GB" sz="3700" dirty="0"/>
              <a:t>Language skills</a:t>
            </a:r>
            <a:br>
              <a:rPr lang="en-GB" sz="3700" dirty="0"/>
            </a:br>
            <a:endParaRPr lang="en-GB" sz="3700" dirty="0"/>
          </a:p>
        </p:txBody>
      </p:sp>
      <p:sp>
        <p:nvSpPr>
          <p:cNvPr id="3" name="Content Placeholder 2">
            <a:extLst>
              <a:ext uri="{FF2B5EF4-FFF2-40B4-BE49-F238E27FC236}">
                <a16:creationId xmlns:a16="http://schemas.microsoft.com/office/drawing/2014/main" id="{AE2A58EC-0505-4214-99E7-F98D3C7050F8}"/>
              </a:ext>
            </a:extLst>
          </p:cNvPr>
          <p:cNvSpPr>
            <a:spLocks noGrp="1"/>
          </p:cNvSpPr>
          <p:nvPr>
            <p:ph sz="half" idx="1"/>
          </p:nvPr>
        </p:nvSpPr>
        <p:spPr>
          <a:xfrm>
            <a:off x="245368" y="1124744"/>
            <a:ext cx="4902696" cy="4464496"/>
          </a:xfrm>
        </p:spPr>
        <p:txBody>
          <a:bodyPr>
            <a:normAutofit lnSpcReduction="10000"/>
          </a:bodyPr>
          <a:lstStyle/>
          <a:p>
            <a:pPr>
              <a:lnSpc>
                <a:spcPct val="110000"/>
              </a:lnSpc>
            </a:pPr>
            <a:r>
              <a:rPr lang="en-GB" sz="2000" dirty="0"/>
              <a:t>language skills are a huge bonus in hotels and in hospitality because they allow you to communicate with a wider range of people.</a:t>
            </a:r>
          </a:p>
          <a:p>
            <a:pPr>
              <a:lnSpc>
                <a:spcPct val="110000"/>
              </a:lnSpc>
            </a:pPr>
            <a:r>
              <a:rPr lang="en-GB" sz="2000" dirty="0"/>
              <a:t>They are particularly useful working in the tourism sector, where knowledge of languages is useful day-to-day.</a:t>
            </a:r>
          </a:p>
          <a:p>
            <a:pPr>
              <a:lnSpc>
                <a:spcPct val="110000"/>
              </a:lnSpc>
            </a:pPr>
            <a:r>
              <a:rPr lang="en-GB" sz="2000" dirty="0"/>
              <a:t>Language skills can also benefit your career in the long term, too. If you speak French, for example, then there could be operations and/or management opportunities available to you on a more senior level, such as in a customer liaison or relationship management role or in a global business. </a:t>
            </a:r>
          </a:p>
        </p:txBody>
      </p:sp>
    </p:spTree>
    <p:extLst>
      <p:ext uri="{BB962C8B-B14F-4D97-AF65-F5344CB8AC3E}">
        <p14:creationId xmlns:p14="http://schemas.microsoft.com/office/powerpoint/2010/main" val="1639654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4DC65-5F18-442D-8BFD-E61B4C03EAEF}"/>
              </a:ext>
            </a:extLst>
          </p:cNvPr>
          <p:cNvSpPr>
            <a:spLocks noGrp="1"/>
          </p:cNvSpPr>
          <p:nvPr>
            <p:ph type="title"/>
          </p:nvPr>
        </p:nvSpPr>
        <p:spPr>
          <a:xfrm>
            <a:off x="457200" y="274638"/>
            <a:ext cx="8229600" cy="562074"/>
          </a:xfrm>
        </p:spPr>
        <p:txBody>
          <a:bodyPr>
            <a:normAutofit fontScale="90000"/>
          </a:bodyPr>
          <a:lstStyle/>
          <a:p>
            <a:pPr algn="l"/>
            <a:br>
              <a:rPr lang="en-GB" sz="3600" dirty="0"/>
            </a:br>
            <a:r>
              <a:rPr lang="en-GB" sz="3600" b="1" dirty="0"/>
              <a:t>Professionalism</a:t>
            </a:r>
            <a:br>
              <a:rPr lang="en-GB" b="1" dirty="0"/>
            </a:br>
            <a:endParaRPr lang="en-GB" b="1" dirty="0"/>
          </a:p>
        </p:txBody>
      </p:sp>
      <p:sp>
        <p:nvSpPr>
          <p:cNvPr id="3" name="Content Placeholder 2">
            <a:extLst>
              <a:ext uri="{FF2B5EF4-FFF2-40B4-BE49-F238E27FC236}">
                <a16:creationId xmlns:a16="http://schemas.microsoft.com/office/drawing/2014/main" id="{8A49A405-DEF8-4B16-B91B-9F0D9B878E11}"/>
              </a:ext>
            </a:extLst>
          </p:cNvPr>
          <p:cNvSpPr>
            <a:spLocks noGrp="1"/>
          </p:cNvSpPr>
          <p:nvPr>
            <p:ph idx="1"/>
          </p:nvPr>
        </p:nvSpPr>
        <p:spPr>
          <a:xfrm>
            <a:off x="457200" y="980728"/>
            <a:ext cx="8229600" cy="4536505"/>
          </a:xfrm>
        </p:spPr>
        <p:txBody>
          <a:bodyPr>
            <a:normAutofit/>
          </a:bodyPr>
          <a:lstStyle/>
          <a:p>
            <a:r>
              <a:rPr lang="en-GB" sz="2400" dirty="0"/>
              <a:t>Most employers in the hospitality industry rely on their </a:t>
            </a:r>
            <a:r>
              <a:rPr lang="en-GB" sz="2400" b="1" dirty="0"/>
              <a:t>customer-facing staff </a:t>
            </a:r>
            <a:r>
              <a:rPr lang="en-GB" sz="2400" dirty="0"/>
              <a:t>to uphold the reputation of their brand; therefore, it’s important that, at all times, you remain highly professional.</a:t>
            </a:r>
          </a:p>
          <a:p>
            <a:r>
              <a:rPr lang="en-GB" sz="2400" dirty="0"/>
              <a:t>Ensuring that you look tidy and well-groomed, are on time for your shifts and are not caught doing anything you shouldn’t be, such as smoking outside the main entrance or not washing your hands before handling food. </a:t>
            </a:r>
          </a:p>
          <a:p>
            <a:r>
              <a:rPr lang="en-GB" sz="2400" dirty="0"/>
              <a:t>It also means keeping calm and not reacting negatively when dealing with an angry or irate customer, especially at the end of a long and tiring shift.</a:t>
            </a:r>
          </a:p>
        </p:txBody>
      </p:sp>
    </p:spTree>
    <p:extLst>
      <p:ext uri="{BB962C8B-B14F-4D97-AF65-F5344CB8AC3E}">
        <p14:creationId xmlns:p14="http://schemas.microsoft.com/office/powerpoint/2010/main" val="2949358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577" y="188640"/>
            <a:ext cx="6239741" cy="453520"/>
          </a:xfrm>
        </p:spPr>
        <p:txBody>
          <a:bodyPr>
            <a:normAutofit fontScale="90000"/>
          </a:bodyPr>
          <a:lstStyle/>
          <a:p>
            <a:pPr algn="l"/>
            <a:r>
              <a:rPr lang="en-GB" sz="2800" b="1" dirty="0"/>
              <a:t>Specific  Service Skills</a:t>
            </a:r>
          </a:p>
        </p:txBody>
      </p:sp>
      <p:sp>
        <p:nvSpPr>
          <p:cNvPr id="3" name="Content Placeholder 2"/>
          <p:cNvSpPr>
            <a:spLocks noGrp="1"/>
          </p:cNvSpPr>
          <p:nvPr>
            <p:ph idx="1"/>
          </p:nvPr>
        </p:nvSpPr>
        <p:spPr>
          <a:xfrm>
            <a:off x="238346" y="976842"/>
            <a:ext cx="7886700" cy="4828422"/>
          </a:xfrm>
        </p:spPr>
        <p:txBody>
          <a:bodyPr>
            <a:normAutofit lnSpcReduction="10000"/>
          </a:bodyPr>
          <a:lstStyle/>
          <a:p>
            <a:pPr marL="0" indent="0">
              <a:buNone/>
            </a:pPr>
            <a:r>
              <a:rPr lang="en-GB" b="1" dirty="0"/>
              <a:t>Essential Skills for a Career in Hospitality</a:t>
            </a:r>
            <a:r>
              <a:rPr lang="en-GB" dirty="0"/>
              <a:t>:</a:t>
            </a:r>
          </a:p>
          <a:p>
            <a:pPr marL="0" indent="0">
              <a:buNone/>
            </a:pPr>
            <a:endParaRPr lang="en-GB" dirty="0"/>
          </a:p>
          <a:p>
            <a:r>
              <a:rPr lang="en-GB" sz="2400" dirty="0"/>
              <a:t>High Level of Customer Service - Interpersonal Skills</a:t>
            </a:r>
          </a:p>
          <a:p>
            <a:r>
              <a:rPr lang="en-GB" sz="2400" dirty="0"/>
              <a:t>Good Communication Skills.</a:t>
            </a:r>
          </a:p>
          <a:p>
            <a:r>
              <a:rPr lang="en-GB" sz="2400" dirty="0"/>
              <a:t>Formal Training.</a:t>
            </a:r>
          </a:p>
          <a:p>
            <a:r>
              <a:rPr lang="en-GB" sz="2400" dirty="0"/>
              <a:t>High Levels of Cultural Awareness.</a:t>
            </a:r>
          </a:p>
          <a:p>
            <a:r>
              <a:rPr lang="en-GB" sz="2400" dirty="0"/>
              <a:t>Have the Ability to Multitask.</a:t>
            </a:r>
          </a:p>
          <a:p>
            <a:r>
              <a:rPr lang="en-GB" sz="2400" dirty="0"/>
              <a:t>Work Well in a Team.- Teamwork:</a:t>
            </a:r>
          </a:p>
          <a:p>
            <a:r>
              <a:rPr lang="en-GB" sz="2400" dirty="0"/>
              <a:t>Be Flexible.</a:t>
            </a:r>
          </a:p>
          <a:p>
            <a:r>
              <a:rPr lang="en-GB" sz="2400" dirty="0"/>
              <a:t>Attention to Detail</a:t>
            </a:r>
          </a:p>
          <a:p>
            <a:r>
              <a:rPr lang="en-GB" sz="2400" dirty="0"/>
              <a:t>Time Management</a:t>
            </a:r>
          </a:p>
          <a:p>
            <a:r>
              <a:rPr lang="en-GB" sz="2400" dirty="0"/>
              <a:t>Problem-Solving</a:t>
            </a:r>
            <a:endParaRPr lang="en-GB" dirty="0"/>
          </a:p>
        </p:txBody>
      </p:sp>
      <p:pic>
        <p:nvPicPr>
          <p:cNvPr id="4" name="Picture 3"/>
          <p:cNvPicPr>
            <a:picLocks noChangeAspect="1"/>
          </p:cNvPicPr>
          <p:nvPr/>
        </p:nvPicPr>
        <p:blipFill>
          <a:blip r:embed="rId2"/>
          <a:stretch>
            <a:fillRect/>
          </a:stretch>
        </p:blipFill>
        <p:spPr>
          <a:xfrm>
            <a:off x="5183063" y="2348880"/>
            <a:ext cx="3597839" cy="2616611"/>
          </a:xfrm>
          <a:prstGeom prst="rect">
            <a:avLst/>
          </a:prstGeom>
        </p:spPr>
      </p:pic>
    </p:spTree>
    <p:extLst>
      <p:ext uri="{BB962C8B-B14F-4D97-AF65-F5344CB8AC3E}">
        <p14:creationId xmlns:p14="http://schemas.microsoft.com/office/powerpoint/2010/main" val="11764955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F59B50-6FBA-415F-86F3-7A04088D41D5}"/>
              </a:ext>
            </a:extLst>
          </p:cNvPr>
          <p:cNvSpPr>
            <a:spLocks noGrp="1"/>
          </p:cNvSpPr>
          <p:nvPr>
            <p:ph type="title"/>
          </p:nvPr>
        </p:nvSpPr>
        <p:spPr/>
        <p:txBody>
          <a:bodyPr>
            <a:normAutofit/>
          </a:bodyPr>
          <a:lstStyle/>
          <a:p>
            <a:pPr algn="l"/>
            <a:r>
              <a:rPr lang="en-GB" sz="3600" b="1" dirty="0"/>
              <a:t>Teamwork skills</a:t>
            </a:r>
            <a:br>
              <a:rPr lang="en-GB" dirty="0"/>
            </a:br>
            <a:endParaRPr lang="en-GB" dirty="0"/>
          </a:p>
        </p:txBody>
      </p:sp>
      <p:sp>
        <p:nvSpPr>
          <p:cNvPr id="3" name="Content Placeholder 2">
            <a:extLst>
              <a:ext uri="{FF2B5EF4-FFF2-40B4-BE49-F238E27FC236}">
                <a16:creationId xmlns:a16="http://schemas.microsoft.com/office/drawing/2014/main" id="{6E57CDF1-FB88-4796-B04E-80AA87C984A6}"/>
              </a:ext>
            </a:extLst>
          </p:cNvPr>
          <p:cNvSpPr>
            <a:spLocks noGrp="1"/>
          </p:cNvSpPr>
          <p:nvPr>
            <p:ph idx="1"/>
          </p:nvPr>
        </p:nvSpPr>
        <p:spPr>
          <a:xfrm>
            <a:off x="457200" y="1124744"/>
            <a:ext cx="8229600" cy="4392489"/>
          </a:xfrm>
        </p:spPr>
        <p:txBody>
          <a:bodyPr>
            <a:normAutofit/>
          </a:bodyPr>
          <a:lstStyle/>
          <a:p>
            <a:pPr>
              <a:lnSpc>
                <a:spcPct val="100000"/>
              </a:lnSpc>
            </a:pPr>
            <a:r>
              <a:rPr lang="en-GB" sz="2400" dirty="0"/>
              <a:t>In hospitality, regardless of your role, you will always only ever be one cog in a much larger machine. Whether it’s within a particular hotel department, in a busy kitchen or as part of the bar staff, you need to be able to work well with others, especially during busy periods in a pressurised environment.</a:t>
            </a:r>
          </a:p>
          <a:p>
            <a:pPr>
              <a:lnSpc>
                <a:spcPct val="100000"/>
              </a:lnSpc>
            </a:pPr>
            <a:r>
              <a:rPr lang="en-GB" sz="2400" dirty="0"/>
              <a:t>Given the high turnover rate within the industry, this can be challenging to adapt to new faces constantly and build relationships all over again. </a:t>
            </a:r>
          </a:p>
          <a:p>
            <a:pPr>
              <a:lnSpc>
                <a:spcPct val="100000"/>
              </a:lnSpc>
            </a:pPr>
            <a:r>
              <a:rPr lang="en-GB" sz="2400" dirty="0"/>
              <a:t>But if you’re not working seamlessly in union, the whole operation can start to falter, which is bad for customers and the business.</a:t>
            </a:r>
          </a:p>
        </p:txBody>
      </p:sp>
    </p:spTree>
    <p:extLst>
      <p:ext uri="{BB962C8B-B14F-4D97-AF65-F5344CB8AC3E}">
        <p14:creationId xmlns:p14="http://schemas.microsoft.com/office/powerpoint/2010/main" val="3082308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F8F03-5722-474F-AC8E-C41849C8A535}"/>
              </a:ext>
            </a:extLst>
          </p:cNvPr>
          <p:cNvSpPr>
            <a:spLocks noGrp="1"/>
          </p:cNvSpPr>
          <p:nvPr>
            <p:ph type="title"/>
          </p:nvPr>
        </p:nvSpPr>
        <p:spPr>
          <a:xfrm>
            <a:off x="35496" y="44624"/>
            <a:ext cx="7886700" cy="1325563"/>
          </a:xfrm>
        </p:spPr>
        <p:txBody>
          <a:bodyPr>
            <a:normAutofit/>
          </a:bodyPr>
          <a:lstStyle/>
          <a:p>
            <a:pPr algn="l"/>
            <a:r>
              <a:rPr lang="en-GB" sz="3600" b="1" dirty="0"/>
              <a:t>Problem-solving skills</a:t>
            </a:r>
            <a:br>
              <a:rPr lang="en-GB" dirty="0"/>
            </a:br>
            <a:endParaRPr lang="en-GB" dirty="0"/>
          </a:p>
        </p:txBody>
      </p:sp>
      <p:sp>
        <p:nvSpPr>
          <p:cNvPr id="3" name="Content Placeholder 2">
            <a:extLst>
              <a:ext uri="{FF2B5EF4-FFF2-40B4-BE49-F238E27FC236}">
                <a16:creationId xmlns:a16="http://schemas.microsoft.com/office/drawing/2014/main" id="{D0C06EA3-40AC-4E8F-A422-403FAB7DCD83}"/>
              </a:ext>
            </a:extLst>
          </p:cNvPr>
          <p:cNvSpPr>
            <a:spLocks noGrp="1"/>
          </p:cNvSpPr>
          <p:nvPr>
            <p:ph idx="1"/>
          </p:nvPr>
        </p:nvSpPr>
        <p:spPr>
          <a:xfrm>
            <a:off x="107504" y="836712"/>
            <a:ext cx="7886700" cy="4392488"/>
          </a:xfrm>
        </p:spPr>
        <p:txBody>
          <a:bodyPr>
            <a:noAutofit/>
          </a:bodyPr>
          <a:lstStyle/>
          <a:p>
            <a:pPr>
              <a:lnSpc>
                <a:spcPct val="110000"/>
              </a:lnSpc>
            </a:pPr>
            <a:r>
              <a:rPr lang="en-GB" sz="2000" dirty="0"/>
              <a:t>Again, this is a skill that is </a:t>
            </a:r>
            <a:r>
              <a:rPr lang="en-GB" sz="2000" b="1" dirty="0"/>
              <a:t>highly valued in any industry</a:t>
            </a:r>
            <a:r>
              <a:rPr lang="en-GB" sz="2000" dirty="0"/>
              <a:t>; in hospitality, though, the ability to think on your feet and solve problems quickly can save yourself a lot of potential hassle. </a:t>
            </a:r>
          </a:p>
          <a:p>
            <a:pPr>
              <a:lnSpc>
                <a:spcPct val="110000"/>
              </a:lnSpc>
            </a:pPr>
            <a:r>
              <a:rPr lang="en-GB" sz="2000" dirty="0"/>
              <a:t>For instance, if a guest complains about their room, you could offer them complimentary drinks in the bar while you wait for another guest to check out. This keeps the customer happy, leaves a good impression of the hotel and saves you the trouble of a potential conflict.</a:t>
            </a:r>
          </a:p>
          <a:p>
            <a:pPr>
              <a:lnSpc>
                <a:spcPct val="110000"/>
              </a:lnSpc>
            </a:pPr>
            <a:r>
              <a:rPr lang="en-GB" sz="2000" dirty="0"/>
              <a:t> Alternatively, if a customer has very specific dietary requirements, you could consult with the chef on their behalf to offer a tailored alternative solution. </a:t>
            </a:r>
          </a:p>
          <a:p>
            <a:pPr>
              <a:lnSpc>
                <a:spcPct val="110000"/>
              </a:lnSpc>
            </a:pPr>
            <a:r>
              <a:rPr lang="en-GB" sz="2000" dirty="0"/>
              <a:t>Remember: the easiest way to keep customers happy is to </a:t>
            </a:r>
            <a:r>
              <a:rPr lang="en-GB" sz="2000" b="1" dirty="0"/>
              <a:t>provide solutions to their problems </a:t>
            </a:r>
            <a:r>
              <a:rPr lang="en-GB" sz="2000" dirty="0"/>
              <a:t>(within reason, of course), so if you are proactive and keen to get issues resolved, hospitality could be a good fit.</a:t>
            </a:r>
          </a:p>
        </p:txBody>
      </p:sp>
    </p:spTree>
    <p:extLst>
      <p:ext uri="{BB962C8B-B14F-4D97-AF65-F5344CB8AC3E}">
        <p14:creationId xmlns:p14="http://schemas.microsoft.com/office/powerpoint/2010/main" val="2279894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raphical user interface&#10;&#10;Description automatically generated">
            <a:extLst>
              <a:ext uri="{FF2B5EF4-FFF2-40B4-BE49-F238E27FC236}">
                <a16:creationId xmlns:a16="http://schemas.microsoft.com/office/drawing/2014/main" id="{DD7F90FF-2415-4E43-8DAD-AACF4CB64359}"/>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982135" y="1340768"/>
            <a:ext cx="4049846" cy="3037384"/>
          </a:xfrm>
          <a:prstGeom prst="rect">
            <a:avLst/>
          </a:prstGeom>
          <a:noFill/>
        </p:spPr>
      </p:pic>
      <p:sp>
        <p:nvSpPr>
          <p:cNvPr id="2" name="Title 1">
            <a:extLst>
              <a:ext uri="{FF2B5EF4-FFF2-40B4-BE49-F238E27FC236}">
                <a16:creationId xmlns:a16="http://schemas.microsoft.com/office/drawing/2014/main" id="{D2C9BC38-704B-4139-99E4-9447D227A428}"/>
              </a:ext>
            </a:extLst>
          </p:cNvPr>
          <p:cNvSpPr>
            <a:spLocks noGrp="1"/>
          </p:cNvSpPr>
          <p:nvPr>
            <p:ph type="title"/>
          </p:nvPr>
        </p:nvSpPr>
        <p:spPr>
          <a:xfrm>
            <a:off x="457200" y="273050"/>
            <a:ext cx="4690864" cy="669180"/>
          </a:xfrm>
        </p:spPr>
        <p:txBody>
          <a:bodyPr anchor="b">
            <a:normAutofit fontScale="90000"/>
          </a:bodyPr>
          <a:lstStyle/>
          <a:p>
            <a:r>
              <a:rPr lang="en-GB" sz="3600" b="1" dirty="0"/>
              <a:t>Attention to detail</a:t>
            </a:r>
            <a:br>
              <a:rPr lang="en-GB" dirty="0"/>
            </a:br>
            <a:endParaRPr lang="en-GB" dirty="0"/>
          </a:p>
        </p:txBody>
      </p:sp>
      <p:sp>
        <p:nvSpPr>
          <p:cNvPr id="3" name="Content Placeholder 2">
            <a:extLst>
              <a:ext uri="{FF2B5EF4-FFF2-40B4-BE49-F238E27FC236}">
                <a16:creationId xmlns:a16="http://schemas.microsoft.com/office/drawing/2014/main" id="{467E1BE9-DC29-4101-A8D2-D41E85CB014D}"/>
              </a:ext>
            </a:extLst>
          </p:cNvPr>
          <p:cNvSpPr>
            <a:spLocks noGrp="1"/>
          </p:cNvSpPr>
          <p:nvPr>
            <p:ph type="body" sz="half" idx="2"/>
          </p:nvPr>
        </p:nvSpPr>
        <p:spPr>
          <a:xfrm>
            <a:off x="107504" y="764704"/>
            <a:ext cx="5256584" cy="5112568"/>
          </a:xfrm>
        </p:spPr>
        <p:txBody>
          <a:bodyPr>
            <a:noAutofit/>
          </a:bodyPr>
          <a:lstStyle/>
          <a:p>
            <a:pPr>
              <a:lnSpc>
                <a:spcPct val="100000"/>
              </a:lnSpc>
            </a:pPr>
            <a:r>
              <a:rPr lang="en-GB" sz="2000" dirty="0"/>
              <a:t>Times when this can come in handy .e.g. spotting billing or administrative errors at reception or noticing that a particular ingredient is past its best in the kitchen, it’s the little things that can make a big difference. </a:t>
            </a:r>
          </a:p>
          <a:p>
            <a:pPr>
              <a:lnSpc>
                <a:spcPct val="100000"/>
              </a:lnSpc>
            </a:pPr>
            <a:r>
              <a:rPr lang="en-GB" sz="2000" dirty="0"/>
              <a:t>It can also help to develop relationships with customers and provide a more positive experience overall. </a:t>
            </a:r>
          </a:p>
          <a:p>
            <a:pPr>
              <a:lnSpc>
                <a:spcPct val="100000"/>
              </a:lnSpc>
            </a:pPr>
            <a:r>
              <a:rPr lang="en-GB" sz="2000" dirty="0"/>
              <a:t>For instance, suggesting a </a:t>
            </a:r>
            <a:r>
              <a:rPr lang="en-GB" sz="2000" b="1" dirty="0"/>
              <a:t>particular wine to accompany a dish</a:t>
            </a:r>
            <a:r>
              <a:rPr lang="en-GB" sz="2000" dirty="0"/>
              <a:t>, remembering how a certain customer prefers their drink to be made, or even noticing that somebody is struggling to carry their luggage and offering to help are all small details that can leave a big impression on customers.</a:t>
            </a:r>
          </a:p>
        </p:txBody>
      </p:sp>
    </p:spTree>
    <p:extLst>
      <p:ext uri="{BB962C8B-B14F-4D97-AF65-F5344CB8AC3E}">
        <p14:creationId xmlns:p14="http://schemas.microsoft.com/office/powerpoint/2010/main" val="251995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E142C-6469-4603-8A1A-7BF0B8EB6E09}"/>
              </a:ext>
            </a:extLst>
          </p:cNvPr>
          <p:cNvSpPr>
            <a:spLocks noGrp="1"/>
          </p:cNvSpPr>
          <p:nvPr>
            <p:ph type="title"/>
          </p:nvPr>
        </p:nvSpPr>
        <p:spPr/>
        <p:txBody>
          <a:bodyPr>
            <a:normAutofit/>
          </a:bodyPr>
          <a:lstStyle/>
          <a:p>
            <a:r>
              <a:rPr lang="en-GB" sz="2800" b="1" dirty="0"/>
              <a:t>Opportunity and Challenges in Hotel Operations</a:t>
            </a:r>
            <a:br>
              <a:rPr lang="en-GB" dirty="0"/>
            </a:br>
            <a:endParaRPr lang="en-GB" dirty="0"/>
          </a:p>
        </p:txBody>
      </p:sp>
      <p:pic>
        <p:nvPicPr>
          <p:cNvPr id="4" name="Online Media 3" title="Opportunity and Challenges in Hotel Operations">
            <a:hlinkClick r:id="" action="ppaction://media"/>
            <a:extLst>
              <a:ext uri="{FF2B5EF4-FFF2-40B4-BE49-F238E27FC236}">
                <a16:creationId xmlns:a16="http://schemas.microsoft.com/office/drawing/2014/main" id="{ED688553-FF59-4CC5-BA29-E2DD7BD6633F}"/>
              </a:ext>
            </a:extLst>
          </p:cNvPr>
          <p:cNvPicPr>
            <a:picLocks noGrp="1" noRot="1" noChangeAspect="1"/>
          </p:cNvPicPr>
          <p:nvPr>
            <p:ph idx="1"/>
            <a:videoFile r:link="rId1"/>
          </p:nvPr>
        </p:nvPicPr>
        <p:blipFill>
          <a:blip r:embed="rId3"/>
          <a:stretch>
            <a:fillRect/>
          </a:stretch>
        </p:blipFill>
        <p:spPr>
          <a:xfrm>
            <a:off x="628650" y="1639888"/>
            <a:ext cx="6843713" cy="3849687"/>
          </a:xfrm>
          <a:prstGeom prst="rect">
            <a:avLst/>
          </a:prstGeom>
        </p:spPr>
      </p:pic>
    </p:spTree>
    <p:extLst>
      <p:ext uri="{BB962C8B-B14F-4D97-AF65-F5344CB8AC3E}">
        <p14:creationId xmlns:p14="http://schemas.microsoft.com/office/powerpoint/2010/main" val="3306824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96136" y="290066"/>
            <a:ext cx="3178969" cy="1957388"/>
          </a:xfrm>
          <a:prstGeom prst="ellipse">
            <a:avLst/>
          </a:prstGeom>
          <a:ln>
            <a:noFill/>
          </a:ln>
          <a:effectLst>
            <a:softEdge rad="112500"/>
          </a:effectLst>
        </p:spPr>
      </p:pic>
      <p:sp>
        <p:nvSpPr>
          <p:cNvPr id="2" name="Title 1"/>
          <p:cNvSpPr>
            <a:spLocks noGrp="1"/>
          </p:cNvSpPr>
          <p:nvPr>
            <p:ph type="title"/>
          </p:nvPr>
        </p:nvSpPr>
        <p:spPr>
          <a:xfrm>
            <a:off x="402618" y="131158"/>
            <a:ext cx="7886700" cy="495083"/>
          </a:xfrm>
        </p:spPr>
        <p:txBody>
          <a:bodyPr>
            <a:normAutofit/>
          </a:bodyPr>
          <a:lstStyle/>
          <a:p>
            <a:pPr algn="l"/>
            <a:r>
              <a:rPr lang="en-GB" sz="2800" dirty="0"/>
              <a:t>Changing industry</a:t>
            </a:r>
          </a:p>
        </p:txBody>
      </p:sp>
      <p:sp>
        <p:nvSpPr>
          <p:cNvPr id="3" name="Content Placeholder 2"/>
          <p:cNvSpPr>
            <a:spLocks noGrp="1"/>
          </p:cNvSpPr>
          <p:nvPr>
            <p:ph idx="1"/>
          </p:nvPr>
        </p:nvSpPr>
        <p:spPr>
          <a:xfrm>
            <a:off x="290915" y="908720"/>
            <a:ext cx="8110105" cy="4680520"/>
          </a:xfrm>
        </p:spPr>
        <p:txBody>
          <a:bodyPr>
            <a:normAutofit/>
          </a:bodyPr>
          <a:lstStyle/>
          <a:p>
            <a:pPr>
              <a:lnSpc>
                <a:spcPct val="200000"/>
              </a:lnSpc>
            </a:pPr>
            <a:r>
              <a:rPr lang="en-GB" sz="2800" dirty="0"/>
              <a:t>Changing Guest Behaviour and </a:t>
            </a:r>
            <a:br>
              <a:rPr lang="en-GB" sz="2800" dirty="0"/>
            </a:br>
            <a:r>
              <a:rPr lang="en-GB" sz="2800" dirty="0"/>
              <a:t>Expectations – what are they?</a:t>
            </a:r>
          </a:p>
          <a:p>
            <a:pPr>
              <a:lnSpc>
                <a:spcPct val="200000"/>
              </a:lnSpc>
            </a:pPr>
            <a:r>
              <a:rPr lang="en-GB" sz="2800" dirty="0"/>
              <a:t>Technology Shaping the Guest Journey – what is this?</a:t>
            </a:r>
          </a:p>
          <a:p>
            <a:pPr>
              <a:lnSpc>
                <a:spcPct val="200000"/>
              </a:lnSpc>
            </a:pPr>
            <a:r>
              <a:rPr lang="en-GB" sz="2800" dirty="0"/>
              <a:t>One Size Does Not Fit All Service Delivery – what do we mean?</a:t>
            </a:r>
          </a:p>
        </p:txBody>
      </p:sp>
    </p:spTree>
    <p:extLst>
      <p:ext uri="{BB962C8B-B14F-4D97-AF65-F5344CB8AC3E}">
        <p14:creationId xmlns:p14="http://schemas.microsoft.com/office/powerpoint/2010/main" val="1449317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1422D-8676-440E-B414-7A52826D715B}"/>
              </a:ext>
            </a:extLst>
          </p:cNvPr>
          <p:cNvSpPr>
            <a:spLocks noGrp="1"/>
          </p:cNvSpPr>
          <p:nvPr>
            <p:ph type="title"/>
          </p:nvPr>
        </p:nvSpPr>
        <p:spPr>
          <a:xfrm>
            <a:off x="0" y="18255"/>
            <a:ext cx="7886700" cy="1325563"/>
          </a:xfrm>
        </p:spPr>
        <p:txBody>
          <a:bodyPr>
            <a:normAutofit/>
          </a:bodyPr>
          <a:lstStyle/>
          <a:p>
            <a:r>
              <a:rPr lang="en-GB" sz="3200" b="1" dirty="0"/>
              <a:t>What are the operational issues affecting the hospitality industry?</a:t>
            </a:r>
          </a:p>
        </p:txBody>
      </p:sp>
      <p:sp>
        <p:nvSpPr>
          <p:cNvPr id="3" name="Content Placeholder 2">
            <a:extLst>
              <a:ext uri="{FF2B5EF4-FFF2-40B4-BE49-F238E27FC236}">
                <a16:creationId xmlns:a16="http://schemas.microsoft.com/office/drawing/2014/main" id="{85B03C02-AA20-4546-84FA-60667B6263EE}"/>
              </a:ext>
            </a:extLst>
          </p:cNvPr>
          <p:cNvSpPr>
            <a:spLocks noGrp="1"/>
          </p:cNvSpPr>
          <p:nvPr>
            <p:ph idx="1"/>
          </p:nvPr>
        </p:nvSpPr>
        <p:spPr>
          <a:xfrm>
            <a:off x="179512" y="1253331"/>
            <a:ext cx="8784976" cy="4351338"/>
          </a:xfrm>
        </p:spPr>
        <p:txBody>
          <a:bodyPr>
            <a:noAutofit/>
          </a:bodyPr>
          <a:lstStyle/>
          <a:p>
            <a:pPr>
              <a:lnSpc>
                <a:spcPct val="100000"/>
              </a:lnSpc>
            </a:pPr>
            <a:r>
              <a:rPr lang="en-GB" sz="2000" dirty="0"/>
              <a:t>Some of the main operational issues which plague the hospitality industry are employee turnover, employee performance, labour costs associated with employee turnover and performance and evolving customer expectations.</a:t>
            </a:r>
          </a:p>
          <a:p>
            <a:pPr>
              <a:lnSpc>
                <a:spcPct val="100000"/>
              </a:lnSpc>
            </a:pPr>
            <a:r>
              <a:rPr lang="en-GB" sz="2000" dirty="0"/>
              <a:t>High employee turnover rates and costs associated with the hiring, training and uniforms for new employees can cost a business </a:t>
            </a:r>
            <a:r>
              <a:rPr lang="en-GB" sz="2000" b="1" dirty="0"/>
              <a:t>almost 30%</a:t>
            </a:r>
            <a:r>
              <a:rPr lang="en-GB" sz="2000" dirty="0"/>
              <a:t> of a new hire’s annual salary.</a:t>
            </a:r>
          </a:p>
          <a:p>
            <a:pPr>
              <a:lnSpc>
                <a:spcPct val="100000"/>
              </a:lnSpc>
            </a:pPr>
            <a:r>
              <a:rPr lang="en-GB" sz="2000" dirty="0"/>
              <a:t> The ability to anticipate and satisfy the ever evolving expectations of the customer is becoming increasingly difficult to achieve. </a:t>
            </a:r>
          </a:p>
          <a:p>
            <a:pPr>
              <a:lnSpc>
                <a:spcPct val="100000"/>
              </a:lnSpc>
            </a:pPr>
            <a:r>
              <a:rPr lang="en-GB" sz="2000" dirty="0"/>
              <a:t>As more and more customers turn to the internet to research and select their options, </a:t>
            </a:r>
            <a:r>
              <a:rPr lang="en-GB" sz="2000" b="1" dirty="0"/>
              <a:t>creating unique experiences is challenging</a:t>
            </a:r>
            <a:r>
              <a:rPr lang="en-GB" sz="2000" dirty="0"/>
              <a:t>. </a:t>
            </a:r>
          </a:p>
          <a:p>
            <a:pPr>
              <a:lnSpc>
                <a:spcPct val="100000"/>
              </a:lnSpc>
            </a:pPr>
            <a:r>
              <a:rPr lang="en-GB" sz="2000" dirty="0"/>
              <a:t>Marketing approaches need to be updated and adapted for effective results</a:t>
            </a:r>
            <a:r>
              <a:rPr lang="en-GB" sz="2400" dirty="0"/>
              <a:t>.</a:t>
            </a:r>
          </a:p>
        </p:txBody>
      </p:sp>
    </p:spTree>
    <p:extLst>
      <p:ext uri="{BB962C8B-B14F-4D97-AF65-F5344CB8AC3E}">
        <p14:creationId xmlns:p14="http://schemas.microsoft.com/office/powerpoint/2010/main" val="308009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5683" y="188640"/>
            <a:ext cx="7886700" cy="495083"/>
          </a:xfrm>
        </p:spPr>
        <p:txBody>
          <a:bodyPr>
            <a:normAutofit fontScale="90000"/>
          </a:bodyPr>
          <a:lstStyle/>
          <a:p>
            <a:pPr algn="l"/>
            <a:r>
              <a:rPr lang="en-GB" b="1" dirty="0"/>
              <a:t>Consumer demands</a:t>
            </a:r>
          </a:p>
        </p:txBody>
      </p:sp>
      <p:sp>
        <p:nvSpPr>
          <p:cNvPr id="3" name="Content Placeholder 2"/>
          <p:cNvSpPr>
            <a:spLocks noGrp="1"/>
          </p:cNvSpPr>
          <p:nvPr>
            <p:ph idx="1"/>
          </p:nvPr>
        </p:nvSpPr>
        <p:spPr>
          <a:xfrm>
            <a:off x="179512" y="836712"/>
            <a:ext cx="7886700" cy="4810581"/>
          </a:xfrm>
        </p:spPr>
        <p:txBody>
          <a:bodyPr>
            <a:normAutofit/>
          </a:bodyPr>
          <a:lstStyle/>
          <a:p>
            <a:pPr marL="0" indent="0">
              <a:lnSpc>
                <a:spcPct val="120000"/>
              </a:lnSpc>
              <a:buNone/>
            </a:pPr>
            <a:r>
              <a:rPr lang="en-GB" dirty="0"/>
              <a:t>The </a:t>
            </a:r>
            <a:r>
              <a:rPr lang="en-GB" u="sng" dirty="0"/>
              <a:t>21st-century customer </a:t>
            </a:r>
            <a:r>
              <a:rPr lang="en-GB" dirty="0"/>
              <a:t>has </a:t>
            </a:r>
            <a:r>
              <a:rPr lang="en-GB" b="1" dirty="0"/>
              <a:t>high expectations </a:t>
            </a:r>
            <a:r>
              <a:rPr lang="en-GB" dirty="0"/>
              <a:t>product or service they’re buying, for the </a:t>
            </a:r>
            <a:r>
              <a:rPr lang="en-GB" u="sng" dirty="0"/>
              <a:t>experience</a:t>
            </a:r>
            <a:r>
              <a:rPr lang="en-GB" dirty="0"/>
              <a:t> they have while purchasing it.</a:t>
            </a:r>
          </a:p>
          <a:p>
            <a:pPr>
              <a:lnSpc>
                <a:spcPct val="120000"/>
              </a:lnSpc>
            </a:pPr>
            <a:r>
              <a:rPr lang="en-GB" dirty="0"/>
              <a:t>Strong awareness of their own needs. They </a:t>
            </a:r>
            <a:r>
              <a:rPr lang="en-GB" b="1" dirty="0"/>
              <a:t>know </a:t>
            </a:r>
            <a:r>
              <a:rPr lang="en-GB" b="1" u="sng" dirty="0"/>
              <a:t>what they want, when they want it and how they want it </a:t>
            </a:r>
            <a:r>
              <a:rPr lang="en-GB" dirty="0"/>
              <a:t>to be presented to them.</a:t>
            </a:r>
          </a:p>
          <a:p>
            <a:pPr>
              <a:lnSpc>
                <a:spcPct val="120000"/>
              </a:lnSpc>
            </a:pPr>
            <a:r>
              <a:rPr lang="en-GB" dirty="0"/>
              <a:t>They want a certain quality and won’t settle for less</a:t>
            </a:r>
            <a:r>
              <a:rPr lang="en-GB" dirty="0">
                <a:solidFill>
                  <a:srgbClr val="FF0000"/>
                </a:solidFill>
              </a:rPr>
              <a:t>. </a:t>
            </a:r>
            <a:r>
              <a:rPr lang="en-GB" dirty="0"/>
              <a:t>And they are not afraid </a:t>
            </a:r>
            <a:r>
              <a:rPr lang="en-GB" b="1" dirty="0"/>
              <a:t>to speak out about it</a:t>
            </a:r>
            <a:r>
              <a:rPr lang="en-GB" dirty="0"/>
              <a:t>.</a:t>
            </a:r>
          </a:p>
          <a:p>
            <a:pPr>
              <a:lnSpc>
                <a:spcPct val="120000"/>
              </a:lnSpc>
            </a:pPr>
            <a:r>
              <a:rPr lang="en-GB" dirty="0"/>
              <a:t>The modern purchasers are busy. They do not have the time to search through a complicated-looking website</a:t>
            </a:r>
            <a:r>
              <a:rPr lang="en-GB" b="1" dirty="0"/>
              <a:t>, They value their time and try to use it as efficiently.</a:t>
            </a:r>
          </a:p>
          <a:p>
            <a:pPr>
              <a:lnSpc>
                <a:spcPct val="120000"/>
              </a:lnSpc>
            </a:pPr>
            <a:r>
              <a:rPr lang="en-GB" dirty="0"/>
              <a:t>They are also almost always </a:t>
            </a:r>
            <a:r>
              <a:rPr lang="en-GB" b="1" dirty="0"/>
              <a:t>online</a:t>
            </a:r>
            <a:r>
              <a:rPr lang="en-GB" dirty="0"/>
              <a:t>. The product they want, </a:t>
            </a:r>
          </a:p>
          <a:p>
            <a:pPr marL="0" indent="0">
              <a:lnSpc>
                <a:spcPct val="120000"/>
              </a:lnSpc>
              <a:buNone/>
            </a:pPr>
            <a:r>
              <a:rPr lang="en-GB" dirty="0"/>
              <a:t>or at least its description, should be easy to find</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69717" y="4419709"/>
            <a:ext cx="2062557" cy="1371600"/>
          </a:xfrm>
          <a:prstGeom prst="ellipse">
            <a:avLst/>
          </a:prstGeom>
          <a:ln>
            <a:noFill/>
          </a:ln>
          <a:effectLst>
            <a:softEdge rad="112500"/>
          </a:effectLst>
        </p:spPr>
      </p:pic>
    </p:spTree>
    <p:extLst>
      <p:ext uri="{BB962C8B-B14F-4D97-AF65-F5344CB8AC3E}">
        <p14:creationId xmlns:p14="http://schemas.microsoft.com/office/powerpoint/2010/main" val="3779906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49" y="260648"/>
            <a:ext cx="4140777" cy="509479"/>
          </a:xfrm>
        </p:spPr>
        <p:txBody>
          <a:bodyPr>
            <a:normAutofit/>
          </a:bodyPr>
          <a:lstStyle/>
          <a:p>
            <a:r>
              <a:rPr lang="en-GB" sz="2400" dirty="0"/>
              <a:t>Resource co-ordination</a:t>
            </a:r>
          </a:p>
        </p:txBody>
      </p:sp>
      <p:sp>
        <p:nvSpPr>
          <p:cNvPr id="3" name="Content Placeholder 2"/>
          <p:cNvSpPr>
            <a:spLocks noGrp="1"/>
          </p:cNvSpPr>
          <p:nvPr>
            <p:ph idx="1"/>
          </p:nvPr>
        </p:nvSpPr>
        <p:spPr>
          <a:xfrm>
            <a:off x="454528" y="1124744"/>
            <a:ext cx="3810217" cy="4532895"/>
          </a:xfrm>
        </p:spPr>
        <p:txBody>
          <a:bodyPr>
            <a:normAutofit lnSpcReduction="10000"/>
          </a:bodyPr>
          <a:lstStyle/>
          <a:p>
            <a:r>
              <a:rPr lang="en-GB" sz="2400" dirty="0"/>
              <a:t>Coordination helps to bring together the </a:t>
            </a:r>
            <a:r>
              <a:rPr lang="en-GB" sz="2400" b="1" dirty="0"/>
              <a:t>human and material resources </a:t>
            </a:r>
            <a:r>
              <a:rPr lang="en-GB" sz="2400" dirty="0"/>
              <a:t>of the organization. </a:t>
            </a:r>
          </a:p>
          <a:p>
            <a:r>
              <a:rPr lang="en-GB" sz="2400" dirty="0"/>
              <a:t>It helps to make optimum </a:t>
            </a:r>
            <a:r>
              <a:rPr lang="en-GB" sz="2400" b="1" dirty="0"/>
              <a:t>utilization of resources</a:t>
            </a:r>
            <a:r>
              <a:rPr lang="en-GB" sz="2400" dirty="0"/>
              <a:t>. </a:t>
            </a:r>
          </a:p>
          <a:p>
            <a:r>
              <a:rPr lang="en-GB" sz="2400" dirty="0"/>
              <a:t>These resources are used to </a:t>
            </a:r>
            <a:r>
              <a:rPr lang="en-GB" sz="2400" b="1" u="sng" dirty="0"/>
              <a:t>achieve the objectives </a:t>
            </a:r>
            <a:r>
              <a:rPr lang="en-GB" sz="2400" dirty="0"/>
              <a:t>of the organization.</a:t>
            </a:r>
          </a:p>
          <a:p>
            <a:r>
              <a:rPr lang="en-GB" sz="2400" dirty="0"/>
              <a:t> Coordination also </a:t>
            </a:r>
            <a:r>
              <a:rPr lang="en-GB" sz="2400" b="1" u="sng" dirty="0"/>
              <a:t>minimizes the wastage of resources </a:t>
            </a:r>
            <a:r>
              <a:rPr lang="en-GB" sz="2400" dirty="0"/>
              <a:t>in the organization.</a:t>
            </a:r>
          </a:p>
          <a:p>
            <a:endParaRPr lang="en-GB" dirty="0"/>
          </a:p>
        </p:txBody>
      </p:sp>
      <p:pic>
        <p:nvPicPr>
          <p:cNvPr id="4" name="Picture 3"/>
          <p:cNvPicPr>
            <a:picLocks noChangeAspect="1"/>
          </p:cNvPicPr>
          <p:nvPr/>
        </p:nvPicPr>
        <p:blipFill>
          <a:blip r:embed="rId2"/>
          <a:stretch>
            <a:fillRect/>
          </a:stretch>
        </p:blipFill>
        <p:spPr>
          <a:xfrm>
            <a:off x="4438867" y="801605"/>
            <a:ext cx="4443413" cy="4414838"/>
          </a:xfrm>
          <a:prstGeom prst="rect">
            <a:avLst/>
          </a:prstGeom>
        </p:spPr>
      </p:pic>
    </p:spTree>
    <p:extLst>
      <p:ext uri="{BB962C8B-B14F-4D97-AF65-F5344CB8AC3E}">
        <p14:creationId xmlns:p14="http://schemas.microsoft.com/office/powerpoint/2010/main" val="4021285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0"/>
            <a:ext cx="7886700" cy="431275"/>
          </a:xfrm>
        </p:spPr>
        <p:txBody>
          <a:bodyPr>
            <a:noAutofit/>
          </a:bodyPr>
          <a:lstStyle/>
          <a:p>
            <a:r>
              <a:rPr lang="en-GB" sz="2800" b="1" dirty="0"/>
              <a:t>Operational systems for Food &amp; Beverage</a:t>
            </a:r>
          </a:p>
        </p:txBody>
      </p:sp>
      <p:sp>
        <p:nvSpPr>
          <p:cNvPr id="3" name="Content Placeholder 2"/>
          <p:cNvSpPr>
            <a:spLocks noGrp="1"/>
          </p:cNvSpPr>
          <p:nvPr>
            <p:ph idx="1"/>
          </p:nvPr>
        </p:nvSpPr>
        <p:spPr>
          <a:xfrm>
            <a:off x="144016" y="411544"/>
            <a:ext cx="8892480" cy="5393720"/>
          </a:xfrm>
        </p:spPr>
        <p:txBody>
          <a:bodyPr>
            <a:normAutofit fontScale="25000" lnSpcReduction="20000"/>
          </a:bodyPr>
          <a:lstStyle/>
          <a:p>
            <a:r>
              <a:rPr lang="en-GB" sz="6400" b="1" dirty="0"/>
              <a:t>What is a food and beverage control system?</a:t>
            </a:r>
          </a:p>
          <a:p>
            <a:pPr marL="0" indent="0">
              <a:lnSpc>
                <a:spcPct val="120000"/>
              </a:lnSpc>
              <a:buNone/>
            </a:pPr>
            <a:r>
              <a:rPr lang="en-GB" sz="6400" b="1" dirty="0"/>
              <a:t>- computerising best practice</a:t>
            </a:r>
            <a:r>
              <a:rPr lang="en-GB" sz="6400" dirty="0"/>
              <a:t>. It gives managers a better idea of the </a:t>
            </a:r>
            <a:r>
              <a:rPr lang="en-GB" sz="6400" dirty="0">
                <a:solidFill>
                  <a:srgbClr val="FF0000"/>
                </a:solidFill>
              </a:rPr>
              <a:t>flow of food </a:t>
            </a:r>
            <a:r>
              <a:rPr lang="en-GB" sz="6400" dirty="0"/>
              <a:t>through the restaurant, enabling them to </a:t>
            </a:r>
            <a:r>
              <a:rPr lang="en-GB" sz="6400" dirty="0">
                <a:solidFill>
                  <a:srgbClr val="FF0000"/>
                </a:solidFill>
              </a:rPr>
              <a:t>plan cash flow and stock control </a:t>
            </a:r>
            <a:r>
              <a:rPr lang="en-GB" sz="6400" dirty="0"/>
              <a:t>more effectively. </a:t>
            </a:r>
          </a:p>
          <a:p>
            <a:pPr marL="0" indent="0">
              <a:lnSpc>
                <a:spcPct val="120000"/>
              </a:lnSpc>
              <a:buNone/>
            </a:pPr>
            <a:r>
              <a:rPr lang="en-GB" sz="6400" dirty="0"/>
              <a:t>It provides chefs with a more </a:t>
            </a:r>
            <a:r>
              <a:rPr lang="en-GB" sz="6400" dirty="0">
                <a:solidFill>
                  <a:srgbClr val="FF0000"/>
                </a:solidFill>
              </a:rPr>
              <a:t>structured way of planning </a:t>
            </a:r>
            <a:r>
              <a:rPr lang="en-GB" sz="6400" dirty="0"/>
              <a:t>menus, taking into </a:t>
            </a:r>
            <a:r>
              <a:rPr lang="en-GB" sz="6400" b="1" u="sng" dirty="0"/>
              <a:t>account nutritional and financial </a:t>
            </a:r>
            <a:r>
              <a:rPr lang="en-GB" sz="6400" b="1" dirty="0"/>
              <a:t>considerations.</a:t>
            </a:r>
          </a:p>
          <a:p>
            <a:pPr marL="0" indent="0">
              <a:lnSpc>
                <a:spcPct val="120000"/>
              </a:lnSpc>
              <a:buNone/>
            </a:pPr>
            <a:r>
              <a:rPr lang="en-GB" sz="8000" b="1" dirty="0"/>
              <a:t>Several key features:</a:t>
            </a:r>
          </a:p>
          <a:p>
            <a:pPr>
              <a:lnSpc>
                <a:spcPct val="120000"/>
              </a:lnSpc>
            </a:pPr>
            <a:r>
              <a:rPr lang="en-GB" sz="6400" b="1" dirty="0"/>
              <a:t>Market lists </a:t>
            </a:r>
            <a:r>
              <a:rPr lang="en-GB" sz="6400" dirty="0"/>
              <a:t>- Creating </a:t>
            </a:r>
            <a:r>
              <a:rPr lang="en-GB" sz="6400" u="sng" dirty="0"/>
              <a:t>a database of suppliers and ingredients </a:t>
            </a:r>
            <a:r>
              <a:rPr lang="en-GB" sz="6400" dirty="0"/>
              <a:t>will enable you to manage ingredient pricing more effectively.</a:t>
            </a:r>
          </a:p>
          <a:p>
            <a:pPr>
              <a:lnSpc>
                <a:spcPct val="120000"/>
              </a:lnSpc>
            </a:pPr>
            <a:r>
              <a:rPr lang="en-GB" sz="6400" b="1" dirty="0"/>
              <a:t>Nutrition</a:t>
            </a:r>
            <a:r>
              <a:rPr lang="en-GB" sz="6400" dirty="0"/>
              <a:t> - ability to provide nutritional information on the food you serve can offer you a competitive edge.</a:t>
            </a:r>
          </a:p>
          <a:p>
            <a:pPr>
              <a:lnSpc>
                <a:spcPct val="120000"/>
              </a:lnSpc>
            </a:pPr>
            <a:r>
              <a:rPr lang="en-GB" sz="6400" b="1" dirty="0"/>
              <a:t>Recipe management </a:t>
            </a:r>
            <a:r>
              <a:rPr lang="en-GB" sz="6400" b="1" dirty="0">
                <a:solidFill>
                  <a:srgbClr val="FF0000"/>
                </a:solidFill>
              </a:rPr>
              <a:t>- </a:t>
            </a:r>
            <a:r>
              <a:rPr lang="en-GB" sz="6400" dirty="0"/>
              <a:t>manage your ingredients more effectively, while building in </a:t>
            </a:r>
            <a:r>
              <a:rPr lang="en-GB" sz="6400" b="1" dirty="0"/>
              <a:t>standard estimates for wastage</a:t>
            </a:r>
            <a:r>
              <a:rPr lang="en-GB" sz="6400" dirty="0"/>
              <a:t>. Price </a:t>
            </a:r>
            <a:r>
              <a:rPr lang="en-GB" sz="6400" u="sng" dirty="0"/>
              <a:t>more accurately</a:t>
            </a:r>
            <a:r>
              <a:rPr lang="en-GB" sz="6400" dirty="0"/>
              <a:t>. </a:t>
            </a:r>
            <a:r>
              <a:rPr lang="en-GB" sz="6400" b="1" dirty="0"/>
              <a:t>undercut the competition </a:t>
            </a:r>
            <a:r>
              <a:rPr lang="en-GB" sz="6400" dirty="0"/>
              <a:t>still making a profit.</a:t>
            </a:r>
          </a:p>
          <a:p>
            <a:pPr>
              <a:lnSpc>
                <a:spcPct val="120000"/>
              </a:lnSpc>
            </a:pPr>
            <a:r>
              <a:rPr lang="en-GB" sz="6400" b="1" dirty="0"/>
              <a:t>Stock control and purchasing </a:t>
            </a:r>
            <a:r>
              <a:rPr lang="en-GB" sz="6400" dirty="0"/>
              <a:t>- inventory food and create </a:t>
            </a:r>
            <a:r>
              <a:rPr lang="en-GB" sz="6400" b="1" dirty="0"/>
              <a:t>purchase orders </a:t>
            </a:r>
            <a:r>
              <a:rPr lang="en-GB" sz="6400" dirty="0"/>
              <a:t>maintain a minimum level of </a:t>
            </a:r>
            <a:r>
              <a:rPr lang="en-GB" sz="6400" b="1" dirty="0"/>
              <a:t>perishable stock </a:t>
            </a:r>
            <a:r>
              <a:rPr lang="en-GB" sz="6400" dirty="0"/>
              <a:t>and </a:t>
            </a:r>
            <a:r>
              <a:rPr lang="en-GB" sz="6400" b="1" dirty="0"/>
              <a:t>free up your capital</a:t>
            </a:r>
          </a:p>
          <a:p>
            <a:pPr>
              <a:lnSpc>
                <a:spcPct val="120000"/>
              </a:lnSpc>
            </a:pPr>
            <a:r>
              <a:rPr lang="en-GB" sz="6400" b="1" dirty="0"/>
              <a:t>Reporting </a:t>
            </a:r>
            <a:r>
              <a:rPr lang="en-GB" sz="6400" dirty="0"/>
              <a:t>- best-performance, highest margin menu items, </a:t>
            </a:r>
          </a:p>
          <a:p>
            <a:pPr>
              <a:lnSpc>
                <a:spcPct val="120000"/>
              </a:lnSpc>
            </a:pPr>
            <a:r>
              <a:rPr lang="en-GB" sz="6400" b="1" dirty="0"/>
              <a:t>Intelligent reporting </a:t>
            </a:r>
            <a:r>
              <a:rPr lang="en-GB" sz="6400" dirty="0"/>
              <a:t>can help you to </a:t>
            </a:r>
            <a:r>
              <a:rPr lang="en-GB" sz="6400" u="sng" dirty="0"/>
              <a:t>forecast your requirements</a:t>
            </a:r>
            <a:r>
              <a:rPr lang="en-GB" sz="6400" dirty="0"/>
              <a:t>, which can be useful </a:t>
            </a:r>
            <a:r>
              <a:rPr lang="en-GB" sz="6400" dirty="0">
                <a:solidFill>
                  <a:srgbClr val="002060"/>
                </a:solidFill>
              </a:rPr>
              <a:t>for seasonal items</a:t>
            </a:r>
            <a:r>
              <a:rPr lang="en-GB" sz="6400" dirty="0"/>
              <a:t>, for example, or for </a:t>
            </a:r>
            <a:r>
              <a:rPr lang="en-GB" sz="6400" u="sng" dirty="0"/>
              <a:t>ingredients with volatile pricing</a:t>
            </a:r>
            <a:endParaRPr lang="en-GB" sz="5600" dirty="0"/>
          </a:p>
          <a:p>
            <a:endParaRPr lang="en-GB" sz="5600" dirty="0"/>
          </a:p>
          <a:p>
            <a:endParaRPr lang="en-GB" sz="5600" dirty="0"/>
          </a:p>
          <a:p>
            <a:endParaRPr lang="en-GB" sz="5600" dirty="0"/>
          </a:p>
          <a:p>
            <a:endParaRPr lang="en-GB" sz="5600" dirty="0"/>
          </a:p>
          <a:p>
            <a:endParaRPr lang="en-GB" sz="5600" dirty="0"/>
          </a:p>
          <a:p>
            <a:endParaRPr lang="en-GB" sz="5600" dirty="0"/>
          </a:p>
          <a:p>
            <a:r>
              <a:rPr lang="en-GB" sz="5600" dirty="0"/>
              <a:t>https://www.thecaterer.com/articles/300749/food-and-beverage-control-systems</a:t>
            </a:r>
          </a:p>
        </p:txBody>
      </p:sp>
    </p:spTree>
    <p:extLst>
      <p:ext uri="{BB962C8B-B14F-4D97-AF65-F5344CB8AC3E}">
        <p14:creationId xmlns:p14="http://schemas.microsoft.com/office/powerpoint/2010/main" val="2235272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7886700" cy="463911"/>
          </a:xfrm>
        </p:spPr>
        <p:txBody>
          <a:bodyPr>
            <a:normAutofit/>
          </a:bodyPr>
          <a:lstStyle/>
          <a:p>
            <a:pPr algn="l"/>
            <a:r>
              <a:rPr lang="en-GB" sz="2700" b="1" dirty="0"/>
              <a:t>Training initiatives Food Hygiene</a:t>
            </a:r>
          </a:p>
        </p:txBody>
      </p:sp>
      <p:sp>
        <p:nvSpPr>
          <p:cNvPr id="3" name="Content Placeholder 2"/>
          <p:cNvSpPr>
            <a:spLocks noGrp="1"/>
          </p:cNvSpPr>
          <p:nvPr>
            <p:ph idx="1"/>
          </p:nvPr>
        </p:nvSpPr>
        <p:spPr>
          <a:xfrm>
            <a:off x="251520" y="836712"/>
            <a:ext cx="7886700" cy="4896544"/>
          </a:xfrm>
        </p:spPr>
        <p:txBody>
          <a:bodyPr>
            <a:normAutofit/>
          </a:bodyPr>
          <a:lstStyle/>
          <a:p>
            <a:pPr>
              <a:lnSpc>
                <a:spcPct val="120000"/>
              </a:lnSpc>
            </a:pPr>
            <a:r>
              <a:rPr lang="en-GB" b="1" dirty="0"/>
              <a:t>Training and support</a:t>
            </a:r>
            <a:r>
              <a:rPr lang="en-GB" dirty="0"/>
              <a:t> for local businesses.</a:t>
            </a:r>
          </a:p>
          <a:p>
            <a:pPr>
              <a:lnSpc>
                <a:spcPct val="120000"/>
              </a:lnSpc>
            </a:pPr>
            <a:r>
              <a:rPr lang="en-GB" dirty="0"/>
              <a:t> It is a </a:t>
            </a:r>
            <a:r>
              <a:rPr lang="en-GB" b="1" dirty="0"/>
              <a:t>legal requirement for the operator </a:t>
            </a:r>
            <a:r>
              <a:rPr lang="en-GB" dirty="0"/>
              <a:t>of a food business to ensure that all food handlers engaged in the food business are supervised and instructed and/or trained in food hygiene matters appropriate with their work activities.</a:t>
            </a:r>
          </a:p>
          <a:p>
            <a:pPr marL="0" indent="0">
              <a:lnSpc>
                <a:spcPct val="120000"/>
              </a:lnSpc>
              <a:buNone/>
            </a:pPr>
            <a:r>
              <a:rPr lang="en-GB" dirty="0"/>
              <a:t>Is it a legal requirement to have a food hygiene certificate?</a:t>
            </a:r>
          </a:p>
          <a:p>
            <a:pPr>
              <a:lnSpc>
                <a:spcPct val="120000"/>
              </a:lnSpc>
            </a:pPr>
            <a:r>
              <a:rPr lang="en-GB" b="1" dirty="0"/>
              <a:t>A level 2 food hygiene certificate </a:t>
            </a:r>
            <a:r>
              <a:rPr lang="en-GB" dirty="0"/>
              <a:t>is required to satisfy a food handler's legal obligation for food safety training. However, if you are going to be responsible for other staff at your premises, you will need to ensure that you, or any supervisors are </a:t>
            </a:r>
            <a:r>
              <a:rPr lang="en-GB" b="1" dirty="0"/>
              <a:t>trained to level 3.</a:t>
            </a:r>
          </a:p>
        </p:txBody>
      </p:sp>
    </p:spTree>
    <p:extLst>
      <p:ext uri="{BB962C8B-B14F-4D97-AF65-F5344CB8AC3E}">
        <p14:creationId xmlns:p14="http://schemas.microsoft.com/office/powerpoint/2010/main" val="1859457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541178">
            <a:off x="7107706" y="3137245"/>
            <a:ext cx="2122643" cy="1110849"/>
          </a:xfrm>
          <a:prstGeom prst="ellipse">
            <a:avLst/>
          </a:prstGeom>
          <a:ln>
            <a:noFill/>
          </a:ln>
          <a:effectLst>
            <a:softEdge rad="112500"/>
          </a:effectLst>
        </p:spPr>
      </p:pic>
      <p:sp>
        <p:nvSpPr>
          <p:cNvPr id="2" name="Title 1"/>
          <p:cNvSpPr>
            <a:spLocks noGrp="1"/>
          </p:cNvSpPr>
          <p:nvPr>
            <p:ph type="title"/>
          </p:nvPr>
        </p:nvSpPr>
        <p:spPr>
          <a:xfrm>
            <a:off x="493568" y="188640"/>
            <a:ext cx="7886700" cy="453520"/>
          </a:xfrm>
        </p:spPr>
        <p:txBody>
          <a:bodyPr>
            <a:normAutofit fontScale="90000"/>
          </a:bodyPr>
          <a:lstStyle/>
          <a:p>
            <a:pPr algn="l"/>
            <a:r>
              <a:rPr lang="en-GB" sz="2700" dirty="0"/>
              <a:t>Menu planning</a:t>
            </a:r>
            <a:endParaRPr lang="en-GB" dirty="0"/>
          </a:p>
        </p:txBody>
      </p:sp>
      <p:sp>
        <p:nvSpPr>
          <p:cNvPr id="3" name="Content Placeholder 2"/>
          <p:cNvSpPr>
            <a:spLocks noGrp="1"/>
          </p:cNvSpPr>
          <p:nvPr>
            <p:ph idx="1"/>
          </p:nvPr>
        </p:nvSpPr>
        <p:spPr>
          <a:xfrm>
            <a:off x="282327" y="836712"/>
            <a:ext cx="7886700" cy="4896544"/>
          </a:xfrm>
        </p:spPr>
        <p:txBody>
          <a:bodyPr>
            <a:normAutofit fontScale="92500" lnSpcReduction="10000"/>
          </a:bodyPr>
          <a:lstStyle/>
          <a:p>
            <a:pPr marL="0" indent="0">
              <a:buNone/>
            </a:pPr>
            <a:r>
              <a:rPr lang="en-GB" sz="3400" dirty="0"/>
              <a:t>What is Menu?</a:t>
            </a:r>
          </a:p>
          <a:p>
            <a:r>
              <a:rPr lang="en-GB" dirty="0"/>
              <a:t>It is a detailed list of </a:t>
            </a:r>
            <a:r>
              <a:rPr lang="en-GB" b="1" dirty="0"/>
              <a:t>food and beverage offerings </a:t>
            </a:r>
            <a:r>
              <a:rPr lang="en-GB" dirty="0"/>
              <a:t>with their respective </a:t>
            </a:r>
            <a:r>
              <a:rPr lang="en-GB" b="1" dirty="0"/>
              <a:t>prices</a:t>
            </a:r>
            <a:r>
              <a:rPr lang="en-GB" dirty="0"/>
              <a:t>. It is prepared by a food and beverage service business to keep the customers informed about the availability of various F&amp;B items.</a:t>
            </a:r>
          </a:p>
          <a:p>
            <a:pPr marL="0" indent="0">
              <a:buNone/>
            </a:pPr>
            <a:r>
              <a:rPr lang="en-GB" sz="2200" dirty="0">
                <a:solidFill>
                  <a:srgbClr val="FF0000"/>
                </a:solidFill>
              </a:rPr>
              <a:t>A good menu must −</a:t>
            </a:r>
          </a:p>
          <a:p>
            <a:pPr>
              <a:lnSpc>
                <a:spcPct val="120000"/>
              </a:lnSpc>
            </a:pPr>
            <a:r>
              <a:rPr lang="en-GB" sz="2200" dirty="0"/>
              <a:t>Present clear, unambiguous information.</a:t>
            </a:r>
          </a:p>
          <a:p>
            <a:pPr>
              <a:lnSpc>
                <a:spcPct val="120000"/>
              </a:lnSpc>
            </a:pPr>
            <a:r>
              <a:rPr lang="en-GB" sz="2200" dirty="0"/>
              <a:t>Adhere to food safety and nutrition policies of the business.</a:t>
            </a:r>
          </a:p>
          <a:p>
            <a:pPr>
              <a:lnSpc>
                <a:spcPct val="120000"/>
              </a:lnSpc>
            </a:pPr>
            <a:r>
              <a:rPr lang="en-GB" sz="2200" dirty="0"/>
              <a:t>Meet or outstrip guests’ expectations.</a:t>
            </a:r>
          </a:p>
          <a:p>
            <a:pPr>
              <a:lnSpc>
                <a:spcPct val="120000"/>
              </a:lnSpc>
            </a:pPr>
            <a:r>
              <a:rPr lang="en-GB" sz="2200" dirty="0"/>
              <a:t>Meet the quality standards of the business.</a:t>
            </a:r>
          </a:p>
          <a:p>
            <a:pPr>
              <a:lnSpc>
                <a:spcPct val="120000"/>
              </a:lnSpc>
            </a:pPr>
            <a:r>
              <a:rPr lang="en-GB" sz="2200" dirty="0"/>
              <a:t>Be truthful in describing the taste and preparations.</a:t>
            </a:r>
          </a:p>
          <a:p>
            <a:pPr>
              <a:lnSpc>
                <a:spcPct val="120000"/>
              </a:lnSpc>
            </a:pPr>
            <a:r>
              <a:rPr lang="en-GB" sz="2200" dirty="0"/>
              <a:t>Be strictly going with the production and service facilities of the business.</a:t>
            </a:r>
          </a:p>
        </p:txBody>
      </p:sp>
    </p:spTree>
    <p:extLst>
      <p:ext uri="{BB962C8B-B14F-4D97-AF65-F5344CB8AC3E}">
        <p14:creationId xmlns:p14="http://schemas.microsoft.com/office/powerpoint/2010/main" val="2508576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992793">
            <a:off x="7241753" y="54244"/>
            <a:ext cx="2011416" cy="1325079"/>
          </a:xfrm>
          <a:prstGeom prst="ellipse">
            <a:avLst/>
          </a:prstGeom>
          <a:ln>
            <a:noFill/>
          </a:ln>
          <a:effectLst>
            <a:softEdge rad="112500"/>
          </a:effectLst>
        </p:spPr>
      </p:pic>
      <p:sp>
        <p:nvSpPr>
          <p:cNvPr id="2" name="Title 1"/>
          <p:cNvSpPr>
            <a:spLocks noGrp="1"/>
          </p:cNvSpPr>
          <p:nvPr>
            <p:ph type="title"/>
          </p:nvPr>
        </p:nvSpPr>
        <p:spPr>
          <a:xfrm>
            <a:off x="360760" y="266190"/>
            <a:ext cx="7886700" cy="450593"/>
          </a:xfrm>
        </p:spPr>
        <p:txBody>
          <a:bodyPr>
            <a:normAutofit fontScale="90000"/>
          </a:bodyPr>
          <a:lstStyle/>
          <a:p>
            <a:br>
              <a:rPr lang="en-GB" sz="2700" dirty="0"/>
            </a:br>
            <a:r>
              <a:rPr lang="en-GB" sz="3000" b="1" dirty="0"/>
              <a:t>Restaurant Menu Preparation</a:t>
            </a:r>
            <a:br>
              <a:rPr lang="en-GB" sz="3000" b="1" dirty="0"/>
            </a:br>
            <a:endParaRPr lang="en-GB" sz="2700" b="1" dirty="0"/>
          </a:p>
        </p:txBody>
      </p:sp>
      <p:sp>
        <p:nvSpPr>
          <p:cNvPr id="3" name="Content Placeholder 2"/>
          <p:cNvSpPr>
            <a:spLocks noGrp="1"/>
          </p:cNvSpPr>
          <p:nvPr>
            <p:ph idx="1"/>
          </p:nvPr>
        </p:nvSpPr>
        <p:spPr>
          <a:xfrm>
            <a:off x="360760" y="908720"/>
            <a:ext cx="7886700" cy="4896791"/>
          </a:xfrm>
        </p:spPr>
        <p:txBody>
          <a:bodyPr>
            <a:normAutofit fontScale="92500" lnSpcReduction="20000"/>
          </a:bodyPr>
          <a:lstStyle/>
          <a:p>
            <a:pPr>
              <a:lnSpc>
                <a:spcPct val="120000"/>
              </a:lnSpc>
            </a:pPr>
            <a:r>
              <a:rPr lang="en-GB" dirty="0"/>
              <a:t>The restaurant menu should be planned considering various </a:t>
            </a:r>
            <a:r>
              <a:rPr lang="en-GB" b="1" dirty="0"/>
              <a:t>aspects of the food outlet. </a:t>
            </a:r>
            <a:r>
              <a:rPr lang="en-GB" dirty="0"/>
              <a:t>Many menus available from breakfast, lunch, small bites, up to dinner. </a:t>
            </a:r>
          </a:p>
          <a:p>
            <a:pPr marL="0" indent="0">
              <a:lnSpc>
                <a:spcPct val="120000"/>
              </a:lnSpc>
              <a:buNone/>
            </a:pPr>
            <a:r>
              <a:rPr lang="en-GB" dirty="0"/>
              <a:t>The following information is gathered before planning food and beverage menu for a commercial kitchen:</a:t>
            </a:r>
          </a:p>
          <a:p>
            <a:r>
              <a:rPr lang="en-GB" dirty="0"/>
              <a:t>What kind of food outlet is it? (Vintage, Contemporary, Modern, Theme, Bar, and more)</a:t>
            </a:r>
          </a:p>
          <a:p>
            <a:r>
              <a:rPr lang="en-GB" dirty="0"/>
              <a:t>What is the name of the outlet?</a:t>
            </a:r>
          </a:p>
          <a:p>
            <a:r>
              <a:rPr lang="en-GB" dirty="0"/>
              <a:t>What is the expanse of food items, their accompaniments, and beverages ?</a:t>
            </a:r>
          </a:p>
          <a:p>
            <a:r>
              <a:rPr lang="en-GB" dirty="0"/>
              <a:t>Which information needs elaboration for food and beverages?</a:t>
            </a:r>
          </a:p>
          <a:p>
            <a:r>
              <a:rPr lang="en-GB" dirty="0"/>
              <a:t>What tone of language is required? (formal/informal)</a:t>
            </a:r>
          </a:p>
          <a:p>
            <a:r>
              <a:rPr lang="en-GB" dirty="0"/>
              <a:t>What types of names and category headings would best suit the food /beverage items?</a:t>
            </a:r>
          </a:p>
          <a:p>
            <a:r>
              <a:rPr lang="en-GB" dirty="0"/>
              <a:t>What design, images, colours, and typeface would look best for the menu?</a:t>
            </a:r>
          </a:p>
          <a:p>
            <a:r>
              <a:rPr lang="en-GB" dirty="0"/>
              <a:t>Are the graphic details relevant to the food outlet theme?</a:t>
            </a:r>
          </a:p>
          <a:p>
            <a:r>
              <a:rPr lang="en-GB" dirty="0"/>
              <a:t>How large should the menu be on paper?</a:t>
            </a:r>
          </a:p>
        </p:txBody>
      </p:sp>
    </p:spTree>
    <p:extLst>
      <p:ext uri="{BB962C8B-B14F-4D97-AF65-F5344CB8AC3E}">
        <p14:creationId xmlns:p14="http://schemas.microsoft.com/office/powerpoint/2010/main" val="626162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9268" y="133746"/>
            <a:ext cx="7886700" cy="432153"/>
          </a:xfrm>
        </p:spPr>
        <p:txBody>
          <a:bodyPr>
            <a:normAutofit fontScale="90000"/>
          </a:bodyPr>
          <a:lstStyle/>
          <a:p>
            <a:br>
              <a:rPr lang="en-GB" sz="2700" dirty="0"/>
            </a:br>
            <a:r>
              <a:rPr lang="en-GB" sz="2700" dirty="0"/>
              <a:t>Menu Planning</a:t>
            </a:r>
            <a:br>
              <a:rPr lang="en-GB" dirty="0"/>
            </a:br>
            <a:endParaRPr lang="en-GB" dirty="0"/>
          </a:p>
        </p:txBody>
      </p:sp>
      <p:sp>
        <p:nvSpPr>
          <p:cNvPr id="3" name="Content Placeholder 2"/>
          <p:cNvSpPr>
            <a:spLocks noGrp="1"/>
          </p:cNvSpPr>
          <p:nvPr>
            <p:ph idx="1"/>
          </p:nvPr>
        </p:nvSpPr>
        <p:spPr>
          <a:xfrm>
            <a:off x="251520" y="836712"/>
            <a:ext cx="7486650" cy="3859990"/>
          </a:xfrm>
        </p:spPr>
        <p:txBody>
          <a:bodyPr>
            <a:normAutofit/>
          </a:bodyPr>
          <a:lstStyle/>
          <a:p>
            <a:r>
              <a:rPr lang="en-GB" dirty="0"/>
              <a:t>Menu planning plays an important role in customer satisfaction.</a:t>
            </a:r>
          </a:p>
          <a:p>
            <a:r>
              <a:rPr lang="en-GB" dirty="0"/>
              <a:t>Menu planning is beneficial in the following areas −</a:t>
            </a:r>
          </a:p>
          <a:p>
            <a:r>
              <a:rPr lang="en-GB" dirty="0"/>
              <a:t>Purchasing of essential material in advance.</a:t>
            </a:r>
          </a:p>
          <a:p>
            <a:r>
              <a:rPr lang="en-GB" dirty="0"/>
              <a:t>Pricing of the food.</a:t>
            </a:r>
          </a:p>
          <a:p>
            <a:r>
              <a:rPr lang="en-GB" dirty="0"/>
              <a:t>Guiding the food preparation.</a:t>
            </a:r>
          </a:p>
          <a:p>
            <a:r>
              <a:rPr lang="en-GB" dirty="0"/>
              <a:t>Evaluating the dietary needs.</a:t>
            </a:r>
          </a:p>
          <a:p>
            <a:r>
              <a:rPr lang="en-GB" dirty="0"/>
              <a:t>Evaluating the food in terms of necessary improvements.</a:t>
            </a:r>
          </a:p>
          <a:p>
            <a:r>
              <a:rPr lang="en-GB" dirty="0"/>
              <a:t>The menu must be planned such that it goes well with the theme of the F&amp;B outlet and it must be a good bargain for food price and dietary value.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09821">
            <a:off x="7394726" y="3577136"/>
            <a:ext cx="1536653" cy="2003822"/>
          </a:xfrm>
          <a:prstGeom prst="rect">
            <a:avLst/>
          </a:prstGeom>
        </p:spPr>
      </p:pic>
    </p:spTree>
    <p:extLst>
      <p:ext uri="{BB962C8B-B14F-4D97-AF65-F5344CB8AC3E}">
        <p14:creationId xmlns:p14="http://schemas.microsoft.com/office/powerpoint/2010/main" val="3608457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20272" y="-29042"/>
            <a:ext cx="1966480" cy="1494524"/>
          </a:xfrm>
          <a:prstGeom prst="ellipse">
            <a:avLst/>
          </a:prstGeom>
          <a:ln>
            <a:noFill/>
          </a:ln>
          <a:effectLst>
            <a:softEdge rad="112500"/>
          </a:effectLst>
        </p:spPr>
      </p:pic>
      <p:sp>
        <p:nvSpPr>
          <p:cNvPr id="2" name="Title 1"/>
          <p:cNvSpPr>
            <a:spLocks noGrp="1"/>
          </p:cNvSpPr>
          <p:nvPr>
            <p:ph type="title"/>
          </p:nvPr>
        </p:nvSpPr>
        <p:spPr>
          <a:xfrm>
            <a:off x="431222" y="147458"/>
            <a:ext cx="7886700" cy="557429"/>
          </a:xfrm>
        </p:spPr>
        <p:txBody>
          <a:bodyPr>
            <a:normAutofit fontScale="90000"/>
          </a:bodyPr>
          <a:lstStyle/>
          <a:p>
            <a:pPr algn="l"/>
            <a:r>
              <a:rPr lang="en-GB" sz="2700" dirty="0"/>
              <a:t>Legislation = Why is hospitality law important?</a:t>
            </a:r>
            <a:br>
              <a:rPr lang="en-GB" sz="2700" dirty="0"/>
            </a:br>
            <a:endParaRPr lang="en-GB" sz="2700" dirty="0"/>
          </a:p>
        </p:txBody>
      </p:sp>
      <p:sp>
        <p:nvSpPr>
          <p:cNvPr id="3" name="Content Placeholder 2"/>
          <p:cNvSpPr>
            <a:spLocks noGrp="1"/>
          </p:cNvSpPr>
          <p:nvPr>
            <p:ph idx="1"/>
          </p:nvPr>
        </p:nvSpPr>
        <p:spPr>
          <a:xfrm>
            <a:off x="431222" y="718220"/>
            <a:ext cx="7886700" cy="5087044"/>
          </a:xfrm>
        </p:spPr>
        <p:txBody>
          <a:bodyPr>
            <a:normAutofit/>
          </a:bodyPr>
          <a:lstStyle/>
          <a:p>
            <a:pPr>
              <a:lnSpc>
                <a:spcPct val="120000"/>
              </a:lnSpc>
            </a:pPr>
            <a:r>
              <a:rPr lang="en-GB" dirty="0">
                <a:solidFill>
                  <a:srgbClr val="FF0000"/>
                </a:solidFill>
              </a:rPr>
              <a:t>Keeping Customers Safe. </a:t>
            </a:r>
            <a:r>
              <a:rPr lang="en-GB" dirty="0"/>
              <a:t>Food safety laws play a </a:t>
            </a:r>
            <a:br>
              <a:rPr lang="en-GB" dirty="0"/>
            </a:br>
            <a:r>
              <a:rPr lang="en-GB" dirty="0">
                <a:solidFill>
                  <a:srgbClr val="FF0000"/>
                </a:solidFill>
              </a:rPr>
              <a:t>major role </a:t>
            </a:r>
            <a:r>
              <a:rPr lang="en-GB" dirty="0"/>
              <a:t>in the hospitality industry, and </a:t>
            </a:r>
            <a:r>
              <a:rPr lang="en-GB" dirty="0">
                <a:solidFill>
                  <a:srgbClr val="FF0000"/>
                </a:solidFill>
              </a:rPr>
              <a:t>knowledge</a:t>
            </a:r>
            <a:r>
              <a:rPr lang="en-GB" dirty="0"/>
              <a:t> </a:t>
            </a:r>
            <a:br>
              <a:rPr lang="en-GB" dirty="0"/>
            </a:br>
            <a:r>
              <a:rPr lang="en-GB" dirty="0"/>
              <a:t>about how to clean and store food can keep your customers safe and help your business avoid lawsuits and fines.</a:t>
            </a:r>
          </a:p>
          <a:p>
            <a:pPr>
              <a:lnSpc>
                <a:spcPct val="120000"/>
              </a:lnSpc>
            </a:pPr>
            <a:r>
              <a:rPr lang="en-GB" dirty="0"/>
              <a:t>Hospitality law is </a:t>
            </a:r>
            <a:r>
              <a:rPr lang="en-GB" dirty="0">
                <a:solidFill>
                  <a:srgbClr val="FF0000"/>
                </a:solidFill>
              </a:rPr>
              <a:t>a legal and social practice </a:t>
            </a:r>
            <a:r>
              <a:rPr lang="en-GB" dirty="0"/>
              <a:t>related to the </a:t>
            </a:r>
            <a:r>
              <a:rPr lang="en-GB" b="1" dirty="0"/>
              <a:t>treatment</a:t>
            </a:r>
            <a:r>
              <a:rPr lang="en-GB" dirty="0"/>
              <a:t> of a person's guests or those who patronize a place of business. </a:t>
            </a:r>
          </a:p>
          <a:p>
            <a:pPr>
              <a:lnSpc>
                <a:spcPct val="120000"/>
              </a:lnSpc>
            </a:pPr>
            <a:r>
              <a:rPr lang="en-GB" dirty="0">
                <a:solidFill>
                  <a:srgbClr val="FF0000"/>
                </a:solidFill>
              </a:rPr>
              <a:t>Hospitality laws </a:t>
            </a:r>
            <a:r>
              <a:rPr lang="en-GB" dirty="0"/>
              <a:t>are intended </a:t>
            </a:r>
            <a:r>
              <a:rPr lang="en-GB" b="1" dirty="0"/>
              <a:t>to protect both hosts and guests </a:t>
            </a:r>
            <a:r>
              <a:rPr lang="en-GB" dirty="0"/>
              <a:t>against injury, whether accidental or intentional.</a:t>
            </a:r>
          </a:p>
          <a:p>
            <a:pPr>
              <a:lnSpc>
                <a:spcPct val="120000"/>
              </a:lnSpc>
            </a:pPr>
            <a:r>
              <a:rPr lang="en-GB" b="1" dirty="0"/>
              <a:t>Hospitality industry acts and regulations.</a:t>
            </a:r>
            <a:r>
              <a:rPr lang="en-GB" dirty="0"/>
              <a:t> Covered by many acts and regulations which relate both to </a:t>
            </a:r>
            <a:r>
              <a:rPr lang="en-GB" dirty="0">
                <a:solidFill>
                  <a:srgbClr val="FF0000"/>
                </a:solidFill>
              </a:rPr>
              <a:t>employers and employees</a:t>
            </a:r>
            <a:r>
              <a:rPr lang="en-GB" dirty="0"/>
              <a:t>. The various acts and regulations are administered and monitored by </a:t>
            </a:r>
            <a:r>
              <a:rPr lang="en-GB" b="1" dirty="0"/>
              <a:t>appropriate government departments and independent agencies.</a:t>
            </a:r>
          </a:p>
        </p:txBody>
      </p:sp>
    </p:spTree>
    <p:extLst>
      <p:ext uri="{BB962C8B-B14F-4D97-AF65-F5344CB8AC3E}">
        <p14:creationId xmlns:p14="http://schemas.microsoft.com/office/powerpoint/2010/main" val="3597192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473536" y="3330286"/>
            <a:ext cx="2670464" cy="2670464"/>
          </a:xfrm>
          <a:prstGeom prst="ellipse">
            <a:avLst/>
          </a:prstGeom>
          <a:ln>
            <a:noFill/>
          </a:ln>
          <a:effectLst>
            <a:softEdge rad="112500"/>
          </a:effectLst>
        </p:spPr>
      </p:pic>
      <p:sp>
        <p:nvSpPr>
          <p:cNvPr id="2" name="Title 1"/>
          <p:cNvSpPr>
            <a:spLocks noGrp="1"/>
          </p:cNvSpPr>
          <p:nvPr>
            <p:ph type="title"/>
          </p:nvPr>
        </p:nvSpPr>
        <p:spPr>
          <a:xfrm>
            <a:off x="251520" y="257914"/>
            <a:ext cx="7886700" cy="584597"/>
          </a:xfrm>
        </p:spPr>
        <p:txBody>
          <a:bodyPr>
            <a:normAutofit/>
          </a:bodyPr>
          <a:lstStyle/>
          <a:p>
            <a:pPr algn="l"/>
            <a:r>
              <a:rPr lang="en-GB" sz="2700" dirty="0"/>
              <a:t>Cultural influences</a:t>
            </a:r>
          </a:p>
        </p:txBody>
      </p:sp>
      <p:sp>
        <p:nvSpPr>
          <p:cNvPr id="3" name="Content Placeholder 2"/>
          <p:cNvSpPr>
            <a:spLocks noGrp="1"/>
          </p:cNvSpPr>
          <p:nvPr>
            <p:ph idx="1"/>
          </p:nvPr>
        </p:nvSpPr>
        <p:spPr>
          <a:xfrm>
            <a:off x="219799" y="1063005"/>
            <a:ext cx="7886700" cy="4731990"/>
          </a:xfrm>
        </p:spPr>
        <p:txBody>
          <a:bodyPr>
            <a:normAutofit/>
          </a:bodyPr>
          <a:lstStyle/>
          <a:p>
            <a:pPr>
              <a:lnSpc>
                <a:spcPct val="120000"/>
              </a:lnSpc>
            </a:pPr>
            <a:r>
              <a:rPr lang="en-GB" dirty="0"/>
              <a:t>Cultural diversity can have a significant influence on the hospitality business. </a:t>
            </a:r>
          </a:p>
          <a:p>
            <a:pPr>
              <a:lnSpc>
                <a:spcPct val="120000"/>
              </a:lnSpc>
            </a:pPr>
            <a:r>
              <a:rPr lang="en-GB" dirty="0"/>
              <a:t>cultural diversity is highly important in hospitality business due to </a:t>
            </a:r>
            <a:r>
              <a:rPr lang="en-GB" b="1" dirty="0"/>
              <a:t>global customer-related industry.</a:t>
            </a:r>
            <a:r>
              <a:rPr lang="en-GB" dirty="0"/>
              <a:t> However, this phenomenal benefit has challenges as well, such as communication barriers between employees.</a:t>
            </a:r>
          </a:p>
          <a:p>
            <a:pPr>
              <a:lnSpc>
                <a:spcPct val="120000"/>
              </a:lnSpc>
            </a:pPr>
            <a:r>
              <a:rPr lang="en-GB" dirty="0"/>
              <a:t>F&amp; B – Cultural influences</a:t>
            </a:r>
          </a:p>
          <a:p>
            <a:pPr>
              <a:lnSpc>
                <a:spcPct val="120000"/>
              </a:lnSpc>
            </a:pPr>
            <a:r>
              <a:rPr lang="en-GB" dirty="0"/>
              <a:t>Staff – employees</a:t>
            </a:r>
          </a:p>
          <a:p>
            <a:pPr>
              <a:lnSpc>
                <a:spcPct val="120000"/>
              </a:lnSpc>
            </a:pPr>
            <a:r>
              <a:rPr lang="en-GB" dirty="0"/>
              <a:t>Guest Cultural differences e.g. language</a:t>
            </a:r>
          </a:p>
        </p:txBody>
      </p:sp>
    </p:spTree>
    <p:extLst>
      <p:ext uri="{BB962C8B-B14F-4D97-AF65-F5344CB8AC3E}">
        <p14:creationId xmlns:p14="http://schemas.microsoft.com/office/powerpoint/2010/main" val="3762583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40086"/>
            <a:ext cx="7886700" cy="411956"/>
          </a:xfrm>
        </p:spPr>
        <p:txBody>
          <a:bodyPr>
            <a:normAutofit fontScale="90000"/>
          </a:bodyPr>
          <a:lstStyle/>
          <a:p>
            <a:pPr algn="l"/>
            <a:r>
              <a:rPr lang="en-GB" sz="2700" b="1" dirty="0"/>
              <a:t>Performance measures</a:t>
            </a:r>
          </a:p>
        </p:txBody>
      </p:sp>
      <p:sp>
        <p:nvSpPr>
          <p:cNvPr id="3" name="Content Placeholder 2"/>
          <p:cNvSpPr>
            <a:spLocks noGrp="1"/>
          </p:cNvSpPr>
          <p:nvPr>
            <p:ph idx="1"/>
          </p:nvPr>
        </p:nvSpPr>
        <p:spPr>
          <a:xfrm>
            <a:off x="210901" y="1101169"/>
            <a:ext cx="7349296" cy="4704095"/>
          </a:xfrm>
        </p:spPr>
        <p:txBody>
          <a:bodyPr>
            <a:normAutofit/>
          </a:bodyPr>
          <a:lstStyle/>
          <a:p>
            <a:endParaRPr lang="en-GB" dirty="0"/>
          </a:p>
          <a:p>
            <a:pPr>
              <a:lnSpc>
                <a:spcPct val="120000"/>
              </a:lnSpc>
            </a:pPr>
            <a:r>
              <a:rPr lang="en-GB" b="1" dirty="0"/>
              <a:t>KPI - Key Performance Indicators </a:t>
            </a:r>
            <a:r>
              <a:rPr lang="en-GB" dirty="0"/>
              <a:t>for hotels are select measurements that really matter for lasting success and we examine a few of the most important ones below.</a:t>
            </a:r>
          </a:p>
          <a:p>
            <a:pPr>
              <a:lnSpc>
                <a:spcPct val="120000"/>
              </a:lnSpc>
            </a:pPr>
            <a:r>
              <a:rPr lang="en-GB" dirty="0"/>
              <a:t>Accommodation = </a:t>
            </a:r>
            <a:r>
              <a:rPr lang="en-GB" dirty="0" err="1"/>
              <a:t>RevPar</a:t>
            </a:r>
            <a:r>
              <a:rPr lang="en-GB" dirty="0"/>
              <a:t> / Average Daily Rate (ADR) /</a:t>
            </a:r>
          </a:p>
          <a:p>
            <a:pPr>
              <a:lnSpc>
                <a:spcPct val="120000"/>
              </a:lnSpc>
            </a:pPr>
            <a:r>
              <a:rPr lang="en-GB" dirty="0"/>
              <a:t>Food &amp; Beverage – number of customers / the average number of tables served by a waiter in a given period of time.</a:t>
            </a:r>
          </a:p>
          <a:p>
            <a:pPr>
              <a:lnSpc>
                <a:spcPct val="120000"/>
              </a:lnSpc>
            </a:pPr>
            <a:r>
              <a:rPr lang="en-GB" dirty="0"/>
              <a:t>Occupancy % - The  most critical and simplest measure of performance for hotels in the occupancy rate. Measured as the percentage of available rooms occupied over a specific period of time.</a:t>
            </a:r>
          </a:p>
          <a:p>
            <a:endParaRPr lang="en-GB" dirty="0"/>
          </a:p>
        </p:txBody>
      </p:sp>
      <p:pic>
        <p:nvPicPr>
          <p:cNvPr id="4" name="Picture 3"/>
          <p:cNvPicPr>
            <a:picLocks noChangeAspect="1"/>
          </p:cNvPicPr>
          <p:nvPr/>
        </p:nvPicPr>
        <p:blipFill>
          <a:blip r:embed="rId2"/>
          <a:stretch>
            <a:fillRect/>
          </a:stretch>
        </p:blipFill>
        <p:spPr>
          <a:xfrm>
            <a:off x="7164288" y="262949"/>
            <a:ext cx="1802173" cy="1676440"/>
          </a:xfrm>
          <a:prstGeom prst="ellipse">
            <a:avLst/>
          </a:prstGeom>
          <a:ln>
            <a:noFill/>
          </a:ln>
          <a:effectLst>
            <a:softEdge rad="112500"/>
          </a:effectLst>
        </p:spPr>
      </p:pic>
    </p:spTree>
    <p:extLst>
      <p:ext uri="{BB962C8B-B14F-4D97-AF65-F5344CB8AC3E}">
        <p14:creationId xmlns:p14="http://schemas.microsoft.com/office/powerpoint/2010/main" val="2044692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475" y="144150"/>
            <a:ext cx="7886700" cy="422348"/>
          </a:xfrm>
        </p:spPr>
        <p:txBody>
          <a:bodyPr>
            <a:noAutofit/>
          </a:bodyPr>
          <a:lstStyle/>
          <a:p>
            <a:r>
              <a:rPr lang="en-GB" sz="2700" b="1" dirty="0"/>
              <a:t>Verification and grading</a:t>
            </a:r>
          </a:p>
        </p:txBody>
      </p:sp>
      <p:sp>
        <p:nvSpPr>
          <p:cNvPr id="3" name="Content Placeholder 2"/>
          <p:cNvSpPr>
            <a:spLocks noGrp="1"/>
          </p:cNvSpPr>
          <p:nvPr>
            <p:ph idx="1"/>
          </p:nvPr>
        </p:nvSpPr>
        <p:spPr>
          <a:xfrm>
            <a:off x="386719" y="1052736"/>
            <a:ext cx="6794356" cy="4536504"/>
          </a:xfrm>
        </p:spPr>
        <p:txBody>
          <a:bodyPr>
            <a:normAutofit lnSpcReduction="10000"/>
          </a:bodyPr>
          <a:lstStyle/>
          <a:p>
            <a:pPr>
              <a:lnSpc>
                <a:spcPct val="120000"/>
              </a:lnSpc>
            </a:pPr>
            <a:r>
              <a:rPr lang="en-GB" dirty="0"/>
              <a:t>Hotel ratings are often used to classify hotels according to their </a:t>
            </a:r>
            <a:r>
              <a:rPr lang="en-GB" b="1" dirty="0"/>
              <a:t>quality.</a:t>
            </a:r>
            <a:r>
              <a:rPr lang="en-GB" dirty="0"/>
              <a:t> </a:t>
            </a:r>
          </a:p>
          <a:p>
            <a:pPr>
              <a:lnSpc>
                <a:spcPct val="120000"/>
              </a:lnSpc>
            </a:pPr>
            <a:r>
              <a:rPr lang="en-GB" dirty="0"/>
              <a:t>Initial purpose of informing travellers on basic facilities that can be expected, the objectives of hotel rating has expanded into </a:t>
            </a:r>
            <a:r>
              <a:rPr lang="en-GB" b="1" dirty="0"/>
              <a:t>a focus on the hotel experience as a whole</a:t>
            </a:r>
          </a:p>
          <a:p>
            <a:pPr>
              <a:lnSpc>
                <a:spcPct val="120000"/>
              </a:lnSpc>
            </a:pPr>
            <a:r>
              <a:rPr lang="en-GB" dirty="0"/>
              <a:t>Today the terms 'grading', 'rating', and 'classification' are used to generally refer to the same concept, that is to </a:t>
            </a:r>
            <a:r>
              <a:rPr lang="en-GB" b="1" dirty="0"/>
              <a:t>categorize hotels</a:t>
            </a:r>
            <a:r>
              <a:rPr lang="en-GB" dirty="0"/>
              <a:t>. </a:t>
            </a:r>
          </a:p>
          <a:p>
            <a:pPr>
              <a:lnSpc>
                <a:spcPct val="120000"/>
              </a:lnSpc>
            </a:pPr>
            <a:r>
              <a:rPr lang="en-GB" dirty="0"/>
              <a:t>There is a wide variety of rating schemes used by different organizations around the world. Many have a system </a:t>
            </a:r>
            <a:r>
              <a:rPr lang="en-GB" b="1" dirty="0"/>
              <a:t>involving Stars some Diamonds</a:t>
            </a:r>
            <a:r>
              <a:rPr lang="en-GB" dirty="0"/>
              <a:t>.</a:t>
            </a:r>
          </a:p>
        </p:txBody>
      </p:sp>
      <p:pic>
        <p:nvPicPr>
          <p:cNvPr id="4" name="Picture 3"/>
          <p:cNvPicPr>
            <a:picLocks noChangeAspect="1"/>
          </p:cNvPicPr>
          <p:nvPr/>
        </p:nvPicPr>
        <p:blipFill>
          <a:blip r:embed="rId2"/>
          <a:stretch>
            <a:fillRect/>
          </a:stretch>
        </p:blipFill>
        <p:spPr>
          <a:xfrm rot="589653">
            <a:off x="7313420" y="3483579"/>
            <a:ext cx="1571625" cy="1864519"/>
          </a:xfrm>
          <a:prstGeom prst="ellipse">
            <a:avLst/>
          </a:prstGeom>
          <a:ln>
            <a:noFill/>
          </a:ln>
          <a:effectLst>
            <a:softEdge rad="112500"/>
          </a:effectLst>
        </p:spPr>
      </p:pic>
    </p:spTree>
    <p:extLst>
      <p:ext uri="{BB962C8B-B14F-4D97-AF65-F5344CB8AC3E}">
        <p14:creationId xmlns:p14="http://schemas.microsoft.com/office/powerpoint/2010/main" val="3688947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BB904-C7C4-B22E-B6E2-2DCAD8BB51C1}"/>
              </a:ext>
            </a:extLst>
          </p:cNvPr>
          <p:cNvSpPr>
            <a:spLocks noGrp="1"/>
          </p:cNvSpPr>
          <p:nvPr>
            <p:ph type="title"/>
          </p:nvPr>
        </p:nvSpPr>
        <p:spPr>
          <a:xfrm>
            <a:off x="25354" y="116633"/>
            <a:ext cx="7886700" cy="648072"/>
          </a:xfrm>
        </p:spPr>
        <p:txBody>
          <a:bodyPr>
            <a:normAutofit fontScale="90000"/>
          </a:bodyPr>
          <a:lstStyle/>
          <a:p>
            <a:r>
              <a:rPr lang="en-GB" sz="2800" b="1" dirty="0"/>
              <a:t>Social media influences (TripAdvisor) and digital management responses</a:t>
            </a:r>
            <a:r>
              <a:rPr lang="en-GB" sz="3200" b="1" dirty="0"/>
              <a:t>. </a:t>
            </a:r>
            <a:endParaRPr lang="en-GB" sz="2800" dirty="0"/>
          </a:p>
        </p:txBody>
      </p:sp>
      <p:sp>
        <p:nvSpPr>
          <p:cNvPr id="3" name="Content Placeholder 2">
            <a:extLst>
              <a:ext uri="{FF2B5EF4-FFF2-40B4-BE49-F238E27FC236}">
                <a16:creationId xmlns:a16="http://schemas.microsoft.com/office/drawing/2014/main" id="{DEA6CB40-DC87-519E-2C98-8F61850E36CD}"/>
              </a:ext>
            </a:extLst>
          </p:cNvPr>
          <p:cNvSpPr>
            <a:spLocks noGrp="1"/>
          </p:cNvSpPr>
          <p:nvPr>
            <p:ph idx="1"/>
          </p:nvPr>
        </p:nvSpPr>
        <p:spPr>
          <a:xfrm>
            <a:off x="2094" y="764705"/>
            <a:ext cx="9034401" cy="5472607"/>
          </a:xfrm>
        </p:spPr>
        <p:txBody>
          <a:bodyPr>
            <a:normAutofit fontScale="32500" lnSpcReduction="20000"/>
          </a:bodyPr>
          <a:lstStyle/>
          <a:p>
            <a:pPr>
              <a:lnSpc>
                <a:spcPct val="120000"/>
              </a:lnSpc>
            </a:pPr>
            <a:r>
              <a:rPr lang="en-GB" sz="5500" b="1" dirty="0"/>
              <a:t>User-generated content </a:t>
            </a:r>
            <a:r>
              <a:rPr lang="en-GB" sz="5500" dirty="0"/>
              <a:t>- an input into the consumer purchase decision making process. </a:t>
            </a:r>
          </a:p>
          <a:p>
            <a:pPr>
              <a:lnSpc>
                <a:spcPct val="120000"/>
              </a:lnSpc>
            </a:pPr>
            <a:r>
              <a:rPr lang="en-GB" sz="5500" dirty="0"/>
              <a:t>TripAdvisor - detailed rich data that can be used </a:t>
            </a:r>
            <a:r>
              <a:rPr lang="en-GB" sz="5500" b="1" dirty="0"/>
              <a:t>in travel planning </a:t>
            </a:r>
            <a:r>
              <a:rPr lang="en-GB" sz="5500" dirty="0"/>
              <a:t>it is a channel that </a:t>
            </a:r>
            <a:r>
              <a:rPr lang="en-GB" sz="5500" b="1" dirty="0"/>
              <a:t>combines hotel marketing and highly transparent customer service</a:t>
            </a:r>
            <a:r>
              <a:rPr lang="en-GB" sz="5500" dirty="0"/>
              <a:t>. </a:t>
            </a:r>
          </a:p>
          <a:p>
            <a:pPr>
              <a:lnSpc>
                <a:spcPct val="120000"/>
              </a:lnSpc>
            </a:pPr>
            <a:r>
              <a:rPr lang="en-GB" sz="5500" dirty="0"/>
              <a:t>The way hoteliers engage with travellers on the web is critical and can be the difference between gaining or losing a new booking. </a:t>
            </a:r>
          </a:p>
          <a:p>
            <a:pPr marL="0" indent="0">
              <a:lnSpc>
                <a:spcPct val="120000"/>
              </a:lnSpc>
              <a:buNone/>
            </a:pPr>
            <a:r>
              <a:rPr lang="en-GB" sz="5500" b="1" u="sng" dirty="0"/>
              <a:t>Consider these facts:</a:t>
            </a:r>
          </a:p>
          <a:p>
            <a:pPr>
              <a:lnSpc>
                <a:spcPct val="120000"/>
              </a:lnSpc>
            </a:pPr>
            <a:r>
              <a:rPr lang="en-GB" sz="5500" dirty="0">
                <a:solidFill>
                  <a:srgbClr val="FF0000"/>
                </a:solidFill>
              </a:rPr>
              <a:t>⅓ of consumers </a:t>
            </a:r>
            <a:r>
              <a:rPr lang="en-GB" sz="5500" dirty="0"/>
              <a:t>use Facebook to speak with a customer service representative.</a:t>
            </a:r>
          </a:p>
          <a:p>
            <a:pPr>
              <a:lnSpc>
                <a:spcPct val="120000"/>
              </a:lnSpc>
            </a:pPr>
            <a:r>
              <a:rPr lang="en-GB" sz="5500" dirty="0">
                <a:solidFill>
                  <a:srgbClr val="FF0000"/>
                </a:solidFill>
              </a:rPr>
              <a:t>47% of consumers </a:t>
            </a:r>
            <a:r>
              <a:rPr lang="en-GB" sz="5500" dirty="0"/>
              <a:t>think Facebook is the quickest social media channel to solve a customer service issue.</a:t>
            </a:r>
          </a:p>
          <a:p>
            <a:pPr>
              <a:lnSpc>
                <a:spcPct val="120000"/>
              </a:lnSpc>
            </a:pPr>
            <a:r>
              <a:rPr lang="en-GB" sz="5500" dirty="0"/>
              <a:t>According to TripAdvisor, </a:t>
            </a:r>
            <a:r>
              <a:rPr lang="en-GB" sz="5500" dirty="0">
                <a:solidFill>
                  <a:srgbClr val="FF0000"/>
                </a:solidFill>
              </a:rPr>
              <a:t>68% of consumers </a:t>
            </a:r>
            <a:r>
              <a:rPr lang="en-GB" sz="5500" dirty="0"/>
              <a:t>say that if they were considering two comparable properties, the presence of a management response on one listing would sway them in its favour.</a:t>
            </a:r>
          </a:p>
          <a:p>
            <a:pPr>
              <a:lnSpc>
                <a:spcPct val="120000"/>
              </a:lnSpc>
            </a:pPr>
            <a:r>
              <a:rPr lang="en-GB" sz="5500" dirty="0"/>
              <a:t>Successful messaging to today’s traveller is no longer about selling. It’s about </a:t>
            </a:r>
          </a:p>
          <a:p>
            <a:pPr marL="0" indent="0">
              <a:lnSpc>
                <a:spcPct val="120000"/>
              </a:lnSpc>
              <a:buNone/>
            </a:pPr>
            <a:r>
              <a:rPr lang="en-GB" sz="5500" b="1" dirty="0"/>
              <a:t>building a long-term relationship with your guests on a one-to-one level</a:t>
            </a:r>
          </a:p>
          <a:p>
            <a:endParaRPr lang="en-GB" dirty="0"/>
          </a:p>
        </p:txBody>
      </p:sp>
    </p:spTree>
    <p:extLst>
      <p:ext uri="{BB962C8B-B14F-4D97-AF65-F5344CB8AC3E}">
        <p14:creationId xmlns:p14="http://schemas.microsoft.com/office/powerpoint/2010/main" val="36209147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187543">
            <a:off x="7585568" y="5326332"/>
            <a:ext cx="1667525" cy="1503252"/>
          </a:xfrm>
          <a:prstGeom prst="ellipse">
            <a:avLst/>
          </a:prstGeom>
          <a:ln>
            <a:noFill/>
          </a:ln>
          <a:effectLst>
            <a:softEdge rad="112500"/>
          </a:effectLst>
        </p:spPr>
      </p:pic>
      <p:sp>
        <p:nvSpPr>
          <p:cNvPr id="2" name="Title 1"/>
          <p:cNvSpPr>
            <a:spLocks noGrp="1"/>
          </p:cNvSpPr>
          <p:nvPr>
            <p:ph type="title"/>
          </p:nvPr>
        </p:nvSpPr>
        <p:spPr>
          <a:xfrm>
            <a:off x="46137" y="70289"/>
            <a:ext cx="8239667" cy="855126"/>
          </a:xfrm>
        </p:spPr>
        <p:txBody>
          <a:bodyPr>
            <a:noAutofit/>
          </a:bodyPr>
          <a:lstStyle/>
          <a:p>
            <a:pPr algn="l"/>
            <a:r>
              <a:rPr lang="en-GB" sz="2400" b="1" dirty="0"/>
              <a:t>Social media influences (TripAdvisor) and digital management responses</a:t>
            </a:r>
            <a:r>
              <a:rPr lang="en-GB" sz="2700" b="1" dirty="0"/>
              <a:t>. </a:t>
            </a:r>
          </a:p>
        </p:txBody>
      </p:sp>
      <p:sp>
        <p:nvSpPr>
          <p:cNvPr id="3" name="Content Placeholder 2"/>
          <p:cNvSpPr>
            <a:spLocks noGrp="1"/>
          </p:cNvSpPr>
          <p:nvPr>
            <p:ph idx="1"/>
          </p:nvPr>
        </p:nvSpPr>
        <p:spPr>
          <a:xfrm>
            <a:off x="46137" y="1196110"/>
            <a:ext cx="8650432" cy="5600700"/>
          </a:xfrm>
        </p:spPr>
        <p:txBody>
          <a:bodyPr>
            <a:normAutofit/>
          </a:bodyPr>
          <a:lstStyle/>
          <a:p>
            <a:pPr>
              <a:lnSpc>
                <a:spcPct val="120000"/>
              </a:lnSpc>
            </a:pPr>
            <a:r>
              <a:rPr lang="en-GB" sz="1800" b="1" dirty="0"/>
              <a:t>User-generated content </a:t>
            </a:r>
            <a:r>
              <a:rPr lang="en-GB" sz="1800" dirty="0"/>
              <a:t>- an input into the consumer purchase decision making process. </a:t>
            </a:r>
          </a:p>
          <a:p>
            <a:pPr>
              <a:lnSpc>
                <a:spcPct val="120000"/>
              </a:lnSpc>
            </a:pPr>
            <a:r>
              <a:rPr lang="en-GB" sz="1800" dirty="0"/>
              <a:t>TripAdvisor - detailed rich data that can be used </a:t>
            </a:r>
            <a:r>
              <a:rPr lang="en-GB" sz="1800" b="1" dirty="0"/>
              <a:t>in travel planning </a:t>
            </a:r>
            <a:r>
              <a:rPr lang="en-GB" sz="1800" dirty="0"/>
              <a:t>it is a channel that </a:t>
            </a:r>
            <a:r>
              <a:rPr lang="en-GB" sz="1800" b="1" dirty="0"/>
              <a:t>combines hotel marketing and highly transparent customer service</a:t>
            </a:r>
            <a:r>
              <a:rPr lang="en-GB" sz="1800" dirty="0"/>
              <a:t>. </a:t>
            </a:r>
          </a:p>
          <a:p>
            <a:pPr>
              <a:lnSpc>
                <a:spcPct val="120000"/>
              </a:lnSpc>
            </a:pPr>
            <a:r>
              <a:rPr lang="en-GB" sz="1800" dirty="0"/>
              <a:t>The way hoteliers engage with travellers on the web is critical and can be the difference between gaining or losing a new booking. </a:t>
            </a:r>
            <a:endParaRPr lang="en-GB" sz="1600" dirty="0"/>
          </a:p>
          <a:p>
            <a:pPr marL="0" indent="0">
              <a:lnSpc>
                <a:spcPct val="120000"/>
              </a:lnSpc>
              <a:buNone/>
            </a:pPr>
            <a:r>
              <a:rPr lang="en-GB" sz="1800" b="1" u="sng" dirty="0"/>
              <a:t>Consider these facts:</a:t>
            </a:r>
          </a:p>
          <a:p>
            <a:pPr>
              <a:lnSpc>
                <a:spcPct val="120000"/>
              </a:lnSpc>
            </a:pPr>
            <a:r>
              <a:rPr lang="en-GB" sz="1800" dirty="0">
                <a:solidFill>
                  <a:srgbClr val="FF0000"/>
                </a:solidFill>
              </a:rPr>
              <a:t>⅓ of consumers </a:t>
            </a:r>
            <a:r>
              <a:rPr lang="en-GB" sz="1800" dirty="0"/>
              <a:t>use Facebook to speak with a customer service representative.</a:t>
            </a:r>
          </a:p>
          <a:p>
            <a:pPr>
              <a:lnSpc>
                <a:spcPct val="120000"/>
              </a:lnSpc>
            </a:pPr>
            <a:r>
              <a:rPr lang="en-GB" sz="1800" dirty="0">
                <a:solidFill>
                  <a:srgbClr val="FF0000"/>
                </a:solidFill>
              </a:rPr>
              <a:t>47% of consumers </a:t>
            </a:r>
            <a:r>
              <a:rPr lang="en-GB" sz="1800" dirty="0"/>
              <a:t>think Facebook is the quickest social media channel to solve a customer service issue.</a:t>
            </a:r>
          </a:p>
          <a:p>
            <a:pPr>
              <a:lnSpc>
                <a:spcPct val="120000"/>
              </a:lnSpc>
            </a:pPr>
            <a:r>
              <a:rPr lang="en-GB" sz="1800" dirty="0"/>
              <a:t>According to TripAdvisor, </a:t>
            </a:r>
            <a:r>
              <a:rPr lang="en-GB" sz="1800" dirty="0">
                <a:solidFill>
                  <a:srgbClr val="FF0000"/>
                </a:solidFill>
              </a:rPr>
              <a:t>68% of consumers </a:t>
            </a:r>
            <a:r>
              <a:rPr lang="en-GB" sz="1800" dirty="0"/>
              <a:t>say that if they were considering two comparable properties, the presence of a management response on one listing would sway them in its favour.</a:t>
            </a:r>
          </a:p>
          <a:p>
            <a:pPr>
              <a:lnSpc>
                <a:spcPct val="120000"/>
              </a:lnSpc>
            </a:pPr>
            <a:r>
              <a:rPr lang="en-GB" sz="1800" dirty="0"/>
              <a:t>Successful messaging to today’s traveller is no longer about selling. It’s about </a:t>
            </a:r>
          </a:p>
          <a:p>
            <a:pPr marL="0" indent="0">
              <a:lnSpc>
                <a:spcPct val="120000"/>
              </a:lnSpc>
              <a:buNone/>
            </a:pPr>
            <a:r>
              <a:rPr lang="en-GB" sz="1800" b="1" dirty="0"/>
              <a:t>building a long-term relationship with your guests on a one-to-one level</a:t>
            </a:r>
          </a:p>
        </p:txBody>
      </p:sp>
    </p:spTree>
    <p:extLst>
      <p:ext uri="{BB962C8B-B14F-4D97-AF65-F5344CB8AC3E}">
        <p14:creationId xmlns:p14="http://schemas.microsoft.com/office/powerpoint/2010/main" val="1864923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HATM 23-24 PPT Template_">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ATM 23-24 PPT Template_" id="{AF7049E2-9975-4F59-820A-E84090D802E1}" vid="{B7DD2E0B-32B1-4585-9041-87F616690A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0B984C0474E948B3545543E688E826" ma:contentTypeVersion="7" ma:contentTypeDescription="Create a new document." ma:contentTypeScope="" ma:versionID="5fa29af0456b3512e2ed1a69191be916">
  <xsd:schema xmlns:xsd="http://www.w3.org/2001/XMLSchema" xmlns:xs="http://www.w3.org/2001/XMLSchema" xmlns:p="http://schemas.microsoft.com/office/2006/metadata/properties" xmlns:ns3="3df32338-c843-4d3d-ad87-27c1f242cf3d" xmlns:ns4="1b005eb6-b4e9-406f-a7fe-e7ba180a8ee7" targetNamespace="http://schemas.microsoft.com/office/2006/metadata/properties" ma:root="true" ma:fieldsID="214901b7cc3f720b69eeb7c99c1f78fb" ns3:_="" ns4:_="">
    <xsd:import namespace="3df32338-c843-4d3d-ad87-27c1f242cf3d"/>
    <xsd:import namespace="1b005eb6-b4e9-406f-a7fe-e7ba180a8ee7"/>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df32338-c843-4d3d-ad87-27c1f242cf3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b005eb6-b4e9-406f-a7fe-e7ba180a8ee7"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D64C3BE-44B6-41B2-AD89-E7FA161C75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df32338-c843-4d3d-ad87-27c1f242cf3d"/>
    <ds:schemaRef ds:uri="1b005eb6-b4e9-406f-a7fe-e7ba180a8e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1b005eb6-b4e9-406f-a7fe-e7ba180a8ee7"/>
    <ds:schemaRef ds:uri="3df32338-c843-4d3d-ad87-27c1f242cf3d"/>
    <ds:schemaRef ds:uri="http://www.w3.org/XML/1998/namespace"/>
    <ds:schemaRef ds:uri="http://purl.org/dc/dcmityp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HATM 23-24 PPT Template_</Template>
  <TotalTime>0</TotalTime>
  <Words>3513</Words>
  <Application>Microsoft Office PowerPoint</Application>
  <PresentationFormat>On-screen Show (4:3)</PresentationFormat>
  <Paragraphs>269</Paragraphs>
  <Slides>40</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Arial</vt:lpstr>
      <vt:lpstr>Calibri</vt:lpstr>
      <vt:lpstr>Calibri Light</vt:lpstr>
      <vt:lpstr>HATM 23-24 PPT Template_</vt:lpstr>
      <vt:lpstr>Hospitality Skill Requirements and Operational Issues</vt:lpstr>
      <vt:lpstr>What is a skill?</vt:lpstr>
      <vt:lpstr> Customer service skills </vt:lpstr>
      <vt:lpstr>GUEST SERVICE</vt:lpstr>
      <vt:lpstr>SIX COMMUNICATION SKILLS</vt:lpstr>
      <vt:lpstr>The Six Stages of Service</vt:lpstr>
      <vt:lpstr>MEET AND GREET</vt:lpstr>
      <vt:lpstr>READ THE GUEST</vt:lpstr>
      <vt:lpstr>Interaction</vt:lpstr>
      <vt:lpstr>ASK</vt:lpstr>
      <vt:lpstr>LISTEN  with good communication skills</vt:lpstr>
      <vt:lpstr>A Special Goodbye</vt:lpstr>
      <vt:lpstr>THE SIX RULES</vt:lpstr>
      <vt:lpstr>Cultural awareness</vt:lpstr>
      <vt:lpstr>Discussion</vt:lpstr>
      <vt:lpstr>Communication skills </vt:lpstr>
      <vt:lpstr>Multitasking skills </vt:lpstr>
      <vt:lpstr>Work ethic </vt:lpstr>
      <vt:lpstr>Language skills </vt:lpstr>
      <vt:lpstr> Professionalism </vt:lpstr>
      <vt:lpstr>Specific  Service Skills</vt:lpstr>
      <vt:lpstr>Teamwork skills </vt:lpstr>
      <vt:lpstr>Problem-solving skills </vt:lpstr>
      <vt:lpstr>Attention to detail </vt:lpstr>
      <vt:lpstr>Opportunity and Challenges in Hotel Operations </vt:lpstr>
      <vt:lpstr>Changing industry</vt:lpstr>
      <vt:lpstr>What are the operational issues affecting the hospitality industry?</vt:lpstr>
      <vt:lpstr>Consumer demands</vt:lpstr>
      <vt:lpstr>Resource co-ordination</vt:lpstr>
      <vt:lpstr>Operational systems for Food &amp; Beverage</vt:lpstr>
      <vt:lpstr>Training initiatives Food Hygiene</vt:lpstr>
      <vt:lpstr>Menu planning</vt:lpstr>
      <vt:lpstr> Restaurant Menu Preparation </vt:lpstr>
      <vt:lpstr> Menu Planning </vt:lpstr>
      <vt:lpstr>Legislation = Why is hospitality law important? </vt:lpstr>
      <vt:lpstr>Cultural influences</vt:lpstr>
      <vt:lpstr>Performance measures</vt:lpstr>
      <vt:lpstr>Verification and grading</vt:lpstr>
      <vt:lpstr>Social media influences (TripAdvisor) and digital management responses. </vt:lpstr>
      <vt:lpstr>Social media influences (TripAdvisor) and digital management responses.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Hospitality Skill Requirements and Operational Issues</dc:title>
  <dc:creator>Deborah Jenkins</dc:creator>
  <cp:lastModifiedBy>Deborah Jenkins</cp:lastModifiedBy>
  <cp:revision>2</cp:revision>
  <dcterms:created xsi:type="dcterms:W3CDTF">2020-11-15T18:02:12Z</dcterms:created>
  <dcterms:modified xsi:type="dcterms:W3CDTF">2024-03-10T18:48:57Z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0x0101008E0B984C0474E948B3545543E688E826</vt:lpwstr>
  </property>
</Properties>
</file>