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82" r:id="rId2"/>
    <p:sldId id="256" r:id="rId3"/>
    <p:sldId id="267" r:id="rId4"/>
    <p:sldId id="272" r:id="rId5"/>
    <p:sldId id="268" r:id="rId6"/>
    <p:sldId id="269" r:id="rId7"/>
    <p:sldId id="273" r:id="rId8"/>
    <p:sldId id="270" r:id="rId9"/>
    <p:sldId id="271" r:id="rId10"/>
    <p:sldId id="274" r:id="rId11"/>
    <p:sldId id="280" r:id="rId12"/>
    <p:sldId id="275" r:id="rId13"/>
    <p:sldId id="276" r:id="rId14"/>
    <p:sldId id="277"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2146" autoAdjust="0"/>
  </p:normalViewPr>
  <p:slideViewPr>
    <p:cSldViewPr>
      <p:cViewPr varScale="1">
        <p:scale>
          <a:sx n="60" d="100"/>
          <a:sy n="60" d="100"/>
        </p:scale>
        <p:origin x="1140" y="72"/>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10/25/2026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10/25/2026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a:t>
            </a:fld>
            <a:endParaRPr lang="en-GB"/>
          </a:p>
        </p:txBody>
      </p:sp>
    </p:spTree>
    <p:extLst>
      <p:ext uri="{BB962C8B-B14F-4D97-AF65-F5344CB8AC3E}">
        <p14:creationId xmlns:p14="http://schemas.microsoft.com/office/powerpoint/2010/main" val="1741604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4</a:t>
            </a:fld>
            <a:endParaRPr lang="en-GB"/>
          </a:p>
        </p:txBody>
      </p:sp>
    </p:spTree>
    <p:extLst>
      <p:ext uri="{BB962C8B-B14F-4D97-AF65-F5344CB8AC3E}">
        <p14:creationId xmlns:p14="http://schemas.microsoft.com/office/powerpoint/2010/main" val="2551855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Activity Theory: </a:t>
            </a:r>
            <a:r>
              <a:rPr lang="en-GB" sz="1200" b="0" i="0" u="none" strike="noStrike" kern="1200" dirty="0">
                <a:solidFill>
                  <a:schemeClr val="tx1"/>
                </a:solidFill>
                <a:effectLst/>
                <a:latin typeface="+mn-lt"/>
                <a:ea typeface="+mn-ea"/>
                <a:cs typeface="+mn-cs"/>
              </a:rPr>
              <a:t>Proposes that physical activity and social engagement can enhance satisfaction and wellbeing in later life which challenges the view that ageing declines activity (Gao </a:t>
            </a:r>
            <a:r>
              <a:rPr lang="en-GB" sz="1200" b="0" i="1" u="none" strike="noStrike" kern="1200" dirty="0">
                <a:solidFill>
                  <a:schemeClr val="tx1"/>
                </a:solidFill>
                <a:effectLst/>
                <a:latin typeface="+mn-lt"/>
                <a:ea typeface="+mn-ea"/>
                <a:cs typeface="+mn-cs"/>
              </a:rPr>
              <a:t>et al., </a:t>
            </a:r>
            <a:r>
              <a:rPr lang="en-GB" sz="1200" b="0" i="0" u="none" strike="noStrike" kern="1200" dirty="0">
                <a:solidFill>
                  <a:schemeClr val="tx1"/>
                </a:solidFill>
                <a:effectLst/>
                <a:latin typeface="+mn-lt"/>
                <a:ea typeface="+mn-ea"/>
                <a:cs typeface="+mn-cs"/>
              </a:rPr>
              <a:t>2023). This helps in promoting active lifestyle for the elderly adults through community activities, physical exercise, encouraging participation in meaningful roles and social relation building activities. </a:t>
            </a:r>
            <a:endParaRPr lang="en-GB" b="0" dirty="0">
              <a:effectLst/>
            </a:endParaRPr>
          </a:p>
          <a:p>
            <a:pPr rtl="0"/>
            <a:r>
              <a:rPr lang="en-GB" sz="1200" b="1" i="0" u="none" strike="noStrike" kern="1200" dirty="0">
                <a:solidFill>
                  <a:schemeClr val="tx1"/>
                </a:solidFill>
                <a:effectLst/>
                <a:latin typeface="+mn-lt"/>
                <a:ea typeface="+mn-ea"/>
                <a:cs typeface="+mn-cs"/>
              </a:rPr>
              <a:t>Purpose</a:t>
            </a:r>
            <a:r>
              <a:rPr lang="en-GB" sz="1200" b="0" i="0" u="none" strike="noStrike" kern="1200" dirty="0">
                <a:solidFill>
                  <a:schemeClr val="tx1"/>
                </a:solidFill>
                <a:effectLst/>
                <a:latin typeface="+mn-lt"/>
                <a:ea typeface="+mn-ea"/>
                <a:cs typeface="+mn-cs"/>
              </a:rPr>
              <a:t>: Promotes care and support services that are focused on active engagement of older adults in the UK. Actively supports the delivery of meaningful activities like community-based groups, group sessions, group exercises to empower inclusion, empowerment and continuous support for developing active health (Gao </a:t>
            </a:r>
            <a:r>
              <a:rPr lang="en-GB" sz="1200" b="0" i="1" u="none" strike="noStrike" kern="1200" dirty="0">
                <a:solidFill>
                  <a:schemeClr val="tx1"/>
                </a:solidFill>
                <a:effectLst/>
                <a:latin typeface="+mn-lt"/>
                <a:ea typeface="+mn-ea"/>
                <a:cs typeface="+mn-cs"/>
              </a:rPr>
              <a:t>et al., </a:t>
            </a:r>
            <a:r>
              <a:rPr lang="en-GB" sz="1200" b="0" i="0" u="none" strike="noStrike" kern="1200" dirty="0">
                <a:solidFill>
                  <a:schemeClr val="tx1"/>
                </a:solidFill>
                <a:effectLst/>
                <a:latin typeface="+mn-lt"/>
                <a:ea typeface="+mn-ea"/>
                <a:cs typeface="+mn-cs"/>
              </a:rPr>
              <a:t>2023). </a:t>
            </a:r>
            <a:endParaRPr lang="en-GB" b="0" dirty="0">
              <a:effectLst/>
            </a:endParaRPr>
          </a:p>
          <a:p>
            <a:pPr rtl="0"/>
            <a:r>
              <a:rPr lang="en-GB" sz="1200" b="1" i="0" u="none" strike="noStrike" kern="1200" dirty="0">
                <a:solidFill>
                  <a:schemeClr val="tx1"/>
                </a:solidFill>
                <a:effectLst/>
                <a:latin typeface="+mn-lt"/>
                <a:ea typeface="+mn-ea"/>
                <a:cs typeface="+mn-cs"/>
              </a:rPr>
              <a:t>Continuity Theory:</a:t>
            </a:r>
            <a:r>
              <a:rPr lang="en-GB" sz="1200" b="0" i="0" u="none" strike="noStrike" kern="1200" dirty="0">
                <a:solidFill>
                  <a:schemeClr val="tx1"/>
                </a:solidFill>
                <a:effectLst/>
                <a:latin typeface="+mn-lt"/>
                <a:ea typeface="+mn-ea"/>
                <a:cs typeface="+mn-cs"/>
              </a:rPr>
              <a:t> Asserts that older people maintain and adapt to changes in their lives such as similar habits, activities, personality and relations by connecting personal connections to past experiences (Ng, Lim and Hsu, 2021). Such helps in assessing and delivering the care which is based on personal value and history. </a:t>
            </a:r>
            <a:endParaRPr lang="en-GB" b="0" dirty="0">
              <a:effectLst/>
            </a:endParaRPr>
          </a:p>
          <a:p>
            <a:pPr rtl="0"/>
            <a:r>
              <a:rPr lang="en-GB" sz="1200" b="1" i="0" u="none" strike="noStrike" kern="1200" dirty="0">
                <a:solidFill>
                  <a:schemeClr val="tx1"/>
                </a:solidFill>
                <a:effectLst/>
                <a:latin typeface="+mn-lt"/>
                <a:ea typeface="+mn-ea"/>
                <a:cs typeface="+mn-cs"/>
              </a:rPr>
              <a:t>Purpose:</a:t>
            </a:r>
            <a:r>
              <a:rPr lang="en-GB" sz="1200" b="0" i="0" u="none" strike="noStrike" kern="1200" dirty="0">
                <a:solidFill>
                  <a:schemeClr val="tx1"/>
                </a:solidFill>
                <a:effectLst/>
                <a:latin typeface="+mn-lt"/>
                <a:ea typeface="+mn-ea"/>
                <a:cs typeface="+mn-cs"/>
              </a:rPr>
              <a:t> Develops care services for older adults that protects identity, dignity and respect towards their choices (Ng, Lim and Hsu, 2021). This challenges the support services which ignores history and personal beliefs and values of the elderly service users. </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5</a:t>
            </a:fld>
            <a:endParaRPr lang="en-GB"/>
          </a:p>
        </p:txBody>
      </p:sp>
    </p:spTree>
    <p:extLst>
      <p:ext uri="{BB962C8B-B14F-4D97-AF65-F5344CB8AC3E}">
        <p14:creationId xmlns:p14="http://schemas.microsoft.com/office/powerpoint/2010/main" val="3708357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6</a:t>
            </a:fld>
            <a:endParaRPr lang="en-GB"/>
          </a:p>
        </p:txBody>
      </p:sp>
    </p:spTree>
    <p:extLst>
      <p:ext uri="{BB962C8B-B14F-4D97-AF65-F5344CB8AC3E}">
        <p14:creationId xmlns:p14="http://schemas.microsoft.com/office/powerpoint/2010/main" val="768221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A8584-701D-1363-6E99-1B345D6A5D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10B88-766F-EC65-95C8-3B8579161C3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2F226F7-9856-0C75-89B4-45EFF04DC57B}"/>
              </a:ext>
            </a:extLst>
          </p:cNvPr>
          <p:cNvSpPr>
            <a:spLocks noGrp="1"/>
          </p:cNvSpPr>
          <p:nvPr>
            <p:ph type="body" idx="1"/>
          </p:nvPr>
        </p:nvSpPr>
        <p:spPr/>
        <p:txBody>
          <a:bodyPr/>
          <a:lstStyle/>
          <a:p>
            <a:pPr rtl="0"/>
            <a:endParaRPr lang="en-GB" dirty="0"/>
          </a:p>
        </p:txBody>
      </p:sp>
      <p:sp>
        <p:nvSpPr>
          <p:cNvPr id="4" name="Slide Number Placeholder 3">
            <a:extLst>
              <a:ext uri="{FF2B5EF4-FFF2-40B4-BE49-F238E27FC236}">
                <a16:creationId xmlns:a16="http://schemas.microsoft.com/office/drawing/2014/main" id="{53BEEEEE-3918-7D82-A9E5-CE158D266280}"/>
              </a:ext>
            </a:extLst>
          </p:cNvPr>
          <p:cNvSpPr>
            <a:spLocks noGrp="1"/>
          </p:cNvSpPr>
          <p:nvPr>
            <p:ph type="sldNum" sz="quarter" idx="5"/>
          </p:nvPr>
        </p:nvSpPr>
        <p:spPr/>
        <p:txBody>
          <a:bodyPr/>
          <a:lstStyle/>
          <a:p>
            <a:fld id="{9555D449-B875-4B8D-8E66-224D27E54C9A}" type="slidenum">
              <a:rPr lang="en-GB" smtClean="0"/>
              <a:t>7</a:t>
            </a:fld>
            <a:endParaRPr lang="en-GB"/>
          </a:p>
        </p:txBody>
      </p:sp>
    </p:spTree>
    <p:extLst>
      <p:ext uri="{BB962C8B-B14F-4D97-AF65-F5344CB8AC3E}">
        <p14:creationId xmlns:p14="http://schemas.microsoft.com/office/powerpoint/2010/main" val="3583259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8</a:t>
            </a:fld>
            <a:endParaRPr lang="en-GB"/>
          </a:p>
        </p:txBody>
      </p:sp>
    </p:spTree>
    <p:extLst>
      <p:ext uri="{BB962C8B-B14F-4D97-AF65-F5344CB8AC3E}">
        <p14:creationId xmlns:p14="http://schemas.microsoft.com/office/powerpoint/2010/main" val="2739650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9</a:t>
            </a:fld>
            <a:endParaRPr lang="en-GB"/>
          </a:p>
        </p:txBody>
      </p:sp>
    </p:spTree>
    <p:extLst>
      <p:ext uri="{BB962C8B-B14F-4D97-AF65-F5344CB8AC3E}">
        <p14:creationId xmlns:p14="http://schemas.microsoft.com/office/powerpoint/2010/main" val="2797154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10</a:t>
            </a:fld>
            <a:endParaRPr lang="en-GB"/>
          </a:p>
        </p:txBody>
      </p:sp>
    </p:spTree>
    <p:extLst>
      <p:ext uri="{BB962C8B-B14F-4D97-AF65-F5344CB8AC3E}">
        <p14:creationId xmlns:p14="http://schemas.microsoft.com/office/powerpoint/2010/main" val="3135804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6684F-23D4-6900-B1DC-713F22EF50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638C6F-3347-1FDD-0441-F51DAB4C1D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8C30DE-6784-07E4-2C71-09C12BE0B9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04F8DB-2E53-D464-2A51-46AE1BC3C42F}"/>
              </a:ext>
            </a:extLst>
          </p:cNvPr>
          <p:cNvSpPr>
            <a:spLocks noGrp="1"/>
          </p:cNvSpPr>
          <p:nvPr>
            <p:ph type="sldNum" sz="quarter" idx="5"/>
          </p:nvPr>
        </p:nvSpPr>
        <p:spPr/>
        <p:txBody>
          <a:bodyPr/>
          <a:lstStyle/>
          <a:p>
            <a:fld id="{9555D449-B875-4B8D-8E66-224D27E54C9A}" type="slidenum">
              <a:rPr lang="en-GB" smtClean="0"/>
              <a:t>11</a:t>
            </a:fld>
            <a:endParaRPr lang="en-GB"/>
          </a:p>
        </p:txBody>
      </p:sp>
    </p:spTree>
    <p:extLst>
      <p:ext uri="{BB962C8B-B14F-4D97-AF65-F5344CB8AC3E}">
        <p14:creationId xmlns:p14="http://schemas.microsoft.com/office/powerpoint/2010/main" val="1983082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12</a:t>
            </a:fld>
            <a:endParaRPr lang="en-GB"/>
          </a:p>
        </p:txBody>
      </p:sp>
    </p:spTree>
    <p:extLst>
      <p:ext uri="{BB962C8B-B14F-4D97-AF65-F5344CB8AC3E}">
        <p14:creationId xmlns:p14="http://schemas.microsoft.com/office/powerpoint/2010/main" val="3985503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13</a:t>
            </a:fld>
            <a:endParaRPr lang="en-GB"/>
          </a:p>
        </p:txBody>
      </p:sp>
    </p:spTree>
    <p:extLst>
      <p:ext uri="{BB962C8B-B14F-4D97-AF65-F5344CB8AC3E}">
        <p14:creationId xmlns:p14="http://schemas.microsoft.com/office/powerpoint/2010/main" val="5457377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14</a:t>
            </a:fld>
            <a:endParaRPr lang="en-GB"/>
          </a:p>
        </p:txBody>
      </p:sp>
    </p:spTree>
    <p:extLst>
      <p:ext uri="{BB962C8B-B14F-4D97-AF65-F5344CB8AC3E}">
        <p14:creationId xmlns:p14="http://schemas.microsoft.com/office/powerpoint/2010/main" val="2780481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Age UK. (2024). </a:t>
            </a:r>
            <a:r>
              <a:rPr lang="en-GB" sz="1200" i="1" kern="1200" dirty="0">
                <a:solidFill>
                  <a:schemeClr val="tx1"/>
                </a:solidFill>
                <a:effectLst/>
                <a:latin typeface="+mn-lt"/>
                <a:ea typeface="+mn-ea"/>
                <a:cs typeface="+mn-cs"/>
              </a:rPr>
              <a:t>AGE UK’S NEW REPORT SHOWS ‘YOU ARE NOT ALONE IN FEELING LONELY’</a:t>
            </a:r>
            <a:r>
              <a:rPr lang="en-GB" sz="1200" kern="1200" dirty="0">
                <a:solidFill>
                  <a:schemeClr val="tx1"/>
                </a:solidFill>
                <a:effectLst/>
                <a:latin typeface="+mn-lt"/>
                <a:ea typeface="+mn-ea"/>
                <a:cs typeface="+mn-cs"/>
              </a:rPr>
              <a:t>. [online] Age UK. Available at: https://www.ageuk.org.uk/latest-press/articles/age-uks-new-report-shows-you-are-not-alone-in-feeling-lonely/. (Accessed Date: 09 October, 2026). </a:t>
            </a:r>
          </a:p>
          <a:p>
            <a:r>
              <a:rPr lang="en-GB" sz="1200" kern="1200" dirty="0">
                <a:solidFill>
                  <a:schemeClr val="tx1"/>
                </a:solidFill>
                <a:effectLst/>
                <a:latin typeface="+mn-lt"/>
                <a:ea typeface="+mn-ea"/>
                <a:cs typeface="+mn-cs"/>
              </a:rPr>
              <a:t>Age UK. (2025). Age UK warns 2.4 million digitally excluded older people are at risk of being left behind in an increasingly digital world.  [online] Available at: https://www.ageuk.org.uk/latest-press/articles/age-uk-warns-22.4-million-digitally-excluded-older-people-are-at-risk-of-being-left-behind-in-an-increasingly-digital-world/. (Accessed Date: 09 October, 2026). </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Albarqi</a:t>
            </a:r>
            <a:r>
              <a:rPr lang="en-GB" sz="1200" kern="1200" dirty="0">
                <a:solidFill>
                  <a:schemeClr val="tx1"/>
                </a:solidFill>
                <a:effectLst/>
                <a:latin typeface="+mn-lt"/>
                <a:ea typeface="+mn-ea"/>
                <a:cs typeface="+mn-cs"/>
              </a:rPr>
              <a:t>, M.N. (2024). </a:t>
            </a:r>
            <a:r>
              <a:rPr lang="en-GB" sz="1200" i="1" kern="1200" dirty="0">
                <a:solidFill>
                  <a:schemeClr val="tx1"/>
                </a:solidFill>
                <a:effectLst/>
                <a:latin typeface="+mn-lt"/>
                <a:ea typeface="+mn-ea"/>
                <a:cs typeface="+mn-cs"/>
              </a:rPr>
              <a:t>Exploring the Effectiveness of Technology-Assisted Interventions for Promoting Independence in Elderly Patients: A Systematic Review</a:t>
            </a:r>
            <a:r>
              <a:rPr lang="en-GB" sz="1200" kern="1200" dirty="0">
                <a:solidFill>
                  <a:schemeClr val="tx1"/>
                </a:solidFill>
                <a:effectLst/>
                <a:latin typeface="+mn-lt"/>
                <a:ea typeface="+mn-ea"/>
                <a:cs typeface="+mn-cs"/>
              </a:rPr>
              <a:t>. [online] Healthcare (Basel, Switzerland). doi:10.3390/healthcare12212105. </a:t>
            </a:r>
          </a:p>
          <a:p>
            <a:r>
              <a:rPr lang="en-GB" sz="1200" kern="1200" dirty="0" err="1">
                <a:solidFill>
                  <a:schemeClr val="tx1"/>
                </a:solidFill>
                <a:effectLst/>
                <a:latin typeface="+mn-lt"/>
                <a:ea typeface="+mn-ea"/>
                <a:cs typeface="+mn-cs"/>
              </a:rPr>
              <a:t>Andromedarobotics</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Andromeda | Personalised robot companions for aged care home residents in Australia</a:t>
            </a:r>
            <a:r>
              <a:rPr lang="en-GB" sz="1200" kern="1200" dirty="0">
                <a:solidFill>
                  <a:schemeClr val="tx1"/>
                </a:solidFill>
                <a:effectLst/>
                <a:latin typeface="+mn-lt"/>
                <a:ea typeface="+mn-ea"/>
                <a:cs typeface="+mn-cs"/>
              </a:rPr>
              <a:t>. [online] Available at: https://andromedarobotics.ai/. (Accessed Date: 09 October, 2026). </a:t>
            </a:r>
          </a:p>
          <a:p>
            <a:r>
              <a:rPr lang="en-GB" sz="1200" kern="1200" dirty="0">
                <a:solidFill>
                  <a:schemeClr val="tx1"/>
                </a:solidFill>
                <a:effectLst/>
                <a:latin typeface="+mn-lt"/>
                <a:ea typeface="+mn-ea"/>
                <a:cs typeface="+mn-cs"/>
              </a:rPr>
              <a:t>Berg, V. (2021). </a:t>
            </a:r>
            <a:r>
              <a:rPr lang="en-GB" sz="1200" i="1" kern="1200" dirty="0">
                <a:solidFill>
                  <a:schemeClr val="tx1"/>
                </a:solidFill>
                <a:effectLst/>
                <a:latin typeface="+mn-lt"/>
                <a:ea typeface="+mn-ea"/>
                <a:cs typeface="+mn-cs"/>
              </a:rPr>
              <a:t>Care home facts &amp; stats | Settings, population &amp; workforce</a:t>
            </a:r>
            <a:r>
              <a:rPr lang="en-GB" sz="1200" kern="1200" dirty="0">
                <a:solidFill>
                  <a:schemeClr val="tx1"/>
                </a:solidFill>
                <a:effectLst/>
                <a:latin typeface="+mn-lt"/>
                <a:ea typeface="+mn-ea"/>
                <a:cs typeface="+mn-cs"/>
              </a:rPr>
              <a:t>. [online] carehome.co.uk. Available at: https://www.carehome.co.uk/advice/care-home-stats-number-of-settings-population-workforce.‌ (Accessed Date: 09 October, 2026). </a:t>
            </a:r>
          </a:p>
          <a:p>
            <a:r>
              <a:rPr lang="en-GB" sz="1200" kern="1200" dirty="0">
                <a:solidFill>
                  <a:schemeClr val="tx1"/>
                </a:solidFill>
                <a:effectLst/>
                <a:latin typeface="+mn-lt"/>
                <a:ea typeface="+mn-ea"/>
                <a:cs typeface="+mn-cs"/>
              </a:rPr>
              <a:t>Citizens Advice. (2026). </a:t>
            </a:r>
            <a:r>
              <a:rPr lang="en-GB" sz="1200" i="1" kern="1200" dirty="0">
                <a:solidFill>
                  <a:schemeClr val="tx1"/>
                </a:solidFill>
                <a:effectLst/>
                <a:latin typeface="+mn-lt"/>
                <a:ea typeface="+mn-ea"/>
                <a:cs typeface="+mn-cs"/>
              </a:rPr>
              <a:t>The Human Rights Act 1998</a:t>
            </a:r>
            <a:r>
              <a:rPr lang="en-GB" sz="1200" kern="1200" dirty="0">
                <a:solidFill>
                  <a:schemeClr val="tx1"/>
                </a:solidFill>
                <a:effectLst/>
                <a:latin typeface="+mn-lt"/>
                <a:ea typeface="+mn-ea"/>
                <a:cs typeface="+mn-cs"/>
              </a:rPr>
              <a:t>. [online] Available at: https://www.citizensadvice.org.uk/law-and-courts/civil-rights/human-rights/the-human-rights-act-1998/. (Accessed Date: 09 October, 2026). </a:t>
            </a:r>
          </a:p>
          <a:p>
            <a:r>
              <a:rPr lang="en-GB" sz="1200" kern="1200" dirty="0">
                <a:solidFill>
                  <a:schemeClr val="tx1"/>
                </a:solidFill>
                <a:effectLst/>
                <a:latin typeface="+mn-lt"/>
                <a:ea typeface="+mn-ea"/>
                <a:cs typeface="+mn-cs"/>
              </a:rPr>
              <a:t>‌Gao, Y., Jia, Z., Zhao, L. and Han, S. (2023). </a:t>
            </a:r>
            <a:r>
              <a:rPr lang="en-GB" sz="1200" i="1" kern="1200" dirty="0">
                <a:solidFill>
                  <a:schemeClr val="tx1"/>
                </a:solidFill>
                <a:effectLst/>
                <a:latin typeface="+mn-lt"/>
                <a:ea typeface="+mn-ea"/>
                <a:cs typeface="+mn-cs"/>
              </a:rPr>
              <a:t>The Effect of Activity Participation in Middle-Aged and Older People on the Trajectory of Depression in Later Life: National Cohort Study</a:t>
            </a:r>
            <a:r>
              <a:rPr lang="en-GB" sz="1200" kern="1200" dirty="0">
                <a:solidFill>
                  <a:schemeClr val="tx1"/>
                </a:solidFill>
                <a:effectLst/>
                <a:latin typeface="+mn-lt"/>
                <a:ea typeface="+mn-ea"/>
                <a:cs typeface="+mn-cs"/>
              </a:rPr>
              <a:t>. JMIR public health and surveillance. 96, p.44682.</a:t>
            </a:r>
          </a:p>
          <a:p>
            <a:r>
              <a:rPr lang="en-GB" sz="1200" kern="1200" dirty="0">
                <a:solidFill>
                  <a:schemeClr val="tx1"/>
                </a:solidFill>
                <a:effectLst/>
                <a:latin typeface="+mn-lt"/>
                <a:ea typeface="+mn-ea"/>
                <a:cs typeface="+mn-cs"/>
              </a:rPr>
              <a:t>GOV.UK. (2025). </a:t>
            </a:r>
            <a:r>
              <a:rPr lang="en-GB" sz="1200" i="1" kern="1200" dirty="0">
                <a:solidFill>
                  <a:schemeClr val="tx1"/>
                </a:solidFill>
                <a:effectLst/>
                <a:latin typeface="+mn-lt"/>
                <a:ea typeface="+mn-ea"/>
                <a:cs typeface="+mn-cs"/>
              </a:rPr>
              <a:t>Care and Support Statutory Guidance</a:t>
            </a:r>
            <a:r>
              <a:rPr lang="en-GB" sz="1200" kern="1200" dirty="0">
                <a:solidFill>
                  <a:schemeClr val="tx1"/>
                </a:solidFill>
                <a:effectLst/>
                <a:latin typeface="+mn-lt"/>
                <a:ea typeface="+mn-ea"/>
                <a:cs typeface="+mn-cs"/>
              </a:rPr>
              <a:t>. [online] GOV.UK. Available at: https://www.gov.uk/government/publications/care-act-statutory-guidance/care-and-support-statutory-guidance. (Accessed Date: 09 October, 2026). </a:t>
            </a:r>
          </a:p>
          <a:p>
            <a:r>
              <a:rPr lang="en-GB" sz="1200" kern="1200" dirty="0">
                <a:solidFill>
                  <a:schemeClr val="tx1"/>
                </a:solidFill>
                <a:effectLst/>
                <a:latin typeface="+mn-lt"/>
                <a:ea typeface="+mn-ea"/>
                <a:cs typeface="+mn-cs"/>
              </a:rPr>
              <a:t>Hospice UK. (2023). </a:t>
            </a:r>
            <a:r>
              <a:rPr lang="en-GB" sz="1200" i="1" kern="1200" dirty="0">
                <a:solidFill>
                  <a:schemeClr val="tx1"/>
                </a:solidFill>
                <a:effectLst/>
                <a:latin typeface="+mn-lt"/>
                <a:ea typeface="+mn-ea"/>
                <a:cs typeface="+mn-cs"/>
              </a:rPr>
              <a:t>Key facts about hospice care</a:t>
            </a:r>
            <a:r>
              <a:rPr lang="en-GB" sz="1200" kern="1200" dirty="0">
                <a:solidFill>
                  <a:schemeClr val="tx1"/>
                </a:solidFill>
                <a:effectLst/>
                <a:latin typeface="+mn-lt"/>
                <a:ea typeface="+mn-ea"/>
                <a:cs typeface="+mn-cs"/>
              </a:rPr>
              <a:t>. [online] Available at: https://www.hospiceuk.org/about-us/key-facts-about-hospice-care.‌ (Accessed Date: 09 October, 2026). </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Hounkpatin</a:t>
            </a:r>
            <a:r>
              <a:rPr lang="en-GB" sz="1200" kern="1200" dirty="0">
                <a:solidFill>
                  <a:schemeClr val="tx1"/>
                </a:solidFill>
                <a:effectLst/>
                <a:latin typeface="+mn-lt"/>
                <a:ea typeface="+mn-ea"/>
                <a:cs typeface="+mn-cs"/>
              </a:rPr>
              <a:t>, H., Islam, N., Stuart, B., Santer, M., Farmer, A. and Dambha-Miller, H. (2025). The association of loneliness and social isolation with multimorbidity over 14 years in older adults in England: A population-based cohort study. </a:t>
            </a:r>
            <a:r>
              <a:rPr lang="en-GB" sz="1200" i="1" kern="1200" dirty="0">
                <a:solidFill>
                  <a:schemeClr val="tx1"/>
                </a:solidFill>
                <a:effectLst/>
                <a:latin typeface="+mn-lt"/>
                <a:ea typeface="+mn-ea"/>
                <a:cs typeface="+mn-cs"/>
              </a:rPr>
              <a:t>Archives of gerontology and geriatrics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131</a:t>
            </a:r>
            <a:r>
              <a:rPr lang="en-GB" sz="1200" kern="1200" dirty="0">
                <a:solidFill>
                  <a:schemeClr val="tx1"/>
                </a:solidFill>
                <a:effectLst/>
                <a:latin typeface="+mn-lt"/>
                <a:ea typeface="+mn-ea"/>
                <a:cs typeface="+mn-cs"/>
              </a:rPr>
              <a:t>, p.105763. </a:t>
            </a:r>
          </a:p>
          <a:p>
            <a:r>
              <a:rPr lang="en-GB" sz="1200" kern="1200" dirty="0">
                <a:solidFill>
                  <a:schemeClr val="tx1"/>
                </a:solidFill>
                <a:effectLst/>
                <a:latin typeface="+mn-lt"/>
                <a:ea typeface="+mn-ea"/>
                <a:cs typeface="+mn-cs"/>
              </a:rPr>
              <a:t>Legislation.gov.uk. (2026). </a:t>
            </a:r>
            <a:r>
              <a:rPr lang="en-GB" sz="1200" i="1" kern="1200" dirty="0">
                <a:solidFill>
                  <a:schemeClr val="tx1"/>
                </a:solidFill>
                <a:effectLst/>
                <a:latin typeface="+mn-lt"/>
                <a:ea typeface="+mn-ea"/>
                <a:cs typeface="+mn-cs"/>
              </a:rPr>
              <a:t>Care Act 2014</a:t>
            </a:r>
            <a:r>
              <a:rPr lang="en-GB" sz="1200" kern="1200" dirty="0">
                <a:solidFill>
                  <a:schemeClr val="tx1"/>
                </a:solidFill>
                <a:effectLst/>
                <a:latin typeface="+mn-lt"/>
                <a:ea typeface="+mn-ea"/>
                <a:cs typeface="+mn-cs"/>
              </a:rPr>
              <a:t>. [online] Available at: https://www.legislation.gov.uk/ukpga/2014/23/contents. (Accessed Date: 09 October, 2026). </a:t>
            </a:r>
          </a:p>
          <a:p>
            <a:r>
              <a:rPr lang="en-GB" sz="1200" kern="1200" dirty="0">
                <a:solidFill>
                  <a:schemeClr val="tx1"/>
                </a:solidFill>
                <a:effectLst/>
                <a:latin typeface="+mn-lt"/>
                <a:ea typeface="+mn-ea"/>
                <a:cs typeface="+mn-cs"/>
              </a:rPr>
              <a:t>‌Ng, S.-I., Lim, X.-J. and Hsu, H.-C. (2021). </a:t>
            </a:r>
            <a:r>
              <a:rPr lang="en-GB" sz="1200" i="1" kern="1200" dirty="0">
                <a:solidFill>
                  <a:schemeClr val="tx1"/>
                </a:solidFill>
                <a:effectLst/>
                <a:latin typeface="+mn-lt"/>
                <a:ea typeface="+mn-ea"/>
                <a:cs typeface="+mn-cs"/>
              </a:rPr>
              <a:t>The Importance of Age-Friendly City on Older People’s Continuity and Life Satisfaction</a:t>
            </a:r>
            <a:r>
              <a:rPr lang="en-GB" sz="1200" kern="1200" dirty="0">
                <a:solidFill>
                  <a:schemeClr val="tx1"/>
                </a:solidFill>
                <a:effectLst/>
                <a:latin typeface="+mn-lt"/>
                <a:ea typeface="+mn-ea"/>
                <a:cs typeface="+mn-cs"/>
              </a:rPr>
              <a:t>. International journal of environmental research and public health.10, p.7252.‌</a:t>
            </a:r>
          </a:p>
          <a:p>
            <a:r>
              <a:rPr lang="en-GB" sz="1200" kern="1200" dirty="0">
                <a:solidFill>
                  <a:schemeClr val="tx1"/>
                </a:solidFill>
                <a:effectLst/>
                <a:latin typeface="+mn-lt"/>
                <a:ea typeface="+mn-ea"/>
                <a:cs typeface="+mn-cs"/>
              </a:rPr>
              <a:t>NHS England. (2024). </a:t>
            </a:r>
            <a:r>
              <a:rPr lang="en-GB" sz="1200" i="1" kern="1200" dirty="0">
                <a:solidFill>
                  <a:schemeClr val="tx1"/>
                </a:solidFill>
                <a:effectLst/>
                <a:latin typeface="+mn-lt"/>
                <a:ea typeface="+mn-ea"/>
                <a:cs typeface="+mn-cs"/>
              </a:rPr>
              <a:t>NHS England » Virtual wards</a:t>
            </a:r>
            <a:r>
              <a:rPr lang="en-GB" sz="1200" kern="1200" dirty="0">
                <a:solidFill>
                  <a:schemeClr val="tx1"/>
                </a:solidFill>
                <a:effectLst/>
                <a:latin typeface="+mn-lt"/>
                <a:ea typeface="+mn-ea"/>
                <a:cs typeface="+mn-cs"/>
              </a:rPr>
              <a:t>. [online] England.nhs.uk. Available at: https://www.england.nhs.uk/virtual-wards/. (Accessed Date: 09 October, 2026). </a:t>
            </a:r>
          </a:p>
          <a:p>
            <a:r>
              <a:rPr lang="en-GB" sz="1200" kern="1200" dirty="0">
                <a:solidFill>
                  <a:schemeClr val="tx1"/>
                </a:solidFill>
                <a:effectLst/>
                <a:latin typeface="+mn-lt"/>
                <a:ea typeface="+mn-ea"/>
                <a:cs typeface="+mn-cs"/>
              </a:rPr>
              <a:t>NHS ‌England. (2026). </a:t>
            </a:r>
            <a:r>
              <a:rPr lang="en-GB" sz="1200" i="1" kern="1200" dirty="0">
                <a:solidFill>
                  <a:schemeClr val="tx1"/>
                </a:solidFill>
                <a:effectLst/>
                <a:latin typeface="+mn-lt"/>
                <a:ea typeface="+mn-ea"/>
                <a:cs typeface="+mn-cs"/>
              </a:rPr>
              <a:t>NHS England » Fit for the Future: 10 Year Health Plan for England</a:t>
            </a:r>
            <a:r>
              <a:rPr lang="en-GB" sz="1200" kern="1200" dirty="0">
                <a:solidFill>
                  <a:schemeClr val="tx1"/>
                </a:solidFill>
                <a:effectLst/>
                <a:latin typeface="+mn-lt"/>
                <a:ea typeface="+mn-ea"/>
                <a:cs typeface="+mn-cs"/>
              </a:rPr>
              <a:t>. [online] England.nhs.uk. Available at: https://www.england.nhs.uk/long-term-plan/.‌ (Accessed Date: 09 October, 2026). </a:t>
            </a:r>
          </a:p>
          <a:p>
            <a:r>
              <a:rPr lang="en-GB" sz="1200" kern="1200" dirty="0">
                <a:solidFill>
                  <a:schemeClr val="tx1"/>
                </a:solidFill>
                <a:effectLst/>
                <a:latin typeface="+mn-lt"/>
                <a:ea typeface="+mn-ea"/>
                <a:cs typeface="+mn-cs"/>
              </a:rPr>
              <a:t>NHS. (2023). </a:t>
            </a:r>
            <a:r>
              <a:rPr lang="en-GB" sz="1200" i="1" kern="1200" dirty="0">
                <a:solidFill>
                  <a:schemeClr val="tx1"/>
                </a:solidFill>
                <a:effectLst/>
                <a:latin typeface="+mn-lt"/>
                <a:ea typeface="+mn-ea"/>
                <a:cs typeface="+mn-cs"/>
              </a:rPr>
              <a:t>Personal alarms, monitoring systems (telecare) and key safes</a:t>
            </a:r>
            <a:r>
              <a:rPr lang="en-GB" sz="1200" kern="1200" dirty="0">
                <a:solidFill>
                  <a:schemeClr val="tx1"/>
                </a:solidFill>
                <a:effectLst/>
                <a:latin typeface="+mn-lt"/>
                <a:ea typeface="+mn-ea"/>
                <a:cs typeface="+mn-cs"/>
              </a:rPr>
              <a:t>. [online] nhs.uk. Available at: https://www.nhs.uk/social-care-and-support/care-services-equipment-and-care-homes/personal-alarms-security-systems-and-keysafes/. (Accessed Date: 09 October, 2026). </a:t>
            </a:r>
          </a:p>
          <a:p>
            <a:r>
              <a:rPr lang="en-GB" sz="1200" kern="1200" dirty="0">
                <a:solidFill>
                  <a:schemeClr val="tx1"/>
                </a:solidFill>
                <a:effectLst/>
                <a:latin typeface="+mn-lt"/>
                <a:ea typeface="+mn-ea"/>
                <a:cs typeface="+mn-cs"/>
              </a:rPr>
              <a:t>NHS. (2023). </a:t>
            </a:r>
            <a:r>
              <a:rPr lang="en-GB" sz="1200" i="1" kern="1200" dirty="0">
                <a:solidFill>
                  <a:schemeClr val="tx1"/>
                </a:solidFill>
                <a:effectLst/>
                <a:latin typeface="+mn-lt"/>
                <a:ea typeface="+mn-ea"/>
                <a:cs typeface="+mn-cs"/>
              </a:rPr>
              <a:t>What is dementia</a:t>
            </a:r>
            <a:r>
              <a:rPr lang="en-GB" sz="1200" kern="1200" dirty="0">
                <a:solidFill>
                  <a:schemeClr val="tx1"/>
                </a:solidFill>
                <a:effectLst/>
                <a:latin typeface="+mn-lt"/>
                <a:ea typeface="+mn-ea"/>
                <a:cs typeface="+mn-cs"/>
              </a:rPr>
              <a:t>. [online] nhs.uk. Available at: https://www.nhs.uk/conditions/dementia/about-dementia/what-is-dementia/.‌ (Accessed Date: 09 October, 2026). </a:t>
            </a:r>
          </a:p>
          <a:p>
            <a:r>
              <a:rPr lang="en-GB" sz="1200" kern="1200" dirty="0">
                <a:solidFill>
                  <a:schemeClr val="tx1"/>
                </a:solidFill>
                <a:effectLst/>
                <a:latin typeface="+mn-lt"/>
                <a:ea typeface="+mn-ea"/>
                <a:cs typeface="+mn-cs"/>
              </a:rPr>
              <a:t>ONS. (2023). </a:t>
            </a:r>
            <a:r>
              <a:rPr lang="en-GB" sz="1200" i="1" kern="1200" dirty="0">
                <a:solidFill>
                  <a:schemeClr val="tx1"/>
                </a:solidFill>
                <a:effectLst/>
                <a:latin typeface="+mn-lt"/>
                <a:ea typeface="+mn-ea"/>
                <a:cs typeface="+mn-cs"/>
              </a:rPr>
              <a:t>Profile of the older population living in England and Wales in 2021 and changes since 2011</a:t>
            </a:r>
            <a:r>
              <a:rPr lang="en-GB" sz="1200" kern="1200" dirty="0">
                <a:solidFill>
                  <a:schemeClr val="tx1"/>
                </a:solidFill>
                <a:effectLst/>
                <a:latin typeface="+mn-lt"/>
                <a:ea typeface="+mn-ea"/>
                <a:cs typeface="+mn-cs"/>
              </a:rPr>
              <a:t>. [online] Ons.gov.uk. Available at: https://www.ons.gov.uk/peoplepopulationandcommunity/birthsdeathsandmarriages/ageing/articles/profileoftheolderpopulationlivinginenglandandwalesin2021andchangessince2011/2023-04-03. (Accessed Date: 09 October, 2026). </a:t>
            </a:r>
          </a:p>
          <a:p>
            <a:r>
              <a:rPr lang="en-GB" sz="1200" kern="1200" dirty="0">
                <a:solidFill>
                  <a:schemeClr val="tx1"/>
                </a:solidFill>
                <a:effectLst/>
                <a:latin typeface="+mn-lt"/>
                <a:ea typeface="+mn-ea"/>
                <a:cs typeface="+mn-cs"/>
              </a:rPr>
              <a:t>Pamplona, R., </a:t>
            </a:r>
            <a:r>
              <a:rPr lang="en-GB" sz="1200" kern="1200" dirty="0" err="1">
                <a:solidFill>
                  <a:schemeClr val="tx1"/>
                </a:solidFill>
                <a:effectLst/>
                <a:latin typeface="+mn-lt"/>
                <a:ea typeface="+mn-ea"/>
                <a:cs typeface="+mn-cs"/>
              </a:rPr>
              <a:t>Jové</a:t>
            </a:r>
            <a:r>
              <a:rPr lang="en-GB" sz="1200" kern="1200" dirty="0">
                <a:solidFill>
                  <a:schemeClr val="tx1"/>
                </a:solidFill>
                <a:effectLst/>
                <a:latin typeface="+mn-lt"/>
                <a:ea typeface="+mn-ea"/>
                <a:cs typeface="+mn-cs"/>
              </a:rPr>
              <a:t>, M., Gómez, J. and Barja, G. (2023). Programmed versus non-programmed evolution of aging. What is the evidence? </a:t>
            </a:r>
            <a:r>
              <a:rPr lang="en-GB" sz="1200" i="1" kern="1200" dirty="0">
                <a:solidFill>
                  <a:schemeClr val="tx1"/>
                </a:solidFill>
                <a:effectLst/>
                <a:latin typeface="+mn-lt"/>
                <a:ea typeface="+mn-ea"/>
                <a:cs typeface="+mn-cs"/>
              </a:rPr>
              <a:t>Experimental Gerontology</a:t>
            </a:r>
            <a:r>
              <a:rPr lang="en-GB" sz="1200" kern="1200" dirty="0">
                <a:solidFill>
                  <a:schemeClr val="tx1"/>
                </a:solidFill>
                <a:effectLst/>
                <a:latin typeface="+mn-lt"/>
                <a:ea typeface="+mn-ea"/>
                <a:cs typeface="+mn-cs"/>
              </a:rPr>
              <a:t>, 175, p.112162. </a:t>
            </a:r>
          </a:p>
          <a:p>
            <a:r>
              <a:rPr lang="en-GB" sz="1200" kern="1200" dirty="0">
                <a:solidFill>
                  <a:schemeClr val="tx1"/>
                </a:solidFill>
                <a:effectLst/>
                <a:latin typeface="+mn-lt"/>
                <a:ea typeface="+mn-ea"/>
                <a:cs typeface="+mn-cs"/>
              </a:rPr>
              <a:t>SCIE. (2026). </a:t>
            </a:r>
            <a:r>
              <a:rPr lang="en-GB" sz="1200" i="1" kern="1200" dirty="0">
                <a:solidFill>
                  <a:schemeClr val="tx1"/>
                </a:solidFill>
                <a:effectLst/>
                <a:latin typeface="+mn-lt"/>
                <a:ea typeface="+mn-ea"/>
                <a:cs typeface="+mn-cs"/>
              </a:rPr>
              <a:t>Clare Court case study - SCIE</a:t>
            </a:r>
            <a:r>
              <a:rPr lang="en-GB" sz="1200" kern="1200" dirty="0">
                <a:solidFill>
                  <a:schemeClr val="tx1"/>
                </a:solidFill>
                <a:effectLst/>
                <a:latin typeface="+mn-lt"/>
                <a:ea typeface="+mn-ea"/>
                <a:cs typeface="+mn-cs"/>
              </a:rPr>
              <a:t>. [online] Available at: https://www.scie.org.uk/housing/role-of-housing/promising-practice/models/care-home/clare-court/. (Accessed Date: 09 October, 2026). </a:t>
            </a:r>
          </a:p>
          <a:p>
            <a:r>
              <a:rPr lang="en-GB" sz="1200" kern="1200" dirty="0">
                <a:solidFill>
                  <a:schemeClr val="tx1"/>
                </a:solidFill>
                <a:effectLst/>
                <a:latin typeface="+mn-lt"/>
                <a:ea typeface="+mn-ea"/>
                <a:cs typeface="+mn-cs"/>
              </a:rPr>
              <a:t>‌Sheasby, L. (2025). </a:t>
            </a:r>
            <a:r>
              <a:rPr lang="en-GB" sz="1200" i="1" kern="1200" dirty="0">
                <a:solidFill>
                  <a:schemeClr val="tx1"/>
                </a:solidFill>
                <a:effectLst/>
                <a:latin typeface="+mn-lt"/>
                <a:ea typeface="+mn-ea"/>
                <a:cs typeface="+mn-cs"/>
              </a:rPr>
              <a:t>Virtual Wards Funding and Costs</a:t>
            </a:r>
            <a:r>
              <a:rPr lang="en-GB" sz="1200" kern="1200" dirty="0">
                <a:solidFill>
                  <a:schemeClr val="tx1"/>
                </a:solidFill>
                <a:effectLst/>
                <a:latin typeface="+mn-lt"/>
                <a:ea typeface="+mn-ea"/>
                <a:cs typeface="+mn-cs"/>
              </a:rPr>
              <a:t>. [online] Theaccessgroup.com. Available at: https://www.theaccessgroup.com/en-gb/blog/hsc-virtual-wards-funding-and-costs/. (Accessed Date: 09 October, 2026). </a:t>
            </a:r>
          </a:p>
          <a:p>
            <a:r>
              <a:rPr lang="en-GB" sz="1200" kern="1200" dirty="0">
                <a:solidFill>
                  <a:schemeClr val="tx1"/>
                </a:solidFill>
                <a:effectLst/>
                <a:latin typeface="+mn-lt"/>
                <a:ea typeface="+mn-ea"/>
                <a:cs typeface="+mn-cs"/>
              </a:rPr>
              <a:t>The Guardian. (2021). </a:t>
            </a:r>
            <a:r>
              <a:rPr lang="en-GB" sz="1200" i="1" kern="1200" dirty="0">
                <a:solidFill>
                  <a:schemeClr val="tx1"/>
                </a:solidFill>
                <a:effectLst/>
                <a:latin typeface="+mn-lt"/>
                <a:ea typeface="+mn-ea"/>
                <a:cs typeface="+mn-cs"/>
              </a:rPr>
              <a:t>UK care homes: how are staff shortages affecting you?</a:t>
            </a:r>
            <a:r>
              <a:rPr lang="en-GB" sz="1200" kern="1200" dirty="0">
                <a:solidFill>
                  <a:schemeClr val="tx1"/>
                </a:solidFill>
                <a:effectLst/>
                <a:latin typeface="+mn-lt"/>
                <a:ea typeface="+mn-ea"/>
                <a:cs typeface="+mn-cs"/>
              </a:rPr>
              <a:t> [online] the Guardian. Available at: https://www.theguardian.com/society/2021/oct/12/uk-care-home-staff-how-are-labour-shortages-affecting-you. (Accessed Date: 09 October, 2026). </a:t>
            </a:r>
          </a:p>
          <a:p>
            <a:r>
              <a:rPr lang="en-GB" sz="1200" kern="1200" dirty="0" err="1">
                <a:solidFill>
                  <a:schemeClr val="tx1"/>
                </a:solidFill>
                <a:effectLst/>
                <a:latin typeface="+mn-lt"/>
                <a:ea typeface="+mn-ea"/>
                <a:cs typeface="+mn-cs"/>
              </a:rPr>
              <a:t>Uwazuruike</a:t>
            </a:r>
            <a:r>
              <a:rPr lang="en-GB" sz="1200" kern="1200" dirty="0">
                <a:solidFill>
                  <a:schemeClr val="tx1"/>
                </a:solidFill>
                <a:effectLst/>
                <a:latin typeface="+mn-lt"/>
                <a:ea typeface="+mn-ea"/>
                <a:cs typeface="+mn-cs"/>
              </a:rPr>
              <a:t>, A. and Pyper, D. (2024). </a:t>
            </a:r>
            <a:r>
              <a:rPr lang="en-GB" sz="1200" i="1" kern="1200" dirty="0">
                <a:solidFill>
                  <a:schemeClr val="tx1"/>
                </a:solidFill>
                <a:effectLst/>
                <a:latin typeface="+mn-lt"/>
                <a:ea typeface="+mn-ea"/>
                <a:cs typeface="+mn-cs"/>
              </a:rPr>
              <a:t>A short introduction to equality law and policy - House of Commons Library</a:t>
            </a:r>
            <a:r>
              <a:rPr lang="en-GB" sz="1200" kern="1200" dirty="0">
                <a:solidFill>
                  <a:schemeClr val="tx1"/>
                </a:solidFill>
                <a:effectLst/>
                <a:latin typeface="+mn-lt"/>
                <a:ea typeface="+mn-ea"/>
                <a:cs typeface="+mn-cs"/>
              </a:rPr>
              <a:t>. [online] House of Commons Library. Available at: https://commonslibrary.parliament.uk/research-briefings/cbp-9448/. (Accessed Date: 09 October, 2026). </a:t>
            </a:r>
          </a:p>
          <a:p>
            <a:r>
              <a:rPr lang="en-GB" sz="1200" kern="1200" dirty="0">
                <a:solidFill>
                  <a:schemeClr val="tx1"/>
                </a:solidFill>
                <a:effectLst/>
                <a:latin typeface="+mn-lt"/>
                <a:ea typeface="+mn-ea"/>
                <a:cs typeface="+mn-cs"/>
              </a:rPr>
              <a:t>‌Webb, L., Yarwood, G., Witham, G., Wright, S. and Galvani, S. (2024). Providing holistic end-of-life care for people with a history of problem substance use: a mixed methods cohort study of interdisciplinary service provision and integrated care. </a:t>
            </a:r>
            <a:r>
              <a:rPr lang="en-GB" sz="1200" i="1" kern="1200" dirty="0">
                <a:solidFill>
                  <a:schemeClr val="tx1"/>
                </a:solidFill>
                <a:effectLst/>
                <a:latin typeface="+mn-lt"/>
                <a:ea typeface="+mn-ea"/>
                <a:cs typeface="+mn-cs"/>
              </a:rPr>
              <a:t>BMC Palliative 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p.86. </a:t>
            </a:r>
          </a:p>
          <a:p>
            <a:r>
              <a:rPr lang="en-GB" sz="1200" kern="1200" dirty="0">
                <a:solidFill>
                  <a:schemeClr val="tx1"/>
                </a:solidFill>
                <a:effectLst/>
                <a:latin typeface="+mn-lt"/>
                <a:ea typeface="+mn-ea"/>
                <a:cs typeface="+mn-cs"/>
              </a:rPr>
              <a:t>‌World Health Organisation. (2025). </a:t>
            </a:r>
            <a:r>
              <a:rPr lang="en-GB" sz="1200" i="1" kern="1200" dirty="0">
                <a:solidFill>
                  <a:schemeClr val="tx1"/>
                </a:solidFill>
                <a:effectLst/>
                <a:latin typeface="+mn-lt"/>
                <a:ea typeface="+mn-ea"/>
                <a:cs typeface="+mn-cs"/>
              </a:rPr>
              <a:t>Ageing and health</a:t>
            </a:r>
            <a:r>
              <a:rPr lang="en-GB" sz="1200" kern="1200" dirty="0">
                <a:solidFill>
                  <a:schemeClr val="tx1"/>
                </a:solidFill>
                <a:effectLst/>
                <a:latin typeface="+mn-lt"/>
                <a:ea typeface="+mn-ea"/>
                <a:cs typeface="+mn-cs"/>
              </a:rPr>
              <a:t>. [online] Who.int. Available at: https://www.who.int/news-room/fact-sheets/detail/ageing-and-health. (Accessed Date: 09 October, 2026). </a:t>
            </a:r>
          </a:p>
          <a:p>
            <a:r>
              <a:rPr lang="en-GB" sz="1200" kern="1200" dirty="0">
                <a:solidFill>
                  <a:schemeClr val="tx1"/>
                </a:solidFill>
                <a:effectLst/>
                <a:latin typeface="+mn-lt"/>
                <a:ea typeface="+mn-ea"/>
                <a:cs typeface="+mn-cs"/>
              </a:rPr>
              <a:t>Yin, G., Lin, S. and Chen, L. (2023). </a:t>
            </a:r>
            <a:r>
              <a:rPr lang="en-GB" sz="1200" i="1" kern="1200" dirty="0">
                <a:solidFill>
                  <a:schemeClr val="tx1"/>
                </a:solidFill>
                <a:effectLst/>
                <a:latin typeface="+mn-lt"/>
                <a:ea typeface="+mn-ea"/>
                <a:cs typeface="+mn-cs"/>
              </a:rPr>
              <a:t>Risk factors associated with home care safety for older people with dementia: family caregivers” perspectives</a:t>
            </a:r>
            <a:r>
              <a:rPr lang="en-GB" sz="1200" kern="1200" dirty="0">
                <a:solidFill>
                  <a:schemeClr val="tx1"/>
                </a:solidFill>
                <a:effectLst/>
                <a:latin typeface="+mn-lt"/>
                <a:ea typeface="+mn-ea"/>
                <a:cs typeface="+mn-cs"/>
              </a:rPr>
              <a:t>. BMC geriatrics. 3, p.03893-3.‌</a:t>
            </a:r>
          </a:p>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15</a:t>
            </a:fld>
            <a:endParaRPr lang="en-GB"/>
          </a:p>
        </p:txBody>
      </p:sp>
    </p:spTree>
    <p:extLst>
      <p:ext uri="{BB962C8B-B14F-4D97-AF65-F5344CB8AC3E}">
        <p14:creationId xmlns:p14="http://schemas.microsoft.com/office/powerpoint/2010/main" val="9992214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10/25/2026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10/25/2026</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10/25/2026</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10/25/2026</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10/25/2026</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10/25/2026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10/25/2026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10/25/2026</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7D1387-228F-0CC7-904A-799DA611294B}"/>
              </a:ext>
            </a:extLst>
          </p:cNvPr>
          <p:cNvSpPr>
            <a:spLocks noGrp="1"/>
          </p:cNvSpPr>
          <p:nvPr>
            <p:ph idx="1"/>
          </p:nvPr>
        </p:nvSpPr>
        <p:spPr/>
        <p:txBody>
          <a:bodyPr/>
          <a:lstStyle/>
          <a:p>
            <a:pPr marL="0" indent="0">
              <a:buNone/>
            </a:pPr>
            <a:r>
              <a:rPr lang="en-GB" b="1" dirty="0" err="1"/>
              <a:t>Bsc</a:t>
            </a:r>
            <a:r>
              <a:rPr lang="en-GB" b="1" dirty="0"/>
              <a:t> Health And Social Care</a:t>
            </a:r>
          </a:p>
          <a:p>
            <a:pPr marL="0" indent="0">
              <a:buNone/>
            </a:pPr>
            <a:r>
              <a:rPr lang="en-GB" b="1" dirty="0"/>
              <a:t>Evaluating the Care and Support Needs of Older People in the UK.</a:t>
            </a:r>
          </a:p>
          <a:p>
            <a:pPr marL="0" indent="0">
              <a:buNone/>
            </a:pPr>
            <a:r>
              <a:rPr lang="en-GB" b="1" dirty="0"/>
              <a:t>Module Code: BMHP6027 </a:t>
            </a:r>
          </a:p>
          <a:p>
            <a:pPr marL="0" indent="0">
              <a:buNone/>
            </a:pPr>
            <a:r>
              <a:rPr lang="en-GB" b="1" dirty="0"/>
              <a:t>Title: Empowering the Older Person</a:t>
            </a:r>
            <a:endParaRPr lang="en-GB" dirty="0"/>
          </a:p>
          <a:p>
            <a:pPr marL="0" indent="0">
              <a:buNone/>
            </a:pPr>
            <a:r>
              <a:rPr lang="en-GB" b="1" dirty="0"/>
              <a:t>Student Name &amp; ID: Amie Banja</a:t>
            </a:r>
            <a:endParaRPr lang="en-GB" dirty="0"/>
          </a:p>
          <a:p>
            <a:pPr marL="0" indent="0">
              <a:buNone/>
            </a:pPr>
            <a:r>
              <a:rPr lang="en-GB" b="1" dirty="0"/>
              <a:t>Lecturer Name: </a:t>
            </a:r>
            <a:r>
              <a:rPr lang="en-GB" b="1" dirty="0" err="1"/>
              <a:t>Tsiwani</a:t>
            </a:r>
            <a:r>
              <a:rPr lang="en-GB" b="1" dirty="0"/>
              <a:t> Khumalo</a:t>
            </a:r>
            <a:endParaRPr lang="en-GB" dirty="0"/>
          </a:p>
          <a:p>
            <a:endParaRPr lang="en-GB" dirty="0"/>
          </a:p>
        </p:txBody>
      </p:sp>
      <p:pic>
        <p:nvPicPr>
          <p:cNvPr id="10" name="Recorded Sound">
            <a:hlinkClick r:id="" action="ppaction://media"/>
            <a:extLst>
              <a:ext uri="{FF2B5EF4-FFF2-40B4-BE49-F238E27FC236}">
                <a16:creationId xmlns:a16="http://schemas.microsoft.com/office/drawing/2014/main" id="{5A6AB9AB-08FA-EF0E-3699-11B5D8CFE4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58400" y="5013176"/>
            <a:ext cx="609600" cy="609600"/>
          </a:xfrm>
          <a:prstGeom prst="rect">
            <a:avLst/>
          </a:prstGeom>
        </p:spPr>
      </p:pic>
    </p:spTree>
    <p:extLst>
      <p:ext uri="{BB962C8B-B14F-4D97-AF65-F5344CB8AC3E}">
        <p14:creationId xmlns:p14="http://schemas.microsoft.com/office/powerpoint/2010/main" val="3641498841"/>
      </p:ext>
    </p:extLst>
  </p:cSld>
  <p:clrMapOvr>
    <a:masterClrMapping/>
  </p:clrMapOvr>
  <mc:AlternateContent xmlns:mc="http://schemas.openxmlformats.org/markup-compatibility/2006">
    <mc:Choice xmlns:p14="http://schemas.microsoft.com/office/powerpoint/2010/main" Requires="p14">
      <p:transition spd="med" p14:dur="700" advTm="5473">
        <p:fade/>
      </p:transition>
    </mc:Choice>
    <mc:Fallback>
      <p:transition spd="med" advTm="54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3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336" y="980728"/>
            <a:ext cx="5158912" cy="3753444"/>
          </a:xfrm>
        </p:spPr>
        <p:txBody>
          <a:bodyPr>
            <a:normAutofit/>
          </a:bodyPr>
          <a:lstStyle/>
          <a:p>
            <a:r>
              <a:rPr lang="en-US" b="1" dirty="0">
                <a:latin typeface="Times New Roman" panose="02020603050405020304" pitchFamily="18" charset="0"/>
                <a:cs typeface="Times New Roman" panose="02020603050405020304" pitchFamily="18" charset="0"/>
              </a:rPr>
              <a:t>Evaluating the care and support needs of older people in the UK </a:t>
            </a:r>
          </a:p>
        </p:txBody>
      </p:sp>
      <p:pic>
        <p:nvPicPr>
          <p:cNvPr id="6" name="Picture 5">
            <a:extLst>
              <a:ext uri="{FF2B5EF4-FFF2-40B4-BE49-F238E27FC236}">
                <a16:creationId xmlns:a16="http://schemas.microsoft.com/office/drawing/2014/main" id="{46F80A4F-6D1A-9199-1864-98A127B685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208912" y="1699890"/>
            <a:ext cx="3863752" cy="3832595"/>
          </a:xfrm>
          <a:prstGeom prst="rect">
            <a:avLst/>
          </a:prstGeom>
        </p:spPr>
      </p:pic>
    </p:spTree>
    <p:extLst>
      <p:ext uri="{BB962C8B-B14F-4D97-AF65-F5344CB8AC3E}">
        <p14:creationId xmlns:p14="http://schemas.microsoft.com/office/powerpoint/2010/main" val="4351416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C12D9-528E-1829-B39D-18B604EED413}"/>
              </a:ext>
            </a:extLst>
          </p:cNvPr>
          <p:cNvSpPr>
            <a:spLocks noGrp="1"/>
          </p:cNvSpPr>
          <p:nvPr>
            <p:ph type="title"/>
          </p:nvPr>
        </p:nvSpPr>
        <p:spPr>
          <a:xfrm>
            <a:off x="341869" y="116632"/>
            <a:ext cx="10058400" cy="1325563"/>
          </a:xfrm>
        </p:spPr>
        <p:txBody>
          <a:bodyPr>
            <a:normAutofit/>
          </a:bodyPr>
          <a:lstStyle/>
          <a:p>
            <a:r>
              <a:rPr lang="en-GB" sz="45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52E4E5FD-DB07-2B43-AFF1-1421D79D59A2}"/>
              </a:ext>
            </a:extLst>
          </p:cNvPr>
          <p:cNvSpPr>
            <a:spLocks noGrp="1"/>
          </p:cNvSpPr>
          <p:nvPr>
            <p:ph idx="1"/>
          </p:nvPr>
        </p:nvSpPr>
        <p:spPr>
          <a:xfrm>
            <a:off x="191344" y="1844824"/>
            <a:ext cx="6840760" cy="4572001"/>
          </a:xfrm>
        </p:spPr>
        <p:txBody>
          <a:bodyPr>
            <a:normAutofit lnSpcReduction="10000"/>
          </a:bodyPr>
          <a:lstStyle/>
          <a:p>
            <a:pPr algn="just">
              <a:lnSpc>
                <a:spcPct val="16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Purpose: </a:t>
            </a:r>
            <a:r>
              <a:rPr lang="en-GB" sz="1600" dirty="0">
                <a:solidFill>
                  <a:schemeClr val="tx1"/>
                </a:solidFill>
                <a:latin typeface="Times New Roman" panose="02020603050405020304" pitchFamily="18" charset="0"/>
                <a:cs typeface="Times New Roman" panose="02020603050405020304" pitchFamily="18" charset="0"/>
              </a:rPr>
              <a:t>Evaluate the care and support needed by the older people living across the UK </a:t>
            </a:r>
          </a:p>
          <a:p>
            <a:pPr algn="just">
              <a:lnSpc>
                <a:spcPct val="16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Ageing: </a:t>
            </a:r>
            <a:r>
              <a:rPr lang="en-GB" sz="1600" dirty="0">
                <a:solidFill>
                  <a:schemeClr val="tx1"/>
                </a:solidFill>
                <a:latin typeface="Times New Roman" panose="02020603050405020304" pitchFamily="18" charset="0"/>
                <a:cs typeface="Times New Roman" panose="02020603050405020304" pitchFamily="18" charset="0"/>
              </a:rPr>
              <a:t>Complicated multi dimensional process of growing older which includes biological psychological and social developments (‌World Health Organisation, 2025). </a:t>
            </a:r>
          </a:p>
          <a:p>
            <a:pPr algn="just">
              <a:lnSpc>
                <a:spcPct val="16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Biological Genetic Programmed theory: </a:t>
            </a:r>
            <a:r>
              <a:rPr lang="en-GB" sz="1600" dirty="0">
                <a:solidFill>
                  <a:schemeClr val="tx1"/>
                </a:solidFill>
                <a:latin typeface="Times New Roman" panose="02020603050405020304" pitchFamily="18" charset="0"/>
                <a:cs typeface="Times New Roman" panose="02020603050405020304" pitchFamily="18" charset="0"/>
              </a:rPr>
              <a:t>Ageing is pre-determined </a:t>
            </a:r>
          </a:p>
          <a:p>
            <a:pPr algn="just">
              <a:lnSpc>
                <a:spcPct val="16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Wear and Tear theory: </a:t>
            </a:r>
            <a:r>
              <a:rPr lang="en-GB" sz="1600" dirty="0">
                <a:solidFill>
                  <a:schemeClr val="tx1"/>
                </a:solidFill>
                <a:latin typeface="Times New Roman" panose="02020603050405020304" pitchFamily="18" charset="0"/>
                <a:cs typeface="Times New Roman" panose="02020603050405020304" pitchFamily="18" charset="0"/>
              </a:rPr>
              <a:t>Cellular damage signifies the context of vulnerability related to aging (Pamplona et al., 2023). </a:t>
            </a:r>
          </a:p>
          <a:p>
            <a:pPr algn="just">
              <a:lnSpc>
                <a:spcPct val="16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Key Themes: </a:t>
            </a:r>
            <a:r>
              <a:rPr lang="en-GB" sz="1600" dirty="0">
                <a:solidFill>
                  <a:schemeClr val="tx1"/>
                </a:solidFill>
                <a:latin typeface="Times New Roman" panose="02020603050405020304" pitchFamily="18" charset="0"/>
                <a:cs typeface="Times New Roman" panose="02020603050405020304" pitchFamily="18" charset="0"/>
              </a:rPr>
              <a:t>Evaluation of care needs, review of UK legislation, policy and care provisions</a:t>
            </a:r>
          </a:p>
          <a:p>
            <a:pPr algn="just">
              <a:lnSpc>
                <a:spcPct val="16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Technological innovation in elderly care, analyse care study and deliver evidence-based recommendations</a:t>
            </a:r>
          </a:p>
        </p:txBody>
      </p:sp>
      <p:pic>
        <p:nvPicPr>
          <p:cNvPr id="7" name="Picture 6">
            <a:extLst>
              <a:ext uri="{FF2B5EF4-FFF2-40B4-BE49-F238E27FC236}">
                <a16:creationId xmlns:a16="http://schemas.microsoft.com/office/drawing/2014/main" id="{24E75CB8-842B-6AC9-C501-2F4B4A473EDF}"/>
              </a:ext>
            </a:extLst>
          </p:cNvPr>
          <p:cNvPicPr>
            <a:picLocks noChangeAspect="1"/>
          </p:cNvPicPr>
          <p:nvPr/>
        </p:nvPicPr>
        <p:blipFill>
          <a:blip r:embed="rId5"/>
          <a:stretch>
            <a:fillRect/>
          </a:stretch>
        </p:blipFill>
        <p:spPr>
          <a:xfrm>
            <a:off x="7003369" y="1844824"/>
            <a:ext cx="5663952" cy="4186905"/>
          </a:xfrm>
          <a:prstGeom prst="rect">
            <a:avLst/>
          </a:prstGeom>
        </p:spPr>
      </p:pic>
      <p:pic>
        <p:nvPicPr>
          <p:cNvPr id="5" name="Recorded Sound">
            <a:hlinkClick r:id="" action="ppaction://media"/>
            <a:extLst>
              <a:ext uri="{FF2B5EF4-FFF2-40B4-BE49-F238E27FC236}">
                <a16:creationId xmlns:a16="http://schemas.microsoft.com/office/drawing/2014/main" id="{44741B19-FFCE-6741-D447-3326AD7A5C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20536" y="5807225"/>
            <a:ext cx="609600" cy="609600"/>
          </a:xfrm>
          <a:prstGeom prst="rect">
            <a:avLst/>
          </a:prstGeom>
        </p:spPr>
      </p:pic>
    </p:spTree>
    <p:extLst>
      <p:ext uri="{BB962C8B-B14F-4D97-AF65-F5344CB8AC3E}">
        <p14:creationId xmlns:p14="http://schemas.microsoft.com/office/powerpoint/2010/main" val="4230018519"/>
      </p:ext>
    </p:extLst>
  </p:cSld>
  <p:clrMapOvr>
    <a:masterClrMapping/>
  </p:clrMapOvr>
  <mc:AlternateContent xmlns:mc="http://schemas.openxmlformats.org/markup-compatibility/2006">
    <mc:Choice xmlns:p14="http://schemas.microsoft.com/office/powerpoint/2010/main" Requires="p14">
      <p:transition spd="med" p14:dur="700" advTm="31042">
        <p:fade/>
      </p:transition>
    </mc:Choice>
    <mc:Fallback>
      <p:transition spd="med" advTm="310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3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B2231-E9A8-34FF-DEC4-3F0148379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7CCC5E-1207-B74E-8459-6BF7200F30C7}"/>
              </a:ext>
            </a:extLst>
          </p:cNvPr>
          <p:cNvSpPr>
            <a:spLocks noGrp="1"/>
          </p:cNvSpPr>
          <p:nvPr>
            <p:ph type="title"/>
          </p:nvPr>
        </p:nvSpPr>
        <p:spPr>
          <a:xfrm>
            <a:off x="191344" y="116632"/>
            <a:ext cx="10058400" cy="1325563"/>
          </a:xfrm>
        </p:spPr>
        <p:txBody>
          <a:bodyPr>
            <a:normAutofit fontScale="90000"/>
          </a:bodyPr>
          <a:lstStyle/>
          <a:p>
            <a:r>
              <a:rPr lang="en-US" sz="4800" b="1" dirty="0">
                <a:latin typeface="Times New Roman" panose="02020603050405020304" pitchFamily="18" charset="0"/>
                <a:cs typeface="Times New Roman" panose="02020603050405020304" pitchFamily="18" charset="0"/>
              </a:rPr>
              <a:t>The Ageing Population: Setting the Scene </a:t>
            </a:r>
            <a:endParaRPr lang="en-GB" sz="4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AFD933-1EF4-D66B-A060-1FB954BE2CA4}"/>
              </a:ext>
            </a:extLst>
          </p:cNvPr>
          <p:cNvSpPr>
            <a:spLocks noGrp="1"/>
          </p:cNvSpPr>
          <p:nvPr>
            <p:ph idx="1"/>
          </p:nvPr>
        </p:nvSpPr>
        <p:spPr>
          <a:xfrm>
            <a:off x="191344" y="1754006"/>
            <a:ext cx="7416824" cy="4968552"/>
          </a:xfrm>
        </p:spPr>
        <p:txBody>
          <a:bodyPr>
            <a:normAutofit fontScale="92500"/>
          </a:bodyPr>
          <a:lstStyle/>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UK ageing population of older individuals above the age of 65 years old is growing </a:t>
            </a:r>
          </a:p>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3.3 million (36.3% of females and 22.7% of male), as of 2021 (ONS, 2023)</a:t>
            </a:r>
          </a:p>
          <a:p>
            <a:pPr algn="just">
              <a:lnSpc>
                <a:spcPct val="17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Physical Needs: arthritis and dementia, Social needs: community inclusion and psychological needs: anxiety, loneliness, isolation and depression (</a:t>
            </a:r>
            <a:r>
              <a:rPr lang="en-US" sz="1600" dirty="0" err="1">
                <a:solidFill>
                  <a:schemeClr val="tx1"/>
                </a:solidFill>
                <a:latin typeface="Times New Roman" panose="02020603050405020304" pitchFamily="18" charset="0"/>
                <a:cs typeface="Times New Roman" panose="02020603050405020304" pitchFamily="18" charset="0"/>
              </a:rPr>
              <a:t>Hounkpatin</a:t>
            </a:r>
            <a:r>
              <a:rPr lang="en-US" sz="1600" dirty="0">
                <a:solidFill>
                  <a:schemeClr val="tx1"/>
                </a:solidFill>
                <a:latin typeface="Times New Roman" panose="02020603050405020304" pitchFamily="18" charset="0"/>
                <a:cs typeface="Times New Roman" panose="02020603050405020304" pitchFamily="18" charset="0"/>
              </a:rPr>
              <a:t> et al., 2025).</a:t>
            </a:r>
            <a:r>
              <a:rPr lang="en-GB" sz="1600" dirty="0">
                <a:solidFill>
                  <a:schemeClr val="tx1"/>
                </a:solidFill>
                <a:latin typeface="Times New Roman" panose="02020603050405020304" pitchFamily="18" charset="0"/>
                <a:cs typeface="Times New Roman" panose="02020603050405020304" pitchFamily="18" charset="0"/>
              </a:rPr>
              <a:t> </a:t>
            </a:r>
          </a:p>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940,000 older individuals face extreme levels of loneliness with 1 in 11 people over the age of 65 having dementia in the UK (Age UK, 2024; NHS, 2023)</a:t>
            </a:r>
          </a:p>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Innovation, policy and empowerment is vital </a:t>
            </a:r>
          </a:p>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Telecare support, independent living support and person-centred care </a:t>
            </a:r>
          </a:p>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Example: Digital virtual wards of the NHS provide mobile-based care which is accessible and person-centred (NHS England, 2024) </a:t>
            </a:r>
          </a:p>
          <a:p>
            <a:pPr algn="just">
              <a:lnSpc>
                <a:spcPct val="17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Care Act 2014 and Equality Act 2010 in providing accessible and dignified care to such groups (GOV.UK, 2025)</a:t>
            </a:r>
          </a:p>
        </p:txBody>
      </p:sp>
      <p:pic>
        <p:nvPicPr>
          <p:cNvPr id="5" name="Picture 4">
            <a:extLst>
              <a:ext uri="{FF2B5EF4-FFF2-40B4-BE49-F238E27FC236}">
                <a16:creationId xmlns:a16="http://schemas.microsoft.com/office/drawing/2014/main" id="{AB9DC481-D594-57CD-DA09-9052032645D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977113" y="3108532"/>
            <a:ext cx="4023543" cy="2259500"/>
          </a:xfrm>
          <a:prstGeom prst="rect">
            <a:avLst/>
          </a:prstGeom>
        </p:spPr>
      </p:pic>
      <p:pic>
        <p:nvPicPr>
          <p:cNvPr id="4" name="Recorded Sound">
            <a:hlinkClick r:id="" action="ppaction://media"/>
            <a:extLst>
              <a:ext uri="{FF2B5EF4-FFF2-40B4-BE49-F238E27FC236}">
                <a16:creationId xmlns:a16="http://schemas.microsoft.com/office/drawing/2014/main" id="{49A85476-118E-E0DC-C047-8C045F5C34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01618" y="5589240"/>
            <a:ext cx="609600" cy="609600"/>
          </a:xfrm>
          <a:prstGeom prst="rect">
            <a:avLst/>
          </a:prstGeom>
        </p:spPr>
      </p:pic>
    </p:spTree>
    <p:extLst>
      <p:ext uri="{BB962C8B-B14F-4D97-AF65-F5344CB8AC3E}">
        <p14:creationId xmlns:p14="http://schemas.microsoft.com/office/powerpoint/2010/main" val="985698924"/>
      </p:ext>
    </p:extLst>
  </p:cSld>
  <p:clrMapOvr>
    <a:masterClrMapping/>
  </p:clrMapOvr>
  <mc:AlternateContent xmlns:mc="http://schemas.openxmlformats.org/markup-compatibility/2006">
    <mc:Choice xmlns:p14="http://schemas.microsoft.com/office/powerpoint/2010/main" Requires="p14">
      <p:transition spd="med" p14:dur="700" advTm="59051">
        <p:fade/>
      </p:transition>
    </mc:Choice>
    <mc:Fallback>
      <p:transition spd="med" advTm="590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5A42C-5B9D-7D2C-EEAF-A64A7A656601}"/>
              </a:ext>
            </a:extLst>
          </p:cNvPr>
          <p:cNvSpPr>
            <a:spLocks noGrp="1"/>
          </p:cNvSpPr>
          <p:nvPr>
            <p:ph type="title"/>
          </p:nvPr>
        </p:nvSpPr>
        <p:spPr>
          <a:xfrm>
            <a:off x="191344" y="122236"/>
            <a:ext cx="10058400" cy="1325563"/>
          </a:xfrm>
        </p:spPr>
        <p:txBody>
          <a:bodyPr>
            <a:normAutofit/>
          </a:bodyPr>
          <a:lstStyle/>
          <a:p>
            <a:r>
              <a:rPr lang="en-GB" sz="4800" b="1" dirty="0">
                <a:latin typeface="Times New Roman" panose="02020603050405020304" pitchFamily="18" charset="0"/>
                <a:cs typeface="Times New Roman" panose="02020603050405020304" pitchFamily="18" charset="0"/>
              </a:rPr>
              <a:t>Theoretical Frameworks </a:t>
            </a:r>
          </a:p>
        </p:txBody>
      </p:sp>
      <p:sp>
        <p:nvSpPr>
          <p:cNvPr id="3" name="Text Placeholder 2">
            <a:extLst>
              <a:ext uri="{FF2B5EF4-FFF2-40B4-BE49-F238E27FC236}">
                <a16:creationId xmlns:a16="http://schemas.microsoft.com/office/drawing/2014/main" id="{B0798B2D-C3E3-44B3-7E69-21B7562798D5}"/>
              </a:ext>
            </a:extLst>
          </p:cNvPr>
          <p:cNvSpPr>
            <a:spLocks noGrp="1"/>
          </p:cNvSpPr>
          <p:nvPr>
            <p:ph type="body" idx="1"/>
          </p:nvPr>
        </p:nvSpPr>
        <p:spPr/>
        <p:txBody>
          <a:bodyPr/>
          <a:lstStyle/>
          <a:p>
            <a:pPr algn="ctr"/>
            <a:r>
              <a:rPr lang="en-GB" b="1" dirty="0">
                <a:latin typeface="Times New Roman" panose="02020603050405020304" pitchFamily="18" charset="0"/>
                <a:cs typeface="Times New Roman" panose="02020603050405020304" pitchFamily="18" charset="0"/>
              </a:rPr>
              <a:t>Activity Theory</a:t>
            </a:r>
          </a:p>
        </p:txBody>
      </p:sp>
      <p:sp>
        <p:nvSpPr>
          <p:cNvPr id="4" name="Content Placeholder 3">
            <a:extLst>
              <a:ext uri="{FF2B5EF4-FFF2-40B4-BE49-F238E27FC236}">
                <a16:creationId xmlns:a16="http://schemas.microsoft.com/office/drawing/2014/main" id="{5142315D-EE8A-D81B-80CD-3598E0581958}"/>
              </a:ext>
            </a:extLst>
          </p:cNvPr>
          <p:cNvSpPr>
            <a:spLocks noGrp="1"/>
          </p:cNvSpPr>
          <p:nvPr>
            <p:ph sz="half" idx="2"/>
          </p:nvPr>
        </p:nvSpPr>
        <p:spPr/>
        <p:txBody>
          <a:bodyPr>
            <a:normAutofit fontScale="85000" lnSpcReduction="20000"/>
          </a:bodyPr>
          <a:lstStyle/>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Proposes that physical activity and social engagement can enhance satisfaction and wellbeing in later life which </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Challenges the view that ageing declines activity (Gao et al., 2023)</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Promoting active lifestyle for the elderly individuals </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Purpose: Promotes care and support focused on active engagement of older adults in the UK</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Meaningful activities like community-based groups, group sessions, group exercises to empower inclusion, empowerment and continuous support for developing active health (Gao et al., 2023). </a:t>
            </a:r>
          </a:p>
          <a:p>
            <a:pPr algn="just">
              <a:lnSpc>
                <a:spcPct val="170000"/>
              </a:lnSpc>
              <a:spcBef>
                <a:spcPts val="0"/>
              </a:spcBef>
            </a:pPr>
            <a:endParaRPr lang="en-GB" sz="16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3457CE7E-9622-FC5D-E21B-04202672B3DF}"/>
              </a:ext>
            </a:extLst>
          </p:cNvPr>
          <p:cNvSpPr>
            <a:spLocks noGrp="1"/>
          </p:cNvSpPr>
          <p:nvPr>
            <p:ph type="body" sz="quarter" idx="3"/>
          </p:nvPr>
        </p:nvSpPr>
        <p:spPr/>
        <p:txBody>
          <a:bodyPr/>
          <a:lstStyle/>
          <a:p>
            <a:pPr algn="ctr"/>
            <a:r>
              <a:rPr lang="en-GB" b="1" dirty="0">
                <a:latin typeface="Times New Roman" panose="02020603050405020304" pitchFamily="18" charset="0"/>
                <a:cs typeface="Times New Roman" panose="02020603050405020304" pitchFamily="18" charset="0"/>
              </a:rPr>
              <a:t>Continuity Theory</a:t>
            </a:r>
          </a:p>
        </p:txBody>
      </p:sp>
      <p:sp>
        <p:nvSpPr>
          <p:cNvPr id="6" name="Content Placeholder 5">
            <a:extLst>
              <a:ext uri="{FF2B5EF4-FFF2-40B4-BE49-F238E27FC236}">
                <a16:creationId xmlns:a16="http://schemas.microsoft.com/office/drawing/2014/main" id="{9C2BC176-9775-0585-7E75-445081AC3B6C}"/>
              </a:ext>
            </a:extLst>
          </p:cNvPr>
          <p:cNvSpPr>
            <a:spLocks noGrp="1"/>
          </p:cNvSpPr>
          <p:nvPr>
            <p:ph sz="quarter" idx="4"/>
          </p:nvPr>
        </p:nvSpPr>
        <p:spPr/>
        <p:txBody>
          <a:bodyPr>
            <a:normAutofit fontScale="85000" lnSpcReduction="20000"/>
          </a:bodyPr>
          <a:lstStyle/>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Asserts that older people maintain and adapt to changes in their lives </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Similar habits, activities, personality and relations by connecting personal connections to past experiences (Ng, Lim and Hsu, 2021)</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Assessing and delivering the care based on personal value and history. </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Purpose: Protects identity, dignity and respect towards their choices (Ng, Lim and Hsu, 2021)</a:t>
            </a:r>
          </a:p>
          <a:p>
            <a:pPr algn="just">
              <a:lnSpc>
                <a:spcPct val="170000"/>
              </a:lnSpc>
              <a:spcBef>
                <a:spcPts val="0"/>
              </a:spcBef>
            </a:pPr>
            <a:r>
              <a:rPr lang="en-US" sz="1600" dirty="0">
                <a:latin typeface="Times New Roman" panose="02020603050405020304" pitchFamily="18" charset="0"/>
                <a:cs typeface="Times New Roman" panose="02020603050405020304" pitchFamily="18" charset="0"/>
              </a:rPr>
              <a:t>Challenges the support services which ignores history and personal beliefs and values of the elderly service users.</a:t>
            </a:r>
          </a:p>
        </p:txBody>
      </p:sp>
      <p:pic>
        <p:nvPicPr>
          <p:cNvPr id="8" name="Picture 7">
            <a:extLst>
              <a:ext uri="{FF2B5EF4-FFF2-40B4-BE49-F238E27FC236}">
                <a16:creationId xmlns:a16="http://schemas.microsoft.com/office/drawing/2014/main" id="{F26E0428-84A2-63BF-8BBD-A05EA9334B3B}"/>
              </a:ext>
            </a:extLst>
          </p:cNvPr>
          <p:cNvPicPr>
            <a:picLocks noChangeAspect="1"/>
          </p:cNvPicPr>
          <p:nvPr/>
        </p:nvPicPr>
        <p:blipFill>
          <a:blip r:embed="rId5"/>
          <a:stretch>
            <a:fillRect/>
          </a:stretch>
        </p:blipFill>
        <p:spPr>
          <a:xfrm>
            <a:off x="21771" y="1547018"/>
            <a:ext cx="1325562" cy="1325562"/>
          </a:xfrm>
          <a:prstGeom prst="rect">
            <a:avLst/>
          </a:prstGeom>
        </p:spPr>
      </p:pic>
      <p:pic>
        <p:nvPicPr>
          <p:cNvPr id="7" name="Recorded Sound">
            <a:hlinkClick r:id="" action="ppaction://media"/>
            <a:extLst>
              <a:ext uri="{FF2B5EF4-FFF2-40B4-BE49-F238E27FC236}">
                <a16:creationId xmlns:a16="http://schemas.microsoft.com/office/drawing/2014/main" id="{999068EE-2914-BCE5-6FD8-688B2C180E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15600" y="5828103"/>
            <a:ext cx="609600" cy="609600"/>
          </a:xfrm>
          <a:prstGeom prst="rect">
            <a:avLst/>
          </a:prstGeom>
        </p:spPr>
      </p:pic>
    </p:spTree>
    <p:extLst>
      <p:ext uri="{BB962C8B-B14F-4D97-AF65-F5344CB8AC3E}">
        <p14:creationId xmlns:p14="http://schemas.microsoft.com/office/powerpoint/2010/main" val="1638648742"/>
      </p:ext>
    </p:extLst>
  </p:cSld>
  <p:clrMapOvr>
    <a:masterClrMapping/>
  </p:clrMapOvr>
  <mc:AlternateContent xmlns:mc="http://schemas.openxmlformats.org/markup-compatibility/2006">
    <mc:Choice xmlns:p14="http://schemas.microsoft.com/office/powerpoint/2010/main" Requires="p14">
      <p:transition spd="med" p14:dur="700" advTm="73165">
        <p:fade/>
      </p:transition>
    </mc:Choice>
    <mc:Fallback>
      <p:transition spd="med" advTm="731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16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8916F-368C-023F-4664-30D50FE0D15B}"/>
              </a:ext>
            </a:extLst>
          </p:cNvPr>
          <p:cNvSpPr>
            <a:spLocks noGrp="1"/>
          </p:cNvSpPr>
          <p:nvPr>
            <p:ph type="title"/>
          </p:nvPr>
        </p:nvSpPr>
        <p:spPr>
          <a:xfrm>
            <a:off x="263352" y="116632"/>
            <a:ext cx="10058400" cy="1325563"/>
          </a:xfrm>
        </p:spPr>
        <p:txBody>
          <a:bodyPr>
            <a:normAutofit/>
          </a:bodyPr>
          <a:lstStyle/>
          <a:p>
            <a:r>
              <a:rPr lang="en-GB" sz="4800" b="1" dirty="0">
                <a:latin typeface="Times New Roman" panose="02020603050405020304" pitchFamily="18" charset="0"/>
                <a:cs typeface="Times New Roman" panose="02020603050405020304" pitchFamily="18" charset="0"/>
              </a:rPr>
              <a:t>Policy and Legislation </a:t>
            </a:r>
          </a:p>
        </p:txBody>
      </p:sp>
      <p:sp>
        <p:nvSpPr>
          <p:cNvPr id="3" name="Content Placeholder 2">
            <a:extLst>
              <a:ext uri="{FF2B5EF4-FFF2-40B4-BE49-F238E27FC236}">
                <a16:creationId xmlns:a16="http://schemas.microsoft.com/office/drawing/2014/main" id="{32A3E748-4181-79CF-202F-31A1A28A5115}"/>
              </a:ext>
            </a:extLst>
          </p:cNvPr>
          <p:cNvSpPr>
            <a:spLocks noGrp="1"/>
          </p:cNvSpPr>
          <p:nvPr>
            <p:ph idx="1"/>
          </p:nvPr>
        </p:nvSpPr>
        <p:spPr>
          <a:xfrm>
            <a:off x="263352" y="2169367"/>
            <a:ext cx="6696744" cy="3707905"/>
          </a:xfrm>
        </p:spPr>
        <p:txBody>
          <a:bodyPr>
            <a:normAutofit/>
          </a:bodyPr>
          <a:lstStyle/>
          <a:p>
            <a:pPr algn="just">
              <a:lnSpc>
                <a:spcPct val="160000"/>
              </a:lnSpc>
              <a:spcBef>
                <a:spcPts val="0"/>
              </a:spcBef>
            </a:pPr>
            <a:r>
              <a:rPr lang="en-GB" sz="1600" b="1" dirty="0">
                <a:latin typeface="Times New Roman" panose="02020603050405020304" pitchFamily="18" charset="0"/>
                <a:cs typeface="Times New Roman" panose="02020603050405020304" pitchFamily="18" charset="0"/>
              </a:rPr>
              <a:t>Care Act 2014: </a:t>
            </a:r>
            <a:r>
              <a:rPr lang="en-GB" sz="1600" dirty="0">
                <a:latin typeface="Times New Roman" panose="02020603050405020304" pitchFamily="18" charset="0"/>
                <a:cs typeface="Times New Roman" panose="02020603050405020304" pitchFamily="18" charset="0"/>
              </a:rPr>
              <a:t>Independence, wellbeing, personalised and safeguarding services for the UK older adults (Legislation.gov.uk, 2026). </a:t>
            </a:r>
          </a:p>
          <a:p>
            <a:pPr algn="just">
              <a:lnSpc>
                <a:spcPct val="160000"/>
              </a:lnSpc>
              <a:spcBef>
                <a:spcPts val="0"/>
              </a:spcBef>
            </a:pPr>
            <a:r>
              <a:rPr lang="en-GB" sz="1600" b="1" dirty="0">
                <a:latin typeface="Times New Roman" panose="02020603050405020304" pitchFamily="18" charset="0"/>
                <a:cs typeface="Times New Roman" panose="02020603050405020304" pitchFamily="18" charset="0"/>
              </a:rPr>
              <a:t>Purpose: </a:t>
            </a:r>
            <a:r>
              <a:rPr lang="en-GB" sz="1600" dirty="0">
                <a:latin typeface="Times New Roman" panose="02020603050405020304" pitchFamily="18" charset="0"/>
                <a:cs typeface="Times New Roman" panose="02020603050405020304" pitchFamily="18" charset="0"/>
              </a:rPr>
              <a:t>Person-centred, empowerment, gives older people choice and control over their care planning. </a:t>
            </a:r>
          </a:p>
          <a:p>
            <a:pPr algn="just">
              <a:lnSpc>
                <a:spcPct val="160000"/>
              </a:lnSpc>
              <a:spcBef>
                <a:spcPts val="0"/>
              </a:spcBef>
            </a:pPr>
            <a:r>
              <a:rPr lang="en-GB" sz="1600" b="1" dirty="0">
                <a:latin typeface="Times New Roman" panose="02020603050405020304" pitchFamily="18" charset="0"/>
                <a:cs typeface="Times New Roman" panose="02020603050405020304" pitchFamily="18" charset="0"/>
              </a:rPr>
              <a:t>Equality Act 2010: </a:t>
            </a:r>
            <a:r>
              <a:rPr lang="en-GB" sz="1600" dirty="0">
                <a:latin typeface="Times New Roman" panose="02020603050405020304" pitchFamily="18" charset="0"/>
                <a:cs typeface="Times New Roman" panose="02020603050405020304" pitchFamily="18" charset="0"/>
              </a:rPr>
              <a:t>Prevents age discrimination for older adults in health/social care provisions (</a:t>
            </a:r>
            <a:r>
              <a:rPr lang="en-GB" sz="1600" dirty="0" err="1">
                <a:latin typeface="Times New Roman" panose="02020603050405020304" pitchFamily="18" charset="0"/>
                <a:cs typeface="Times New Roman" panose="02020603050405020304" pitchFamily="18" charset="0"/>
              </a:rPr>
              <a:t>Uwazuruike</a:t>
            </a:r>
            <a:r>
              <a:rPr lang="en-GB" sz="1600" dirty="0">
                <a:latin typeface="Times New Roman" panose="02020603050405020304" pitchFamily="18" charset="0"/>
                <a:cs typeface="Times New Roman" panose="02020603050405020304" pitchFamily="18" charset="0"/>
              </a:rPr>
              <a:t> and Pyper, 2024). </a:t>
            </a:r>
          </a:p>
          <a:p>
            <a:pPr algn="just">
              <a:lnSpc>
                <a:spcPct val="160000"/>
              </a:lnSpc>
              <a:spcBef>
                <a:spcPts val="0"/>
              </a:spcBef>
            </a:pPr>
            <a:r>
              <a:rPr lang="en-GB" sz="1600" b="1" dirty="0">
                <a:latin typeface="Times New Roman" panose="02020603050405020304" pitchFamily="18" charset="0"/>
                <a:cs typeface="Times New Roman" panose="02020603050405020304" pitchFamily="18" charset="0"/>
              </a:rPr>
              <a:t>Purpose: </a:t>
            </a:r>
            <a:r>
              <a:rPr lang="en-GB" sz="1600" dirty="0">
                <a:latin typeface="Times New Roman" panose="02020603050405020304" pitchFamily="18" charset="0"/>
                <a:cs typeface="Times New Roman" panose="02020603050405020304" pitchFamily="18" charset="0"/>
              </a:rPr>
              <a:t>Fair, equal and inclusive care practice for older adults and influences funding for developing equitable resource allocation</a:t>
            </a:r>
          </a:p>
          <a:p>
            <a:pPr algn="just">
              <a:lnSpc>
                <a:spcPct val="160000"/>
              </a:lnSpc>
              <a:spcBef>
                <a:spcPts val="0"/>
              </a:spcBef>
            </a:pPr>
            <a:r>
              <a:rPr lang="en-GB" sz="1600" dirty="0">
                <a:latin typeface="Times New Roman" panose="02020603050405020304" pitchFamily="18" charset="0"/>
                <a:cs typeface="Times New Roman" panose="02020603050405020304" pitchFamily="18" charset="0"/>
              </a:rPr>
              <a:t>Protects older adults against unfair practices. </a:t>
            </a:r>
            <a:endParaRPr lang="en-GB"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711CA76-9A60-EF0A-9FC7-5C8A0AAF59DE}"/>
              </a:ext>
            </a:extLst>
          </p:cNvPr>
          <p:cNvPicPr>
            <a:picLocks noChangeAspect="1"/>
          </p:cNvPicPr>
          <p:nvPr/>
        </p:nvPicPr>
        <p:blipFill>
          <a:blip r:embed="rId5"/>
          <a:stretch>
            <a:fillRect/>
          </a:stretch>
        </p:blipFill>
        <p:spPr>
          <a:xfrm>
            <a:off x="7299498" y="2599331"/>
            <a:ext cx="4629150" cy="2847975"/>
          </a:xfrm>
          <a:prstGeom prst="rect">
            <a:avLst/>
          </a:prstGeom>
        </p:spPr>
      </p:pic>
      <p:pic>
        <p:nvPicPr>
          <p:cNvPr id="4" name="Recorded Sound">
            <a:hlinkClick r:id="" action="ppaction://media"/>
            <a:extLst>
              <a:ext uri="{FF2B5EF4-FFF2-40B4-BE49-F238E27FC236}">
                <a16:creationId xmlns:a16="http://schemas.microsoft.com/office/drawing/2014/main" id="{838CAA9F-3C45-8AB0-6ABA-62050211C8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20536" y="5572472"/>
            <a:ext cx="609600" cy="609600"/>
          </a:xfrm>
          <a:prstGeom prst="rect">
            <a:avLst/>
          </a:prstGeom>
        </p:spPr>
      </p:pic>
    </p:spTree>
    <p:extLst>
      <p:ext uri="{BB962C8B-B14F-4D97-AF65-F5344CB8AC3E}">
        <p14:creationId xmlns:p14="http://schemas.microsoft.com/office/powerpoint/2010/main" val="626482290"/>
      </p:ext>
    </p:extLst>
  </p:cSld>
  <p:clrMapOvr>
    <a:masterClrMapping/>
  </p:clrMapOvr>
  <mc:AlternateContent xmlns:mc="http://schemas.openxmlformats.org/markup-compatibility/2006">
    <mc:Choice xmlns:p14="http://schemas.microsoft.com/office/powerpoint/2010/main" Requires="p14">
      <p:transition spd="med" p14:dur="700" advTm="43240">
        <p:fade/>
      </p:transition>
    </mc:Choice>
    <mc:Fallback>
      <p:transition spd="med" advTm="432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2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43F7F-18F3-6985-B4ED-C59178093B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1D8A39-745C-941F-9070-7520F2C42D53}"/>
              </a:ext>
            </a:extLst>
          </p:cNvPr>
          <p:cNvSpPr>
            <a:spLocks noGrp="1"/>
          </p:cNvSpPr>
          <p:nvPr>
            <p:ph type="title"/>
          </p:nvPr>
        </p:nvSpPr>
        <p:spPr>
          <a:xfrm>
            <a:off x="263352" y="116632"/>
            <a:ext cx="10058400" cy="1325563"/>
          </a:xfrm>
        </p:spPr>
        <p:txBody>
          <a:bodyPr>
            <a:normAutofit/>
          </a:bodyPr>
          <a:lstStyle/>
          <a:p>
            <a:r>
              <a:rPr lang="en-GB" sz="4800" b="1" dirty="0">
                <a:latin typeface="Times New Roman" panose="02020603050405020304" pitchFamily="18" charset="0"/>
                <a:cs typeface="Times New Roman" panose="02020603050405020304" pitchFamily="18" charset="0"/>
              </a:rPr>
              <a:t>Policy and Legislation </a:t>
            </a:r>
          </a:p>
        </p:txBody>
      </p:sp>
      <p:sp>
        <p:nvSpPr>
          <p:cNvPr id="3" name="Content Placeholder 2">
            <a:extLst>
              <a:ext uri="{FF2B5EF4-FFF2-40B4-BE49-F238E27FC236}">
                <a16:creationId xmlns:a16="http://schemas.microsoft.com/office/drawing/2014/main" id="{FE92CA25-0368-D17A-4A71-106B8A3E039C}"/>
              </a:ext>
            </a:extLst>
          </p:cNvPr>
          <p:cNvSpPr>
            <a:spLocks noGrp="1"/>
          </p:cNvSpPr>
          <p:nvPr>
            <p:ph idx="1"/>
          </p:nvPr>
        </p:nvSpPr>
        <p:spPr>
          <a:xfrm>
            <a:off x="251608" y="2132856"/>
            <a:ext cx="7632848" cy="3888433"/>
          </a:xfrm>
        </p:spPr>
        <p:txBody>
          <a:bodyPr>
            <a:normAutofit fontScale="92500" lnSpcReduction="10000"/>
          </a:bodyPr>
          <a:lstStyle/>
          <a:p>
            <a:pPr>
              <a:lnSpc>
                <a:spcPct val="160000"/>
              </a:lnSpc>
              <a:spcBef>
                <a:spcPts val="0"/>
              </a:spcBef>
            </a:pPr>
            <a:r>
              <a:rPr lang="en-GB" sz="1900" b="1" dirty="0">
                <a:latin typeface="Times New Roman" panose="02020603050405020304" pitchFamily="18" charset="0"/>
                <a:cs typeface="Times New Roman" panose="02020603050405020304" pitchFamily="18" charset="0"/>
              </a:rPr>
              <a:t>Human Rights Act 1998</a:t>
            </a:r>
            <a:r>
              <a:rPr lang="en-GB" sz="1900" dirty="0">
                <a:latin typeface="Times New Roman" panose="02020603050405020304" pitchFamily="18" charset="0"/>
                <a:cs typeface="Times New Roman" panose="02020603050405020304" pitchFamily="18" charset="0"/>
              </a:rPr>
              <a:t>: Rights to care, dignity, respect, family life and freedom for older adults (Citizens Advice, 2026). </a:t>
            </a:r>
          </a:p>
          <a:p>
            <a:pPr>
              <a:lnSpc>
                <a:spcPct val="160000"/>
              </a:lnSpc>
              <a:spcBef>
                <a:spcPts val="0"/>
              </a:spcBef>
            </a:pPr>
            <a:r>
              <a:rPr lang="en-GB" sz="1900" b="1" dirty="0">
                <a:latin typeface="Times New Roman" panose="02020603050405020304" pitchFamily="18" charset="0"/>
                <a:cs typeface="Times New Roman" panose="02020603050405020304" pitchFamily="18" charset="0"/>
              </a:rPr>
              <a:t>Purpose: </a:t>
            </a:r>
            <a:r>
              <a:rPr lang="en-GB" sz="1900" dirty="0">
                <a:latin typeface="Times New Roman" panose="02020603050405020304" pitchFamily="18" charset="0"/>
                <a:cs typeface="Times New Roman" panose="02020603050405020304" pitchFamily="18" charset="0"/>
              </a:rPr>
              <a:t>Ethical practice where dignity and autonomy of the older adults are respected. </a:t>
            </a:r>
          </a:p>
          <a:p>
            <a:pPr>
              <a:lnSpc>
                <a:spcPct val="160000"/>
              </a:lnSpc>
              <a:spcBef>
                <a:spcPts val="0"/>
              </a:spcBef>
            </a:pPr>
            <a:r>
              <a:rPr lang="en-GB" sz="1900" b="1" dirty="0">
                <a:latin typeface="Times New Roman" panose="02020603050405020304" pitchFamily="18" charset="0"/>
                <a:cs typeface="Times New Roman" panose="02020603050405020304" pitchFamily="18" charset="0"/>
              </a:rPr>
              <a:t>NHS Long Term Plan</a:t>
            </a:r>
            <a:r>
              <a:rPr lang="en-GB" sz="1900" dirty="0">
                <a:latin typeface="Times New Roman" panose="02020603050405020304" pitchFamily="18" charset="0"/>
                <a:cs typeface="Times New Roman" panose="02020603050405020304" pitchFamily="18" charset="0"/>
              </a:rPr>
              <a:t>: Community care, recovery, mental health support and integrated care for older adults in the UK (NHS ‌England, 2026). </a:t>
            </a:r>
          </a:p>
          <a:p>
            <a:pPr>
              <a:lnSpc>
                <a:spcPct val="160000"/>
              </a:lnSpc>
              <a:spcBef>
                <a:spcPts val="0"/>
              </a:spcBef>
            </a:pPr>
            <a:r>
              <a:rPr lang="en-GB" sz="1900" b="1" dirty="0">
                <a:latin typeface="Times New Roman" panose="02020603050405020304" pitchFamily="18" charset="0"/>
                <a:cs typeface="Times New Roman" panose="02020603050405020304" pitchFamily="18" charset="0"/>
              </a:rPr>
              <a:t>Purpose</a:t>
            </a:r>
            <a:r>
              <a:rPr lang="en-GB" sz="1900" dirty="0">
                <a:latin typeface="Times New Roman" panose="02020603050405020304" pitchFamily="18" charset="0"/>
                <a:cs typeface="Times New Roman" panose="02020603050405020304" pitchFamily="18" charset="0"/>
              </a:rPr>
              <a:t>: Social engagement, ensuring funding and accessible services for developing independence and overall wellbeing of elderly individuals.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3A6FC12-2B84-AD46-2282-730D57E6E49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896200" y="2420888"/>
            <a:ext cx="4044192" cy="2621236"/>
          </a:xfrm>
          <a:prstGeom prst="rect">
            <a:avLst/>
          </a:prstGeom>
        </p:spPr>
      </p:pic>
      <p:pic>
        <p:nvPicPr>
          <p:cNvPr id="4" name="Recorded Sound">
            <a:hlinkClick r:id="" action="ppaction://media"/>
            <a:extLst>
              <a:ext uri="{FF2B5EF4-FFF2-40B4-BE49-F238E27FC236}">
                <a16:creationId xmlns:a16="http://schemas.microsoft.com/office/drawing/2014/main" id="{330D4D32-885A-718A-E834-B525B61A82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16280" y="5589240"/>
            <a:ext cx="609600" cy="609600"/>
          </a:xfrm>
          <a:prstGeom prst="rect">
            <a:avLst/>
          </a:prstGeom>
        </p:spPr>
      </p:pic>
    </p:spTree>
    <p:extLst>
      <p:ext uri="{BB962C8B-B14F-4D97-AF65-F5344CB8AC3E}">
        <p14:creationId xmlns:p14="http://schemas.microsoft.com/office/powerpoint/2010/main" val="4027865971"/>
      </p:ext>
    </p:extLst>
  </p:cSld>
  <p:clrMapOvr>
    <a:masterClrMapping/>
  </p:clrMapOvr>
  <mc:AlternateContent xmlns:mc="http://schemas.openxmlformats.org/markup-compatibility/2006">
    <mc:Choice xmlns:p14="http://schemas.microsoft.com/office/powerpoint/2010/main" Requires="p14">
      <p:transition spd="med" p14:dur="700" advTm="37412">
        <p:fade/>
      </p:transition>
    </mc:Choice>
    <mc:Fallback>
      <p:transition spd="med" advTm="374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4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67177-2138-F869-53BE-03098B12E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92A29E-5634-76F4-F966-7E9CF6DC55F5}"/>
              </a:ext>
            </a:extLst>
          </p:cNvPr>
          <p:cNvSpPr>
            <a:spLocks noGrp="1"/>
          </p:cNvSpPr>
          <p:nvPr>
            <p:ph type="title"/>
          </p:nvPr>
        </p:nvSpPr>
        <p:spPr>
          <a:xfrm>
            <a:off x="263352" y="116632"/>
            <a:ext cx="11017224" cy="1325563"/>
          </a:xfrm>
        </p:spPr>
        <p:txBody>
          <a:bodyPr>
            <a:normAutofit/>
          </a:bodyPr>
          <a:lstStyle/>
          <a:p>
            <a:r>
              <a:rPr lang="en-US" sz="4000" b="1" dirty="0">
                <a:latin typeface="Times New Roman" panose="02020603050405020304" pitchFamily="18" charset="0"/>
                <a:cs typeface="Times New Roman" panose="02020603050405020304" pitchFamily="18" charset="0"/>
              </a:rPr>
              <a:t>Evaluation of Current Care Provisions (Critical Analysis)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35DB0FF-4D23-8D64-7D5F-14CA8B6966D4}"/>
              </a:ext>
            </a:extLst>
          </p:cNvPr>
          <p:cNvSpPr>
            <a:spLocks noGrp="1"/>
          </p:cNvSpPr>
          <p:nvPr>
            <p:ph idx="1"/>
          </p:nvPr>
        </p:nvSpPr>
        <p:spPr>
          <a:xfrm>
            <a:off x="263351" y="2251327"/>
            <a:ext cx="6552729" cy="3528392"/>
          </a:xfrm>
        </p:spPr>
        <p:txBody>
          <a:bodyPr>
            <a:normAutofit/>
          </a:bodyPr>
          <a:lstStyle/>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UK older adults: residential care homes and hospice care</a:t>
            </a:r>
          </a:p>
          <a:p>
            <a:pPr algn="just">
              <a:lnSpc>
                <a:spcPct val="150000"/>
              </a:lnSpc>
              <a:spcBef>
                <a:spcPts val="0"/>
              </a:spcBef>
            </a:pPr>
            <a:r>
              <a:rPr lang="en-US" sz="1600" b="1" dirty="0">
                <a:latin typeface="Times New Roman" panose="02020603050405020304" pitchFamily="18" charset="0"/>
                <a:cs typeface="Times New Roman" panose="02020603050405020304" pitchFamily="18" charset="0"/>
              </a:rPr>
              <a:t>Residential care homes </a:t>
            </a:r>
            <a:r>
              <a:rPr lang="en-US" sz="1600" dirty="0">
                <a:latin typeface="Times New Roman" panose="02020603050405020304" pitchFamily="18" charset="0"/>
                <a:cs typeface="Times New Roman" panose="02020603050405020304" pitchFamily="18" charset="0"/>
              </a:rPr>
              <a:t>provide 24/7 hours of care services </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Like accommodation, personal care and nursing support. </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16,500 care home in the UK with nearly 441000 older adults in care (Berg, 2021)</a:t>
            </a:r>
          </a:p>
          <a:p>
            <a:pPr algn="just">
              <a:lnSpc>
                <a:spcPct val="150000"/>
              </a:lnSpc>
              <a:spcBef>
                <a:spcPts val="0"/>
              </a:spcBef>
            </a:pPr>
            <a:r>
              <a:rPr lang="en-US" sz="1600" b="1" dirty="0">
                <a:latin typeface="Times New Roman" panose="02020603050405020304" pitchFamily="18" charset="0"/>
                <a:cs typeface="Times New Roman" panose="02020603050405020304" pitchFamily="18" charset="0"/>
              </a:rPr>
              <a:t>Hospice care provides </a:t>
            </a:r>
            <a:r>
              <a:rPr lang="en-US" sz="1600" dirty="0">
                <a:latin typeface="Times New Roman" panose="02020603050405020304" pitchFamily="18" charset="0"/>
                <a:cs typeface="Times New Roman" panose="02020603050405020304" pitchFamily="18" charset="0"/>
              </a:rPr>
              <a:t>specialised palliative care for end of life </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Focused on dignity, family support and pain management</a:t>
            </a:r>
          </a:p>
          <a:p>
            <a:pPr algn="just">
              <a:lnSpc>
                <a:spcPct val="150000"/>
              </a:lnSpc>
              <a:spcBef>
                <a:spcPts val="0"/>
              </a:spcBef>
            </a:pPr>
            <a:r>
              <a:rPr lang="en-US" sz="1600" dirty="0">
                <a:latin typeface="Times New Roman" panose="02020603050405020304" pitchFamily="18" charset="0"/>
                <a:cs typeface="Times New Roman" panose="02020603050405020304" pitchFamily="18" charset="0"/>
              </a:rPr>
              <a:t>Every year around 310,000 aged adults (Hospice UK, 2023). </a:t>
            </a:r>
          </a:p>
        </p:txBody>
      </p:sp>
      <p:pic>
        <p:nvPicPr>
          <p:cNvPr id="5" name="Picture 4">
            <a:extLst>
              <a:ext uri="{FF2B5EF4-FFF2-40B4-BE49-F238E27FC236}">
                <a16:creationId xmlns:a16="http://schemas.microsoft.com/office/drawing/2014/main" id="{EE5F1B7A-F903-1ABD-E8EF-9D535BA3E36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032103" y="2492896"/>
            <a:ext cx="5040561" cy="2728303"/>
          </a:xfrm>
          <a:prstGeom prst="rect">
            <a:avLst/>
          </a:prstGeom>
        </p:spPr>
      </p:pic>
      <p:pic>
        <p:nvPicPr>
          <p:cNvPr id="4" name="Recorded Sound">
            <a:hlinkClick r:id="" action="ppaction://media"/>
            <a:extLst>
              <a:ext uri="{FF2B5EF4-FFF2-40B4-BE49-F238E27FC236}">
                <a16:creationId xmlns:a16="http://schemas.microsoft.com/office/drawing/2014/main" id="{DEE324B0-9822-54DE-1A5E-ED8CB962CD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416480" y="5373216"/>
            <a:ext cx="609600" cy="609600"/>
          </a:xfrm>
          <a:prstGeom prst="rect">
            <a:avLst/>
          </a:prstGeom>
        </p:spPr>
      </p:pic>
    </p:spTree>
    <p:extLst>
      <p:ext uri="{BB962C8B-B14F-4D97-AF65-F5344CB8AC3E}">
        <p14:creationId xmlns:p14="http://schemas.microsoft.com/office/powerpoint/2010/main" val="611706868"/>
      </p:ext>
    </p:extLst>
  </p:cSld>
  <p:clrMapOvr>
    <a:masterClrMapping/>
  </p:clrMapOvr>
  <mc:AlternateContent xmlns:mc="http://schemas.openxmlformats.org/markup-compatibility/2006">
    <mc:Choice xmlns:p14="http://schemas.microsoft.com/office/powerpoint/2010/main" Requires="p14">
      <p:transition spd="med" p14:dur="700" advTm="50600">
        <p:fade/>
      </p:transition>
    </mc:Choice>
    <mc:Fallback>
      <p:transition spd="med" advTm="506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87ED5-11CA-839B-D6C3-47B9D7AA00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43DA5A-F708-19BB-1C36-B188164FB44B}"/>
              </a:ext>
            </a:extLst>
          </p:cNvPr>
          <p:cNvSpPr>
            <a:spLocks noGrp="1"/>
          </p:cNvSpPr>
          <p:nvPr>
            <p:ph type="title"/>
          </p:nvPr>
        </p:nvSpPr>
        <p:spPr>
          <a:xfrm>
            <a:off x="335360" y="99220"/>
            <a:ext cx="10789840" cy="1325563"/>
          </a:xfrm>
        </p:spPr>
        <p:txBody>
          <a:bodyPr>
            <a:normAutofit/>
          </a:bodyPr>
          <a:lstStyle/>
          <a:p>
            <a:r>
              <a:rPr lang="en-US" sz="4000" b="1" dirty="0">
                <a:latin typeface="Times New Roman" panose="02020603050405020304" pitchFamily="18" charset="0"/>
                <a:cs typeface="Times New Roman" panose="02020603050405020304" pitchFamily="18" charset="0"/>
              </a:rPr>
              <a:t>Evaluation of Current Care Provisions (Critical Analysis)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AB57135-695C-8787-FD6C-5A9B5F7F4F5A}"/>
              </a:ext>
            </a:extLst>
          </p:cNvPr>
          <p:cNvSpPr>
            <a:spLocks noGrp="1"/>
          </p:cNvSpPr>
          <p:nvPr>
            <p:ph idx="1"/>
          </p:nvPr>
        </p:nvSpPr>
        <p:spPr>
          <a:xfrm>
            <a:off x="0" y="2486682"/>
            <a:ext cx="7848872" cy="3888432"/>
          </a:xfrm>
        </p:spPr>
        <p:txBody>
          <a:bodyPr>
            <a:noAutofit/>
          </a:bodyPr>
          <a:lstStyle/>
          <a:p>
            <a:pPr algn="just">
              <a:lnSpc>
                <a:spcPct val="15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Residential care homes: S</a:t>
            </a:r>
            <a:r>
              <a:rPr lang="en-GB" sz="1600" dirty="0">
                <a:solidFill>
                  <a:schemeClr val="tx1"/>
                </a:solidFill>
                <a:latin typeface="Times New Roman" panose="02020603050405020304" pitchFamily="18" charset="0"/>
                <a:cs typeface="Times New Roman" panose="02020603050405020304" pitchFamily="18" charset="0"/>
              </a:rPr>
              <a:t>afer and daily care for the aged individuals</a:t>
            </a:r>
          </a:p>
          <a:p>
            <a:pPr algn="just">
              <a:lnSpc>
                <a:spcPct val="15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Risk: </a:t>
            </a:r>
            <a:r>
              <a:rPr lang="en-GB" sz="1600" dirty="0">
                <a:solidFill>
                  <a:schemeClr val="tx1"/>
                </a:solidFill>
                <a:latin typeface="Times New Roman" panose="02020603050405020304" pitchFamily="18" charset="0"/>
                <a:cs typeface="Times New Roman" panose="02020603050405020304" pitchFamily="18" charset="0"/>
              </a:rPr>
              <a:t>Staff shortage and higher fall incident rates (Yin, Lin and Chen, 2023). </a:t>
            </a:r>
          </a:p>
          <a:p>
            <a:pPr algn="just">
              <a:lnSpc>
                <a:spcPct val="15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Hospice care: </a:t>
            </a:r>
            <a:r>
              <a:rPr lang="en-GB" sz="1600" dirty="0">
                <a:solidFill>
                  <a:schemeClr val="tx1"/>
                </a:solidFill>
                <a:latin typeface="Times New Roman" panose="02020603050405020304" pitchFamily="18" charset="0"/>
                <a:cs typeface="Times New Roman" panose="02020603050405020304" pitchFamily="18" charset="0"/>
              </a:rPr>
              <a:t>Specialist and holistic support/care during the end of life </a:t>
            </a:r>
          </a:p>
          <a:p>
            <a:pPr algn="just">
              <a:lnSpc>
                <a:spcPct val="150000"/>
              </a:lnSpc>
              <a:spcBef>
                <a:spcPts val="0"/>
              </a:spcBef>
            </a:pPr>
            <a:r>
              <a:rPr lang="en-GB" sz="1600" b="1" dirty="0">
                <a:solidFill>
                  <a:schemeClr val="tx1"/>
                </a:solidFill>
                <a:latin typeface="Times New Roman" panose="02020603050405020304" pitchFamily="18" charset="0"/>
                <a:cs typeface="Times New Roman" panose="02020603050405020304" pitchFamily="18" charset="0"/>
              </a:rPr>
              <a:t>Issue: </a:t>
            </a:r>
            <a:r>
              <a:rPr lang="en-GB" sz="1600" dirty="0">
                <a:solidFill>
                  <a:schemeClr val="tx1"/>
                </a:solidFill>
                <a:latin typeface="Times New Roman" panose="02020603050405020304" pitchFamily="18" charset="0"/>
                <a:cs typeface="Times New Roman" panose="02020603050405020304" pitchFamily="18" charset="0"/>
              </a:rPr>
              <a:t>Funding gaps and depends highly on charities (‌Webb </a:t>
            </a:r>
            <a:r>
              <a:rPr lang="en-GB" sz="1600" i="1" dirty="0">
                <a:solidFill>
                  <a:schemeClr val="tx1"/>
                </a:solidFill>
                <a:latin typeface="Times New Roman" panose="02020603050405020304" pitchFamily="18" charset="0"/>
                <a:cs typeface="Times New Roman" panose="02020603050405020304" pitchFamily="18" charset="0"/>
              </a:rPr>
              <a:t>et al., </a:t>
            </a:r>
            <a:r>
              <a:rPr lang="en-GB" sz="1600" dirty="0">
                <a:solidFill>
                  <a:schemeClr val="tx1"/>
                </a:solidFill>
                <a:latin typeface="Times New Roman" panose="02020603050405020304" pitchFamily="18" charset="0"/>
                <a:cs typeface="Times New Roman" panose="02020603050405020304" pitchFamily="18" charset="0"/>
              </a:rPr>
              <a:t>2024). </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Growing older population which is more than 3 million (ONS, 2023)</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Increase life-threatening illnesses, social withdrawal, functional decline</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Increase demand and pressure on health/social care services of the UK </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Staff burnout leading to workforce shortage</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Higher healthcare cost due to limited finding and care inequalities (Webb </a:t>
            </a:r>
            <a:r>
              <a:rPr lang="en-GB" sz="1600" i="1" dirty="0">
                <a:solidFill>
                  <a:schemeClr val="tx1"/>
                </a:solidFill>
                <a:latin typeface="Times New Roman" panose="02020603050405020304" pitchFamily="18" charset="0"/>
                <a:cs typeface="Times New Roman" panose="02020603050405020304" pitchFamily="18" charset="0"/>
              </a:rPr>
              <a:t>et al., </a:t>
            </a:r>
            <a:r>
              <a:rPr lang="en-GB" sz="1600" dirty="0">
                <a:solidFill>
                  <a:schemeClr val="tx1"/>
                </a:solidFill>
                <a:latin typeface="Times New Roman" panose="02020603050405020304" pitchFamily="18" charset="0"/>
                <a:cs typeface="Times New Roman" panose="02020603050405020304" pitchFamily="18" charset="0"/>
              </a:rPr>
              <a:t>2024). </a:t>
            </a:r>
          </a:p>
        </p:txBody>
      </p:sp>
      <p:pic>
        <p:nvPicPr>
          <p:cNvPr id="5" name="Picture 4">
            <a:extLst>
              <a:ext uri="{FF2B5EF4-FFF2-40B4-BE49-F238E27FC236}">
                <a16:creationId xmlns:a16="http://schemas.microsoft.com/office/drawing/2014/main" id="{C5BC04E5-9FF9-3FFE-068C-85F100AFEF1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608168" y="2780928"/>
            <a:ext cx="4433798" cy="2808312"/>
          </a:xfrm>
          <a:prstGeom prst="rect">
            <a:avLst/>
          </a:prstGeom>
        </p:spPr>
      </p:pic>
      <p:pic>
        <p:nvPicPr>
          <p:cNvPr id="4" name="Recorded Sound">
            <a:hlinkClick r:id="" action="ppaction://media"/>
            <a:extLst>
              <a:ext uri="{FF2B5EF4-FFF2-40B4-BE49-F238E27FC236}">
                <a16:creationId xmlns:a16="http://schemas.microsoft.com/office/drawing/2014/main" id="{7A40BAC6-993D-C65E-DD4F-CB8627495D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88288" y="5927602"/>
            <a:ext cx="609600" cy="609600"/>
          </a:xfrm>
          <a:prstGeom prst="rect">
            <a:avLst/>
          </a:prstGeom>
        </p:spPr>
      </p:pic>
    </p:spTree>
    <p:extLst>
      <p:ext uri="{BB962C8B-B14F-4D97-AF65-F5344CB8AC3E}">
        <p14:creationId xmlns:p14="http://schemas.microsoft.com/office/powerpoint/2010/main" val="4290091651"/>
      </p:ext>
    </p:extLst>
  </p:cSld>
  <p:clrMapOvr>
    <a:masterClrMapping/>
  </p:clrMapOvr>
  <mc:AlternateContent xmlns:mc="http://schemas.openxmlformats.org/markup-compatibility/2006">
    <mc:Choice xmlns:p14="http://schemas.microsoft.com/office/powerpoint/2010/main" Requires="p14">
      <p:transition spd="med" p14:dur="700" advTm="44408">
        <p:fade/>
      </p:transition>
    </mc:Choice>
    <mc:Fallback>
      <p:transition spd="med" advTm="444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4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FF9DA-2458-13E1-1610-BB0FA1BD38FA}"/>
              </a:ext>
            </a:extLst>
          </p:cNvPr>
          <p:cNvSpPr>
            <a:spLocks noGrp="1"/>
          </p:cNvSpPr>
          <p:nvPr>
            <p:ph type="title"/>
          </p:nvPr>
        </p:nvSpPr>
        <p:spPr>
          <a:xfrm>
            <a:off x="263352" y="116632"/>
            <a:ext cx="10058400" cy="1325563"/>
          </a:xfrm>
        </p:spPr>
        <p:txBody>
          <a:bodyPr>
            <a:normAutofit/>
          </a:bodyPr>
          <a:lstStyle/>
          <a:p>
            <a:r>
              <a:rPr lang="en-US" sz="4000" b="1" dirty="0">
                <a:latin typeface="Times New Roman" panose="02020603050405020304" pitchFamily="18" charset="0"/>
                <a:cs typeface="Times New Roman" panose="02020603050405020304" pitchFamily="18" charset="0"/>
              </a:rPr>
              <a:t>Technological Innovations in Elderly Care </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C38A0F1-5376-772F-7228-3264AA60709B}"/>
              </a:ext>
            </a:extLst>
          </p:cNvPr>
          <p:cNvSpPr>
            <a:spLocks noGrp="1"/>
          </p:cNvSpPr>
          <p:nvPr>
            <p:ph idx="1"/>
          </p:nvPr>
        </p:nvSpPr>
        <p:spPr>
          <a:xfrm>
            <a:off x="256928" y="1916832"/>
            <a:ext cx="6847184" cy="4572001"/>
          </a:xfrm>
        </p:spPr>
        <p:txBody>
          <a:bodyPr>
            <a:normAutofit/>
          </a:bodyPr>
          <a:lstStyle/>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Telecare support includes GPS tracking, fall sensor and personal alarms for promoting independent living</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The virtual wards of NHS England provides remote monitoring through wearables and applications </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Reduction of readmission which is reported to be 30% (Sheasby, 2025)</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Dementia tech includes room sensors, GPS devices, smart home integration </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Robotics like Abby (Andromeda Robotics) which uses AI and machine learning models </a:t>
            </a:r>
          </a:p>
          <a:p>
            <a:pPr algn="just">
              <a:lnSpc>
                <a:spcPct val="150000"/>
              </a:lnSpc>
              <a:spcBef>
                <a:spcPts val="0"/>
              </a:spcBef>
            </a:pPr>
            <a:r>
              <a:rPr lang="en-GB" sz="1600" dirty="0">
                <a:solidFill>
                  <a:schemeClr val="tx1"/>
                </a:solidFill>
                <a:latin typeface="Times New Roman" panose="02020603050405020304" pitchFamily="18" charset="0"/>
                <a:cs typeface="Times New Roman" panose="02020603050405020304" pitchFamily="18" charset="0"/>
              </a:rPr>
              <a:t>Recognising faces, understanding and expressing emotion and providing assisted interaction and daily management (</a:t>
            </a:r>
            <a:r>
              <a:rPr lang="en-GB" sz="1600" dirty="0" err="1">
                <a:solidFill>
                  <a:schemeClr val="tx1"/>
                </a:solidFill>
                <a:latin typeface="Times New Roman" panose="02020603050405020304" pitchFamily="18" charset="0"/>
                <a:cs typeface="Times New Roman" panose="02020603050405020304" pitchFamily="18" charset="0"/>
              </a:rPr>
              <a:t>Andromedarobotics</a:t>
            </a:r>
            <a:r>
              <a:rPr lang="en-GB" sz="1600" dirty="0">
                <a:solidFill>
                  <a:schemeClr val="tx1"/>
                </a:solidFill>
                <a:latin typeface="Times New Roman" panose="02020603050405020304" pitchFamily="18" charset="0"/>
                <a:cs typeface="Times New Roman" panose="02020603050405020304" pitchFamily="18" charset="0"/>
              </a:rPr>
              <a:t>, 2025). </a:t>
            </a:r>
          </a:p>
        </p:txBody>
      </p:sp>
      <p:pic>
        <p:nvPicPr>
          <p:cNvPr id="5" name="Picture 4">
            <a:extLst>
              <a:ext uri="{FF2B5EF4-FFF2-40B4-BE49-F238E27FC236}">
                <a16:creationId xmlns:a16="http://schemas.microsoft.com/office/drawing/2014/main" id="{4B9BD25F-3517-6B5F-508D-1A88B0BEB51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831665" y="1715970"/>
            <a:ext cx="4339050" cy="2270770"/>
          </a:xfrm>
          <a:prstGeom prst="rect">
            <a:avLst/>
          </a:prstGeom>
        </p:spPr>
      </p:pic>
      <p:pic>
        <p:nvPicPr>
          <p:cNvPr id="7" name="Picture 6">
            <a:extLst>
              <a:ext uri="{FF2B5EF4-FFF2-40B4-BE49-F238E27FC236}">
                <a16:creationId xmlns:a16="http://schemas.microsoft.com/office/drawing/2014/main" id="{A874FD2C-6CAC-7180-D22A-3C6814AD164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831664" y="4218175"/>
            <a:ext cx="4339051" cy="2270770"/>
          </a:xfrm>
          <a:prstGeom prst="rect">
            <a:avLst/>
          </a:prstGeom>
        </p:spPr>
      </p:pic>
      <p:pic>
        <p:nvPicPr>
          <p:cNvPr id="4" name="Recorded Sound">
            <a:hlinkClick r:id="" action="ppaction://media"/>
            <a:extLst>
              <a:ext uri="{FF2B5EF4-FFF2-40B4-BE49-F238E27FC236}">
                <a16:creationId xmlns:a16="http://schemas.microsoft.com/office/drawing/2014/main" id="{985A7E63-5E16-709C-3805-C3DD6DE635A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858288" y="5661248"/>
            <a:ext cx="609600" cy="609600"/>
          </a:xfrm>
          <a:prstGeom prst="rect">
            <a:avLst/>
          </a:prstGeom>
        </p:spPr>
      </p:pic>
    </p:spTree>
    <p:extLst>
      <p:ext uri="{BB962C8B-B14F-4D97-AF65-F5344CB8AC3E}">
        <p14:creationId xmlns:p14="http://schemas.microsoft.com/office/powerpoint/2010/main" val="2942083286"/>
      </p:ext>
    </p:extLst>
  </p:cSld>
  <p:clrMapOvr>
    <a:masterClrMapping/>
  </p:clrMapOvr>
  <mc:AlternateContent xmlns:mc="http://schemas.openxmlformats.org/markup-compatibility/2006">
    <mc:Choice xmlns:p14="http://schemas.microsoft.com/office/powerpoint/2010/main" Requires="p14">
      <p:transition spd="med" p14:dur="700" advTm="45622">
        <p:fade/>
      </p:transition>
    </mc:Choice>
    <mc:Fallback>
      <p:transition spd="med" advTm="456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2111DF-7C0F-7745-8417-E649B0D06A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707AC9-753B-4725-4B4E-67AA7558BDC5}"/>
              </a:ext>
            </a:extLst>
          </p:cNvPr>
          <p:cNvSpPr>
            <a:spLocks noGrp="1"/>
          </p:cNvSpPr>
          <p:nvPr>
            <p:ph type="title"/>
          </p:nvPr>
        </p:nvSpPr>
        <p:spPr>
          <a:xfrm>
            <a:off x="239848" y="116632"/>
            <a:ext cx="10058400" cy="1325563"/>
          </a:xfrm>
        </p:spPr>
        <p:txBody>
          <a:bodyPr>
            <a:normAutofit/>
          </a:bodyPr>
          <a:lstStyle/>
          <a:p>
            <a:r>
              <a:rPr lang="en-US" sz="4000" b="1" dirty="0">
                <a:latin typeface="Times New Roman" panose="02020603050405020304" pitchFamily="18" charset="0"/>
                <a:cs typeface="Times New Roman" panose="02020603050405020304" pitchFamily="18" charset="0"/>
              </a:rPr>
              <a:t>Technological Innovations in Elderly Care </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2143FE3-406A-FEF1-7270-DA55BA481130}"/>
              </a:ext>
            </a:extLst>
          </p:cNvPr>
          <p:cNvSpPr>
            <a:spLocks noGrp="1"/>
          </p:cNvSpPr>
          <p:nvPr>
            <p:ph idx="1"/>
          </p:nvPr>
        </p:nvSpPr>
        <p:spPr>
          <a:xfrm>
            <a:off x="261120" y="1844824"/>
            <a:ext cx="6982072" cy="4572001"/>
          </a:xfrm>
        </p:spPr>
        <p:txBody>
          <a:bodyPr>
            <a:normAutofit lnSpcReduction="10000"/>
          </a:bodyPr>
          <a:lstStyle/>
          <a:p>
            <a:pPr algn="just">
              <a:lnSpc>
                <a:spcPct val="170000"/>
              </a:lnSpc>
              <a:spcBef>
                <a:spcPts val="0"/>
              </a:spcBef>
            </a:pPr>
            <a:r>
              <a:rPr lang="en-US" sz="1600" b="1" dirty="0">
                <a:solidFill>
                  <a:schemeClr val="tx1"/>
                </a:solidFill>
                <a:latin typeface="Times New Roman" panose="02020603050405020304" pitchFamily="18" charset="0"/>
                <a:cs typeface="Times New Roman" panose="02020603050405020304" pitchFamily="18" charset="0"/>
              </a:rPr>
              <a:t>Benefits: </a:t>
            </a:r>
            <a:r>
              <a:rPr lang="en-US" sz="1600" dirty="0">
                <a:solidFill>
                  <a:schemeClr val="tx1"/>
                </a:solidFill>
                <a:latin typeface="Times New Roman" panose="02020603050405020304" pitchFamily="18" charset="0"/>
                <a:cs typeface="Times New Roman" panose="02020603050405020304" pitchFamily="18" charset="0"/>
              </a:rPr>
              <a:t>improving independence, autonomy, safety and minimise care burden</a:t>
            </a:r>
          </a:p>
          <a:p>
            <a:pPr algn="just">
              <a:lnSpc>
                <a:spcPct val="17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Aligns with the practice of improving autonomy and person-</a:t>
            </a:r>
            <a:r>
              <a:rPr lang="en-US" sz="1600" dirty="0" err="1">
                <a:solidFill>
                  <a:schemeClr val="tx1"/>
                </a:solidFill>
                <a:latin typeface="Times New Roman" panose="02020603050405020304" pitchFamily="18" charset="0"/>
                <a:cs typeface="Times New Roman" panose="02020603050405020304" pitchFamily="18" charset="0"/>
              </a:rPr>
              <a:t>centred</a:t>
            </a:r>
            <a:r>
              <a:rPr lang="en-US" sz="1600" dirty="0">
                <a:solidFill>
                  <a:schemeClr val="tx1"/>
                </a:solidFill>
                <a:latin typeface="Times New Roman" panose="02020603050405020304" pitchFamily="18" charset="0"/>
                <a:cs typeface="Times New Roman" panose="02020603050405020304" pitchFamily="18" charset="0"/>
              </a:rPr>
              <a:t> care for elders</a:t>
            </a:r>
          </a:p>
          <a:p>
            <a:pPr algn="just">
              <a:lnSpc>
                <a:spcPct val="17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Telecare or virtual wards enable timely intervention </a:t>
            </a:r>
          </a:p>
          <a:p>
            <a:pPr algn="just">
              <a:lnSpc>
                <a:spcPct val="17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While room sensors or GPS support reduction of fall risks (</a:t>
            </a:r>
            <a:r>
              <a:rPr lang="en-US" sz="1600" dirty="0" err="1">
                <a:solidFill>
                  <a:schemeClr val="tx1"/>
                </a:solidFill>
                <a:latin typeface="Times New Roman" panose="02020603050405020304" pitchFamily="18" charset="0"/>
                <a:cs typeface="Times New Roman" panose="02020603050405020304" pitchFamily="18" charset="0"/>
              </a:rPr>
              <a:t>Albarqi</a:t>
            </a:r>
            <a:r>
              <a:rPr lang="en-US" sz="1600" dirty="0">
                <a:solidFill>
                  <a:schemeClr val="tx1"/>
                </a:solidFill>
                <a:latin typeface="Times New Roman" panose="02020603050405020304" pitchFamily="18" charset="0"/>
                <a:cs typeface="Times New Roman" panose="02020603050405020304" pitchFamily="18" charset="0"/>
              </a:rPr>
              <a:t>, 2024).</a:t>
            </a:r>
          </a:p>
          <a:p>
            <a:pPr algn="just">
              <a:lnSpc>
                <a:spcPct val="170000"/>
              </a:lnSpc>
              <a:spcBef>
                <a:spcPts val="0"/>
              </a:spcBef>
            </a:pPr>
            <a:r>
              <a:rPr lang="en-US" sz="1600" b="1" dirty="0">
                <a:solidFill>
                  <a:schemeClr val="tx1"/>
                </a:solidFill>
                <a:latin typeface="Times New Roman" panose="02020603050405020304" pitchFamily="18" charset="0"/>
                <a:cs typeface="Times New Roman" panose="02020603050405020304" pitchFamily="18" charset="0"/>
              </a:rPr>
              <a:t>Limitation: </a:t>
            </a:r>
            <a:r>
              <a:rPr lang="en-US" sz="1600" dirty="0">
                <a:solidFill>
                  <a:schemeClr val="tx1"/>
                </a:solidFill>
                <a:latin typeface="Times New Roman" panose="02020603050405020304" pitchFamily="18" charset="0"/>
                <a:cs typeface="Times New Roman" panose="02020603050405020304" pitchFamily="18" charset="0"/>
              </a:rPr>
              <a:t>Digital exclusion as 2.4 million elders do not use the internet (Age UK, 2025)</a:t>
            </a:r>
          </a:p>
          <a:p>
            <a:pPr algn="just">
              <a:lnSpc>
                <a:spcPct val="17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Consumes significant cost, increases privacy concerns and reduces human-like interaction (</a:t>
            </a:r>
            <a:r>
              <a:rPr lang="en-US" sz="1600" dirty="0" err="1">
                <a:solidFill>
                  <a:schemeClr val="tx1"/>
                </a:solidFill>
                <a:latin typeface="Times New Roman" panose="02020603050405020304" pitchFamily="18" charset="0"/>
                <a:cs typeface="Times New Roman" panose="02020603050405020304" pitchFamily="18" charset="0"/>
              </a:rPr>
              <a:t>Albarqi</a:t>
            </a:r>
            <a:r>
              <a:rPr lang="en-US" sz="1600" dirty="0">
                <a:solidFill>
                  <a:schemeClr val="tx1"/>
                </a:solidFill>
                <a:latin typeface="Times New Roman" panose="02020603050405020304" pitchFamily="18" charset="0"/>
                <a:cs typeface="Times New Roman" panose="02020603050405020304" pitchFamily="18" charset="0"/>
              </a:rPr>
              <a:t>, 2024)</a:t>
            </a:r>
          </a:p>
          <a:p>
            <a:pPr algn="just">
              <a:lnSpc>
                <a:spcPct val="17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Instances like Andromeda Robotics may fail to deliver the empathetic and human-based care for the elders. </a:t>
            </a:r>
            <a:endParaRPr lang="en-GB" sz="16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2AA4539-C00D-5C3A-B450-8901839537B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43192" y="2708920"/>
            <a:ext cx="4979294" cy="4149080"/>
          </a:xfrm>
          <a:prstGeom prst="rect">
            <a:avLst/>
          </a:prstGeom>
        </p:spPr>
      </p:pic>
    </p:spTree>
    <p:extLst>
      <p:ext uri="{BB962C8B-B14F-4D97-AF65-F5344CB8AC3E}">
        <p14:creationId xmlns:p14="http://schemas.microsoft.com/office/powerpoint/2010/main" val="40790961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00369-4F62-95AF-1324-71D57A0169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75EFD-9CDB-57B4-E084-EF38329E50CF}"/>
              </a:ext>
            </a:extLst>
          </p:cNvPr>
          <p:cNvSpPr>
            <a:spLocks noGrp="1"/>
          </p:cNvSpPr>
          <p:nvPr>
            <p:ph type="title"/>
          </p:nvPr>
        </p:nvSpPr>
        <p:spPr>
          <a:xfrm>
            <a:off x="384068" y="116632"/>
            <a:ext cx="10058400" cy="1325563"/>
          </a:xfrm>
        </p:spPr>
        <p:txBody>
          <a:bodyPr>
            <a:normAutofit/>
          </a:bodyPr>
          <a:lstStyle/>
          <a:p>
            <a:r>
              <a:rPr lang="en-GB" sz="4000" b="1" dirty="0">
                <a:latin typeface="Times New Roman" panose="02020603050405020304" pitchFamily="18" charset="0"/>
                <a:cs typeface="Times New Roman" panose="02020603050405020304" pitchFamily="18" charset="0"/>
              </a:rPr>
              <a:t>Case Study (Clare Court) </a:t>
            </a:r>
          </a:p>
        </p:txBody>
      </p:sp>
      <p:sp>
        <p:nvSpPr>
          <p:cNvPr id="3" name="Content Placeholder 2">
            <a:extLst>
              <a:ext uri="{FF2B5EF4-FFF2-40B4-BE49-F238E27FC236}">
                <a16:creationId xmlns:a16="http://schemas.microsoft.com/office/drawing/2014/main" id="{32D1FB5C-6C1C-0CDF-E80C-8C3CAA49EAAF}"/>
              </a:ext>
            </a:extLst>
          </p:cNvPr>
          <p:cNvSpPr>
            <a:spLocks noGrp="1"/>
          </p:cNvSpPr>
          <p:nvPr>
            <p:ph idx="1"/>
          </p:nvPr>
        </p:nvSpPr>
        <p:spPr>
          <a:xfrm>
            <a:off x="384068" y="1844824"/>
            <a:ext cx="7080084" cy="4572001"/>
          </a:xfrm>
        </p:spPr>
        <p:txBody>
          <a:bodyPr>
            <a:normAutofit fontScale="92500" lnSpcReduction="20000"/>
          </a:bodyPr>
          <a:lstStyle/>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Clare Court is the 80-bed residential, nursing and dementia care home in Birmingham </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Wellbeing Coordinators in maintaining the active and balanced lifestyle (SCIE, 2026)</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Aligns with the Activity theory (Gao </a:t>
            </a:r>
            <a:r>
              <a:rPr lang="en-US" sz="1800" i="1" dirty="0">
                <a:solidFill>
                  <a:schemeClr val="tx1"/>
                </a:solidFill>
                <a:latin typeface="Times New Roman" panose="02020603050405020304" pitchFamily="18" charset="0"/>
                <a:cs typeface="Times New Roman" panose="02020603050405020304" pitchFamily="18" charset="0"/>
              </a:rPr>
              <a:t>et al., </a:t>
            </a:r>
            <a:r>
              <a:rPr lang="en-US" sz="1800" dirty="0">
                <a:solidFill>
                  <a:schemeClr val="tx1"/>
                </a:solidFill>
                <a:latin typeface="Times New Roman" panose="02020603050405020304" pitchFamily="18" charset="0"/>
                <a:cs typeface="Times New Roman" panose="02020603050405020304" pitchFamily="18" charset="0"/>
              </a:rPr>
              <a:t>2023). </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Supports diversity of service users through outreach activities </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Visits to local Guru Nanak Temple for selecting festivals of Sikh residents (SCIE, 2026)</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Staff from diverse language backgrounds like French, Russia, Punjabi </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Aligns with Continuity Theory supporting personal experiences and familiarity (Ng, Lim and Hsu, 2021)</a:t>
            </a:r>
          </a:p>
          <a:p>
            <a:pPr algn="just">
              <a:lnSpc>
                <a:spcPct val="150000"/>
              </a:lnSpc>
              <a:spcBef>
                <a:spcPts val="0"/>
              </a:spcBef>
            </a:pPr>
            <a:r>
              <a:rPr lang="en-US" sz="1800" dirty="0">
                <a:solidFill>
                  <a:schemeClr val="tx1"/>
                </a:solidFill>
                <a:latin typeface="Times New Roman" panose="02020603050405020304" pitchFamily="18" charset="0"/>
                <a:cs typeface="Times New Roman" panose="02020603050405020304" pitchFamily="18" charset="0"/>
              </a:rPr>
              <a:t>Aligns with the policy of Care Act 2014 and Equality Act 2010 (GOV.UK, 2025). </a:t>
            </a:r>
          </a:p>
        </p:txBody>
      </p:sp>
      <p:pic>
        <p:nvPicPr>
          <p:cNvPr id="5" name="Picture 4">
            <a:extLst>
              <a:ext uri="{FF2B5EF4-FFF2-40B4-BE49-F238E27FC236}">
                <a16:creationId xmlns:a16="http://schemas.microsoft.com/office/drawing/2014/main" id="{B66ECD4F-1921-1733-14CC-65497EC604A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184232" y="1628800"/>
            <a:ext cx="3844249" cy="5035649"/>
          </a:xfrm>
          <a:prstGeom prst="rect">
            <a:avLst/>
          </a:prstGeom>
        </p:spPr>
      </p:pic>
      <p:pic>
        <p:nvPicPr>
          <p:cNvPr id="4" name="Recorded Sound">
            <a:hlinkClick r:id="" action="ppaction://media"/>
            <a:extLst>
              <a:ext uri="{FF2B5EF4-FFF2-40B4-BE49-F238E27FC236}">
                <a16:creationId xmlns:a16="http://schemas.microsoft.com/office/drawing/2014/main" id="{834B6876-E3CA-5CC1-5F60-75738002F2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52184" y="5787172"/>
            <a:ext cx="609600" cy="609600"/>
          </a:xfrm>
          <a:prstGeom prst="rect">
            <a:avLst/>
          </a:prstGeom>
        </p:spPr>
      </p:pic>
    </p:spTree>
    <p:extLst>
      <p:ext uri="{BB962C8B-B14F-4D97-AF65-F5344CB8AC3E}">
        <p14:creationId xmlns:p14="http://schemas.microsoft.com/office/powerpoint/2010/main" val="778837015"/>
      </p:ext>
    </p:extLst>
  </p:cSld>
  <p:clrMapOvr>
    <a:masterClrMapping/>
  </p:clrMapOvr>
  <mc:AlternateContent xmlns:mc="http://schemas.openxmlformats.org/markup-compatibility/2006">
    <mc:Choice xmlns:p14="http://schemas.microsoft.com/office/powerpoint/2010/main" Requires="p14">
      <p:transition spd="med" p14:dur="700" advTm="50182">
        <p:fade/>
      </p:transition>
    </mc:Choice>
    <mc:Fallback>
      <p:transition spd="med" advTm="501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1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BE28B-8A04-C9C7-F108-5F494FDB4C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5F42F2-AEBC-DBD4-CBF9-7EA2AAA9AA93}"/>
              </a:ext>
            </a:extLst>
          </p:cNvPr>
          <p:cNvSpPr>
            <a:spLocks noGrp="1"/>
          </p:cNvSpPr>
          <p:nvPr>
            <p:ph type="title"/>
          </p:nvPr>
        </p:nvSpPr>
        <p:spPr>
          <a:xfrm>
            <a:off x="191344" y="116632"/>
            <a:ext cx="10058400" cy="1325563"/>
          </a:xfrm>
        </p:spPr>
        <p:txBody>
          <a:bodyPr>
            <a:normAutofit/>
          </a:bodyPr>
          <a:lstStyle/>
          <a:p>
            <a:r>
              <a:rPr lang="en-GB" sz="4000" b="1" dirty="0">
                <a:latin typeface="Times New Roman" panose="02020603050405020304" pitchFamily="18" charset="0"/>
                <a:cs typeface="Times New Roman" panose="02020603050405020304" pitchFamily="18" charset="0"/>
              </a:rPr>
              <a:t>Recommendations for Improvement </a:t>
            </a:r>
          </a:p>
        </p:txBody>
      </p:sp>
      <p:sp>
        <p:nvSpPr>
          <p:cNvPr id="3" name="Content Placeholder 2">
            <a:extLst>
              <a:ext uri="{FF2B5EF4-FFF2-40B4-BE49-F238E27FC236}">
                <a16:creationId xmlns:a16="http://schemas.microsoft.com/office/drawing/2014/main" id="{5374351A-BFE2-A07C-EC90-A89B3CA89F98}"/>
              </a:ext>
            </a:extLst>
          </p:cNvPr>
          <p:cNvSpPr>
            <a:spLocks noGrp="1"/>
          </p:cNvSpPr>
          <p:nvPr>
            <p:ph idx="1"/>
          </p:nvPr>
        </p:nvSpPr>
        <p:spPr>
          <a:xfrm>
            <a:off x="335360" y="2132856"/>
            <a:ext cx="6671026" cy="3888432"/>
          </a:xfrm>
        </p:spPr>
        <p:txBody>
          <a:bodyPr>
            <a:normAutofit/>
          </a:bodyPr>
          <a:lstStyle/>
          <a:p>
            <a:pPr algn="just">
              <a:lnSpc>
                <a:spcPct val="15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Invest in developing culturally competent staff, interrelates with Equality Act 2010 (‌</a:t>
            </a:r>
            <a:r>
              <a:rPr lang="en-US" sz="1600" dirty="0" err="1">
                <a:solidFill>
                  <a:schemeClr val="tx1"/>
                </a:solidFill>
                <a:latin typeface="Times New Roman" panose="02020603050405020304" pitchFamily="18" charset="0"/>
                <a:cs typeface="Times New Roman" panose="02020603050405020304" pitchFamily="18" charset="0"/>
              </a:rPr>
              <a:t>Albarqi</a:t>
            </a:r>
            <a:r>
              <a:rPr lang="en-US" sz="1600" dirty="0">
                <a:solidFill>
                  <a:schemeClr val="tx1"/>
                </a:solidFill>
                <a:latin typeface="Times New Roman" panose="02020603050405020304" pitchFamily="18" charset="0"/>
                <a:cs typeface="Times New Roman" panose="02020603050405020304" pitchFamily="18" charset="0"/>
              </a:rPr>
              <a:t>, 2024)</a:t>
            </a:r>
          </a:p>
          <a:p>
            <a:pPr algn="just">
              <a:lnSpc>
                <a:spcPct val="15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Extension of community-based education, supported by the ‘Care Act 2014’ (Legislation.gov.uk, 2026)</a:t>
            </a:r>
          </a:p>
          <a:p>
            <a:pPr algn="just">
              <a:lnSpc>
                <a:spcPct val="15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Funding and telecare services provided by the NHS can be expanded with proper literacy programs (‌</a:t>
            </a:r>
            <a:r>
              <a:rPr lang="en-US" sz="1600" dirty="0" err="1">
                <a:solidFill>
                  <a:schemeClr val="tx1"/>
                </a:solidFill>
                <a:latin typeface="Times New Roman" panose="02020603050405020304" pitchFamily="18" charset="0"/>
                <a:cs typeface="Times New Roman" panose="02020603050405020304" pitchFamily="18" charset="0"/>
              </a:rPr>
              <a:t>Hounkpatin</a:t>
            </a:r>
            <a:r>
              <a:rPr lang="en-US" sz="1600" dirty="0">
                <a:solidFill>
                  <a:schemeClr val="tx1"/>
                </a:solidFill>
                <a:latin typeface="Times New Roman" panose="02020603050405020304" pitchFamily="18" charset="0"/>
                <a:cs typeface="Times New Roman" panose="02020603050405020304" pitchFamily="18" charset="0"/>
              </a:rPr>
              <a:t> </a:t>
            </a:r>
            <a:r>
              <a:rPr lang="en-US" sz="1600" i="1" dirty="0">
                <a:solidFill>
                  <a:schemeClr val="tx1"/>
                </a:solidFill>
                <a:latin typeface="Times New Roman" panose="02020603050405020304" pitchFamily="18" charset="0"/>
                <a:cs typeface="Times New Roman" panose="02020603050405020304" pitchFamily="18" charset="0"/>
              </a:rPr>
              <a:t>et al., </a:t>
            </a:r>
            <a:r>
              <a:rPr lang="en-US" sz="1600" dirty="0">
                <a:solidFill>
                  <a:schemeClr val="tx1"/>
                </a:solidFill>
                <a:latin typeface="Times New Roman" panose="02020603050405020304" pitchFamily="18" charset="0"/>
                <a:cs typeface="Times New Roman" panose="02020603050405020304" pitchFamily="18" charset="0"/>
              </a:rPr>
              <a:t>2025)</a:t>
            </a:r>
          </a:p>
          <a:p>
            <a:pPr algn="just">
              <a:lnSpc>
                <a:spcPct val="15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Barriers can include staffing shortage and higher financial needs (‌Sheasby, 2025)</a:t>
            </a:r>
          </a:p>
          <a:p>
            <a:pPr algn="just">
              <a:lnSpc>
                <a:spcPct val="15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Mitigated through better working conditions and seeking government funding support</a:t>
            </a:r>
          </a:p>
        </p:txBody>
      </p:sp>
      <p:pic>
        <p:nvPicPr>
          <p:cNvPr id="5" name="Picture 4">
            <a:extLst>
              <a:ext uri="{FF2B5EF4-FFF2-40B4-BE49-F238E27FC236}">
                <a16:creationId xmlns:a16="http://schemas.microsoft.com/office/drawing/2014/main" id="{17DEB7F1-C660-7724-09B2-037B8F59C01E}"/>
              </a:ext>
            </a:extLst>
          </p:cNvPr>
          <p:cNvPicPr>
            <a:picLocks noChangeAspect="1"/>
          </p:cNvPicPr>
          <p:nvPr/>
        </p:nvPicPr>
        <p:blipFill>
          <a:blip r:embed="rId5"/>
          <a:stretch>
            <a:fillRect/>
          </a:stretch>
        </p:blipFill>
        <p:spPr>
          <a:xfrm>
            <a:off x="8133497" y="2301381"/>
            <a:ext cx="3703315" cy="3692764"/>
          </a:xfrm>
          <a:prstGeom prst="rect">
            <a:avLst/>
          </a:prstGeom>
        </p:spPr>
      </p:pic>
      <p:pic>
        <p:nvPicPr>
          <p:cNvPr id="4" name="Recorded Sound">
            <a:hlinkClick r:id="" action="ppaction://media"/>
            <a:extLst>
              <a:ext uri="{FF2B5EF4-FFF2-40B4-BE49-F238E27FC236}">
                <a16:creationId xmlns:a16="http://schemas.microsoft.com/office/drawing/2014/main" id="{B7AC2D10-46C0-5047-5838-57021CD244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23897" y="5229200"/>
            <a:ext cx="609600" cy="609600"/>
          </a:xfrm>
          <a:prstGeom prst="rect">
            <a:avLst/>
          </a:prstGeom>
        </p:spPr>
      </p:pic>
    </p:spTree>
    <p:extLst>
      <p:ext uri="{BB962C8B-B14F-4D97-AF65-F5344CB8AC3E}">
        <p14:creationId xmlns:p14="http://schemas.microsoft.com/office/powerpoint/2010/main" val="4243795043"/>
      </p:ext>
    </p:extLst>
  </p:cSld>
  <p:clrMapOvr>
    <a:masterClrMapping/>
  </p:clrMapOvr>
  <mc:AlternateContent xmlns:mc="http://schemas.openxmlformats.org/markup-compatibility/2006">
    <mc:Choice xmlns:p14="http://schemas.microsoft.com/office/powerpoint/2010/main" Requires="p14">
      <p:transition spd="med" p14:dur="700" advTm="52092">
        <p:fade/>
      </p:transition>
    </mc:Choice>
    <mc:Fallback>
      <p:transition spd="med" advTm="520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85A6C-B28D-6522-5EF4-2B07F80A44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BE5275-051F-C729-F409-972D94CFDBC9}"/>
              </a:ext>
            </a:extLst>
          </p:cNvPr>
          <p:cNvSpPr>
            <a:spLocks noGrp="1"/>
          </p:cNvSpPr>
          <p:nvPr>
            <p:ph type="title"/>
          </p:nvPr>
        </p:nvSpPr>
        <p:spPr>
          <a:xfrm>
            <a:off x="335360" y="116632"/>
            <a:ext cx="10058400" cy="1325563"/>
          </a:xfrm>
        </p:spPr>
        <p:txBody>
          <a:bodyPr>
            <a:normAutofit/>
          </a:bodyPr>
          <a:lstStyle/>
          <a:p>
            <a:r>
              <a:rPr lang="en-GB" sz="4000"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1565CD4C-BCBF-6A57-F0EA-09EA94E244D2}"/>
              </a:ext>
            </a:extLst>
          </p:cNvPr>
          <p:cNvSpPr>
            <a:spLocks noGrp="1"/>
          </p:cNvSpPr>
          <p:nvPr>
            <p:ph idx="1"/>
          </p:nvPr>
        </p:nvSpPr>
        <p:spPr>
          <a:xfrm>
            <a:off x="315279" y="2276872"/>
            <a:ext cx="6768752" cy="3816424"/>
          </a:xfrm>
        </p:spPr>
        <p:txBody>
          <a:bodyPr>
            <a:normAutofit/>
          </a:bodyPr>
          <a:lstStyle/>
          <a:p>
            <a:pPr>
              <a:lnSpc>
                <a:spcPct val="20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Older adults require comprehensive care and support services</a:t>
            </a:r>
          </a:p>
          <a:p>
            <a:pPr>
              <a:lnSpc>
                <a:spcPct val="20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UK faces increasing demand for better care services</a:t>
            </a:r>
          </a:p>
          <a:p>
            <a:pPr>
              <a:lnSpc>
                <a:spcPct val="20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Initiative of nurturing independent and active health and lifestyle of elders</a:t>
            </a:r>
          </a:p>
          <a:p>
            <a:pPr>
              <a:lnSpc>
                <a:spcPct val="20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Challenges include funding, digital exclusion and staffing</a:t>
            </a:r>
          </a:p>
          <a:p>
            <a:pPr>
              <a:lnSpc>
                <a:spcPct val="20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Activity theory, Continuity theory, person-centered care, technology innovation and legislation </a:t>
            </a:r>
          </a:p>
          <a:p>
            <a:pPr>
              <a:lnSpc>
                <a:spcPct val="200000"/>
              </a:lnSpc>
              <a:spcBef>
                <a:spcPts val="0"/>
              </a:spcBef>
            </a:pPr>
            <a:r>
              <a:rPr lang="en-US" sz="1600" dirty="0">
                <a:solidFill>
                  <a:schemeClr val="tx1"/>
                </a:solidFill>
                <a:latin typeface="Times New Roman" panose="02020603050405020304" pitchFamily="18" charset="0"/>
                <a:cs typeface="Times New Roman" panose="02020603050405020304" pitchFamily="18" charset="0"/>
              </a:rPr>
              <a:t>Support dignified, equitable and sustainable care and support.</a:t>
            </a:r>
            <a:endParaRPr lang="en-GB" sz="16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476360F-ECEF-F88A-4781-E91D595B0E7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575950" y="2568165"/>
            <a:ext cx="4424706" cy="2949067"/>
          </a:xfrm>
          <a:prstGeom prst="rect">
            <a:avLst/>
          </a:prstGeom>
        </p:spPr>
      </p:pic>
      <p:pic>
        <p:nvPicPr>
          <p:cNvPr id="6" name="Recorded Sound">
            <a:hlinkClick r:id="" action="ppaction://media"/>
            <a:extLst>
              <a:ext uri="{FF2B5EF4-FFF2-40B4-BE49-F238E27FC236}">
                <a16:creationId xmlns:a16="http://schemas.microsoft.com/office/drawing/2014/main" id="{63D625EA-7DF7-270C-F716-59AB816646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28248" y="6033602"/>
            <a:ext cx="609600" cy="609600"/>
          </a:xfrm>
          <a:prstGeom prst="rect">
            <a:avLst/>
          </a:prstGeom>
        </p:spPr>
      </p:pic>
    </p:spTree>
    <p:extLst>
      <p:ext uri="{BB962C8B-B14F-4D97-AF65-F5344CB8AC3E}">
        <p14:creationId xmlns:p14="http://schemas.microsoft.com/office/powerpoint/2010/main" val="4229097229"/>
      </p:ext>
    </p:extLst>
  </p:cSld>
  <p:clrMapOvr>
    <a:masterClrMapping/>
  </p:clrMapOvr>
  <mc:AlternateContent xmlns:mc="http://schemas.openxmlformats.org/markup-compatibility/2006">
    <mc:Choice xmlns:p14="http://schemas.microsoft.com/office/powerpoint/2010/main" Requires="p14">
      <p:transition spd="med" p14:dur="700" advTm="53666">
        <p:fade/>
      </p:transition>
    </mc:Choice>
    <mc:Fallback>
      <p:transition spd="med" advTm="536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0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95D319-AA25-1C63-B807-AA9D410065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1E466-D689-B639-CDF5-D8D3708AE339}"/>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References </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102CC6E-2FB9-AE80-2A3B-26035E2F63F7}"/>
              </a:ext>
            </a:extLst>
          </p:cNvPr>
          <p:cNvSpPr>
            <a:spLocks noGrp="1"/>
          </p:cNvSpPr>
          <p:nvPr>
            <p:ph idx="1"/>
          </p:nvPr>
        </p:nvSpPr>
        <p:spPr>
          <a:xfrm>
            <a:off x="263352" y="1828799"/>
            <a:ext cx="11809312" cy="4572001"/>
          </a:xfrm>
        </p:spPr>
        <p:txBody>
          <a:bodyPr>
            <a:noAutofit/>
          </a:bodyPr>
          <a:lstStyle/>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Age UK. (2024). </a:t>
            </a:r>
            <a:r>
              <a:rPr lang="en-GB" sz="900" i="1" dirty="0">
                <a:solidFill>
                  <a:schemeClr val="tx1"/>
                </a:solidFill>
                <a:latin typeface="Times New Roman" panose="02020603050405020304" pitchFamily="18" charset="0"/>
                <a:cs typeface="Times New Roman" panose="02020603050405020304" pitchFamily="18" charset="0"/>
              </a:rPr>
              <a:t>AGE UK’S NEW REPORT SHOWS ‘YOU ARE NOT ALONE IN FEELING LONELY’</a:t>
            </a:r>
            <a:r>
              <a:rPr lang="en-GB" sz="900" dirty="0">
                <a:solidFill>
                  <a:schemeClr val="tx1"/>
                </a:solidFill>
                <a:latin typeface="Times New Roman" panose="02020603050405020304" pitchFamily="18" charset="0"/>
                <a:cs typeface="Times New Roman" panose="02020603050405020304" pitchFamily="18" charset="0"/>
              </a:rPr>
              <a:t>. [online] Age UK. Available at: https://www.ageuk.org.uk/latest-press/articles/age-uks-new-report-shows-you-are-not-alone-in-feeling-lonely/.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Age UK. (2025). Age UK warns 2.4 million digitally excluded older people are at risk of being left behind in an increasingly digital world.  [online] Available at: https://www.ageuk.org.uk/latest-press/articles/age-uk-warns-22.4-million-digitally-excluded-older-people-are-at-risk-of-being-left-behind-in-an-increasingly-digital-world/.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a:t>
            </a:r>
            <a:r>
              <a:rPr lang="en-GB" sz="900" dirty="0" err="1">
                <a:solidFill>
                  <a:schemeClr val="tx1"/>
                </a:solidFill>
                <a:latin typeface="Times New Roman" panose="02020603050405020304" pitchFamily="18" charset="0"/>
                <a:cs typeface="Times New Roman" panose="02020603050405020304" pitchFamily="18" charset="0"/>
              </a:rPr>
              <a:t>Albarqi</a:t>
            </a:r>
            <a:r>
              <a:rPr lang="en-GB" sz="900" dirty="0">
                <a:solidFill>
                  <a:schemeClr val="tx1"/>
                </a:solidFill>
                <a:latin typeface="Times New Roman" panose="02020603050405020304" pitchFamily="18" charset="0"/>
                <a:cs typeface="Times New Roman" panose="02020603050405020304" pitchFamily="18" charset="0"/>
              </a:rPr>
              <a:t>, M.N. (2024). </a:t>
            </a:r>
            <a:r>
              <a:rPr lang="en-GB" sz="900" i="1" dirty="0">
                <a:solidFill>
                  <a:schemeClr val="tx1"/>
                </a:solidFill>
                <a:latin typeface="Times New Roman" panose="02020603050405020304" pitchFamily="18" charset="0"/>
                <a:cs typeface="Times New Roman" panose="02020603050405020304" pitchFamily="18" charset="0"/>
              </a:rPr>
              <a:t>Exploring the Effectiveness of Technology-Assisted Interventions for Promoting Independence in Elderly Patients: A Systematic Review</a:t>
            </a:r>
            <a:r>
              <a:rPr lang="en-GB" sz="900" dirty="0">
                <a:solidFill>
                  <a:schemeClr val="tx1"/>
                </a:solidFill>
                <a:latin typeface="Times New Roman" panose="02020603050405020304" pitchFamily="18" charset="0"/>
                <a:cs typeface="Times New Roman" panose="02020603050405020304" pitchFamily="18" charset="0"/>
              </a:rPr>
              <a:t>. [online] Healthcare (Basel, Switzerland). doi:10.3390/healthcare12212105. </a:t>
            </a:r>
          </a:p>
          <a:p>
            <a:pPr algn="just">
              <a:spcBef>
                <a:spcPts val="0"/>
              </a:spcBef>
            </a:pPr>
            <a:r>
              <a:rPr lang="en-GB" sz="900" dirty="0" err="1">
                <a:solidFill>
                  <a:schemeClr val="tx1"/>
                </a:solidFill>
                <a:latin typeface="Times New Roman" panose="02020603050405020304" pitchFamily="18" charset="0"/>
                <a:cs typeface="Times New Roman" panose="02020603050405020304" pitchFamily="18" charset="0"/>
              </a:rPr>
              <a:t>Andromedarobotics</a:t>
            </a:r>
            <a:r>
              <a:rPr lang="en-GB" sz="900" dirty="0">
                <a:solidFill>
                  <a:schemeClr val="tx1"/>
                </a:solidFill>
                <a:latin typeface="Times New Roman" panose="02020603050405020304" pitchFamily="18" charset="0"/>
                <a:cs typeface="Times New Roman" panose="02020603050405020304" pitchFamily="18" charset="0"/>
              </a:rPr>
              <a:t>. (2025). </a:t>
            </a:r>
            <a:r>
              <a:rPr lang="en-GB" sz="900" i="1" dirty="0">
                <a:solidFill>
                  <a:schemeClr val="tx1"/>
                </a:solidFill>
                <a:latin typeface="Times New Roman" panose="02020603050405020304" pitchFamily="18" charset="0"/>
                <a:cs typeface="Times New Roman" panose="02020603050405020304" pitchFamily="18" charset="0"/>
              </a:rPr>
              <a:t>Andromeda | Personalised robot companions for aged care home residents in Australia</a:t>
            </a:r>
            <a:r>
              <a:rPr lang="en-GB" sz="900" dirty="0">
                <a:solidFill>
                  <a:schemeClr val="tx1"/>
                </a:solidFill>
                <a:latin typeface="Times New Roman" panose="02020603050405020304" pitchFamily="18" charset="0"/>
                <a:cs typeface="Times New Roman" panose="02020603050405020304" pitchFamily="18" charset="0"/>
              </a:rPr>
              <a:t>. [online] Available at: https://andromedarobotics.ai/.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Berg, V. (2021). </a:t>
            </a:r>
            <a:r>
              <a:rPr lang="en-GB" sz="900" i="1" dirty="0">
                <a:solidFill>
                  <a:schemeClr val="tx1"/>
                </a:solidFill>
                <a:latin typeface="Times New Roman" panose="02020603050405020304" pitchFamily="18" charset="0"/>
                <a:cs typeface="Times New Roman" panose="02020603050405020304" pitchFamily="18" charset="0"/>
              </a:rPr>
              <a:t>Care home facts &amp; stats | Settings, population &amp; workforce</a:t>
            </a:r>
            <a:r>
              <a:rPr lang="en-GB" sz="900" dirty="0">
                <a:solidFill>
                  <a:schemeClr val="tx1"/>
                </a:solidFill>
                <a:latin typeface="Times New Roman" panose="02020603050405020304" pitchFamily="18" charset="0"/>
                <a:cs typeface="Times New Roman" panose="02020603050405020304" pitchFamily="18" charset="0"/>
              </a:rPr>
              <a:t>. [online] carehome.co.uk. Available at: https://www.carehome.co.uk/advice/care-home-stats-number-of-settings-population-workforce.‌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Citizens Advice. (2026). </a:t>
            </a:r>
            <a:r>
              <a:rPr lang="en-GB" sz="900" i="1" dirty="0">
                <a:solidFill>
                  <a:schemeClr val="tx1"/>
                </a:solidFill>
                <a:latin typeface="Times New Roman" panose="02020603050405020304" pitchFamily="18" charset="0"/>
                <a:cs typeface="Times New Roman" panose="02020603050405020304" pitchFamily="18" charset="0"/>
              </a:rPr>
              <a:t>The Human Rights Act 1998</a:t>
            </a:r>
            <a:r>
              <a:rPr lang="en-GB" sz="900" dirty="0">
                <a:solidFill>
                  <a:schemeClr val="tx1"/>
                </a:solidFill>
                <a:latin typeface="Times New Roman" panose="02020603050405020304" pitchFamily="18" charset="0"/>
                <a:cs typeface="Times New Roman" panose="02020603050405020304" pitchFamily="18" charset="0"/>
              </a:rPr>
              <a:t>. [online] Available at: https://www.citizensadvice.org.uk/law-and-courts/civil-rights/human-rights/the-human-rights-act-1998/.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‌Gao, Y., Jia, Z., Zhao, L. and Han, S. (2023). </a:t>
            </a:r>
            <a:r>
              <a:rPr lang="en-GB" sz="900" i="1" dirty="0">
                <a:solidFill>
                  <a:schemeClr val="tx1"/>
                </a:solidFill>
                <a:latin typeface="Times New Roman" panose="02020603050405020304" pitchFamily="18" charset="0"/>
                <a:cs typeface="Times New Roman" panose="02020603050405020304" pitchFamily="18" charset="0"/>
              </a:rPr>
              <a:t>The Effect of Activity Participation in Middle-Aged and Older People on the Trajectory of Depression in Later Life: National Cohort Study</a:t>
            </a:r>
            <a:r>
              <a:rPr lang="en-GB" sz="900" dirty="0">
                <a:solidFill>
                  <a:schemeClr val="tx1"/>
                </a:solidFill>
                <a:latin typeface="Times New Roman" panose="02020603050405020304" pitchFamily="18" charset="0"/>
                <a:cs typeface="Times New Roman" panose="02020603050405020304" pitchFamily="18" charset="0"/>
              </a:rPr>
              <a:t>. JMIR public health and surveillance. 96, p.44682.</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GOV.UK. (2025). </a:t>
            </a:r>
            <a:r>
              <a:rPr lang="en-GB" sz="900" i="1" dirty="0">
                <a:solidFill>
                  <a:schemeClr val="tx1"/>
                </a:solidFill>
                <a:latin typeface="Times New Roman" panose="02020603050405020304" pitchFamily="18" charset="0"/>
                <a:cs typeface="Times New Roman" panose="02020603050405020304" pitchFamily="18" charset="0"/>
              </a:rPr>
              <a:t>Care and Support Statutory Guidance</a:t>
            </a:r>
            <a:r>
              <a:rPr lang="en-GB" sz="900" dirty="0">
                <a:solidFill>
                  <a:schemeClr val="tx1"/>
                </a:solidFill>
                <a:latin typeface="Times New Roman" panose="02020603050405020304" pitchFamily="18" charset="0"/>
                <a:cs typeface="Times New Roman" panose="02020603050405020304" pitchFamily="18" charset="0"/>
              </a:rPr>
              <a:t>. [online] GOV.UK. Available at: https://www.gov.uk/government/publications/care-act-statutory-guidance/care-and-support-statutory-guidance.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Hospice UK. (2023). </a:t>
            </a:r>
            <a:r>
              <a:rPr lang="en-GB" sz="900" i="1" dirty="0">
                <a:solidFill>
                  <a:schemeClr val="tx1"/>
                </a:solidFill>
                <a:latin typeface="Times New Roman" panose="02020603050405020304" pitchFamily="18" charset="0"/>
                <a:cs typeface="Times New Roman" panose="02020603050405020304" pitchFamily="18" charset="0"/>
              </a:rPr>
              <a:t>Key facts about hospice care</a:t>
            </a:r>
            <a:r>
              <a:rPr lang="en-GB" sz="900" dirty="0">
                <a:solidFill>
                  <a:schemeClr val="tx1"/>
                </a:solidFill>
                <a:latin typeface="Times New Roman" panose="02020603050405020304" pitchFamily="18" charset="0"/>
                <a:cs typeface="Times New Roman" panose="02020603050405020304" pitchFamily="18" charset="0"/>
              </a:rPr>
              <a:t>. [online] Available at: https://www.hospiceuk.org/about-us/key-facts-about-hospice-care.‌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a:t>
            </a:r>
            <a:r>
              <a:rPr lang="en-GB" sz="900" dirty="0" err="1">
                <a:solidFill>
                  <a:schemeClr val="tx1"/>
                </a:solidFill>
                <a:latin typeface="Times New Roman" panose="02020603050405020304" pitchFamily="18" charset="0"/>
                <a:cs typeface="Times New Roman" panose="02020603050405020304" pitchFamily="18" charset="0"/>
              </a:rPr>
              <a:t>Hounkpatin</a:t>
            </a:r>
            <a:r>
              <a:rPr lang="en-GB" sz="900" dirty="0">
                <a:solidFill>
                  <a:schemeClr val="tx1"/>
                </a:solidFill>
                <a:latin typeface="Times New Roman" panose="02020603050405020304" pitchFamily="18" charset="0"/>
                <a:cs typeface="Times New Roman" panose="02020603050405020304" pitchFamily="18" charset="0"/>
              </a:rPr>
              <a:t>, H., Islam, N., Stuart, B., Santer, M., Farmer, A. and Dambha-Miller, H. (2025). The association of loneliness and social isolation with multimorbidity over 14 years in older adults in England: A population-based cohort study. </a:t>
            </a:r>
            <a:r>
              <a:rPr lang="en-GB" sz="900" i="1" dirty="0">
                <a:solidFill>
                  <a:schemeClr val="tx1"/>
                </a:solidFill>
                <a:latin typeface="Times New Roman" panose="02020603050405020304" pitchFamily="18" charset="0"/>
                <a:cs typeface="Times New Roman" panose="02020603050405020304" pitchFamily="18" charset="0"/>
              </a:rPr>
              <a:t>Archives of gerontology and geriatrics</a:t>
            </a:r>
            <a:r>
              <a:rPr lang="en-GB" sz="900" dirty="0">
                <a:solidFill>
                  <a:schemeClr val="tx1"/>
                </a:solidFill>
                <a:latin typeface="Times New Roman" panose="02020603050405020304" pitchFamily="18" charset="0"/>
                <a:cs typeface="Times New Roman" panose="02020603050405020304" pitchFamily="18" charset="0"/>
              </a:rPr>
              <a:t>, </a:t>
            </a:r>
            <a:r>
              <a:rPr lang="en-GB" sz="900" i="1" dirty="0">
                <a:solidFill>
                  <a:schemeClr val="tx1"/>
                </a:solidFill>
                <a:latin typeface="Times New Roman" panose="02020603050405020304" pitchFamily="18" charset="0"/>
                <a:cs typeface="Times New Roman" panose="02020603050405020304" pitchFamily="18" charset="0"/>
              </a:rPr>
              <a:t>131</a:t>
            </a:r>
            <a:r>
              <a:rPr lang="en-GB" sz="900" dirty="0">
                <a:solidFill>
                  <a:schemeClr val="tx1"/>
                </a:solidFill>
                <a:latin typeface="Times New Roman" panose="02020603050405020304" pitchFamily="18" charset="0"/>
                <a:cs typeface="Times New Roman" panose="02020603050405020304" pitchFamily="18" charset="0"/>
              </a:rPr>
              <a:t>, p.105763.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Legislation.gov.uk. (2026). </a:t>
            </a:r>
            <a:r>
              <a:rPr lang="en-GB" sz="900" i="1" dirty="0">
                <a:solidFill>
                  <a:schemeClr val="tx1"/>
                </a:solidFill>
                <a:latin typeface="Times New Roman" panose="02020603050405020304" pitchFamily="18" charset="0"/>
                <a:cs typeface="Times New Roman" panose="02020603050405020304" pitchFamily="18" charset="0"/>
              </a:rPr>
              <a:t>Care Act 2014</a:t>
            </a:r>
            <a:r>
              <a:rPr lang="en-GB" sz="900" dirty="0">
                <a:solidFill>
                  <a:schemeClr val="tx1"/>
                </a:solidFill>
                <a:latin typeface="Times New Roman" panose="02020603050405020304" pitchFamily="18" charset="0"/>
                <a:cs typeface="Times New Roman" panose="02020603050405020304" pitchFamily="18" charset="0"/>
              </a:rPr>
              <a:t>. [online] Available at: https://www.legislation.gov.uk/ukpga/2014/23/contents.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‌Ng, S.-I., Lim, X.-J. and Hsu, H.-C. (2021). </a:t>
            </a:r>
            <a:r>
              <a:rPr lang="en-GB" sz="900" i="1" dirty="0">
                <a:solidFill>
                  <a:schemeClr val="tx1"/>
                </a:solidFill>
                <a:latin typeface="Times New Roman" panose="02020603050405020304" pitchFamily="18" charset="0"/>
                <a:cs typeface="Times New Roman" panose="02020603050405020304" pitchFamily="18" charset="0"/>
              </a:rPr>
              <a:t>The Importance of Age-Friendly City on Older People’s Continuity and Life Satisfaction</a:t>
            </a:r>
            <a:r>
              <a:rPr lang="en-GB" sz="900" dirty="0">
                <a:solidFill>
                  <a:schemeClr val="tx1"/>
                </a:solidFill>
                <a:latin typeface="Times New Roman" panose="02020603050405020304" pitchFamily="18" charset="0"/>
                <a:cs typeface="Times New Roman" panose="02020603050405020304" pitchFamily="18" charset="0"/>
              </a:rPr>
              <a:t>. International journal of environmental research and public health.10, p.7252.‌</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NHS England. (2024). </a:t>
            </a:r>
            <a:r>
              <a:rPr lang="en-GB" sz="900" i="1" dirty="0">
                <a:solidFill>
                  <a:schemeClr val="tx1"/>
                </a:solidFill>
                <a:latin typeface="Times New Roman" panose="02020603050405020304" pitchFamily="18" charset="0"/>
                <a:cs typeface="Times New Roman" panose="02020603050405020304" pitchFamily="18" charset="0"/>
              </a:rPr>
              <a:t>NHS England » Virtual wards</a:t>
            </a:r>
            <a:r>
              <a:rPr lang="en-GB" sz="900" dirty="0">
                <a:solidFill>
                  <a:schemeClr val="tx1"/>
                </a:solidFill>
                <a:latin typeface="Times New Roman" panose="02020603050405020304" pitchFamily="18" charset="0"/>
                <a:cs typeface="Times New Roman" panose="02020603050405020304" pitchFamily="18" charset="0"/>
              </a:rPr>
              <a:t>. [online] England.nhs.uk. Available at: https://www.england.nhs.uk/virtual-wards/.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NHS ‌England. (2026). </a:t>
            </a:r>
            <a:r>
              <a:rPr lang="en-GB" sz="900" i="1" dirty="0">
                <a:solidFill>
                  <a:schemeClr val="tx1"/>
                </a:solidFill>
                <a:latin typeface="Times New Roman" panose="02020603050405020304" pitchFamily="18" charset="0"/>
                <a:cs typeface="Times New Roman" panose="02020603050405020304" pitchFamily="18" charset="0"/>
              </a:rPr>
              <a:t>NHS England » Fit for the Future: 10 Year Health Plan for England</a:t>
            </a:r>
            <a:r>
              <a:rPr lang="en-GB" sz="900" dirty="0">
                <a:solidFill>
                  <a:schemeClr val="tx1"/>
                </a:solidFill>
                <a:latin typeface="Times New Roman" panose="02020603050405020304" pitchFamily="18" charset="0"/>
                <a:cs typeface="Times New Roman" panose="02020603050405020304" pitchFamily="18" charset="0"/>
              </a:rPr>
              <a:t>. [online] England.nhs.uk. Available at: https://www.england.nhs.uk/long-term-plan/.‌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NHS. (2023). </a:t>
            </a:r>
            <a:r>
              <a:rPr lang="en-GB" sz="900" i="1" dirty="0">
                <a:solidFill>
                  <a:schemeClr val="tx1"/>
                </a:solidFill>
                <a:latin typeface="Times New Roman" panose="02020603050405020304" pitchFamily="18" charset="0"/>
                <a:cs typeface="Times New Roman" panose="02020603050405020304" pitchFamily="18" charset="0"/>
              </a:rPr>
              <a:t>Personal alarms, monitoring systems (telecare) and key safes</a:t>
            </a:r>
            <a:r>
              <a:rPr lang="en-GB" sz="900" dirty="0">
                <a:solidFill>
                  <a:schemeClr val="tx1"/>
                </a:solidFill>
                <a:latin typeface="Times New Roman" panose="02020603050405020304" pitchFamily="18" charset="0"/>
                <a:cs typeface="Times New Roman" panose="02020603050405020304" pitchFamily="18" charset="0"/>
              </a:rPr>
              <a:t>. [online] nhs.uk. Available at: https://www.nhs.uk/social-care-and-support/care-services-equipment-and-care-homes/personal-alarms-security-systems-and-keysafes/.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NHS. (2023). </a:t>
            </a:r>
            <a:r>
              <a:rPr lang="en-GB" sz="900" i="1" dirty="0">
                <a:solidFill>
                  <a:schemeClr val="tx1"/>
                </a:solidFill>
                <a:latin typeface="Times New Roman" panose="02020603050405020304" pitchFamily="18" charset="0"/>
                <a:cs typeface="Times New Roman" panose="02020603050405020304" pitchFamily="18" charset="0"/>
              </a:rPr>
              <a:t>What is dementia</a:t>
            </a:r>
            <a:r>
              <a:rPr lang="en-GB" sz="900" dirty="0">
                <a:solidFill>
                  <a:schemeClr val="tx1"/>
                </a:solidFill>
                <a:latin typeface="Times New Roman" panose="02020603050405020304" pitchFamily="18" charset="0"/>
                <a:cs typeface="Times New Roman" panose="02020603050405020304" pitchFamily="18" charset="0"/>
              </a:rPr>
              <a:t>. [online] nhs.uk. Available at: https://www.nhs.uk/conditions/dementia/about-dementia/what-is-dementia/.‌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ONS. (2023). </a:t>
            </a:r>
            <a:r>
              <a:rPr lang="en-GB" sz="900" i="1" dirty="0">
                <a:solidFill>
                  <a:schemeClr val="tx1"/>
                </a:solidFill>
                <a:latin typeface="Times New Roman" panose="02020603050405020304" pitchFamily="18" charset="0"/>
                <a:cs typeface="Times New Roman" panose="02020603050405020304" pitchFamily="18" charset="0"/>
              </a:rPr>
              <a:t>Profile of the older population living in England and Wales in 2021 and changes since 2011</a:t>
            </a:r>
            <a:r>
              <a:rPr lang="en-GB" sz="900" dirty="0">
                <a:solidFill>
                  <a:schemeClr val="tx1"/>
                </a:solidFill>
                <a:latin typeface="Times New Roman" panose="02020603050405020304" pitchFamily="18" charset="0"/>
                <a:cs typeface="Times New Roman" panose="02020603050405020304" pitchFamily="18" charset="0"/>
              </a:rPr>
              <a:t>. [online] Ons.gov.uk. Available at: https://www.ons.gov.uk/peoplepopulationandcommunity/birthsdeathsandmarriages/ageing/articles/profileoftheolderpopulationlivinginenglandandwalesin2021andchangessince2011/2023-04-03.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Pamplona, R., </a:t>
            </a:r>
            <a:r>
              <a:rPr lang="en-GB" sz="900" dirty="0" err="1">
                <a:solidFill>
                  <a:schemeClr val="tx1"/>
                </a:solidFill>
                <a:latin typeface="Times New Roman" panose="02020603050405020304" pitchFamily="18" charset="0"/>
                <a:cs typeface="Times New Roman" panose="02020603050405020304" pitchFamily="18" charset="0"/>
              </a:rPr>
              <a:t>Jové</a:t>
            </a:r>
            <a:r>
              <a:rPr lang="en-GB" sz="900" dirty="0">
                <a:solidFill>
                  <a:schemeClr val="tx1"/>
                </a:solidFill>
                <a:latin typeface="Times New Roman" panose="02020603050405020304" pitchFamily="18" charset="0"/>
                <a:cs typeface="Times New Roman" panose="02020603050405020304" pitchFamily="18" charset="0"/>
              </a:rPr>
              <a:t>, M., Gómez, J. and Barja, G. (2023). Programmed versus non-programmed evolution of aging. What is the evidence? </a:t>
            </a:r>
            <a:r>
              <a:rPr lang="en-GB" sz="900" i="1" dirty="0">
                <a:solidFill>
                  <a:schemeClr val="tx1"/>
                </a:solidFill>
                <a:latin typeface="Times New Roman" panose="02020603050405020304" pitchFamily="18" charset="0"/>
                <a:cs typeface="Times New Roman" panose="02020603050405020304" pitchFamily="18" charset="0"/>
              </a:rPr>
              <a:t>Experimental Gerontology</a:t>
            </a:r>
            <a:r>
              <a:rPr lang="en-GB" sz="900" dirty="0">
                <a:solidFill>
                  <a:schemeClr val="tx1"/>
                </a:solidFill>
                <a:latin typeface="Times New Roman" panose="02020603050405020304" pitchFamily="18" charset="0"/>
                <a:cs typeface="Times New Roman" panose="02020603050405020304" pitchFamily="18" charset="0"/>
              </a:rPr>
              <a:t>, 175, p.112162.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SCIE. (2026). </a:t>
            </a:r>
            <a:r>
              <a:rPr lang="en-GB" sz="900" i="1" dirty="0">
                <a:solidFill>
                  <a:schemeClr val="tx1"/>
                </a:solidFill>
                <a:latin typeface="Times New Roman" panose="02020603050405020304" pitchFamily="18" charset="0"/>
                <a:cs typeface="Times New Roman" panose="02020603050405020304" pitchFamily="18" charset="0"/>
              </a:rPr>
              <a:t>Clare Court case study - SCIE</a:t>
            </a:r>
            <a:r>
              <a:rPr lang="en-GB" sz="900" dirty="0">
                <a:solidFill>
                  <a:schemeClr val="tx1"/>
                </a:solidFill>
                <a:latin typeface="Times New Roman" panose="02020603050405020304" pitchFamily="18" charset="0"/>
                <a:cs typeface="Times New Roman" panose="02020603050405020304" pitchFamily="18" charset="0"/>
              </a:rPr>
              <a:t>. [online] Available at: https://www.scie.org.uk/housing/role-of-housing/promising-practice/models/care-home/clare-court/.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‌Sheasby, L. (2025). </a:t>
            </a:r>
            <a:r>
              <a:rPr lang="en-GB" sz="900" i="1" dirty="0">
                <a:solidFill>
                  <a:schemeClr val="tx1"/>
                </a:solidFill>
                <a:latin typeface="Times New Roman" panose="02020603050405020304" pitchFamily="18" charset="0"/>
                <a:cs typeface="Times New Roman" panose="02020603050405020304" pitchFamily="18" charset="0"/>
              </a:rPr>
              <a:t>Virtual Wards Funding and Costs</a:t>
            </a:r>
            <a:r>
              <a:rPr lang="en-GB" sz="900" dirty="0">
                <a:solidFill>
                  <a:schemeClr val="tx1"/>
                </a:solidFill>
                <a:latin typeface="Times New Roman" panose="02020603050405020304" pitchFamily="18" charset="0"/>
                <a:cs typeface="Times New Roman" panose="02020603050405020304" pitchFamily="18" charset="0"/>
              </a:rPr>
              <a:t>. [online] Theaccessgroup.com. Available at: https://www.theaccessgroup.com/en-gb/blog/hsc-virtual-wards-funding-and-costs/.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The Guardian. (2021). </a:t>
            </a:r>
            <a:r>
              <a:rPr lang="en-GB" sz="900" i="1" dirty="0">
                <a:solidFill>
                  <a:schemeClr val="tx1"/>
                </a:solidFill>
                <a:latin typeface="Times New Roman" panose="02020603050405020304" pitchFamily="18" charset="0"/>
                <a:cs typeface="Times New Roman" panose="02020603050405020304" pitchFamily="18" charset="0"/>
              </a:rPr>
              <a:t>UK care homes: how are staff shortages affecting you?</a:t>
            </a:r>
            <a:r>
              <a:rPr lang="en-GB" sz="900" dirty="0">
                <a:solidFill>
                  <a:schemeClr val="tx1"/>
                </a:solidFill>
                <a:latin typeface="Times New Roman" panose="02020603050405020304" pitchFamily="18" charset="0"/>
                <a:cs typeface="Times New Roman" panose="02020603050405020304" pitchFamily="18" charset="0"/>
              </a:rPr>
              <a:t> [online] the Guardian. Available at: https://www.theguardian.com/society/2021/oct/12/uk-care-home-staff-how-are-labour-shortages-affecting-you. (Accessed Date: 09 October, 2026). </a:t>
            </a:r>
          </a:p>
          <a:p>
            <a:pPr algn="just">
              <a:spcBef>
                <a:spcPts val="0"/>
              </a:spcBef>
            </a:pPr>
            <a:r>
              <a:rPr lang="en-GB" sz="900" dirty="0" err="1">
                <a:solidFill>
                  <a:schemeClr val="tx1"/>
                </a:solidFill>
                <a:latin typeface="Times New Roman" panose="02020603050405020304" pitchFamily="18" charset="0"/>
                <a:cs typeface="Times New Roman" panose="02020603050405020304" pitchFamily="18" charset="0"/>
              </a:rPr>
              <a:t>Uwazuruike</a:t>
            </a:r>
            <a:r>
              <a:rPr lang="en-GB" sz="900" dirty="0">
                <a:solidFill>
                  <a:schemeClr val="tx1"/>
                </a:solidFill>
                <a:latin typeface="Times New Roman" panose="02020603050405020304" pitchFamily="18" charset="0"/>
                <a:cs typeface="Times New Roman" panose="02020603050405020304" pitchFamily="18" charset="0"/>
              </a:rPr>
              <a:t>, A. and Pyper, D. (2024). </a:t>
            </a:r>
            <a:r>
              <a:rPr lang="en-GB" sz="900" i="1" dirty="0">
                <a:solidFill>
                  <a:schemeClr val="tx1"/>
                </a:solidFill>
                <a:latin typeface="Times New Roman" panose="02020603050405020304" pitchFamily="18" charset="0"/>
                <a:cs typeface="Times New Roman" panose="02020603050405020304" pitchFamily="18" charset="0"/>
              </a:rPr>
              <a:t>A short introduction to equality law and policy - House of Commons Library</a:t>
            </a:r>
            <a:r>
              <a:rPr lang="en-GB" sz="900" dirty="0">
                <a:solidFill>
                  <a:schemeClr val="tx1"/>
                </a:solidFill>
                <a:latin typeface="Times New Roman" panose="02020603050405020304" pitchFamily="18" charset="0"/>
                <a:cs typeface="Times New Roman" panose="02020603050405020304" pitchFamily="18" charset="0"/>
              </a:rPr>
              <a:t>. [online] House of Commons Library. Available at: https://commonslibrary.parliament.uk/research-briefings/cbp-9448/. (Accessed Date: 09 October, 2026).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‌Webb, L., Yarwood, G., Witham, G., Wright, S. and Galvani, S. (2024). Providing holistic end-of-life care for people with a history of problem substance use: a mixed methods cohort study of interdisciplinary service provision and integrated care. </a:t>
            </a:r>
            <a:r>
              <a:rPr lang="en-GB" sz="900" i="1" dirty="0">
                <a:solidFill>
                  <a:schemeClr val="tx1"/>
                </a:solidFill>
                <a:latin typeface="Times New Roman" panose="02020603050405020304" pitchFamily="18" charset="0"/>
                <a:cs typeface="Times New Roman" panose="02020603050405020304" pitchFamily="18" charset="0"/>
              </a:rPr>
              <a:t>BMC Palliative Care</a:t>
            </a:r>
            <a:r>
              <a:rPr lang="en-GB" sz="900" dirty="0">
                <a:solidFill>
                  <a:schemeClr val="tx1"/>
                </a:solidFill>
                <a:latin typeface="Times New Roman" panose="02020603050405020304" pitchFamily="18" charset="0"/>
                <a:cs typeface="Times New Roman" panose="02020603050405020304" pitchFamily="18" charset="0"/>
              </a:rPr>
              <a:t>, </a:t>
            </a:r>
            <a:r>
              <a:rPr lang="en-GB" sz="900" i="1" dirty="0">
                <a:solidFill>
                  <a:schemeClr val="tx1"/>
                </a:solidFill>
                <a:latin typeface="Times New Roman" panose="02020603050405020304" pitchFamily="18" charset="0"/>
                <a:cs typeface="Times New Roman" panose="02020603050405020304" pitchFamily="18" charset="0"/>
              </a:rPr>
              <a:t>23</a:t>
            </a:r>
            <a:r>
              <a:rPr lang="en-GB" sz="900" dirty="0">
                <a:solidFill>
                  <a:schemeClr val="tx1"/>
                </a:solidFill>
                <a:latin typeface="Times New Roman" panose="02020603050405020304" pitchFamily="18" charset="0"/>
                <a:cs typeface="Times New Roman" panose="02020603050405020304" pitchFamily="18" charset="0"/>
              </a:rPr>
              <a:t>(1), p.86. </a:t>
            </a:r>
          </a:p>
          <a:p>
            <a:pPr algn="just">
              <a:spcBef>
                <a:spcPts val="0"/>
              </a:spcBef>
            </a:pPr>
            <a:r>
              <a:rPr lang="en-GB" sz="900" dirty="0">
                <a:solidFill>
                  <a:schemeClr val="tx1"/>
                </a:solidFill>
                <a:latin typeface="Times New Roman" panose="02020603050405020304" pitchFamily="18" charset="0"/>
                <a:cs typeface="Times New Roman" panose="02020603050405020304" pitchFamily="18" charset="0"/>
              </a:rPr>
              <a:t>‌World Health Organisation. (2025). </a:t>
            </a:r>
            <a:r>
              <a:rPr lang="en-GB" sz="900" i="1" dirty="0">
                <a:solidFill>
                  <a:schemeClr val="tx1"/>
                </a:solidFill>
                <a:latin typeface="Times New Roman" panose="02020603050405020304" pitchFamily="18" charset="0"/>
                <a:cs typeface="Times New Roman" panose="02020603050405020304" pitchFamily="18" charset="0"/>
              </a:rPr>
              <a:t>Ageing and health</a:t>
            </a:r>
            <a:r>
              <a:rPr lang="en-GB" sz="900" dirty="0">
                <a:solidFill>
                  <a:schemeClr val="tx1"/>
                </a:solidFill>
                <a:latin typeface="Times New Roman" panose="02020603050405020304" pitchFamily="18" charset="0"/>
                <a:cs typeface="Times New Roman" panose="02020603050405020304" pitchFamily="18" charset="0"/>
              </a:rPr>
              <a:t>. [online] Who.int. Available at: https://www.who.int/news-room/fact-sheets/detail/ageing-and-health. (Accessed Date: 09 October, 2026). </a:t>
            </a:r>
          </a:p>
          <a:p>
            <a:pPr algn="just">
              <a:spcBef>
                <a:spcPts val="0"/>
              </a:spcBef>
            </a:pPr>
            <a:r>
              <a:rPr lang="en-GB" sz="900" dirty="0">
                <a:latin typeface="Times New Roman" panose="02020603050405020304" pitchFamily="18" charset="0"/>
                <a:cs typeface="Times New Roman" panose="02020603050405020304" pitchFamily="18" charset="0"/>
              </a:rPr>
              <a:t>Yin, G., Lin, S. and Chen, L. (2023). </a:t>
            </a:r>
            <a:r>
              <a:rPr lang="en-GB" sz="900" i="1" dirty="0">
                <a:latin typeface="Times New Roman" panose="02020603050405020304" pitchFamily="18" charset="0"/>
                <a:cs typeface="Times New Roman" panose="02020603050405020304" pitchFamily="18" charset="0"/>
              </a:rPr>
              <a:t>Risk factors associated with home care safety for older people with dementia: family caregivers” perspectives</a:t>
            </a:r>
            <a:r>
              <a:rPr lang="en-GB" sz="900" dirty="0">
                <a:latin typeface="Times New Roman" panose="02020603050405020304" pitchFamily="18" charset="0"/>
                <a:cs typeface="Times New Roman" panose="02020603050405020304" pitchFamily="18" charset="0"/>
              </a:rPr>
              <a:t>. BMC geriatrics. 3, p.03893-3. </a:t>
            </a:r>
          </a:p>
        </p:txBody>
      </p:sp>
    </p:spTree>
    <p:extLst>
      <p:ext uri="{BB962C8B-B14F-4D97-AF65-F5344CB8AC3E}">
        <p14:creationId xmlns:p14="http://schemas.microsoft.com/office/powerpoint/2010/main" val="19325078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117</TotalTime>
  <Words>4093</Words>
  <Application>Microsoft Office PowerPoint</Application>
  <PresentationFormat>Widescreen</PresentationFormat>
  <Paragraphs>171</Paragraphs>
  <Slides>15</Slides>
  <Notes>13</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Franklin Gothic Medium</vt:lpstr>
      <vt:lpstr>Times New Roman</vt:lpstr>
      <vt:lpstr>Medical Design 16x9</vt:lpstr>
      <vt:lpstr>PowerPoint Presentation</vt:lpstr>
      <vt:lpstr>Evaluating the care and support needs of older people in the UK </vt:lpstr>
      <vt:lpstr>Introduction</vt:lpstr>
      <vt:lpstr>The Ageing Population: Setting the Scene </vt:lpstr>
      <vt:lpstr>Theoretical Frameworks </vt:lpstr>
      <vt:lpstr>Policy and Legislation </vt:lpstr>
      <vt:lpstr>Policy and Legislation </vt:lpstr>
      <vt:lpstr>Evaluation of Current Care Provisions (Critical Analysis)</vt:lpstr>
      <vt:lpstr>Evaluation of Current Care Provisions (Critical Analysis)</vt:lpstr>
      <vt:lpstr>Technological Innovations in Elderly Care </vt:lpstr>
      <vt:lpstr>Technological Innovations in Elderly Care </vt:lpstr>
      <vt:lpstr>Case Study (Clare Court) </vt:lpstr>
      <vt:lpstr>Recommendations for Improvement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Amie Banja</dc:creator>
  <cp:lastModifiedBy>Amie Banja</cp:lastModifiedBy>
  <cp:revision>2</cp:revision>
  <dcterms:created xsi:type="dcterms:W3CDTF">2026-10-09T12:45:18Z</dcterms:created>
  <dcterms:modified xsi:type="dcterms:W3CDTF">2026-10-25T14:21:54Z</dcterms:modified>
</cp:coreProperties>
</file>