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48"/>
  </p:notesMasterIdLst>
  <p:handoutMasterIdLst>
    <p:handoutMasterId r:id="rId49"/>
  </p:handoutMasterIdLst>
  <p:sldIdLst>
    <p:sldId id="256" r:id="rId5"/>
    <p:sldId id="257" r:id="rId6"/>
    <p:sldId id="258" r:id="rId7"/>
    <p:sldId id="259" r:id="rId8"/>
    <p:sldId id="263" r:id="rId9"/>
    <p:sldId id="264" r:id="rId10"/>
    <p:sldId id="265" r:id="rId11"/>
    <p:sldId id="266" r:id="rId12"/>
    <p:sldId id="267" r:id="rId13"/>
    <p:sldId id="268" r:id="rId14"/>
    <p:sldId id="269" r:id="rId15"/>
    <p:sldId id="272" r:id="rId16"/>
    <p:sldId id="306" r:id="rId17"/>
    <p:sldId id="270" r:id="rId18"/>
    <p:sldId id="271" r:id="rId19"/>
    <p:sldId id="273" r:id="rId20"/>
    <p:sldId id="274" r:id="rId21"/>
    <p:sldId id="275" r:id="rId22"/>
    <p:sldId id="276" r:id="rId23"/>
    <p:sldId id="277" r:id="rId24"/>
    <p:sldId id="278" r:id="rId25"/>
    <p:sldId id="279" r:id="rId26"/>
    <p:sldId id="280" r:id="rId27"/>
    <p:sldId id="281" r:id="rId28"/>
    <p:sldId id="283" r:id="rId29"/>
    <p:sldId id="282" r:id="rId30"/>
    <p:sldId id="284" r:id="rId31"/>
    <p:sldId id="285" r:id="rId32"/>
    <p:sldId id="286" r:id="rId33"/>
    <p:sldId id="287" r:id="rId34"/>
    <p:sldId id="288" r:id="rId35"/>
    <p:sldId id="289" r:id="rId36"/>
    <p:sldId id="290" r:id="rId37"/>
    <p:sldId id="291" r:id="rId38"/>
    <p:sldId id="292" r:id="rId39"/>
    <p:sldId id="293" r:id="rId40"/>
    <p:sldId id="295" r:id="rId41"/>
    <p:sldId id="296" r:id="rId42"/>
    <p:sldId id="297" r:id="rId43"/>
    <p:sldId id="294" r:id="rId44"/>
    <p:sldId id="303" r:id="rId45"/>
    <p:sldId id="304" r:id="rId46"/>
    <p:sldId id="30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18" autoAdjust="0"/>
    <p:restoredTop sz="84380" autoAdjust="0"/>
  </p:normalViewPr>
  <p:slideViewPr>
    <p:cSldViewPr snapToGrid="0">
      <p:cViewPr varScale="1">
        <p:scale>
          <a:sx n="77" d="100"/>
          <a:sy n="77" d="100"/>
        </p:scale>
        <p:origin x="339" y="3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modSld">
      <pc:chgData name="Zita Draper" userId="b063123c-f51f-481b-b99c-f574606c9ace" providerId="ADAL" clId="{EF0E77A1-30A0-420A-8B5C-1D4447251AB8}" dt="2026-02-17T22:20:04.332" v="3" actId="20577"/>
      <pc:docMkLst>
        <pc:docMk/>
      </pc:docMkLst>
      <pc:sldChg chg="modNotesTx">
        <pc:chgData name="Zita Draper" userId="b063123c-f51f-481b-b99c-f574606c9ace" providerId="ADAL" clId="{EF0E77A1-30A0-420A-8B5C-1D4447251AB8}" dt="2026-02-17T22:19:30.152" v="0" actId="20577"/>
        <pc:sldMkLst>
          <pc:docMk/>
          <pc:sldMk cId="3521323177" sldId="280"/>
        </pc:sldMkLst>
      </pc:sldChg>
      <pc:sldChg chg="modNotesTx">
        <pc:chgData name="Zita Draper" userId="b063123c-f51f-481b-b99c-f574606c9ace" providerId="ADAL" clId="{EF0E77A1-30A0-420A-8B5C-1D4447251AB8}" dt="2026-02-17T22:19:44.614" v="1" actId="20577"/>
        <pc:sldMkLst>
          <pc:docMk/>
          <pc:sldMk cId="4167057058" sldId="288"/>
        </pc:sldMkLst>
      </pc:sldChg>
      <pc:sldChg chg="modNotesTx">
        <pc:chgData name="Zita Draper" userId="b063123c-f51f-481b-b99c-f574606c9ace" providerId="ADAL" clId="{EF0E77A1-30A0-420A-8B5C-1D4447251AB8}" dt="2026-02-17T22:20:04.332" v="3" actId="20577"/>
        <pc:sldMkLst>
          <pc:docMk/>
          <pc:sldMk cId="37369156" sldId="294"/>
        </pc:sldMkLst>
      </pc:sldChg>
      <pc:sldChg chg="modNotesTx">
        <pc:chgData name="Zita Draper" userId="b063123c-f51f-481b-b99c-f574606c9ace" providerId="ADAL" clId="{EF0E77A1-30A0-420A-8B5C-1D4447251AB8}" dt="2026-02-17T22:19:57.531" v="2" actId="20577"/>
        <pc:sldMkLst>
          <pc:docMk/>
          <pc:sldMk cId="2769755316" sldId="29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E5CB55-D6D3-490D-963D-79D8A56342D9}"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6C1BC4DC-1612-47E5-82F1-F01B6DF03113}">
      <dgm:prSet/>
      <dgm:spPr/>
      <dgm:t>
        <a:bodyPr/>
        <a:lstStyle/>
        <a:p>
          <a:r>
            <a:rPr lang="en-GB"/>
            <a:t>Offer and acceptance. </a:t>
          </a:r>
          <a:endParaRPr lang="en-US"/>
        </a:p>
      </dgm:t>
    </dgm:pt>
    <dgm:pt modelId="{66E15AFB-3D87-4968-BE28-223A43314ECD}" type="parTrans" cxnId="{902FD799-BB78-443E-BBA3-392D2AFC7F9E}">
      <dgm:prSet/>
      <dgm:spPr/>
      <dgm:t>
        <a:bodyPr/>
        <a:lstStyle/>
        <a:p>
          <a:endParaRPr lang="en-US"/>
        </a:p>
      </dgm:t>
    </dgm:pt>
    <dgm:pt modelId="{D2977DC1-1C59-4897-A1D1-F549CFC4DDE8}" type="sibTrans" cxnId="{902FD799-BB78-443E-BBA3-392D2AFC7F9E}">
      <dgm:prSet/>
      <dgm:spPr/>
      <dgm:t>
        <a:bodyPr/>
        <a:lstStyle/>
        <a:p>
          <a:endParaRPr lang="en-US"/>
        </a:p>
      </dgm:t>
    </dgm:pt>
    <dgm:pt modelId="{7F69C71A-C429-432C-B6B2-7823ADBF5E04}">
      <dgm:prSet/>
      <dgm:spPr/>
      <dgm:t>
        <a:bodyPr/>
        <a:lstStyle/>
        <a:p>
          <a:r>
            <a:rPr lang="en-GB"/>
            <a:t>Intention. </a:t>
          </a:r>
          <a:endParaRPr lang="en-US"/>
        </a:p>
      </dgm:t>
    </dgm:pt>
    <dgm:pt modelId="{7F11B5D3-3B74-4D36-BB3B-06DD87D5DD8F}" type="parTrans" cxnId="{09A33773-30DE-4EA9-9035-24BAEE8C2DFA}">
      <dgm:prSet/>
      <dgm:spPr/>
      <dgm:t>
        <a:bodyPr/>
        <a:lstStyle/>
        <a:p>
          <a:endParaRPr lang="en-US"/>
        </a:p>
      </dgm:t>
    </dgm:pt>
    <dgm:pt modelId="{768BFB68-772B-449C-A2BE-68204A53527F}" type="sibTrans" cxnId="{09A33773-30DE-4EA9-9035-24BAEE8C2DFA}">
      <dgm:prSet/>
      <dgm:spPr/>
      <dgm:t>
        <a:bodyPr/>
        <a:lstStyle/>
        <a:p>
          <a:endParaRPr lang="en-US"/>
        </a:p>
      </dgm:t>
    </dgm:pt>
    <dgm:pt modelId="{ED53B5B3-322B-4532-8D6C-930F37873A85}">
      <dgm:prSet/>
      <dgm:spPr/>
      <dgm:t>
        <a:bodyPr/>
        <a:lstStyle/>
        <a:p>
          <a:r>
            <a:rPr lang="en-GB"/>
            <a:t>Consideration.</a:t>
          </a:r>
          <a:endParaRPr lang="en-US"/>
        </a:p>
      </dgm:t>
    </dgm:pt>
    <dgm:pt modelId="{F450D14F-BE7F-4D11-91F4-0BF867E12A45}" type="parTrans" cxnId="{5984FB17-3CCE-4CC4-B149-950B59D007D9}">
      <dgm:prSet/>
      <dgm:spPr/>
      <dgm:t>
        <a:bodyPr/>
        <a:lstStyle/>
        <a:p>
          <a:endParaRPr lang="en-US"/>
        </a:p>
      </dgm:t>
    </dgm:pt>
    <dgm:pt modelId="{6C17BCFD-D829-411F-BFCE-0AF34658C459}" type="sibTrans" cxnId="{5984FB17-3CCE-4CC4-B149-950B59D007D9}">
      <dgm:prSet/>
      <dgm:spPr/>
      <dgm:t>
        <a:bodyPr/>
        <a:lstStyle/>
        <a:p>
          <a:endParaRPr lang="en-US"/>
        </a:p>
      </dgm:t>
    </dgm:pt>
    <dgm:pt modelId="{9434C3C7-062C-41F2-BF5D-339F064502D4}" type="pres">
      <dgm:prSet presAssocID="{F3E5CB55-D6D3-490D-963D-79D8A56342D9}" presName="diagram" presStyleCnt="0">
        <dgm:presLayoutVars>
          <dgm:dir/>
          <dgm:resizeHandles val="exact"/>
        </dgm:presLayoutVars>
      </dgm:prSet>
      <dgm:spPr/>
    </dgm:pt>
    <dgm:pt modelId="{F93838FF-2C83-4651-A14C-1AB4CC6EFBFA}" type="pres">
      <dgm:prSet presAssocID="{6C1BC4DC-1612-47E5-82F1-F01B6DF03113}" presName="node" presStyleLbl="node1" presStyleIdx="0" presStyleCnt="3">
        <dgm:presLayoutVars>
          <dgm:bulletEnabled val="1"/>
        </dgm:presLayoutVars>
      </dgm:prSet>
      <dgm:spPr/>
    </dgm:pt>
    <dgm:pt modelId="{E77B101C-C450-4CE4-A1C0-CFECF614F783}" type="pres">
      <dgm:prSet presAssocID="{D2977DC1-1C59-4897-A1D1-F549CFC4DDE8}" presName="sibTrans" presStyleLbl="sibTrans2D1" presStyleIdx="0" presStyleCnt="2"/>
      <dgm:spPr/>
    </dgm:pt>
    <dgm:pt modelId="{27AB69D2-5BFB-43DD-9DCA-CBD8448D25AA}" type="pres">
      <dgm:prSet presAssocID="{D2977DC1-1C59-4897-A1D1-F549CFC4DDE8}" presName="connectorText" presStyleLbl="sibTrans2D1" presStyleIdx="0" presStyleCnt="2"/>
      <dgm:spPr/>
    </dgm:pt>
    <dgm:pt modelId="{B06EA10B-70B6-4DE3-BB39-04DB8624A244}" type="pres">
      <dgm:prSet presAssocID="{7F69C71A-C429-432C-B6B2-7823ADBF5E04}" presName="node" presStyleLbl="node1" presStyleIdx="1" presStyleCnt="3">
        <dgm:presLayoutVars>
          <dgm:bulletEnabled val="1"/>
        </dgm:presLayoutVars>
      </dgm:prSet>
      <dgm:spPr/>
    </dgm:pt>
    <dgm:pt modelId="{9355ED09-FA33-4399-B7CD-791935D3704B}" type="pres">
      <dgm:prSet presAssocID="{768BFB68-772B-449C-A2BE-68204A53527F}" presName="sibTrans" presStyleLbl="sibTrans2D1" presStyleIdx="1" presStyleCnt="2"/>
      <dgm:spPr/>
    </dgm:pt>
    <dgm:pt modelId="{6DE8C558-2195-42B0-87CB-62D0C17BA0E7}" type="pres">
      <dgm:prSet presAssocID="{768BFB68-772B-449C-A2BE-68204A53527F}" presName="connectorText" presStyleLbl="sibTrans2D1" presStyleIdx="1" presStyleCnt="2"/>
      <dgm:spPr/>
    </dgm:pt>
    <dgm:pt modelId="{D42F3FCE-2202-4B29-9838-69319501C678}" type="pres">
      <dgm:prSet presAssocID="{ED53B5B3-322B-4532-8D6C-930F37873A85}" presName="node" presStyleLbl="node1" presStyleIdx="2" presStyleCnt="3">
        <dgm:presLayoutVars>
          <dgm:bulletEnabled val="1"/>
        </dgm:presLayoutVars>
      </dgm:prSet>
      <dgm:spPr/>
    </dgm:pt>
  </dgm:ptLst>
  <dgm:cxnLst>
    <dgm:cxn modelId="{CCBCAB0D-863C-43BD-ACAE-5755D19E8BC6}" type="presOf" srcId="{768BFB68-772B-449C-A2BE-68204A53527F}" destId="{9355ED09-FA33-4399-B7CD-791935D3704B}" srcOrd="0" destOrd="0" presId="urn:microsoft.com/office/officeart/2005/8/layout/process5"/>
    <dgm:cxn modelId="{F9DD1E0E-C90B-4FC4-AAA1-BBA81F3D2C34}" type="presOf" srcId="{ED53B5B3-322B-4532-8D6C-930F37873A85}" destId="{D42F3FCE-2202-4B29-9838-69319501C678}" srcOrd="0" destOrd="0" presId="urn:microsoft.com/office/officeart/2005/8/layout/process5"/>
    <dgm:cxn modelId="{5984FB17-3CCE-4CC4-B149-950B59D007D9}" srcId="{F3E5CB55-D6D3-490D-963D-79D8A56342D9}" destId="{ED53B5B3-322B-4532-8D6C-930F37873A85}" srcOrd="2" destOrd="0" parTransId="{F450D14F-BE7F-4D11-91F4-0BF867E12A45}" sibTransId="{6C17BCFD-D829-411F-BFCE-0AF34658C459}"/>
    <dgm:cxn modelId="{16FB5228-0645-49ED-8149-0C1487E7E816}" type="presOf" srcId="{D2977DC1-1C59-4897-A1D1-F549CFC4DDE8}" destId="{E77B101C-C450-4CE4-A1C0-CFECF614F783}" srcOrd="0" destOrd="0" presId="urn:microsoft.com/office/officeart/2005/8/layout/process5"/>
    <dgm:cxn modelId="{09A33773-30DE-4EA9-9035-24BAEE8C2DFA}" srcId="{F3E5CB55-D6D3-490D-963D-79D8A56342D9}" destId="{7F69C71A-C429-432C-B6B2-7823ADBF5E04}" srcOrd="1" destOrd="0" parTransId="{7F11B5D3-3B74-4D36-BB3B-06DD87D5DD8F}" sibTransId="{768BFB68-772B-449C-A2BE-68204A53527F}"/>
    <dgm:cxn modelId="{5D926979-4CF6-42E9-9266-194AB20AB9B4}" type="presOf" srcId="{D2977DC1-1C59-4897-A1D1-F549CFC4DDE8}" destId="{27AB69D2-5BFB-43DD-9DCA-CBD8448D25AA}" srcOrd="1" destOrd="0" presId="urn:microsoft.com/office/officeart/2005/8/layout/process5"/>
    <dgm:cxn modelId="{902FD799-BB78-443E-BBA3-392D2AFC7F9E}" srcId="{F3E5CB55-D6D3-490D-963D-79D8A56342D9}" destId="{6C1BC4DC-1612-47E5-82F1-F01B6DF03113}" srcOrd="0" destOrd="0" parTransId="{66E15AFB-3D87-4968-BE28-223A43314ECD}" sibTransId="{D2977DC1-1C59-4897-A1D1-F549CFC4DDE8}"/>
    <dgm:cxn modelId="{4E0720B6-C8F6-46E0-ACCF-5476EF980B35}" type="presOf" srcId="{F3E5CB55-D6D3-490D-963D-79D8A56342D9}" destId="{9434C3C7-062C-41F2-BF5D-339F064502D4}" srcOrd="0" destOrd="0" presId="urn:microsoft.com/office/officeart/2005/8/layout/process5"/>
    <dgm:cxn modelId="{1B8D50DE-D9FF-4D0F-93B3-6C7AAD489761}" type="presOf" srcId="{7F69C71A-C429-432C-B6B2-7823ADBF5E04}" destId="{B06EA10B-70B6-4DE3-BB39-04DB8624A244}" srcOrd="0" destOrd="0" presId="urn:microsoft.com/office/officeart/2005/8/layout/process5"/>
    <dgm:cxn modelId="{E956E8DE-D148-4CD3-AF2F-8910E679C6B4}" type="presOf" srcId="{768BFB68-772B-449C-A2BE-68204A53527F}" destId="{6DE8C558-2195-42B0-87CB-62D0C17BA0E7}" srcOrd="1" destOrd="0" presId="urn:microsoft.com/office/officeart/2005/8/layout/process5"/>
    <dgm:cxn modelId="{F2AE87F4-7257-438A-9A67-248F9E5F864D}" type="presOf" srcId="{6C1BC4DC-1612-47E5-82F1-F01B6DF03113}" destId="{F93838FF-2C83-4651-A14C-1AB4CC6EFBFA}" srcOrd="0" destOrd="0" presId="urn:microsoft.com/office/officeart/2005/8/layout/process5"/>
    <dgm:cxn modelId="{130F1B83-0058-45E7-B8A2-FD5E0973DFB2}" type="presParOf" srcId="{9434C3C7-062C-41F2-BF5D-339F064502D4}" destId="{F93838FF-2C83-4651-A14C-1AB4CC6EFBFA}" srcOrd="0" destOrd="0" presId="urn:microsoft.com/office/officeart/2005/8/layout/process5"/>
    <dgm:cxn modelId="{123D941F-B531-4485-BD97-B3F568313374}" type="presParOf" srcId="{9434C3C7-062C-41F2-BF5D-339F064502D4}" destId="{E77B101C-C450-4CE4-A1C0-CFECF614F783}" srcOrd="1" destOrd="0" presId="urn:microsoft.com/office/officeart/2005/8/layout/process5"/>
    <dgm:cxn modelId="{F2371BD6-A9FC-49E0-A255-66CD836BD7FC}" type="presParOf" srcId="{E77B101C-C450-4CE4-A1C0-CFECF614F783}" destId="{27AB69D2-5BFB-43DD-9DCA-CBD8448D25AA}" srcOrd="0" destOrd="0" presId="urn:microsoft.com/office/officeart/2005/8/layout/process5"/>
    <dgm:cxn modelId="{0F5DC099-65ED-4A3D-BDA4-F39D4CF5DD3D}" type="presParOf" srcId="{9434C3C7-062C-41F2-BF5D-339F064502D4}" destId="{B06EA10B-70B6-4DE3-BB39-04DB8624A244}" srcOrd="2" destOrd="0" presId="urn:microsoft.com/office/officeart/2005/8/layout/process5"/>
    <dgm:cxn modelId="{DC017020-C206-43B9-B7A2-4B96F3DB9D29}" type="presParOf" srcId="{9434C3C7-062C-41F2-BF5D-339F064502D4}" destId="{9355ED09-FA33-4399-B7CD-791935D3704B}" srcOrd="3" destOrd="0" presId="urn:microsoft.com/office/officeart/2005/8/layout/process5"/>
    <dgm:cxn modelId="{7C4606A1-EF2E-4401-AA53-204346B0C72E}" type="presParOf" srcId="{9355ED09-FA33-4399-B7CD-791935D3704B}" destId="{6DE8C558-2195-42B0-87CB-62D0C17BA0E7}" srcOrd="0" destOrd="0" presId="urn:microsoft.com/office/officeart/2005/8/layout/process5"/>
    <dgm:cxn modelId="{634607D8-EF2B-46C1-B13E-6FB8DCA4065C}" type="presParOf" srcId="{9434C3C7-062C-41F2-BF5D-339F064502D4}" destId="{D42F3FCE-2202-4B29-9838-69319501C678}"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838FF-2C83-4651-A14C-1AB4CC6EFBFA}">
      <dsp:nvSpPr>
        <dsp:cNvPr id="0" name=""/>
        <dsp:cNvSpPr/>
      </dsp:nvSpPr>
      <dsp:spPr>
        <a:xfrm>
          <a:off x="9242" y="1170433"/>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Offer and acceptance. </a:t>
          </a:r>
          <a:endParaRPr lang="en-US" sz="2800" kern="1200"/>
        </a:p>
      </dsp:txBody>
      <dsp:txXfrm>
        <a:off x="57787" y="1218978"/>
        <a:ext cx="2665308" cy="1560349"/>
      </dsp:txXfrm>
    </dsp:sp>
    <dsp:sp modelId="{E77B101C-C450-4CE4-A1C0-CFECF614F783}">
      <dsp:nvSpPr>
        <dsp:cNvPr id="0" name=""/>
        <dsp:cNvSpPr/>
      </dsp:nvSpPr>
      <dsp:spPr>
        <a:xfrm>
          <a:off x="3014732" y="1656615"/>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014732" y="1793630"/>
        <a:ext cx="409940" cy="411044"/>
      </dsp:txXfrm>
    </dsp:sp>
    <dsp:sp modelId="{B06EA10B-70B6-4DE3-BB39-04DB8624A244}">
      <dsp:nvSpPr>
        <dsp:cNvPr id="0" name=""/>
        <dsp:cNvSpPr/>
      </dsp:nvSpPr>
      <dsp:spPr>
        <a:xfrm>
          <a:off x="3876600" y="1170433"/>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Intention. </a:t>
          </a:r>
          <a:endParaRPr lang="en-US" sz="2800" kern="1200"/>
        </a:p>
      </dsp:txBody>
      <dsp:txXfrm>
        <a:off x="3925145" y="1218978"/>
        <a:ext cx="2665308" cy="1560349"/>
      </dsp:txXfrm>
    </dsp:sp>
    <dsp:sp modelId="{9355ED09-FA33-4399-B7CD-791935D3704B}">
      <dsp:nvSpPr>
        <dsp:cNvPr id="0" name=""/>
        <dsp:cNvSpPr/>
      </dsp:nvSpPr>
      <dsp:spPr>
        <a:xfrm>
          <a:off x="6882090" y="1656615"/>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882090" y="1793630"/>
        <a:ext cx="409940" cy="411044"/>
      </dsp:txXfrm>
    </dsp:sp>
    <dsp:sp modelId="{D42F3FCE-2202-4B29-9838-69319501C678}">
      <dsp:nvSpPr>
        <dsp:cNvPr id="0" name=""/>
        <dsp:cNvSpPr/>
      </dsp:nvSpPr>
      <dsp:spPr>
        <a:xfrm>
          <a:off x="7743958" y="1170433"/>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Consideration.</a:t>
          </a:r>
          <a:endParaRPr lang="en-US" sz="2800" kern="1200"/>
        </a:p>
      </dsp:txBody>
      <dsp:txXfrm>
        <a:off x="7792503" y="1218978"/>
        <a:ext cx="2665308" cy="15603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2/17/2026</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2/17/2026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conduct/ negotiation between companies. </a:t>
            </a:r>
          </a:p>
          <a:p>
            <a:endParaRPr lang="en-GB" dirty="0"/>
          </a:p>
          <a:p>
            <a:r>
              <a:rPr lang="de-DE" dirty="0" err="1"/>
              <a:t>Brinkibon</a:t>
            </a:r>
            <a:r>
              <a:rPr lang="de-DE" dirty="0"/>
              <a:t> Ltd v </a:t>
            </a:r>
            <a:r>
              <a:rPr lang="de-DE" dirty="0" err="1"/>
              <a:t>Stahag</a:t>
            </a:r>
            <a:r>
              <a:rPr lang="de-DE" dirty="0"/>
              <a:t> Stahl und Stahlwarenhandelsgesellschaft mbH [1982]</a:t>
            </a:r>
            <a:r>
              <a:rPr lang="en-GB" dirty="0"/>
              <a:t> – acceptance within open hours/ acceptance once in normal working hours. </a:t>
            </a:r>
          </a:p>
          <a:p>
            <a:endParaRPr lang="en-GB" dirty="0"/>
          </a:p>
          <a:p>
            <a:r>
              <a:rPr lang="en-GB" dirty="0"/>
              <a:t>Email - Goel and Another v Grant and Another [2017] </a:t>
            </a:r>
          </a:p>
          <a:p>
            <a:r>
              <a:rPr lang="en-GB" dirty="0" err="1"/>
              <a:t>Greenclose</a:t>
            </a:r>
            <a:r>
              <a:rPr lang="en-GB" dirty="0"/>
              <a:t> v National Westminster Bank plc [2014] </a:t>
            </a:r>
          </a:p>
          <a:p>
            <a:r>
              <a:rPr lang="pt-BR" dirty="0"/>
              <a:t>Thomas v B P E </a:t>
            </a:r>
            <a:r>
              <a:rPr lang="pt-BR" dirty="0" err="1"/>
              <a:t>Solicitors</a:t>
            </a:r>
            <a:r>
              <a:rPr lang="pt-BR" dirty="0"/>
              <a:t> [2010]</a:t>
            </a:r>
            <a:endParaRPr lang="en-GB" dirty="0"/>
          </a:p>
          <a:p>
            <a:endParaRPr lang="en-GB" dirty="0"/>
          </a:p>
          <a:p>
            <a:r>
              <a:rPr lang="en-GB" dirty="0"/>
              <a:t>Electronic Commerce (EC Directive) Regulations 2002 which state, at reg 11, that the contract is formed when the customer can access the acknowledgment of receipt sent from the supplier/seller.</a:t>
            </a:r>
          </a:p>
        </p:txBody>
      </p:sp>
      <p:sp>
        <p:nvSpPr>
          <p:cNvPr id="4" name="Slide Number Placeholder 3"/>
          <p:cNvSpPr>
            <a:spLocks noGrp="1"/>
          </p:cNvSpPr>
          <p:nvPr>
            <p:ph type="sldNum" sz="quarter" idx="5"/>
          </p:nvPr>
        </p:nvSpPr>
        <p:spPr/>
        <p:txBody>
          <a:bodyPr/>
          <a:lstStyle/>
          <a:p>
            <a:fld id="{E2780FBB-F712-42E7-8C2F-226D98798B3F}" type="slidenum">
              <a:rPr lang="en-US" smtClean="0"/>
              <a:t>4</a:t>
            </a:fld>
            <a:endParaRPr lang="en-US"/>
          </a:p>
        </p:txBody>
      </p:sp>
    </p:spTree>
    <p:extLst>
      <p:ext uri="{BB962C8B-B14F-4D97-AF65-F5344CB8AC3E}">
        <p14:creationId xmlns:p14="http://schemas.microsoft.com/office/powerpoint/2010/main" val="121339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other cases which include a definition such as </a:t>
            </a:r>
            <a:r>
              <a:rPr lang="en-GB" dirty="0" err="1"/>
              <a:t>Curri</a:t>
            </a:r>
            <a:r>
              <a:rPr lang="en-GB" dirty="0"/>
              <a:t> v Misa [1875].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5</a:t>
            </a:fld>
            <a:endParaRPr lang="en-US"/>
          </a:p>
        </p:txBody>
      </p:sp>
    </p:spTree>
    <p:extLst>
      <p:ext uri="{BB962C8B-B14F-4D97-AF65-F5344CB8AC3E}">
        <p14:creationId xmlns:p14="http://schemas.microsoft.com/office/powerpoint/2010/main" val="710838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each party must suffer a detriment and a benefit. </a:t>
            </a:r>
          </a:p>
        </p:txBody>
      </p:sp>
      <p:sp>
        <p:nvSpPr>
          <p:cNvPr id="4" name="Slide Number Placeholder 3"/>
          <p:cNvSpPr>
            <a:spLocks noGrp="1"/>
          </p:cNvSpPr>
          <p:nvPr>
            <p:ph type="sldNum" sz="quarter" idx="5"/>
          </p:nvPr>
        </p:nvSpPr>
        <p:spPr/>
        <p:txBody>
          <a:bodyPr/>
          <a:lstStyle/>
          <a:p>
            <a:fld id="{E2780FBB-F712-42E7-8C2F-226D98798B3F}" type="slidenum">
              <a:rPr lang="en-US" smtClean="0"/>
              <a:t>7</a:t>
            </a:fld>
            <a:endParaRPr lang="en-US"/>
          </a:p>
        </p:txBody>
      </p:sp>
    </p:spTree>
    <p:extLst>
      <p:ext uri="{BB962C8B-B14F-4D97-AF65-F5344CB8AC3E}">
        <p14:creationId xmlns:p14="http://schemas.microsoft.com/office/powerpoint/2010/main" val="170243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such as gifts are not classed as having consideration between the receiver and the giver. </a:t>
            </a:r>
          </a:p>
          <a:p>
            <a:endParaRPr lang="en-GB" dirty="0"/>
          </a:p>
          <a:p>
            <a:r>
              <a:rPr lang="en-GB" dirty="0"/>
              <a:t>The deed needs to be; </a:t>
            </a:r>
          </a:p>
          <a:p>
            <a:endParaRPr lang="en-GB" dirty="0"/>
          </a:p>
          <a:p>
            <a:pPr marL="228600" indent="-228600">
              <a:buAutoNum type="arabicPeriod"/>
            </a:pPr>
            <a:r>
              <a:rPr lang="en-GB" dirty="0"/>
              <a:t>Identified as a deed. </a:t>
            </a:r>
          </a:p>
          <a:p>
            <a:pPr marL="228600" indent="-228600">
              <a:buAutoNum type="arabicPeriod"/>
            </a:pPr>
            <a:r>
              <a:rPr lang="en-GB" dirty="0"/>
              <a:t>Signed, witnessed and delivered by the person who made it. </a:t>
            </a:r>
          </a:p>
        </p:txBody>
      </p:sp>
      <p:sp>
        <p:nvSpPr>
          <p:cNvPr id="4" name="Slide Number Placeholder 3"/>
          <p:cNvSpPr>
            <a:spLocks noGrp="1"/>
          </p:cNvSpPr>
          <p:nvPr>
            <p:ph type="sldNum" sz="quarter" idx="5"/>
          </p:nvPr>
        </p:nvSpPr>
        <p:spPr/>
        <p:txBody>
          <a:bodyPr/>
          <a:lstStyle/>
          <a:p>
            <a:fld id="{E2780FBB-F712-42E7-8C2F-226D98798B3F}" type="slidenum">
              <a:rPr lang="en-US" smtClean="0"/>
              <a:t>8</a:t>
            </a:fld>
            <a:endParaRPr lang="en-US"/>
          </a:p>
        </p:txBody>
      </p:sp>
    </p:spTree>
    <p:extLst>
      <p:ext uri="{BB962C8B-B14F-4D97-AF65-F5344CB8AC3E}">
        <p14:creationId xmlns:p14="http://schemas.microsoft.com/office/powerpoint/2010/main" val="1330555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Executed; when part of the promise has been completed when they enter. </a:t>
            </a:r>
          </a:p>
          <a:p>
            <a:r>
              <a:rPr lang="en-GB" dirty="0"/>
              <a:t>Executory: A promise for the future. </a:t>
            </a:r>
          </a:p>
        </p:txBody>
      </p:sp>
      <p:sp>
        <p:nvSpPr>
          <p:cNvPr id="4" name="Slide Number Placeholder 3"/>
          <p:cNvSpPr>
            <a:spLocks noGrp="1"/>
          </p:cNvSpPr>
          <p:nvPr>
            <p:ph type="sldNum" sz="quarter" idx="5"/>
          </p:nvPr>
        </p:nvSpPr>
        <p:spPr/>
        <p:txBody>
          <a:bodyPr/>
          <a:lstStyle/>
          <a:p>
            <a:fld id="{E2780FBB-F712-42E7-8C2F-226D98798B3F}" type="slidenum">
              <a:rPr lang="en-US" smtClean="0"/>
              <a:t>9</a:t>
            </a:fld>
            <a:endParaRPr lang="en-US"/>
          </a:p>
        </p:txBody>
      </p:sp>
    </p:spTree>
    <p:extLst>
      <p:ext uri="{BB962C8B-B14F-4D97-AF65-F5344CB8AC3E}">
        <p14:creationId xmlns:p14="http://schemas.microsoft.com/office/powerpoint/2010/main" val="2524874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must move from the promise</a:t>
            </a:r>
          </a:p>
          <a:p>
            <a:endParaRPr lang="en-GB" dirty="0"/>
          </a:p>
          <a:p>
            <a:r>
              <a:rPr lang="en-GB" dirty="0"/>
              <a:t>Third party can enforce using the Contract (Rights of Third Parties) Act 1999 – even though no consideration/ as long as promise has given consideration. Because the third party would be benefiting.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10</a:t>
            </a:fld>
            <a:endParaRPr lang="en-US"/>
          </a:p>
        </p:txBody>
      </p:sp>
    </p:spTree>
    <p:extLst>
      <p:ext uri="{BB962C8B-B14F-4D97-AF65-F5344CB8AC3E}">
        <p14:creationId xmlns:p14="http://schemas.microsoft.com/office/powerpoint/2010/main" val="760014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 Re </a:t>
            </a:r>
            <a:r>
              <a:rPr lang="en-GB" dirty="0" err="1"/>
              <a:t>Mcardle</a:t>
            </a:r>
            <a:r>
              <a:rPr lang="en-GB" dirty="0"/>
              <a:t> [1951] </a:t>
            </a:r>
          </a:p>
          <a:p>
            <a:r>
              <a:rPr lang="en-GB" dirty="0"/>
              <a:t>                   NVA Management LTD v Obafemi Martins [2010] – ‘’ Services you have received’’ – contract was completed.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11</a:t>
            </a:fld>
            <a:endParaRPr lang="en-US"/>
          </a:p>
        </p:txBody>
      </p:sp>
    </p:spTree>
    <p:extLst>
      <p:ext uri="{BB962C8B-B14F-4D97-AF65-F5344CB8AC3E}">
        <p14:creationId xmlns:p14="http://schemas.microsoft.com/office/powerpoint/2010/main" val="3855897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Pao On v Lau </a:t>
            </a:r>
            <a:r>
              <a:rPr lang="en-GB" dirty="0" err="1"/>
              <a:t>Yiu</a:t>
            </a:r>
            <a:r>
              <a:rPr lang="en-GB" dirty="0"/>
              <a:t> Long [1980] – Act performed at request of promissor. </a:t>
            </a:r>
          </a:p>
          <a:p>
            <a:r>
              <a:rPr lang="en-GB" dirty="0"/>
              <a:t>                                                - Reward expected. </a:t>
            </a:r>
          </a:p>
          <a:p>
            <a:r>
              <a:rPr lang="en-GB" dirty="0"/>
              <a:t>                                                - Later benefit is lawful. </a:t>
            </a:r>
          </a:p>
        </p:txBody>
      </p:sp>
      <p:sp>
        <p:nvSpPr>
          <p:cNvPr id="4" name="Slide Number Placeholder 3"/>
          <p:cNvSpPr>
            <a:spLocks noGrp="1"/>
          </p:cNvSpPr>
          <p:nvPr>
            <p:ph type="sldNum" sz="quarter" idx="5"/>
          </p:nvPr>
        </p:nvSpPr>
        <p:spPr/>
        <p:txBody>
          <a:bodyPr/>
          <a:lstStyle/>
          <a:p>
            <a:fld id="{E2780FBB-F712-42E7-8C2F-226D98798B3F}" type="slidenum">
              <a:rPr lang="en-US" smtClean="0"/>
              <a:t>12</a:t>
            </a:fld>
            <a:endParaRPr lang="en-US"/>
          </a:p>
        </p:txBody>
      </p:sp>
    </p:spTree>
    <p:extLst>
      <p:ext uri="{BB962C8B-B14F-4D97-AF65-F5344CB8AC3E}">
        <p14:creationId xmlns:p14="http://schemas.microsoft.com/office/powerpoint/2010/main" val="2667235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 Ward v </a:t>
            </a:r>
            <a:r>
              <a:rPr lang="en-GB" dirty="0" err="1"/>
              <a:t>Byham</a:t>
            </a:r>
            <a:r>
              <a:rPr lang="en-GB" dirty="0"/>
              <a:t> [1956] – promise to keep a child looked after- consideration. </a:t>
            </a:r>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15</a:t>
            </a:fld>
            <a:endParaRPr lang="en-US"/>
          </a:p>
        </p:txBody>
      </p:sp>
    </p:spTree>
    <p:extLst>
      <p:ext uri="{BB962C8B-B14F-4D97-AF65-F5344CB8AC3E}">
        <p14:creationId xmlns:p14="http://schemas.microsoft.com/office/powerpoint/2010/main" val="710507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duty – </a:t>
            </a:r>
          </a:p>
          <a:p>
            <a:endParaRPr lang="en-GB" dirty="0"/>
          </a:p>
          <a:p>
            <a:r>
              <a:rPr lang="en-GB" dirty="0"/>
              <a:t>Consideration cannot include doing what the law tells you, you have to do. </a:t>
            </a:r>
          </a:p>
          <a:p>
            <a:r>
              <a:rPr lang="en-GB" dirty="0"/>
              <a:t>Collins v </a:t>
            </a:r>
            <a:r>
              <a:rPr lang="en-GB" dirty="0" err="1"/>
              <a:t>Godefroy</a:t>
            </a:r>
            <a:r>
              <a:rPr lang="en-GB" dirty="0"/>
              <a:t> [1831] – payment in return for going to trial. He was called by the law so the other contract did not stand. </a:t>
            </a:r>
          </a:p>
          <a:p>
            <a:endParaRPr lang="en-GB" dirty="0"/>
          </a:p>
          <a:p>
            <a:r>
              <a:rPr lang="en-GB" dirty="0"/>
              <a:t>Over and above existing public duty  could be consideration – </a:t>
            </a:r>
            <a:r>
              <a:rPr lang="en-GB" dirty="0" err="1"/>
              <a:t>Glasbrook</a:t>
            </a:r>
            <a:r>
              <a:rPr lang="en-GB" dirty="0"/>
              <a:t> Bros v Glamorgan County Council [1925] – sent a larger police force/ classed as consideration. </a:t>
            </a:r>
          </a:p>
          <a:p>
            <a:endParaRPr lang="en-GB" dirty="0"/>
          </a:p>
          <a:p>
            <a:r>
              <a:rPr lang="en-GB" dirty="0"/>
              <a:t>Existing contractual duty – </a:t>
            </a:r>
          </a:p>
          <a:p>
            <a:endParaRPr lang="en-GB" dirty="0"/>
          </a:p>
          <a:p>
            <a:r>
              <a:rPr lang="en-GB" dirty="0"/>
              <a:t>New offer is made during the original contract and there is no detriment to the other party – then there is no consideration. </a:t>
            </a:r>
          </a:p>
          <a:p>
            <a:endParaRPr lang="en-GB" dirty="0"/>
          </a:p>
          <a:p>
            <a:r>
              <a:rPr lang="en-GB" dirty="0" err="1"/>
              <a:t>Stilk</a:t>
            </a:r>
            <a:r>
              <a:rPr lang="en-GB" dirty="0"/>
              <a:t> v Myrick [1809] </a:t>
            </a:r>
          </a:p>
          <a:p>
            <a:endParaRPr lang="en-GB" dirty="0"/>
          </a:p>
          <a:p>
            <a:r>
              <a:rPr lang="en-GB" dirty="0" err="1"/>
              <a:t>Confusuion</a:t>
            </a:r>
            <a:r>
              <a:rPr lang="en-GB" dirty="0"/>
              <a:t> was caused in the case of Williams v Roffey bros [1990].</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16</a:t>
            </a:fld>
            <a:endParaRPr lang="en-US"/>
          </a:p>
        </p:txBody>
      </p:sp>
    </p:spTree>
    <p:extLst>
      <p:ext uri="{BB962C8B-B14F-4D97-AF65-F5344CB8AC3E}">
        <p14:creationId xmlns:p14="http://schemas.microsoft.com/office/powerpoint/2010/main" val="4171881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Pinnels</a:t>
            </a:r>
            <a:r>
              <a:rPr lang="en-GB" dirty="0"/>
              <a:t> case – agree to pay something else to benefit the debt collector can be classed as consideration – re negotiation of terms. </a:t>
            </a:r>
          </a:p>
          <a:p>
            <a:endParaRPr lang="en-GB" dirty="0"/>
          </a:p>
          <a:p>
            <a:r>
              <a:rPr lang="en-GB" dirty="0"/>
              <a:t>The </a:t>
            </a:r>
            <a:r>
              <a:rPr lang="en-GB" dirty="0" err="1"/>
              <a:t>pinnels</a:t>
            </a:r>
            <a:r>
              <a:rPr lang="en-GB" dirty="0"/>
              <a:t> case does include some exceptions, </a:t>
            </a:r>
          </a:p>
          <a:p>
            <a:endParaRPr lang="en-GB" dirty="0"/>
          </a:p>
          <a:p>
            <a:r>
              <a:rPr lang="en-GB" dirty="0"/>
              <a:t>However, </a:t>
            </a:r>
            <a:r>
              <a:rPr lang="en-GB" dirty="0" err="1"/>
              <a:t>pinnels</a:t>
            </a:r>
            <a:r>
              <a:rPr lang="en-GB" dirty="0"/>
              <a:t> case has exceptions; </a:t>
            </a:r>
          </a:p>
          <a:p>
            <a:endParaRPr lang="en-GB" dirty="0"/>
          </a:p>
          <a:p>
            <a:pPr marL="228600" indent="-228600">
              <a:buAutoNum type="arabicPeriod"/>
            </a:pPr>
            <a:r>
              <a:rPr lang="en-GB" dirty="0"/>
              <a:t>If a third party pays off part of the debt, the creditor, once they have accepted this payment as full and final settlement of the debt, cannot claim the rest of the money from the original debtor. In </a:t>
            </a:r>
            <a:r>
              <a:rPr lang="en-GB" dirty="0" err="1"/>
              <a:t>Hirachand</a:t>
            </a:r>
            <a:r>
              <a:rPr lang="en-GB" dirty="0"/>
              <a:t> </a:t>
            </a:r>
            <a:r>
              <a:rPr lang="en-GB" dirty="0" err="1"/>
              <a:t>Punamchand</a:t>
            </a:r>
            <a:r>
              <a:rPr lang="en-GB" dirty="0"/>
              <a:t> v Temple [1911] part of the debt owed by the defendant was paid by his father.</a:t>
            </a:r>
          </a:p>
          <a:p>
            <a:pPr marL="228600" indent="-228600">
              <a:buAutoNum type="arabicPeriod"/>
            </a:pPr>
            <a:r>
              <a:rPr lang="en-GB" dirty="0"/>
              <a:t>A person who owes money to several people may make a composition agreement with their creditors, promising to pay them all a percentage of what is owed (say, payment of 50p for every £1 owed). Once this is agreed upon, none of the individual creditors can go back on the agreement.</a:t>
            </a:r>
          </a:p>
          <a:p>
            <a:pPr marL="228600" indent="-228600">
              <a:buAutoNum type="arabicPeriod"/>
            </a:pPr>
            <a:endParaRPr lang="en-GB" dirty="0"/>
          </a:p>
          <a:p>
            <a:pPr marL="228600" indent="-228600">
              <a:buAutoNum type="arabicPeriod"/>
            </a:pPr>
            <a:r>
              <a:rPr lang="en-GB" dirty="0"/>
              <a:t>(3)   If the amount owed is in dispute, an agreement to accept less than the creditor claims is owed may be binding.</a:t>
            </a:r>
          </a:p>
          <a:p>
            <a:pPr marL="228600" indent="-228600">
              <a:buAutoNum type="arabicPeriod"/>
            </a:pPr>
            <a:endParaRPr lang="en-GB" dirty="0"/>
          </a:p>
          <a:p>
            <a:pPr marL="228600" indent="-228600">
              <a:buAutoNum type="arabicPeriod"/>
            </a:pPr>
            <a:r>
              <a:rPr lang="en-GB" dirty="0"/>
              <a:t>(4)   If the original claim is for an unliquidated amount (that is, the sum owed has not been finalised), an agreement that settles the amount to be paid will be valid, even if this is for a lesser sum than may have originally been demanded.</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17</a:t>
            </a:fld>
            <a:endParaRPr lang="en-US"/>
          </a:p>
        </p:txBody>
      </p:sp>
    </p:spTree>
    <p:extLst>
      <p:ext uri="{BB962C8B-B14F-4D97-AF65-F5344CB8AC3E}">
        <p14:creationId xmlns:p14="http://schemas.microsoft.com/office/powerpoint/2010/main" val="1330410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Pao On v Lau </a:t>
            </a:r>
            <a:r>
              <a:rPr lang="en-GB" dirty="0" err="1"/>
              <a:t>Yiu</a:t>
            </a:r>
            <a:r>
              <a:rPr lang="en-GB" dirty="0"/>
              <a:t> Long [1980] – applies to futures contracts </a:t>
            </a:r>
            <a:r>
              <a:rPr lang="en-GB" dirty="0" err="1"/>
              <a:t>aswell</a:t>
            </a:r>
            <a:r>
              <a:rPr lang="en-GB" dirty="0"/>
              <a:t>. </a:t>
            </a:r>
          </a:p>
        </p:txBody>
      </p:sp>
      <p:sp>
        <p:nvSpPr>
          <p:cNvPr id="4" name="Slide Number Placeholder 3"/>
          <p:cNvSpPr>
            <a:spLocks noGrp="1"/>
          </p:cNvSpPr>
          <p:nvPr>
            <p:ph type="sldNum" sz="quarter" idx="5"/>
          </p:nvPr>
        </p:nvSpPr>
        <p:spPr/>
        <p:txBody>
          <a:bodyPr/>
          <a:lstStyle/>
          <a:p>
            <a:fld id="{E2780FBB-F712-42E7-8C2F-226D98798B3F}" type="slidenum">
              <a:rPr lang="en-US" smtClean="0"/>
              <a:t>18</a:t>
            </a:fld>
            <a:endParaRPr lang="en-US"/>
          </a:p>
        </p:txBody>
      </p:sp>
    </p:spTree>
    <p:extLst>
      <p:ext uri="{BB962C8B-B14F-4D97-AF65-F5344CB8AC3E}">
        <p14:creationId xmlns:p14="http://schemas.microsoft.com/office/powerpoint/2010/main" val="3372065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23</a:t>
            </a:fld>
            <a:endParaRPr lang="en-US"/>
          </a:p>
        </p:txBody>
      </p:sp>
    </p:spTree>
    <p:extLst>
      <p:ext uri="{BB962C8B-B14F-4D97-AF65-F5344CB8AC3E}">
        <p14:creationId xmlns:p14="http://schemas.microsoft.com/office/powerpoint/2010/main" val="20917835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Agreements are not binding – Jones v </a:t>
            </a:r>
            <a:r>
              <a:rPr lang="en-GB" dirty="0" err="1"/>
              <a:t>Padavatton</a:t>
            </a:r>
            <a:r>
              <a:rPr lang="en-GB" dirty="0"/>
              <a:t> [1969] – agreement between mother and daughter had no legal basis. </a:t>
            </a:r>
          </a:p>
        </p:txBody>
      </p:sp>
      <p:sp>
        <p:nvSpPr>
          <p:cNvPr id="4" name="Slide Number Placeholder 3"/>
          <p:cNvSpPr>
            <a:spLocks noGrp="1"/>
          </p:cNvSpPr>
          <p:nvPr>
            <p:ph type="sldNum" sz="quarter" idx="5"/>
          </p:nvPr>
        </p:nvSpPr>
        <p:spPr/>
        <p:txBody>
          <a:bodyPr/>
          <a:lstStyle/>
          <a:p>
            <a:fld id="{E2780FBB-F712-42E7-8C2F-226D98798B3F}" type="slidenum">
              <a:rPr lang="en-US" smtClean="0"/>
              <a:t>27</a:t>
            </a:fld>
            <a:endParaRPr lang="en-US"/>
          </a:p>
        </p:txBody>
      </p:sp>
    </p:spTree>
    <p:extLst>
      <p:ext uri="{BB962C8B-B14F-4D97-AF65-F5344CB8AC3E}">
        <p14:creationId xmlns:p14="http://schemas.microsoft.com/office/powerpoint/2010/main" val="25839482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lot of evidence is needed to see if there was an intention to create legal relations.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28</a:t>
            </a:fld>
            <a:endParaRPr lang="en-US"/>
          </a:p>
        </p:txBody>
      </p:sp>
    </p:spTree>
    <p:extLst>
      <p:ext uri="{BB962C8B-B14F-4D97-AF65-F5344CB8AC3E}">
        <p14:creationId xmlns:p14="http://schemas.microsoft.com/office/powerpoint/2010/main" val="3946780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Simpkins v Pays 1955 – they both paid for the competition and therefore both should </a:t>
            </a:r>
            <a:r>
              <a:rPr lang="en-GB" dirty="0" err="1"/>
              <a:t>repe</a:t>
            </a:r>
            <a:r>
              <a:rPr lang="en-GB" dirty="0"/>
              <a:t> the benefits. </a:t>
            </a:r>
          </a:p>
        </p:txBody>
      </p:sp>
      <p:sp>
        <p:nvSpPr>
          <p:cNvPr id="4" name="Slide Number Placeholder 3"/>
          <p:cNvSpPr>
            <a:spLocks noGrp="1"/>
          </p:cNvSpPr>
          <p:nvPr>
            <p:ph type="sldNum" sz="quarter" idx="5"/>
          </p:nvPr>
        </p:nvSpPr>
        <p:spPr/>
        <p:txBody>
          <a:bodyPr/>
          <a:lstStyle/>
          <a:p>
            <a:fld id="{E2780FBB-F712-42E7-8C2F-226D98798B3F}" type="slidenum">
              <a:rPr lang="en-US" smtClean="0"/>
              <a:t>29</a:t>
            </a:fld>
            <a:endParaRPr lang="en-US"/>
          </a:p>
        </p:txBody>
      </p:sp>
    </p:spTree>
    <p:extLst>
      <p:ext uri="{BB962C8B-B14F-4D97-AF65-F5344CB8AC3E}">
        <p14:creationId xmlns:p14="http://schemas.microsoft.com/office/powerpoint/2010/main" val="993975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will not uphold a contract is there is proof that there was intention to create legal relations – Volumatic LTD v Ideas for Life LTD [2019] </a:t>
            </a:r>
          </a:p>
          <a:p>
            <a:endParaRPr lang="en-GB" dirty="0"/>
          </a:p>
          <a:p>
            <a:r>
              <a:rPr lang="en-GB" dirty="0"/>
              <a:t>Some business put clauses in their contracts (Honor clause) – Rose and Frank v Crompton Bros [1924] – sale for tissues contained an Hourable pledge clause. </a:t>
            </a:r>
          </a:p>
        </p:txBody>
      </p:sp>
      <p:sp>
        <p:nvSpPr>
          <p:cNvPr id="4" name="Slide Number Placeholder 3"/>
          <p:cNvSpPr>
            <a:spLocks noGrp="1"/>
          </p:cNvSpPr>
          <p:nvPr>
            <p:ph type="sldNum" sz="quarter" idx="5"/>
          </p:nvPr>
        </p:nvSpPr>
        <p:spPr/>
        <p:txBody>
          <a:bodyPr/>
          <a:lstStyle/>
          <a:p>
            <a:fld id="{E2780FBB-F712-42E7-8C2F-226D98798B3F}" type="slidenum">
              <a:rPr lang="en-US" smtClean="0"/>
              <a:t>30</a:t>
            </a:fld>
            <a:endParaRPr lang="en-US"/>
          </a:p>
        </p:txBody>
      </p:sp>
    </p:spTree>
    <p:extLst>
      <p:ext uri="{BB962C8B-B14F-4D97-AF65-F5344CB8AC3E}">
        <p14:creationId xmlns:p14="http://schemas.microsoft.com/office/powerpoint/2010/main" val="29019241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31</a:t>
            </a:fld>
            <a:endParaRPr lang="en-US"/>
          </a:p>
        </p:txBody>
      </p:sp>
    </p:spTree>
    <p:extLst>
      <p:ext uri="{BB962C8B-B14F-4D97-AF65-F5344CB8AC3E}">
        <p14:creationId xmlns:p14="http://schemas.microsoft.com/office/powerpoint/2010/main" val="20260607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mental capacity. </a:t>
            </a:r>
          </a:p>
          <a:p>
            <a:endParaRPr lang="en-GB" dirty="0"/>
          </a:p>
          <a:p>
            <a:r>
              <a:rPr lang="en-GB" dirty="0"/>
              <a:t>Minors. </a:t>
            </a:r>
          </a:p>
          <a:p>
            <a:endParaRPr lang="en-GB" dirty="0"/>
          </a:p>
          <a:p>
            <a:r>
              <a:rPr lang="en-GB" dirty="0"/>
              <a:t>Companies. </a:t>
            </a:r>
          </a:p>
        </p:txBody>
      </p:sp>
      <p:sp>
        <p:nvSpPr>
          <p:cNvPr id="4" name="Slide Number Placeholder 3"/>
          <p:cNvSpPr>
            <a:spLocks noGrp="1"/>
          </p:cNvSpPr>
          <p:nvPr>
            <p:ph type="sldNum" sz="quarter" idx="5"/>
          </p:nvPr>
        </p:nvSpPr>
        <p:spPr/>
        <p:txBody>
          <a:bodyPr/>
          <a:lstStyle/>
          <a:p>
            <a:fld id="{E2780FBB-F712-42E7-8C2F-226D98798B3F}" type="slidenum">
              <a:rPr lang="en-US" smtClean="0"/>
              <a:t>32</a:t>
            </a:fld>
            <a:endParaRPr lang="en-US"/>
          </a:p>
        </p:txBody>
      </p:sp>
    </p:spTree>
    <p:extLst>
      <p:ext uri="{BB962C8B-B14F-4D97-AF65-F5344CB8AC3E}">
        <p14:creationId xmlns:p14="http://schemas.microsoft.com/office/powerpoint/2010/main" val="3728711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concerned with if the individual understood what was happening at the time. </a:t>
            </a:r>
          </a:p>
        </p:txBody>
      </p:sp>
      <p:sp>
        <p:nvSpPr>
          <p:cNvPr id="4" name="Slide Number Placeholder 3"/>
          <p:cNvSpPr>
            <a:spLocks noGrp="1"/>
          </p:cNvSpPr>
          <p:nvPr>
            <p:ph type="sldNum" sz="quarter" idx="5"/>
          </p:nvPr>
        </p:nvSpPr>
        <p:spPr/>
        <p:txBody>
          <a:bodyPr/>
          <a:lstStyle/>
          <a:p>
            <a:fld id="{E2780FBB-F712-42E7-8C2F-226D98798B3F}" type="slidenum">
              <a:rPr lang="en-US" smtClean="0"/>
              <a:t>34</a:t>
            </a:fld>
            <a:endParaRPr lang="en-US"/>
          </a:p>
        </p:txBody>
      </p:sp>
    </p:spTree>
    <p:extLst>
      <p:ext uri="{BB962C8B-B14F-4D97-AF65-F5344CB8AC3E}">
        <p14:creationId xmlns:p14="http://schemas.microsoft.com/office/powerpoint/2010/main" val="29995627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entered the contract but did not agree until later when had capacity then the contract will be valid. </a:t>
            </a:r>
          </a:p>
        </p:txBody>
      </p:sp>
      <p:sp>
        <p:nvSpPr>
          <p:cNvPr id="4" name="Slide Number Placeholder 3"/>
          <p:cNvSpPr>
            <a:spLocks noGrp="1"/>
          </p:cNvSpPr>
          <p:nvPr>
            <p:ph type="sldNum" sz="quarter" idx="5"/>
          </p:nvPr>
        </p:nvSpPr>
        <p:spPr/>
        <p:txBody>
          <a:bodyPr/>
          <a:lstStyle/>
          <a:p>
            <a:fld id="{E2780FBB-F712-42E7-8C2F-226D98798B3F}" type="slidenum">
              <a:rPr lang="en-US" smtClean="0"/>
              <a:t>36</a:t>
            </a:fld>
            <a:endParaRPr lang="en-US"/>
          </a:p>
        </p:txBody>
      </p:sp>
    </p:spTree>
    <p:extLst>
      <p:ext uri="{BB962C8B-B14F-4D97-AF65-F5344CB8AC3E}">
        <p14:creationId xmlns:p14="http://schemas.microsoft.com/office/powerpoint/2010/main" val="1523146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Tested subjectively – necessity under the sale of goods act 1979. </a:t>
            </a:r>
          </a:p>
        </p:txBody>
      </p:sp>
      <p:sp>
        <p:nvSpPr>
          <p:cNvPr id="4" name="Slide Number Placeholder 3"/>
          <p:cNvSpPr>
            <a:spLocks noGrp="1"/>
          </p:cNvSpPr>
          <p:nvPr>
            <p:ph type="sldNum" sz="quarter" idx="5"/>
          </p:nvPr>
        </p:nvSpPr>
        <p:spPr/>
        <p:txBody>
          <a:bodyPr/>
          <a:lstStyle/>
          <a:p>
            <a:fld id="{E2780FBB-F712-42E7-8C2F-226D98798B3F}" type="slidenum">
              <a:rPr lang="en-US" smtClean="0"/>
              <a:t>37</a:t>
            </a:fld>
            <a:endParaRPr lang="en-US"/>
          </a:p>
        </p:txBody>
      </p:sp>
    </p:spTree>
    <p:extLst>
      <p:ext uri="{BB962C8B-B14F-4D97-AF65-F5344CB8AC3E}">
        <p14:creationId xmlns:p14="http://schemas.microsoft.com/office/powerpoint/2010/main" val="1488813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39</a:t>
            </a:fld>
            <a:endParaRPr lang="en-US"/>
          </a:p>
        </p:txBody>
      </p:sp>
    </p:spTree>
    <p:extLst>
      <p:ext uri="{BB962C8B-B14F-4D97-AF65-F5344CB8AC3E}">
        <p14:creationId xmlns:p14="http://schemas.microsoft.com/office/powerpoint/2010/main" val="3747517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40</a:t>
            </a:fld>
            <a:endParaRPr lang="en-US"/>
          </a:p>
        </p:txBody>
      </p:sp>
    </p:spTree>
    <p:extLst>
      <p:ext uri="{BB962C8B-B14F-4D97-AF65-F5344CB8AC3E}">
        <p14:creationId xmlns:p14="http://schemas.microsoft.com/office/powerpoint/2010/main" val="1638658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2/17/2026</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normAutofit/>
          </a:bodyPr>
          <a:lstStyle/>
          <a:p>
            <a:r>
              <a:rPr lang="en-US" sz="6000" b="1" i="1" u="sng" dirty="0"/>
              <a:t>Acceptance, consideration, intention</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US" dirty="0"/>
              <a:t>By Zita Draper </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ame 20">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4EFB9DF4-B3CA-3B8D-6062-CED9F55924E6}"/>
              </a:ext>
            </a:extLst>
          </p:cNvPr>
          <p:cNvSpPr>
            <a:spLocks noGrp="1"/>
          </p:cNvSpPr>
          <p:nvPr>
            <p:ph type="title"/>
          </p:nvPr>
        </p:nvSpPr>
        <p:spPr>
          <a:xfrm>
            <a:off x="797942" y="-218175"/>
            <a:ext cx="4581525" cy="2076450"/>
          </a:xfrm>
        </p:spPr>
        <p:txBody>
          <a:bodyPr anchor="b">
            <a:normAutofit/>
          </a:bodyPr>
          <a:lstStyle/>
          <a:p>
            <a:pPr algn="ctr"/>
            <a:r>
              <a:rPr lang="en-GB" sz="7200" b="1" i="1" u="sng" dirty="0">
                <a:gradFill flip="none" rotWithShape="1">
                  <a:gsLst>
                    <a:gs pos="0">
                      <a:schemeClr val="accent5">
                        <a:alpha val="70000"/>
                      </a:schemeClr>
                    </a:gs>
                    <a:gs pos="100000">
                      <a:schemeClr val="accent1">
                        <a:alpha val="70000"/>
                      </a:schemeClr>
                    </a:gs>
                  </a:gsLst>
                  <a:lin ang="0" scaled="1"/>
                  <a:tileRect/>
                </a:gradFill>
              </a:rPr>
              <a:t>Content </a:t>
            </a:r>
          </a:p>
        </p:txBody>
      </p:sp>
      <p:sp>
        <p:nvSpPr>
          <p:cNvPr id="12" name="Content Placeholder 11">
            <a:extLst>
              <a:ext uri="{FF2B5EF4-FFF2-40B4-BE49-F238E27FC236}">
                <a16:creationId xmlns:a16="http://schemas.microsoft.com/office/drawing/2014/main" id="{F64B8CA6-1EF8-165A-8B6E-80B7941E75CC}"/>
              </a:ext>
            </a:extLst>
          </p:cNvPr>
          <p:cNvSpPr>
            <a:spLocks noGrp="1"/>
          </p:cNvSpPr>
          <p:nvPr>
            <p:ph idx="1"/>
          </p:nvPr>
        </p:nvSpPr>
        <p:spPr>
          <a:xfrm>
            <a:off x="838200" y="1926926"/>
            <a:ext cx="4581526" cy="4100512"/>
          </a:xfrm>
        </p:spPr>
        <p:txBody>
          <a:bodyPr>
            <a:normAutofit/>
          </a:bodyPr>
          <a:lstStyle/>
          <a:p>
            <a:pPr>
              <a:lnSpc>
                <a:spcPct val="150000"/>
              </a:lnSpc>
            </a:pPr>
            <a:r>
              <a:rPr lang="en-GB" sz="1800" dirty="0">
                <a:solidFill>
                  <a:schemeClr val="tx2">
                    <a:alpha val="60000"/>
                  </a:schemeClr>
                </a:solidFill>
              </a:rPr>
              <a:t>Aims and learning objectives. </a:t>
            </a:r>
          </a:p>
          <a:p>
            <a:pPr>
              <a:lnSpc>
                <a:spcPct val="150000"/>
              </a:lnSpc>
            </a:pPr>
            <a:r>
              <a:rPr lang="en-GB" sz="1800" dirty="0">
                <a:solidFill>
                  <a:schemeClr val="tx2">
                    <a:alpha val="60000"/>
                  </a:schemeClr>
                </a:solidFill>
              </a:rPr>
              <a:t>Acceptance </a:t>
            </a:r>
          </a:p>
          <a:p>
            <a:pPr>
              <a:lnSpc>
                <a:spcPct val="150000"/>
              </a:lnSpc>
            </a:pPr>
            <a:r>
              <a:rPr lang="en-GB" sz="1800" dirty="0">
                <a:solidFill>
                  <a:schemeClr val="tx2">
                    <a:alpha val="60000"/>
                  </a:schemeClr>
                </a:solidFill>
              </a:rPr>
              <a:t>Intention. </a:t>
            </a:r>
          </a:p>
          <a:p>
            <a:pPr>
              <a:lnSpc>
                <a:spcPct val="150000"/>
              </a:lnSpc>
            </a:pPr>
            <a:r>
              <a:rPr lang="en-GB" sz="1800" dirty="0">
                <a:solidFill>
                  <a:schemeClr val="tx2">
                    <a:alpha val="60000"/>
                  </a:schemeClr>
                </a:solidFill>
              </a:rPr>
              <a:t>Consideration* </a:t>
            </a:r>
          </a:p>
          <a:p>
            <a:pPr>
              <a:lnSpc>
                <a:spcPct val="150000"/>
              </a:lnSpc>
            </a:pPr>
            <a:r>
              <a:rPr lang="en-GB" sz="1800" dirty="0">
                <a:solidFill>
                  <a:schemeClr val="tx2">
                    <a:alpha val="60000"/>
                  </a:schemeClr>
                </a:solidFill>
              </a:rPr>
              <a:t>Activities. </a:t>
            </a:r>
          </a:p>
          <a:p>
            <a:pPr>
              <a:lnSpc>
                <a:spcPct val="150000"/>
              </a:lnSpc>
            </a:pPr>
            <a:r>
              <a:rPr lang="en-GB" sz="1800" dirty="0">
                <a:solidFill>
                  <a:schemeClr val="tx2">
                    <a:alpha val="60000"/>
                  </a:schemeClr>
                </a:solidFill>
              </a:rPr>
              <a:t>Summary. </a:t>
            </a:r>
          </a:p>
          <a:p>
            <a:pPr>
              <a:lnSpc>
                <a:spcPct val="150000"/>
              </a:lnSpc>
            </a:pPr>
            <a:r>
              <a:rPr lang="en-GB" sz="1800" dirty="0">
                <a:solidFill>
                  <a:schemeClr val="tx2">
                    <a:alpha val="60000"/>
                  </a:schemeClr>
                </a:solidFill>
              </a:rPr>
              <a:t>Thank you, any questions?</a:t>
            </a:r>
          </a:p>
        </p:txBody>
      </p:sp>
      <p:pic>
        <p:nvPicPr>
          <p:cNvPr id="16" name="Graphic 15" descr="Customer Review">
            <a:extLst>
              <a:ext uri="{FF2B5EF4-FFF2-40B4-BE49-F238E27FC236}">
                <a16:creationId xmlns:a16="http://schemas.microsoft.com/office/drawing/2014/main" id="{081D7B42-23E9-9F90-2718-E4E5760E20B8}"/>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0893" y="903652"/>
            <a:ext cx="5022907" cy="5022907"/>
          </a:xfrm>
          <a:prstGeom prst="rect">
            <a:avLst/>
          </a:prstGeom>
        </p:spPr>
      </p:pic>
      <p:sp>
        <p:nvSpPr>
          <p:cNvPr id="10" name="Slide Number Placeholder 9">
            <a:extLst>
              <a:ext uri="{FF2B5EF4-FFF2-40B4-BE49-F238E27FC236}">
                <a16:creationId xmlns:a16="http://schemas.microsoft.com/office/drawing/2014/main" id="{9E985721-2B00-7BE4-D64B-DBEB7AC7539B}"/>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smtClean="0"/>
              <a:pPr>
                <a:spcAft>
                  <a:spcPts val="600"/>
                </a:spcAft>
              </a:pPr>
              <a:t>2</a:t>
            </a:fld>
            <a:endParaRPr lang="en-US"/>
          </a:p>
        </p:txBody>
      </p:sp>
    </p:spTree>
    <p:extLst>
      <p:ext uri="{BB962C8B-B14F-4D97-AF65-F5344CB8AC3E}">
        <p14:creationId xmlns:p14="http://schemas.microsoft.com/office/powerpoint/2010/main" val="22932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5A61B-3DB9-2793-F863-60BF7BE3AD1C}"/>
              </a:ext>
            </a:extLst>
          </p:cNvPr>
          <p:cNvSpPr>
            <a:spLocks noGrp="1"/>
          </p:cNvSpPr>
          <p:nvPr>
            <p:ph type="title"/>
          </p:nvPr>
        </p:nvSpPr>
        <p:spPr/>
        <p:txBody>
          <a:bodyPr>
            <a:normAutofit/>
          </a:bodyPr>
          <a:lstStyle/>
          <a:p>
            <a:pPr algn="ctr"/>
            <a:r>
              <a:rPr lang="en-GB" sz="5400" b="1" i="1" u="sng" dirty="0"/>
              <a:t>Aims and learning objectives</a:t>
            </a:r>
          </a:p>
        </p:txBody>
      </p:sp>
      <p:sp>
        <p:nvSpPr>
          <p:cNvPr id="3" name="Content Placeholder 2">
            <a:extLst>
              <a:ext uri="{FF2B5EF4-FFF2-40B4-BE49-F238E27FC236}">
                <a16:creationId xmlns:a16="http://schemas.microsoft.com/office/drawing/2014/main" id="{0034BCC6-D584-7E9C-0740-6608B471085D}"/>
              </a:ext>
            </a:extLst>
          </p:cNvPr>
          <p:cNvSpPr>
            <a:spLocks noGrp="1"/>
          </p:cNvSpPr>
          <p:nvPr>
            <p:ph idx="1"/>
          </p:nvPr>
        </p:nvSpPr>
        <p:spPr/>
        <p:txBody>
          <a:bodyPr/>
          <a:lstStyle/>
          <a:p>
            <a:r>
              <a:rPr lang="en-GB" dirty="0"/>
              <a:t>The aim of today's session is to complete our discussion surrounding the formation of a valid contract. </a:t>
            </a:r>
          </a:p>
          <a:p>
            <a:r>
              <a:rPr lang="en-GB" dirty="0"/>
              <a:t>By the end of today’s session students should be able to demonstrate their understanding of the formation of a contract. </a:t>
            </a:r>
          </a:p>
        </p:txBody>
      </p:sp>
      <p:sp>
        <p:nvSpPr>
          <p:cNvPr id="6" name="Slide Number Placeholder 5">
            <a:extLst>
              <a:ext uri="{FF2B5EF4-FFF2-40B4-BE49-F238E27FC236}">
                <a16:creationId xmlns:a16="http://schemas.microsoft.com/office/drawing/2014/main" id="{F7186A47-56D1-0EC0-C06A-698BD967C6DA}"/>
              </a:ext>
            </a:extLst>
          </p:cNvPr>
          <p:cNvSpPr>
            <a:spLocks noGrp="1"/>
          </p:cNvSpPr>
          <p:nvPr>
            <p:ph type="sldNum" sz="quarter" idx="12"/>
          </p:nvPr>
        </p:nvSpPr>
        <p:spPr/>
        <p:txBody>
          <a:bodyPr/>
          <a:lstStyle/>
          <a:p>
            <a:fld id="{28844951-7827-47D4-8276-7DDE1FA7D85A}" type="slidenum">
              <a:rPr lang="en-US" smtClean="0"/>
              <a:t>3</a:t>
            </a:fld>
            <a:endParaRPr lang="en-US"/>
          </a:p>
        </p:txBody>
      </p:sp>
    </p:spTree>
    <p:extLst>
      <p:ext uri="{BB962C8B-B14F-4D97-AF65-F5344CB8AC3E}">
        <p14:creationId xmlns:p14="http://schemas.microsoft.com/office/powerpoint/2010/main" val="942418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4724-0C1F-4D17-18D7-EFB181BFE434}"/>
              </a:ext>
            </a:extLst>
          </p:cNvPr>
          <p:cNvSpPr>
            <a:spLocks noGrp="1"/>
          </p:cNvSpPr>
          <p:nvPr>
            <p:ph type="title"/>
          </p:nvPr>
        </p:nvSpPr>
        <p:spPr/>
        <p:txBody>
          <a:bodyPr>
            <a:normAutofit/>
          </a:bodyPr>
          <a:lstStyle/>
          <a:p>
            <a:pPr algn="ctr"/>
            <a:r>
              <a:rPr lang="en-GB" sz="5400" b="1" i="1" u="sng" dirty="0"/>
              <a:t>Acceptance</a:t>
            </a:r>
          </a:p>
        </p:txBody>
      </p:sp>
      <p:sp>
        <p:nvSpPr>
          <p:cNvPr id="3" name="Content Placeholder 2">
            <a:extLst>
              <a:ext uri="{FF2B5EF4-FFF2-40B4-BE49-F238E27FC236}">
                <a16:creationId xmlns:a16="http://schemas.microsoft.com/office/drawing/2014/main" id="{F00FACAF-286A-1E8F-481E-48007E15FB7D}"/>
              </a:ext>
            </a:extLst>
          </p:cNvPr>
          <p:cNvSpPr>
            <a:spLocks noGrp="1"/>
          </p:cNvSpPr>
          <p:nvPr>
            <p:ph idx="1"/>
          </p:nvPr>
        </p:nvSpPr>
        <p:spPr/>
        <p:txBody>
          <a:bodyPr/>
          <a:lstStyle/>
          <a:p>
            <a:r>
              <a:rPr lang="en-GB" sz="2000" dirty="0"/>
              <a:t>Modern forms of technology </a:t>
            </a:r>
            <a:r>
              <a:rPr lang="en-GB" dirty="0"/>
              <a:t>– </a:t>
            </a:r>
            <a:r>
              <a:rPr lang="en-GB" sz="2400" dirty="0"/>
              <a:t>Entores v Miles far east corporation [1955] – if there is belief that acceptance has taken place then the offeror is bound by it. </a:t>
            </a:r>
          </a:p>
          <a:p>
            <a:endParaRPr lang="en-GB" sz="2400" dirty="0"/>
          </a:p>
          <a:p>
            <a:r>
              <a:rPr lang="en-GB" sz="2400" dirty="0"/>
              <a:t>Only an exception because of the belief factor. </a:t>
            </a:r>
          </a:p>
          <a:p>
            <a:endParaRPr lang="en-GB" sz="2400" dirty="0"/>
          </a:p>
          <a:p>
            <a:r>
              <a:rPr lang="en-GB" sz="2400" dirty="0"/>
              <a:t>Email – no postal rule. </a:t>
            </a:r>
            <a:endParaRPr lang="en-GB" dirty="0"/>
          </a:p>
        </p:txBody>
      </p:sp>
      <p:sp>
        <p:nvSpPr>
          <p:cNvPr id="6" name="Slide Number Placeholder 5">
            <a:extLst>
              <a:ext uri="{FF2B5EF4-FFF2-40B4-BE49-F238E27FC236}">
                <a16:creationId xmlns:a16="http://schemas.microsoft.com/office/drawing/2014/main" id="{5FD358D5-6C9C-E7AC-718A-9BFE5A06C225}"/>
              </a:ext>
            </a:extLst>
          </p:cNvPr>
          <p:cNvSpPr>
            <a:spLocks noGrp="1"/>
          </p:cNvSpPr>
          <p:nvPr>
            <p:ph type="sldNum" sz="quarter" idx="12"/>
          </p:nvPr>
        </p:nvSpPr>
        <p:spPr/>
        <p:txBody>
          <a:bodyPr/>
          <a:lstStyle/>
          <a:p>
            <a:fld id="{28844951-7827-47D4-8276-7DDE1FA7D85A}" type="slidenum">
              <a:rPr lang="en-US" smtClean="0"/>
              <a:t>4</a:t>
            </a:fld>
            <a:endParaRPr lang="en-US"/>
          </a:p>
        </p:txBody>
      </p:sp>
    </p:spTree>
    <p:extLst>
      <p:ext uri="{BB962C8B-B14F-4D97-AF65-F5344CB8AC3E}">
        <p14:creationId xmlns:p14="http://schemas.microsoft.com/office/powerpoint/2010/main" val="2496007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99869-95B3-621F-6EFA-466C4985BCD2}"/>
              </a:ext>
            </a:extLst>
          </p:cNvPr>
          <p:cNvSpPr>
            <a:spLocks noGrp="1"/>
          </p:cNvSpPr>
          <p:nvPr>
            <p:ph type="title"/>
          </p:nvPr>
        </p:nvSpPr>
        <p:spPr/>
        <p:txBody>
          <a:bodyPr>
            <a:normAutofit/>
          </a:bodyPr>
          <a:lstStyle/>
          <a:p>
            <a:pPr algn="ctr"/>
            <a:r>
              <a:rPr lang="en-GB" sz="6000" b="1" i="1" u="sng" dirty="0"/>
              <a:t>Consideration</a:t>
            </a:r>
          </a:p>
        </p:txBody>
      </p:sp>
      <p:sp>
        <p:nvSpPr>
          <p:cNvPr id="3" name="Content Placeholder 2">
            <a:extLst>
              <a:ext uri="{FF2B5EF4-FFF2-40B4-BE49-F238E27FC236}">
                <a16:creationId xmlns:a16="http://schemas.microsoft.com/office/drawing/2014/main" id="{D02E087E-3F75-74A0-4948-109AD2BAA7E2}"/>
              </a:ext>
            </a:extLst>
          </p:cNvPr>
          <p:cNvSpPr>
            <a:spLocks noGrp="1"/>
          </p:cNvSpPr>
          <p:nvPr>
            <p:ph idx="1"/>
          </p:nvPr>
        </p:nvSpPr>
        <p:spPr/>
        <p:txBody>
          <a:bodyPr/>
          <a:lstStyle/>
          <a:p>
            <a:r>
              <a:rPr lang="en-GB" dirty="0"/>
              <a:t>Dunlop Pneumatic Tyres co v Selfridge Co LTD [1915] as </a:t>
            </a:r>
          </a:p>
          <a:p>
            <a:r>
              <a:rPr lang="en-GB" dirty="0"/>
              <a:t> </a:t>
            </a:r>
            <a:r>
              <a:rPr lang="en-GB" sz="1800" dirty="0"/>
              <a:t>“An act or forbearance of one party, or the promise thereof, is the price for which the promise of the other is bought, and the promise thus given for value is enforceable”</a:t>
            </a:r>
          </a:p>
          <a:p>
            <a:endParaRPr lang="en-GB" sz="1800" dirty="0"/>
          </a:p>
          <a:p>
            <a:r>
              <a:rPr lang="en-GB" dirty="0"/>
              <a:t>How would you define consideration?</a:t>
            </a:r>
          </a:p>
          <a:p>
            <a:endParaRPr lang="en-GB" sz="1800" dirty="0"/>
          </a:p>
          <a:p>
            <a:pPr marL="228600" indent="0">
              <a:buNone/>
            </a:pPr>
            <a:endParaRPr lang="en-GB" sz="1800" dirty="0"/>
          </a:p>
          <a:p>
            <a:endParaRPr lang="en-GB" sz="1800" dirty="0"/>
          </a:p>
          <a:p>
            <a:endParaRPr lang="en-GB" dirty="0"/>
          </a:p>
        </p:txBody>
      </p:sp>
      <p:sp>
        <p:nvSpPr>
          <p:cNvPr id="6" name="Slide Number Placeholder 5">
            <a:extLst>
              <a:ext uri="{FF2B5EF4-FFF2-40B4-BE49-F238E27FC236}">
                <a16:creationId xmlns:a16="http://schemas.microsoft.com/office/drawing/2014/main" id="{6CA5B423-74B5-6311-669D-E997B1E1CEAD}"/>
              </a:ext>
            </a:extLst>
          </p:cNvPr>
          <p:cNvSpPr>
            <a:spLocks noGrp="1"/>
          </p:cNvSpPr>
          <p:nvPr>
            <p:ph type="sldNum" sz="quarter" idx="12"/>
          </p:nvPr>
        </p:nvSpPr>
        <p:spPr/>
        <p:txBody>
          <a:bodyPr/>
          <a:lstStyle/>
          <a:p>
            <a:fld id="{28844951-7827-47D4-8276-7DDE1FA7D85A}" type="slidenum">
              <a:rPr lang="en-US" smtClean="0"/>
              <a:t>5</a:t>
            </a:fld>
            <a:endParaRPr lang="en-US"/>
          </a:p>
        </p:txBody>
      </p:sp>
    </p:spTree>
    <p:extLst>
      <p:ext uri="{BB962C8B-B14F-4D97-AF65-F5344CB8AC3E}">
        <p14:creationId xmlns:p14="http://schemas.microsoft.com/office/powerpoint/2010/main" val="1141246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4163-71AD-03EB-7122-D849A05BFF5C}"/>
              </a:ext>
            </a:extLst>
          </p:cNvPr>
          <p:cNvSpPr>
            <a:spLocks noGrp="1"/>
          </p:cNvSpPr>
          <p:nvPr>
            <p:ph type="title"/>
          </p:nvPr>
        </p:nvSpPr>
        <p:spPr/>
        <p:txBody>
          <a:bodyPr>
            <a:normAutofit/>
          </a:bodyPr>
          <a:lstStyle/>
          <a:p>
            <a:pPr algn="ctr"/>
            <a:r>
              <a:rPr lang="en-GB" sz="6000" b="1" i="1" u="sng" dirty="0"/>
              <a:t>Key terms </a:t>
            </a:r>
          </a:p>
        </p:txBody>
      </p:sp>
      <p:sp>
        <p:nvSpPr>
          <p:cNvPr id="3" name="Content Placeholder 2">
            <a:extLst>
              <a:ext uri="{FF2B5EF4-FFF2-40B4-BE49-F238E27FC236}">
                <a16:creationId xmlns:a16="http://schemas.microsoft.com/office/drawing/2014/main" id="{7A0A0757-B5FA-3767-6CAB-9FA4DCDE6011}"/>
              </a:ext>
            </a:extLst>
          </p:cNvPr>
          <p:cNvSpPr>
            <a:spLocks noGrp="1"/>
          </p:cNvSpPr>
          <p:nvPr>
            <p:ph idx="1"/>
          </p:nvPr>
        </p:nvSpPr>
        <p:spPr/>
        <p:txBody>
          <a:bodyPr/>
          <a:lstStyle/>
          <a:p>
            <a:r>
              <a:rPr lang="en-GB" dirty="0"/>
              <a:t>Promissor – is the individual making the promise. </a:t>
            </a:r>
          </a:p>
          <a:p>
            <a:endParaRPr lang="en-GB" dirty="0"/>
          </a:p>
          <a:p>
            <a:r>
              <a:rPr lang="en-GB" dirty="0"/>
              <a:t>Promisee – the person to whom the promise is made.</a:t>
            </a:r>
          </a:p>
        </p:txBody>
      </p:sp>
      <p:sp>
        <p:nvSpPr>
          <p:cNvPr id="6" name="Slide Number Placeholder 5">
            <a:extLst>
              <a:ext uri="{FF2B5EF4-FFF2-40B4-BE49-F238E27FC236}">
                <a16:creationId xmlns:a16="http://schemas.microsoft.com/office/drawing/2014/main" id="{180D3F3E-4C08-2A1D-697A-EC59E0A45F2F}"/>
              </a:ext>
            </a:extLst>
          </p:cNvPr>
          <p:cNvSpPr>
            <a:spLocks noGrp="1"/>
          </p:cNvSpPr>
          <p:nvPr>
            <p:ph type="sldNum" sz="quarter" idx="12"/>
          </p:nvPr>
        </p:nvSpPr>
        <p:spPr/>
        <p:txBody>
          <a:bodyPr/>
          <a:lstStyle/>
          <a:p>
            <a:fld id="{28844951-7827-47D4-8276-7DDE1FA7D85A}" type="slidenum">
              <a:rPr lang="en-US" smtClean="0"/>
              <a:t>6</a:t>
            </a:fld>
            <a:endParaRPr lang="en-US"/>
          </a:p>
        </p:txBody>
      </p:sp>
    </p:spTree>
    <p:extLst>
      <p:ext uri="{BB962C8B-B14F-4D97-AF65-F5344CB8AC3E}">
        <p14:creationId xmlns:p14="http://schemas.microsoft.com/office/powerpoint/2010/main" val="673391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0D4A-094C-97E9-B7FB-F33C8F8CCBE9}"/>
              </a:ext>
            </a:extLst>
          </p:cNvPr>
          <p:cNvSpPr>
            <a:spLocks noGrp="1"/>
          </p:cNvSpPr>
          <p:nvPr>
            <p:ph type="title"/>
          </p:nvPr>
        </p:nvSpPr>
        <p:spPr/>
        <p:txBody>
          <a:bodyPr>
            <a:normAutofit/>
          </a:bodyPr>
          <a:lstStyle/>
          <a:p>
            <a:pPr algn="ctr"/>
            <a:r>
              <a:rPr lang="en-GB" sz="6000" b="1" i="1" u="sng" dirty="0"/>
              <a:t>Consideration</a:t>
            </a:r>
          </a:p>
        </p:txBody>
      </p:sp>
      <p:sp>
        <p:nvSpPr>
          <p:cNvPr id="3" name="Content Placeholder 2">
            <a:extLst>
              <a:ext uri="{FF2B5EF4-FFF2-40B4-BE49-F238E27FC236}">
                <a16:creationId xmlns:a16="http://schemas.microsoft.com/office/drawing/2014/main" id="{0287EEAF-4B4D-E08D-8B56-53A67A652E17}"/>
              </a:ext>
            </a:extLst>
          </p:cNvPr>
          <p:cNvSpPr>
            <a:spLocks noGrp="1"/>
          </p:cNvSpPr>
          <p:nvPr>
            <p:ph idx="1"/>
          </p:nvPr>
        </p:nvSpPr>
        <p:spPr/>
        <p:txBody>
          <a:bodyPr/>
          <a:lstStyle/>
          <a:p>
            <a:r>
              <a:rPr lang="en-GB" dirty="0"/>
              <a:t>Can include a benefit and detriment. </a:t>
            </a:r>
          </a:p>
          <a:p>
            <a:endParaRPr lang="en-GB" dirty="0"/>
          </a:p>
          <a:p>
            <a:r>
              <a:rPr lang="en-GB" dirty="0"/>
              <a:t>A promise can take away the ability to do something. </a:t>
            </a:r>
          </a:p>
          <a:p>
            <a:endParaRPr lang="en-GB" dirty="0"/>
          </a:p>
          <a:p>
            <a:r>
              <a:rPr lang="en-GB" dirty="0"/>
              <a:t>White v </a:t>
            </a:r>
            <a:r>
              <a:rPr lang="en-GB" dirty="0" err="1"/>
              <a:t>Bluett</a:t>
            </a:r>
            <a:r>
              <a:rPr lang="en-GB" dirty="0"/>
              <a:t> [1853] – must exist</a:t>
            </a:r>
          </a:p>
        </p:txBody>
      </p:sp>
      <p:sp>
        <p:nvSpPr>
          <p:cNvPr id="6" name="Slide Number Placeholder 5">
            <a:extLst>
              <a:ext uri="{FF2B5EF4-FFF2-40B4-BE49-F238E27FC236}">
                <a16:creationId xmlns:a16="http://schemas.microsoft.com/office/drawing/2014/main" id="{D02DD281-5B0D-104E-394A-C7BEBA59EE78}"/>
              </a:ext>
            </a:extLst>
          </p:cNvPr>
          <p:cNvSpPr>
            <a:spLocks noGrp="1"/>
          </p:cNvSpPr>
          <p:nvPr>
            <p:ph type="sldNum" sz="quarter" idx="12"/>
          </p:nvPr>
        </p:nvSpPr>
        <p:spPr/>
        <p:txBody>
          <a:bodyPr/>
          <a:lstStyle/>
          <a:p>
            <a:fld id="{28844951-7827-47D4-8276-7DDE1FA7D85A}" type="slidenum">
              <a:rPr lang="en-US" smtClean="0"/>
              <a:t>7</a:t>
            </a:fld>
            <a:endParaRPr lang="en-US"/>
          </a:p>
        </p:txBody>
      </p:sp>
    </p:spTree>
    <p:extLst>
      <p:ext uri="{BB962C8B-B14F-4D97-AF65-F5344CB8AC3E}">
        <p14:creationId xmlns:p14="http://schemas.microsoft.com/office/powerpoint/2010/main" val="3475800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B8E5-5F8F-144F-037C-46E894010AC7}"/>
              </a:ext>
            </a:extLst>
          </p:cNvPr>
          <p:cNvSpPr>
            <a:spLocks noGrp="1"/>
          </p:cNvSpPr>
          <p:nvPr>
            <p:ph type="title"/>
          </p:nvPr>
        </p:nvSpPr>
        <p:spPr/>
        <p:txBody>
          <a:bodyPr/>
          <a:lstStyle/>
          <a:p>
            <a:pPr algn="ctr"/>
            <a:r>
              <a:rPr lang="en-GB" b="1" i="1" u="sng" dirty="0"/>
              <a:t>Consideration</a:t>
            </a:r>
          </a:p>
        </p:txBody>
      </p:sp>
      <p:sp>
        <p:nvSpPr>
          <p:cNvPr id="3" name="Content Placeholder 2">
            <a:extLst>
              <a:ext uri="{FF2B5EF4-FFF2-40B4-BE49-F238E27FC236}">
                <a16:creationId xmlns:a16="http://schemas.microsoft.com/office/drawing/2014/main" id="{E303D6DF-6E7A-4F66-304D-622016ADEC8D}"/>
              </a:ext>
            </a:extLst>
          </p:cNvPr>
          <p:cNvSpPr>
            <a:spLocks noGrp="1"/>
          </p:cNvSpPr>
          <p:nvPr>
            <p:ph idx="1"/>
          </p:nvPr>
        </p:nvSpPr>
        <p:spPr/>
        <p:txBody>
          <a:bodyPr>
            <a:normAutofit lnSpcReduction="10000"/>
          </a:bodyPr>
          <a:lstStyle/>
          <a:p>
            <a:pPr>
              <a:lnSpc>
                <a:spcPct val="150000"/>
              </a:lnSpc>
            </a:pPr>
            <a:r>
              <a:rPr lang="en-GB" dirty="0"/>
              <a:t>If there is no consideration, then there is no valid contract. </a:t>
            </a:r>
          </a:p>
          <a:p>
            <a:pPr>
              <a:lnSpc>
                <a:spcPct val="150000"/>
              </a:lnSpc>
            </a:pPr>
            <a:r>
              <a:rPr lang="en-GB" dirty="0"/>
              <a:t>No consideration needed if the promise is contained in a deed. </a:t>
            </a:r>
          </a:p>
          <a:p>
            <a:pPr>
              <a:lnSpc>
                <a:spcPct val="150000"/>
              </a:lnSpc>
            </a:pPr>
            <a:r>
              <a:rPr lang="en-GB" dirty="0"/>
              <a:t>Witnesses – intention. </a:t>
            </a:r>
          </a:p>
          <a:p>
            <a:endParaRPr lang="en-GB" dirty="0"/>
          </a:p>
        </p:txBody>
      </p:sp>
      <p:sp>
        <p:nvSpPr>
          <p:cNvPr id="6" name="Slide Number Placeholder 5">
            <a:extLst>
              <a:ext uri="{FF2B5EF4-FFF2-40B4-BE49-F238E27FC236}">
                <a16:creationId xmlns:a16="http://schemas.microsoft.com/office/drawing/2014/main" id="{16234BA9-11CA-0246-CFD7-98BCA6A91DFE}"/>
              </a:ext>
            </a:extLst>
          </p:cNvPr>
          <p:cNvSpPr>
            <a:spLocks noGrp="1"/>
          </p:cNvSpPr>
          <p:nvPr>
            <p:ph type="sldNum" sz="quarter" idx="12"/>
          </p:nvPr>
        </p:nvSpPr>
        <p:spPr/>
        <p:txBody>
          <a:bodyPr/>
          <a:lstStyle/>
          <a:p>
            <a:fld id="{28844951-7827-47D4-8276-7DDE1FA7D85A}" type="slidenum">
              <a:rPr lang="en-US" smtClean="0"/>
              <a:t>8</a:t>
            </a:fld>
            <a:endParaRPr lang="en-US"/>
          </a:p>
        </p:txBody>
      </p:sp>
    </p:spTree>
    <p:extLst>
      <p:ext uri="{BB962C8B-B14F-4D97-AF65-F5344CB8AC3E}">
        <p14:creationId xmlns:p14="http://schemas.microsoft.com/office/powerpoint/2010/main" val="390358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0319-182C-3713-9F24-5DD358F8E4E3}"/>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4BE3A4E0-EED4-5762-1E0F-D9EA76A7BC97}"/>
              </a:ext>
            </a:extLst>
          </p:cNvPr>
          <p:cNvSpPr>
            <a:spLocks noGrp="1"/>
          </p:cNvSpPr>
          <p:nvPr>
            <p:ph idx="1"/>
          </p:nvPr>
        </p:nvSpPr>
        <p:spPr/>
        <p:txBody>
          <a:bodyPr/>
          <a:lstStyle/>
          <a:p>
            <a:r>
              <a:rPr lang="en-GB" dirty="0"/>
              <a:t>Two types of consideration; executed and executory. </a:t>
            </a:r>
          </a:p>
          <a:p>
            <a:endParaRPr lang="en-GB" dirty="0"/>
          </a:p>
          <a:p>
            <a:r>
              <a:rPr lang="en-GB" dirty="0"/>
              <a:t> Consideration comes with rules. </a:t>
            </a:r>
          </a:p>
          <a:p>
            <a:endParaRPr lang="en-GB" dirty="0"/>
          </a:p>
          <a:p>
            <a:r>
              <a:rPr lang="en-GB" dirty="0"/>
              <a:t>Let’s take a look. </a:t>
            </a:r>
          </a:p>
        </p:txBody>
      </p:sp>
      <p:sp>
        <p:nvSpPr>
          <p:cNvPr id="6" name="Slide Number Placeholder 5">
            <a:extLst>
              <a:ext uri="{FF2B5EF4-FFF2-40B4-BE49-F238E27FC236}">
                <a16:creationId xmlns:a16="http://schemas.microsoft.com/office/drawing/2014/main" id="{10575A25-D09C-51A4-D3A0-F5612C6AA4B1}"/>
              </a:ext>
            </a:extLst>
          </p:cNvPr>
          <p:cNvSpPr>
            <a:spLocks noGrp="1"/>
          </p:cNvSpPr>
          <p:nvPr>
            <p:ph type="sldNum" sz="quarter" idx="12"/>
          </p:nvPr>
        </p:nvSpPr>
        <p:spPr/>
        <p:txBody>
          <a:bodyPr/>
          <a:lstStyle/>
          <a:p>
            <a:fld id="{28844951-7827-47D4-8276-7DDE1FA7D85A}" type="slidenum">
              <a:rPr lang="en-US" smtClean="0"/>
              <a:t>9</a:t>
            </a:fld>
            <a:endParaRPr lang="en-US" dirty="0"/>
          </a:p>
        </p:txBody>
      </p:sp>
    </p:spTree>
    <p:extLst>
      <p:ext uri="{BB962C8B-B14F-4D97-AF65-F5344CB8AC3E}">
        <p14:creationId xmlns:p14="http://schemas.microsoft.com/office/powerpoint/2010/main" val="4097853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7256-FB8C-EC76-FA27-6FF7B4A55AEA}"/>
              </a:ext>
            </a:extLst>
          </p:cNvPr>
          <p:cNvSpPr>
            <a:spLocks noGrp="1"/>
          </p:cNvSpPr>
          <p:nvPr>
            <p:ph type="title"/>
          </p:nvPr>
        </p:nvSpPr>
        <p:spPr/>
        <p:txBody>
          <a:bodyPr>
            <a:normAutofit/>
          </a:bodyPr>
          <a:lstStyle/>
          <a:p>
            <a:pPr algn="ctr"/>
            <a:r>
              <a:rPr lang="en-GB" sz="6600" b="1" i="1" u="sng" dirty="0"/>
              <a:t>Move from the promisee</a:t>
            </a:r>
          </a:p>
        </p:txBody>
      </p:sp>
      <p:sp>
        <p:nvSpPr>
          <p:cNvPr id="3" name="Content Placeholder 2">
            <a:extLst>
              <a:ext uri="{FF2B5EF4-FFF2-40B4-BE49-F238E27FC236}">
                <a16:creationId xmlns:a16="http://schemas.microsoft.com/office/drawing/2014/main" id="{C684D42B-8483-6618-E2E7-37E1565DB69A}"/>
              </a:ext>
            </a:extLst>
          </p:cNvPr>
          <p:cNvSpPr>
            <a:spLocks noGrp="1"/>
          </p:cNvSpPr>
          <p:nvPr>
            <p:ph idx="1"/>
          </p:nvPr>
        </p:nvSpPr>
        <p:spPr/>
        <p:txBody>
          <a:bodyPr/>
          <a:lstStyle/>
          <a:p>
            <a:r>
              <a:rPr lang="en-GB" dirty="0"/>
              <a:t>The person who is bringing the claim has to show that they gave consideration. </a:t>
            </a:r>
          </a:p>
          <a:p>
            <a:r>
              <a:rPr lang="en-GB" dirty="0"/>
              <a:t>Contracts (Rights of Third Parties) Act 1999 </a:t>
            </a:r>
          </a:p>
        </p:txBody>
      </p:sp>
      <p:sp>
        <p:nvSpPr>
          <p:cNvPr id="6" name="Slide Number Placeholder 5">
            <a:extLst>
              <a:ext uri="{FF2B5EF4-FFF2-40B4-BE49-F238E27FC236}">
                <a16:creationId xmlns:a16="http://schemas.microsoft.com/office/drawing/2014/main" id="{7A925250-C7DF-CDFF-6127-C48E8A8E5C45}"/>
              </a:ext>
            </a:extLst>
          </p:cNvPr>
          <p:cNvSpPr>
            <a:spLocks noGrp="1"/>
          </p:cNvSpPr>
          <p:nvPr>
            <p:ph type="sldNum" sz="quarter" idx="12"/>
          </p:nvPr>
        </p:nvSpPr>
        <p:spPr/>
        <p:txBody>
          <a:bodyPr/>
          <a:lstStyle/>
          <a:p>
            <a:fld id="{28844951-7827-47D4-8276-7DDE1FA7D85A}" type="slidenum">
              <a:rPr lang="en-US" smtClean="0"/>
              <a:t>10</a:t>
            </a:fld>
            <a:endParaRPr lang="en-US"/>
          </a:p>
        </p:txBody>
      </p:sp>
    </p:spTree>
    <p:extLst>
      <p:ext uri="{BB962C8B-B14F-4D97-AF65-F5344CB8AC3E}">
        <p14:creationId xmlns:p14="http://schemas.microsoft.com/office/powerpoint/2010/main" val="2179123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CC5CF-FD3B-837A-96DF-837891278CE0}"/>
              </a:ext>
            </a:extLst>
          </p:cNvPr>
          <p:cNvSpPr>
            <a:spLocks noGrp="1"/>
          </p:cNvSpPr>
          <p:nvPr>
            <p:ph type="title"/>
          </p:nvPr>
        </p:nvSpPr>
        <p:spPr/>
        <p:txBody>
          <a:bodyPr>
            <a:normAutofit fontScale="90000"/>
          </a:bodyPr>
          <a:lstStyle/>
          <a:p>
            <a:pPr algn="ctr"/>
            <a:r>
              <a:rPr lang="en-GB" sz="6600" b="1" i="1" u="sng" dirty="0"/>
              <a:t>Consideration must not be passed</a:t>
            </a:r>
          </a:p>
        </p:txBody>
      </p:sp>
      <p:sp>
        <p:nvSpPr>
          <p:cNvPr id="3" name="Content Placeholder 2">
            <a:extLst>
              <a:ext uri="{FF2B5EF4-FFF2-40B4-BE49-F238E27FC236}">
                <a16:creationId xmlns:a16="http://schemas.microsoft.com/office/drawing/2014/main" id="{422A560F-D22F-EA92-33AD-EF95F18616F8}"/>
              </a:ext>
            </a:extLst>
          </p:cNvPr>
          <p:cNvSpPr>
            <a:spLocks noGrp="1"/>
          </p:cNvSpPr>
          <p:nvPr>
            <p:ph idx="1"/>
          </p:nvPr>
        </p:nvSpPr>
        <p:spPr/>
        <p:txBody>
          <a:bodyPr/>
          <a:lstStyle/>
          <a:p>
            <a:r>
              <a:rPr lang="en-GB" sz="3600" dirty="0"/>
              <a:t>Cannot make a promise for a previous act. </a:t>
            </a:r>
          </a:p>
          <a:p>
            <a:endParaRPr lang="en-GB" sz="3600" dirty="0"/>
          </a:p>
          <a:p>
            <a:pPr marL="228600" indent="0">
              <a:buNone/>
            </a:pPr>
            <a:endParaRPr lang="en-GB" sz="3600" dirty="0"/>
          </a:p>
          <a:p>
            <a:r>
              <a:rPr lang="en-GB" sz="3600" dirty="0"/>
              <a:t>Research the case ; Roscarla v Thomas 1842 </a:t>
            </a:r>
          </a:p>
          <a:p>
            <a:pPr marL="228600" indent="0">
              <a:buNone/>
            </a:pPr>
            <a:endParaRPr lang="en-GB" dirty="0"/>
          </a:p>
          <a:p>
            <a:pPr marL="228600" indent="0">
              <a:buNone/>
            </a:pPr>
            <a:endParaRPr lang="en-GB" dirty="0"/>
          </a:p>
        </p:txBody>
      </p:sp>
      <p:sp>
        <p:nvSpPr>
          <p:cNvPr id="6" name="Slide Number Placeholder 5">
            <a:extLst>
              <a:ext uri="{FF2B5EF4-FFF2-40B4-BE49-F238E27FC236}">
                <a16:creationId xmlns:a16="http://schemas.microsoft.com/office/drawing/2014/main" id="{9EF8D87E-5105-33AC-5CCF-F6DE9049AC96}"/>
              </a:ext>
            </a:extLst>
          </p:cNvPr>
          <p:cNvSpPr>
            <a:spLocks noGrp="1"/>
          </p:cNvSpPr>
          <p:nvPr>
            <p:ph type="sldNum" sz="quarter" idx="12"/>
          </p:nvPr>
        </p:nvSpPr>
        <p:spPr/>
        <p:txBody>
          <a:bodyPr/>
          <a:lstStyle/>
          <a:p>
            <a:fld id="{28844951-7827-47D4-8276-7DDE1FA7D85A}" type="slidenum">
              <a:rPr lang="en-US" smtClean="0"/>
              <a:t>11</a:t>
            </a:fld>
            <a:endParaRPr lang="en-US"/>
          </a:p>
        </p:txBody>
      </p:sp>
    </p:spTree>
    <p:extLst>
      <p:ext uri="{BB962C8B-B14F-4D97-AF65-F5344CB8AC3E}">
        <p14:creationId xmlns:p14="http://schemas.microsoft.com/office/powerpoint/2010/main" val="2813421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53799-265A-64B6-1086-B0DEDDA396EE}"/>
              </a:ext>
            </a:extLst>
          </p:cNvPr>
          <p:cNvSpPr>
            <a:spLocks noGrp="1"/>
          </p:cNvSpPr>
          <p:nvPr>
            <p:ph type="title"/>
          </p:nvPr>
        </p:nvSpPr>
        <p:spPr/>
        <p:txBody>
          <a:bodyPr>
            <a:normAutofit/>
          </a:bodyPr>
          <a:lstStyle/>
          <a:p>
            <a:pPr algn="ctr"/>
            <a:r>
              <a:rPr lang="en-GB" sz="6000" b="1" i="1" u="sng" dirty="0"/>
              <a:t>Are there any exceptions?</a:t>
            </a:r>
          </a:p>
        </p:txBody>
      </p:sp>
      <p:sp>
        <p:nvSpPr>
          <p:cNvPr id="3" name="Content Placeholder 2">
            <a:extLst>
              <a:ext uri="{FF2B5EF4-FFF2-40B4-BE49-F238E27FC236}">
                <a16:creationId xmlns:a16="http://schemas.microsoft.com/office/drawing/2014/main" id="{332B0CFA-1C9E-BBBE-498C-85DA9AB2F704}"/>
              </a:ext>
            </a:extLst>
          </p:cNvPr>
          <p:cNvSpPr>
            <a:spLocks noGrp="1"/>
          </p:cNvSpPr>
          <p:nvPr>
            <p:ph idx="1"/>
          </p:nvPr>
        </p:nvSpPr>
        <p:spPr/>
        <p:txBody>
          <a:bodyPr/>
          <a:lstStyle/>
          <a:p>
            <a:r>
              <a:rPr lang="en-GB" dirty="0"/>
              <a:t>Yes, (Implied </a:t>
            </a:r>
            <a:r>
              <a:rPr lang="en-GB" dirty="0" err="1"/>
              <a:t>assumpit</a:t>
            </a:r>
            <a:r>
              <a:rPr lang="en-GB" dirty="0"/>
              <a:t>) </a:t>
            </a:r>
          </a:p>
          <a:p>
            <a:r>
              <a:rPr lang="en-GB" dirty="0"/>
              <a:t>Where it would be normal for people to pay for something, the courts will enforce. </a:t>
            </a:r>
          </a:p>
          <a:p>
            <a:endParaRPr lang="en-GB" dirty="0"/>
          </a:p>
          <a:p>
            <a:r>
              <a:rPr lang="en-GB" dirty="0" err="1"/>
              <a:t>Lampleigh</a:t>
            </a:r>
            <a:r>
              <a:rPr lang="en-GB" dirty="0"/>
              <a:t> v </a:t>
            </a:r>
            <a:r>
              <a:rPr lang="en-GB" dirty="0" err="1"/>
              <a:t>Braithwait</a:t>
            </a:r>
            <a:r>
              <a:rPr lang="en-GB" dirty="0"/>
              <a:t> [1615] </a:t>
            </a:r>
          </a:p>
          <a:p>
            <a:r>
              <a:rPr lang="en-GB" dirty="0"/>
              <a:t>Re Casey’s Patient’s [1892] </a:t>
            </a:r>
          </a:p>
          <a:p>
            <a:endParaRPr lang="en-GB" dirty="0"/>
          </a:p>
          <a:p>
            <a:endParaRPr lang="en-GB" dirty="0"/>
          </a:p>
        </p:txBody>
      </p:sp>
      <p:sp>
        <p:nvSpPr>
          <p:cNvPr id="6" name="Slide Number Placeholder 5">
            <a:extLst>
              <a:ext uri="{FF2B5EF4-FFF2-40B4-BE49-F238E27FC236}">
                <a16:creationId xmlns:a16="http://schemas.microsoft.com/office/drawing/2014/main" id="{27A155BD-150C-33A5-02AD-724243B0E414}"/>
              </a:ext>
            </a:extLst>
          </p:cNvPr>
          <p:cNvSpPr>
            <a:spLocks noGrp="1"/>
          </p:cNvSpPr>
          <p:nvPr>
            <p:ph type="sldNum" sz="quarter" idx="12"/>
          </p:nvPr>
        </p:nvSpPr>
        <p:spPr/>
        <p:txBody>
          <a:bodyPr/>
          <a:lstStyle/>
          <a:p>
            <a:fld id="{28844951-7827-47D4-8276-7DDE1FA7D85A}" type="slidenum">
              <a:rPr lang="en-US" smtClean="0"/>
              <a:t>12</a:t>
            </a:fld>
            <a:endParaRPr lang="en-US"/>
          </a:p>
        </p:txBody>
      </p:sp>
    </p:spTree>
    <p:extLst>
      <p:ext uri="{BB962C8B-B14F-4D97-AF65-F5344CB8AC3E}">
        <p14:creationId xmlns:p14="http://schemas.microsoft.com/office/powerpoint/2010/main" val="1122788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FFC7EE0-4F16-F3B8-8A4D-70DED16E242A}"/>
              </a:ext>
            </a:extLst>
          </p:cNvPr>
          <p:cNvSpPr>
            <a:spLocks noGrp="1"/>
          </p:cNvSpPr>
          <p:nvPr>
            <p:ph type="ctrTitle"/>
          </p:nvPr>
        </p:nvSpPr>
        <p:spPr>
          <a:xfrm>
            <a:off x="1371600" y="2397047"/>
            <a:ext cx="9144000" cy="2387600"/>
          </a:xfrm>
        </p:spPr>
        <p:txBody>
          <a:bodyPr>
            <a:normAutofit fontScale="90000"/>
          </a:bodyPr>
          <a:lstStyle/>
          <a:p>
            <a:r>
              <a:rPr lang="en-GB" sz="6000" dirty="0"/>
              <a:t>Can you think of any examples as to when this would happen?</a:t>
            </a:r>
          </a:p>
        </p:txBody>
      </p:sp>
      <p:sp>
        <p:nvSpPr>
          <p:cNvPr id="4" name="Date Placeholder 3">
            <a:extLst>
              <a:ext uri="{FF2B5EF4-FFF2-40B4-BE49-F238E27FC236}">
                <a16:creationId xmlns:a16="http://schemas.microsoft.com/office/drawing/2014/main" id="{B9B05D1C-29BB-608B-307A-B101B6FFDB00}"/>
              </a:ext>
            </a:extLst>
          </p:cNvPr>
          <p:cNvSpPr>
            <a:spLocks noGrp="1"/>
          </p:cNvSpPr>
          <p:nvPr>
            <p:ph type="dt" sz="half" idx="4294967295"/>
          </p:nvPr>
        </p:nvSpPr>
        <p:spPr>
          <a:xfrm>
            <a:off x="0" y="6429375"/>
            <a:ext cx="2743200" cy="365125"/>
          </a:xfrm>
        </p:spPr>
        <p:txBody>
          <a:bodyPr/>
          <a:lstStyle/>
          <a:p>
            <a:r>
              <a:rPr lang="en-US"/>
              <a:t>3/1/20XX</a:t>
            </a:r>
          </a:p>
        </p:txBody>
      </p:sp>
      <p:sp>
        <p:nvSpPr>
          <p:cNvPr id="6" name="Slide Number Placeholder 5">
            <a:extLst>
              <a:ext uri="{FF2B5EF4-FFF2-40B4-BE49-F238E27FC236}">
                <a16:creationId xmlns:a16="http://schemas.microsoft.com/office/drawing/2014/main" id="{DC99DA67-7826-FC47-DCB3-F2CBDF486B6D}"/>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13</a:t>
            </a:fld>
            <a:endParaRPr lang="en-US"/>
          </a:p>
        </p:txBody>
      </p:sp>
    </p:spTree>
    <p:extLst>
      <p:ext uri="{BB962C8B-B14F-4D97-AF65-F5344CB8AC3E}">
        <p14:creationId xmlns:p14="http://schemas.microsoft.com/office/powerpoint/2010/main" val="1501224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3586-BBB1-3D9F-AD5E-A2FE609FEA03}"/>
              </a:ext>
            </a:extLst>
          </p:cNvPr>
          <p:cNvSpPr>
            <a:spLocks noGrp="1"/>
          </p:cNvSpPr>
          <p:nvPr>
            <p:ph type="title"/>
          </p:nvPr>
        </p:nvSpPr>
        <p:spPr/>
        <p:txBody>
          <a:bodyPr>
            <a:normAutofit fontScale="90000"/>
          </a:bodyPr>
          <a:lstStyle/>
          <a:p>
            <a:pPr algn="ctr"/>
            <a:r>
              <a:rPr lang="en-GB" sz="6600" b="1" i="1" u="sng" dirty="0" err="1"/>
              <a:t>Consideraton</a:t>
            </a:r>
            <a:r>
              <a:rPr lang="en-GB" sz="6600" b="1" i="1" u="sng" dirty="0"/>
              <a:t> need not be adequate</a:t>
            </a:r>
          </a:p>
        </p:txBody>
      </p:sp>
      <p:sp>
        <p:nvSpPr>
          <p:cNvPr id="3" name="Content Placeholder 2">
            <a:extLst>
              <a:ext uri="{FF2B5EF4-FFF2-40B4-BE49-F238E27FC236}">
                <a16:creationId xmlns:a16="http://schemas.microsoft.com/office/drawing/2014/main" id="{DD01EBDF-FBC5-95B3-FA48-B3B0EB009940}"/>
              </a:ext>
            </a:extLst>
          </p:cNvPr>
          <p:cNvSpPr>
            <a:spLocks noGrp="1"/>
          </p:cNvSpPr>
          <p:nvPr>
            <p:ph idx="1"/>
          </p:nvPr>
        </p:nvSpPr>
        <p:spPr/>
        <p:txBody>
          <a:bodyPr/>
          <a:lstStyle/>
          <a:p>
            <a:r>
              <a:rPr lang="en-GB" dirty="0"/>
              <a:t>Economically adequate – needs to be sufficient. </a:t>
            </a:r>
          </a:p>
          <a:p>
            <a:r>
              <a:rPr lang="en-GB" dirty="0"/>
              <a:t>Whatever the parties see as being fair. </a:t>
            </a:r>
          </a:p>
          <a:p>
            <a:r>
              <a:rPr lang="en-GB" dirty="0"/>
              <a:t>Key case; Chappell and Co v Nestle Co LTD [1960]. </a:t>
            </a:r>
          </a:p>
        </p:txBody>
      </p:sp>
      <p:sp>
        <p:nvSpPr>
          <p:cNvPr id="6" name="Slide Number Placeholder 5">
            <a:extLst>
              <a:ext uri="{FF2B5EF4-FFF2-40B4-BE49-F238E27FC236}">
                <a16:creationId xmlns:a16="http://schemas.microsoft.com/office/drawing/2014/main" id="{A96C31F2-E479-D87B-7176-BA6C7EC2B8B6}"/>
              </a:ext>
            </a:extLst>
          </p:cNvPr>
          <p:cNvSpPr>
            <a:spLocks noGrp="1"/>
          </p:cNvSpPr>
          <p:nvPr>
            <p:ph type="sldNum" sz="quarter" idx="12"/>
          </p:nvPr>
        </p:nvSpPr>
        <p:spPr/>
        <p:txBody>
          <a:bodyPr/>
          <a:lstStyle/>
          <a:p>
            <a:fld id="{28844951-7827-47D4-8276-7DDE1FA7D85A}" type="slidenum">
              <a:rPr lang="en-US" smtClean="0"/>
              <a:t>14</a:t>
            </a:fld>
            <a:endParaRPr lang="en-US"/>
          </a:p>
        </p:txBody>
      </p:sp>
    </p:spTree>
    <p:extLst>
      <p:ext uri="{BB962C8B-B14F-4D97-AF65-F5344CB8AC3E}">
        <p14:creationId xmlns:p14="http://schemas.microsoft.com/office/powerpoint/2010/main" val="3942820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845B0-7808-DA57-AF72-34AE24CD8413}"/>
              </a:ext>
            </a:extLst>
          </p:cNvPr>
          <p:cNvSpPr>
            <a:spLocks noGrp="1"/>
          </p:cNvSpPr>
          <p:nvPr>
            <p:ph type="title"/>
          </p:nvPr>
        </p:nvSpPr>
        <p:spPr/>
        <p:txBody>
          <a:bodyPr>
            <a:normAutofit fontScale="90000"/>
          </a:bodyPr>
          <a:lstStyle/>
          <a:p>
            <a:pPr algn="ctr"/>
            <a:r>
              <a:rPr lang="en-GB" sz="6000" b="1" i="1" u="sng" dirty="0"/>
              <a:t>Consideration must be sufficient</a:t>
            </a:r>
          </a:p>
        </p:txBody>
      </p:sp>
      <p:sp>
        <p:nvSpPr>
          <p:cNvPr id="3" name="Content Placeholder 2">
            <a:extLst>
              <a:ext uri="{FF2B5EF4-FFF2-40B4-BE49-F238E27FC236}">
                <a16:creationId xmlns:a16="http://schemas.microsoft.com/office/drawing/2014/main" id="{8388631F-59B1-3E9F-0C2A-7BFCB27C1996}"/>
              </a:ext>
            </a:extLst>
          </p:cNvPr>
          <p:cNvSpPr>
            <a:spLocks noGrp="1"/>
          </p:cNvSpPr>
          <p:nvPr>
            <p:ph idx="1"/>
          </p:nvPr>
        </p:nvSpPr>
        <p:spPr/>
        <p:txBody>
          <a:bodyPr/>
          <a:lstStyle/>
          <a:p>
            <a:pPr marL="228600" indent="0">
              <a:buNone/>
            </a:pPr>
            <a:r>
              <a:rPr lang="en-GB" dirty="0"/>
              <a:t>Thomas v Thomas [1842] – Value in law. </a:t>
            </a:r>
          </a:p>
          <a:p>
            <a:pPr marL="228600" indent="0">
              <a:buNone/>
            </a:pPr>
            <a:r>
              <a:rPr lang="en-GB" dirty="0"/>
              <a:t>Can be anything such as money.</a:t>
            </a:r>
          </a:p>
          <a:p>
            <a:pPr marL="228600" indent="0">
              <a:buNone/>
            </a:pPr>
            <a:r>
              <a:rPr lang="en-GB" dirty="0"/>
              <a:t>As long as it has value, then it can be classed as consideration. </a:t>
            </a:r>
          </a:p>
          <a:p>
            <a:pPr marL="228600" indent="0">
              <a:buNone/>
            </a:pPr>
            <a:endParaRPr lang="en-GB" dirty="0"/>
          </a:p>
        </p:txBody>
      </p:sp>
      <p:sp>
        <p:nvSpPr>
          <p:cNvPr id="6" name="Slide Number Placeholder 5">
            <a:extLst>
              <a:ext uri="{FF2B5EF4-FFF2-40B4-BE49-F238E27FC236}">
                <a16:creationId xmlns:a16="http://schemas.microsoft.com/office/drawing/2014/main" id="{ECC3F758-63F8-E3D3-E9A5-0B24A52B3057}"/>
              </a:ext>
            </a:extLst>
          </p:cNvPr>
          <p:cNvSpPr>
            <a:spLocks noGrp="1"/>
          </p:cNvSpPr>
          <p:nvPr>
            <p:ph type="sldNum" sz="quarter" idx="12"/>
          </p:nvPr>
        </p:nvSpPr>
        <p:spPr/>
        <p:txBody>
          <a:bodyPr/>
          <a:lstStyle/>
          <a:p>
            <a:fld id="{28844951-7827-47D4-8276-7DDE1FA7D85A}" type="slidenum">
              <a:rPr lang="en-US" smtClean="0"/>
              <a:t>15</a:t>
            </a:fld>
            <a:endParaRPr lang="en-US"/>
          </a:p>
        </p:txBody>
      </p:sp>
    </p:spTree>
    <p:extLst>
      <p:ext uri="{BB962C8B-B14F-4D97-AF65-F5344CB8AC3E}">
        <p14:creationId xmlns:p14="http://schemas.microsoft.com/office/powerpoint/2010/main" val="3731427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6282-252D-9B98-F71D-D03122CF2026}"/>
              </a:ext>
            </a:extLst>
          </p:cNvPr>
          <p:cNvSpPr>
            <a:spLocks noGrp="1"/>
          </p:cNvSpPr>
          <p:nvPr>
            <p:ph type="title"/>
          </p:nvPr>
        </p:nvSpPr>
        <p:spPr/>
        <p:txBody>
          <a:bodyPr>
            <a:normAutofit/>
          </a:bodyPr>
          <a:lstStyle/>
          <a:p>
            <a:pPr algn="ctr"/>
            <a:r>
              <a:rPr lang="en-GB" sz="6600" b="1" i="1" u="sng" dirty="0"/>
              <a:t>However,……</a:t>
            </a:r>
          </a:p>
        </p:txBody>
      </p:sp>
      <p:sp>
        <p:nvSpPr>
          <p:cNvPr id="3" name="Content Placeholder 2">
            <a:extLst>
              <a:ext uri="{FF2B5EF4-FFF2-40B4-BE49-F238E27FC236}">
                <a16:creationId xmlns:a16="http://schemas.microsoft.com/office/drawing/2014/main" id="{A566B778-17E4-8028-20D4-E81D3524C3AD}"/>
              </a:ext>
            </a:extLst>
          </p:cNvPr>
          <p:cNvSpPr>
            <a:spLocks noGrp="1"/>
          </p:cNvSpPr>
          <p:nvPr>
            <p:ph idx="1"/>
          </p:nvPr>
        </p:nvSpPr>
        <p:spPr/>
        <p:txBody>
          <a:bodyPr/>
          <a:lstStyle/>
          <a:p>
            <a:r>
              <a:rPr lang="en-GB" dirty="0"/>
              <a:t>If you are required by law to do something it cannot be classed as consideration for a contract. </a:t>
            </a:r>
          </a:p>
          <a:p>
            <a:endParaRPr lang="en-GB" dirty="0"/>
          </a:p>
          <a:p>
            <a:r>
              <a:rPr lang="en-GB" dirty="0"/>
              <a:t>This can happen in a number of situations. </a:t>
            </a:r>
          </a:p>
        </p:txBody>
      </p:sp>
      <p:sp>
        <p:nvSpPr>
          <p:cNvPr id="6" name="Slide Number Placeholder 5">
            <a:extLst>
              <a:ext uri="{FF2B5EF4-FFF2-40B4-BE49-F238E27FC236}">
                <a16:creationId xmlns:a16="http://schemas.microsoft.com/office/drawing/2014/main" id="{DA2BC00A-0F08-0A14-CB8E-2208D0013008}"/>
              </a:ext>
            </a:extLst>
          </p:cNvPr>
          <p:cNvSpPr>
            <a:spLocks noGrp="1"/>
          </p:cNvSpPr>
          <p:nvPr>
            <p:ph type="sldNum" sz="quarter" idx="12"/>
          </p:nvPr>
        </p:nvSpPr>
        <p:spPr/>
        <p:txBody>
          <a:bodyPr/>
          <a:lstStyle/>
          <a:p>
            <a:fld id="{28844951-7827-47D4-8276-7DDE1FA7D85A}" type="slidenum">
              <a:rPr lang="en-US" smtClean="0"/>
              <a:t>16</a:t>
            </a:fld>
            <a:endParaRPr lang="en-US"/>
          </a:p>
        </p:txBody>
      </p:sp>
    </p:spTree>
    <p:extLst>
      <p:ext uri="{BB962C8B-B14F-4D97-AF65-F5344CB8AC3E}">
        <p14:creationId xmlns:p14="http://schemas.microsoft.com/office/powerpoint/2010/main" val="3144851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18D43-4FEB-90F2-325A-5A6BD549695C}"/>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E89C0CC9-19C7-FC1F-3F3D-05DFEAB9427F}"/>
              </a:ext>
            </a:extLst>
          </p:cNvPr>
          <p:cNvSpPr>
            <a:spLocks noGrp="1"/>
          </p:cNvSpPr>
          <p:nvPr>
            <p:ph idx="1"/>
          </p:nvPr>
        </p:nvSpPr>
        <p:spPr/>
        <p:txBody>
          <a:bodyPr/>
          <a:lstStyle/>
          <a:p>
            <a:r>
              <a:rPr lang="en-GB" dirty="0"/>
              <a:t>Existing to pay debt- no detriment by paying part of a debt = no consideration. </a:t>
            </a:r>
          </a:p>
          <a:p>
            <a:endParaRPr lang="en-GB" dirty="0"/>
          </a:p>
          <a:p>
            <a:r>
              <a:rPr lang="en-GB" dirty="0" err="1"/>
              <a:t>Pinnel’s</a:t>
            </a:r>
            <a:r>
              <a:rPr lang="en-GB" dirty="0"/>
              <a:t> case [1602] </a:t>
            </a:r>
          </a:p>
          <a:p>
            <a:endParaRPr lang="en-GB" dirty="0"/>
          </a:p>
          <a:p>
            <a:r>
              <a:rPr lang="en-GB" dirty="0"/>
              <a:t>Foakes v Beer [1884] </a:t>
            </a:r>
          </a:p>
        </p:txBody>
      </p:sp>
      <p:sp>
        <p:nvSpPr>
          <p:cNvPr id="6" name="Slide Number Placeholder 5">
            <a:extLst>
              <a:ext uri="{FF2B5EF4-FFF2-40B4-BE49-F238E27FC236}">
                <a16:creationId xmlns:a16="http://schemas.microsoft.com/office/drawing/2014/main" id="{F313E7FA-0E1E-1E20-7B2C-691B9D039A2B}"/>
              </a:ext>
            </a:extLst>
          </p:cNvPr>
          <p:cNvSpPr>
            <a:spLocks noGrp="1"/>
          </p:cNvSpPr>
          <p:nvPr>
            <p:ph type="sldNum" sz="quarter" idx="12"/>
          </p:nvPr>
        </p:nvSpPr>
        <p:spPr/>
        <p:txBody>
          <a:bodyPr/>
          <a:lstStyle/>
          <a:p>
            <a:fld id="{28844951-7827-47D4-8276-7DDE1FA7D85A}" type="slidenum">
              <a:rPr lang="en-US" smtClean="0"/>
              <a:t>17</a:t>
            </a:fld>
            <a:endParaRPr lang="en-US"/>
          </a:p>
        </p:txBody>
      </p:sp>
    </p:spTree>
    <p:extLst>
      <p:ext uri="{BB962C8B-B14F-4D97-AF65-F5344CB8AC3E}">
        <p14:creationId xmlns:p14="http://schemas.microsoft.com/office/powerpoint/2010/main" val="529777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441CF-9B3C-F97B-5C91-8D044DB08DD0}"/>
              </a:ext>
            </a:extLst>
          </p:cNvPr>
          <p:cNvSpPr>
            <a:spLocks noGrp="1"/>
          </p:cNvSpPr>
          <p:nvPr>
            <p:ph type="title"/>
          </p:nvPr>
        </p:nvSpPr>
        <p:spPr/>
        <p:txBody>
          <a:bodyPr/>
          <a:lstStyle/>
          <a:p>
            <a:pPr algn="ctr"/>
            <a:r>
              <a:rPr lang="en-GB" b="1" i="1" u="sng" dirty="0"/>
              <a:t>Existing duties under a contract</a:t>
            </a:r>
          </a:p>
        </p:txBody>
      </p:sp>
      <p:sp>
        <p:nvSpPr>
          <p:cNvPr id="3" name="Content Placeholder 2">
            <a:extLst>
              <a:ext uri="{FF2B5EF4-FFF2-40B4-BE49-F238E27FC236}">
                <a16:creationId xmlns:a16="http://schemas.microsoft.com/office/drawing/2014/main" id="{25E9B701-8426-E3D6-B6B5-4694B68B8058}"/>
              </a:ext>
            </a:extLst>
          </p:cNvPr>
          <p:cNvSpPr>
            <a:spLocks noGrp="1"/>
          </p:cNvSpPr>
          <p:nvPr>
            <p:ph idx="1"/>
          </p:nvPr>
        </p:nvSpPr>
        <p:spPr/>
        <p:txBody>
          <a:bodyPr/>
          <a:lstStyle/>
          <a:p>
            <a:r>
              <a:rPr lang="en-GB" dirty="0"/>
              <a:t>To a third party. </a:t>
            </a:r>
          </a:p>
          <a:p>
            <a:r>
              <a:rPr lang="en-GB" dirty="0"/>
              <a:t>Duty to a third party. </a:t>
            </a:r>
          </a:p>
          <a:p>
            <a:r>
              <a:rPr lang="en-GB" dirty="0"/>
              <a:t>Key case; Scotson v </a:t>
            </a:r>
            <a:r>
              <a:rPr lang="en-GB" dirty="0" err="1"/>
              <a:t>Pegg</a:t>
            </a:r>
            <a:r>
              <a:rPr lang="en-GB" dirty="0"/>
              <a:t> [1861] </a:t>
            </a:r>
          </a:p>
        </p:txBody>
      </p:sp>
      <p:sp>
        <p:nvSpPr>
          <p:cNvPr id="6" name="Slide Number Placeholder 5">
            <a:extLst>
              <a:ext uri="{FF2B5EF4-FFF2-40B4-BE49-F238E27FC236}">
                <a16:creationId xmlns:a16="http://schemas.microsoft.com/office/drawing/2014/main" id="{A79CE873-0A3E-6B3E-6058-0BE44DF8A39A}"/>
              </a:ext>
            </a:extLst>
          </p:cNvPr>
          <p:cNvSpPr>
            <a:spLocks noGrp="1"/>
          </p:cNvSpPr>
          <p:nvPr>
            <p:ph type="sldNum" sz="quarter" idx="12"/>
          </p:nvPr>
        </p:nvSpPr>
        <p:spPr/>
        <p:txBody>
          <a:bodyPr/>
          <a:lstStyle/>
          <a:p>
            <a:fld id="{28844951-7827-47D4-8276-7DDE1FA7D85A}" type="slidenum">
              <a:rPr lang="en-US" smtClean="0"/>
              <a:t>18</a:t>
            </a:fld>
            <a:endParaRPr lang="en-US"/>
          </a:p>
        </p:txBody>
      </p:sp>
    </p:spTree>
    <p:extLst>
      <p:ext uri="{BB962C8B-B14F-4D97-AF65-F5344CB8AC3E}">
        <p14:creationId xmlns:p14="http://schemas.microsoft.com/office/powerpoint/2010/main" val="4151872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7964AA-06B3-9472-8DB3-ED172545E515}"/>
              </a:ext>
            </a:extLst>
          </p:cNvPr>
          <p:cNvSpPr>
            <a:spLocks noGrp="1"/>
          </p:cNvSpPr>
          <p:nvPr>
            <p:ph type="ctrTitle"/>
          </p:nvPr>
        </p:nvSpPr>
        <p:spPr>
          <a:xfrm>
            <a:off x="1524000" y="1699216"/>
            <a:ext cx="9144000" cy="2387600"/>
          </a:xfrm>
        </p:spPr>
        <p:txBody>
          <a:bodyPr>
            <a:normAutofit fontScale="90000"/>
          </a:bodyPr>
          <a:lstStyle/>
          <a:p>
            <a:r>
              <a:rPr lang="en-GB" sz="8800" b="1" i="1" u="sng" dirty="0"/>
              <a:t>Promissory Estoppel</a:t>
            </a:r>
          </a:p>
        </p:txBody>
      </p:sp>
      <p:sp>
        <p:nvSpPr>
          <p:cNvPr id="6" name="Slide Number Placeholder 5">
            <a:extLst>
              <a:ext uri="{FF2B5EF4-FFF2-40B4-BE49-F238E27FC236}">
                <a16:creationId xmlns:a16="http://schemas.microsoft.com/office/drawing/2014/main" id="{7A69E2A7-2AE2-DF2C-6AB8-E3572A4F3D98}"/>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19</a:t>
            </a:fld>
            <a:endParaRPr lang="en-US"/>
          </a:p>
        </p:txBody>
      </p:sp>
    </p:spTree>
    <p:extLst>
      <p:ext uri="{BB962C8B-B14F-4D97-AF65-F5344CB8AC3E}">
        <p14:creationId xmlns:p14="http://schemas.microsoft.com/office/powerpoint/2010/main" val="1124224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15DD-1DC0-1ACF-784F-7E6A23D335A8}"/>
              </a:ext>
            </a:extLst>
          </p:cNvPr>
          <p:cNvSpPr>
            <a:spLocks noGrp="1"/>
          </p:cNvSpPr>
          <p:nvPr>
            <p:ph type="title"/>
          </p:nvPr>
        </p:nvSpPr>
        <p:spPr/>
        <p:txBody>
          <a:bodyPr>
            <a:normAutofit/>
          </a:bodyPr>
          <a:lstStyle/>
          <a:p>
            <a:pPr algn="ctr"/>
            <a:r>
              <a:rPr lang="en-GB" sz="7200" b="1" i="1" u="sng" dirty="0"/>
              <a:t>Promissory estoppel</a:t>
            </a:r>
          </a:p>
        </p:txBody>
      </p:sp>
      <p:sp>
        <p:nvSpPr>
          <p:cNvPr id="3" name="Content Placeholder 2">
            <a:extLst>
              <a:ext uri="{FF2B5EF4-FFF2-40B4-BE49-F238E27FC236}">
                <a16:creationId xmlns:a16="http://schemas.microsoft.com/office/drawing/2014/main" id="{105A8DCD-AF45-19BF-5055-526106EE30DA}"/>
              </a:ext>
            </a:extLst>
          </p:cNvPr>
          <p:cNvSpPr>
            <a:spLocks noGrp="1"/>
          </p:cNvSpPr>
          <p:nvPr>
            <p:ph idx="1"/>
          </p:nvPr>
        </p:nvSpPr>
        <p:spPr/>
        <p:txBody>
          <a:bodyPr/>
          <a:lstStyle/>
          <a:p>
            <a:r>
              <a:rPr lang="en-GB" dirty="0"/>
              <a:t>If someone is relying on a promise (reasonably) the courts will stop the withdrawal of a promise. </a:t>
            </a:r>
          </a:p>
          <a:p>
            <a:endParaRPr lang="en-GB" dirty="0"/>
          </a:p>
          <a:p>
            <a:r>
              <a:rPr lang="en-GB" dirty="0"/>
              <a:t>Enforcing a contract because of lack of consideration. </a:t>
            </a:r>
          </a:p>
        </p:txBody>
      </p:sp>
      <p:sp>
        <p:nvSpPr>
          <p:cNvPr id="6" name="Slide Number Placeholder 5">
            <a:extLst>
              <a:ext uri="{FF2B5EF4-FFF2-40B4-BE49-F238E27FC236}">
                <a16:creationId xmlns:a16="http://schemas.microsoft.com/office/drawing/2014/main" id="{2A227887-BEA1-3AD3-093C-F9D7291C9734}"/>
              </a:ext>
            </a:extLst>
          </p:cNvPr>
          <p:cNvSpPr>
            <a:spLocks noGrp="1"/>
          </p:cNvSpPr>
          <p:nvPr>
            <p:ph type="sldNum" sz="quarter" idx="12"/>
          </p:nvPr>
        </p:nvSpPr>
        <p:spPr/>
        <p:txBody>
          <a:bodyPr/>
          <a:lstStyle/>
          <a:p>
            <a:fld id="{28844951-7827-47D4-8276-7DDE1FA7D85A}" type="slidenum">
              <a:rPr lang="en-US" smtClean="0"/>
              <a:t>20</a:t>
            </a:fld>
            <a:endParaRPr lang="en-US"/>
          </a:p>
        </p:txBody>
      </p:sp>
    </p:spTree>
    <p:extLst>
      <p:ext uri="{BB962C8B-B14F-4D97-AF65-F5344CB8AC3E}">
        <p14:creationId xmlns:p14="http://schemas.microsoft.com/office/powerpoint/2010/main" val="982679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1B730-8486-FC23-8441-88C42AD28480}"/>
              </a:ext>
            </a:extLst>
          </p:cNvPr>
          <p:cNvSpPr>
            <a:spLocks noGrp="1"/>
          </p:cNvSpPr>
          <p:nvPr>
            <p:ph type="title"/>
          </p:nvPr>
        </p:nvSpPr>
        <p:spPr/>
        <p:txBody>
          <a:bodyPr>
            <a:normAutofit/>
          </a:bodyPr>
          <a:lstStyle/>
          <a:p>
            <a:pPr algn="ctr"/>
            <a:r>
              <a:rPr lang="en-GB" sz="7200" b="1" i="1" u="sng" dirty="0"/>
              <a:t>Key case</a:t>
            </a:r>
          </a:p>
        </p:txBody>
      </p:sp>
      <p:sp>
        <p:nvSpPr>
          <p:cNvPr id="3" name="Content Placeholder 2">
            <a:extLst>
              <a:ext uri="{FF2B5EF4-FFF2-40B4-BE49-F238E27FC236}">
                <a16:creationId xmlns:a16="http://schemas.microsoft.com/office/drawing/2014/main" id="{B173E9D6-1FAD-C7F0-47CA-32A846443DBC}"/>
              </a:ext>
            </a:extLst>
          </p:cNvPr>
          <p:cNvSpPr>
            <a:spLocks noGrp="1"/>
          </p:cNvSpPr>
          <p:nvPr>
            <p:ph idx="1"/>
          </p:nvPr>
        </p:nvSpPr>
        <p:spPr/>
        <p:txBody>
          <a:bodyPr>
            <a:normAutofit fontScale="92500" lnSpcReduction="20000"/>
          </a:bodyPr>
          <a:lstStyle/>
          <a:p>
            <a:r>
              <a:rPr lang="en-GB" dirty="0"/>
              <a:t>Combe v Combe (1951) </a:t>
            </a:r>
          </a:p>
          <a:p>
            <a:r>
              <a:rPr lang="en-GB" dirty="0"/>
              <a:t>“Where one party has, by his words or conduct, made to the other a promise or assurance which was intended to affect the legal relations between them and to be acted on accordingly, then, once the other party has taken him at his word and acted upon it, the one who gave the promise or assurance cannot afterwards be allowed to revert to the previous legal relations as if no such promise or assurance had been made by him”</a:t>
            </a:r>
          </a:p>
        </p:txBody>
      </p:sp>
      <p:sp>
        <p:nvSpPr>
          <p:cNvPr id="6" name="Slide Number Placeholder 5">
            <a:extLst>
              <a:ext uri="{FF2B5EF4-FFF2-40B4-BE49-F238E27FC236}">
                <a16:creationId xmlns:a16="http://schemas.microsoft.com/office/drawing/2014/main" id="{12C44CBE-E715-9D6C-FD6D-74B5D3385B88}"/>
              </a:ext>
            </a:extLst>
          </p:cNvPr>
          <p:cNvSpPr>
            <a:spLocks noGrp="1"/>
          </p:cNvSpPr>
          <p:nvPr>
            <p:ph type="sldNum" sz="quarter" idx="12"/>
          </p:nvPr>
        </p:nvSpPr>
        <p:spPr/>
        <p:txBody>
          <a:bodyPr/>
          <a:lstStyle/>
          <a:p>
            <a:fld id="{28844951-7827-47D4-8276-7DDE1FA7D85A}" type="slidenum">
              <a:rPr lang="en-US" smtClean="0"/>
              <a:t>21</a:t>
            </a:fld>
            <a:endParaRPr lang="en-US"/>
          </a:p>
        </p:txBody>
      </p:sp>
    </p:spTree>
    <p:extLst>
      <p:ext uri="{BB962C8B-B14F-4D97-AF65-F5344CB8AC3E}">
        <p14:creationId xmlns:p14="http://schemas.microsoft.com/office/powerpoint/2010/main" val="3005203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F778-025D-744D-A6AC-8FF57A42D0C1}"/>
              </a:ext>
            </a:extLst>
          </p:cNvPr>
          <p:cNvSpPr>
            <a:spLocks noGrp="1"/>
          </p:cNvSpPr>
          <p:nvPr>
            <p:ph type="title"/>
          </p:nvPr>
        </p:nvSpPr>
        <p:spPr/>
        <p:txBody>
          <a:bodyPr>
            <a:normAutofit/>
          </a:bodyPr>
          <a:lstStyle/>
          <a:p>
            <a:pPr algn="ctr"/>
            <a:r>
              <a:rPr lang="en-GB" sz="8000" b="1" i="1" u="sng" dirty="0"/>
              <a:t>Activity</a:t>
            </a:r>
          </a:p>
        </p:txBody>
      </p:sp>
      <p:sp>
        <p:nvSpPr>
          <p:cNvPr id="3" name="Content Placeholder 2">
            <a:extLst>
              <a:ext uri="{FF2B5EF4-FFF2-40B4-BE49-F238E27FC236}">
                <a16:creationId xmlns:a16="http://schemas.microsoft.com/office/drawing/2014/main" id="{DD395FCE-C097-D579-A3BD-E8C24F581B32}"/>
              </a:ext>
            </a:extLst>
          </p:cNvPr>
          <p:cNvSpPr>
            <a:spLocks noGrp="1"/>
          </p:cNvSpPr>
          <p:nvPr>
            <p:ph idx="1"/>
          </p:nvPr>
        </p:nvSpPr>
        <p:spPr/>
        <p:txBody>
          <a:bodyPr/>
          <a:lstStyle/>
          <a:p>
            <a:r>
              <a:rPr lang="en-GB" dirty="0"/>
              <a:t>Research; </a:t>
            </a:r>
          </a:p>
          <a:p>
            <a:endParaRPr lang="en-GB" dirty="0"/>
          </a:p>
          <a:p>
            <a:r>
              <a:rPr lang="en-GB" dirty="0"/>
              <a:t>Hughes v Metropolitan Railway Company (1877).</a:t>
            </a:r>
          </a:p>
          <a:p>
            <a:endParaRPr lang="en-GB" dirty="0"/>
          </a:p>
          <a:p>
            <a:r>
              <a:rPr lang="en-GB" dirty="0"/>
              <a:t>Feedback; Facts and outcome. </a:t>
            </a:r>
          </a:p>
        </p:txBody>
      </p:sp>
      <p:sp>
        <p:nvSpPr>
          <p:cNvPr id="6" name="Slide Number Placeholder 5">
            <a:extLst>
              <a:ext uri="{FF2B5EF4-FFF2-40B4-BE49-F238E27FC236}">
                <a16:creationId xmlns:a16="http://schemas.microsoft.com/office/drawing/2014/main" id="{F92FBF0A-D4A4-0015-1A97-C2AACEE8C9A3}"/>
              </a:ext>
            </a:extLst>
          </p:cNvPr>
          <p:cNvSpPr>
            <a:spLocks noGrp="1"/>
          </p:cNvSpPr>
          <p:nvPr>
            <p:ph type="sldNum" sz="quarter" idx="12"/>
          </p:nvPr>
        </p:nvSpPr>
        <p:spPr/>
        <p:txBody>
          <a:bodyPr/>
          <a:lstStyle/>
          <a:p>
            <a:fld id="{28844951-7827-47D4-8276-7DDE1FA7D85A}" type="slidenum">
              <a:rPr lang="en-US" smtClean="0"/>
              <a:t>22</a:t>
            </a:fld>
            <a:endParaRPr lang="en-US"/>
          </a:p>
        </p:txBody>
      </p:sp>
    </p:spTree>
    <p:extLst>
      <p:ext uri="{BB962C8B-B14F-4D97-AF65-F5344CB8AC3E}">
        <p14:creationId xmlns:p14="http://schemas.microsoft.com/office/powerpoint/2010/main" val="1970869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B5D73-B70E-2670-E16E-F4BF96697F13}"/>
              </a:ext>
            </a:extLst>
          </p:cNvPr>
          <p:cNvSpPr>
            <a:spLocks noGrp="1"/>
          </p:cNvSpPr>
          <p:nvPr>
            <p:ph type="title"/>
          </p:nvPr>
        </p:nvSpPr>
        <p:spPr/>
        <p:txBody>
          <a:bodyPr>
            <a:normAutofit/>
          </a:bodyPr>
          <a:lstStyle/>
          <a:p>
            <a:pPr algn="ctr"/>
            <a:r>
              <a:rPr lang="en-GB" sz="7200" b="1" i="1" u="sng" dirty="0"/>
              <a:t>Key case</a:t>
            </a:r>
          </a:p>
        </p:txBody>
      </p:sp>
      <p:sp>
        <p:nvSpPr>
          <p:cNvPr id="3" name="Content Placeholder 2">
            <a:extLst>
              <a:ext uri="{FF2B5EF4-FFF2-40B4-BE49-F238E27FC236}">
                <a16:creationId xmlns:a16="http://schemas.microsoft.com/office/drawing/2014/main" id="{CD497827-1404-FFCC-E578-CB546EAE83F1}"/>
              </a:ext>
            </a:extLst>
          </p:cNvPr>
          <p:cNvSpPr>
            <a:spLocks noGrp="1"/>
          </p:cNvSpPr>
          <p:nvPr>
            <p:ph idx="1"/>
          </p:nvPr>
        </p:nvSpPr>
        <p:spPr/>
        <p:txBody>
          <a:bodyPr/>
          <a:lstStyle/>
          <a:p>
            <a:r>
              <a:rPr lang="en-GB" dirty="0"/>
              <a:t>Central London Property Trust Ltd v High Trees House Ltd (1947) – Lord denning explained that a promise that was intended and acted on is binding. </a:t>
            </a:r>
          </a:p>
          <a:p>
            <a:endParaRPr lang="en-GB" dirty="0"/>
          </a:p>
          <a:p>
            <a:r>
              <a:rPr lang="en-GB" dirty="0"/>
              <a:t>Exceptionally used. </a:t>
            </a:r>
          </a:p>
          <a:p>
            <a:endParaRPr lang="en-GB" dirty="0"/>
          </a:p>
        </p:txBody>
      </p:sp>
      <p:sp>
        <p:nvSpPr>
          <p:cNvPr id="6" name="Slide Number Placeholder 5">
            <a:extLst>
              <a:ext uri="{FF2B5EF4-FFF2-40B4-BE49-F238E27FC236}">
                <a16:creationId xmlns:a16="http://schemas.microsoft.com/office/drawing/2014/main" id="{9396127E-95FE-6B79-498E-ACFB651D9D95}"/>
              </a:ext>
            </a:extLst>
          </p:cNvPr>
          <p:cNvSpPr>
            <a:spLocks noGrp="1"/>
          </p:cNvSpPr>
          <p:nvPr>
            <p:ph type="sldNum" sz="quarter" idx="12"/>
          </p:nvPr>
        </p:nvSpPr>
        <p:spPr/>
        <p:txBody>
          <a:bodyPr/>
          <a:lstStyle/>
          <a:p>
            <a:fld id="{28844951-7827-47D4-8276-7DDE1FA7D85A}" type="slidenum">
              <a:rPr lang="en-US" smtClean="0"/>
              <a:t>23</a:t>
            </a:fld>
            <a:endParaRPr lang="en-US"/>
          </a:p>
        </p:txBody>
      </p:sp>
    </p:spTree>
    <p:extLst>
      <p:ext uri="{BB962C8B-B14F-4D97-AF65-F5344CB8AC3E}">
        <p14:creationId xmlns:p14="http://schemas.microsoft.com/office/powerpoint/2010/main" val="3521323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ame 1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Video 8" descr="Bird's Eye View Of People Walking">
            <a:extLst>
              <a:ext uri="{FF2B5EF4-FFF2-40B4-BE49-F238E27FC236}">
                <a16:creationId xmlns:a16="http://schemas.microsoft.com/office/drawing/2014/main" id="{249A978E-CC53-9C7B-A524-B7B99664F18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89"/>
          </a:xfrm>
          <a:prstGeom prst="rect">
            <a:avLst/>
          </a:prstGeom>
        </p:spPr>
      </p:pic>
      <p:sp>
        <p:nvSpPr>
          <p:cNvPr id="17" name="Rectangle 16">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3577B09-085C-8170-F0A2-D74BF43AAD36}"/>
              </a:ext>
            </a:extLst>
          </p:cNvPr>
          <p:cNvSpPr>
            <a:spLocks noGrp="1"/>
          </p:cNvSpPr>
          <p:nvPr>
            <p:ph type="ctrTitle"/>
          </p:nvPr>
        </p:nvSpPr>
        <p:spPr>
          <a:xfrm>
            <a:off x="106089" y="3316830"/>
            <a:ext cx="11424552" cy="3184274"/>
          </a:xfrm>
        </p:spPr>
        <p:txBody>
          <a:bodyPr vert="horz" lIns="91440" tIns="45720" rIns="91440" bIns="45720" rtlCol="0" anchor="b">
            <a:normAutofit/>
          </a:bodyPr>
          <a:lstStyle/>
          <a:p>
            <a:r>
              <a:rPr lang="en-US" sz="7200" b="1" i="1" u="sng" dirty="0">
                <a:solidFill>
                  <a:schemeClr val="tx1"/>
                </a:solidFill>
              </a:rPr>
              <a:t>Let’s take a break</a:t>
            </a:r>
          </a:p>
        </p:txBody>
      </p:sp>
      <p:sp>
        <p:nvSpPr>
          <p:cNvPr id="6" name="Slide Number Placeholder 5">
            <a:extLst>
              <a:ext uri="{FF2B5EF4-FFF2-40B4-BE49-F238E27FC236}">
                <a16:creationId xmlns:a16="http://schemas.microsoft.com/office/drawing/2014/main" id="{5AB37147-60CA-CADB-1453-C7E88CECB91C}"/>
              </a:ext>
            </a:extLst>
          </p:cNvPr>
          <p:cNvSpPr>
            <a:spLocks noGrp="1"/>
          </p:cNvSpPr>
          <p:nvPr>
            <p:ph type="sldNum" sz="quarter" idx="4294967295"/>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24</a:t>
            </a:fld>
            <a:endParaRPr lang="en-US"/>
          </a:p>
        </p:txBody>
      </p:sp>
    </p:spTree>
    <p:extLst>
      <p:ext uri="{BB962C8B-B14F-4D97-AF65-F5344CB8AC3E}">
        <p14:creationId xmlns:p14="http://schemas.microsoft.com/office/powerpoint/2010/main" val="59884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C54709D-0F3F-0CD5-F938-161054143323}"/>
              </a:ext>
            </a:extLst>
          </p:cNvPr>
          <p:cNvSpPr>
            <a:spLocks noGrp="1"/>
          </p:cNvSpPr>
          <p:nvPr>
            <p:ph type="ctrTitle"/>
          </p:nvPr>
        </p:nvSpPr>
        <p:spPr/>
        <p:txBody>
          <a:bodyPr>
            <a:normAutofit/>
          </a:bodyPr>
          <a:lstStyle/>
          <a:p>
            <a:r>
              <a:rPr lang="en-GB" sz="8000" b="1" i="1" u="sng" dirty="0"/>
              <a:t>Now I will quiz you on consideration</a:t>
            </a:r>
          </a:p>
        </p:txBody>
      </p:sp>
      <p:sp>
        <p:nvSpPr>
          <p:cNvPr id="6" name="Slide Number Placeholder 5">
            <a:extLst>
              <a:ext uri="{FF2B5EF4-FFF2-40B4-BE49-F238E27FC236}">
                <a16:creationId xmlns:a16="http://schemas.microsoft.com/office/drawing/2014/main" id="{32090EE1-070B-2B32-1E67-7822C7FB4263}"/>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25</a:t>
            </a:fld>
            <a:endParaRPr lang="en-US"/>
          </a:p>
        </p:txBody>
      </p:sp>
    </p:spTree>
    <p:extLst>
      <p:ext uri="{BB962C8B-B14F-4D97-AF65-F5344CB8AC3E}">
        <p14:creationId xmlns:p14="http://schemas.microsoft.com/office/powerpoint/2010/main" val="3679241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87D7-BAD5-F6F8-61E7-DD609C066E09}"/>
              </a:ext>
            </a:extLst>
          </p:cNvPr>
          <p:cNvSpPr>
            <a:spLocks noGrp="1"/>
          </p:cNvSpPr>
          <p:nvPr>
            <p:ph type="title"/>
          </p:nvPr>
        </p:nvSpPr>
        <p:spPr/>
        <p:txBody>
          <a:bodyPr>
            <a:normAutofit fontScale="90000"/>
          </a:bodyPr>
          <a:lstStyle/>
          <a:p>
            <a:pPr algn="ctr"/>
            <a:r>
              <a:rPr lang="en-GB" sz="6000" b="1" i="1" u="sng" dirty="0"/>
              <a:t>Intention to create legal relations</a:t>
            </a:r>
          </a:p>
        </p:txBody>
      </p:sp>
      <p:sp>
        <p:nvSpPr>
          <p:cNvPr id="3" name="Content Placeholder 2">
            <a:extLst>
              <a:ext uri="{FF2B5EF4-FFF2-40B4-BE49-F238E27FC236}">
                <a16:creationId xmlns:a16="http://schemas.microsoft.com/office/drawing/2014/main" id="{58722D2D-19B0-DA88-5000-6B83D4869C23}"/>
              </a:ext>
            </a:extLst>
          </p:cNvPr>
          <p:cNvSpPr>
            <a:spLocks noGrp="1"/>
          </p:cNvSpPr>
          <p:nvPr>
            <p:ph idx="1"/>
          </p:nvPr>
        </p:nvSpPr>
        <p:spPr/>
        <p:txBody>
          <a:bodyPr/>
          <a:lstStyle/>
          <a:p>
            <a:r>
              <a:rPr lang="en-GB" dirty="0"/>
              <a:t>2 rebuttable presumptions; </a:t>
            </a:r>
          </a:p>
          <a:p>
            <a:endParaRPr lang="en-GB" dirty="0"/>
          </a:p>
          <a:p>
            <a:r>
              <a:rPr lang="en-GB" dirty="0"/>
              <a:t>1. concerning family and social agreements – no intention to create legal relations. </a:t>
            </a:r>
          </a:p>
          <a:p>
            <a:endParaRPr lang="en-GB" dirty="0"/>
          </a:p>
          <a:p>
            <a:r>
              <a:rPr lang="en-GB" dirty="0"/>
              <a:t>2. No intention in business agreements. </a:t>
            </a:r>
          </a:p>
        </p:txBody>
      </p:sp>
      <p:sp>
        <p:nvSpPr>
          <p:cNvPr id="6" name="Slide Number Placeholder 5">
            <a:extLst>
              <a:ext uri="{FF2B5EF4-FFF2-40B4-BE49-F238E27FC236}">
                <a16:creationId xmlns:a16="http://schemas.microsoft.com/office/drawing/2014/main" id="{E2732143-45A4-F8C8-A17E-D9F773328F8D}"/>
              </a:ext>
            </a:extLst>
          </p:cNvPr>
          <p:cNvSpPr>
            <a:spLocks noGrp="1"/>
          </p:cNvSpPr>
          <p:nvPr>
            <p:ph type="sldNum" sz="quarter" idx="12"/>
          </p:nvPr>
        </p:nvSpPr>
        <p:spPr/>
        <p:txBody>
          <a:bodyPr/>
          <a:lstStyle/>
          <a:p>
            <a:fld id="{28844951-7827-47D4-8276-7DDE1FA7D85A}" type="slidenum">
              <a:rPr lang="en-US" smtClean="0"/>
              <a:t>26</a:t>
            </a:fld>
            <a:endParaRPr lang="en-US"/>
          </a:p>
        </p:txBody>
      </p:sp>
    </p:spTree>
    <p:extLst>
      <p:ext uri="{BB962C8B-B14F-4D97-AF65-F5344CB8AC3E}">
        <p14:creationId xmlns:p14="http://schemas.microsoft.com/office/powerpoint/2010/main" val="20863173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971D5-F446-3DFE-0CDE-5A0ED053DEF7}"/>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C8CCF5AD-D09E-2D08-5614-A41C6FA95B0C}"/>
              </a:ext>
            </a:extLst>
          </p:cNvPr>
          <p:cNvSpPr>
            <a:spLocks noGrp="1"/>
          </p:cNvSpPr>
          <p:nvPr>
            <p:ph idx="1"/>
          </p:nvPr>
        </p:nvSpPr>
        <p:spPr/>
        <p:txBody>
          <a:bodyPr/>
          <a:lstStyle/>
          <a:p>
            <a:r>
              <a:rPr lang="en-GB" dirty="0"/>
              <a:t>Family – you do not expect for a family member to hold you to something via a contract?</a:t>
            </a:r>
          </a:p>
          <a:p>
            <a:endParaRPr lang="en-GB" dirty="0"/>
          </a:p>
          <a:p>
            <a:r>
              <a:rPr lang="en-GB" dirty="0"/>
              <a:t>Balfour v Balfour [1919] – because husband and wife a promise to pay the other £30 per month was not enforceable. </a:t>
            </a:r>
          </a:p>
        </p:txBody>
      </p:sp>
      <p:sp>
        <p:nvSpPr>
          <p:cNvPr id="6" name="Slide Number Placeholder 5">
            <a:extLst>
              <a:ext uri="{FF2B5EF4-FFF2-40B4-BE49-F238E27FC236}">
                <a16:creationId xmlns:a16="http://schemas.microsoft.com/office/drawing/2014/main" id="{69A98785-1F69-BF5D-11FA-E1DC912CB0C4}"/>
              </a:ext>
            </a:extLst>
          </p:cNvPr>
          <p:cNvSpPr>
            <a:spLocks noGrp="1"/>
          </p:cNvSpPr>
          <p:nvPr>
            <p:ph type="sldNum" sz="quarter" idx="12"/>
          </p:nvPr>
        </p:nvSpPr>
        <p:spPr/>
        <p:txBody>
          <a:bodyPr/>
          <a:lstStyle/>
          <a:p>
            <a:fld id="{28844951-7827-47D4-8276-7DDE1FA7D85A}" type="slidenum">
              <a:rPr lang="en-US" smtClean="0"/>
              <a:t>27</a:t>
            </a:fld>
            <a:endParaRPr lang="en-US"/>
          </a:p>
        </p:txBody>
      </p:sp>
    </p:spTree>
    <p:extLst>
      <p:ext uri="{BB962C8B-B14F-4D97-AF65-F5344CB8AC3E}">
        <p14:creationId xmlns:p14="http://schemas.microsoft.com/office/powerpoint/2010/main" val="3410663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8BB9-6715-D875-DA24-5F1C57246F41}"/>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80C6CEFC-6619-881E-6D6C-861AF6CC6432}"/>
              </a:ext>
            </a:extLst>
          </p:cNvPr>
          <p:cNvSpPr>
            <a:spLocks noGrp="1"/>
          </p:cNvSpPr>
          <p:nvPr>
            <p:ph idx="1"/>
          </p:nvPr>
        </p:nvSpPr>
        <p:spPr/>
        <p:txBody>
          <a:bodyPr/>
          <a:lstStyle/>
          <a:p>
            <a:r>
              <a:rPr lang="en-GB" dirty="0"/>
              <a:t>Presumption can be rebutted. </a:t>
            </a:r>
          </a:p>
          <a:p>
            <a:r>
              <a:rPr lang="en-GB" dirty="0"/>
              <a:t>The courts will consider what the parties have said or done to see if the individuals intended to be legally bound. </a:t>
            </a:r>
          </a:p>
          <a:p>
            <a:r>
              <a:rPr lang="en-GB" dirty="0"/>
              <a:t>Research; MacInnes v Gross [2017] </a:t>
            </a:r>
          </a:p>
        </p:txBody>
      </p:sp>
      <p:sp>
        <p:nvSpPr>
          <p:cNvPr id="4" name="Date Placeholder 3">
            <a:extLst>
              <a:ext uri="{FF2B5EF4-FFF2-40B4-BE49-F238E27FC236}">
                <a16:creationId xmlns:a16="http://schemas.microsoft.com/office/drawing/2014/main" id="{B164DB40-EE6E-2F83-6757-322BA2AA6AA5}"/>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CD596A88-1BBE-2803-DB55-66B1F2533E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FF75BF8-AD6E-0948-1F34-0226A5942FC2}"/>
              </a:ext>
            </a:extLst>
          </p:cNvPr>
          <p:cNvSpPr>
            <a:spLocks noGrp="1"/>
          </p:cNvSpPr>
          <p:nvPr>
            <p:ph type="sldNum" sz="quarter" idx="12"/>
          </p:nvPr>
        </p:nvSpPr>
        <p:spPr/>
        <p:txBody>
          <a:bodyPr/>
          <a:lstStyle/>
          <a:p>
            <a:fld id="{28844951-7827-47D4-8276-7DDE1FA7D85A}" type="slidenum">
              <a:rPr lang="en-US" smtClean="0"/>
              <a:t>28</a:t>
            </a:fld>
            <a:endParaRPr lang="en-US"/>
          </a:p>
        </p:txBody>
      </p:sp>
    </p:spTree>
    <p:extLst>
      <p:ext uri="{BB962C8B-B14F-4D97-AF65-F5344CB8AC3E}">
        <p14:creationId xmlns:p14="http://schemas.microsoft.com/office/powerpoint/2010/main" val="27035296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7550-D55D-83FA-630E-39D60367C572}"/>
              </a:ext>
            </a:extLst>
          </p:cNvPr>
          <p:cNvSpPr>
            <a:spLocks noGrp="1"/>
          </p:cNvSpPr>
          <p:nvPr>
            <p:ph type="title"/>
          </p:nvPr>
        </p:nvSpPr>
        <p:spPr/>
        <p:txBody>
          <a:bodyPr>
            <a:normAutofit/>
          </a:bodyPr>
          <a:lstStyle/>
          <a:p>
            <a:pPr algn="ctr"/>
            <a:r>
              <a:rPr lang="en-GB" sz="7200" b="1" i="1" u="sng" dirty="0"/>
              <a:t>Continued </a:t>
            </a:r>
          </a:p>
        </p:txBody>
      </p:sp>
      <p:sp>
        <p:nvSpPr>
          <p:cNvPr id="3" name="Content Placeholder 2">
            <a:extLst>
              <a:ext uri="{FF2B5EF4-FFF2-40B4-BE49-F238E27FC236}">
                <a16:creationId xmlns:a16="http://schemas.microsoft.com/office/drawing/2014/main" id="{FEC29835-D1A7-3DB6-B750-E8A54713AA87}"/>
              </a:ext>
            </a:extLst>
          </p:cNvPr>
          <p:cNvSpPr>
            <a:spLocks noGrp="1"/>
          </p:cNvSpPr>
          <p:nvPr>
            <p:ph idx="1"/>
          </p:nvPr>
        </p:nvSpPr>
        <p:spPr/>
        <p:txBody>
          <a:bodyPr/>
          <a:lstStyle/>
          <a:p>
            <a:r>
              <a:rPr lang="en-GB" dirty="0"/>
              <a:t>What if the relationship no longer exists? – </a:t>
            </a:r>
            <a:r>
              <a:rPr lang="en-GB" dirty="0" err="1"/>
              <a:t>Meritt</a:t>
            </a:r>
            <a:r>
              <a:rPr lang="en-GB" dirty="0"/>
              <a:t> v </a:t>
            </a:r>
            <a:r>
              <a:rPr lang="en-GB" dirty="0" err="1"/>
              <a:t>Merrit</a:t>
            </a:r>
            <a:r>
              <a:rPr lang="en-GB" dirty="0"/>
              <a:t> [1970] – contract between ex-husband and wife – was binding. </a:t>
            </a:r>
          </a:p>
          <a:p>
            <a:endParaRPr lang="en-GB" dirty="0"/>
          </a:p>
          <a:p>
            <a:r>
              <a:rPr lang="en-GB" dirty="0"/>
              <a:t>If one party is putting themselves at a detriment, then it can be classed as a contract. (Parker v Clark [1960] </a:t>
            </a:r>
          </a:p>
        </p:txBody>
      </p:sp>
      <p:sp>
        <p:nvSpPr>
          <p:cNvPr id="4" name="Date Placeholder 3">
            <a:extLst>
              <a:ext uri="{FF2B5EF4-FFF2-40B4-BE49-F238E27FC236}">
                <a16:creationId xmlns:a16="http://schemas.microsoft.com/office/drawing/2014/main" id="{03BD4DD5-7328-0CED-0E13-05E1D7405DE3}"/>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9C6FDDB-0BB1-F6FD-603D-EFF8059515E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436A78F-4CDD-231C-8456-4E7B564EA212}"/>
              </a:ext>
            </a:extLst>
          </p:cNvPr>
          <p:cNvSpPr>
            <a:spLocks noGrp="1"/>
          </p:cNvSpPr>
          <p:nvPr>
            <p:ph type="sldNum" sz="quarter" idx="12"/>
          </p:nvPr>
        </p:nvSpPr>
        <p:spPr/>
        <p:txBody>
          <a:bodyPr/>
          <a:lstStyle/>
          <a:p>
            <a:fld id="{28844951-7827-47D4-8276-7DDE1FA7D85A}" type="slidenum">
              <a:rPr lang="en-US" smtClean="0"/>
              <a:t>29</a:t>
            </a:fld>
            <a:endParaRPr lang="en-US"/>
          </a:p>
        </p:txBody>
      </p:sp>
    </p:spTree>
    <p:extLst>
      <p:ext uri="{BB962C8B-B14F-4D97-AF65-F5344CB8AC3E}">
        <p14:creationId xmlns:p14="http://schemas.microsoft.com/office/powerpoint/2010/main" val="33014517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40F40-7437-3C21-33B4-0318CAB041F5}"/>
              </a:ext>
            </a:extLst>
          </p:cNvPr>
          <p:cNvSpPr>
            <a:spLocks noGrp="1"/>
          </p:cNvSpPr>
          <p:nvPr>
            <p:ph type="title"/>
          </p:nvPr>
        </p:nvSpPr>
        <p:spPr/>
        <p:txBody>
          <a:bodyPr>
            <a:normAutofit/>
          </a:bodyPr>
          <a:lstStyle/>
          <a:p>
            <a:pPr algn="ctr"/>
            <a:r>
              <a:rPr lang="en-GB" sz="8000" b="1" i="1" u="sng" dirty="0"/>
              <a:t>Continued </a:t>
            </a:r>
          </a:p>
        </p:txBody>
      </p:sp>
      <p:sp>
        <p:nvSpPr>
          <p:cNvPr id="3" name="Content Placeholder 2">
            <a:extLst>
              <a:ext uri="{FF2B5EF4-FFF2-40B4-BE49-F238E27FC236}">
                <a16:creationId xmlns:a16="http://schemas.microsoft.com/office/drawing/2014/main" id="{0916DD12-DDE2-2285-3148-BC77616BBB58}"/>
              </a:ext>
            </a:extLst>
          </p:cNvPr>
          <p:cNvSpPr>
            <a:spLocks noGrp="1"/>
          </p:cNvSpPr>
          <p:nvPr>
            <p:ph idx="1"/>
          </p:nvPr>
        </p:nvSpPr>
        <p:spPr/>
        <p:txBody>
          <a:bodyPr/>
          <a:lstStyle/>
          <a:p>
            <a:r>
              <a:rPr lang="en-GB" dirty="0"/>
              <a:t>Business agreements are legal binding (Presumably)</a:t>
            </a:r>
          </a:p>
          <a:p>
            <a:r>
              <a:rPr lang="en-GB" dirty="0"/>
              <a:t>Edmonds v Lawson [2000] – the pupillage was binding. </a:t>
            </a:r>
          </a:p>
          <a:p>
            <a:r>
              <a:rPr lang="en-GB" dirty="0"/>
              <a:t>However, this can be rebutted – if certain terms are figures of speech (cannot sue)  </a:t>
            </a:r>
          </a:p>
        </p:txBody>
      </p:sp>
      <p:sp>
        <p:nvSpPr>
          <p:cNvPr id="6" name="Slide Number Placeholder 5">
            <a:extLst>
              <a:ext uri="{FF2B5EF4-FFF2-40B4-BE49-F238E27FC236}">
                <a16:creationId xmlns:a16="http://schemas.microsoft.com/office/drawing/2014/main" id="{13AFF560-AFD4-AB0F-55ED-B56710245DD0}"/>
              </a:ext>
            </a:extLst>
          </p:cNvPr>
          <p:cNvSpPr>
            <a:spLocks noGrp="1"/>
          </p:cNvSpPr>
          <p:nvPr>
            <p:ph type="sldNum" sz="quarter" idx="12"/>
          </p:nvPr>
        </p:nvSpPr>
        <p:spPr/>
        <p:txBody>
          <a:bodyPr/>
          <a:lstStyle/>
          <a:p>
            <a:fld id="{28844951-7827-47D4-8276-7DDE1FA7D85A}" type="slidenum">
              <a:rPr lang="en-US" smtClean="0"/>
              <a:t>30</a:t>
            </a:fld>
            <a:endParaRPr lang="en-US"/>
          </a:p>
        </p:txBody>
      </p:sp>
    </p:spTree>
    <p:extLst>
      <p:ext uri="{BB962C8B-B14F-4D97-AF65-F5344CB8AC3E}">
        <p14:creationId xmlns:p14="http://schemas.microsoft.com/office/powerpoint/2010/main" val="807740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E6456-8A91-A4FB-72C1-4E35CA0F36AD}"/>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94A4FCAE-FEC3-4BD5-7970-4E54F86DCF78}"/>
              </a:ext>
            </a:extLst>
          </p:cNvPr>
          <p:cNvSpPr>
            <a:spLocks noGrp="1"/>
          </p:cNvSpPr>
          <p:nvPr>
            <p:ph idx="1"/>
          </p:nvPr>
        </p:nvSpPr>
        <p:spPr/>
        <p:txBody>
          <a:bodyPr/>
          <a:lstStyle/>
          <a:p>
            <a:r>
              <a:rPr lang="en-GB" dirty="0"/>
              <a:t>Letter of comfort - </a:t>
            </a:r>
          </a:p>
        </p:txBody>
      </p:sp>
      <p:sp>
        <p:nvSpPr>
          <p:cNvPr id="4" name="Date Placeholder 3">
            <a:extLst>
              <a:ext uri="{FF2B5EF4-FFF2-40B4-BE49-F238E27FC236}">
                <a16:creationId xmlns:a16="http://schemas.microsoft.com/office/drawing/2014/main" id="{171A6F69-1DDE-3D03-206B-57312F9DA2F7}"/>
              </a:ext>
            </a:extLst>
          </p:cNvPr>
          <p:cNvSpPr>
            <a:spLocks noGrp="1"/>
          </p:cNvSpPr>
          <p:nvPr>
            <p:ph type="dt" sz="half" idx="10"/>
          </p:nvPr>
        </p:nvSpPr>
        <p:spPr/>
        <p:txBody>
          <a:bodyPr/>
          <a:lstStyle/>
          <a:p>
            <a:r>
              <a:rPr lang="en-US"/>
              <a:t>3/1/20XX</a:t>
            </a:r>
          </a:p>
        </p:txBody>
      </p:sp>
      <p:sp>
        <p:nvSpPr>
          <p:cNvPr id="6" name="Slide Number Placeholder 5">
            <a:extLst>
              <a:ext uri="{FF2B5EF4-FFF2-40B4-BE49-F238E27FC236}">
                <a16:creationId xmlns:a16="http://schemas.microsoft.com/office/drawing/2014/main" id="{CA2723AD-5EA9-56E4-5BDA-C9A501B38C57}"/>
              </a:ext>
            </a:extLst>
          </p:cNvPr>
          <p:cNvSpPr>
            <a:spLocks noGrp="1"/>
          </p:cNvSpPr>
          <p:nvPr>
            <p:ph type="sldNum" sz="quarter" idx="12"/>
          </p:nvPr>
        </p:nvSpPr>
        <p:spPr/>
        <p:txBody>
          <a:bodyPr/>
          <a:lstStyle/>
          <a:p>
            <a:fld id="{28844951-7827-47D4-8276-7DDE1FA7D85A}" type="slidenum">
              <a:rPr lang="en-US" smtClean="0"/>
              <a:t>31</a:t>
            </a:fld>
            <a:endParaRPr lang="en-US"/>
          </a:p>
        </p:txBody>
      </p:sp>
    </p:spTree>
    <p:extLst>
      <p:ext uri="{BB962C8B-B14F-4D97-AF65-F5344CB8AC3E}">
        <p14:creationId xmlns:p14="http://schemas.microsoft.com/office/powerpoint/2010/main" val="41670570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8137-5BFC-BFFF-F24C-89DFC912EBD2}"/>
              </a:ext>
            </a:extLst>
          </p:cNvPr>
          <p:cNvSpPr>
            <a:spLocks noGrp="1"/>
          </p:cNvSpPr>
          <p:nvPr>
            <p:ph type="title"/>
          </p:nvPr>
        </p:nvSpPr>
        <p:spPr/>
        <p:txBody>
          <a:bodyPr>
            <a:normAutofit/>
          </a:bodyPr>
          <a:lstStyle/>
          <a:p>
            <a:pPr algn="ctr"/>
            <a:r>
              <a:rPr lang="en-GB" sz="6600" b="1" i="1" u="sng" dirty="0"/>
              <a:t>One more important concept </a:t>
            </a:r>
          </a:p>
        </p:txBody>
      </p:sp>
      <p:sp>
        <p:nvSpPr>
          <p:cNvPr id="3" name="Content Placeholder 2">
            <a:extLst>
              <a:ext uri="{FF2B5EF4-FFF2-40B4-BE49-F238E27FC236}">
                <a16:creationId xmlns:a16="http://schemas.microsoft.com/office/drawing/2014/main" id="{50F586CD-E0EE-BB3E-5DB0-1918B8E3E7BC}"/>
              </a:ext>
            </a:extLst>
          </p:cNvPr>
          <p:cNvSpPr>
            <a:spLocks noGrp="1"/>
          </p:cNvSpPr>
          <p:nvPr>
            <p:ph idx="1"/>
          </p:nvPr>
        </p:nvSpPr>
        <p:spPr/>
        <p:txBody>
          <a:bodyPr/>
          <a:lstStyle/>
          <a:p>
            <a:r>
              <a:rPr lang="en-GB" dirty="0"/>
              <a:t>Capacity – in order for a contract to be valid there has to be capacity. </a:t>
            </a:r>
          </a:p>
          <a:p>
            <a:endParaRPr lang="en-GB" dirty="0"/>
          </a:p>
          <a:p>
            <a:r>
              <a:rPr lang="en-GB" dirty="0"/>
              <a:t>Who does not have capacity?</a:t>
            </a:r>
          </a:p>
        </p:txBody>
      </p:sp>
      <p:sp>
        <p:nvSpPr>
          <p:cNvPr id="6" name="Slide Number Placeholder 5">
            <a:extLst>
              <a:ext uri="{FF2B5EF4-FFF2-40B4-BE49-F238E27FC236}">
                <a16:creationId xmlns:a16="http://schemas.microsoft.com/office/drawing/2014/main" id="{F8FC2C3B-FF5E-A80A-1516-DEEB75A84A94}"/>
              </a:ext>
            </a:extLst>
          </p:cNvPr>
          <p:cNvSpPr>
            <a:spLocks noGrp="1"/>
          </p:cNvSpPr>
          <p:nvPr>
            <p:ph type="sldNum" sz="quarter" idx="12"/>
          </p:nvPr>
        </p:nvSpPr>
        <p:spPr/>
        <p:txBody>
          <a:bodyPr/>
          <a:lstStyle/>
          <a:p>
            <a:fld id="{28844951-7827-47D4-8276-7DDE1FA7D85A}" type="slidenum">
              <a:rPr lang="en-US" smtClean="0"/>
              <a:t>32</a:t>
            </a:fld>
            <a:endParaRPr lang="en-US"/>
          </a:p>
        </p:txBody>
      </p:sp>
    </p:spTree>
    <p:extLst>
      <p:ext uri="{BB962C8B-B14F-4D97-AF65-F5344CB8AC3E}">
        <p14:creationId xmlns:p14="http://schemas.microsoft.com/office/powerpoint/2010/main" val="5609938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BD36-602B-D9C9-3362-B88C82511017}"/>
              </a:ext>
            </a:extLst>
          </p:cNvPr>
          <p:cNvSpPr>
            <a:spLocks noGrp="1"/>
          </p:cNvSpPr>
          <p:nvPr>
            <p:ph type="title"/>
          </p:nvPr>
        </p:nvSpPr>
        <p:spPr/>
        <p:txBody>
          <a:bodyPr>
            <a:normAutofit/>
          </a:bodyPr>
          <a:lstStyle/>
          <a:p>
            <a:pPr algn="ctr"/>
            <a:r>
              <a:rPr lang="en-GB" sz="6600" b="1" i="1" u="sng" dirty="0"/>
              <a:t>Mental capacity</a:t>
            </a:r>
          </a:p>
        </p:txBody>
      </p:sp>
      <p:sp>
        <p:nvSpPr>
          <p:cNvPr id="3" name="Content Placeholder 2">
            <a:extLst>
              <a:ext uri="{FF2B5EF4-FFF2-40B4-BE49-F238E27FC236}">
                <a16:creationId xmlns:a16="http://schemas.microsoft.com/office/drawing/2014/main" id="{4D596526-BEEA-73BB-EB7C-1D43B761F628}"/>
              </a:ext>
            </a:extLst>
          </p:cNvPr>
          <p:cNvSpPr>
            <a:spLocks noGrp="1"/>
          </p:cNvSpPr>
          <p:nvPr>
            <p:ph idx="1"/>
          </p:nvPr>
        </p:nvSpPr>
        <p:spPr/>
        <p:txBody>
          <a:bodyPr/>
          <a:lstStyle/>
          <a:p>
            <a:r>
              <a:rPr lang="en-GB" dirty="0"/>
              <a:t>No mental capacity to understand what you are agreeing too. </a:t>
            </a:r>
          </a:p>
          <a:p>
            <a:endParaRPr lang="en-GB" dirty="0"/>
          </a:p>
          <a:p>
            <a:r>
              <a:rPr lang="en-GB" dirty="0"/>
              <a:t>Key piece of legislation – Mental Capacity Act 2005.</a:t>
            </a:r>
          </a:p>
        </p:txBody>
      </p:sp>
      <p:sp>
        <p:nvSpPr>
          <p:cNvPr id="6" name="Slide Number Placeholder 5">
            <a:extLst>
              <a:ext uri="{FF2B5EF4-FFF2-40B4-BE49-F238E27FC236}">
                <a16:creationId xmlns:a16="http://schemas.microsoft.com/office/drawing/2014/main" id="{3B38D1D2-8162-C68B-7BCE-7EB6C10B654A}"/>
              </a:ext>
            </a:extLst>
          </p:cNvPr>
          <p:cNvSpPr>
            <a:spLocks noGrp="1"/>
          </p:cNvSpPr>
          <p:nvPr>
            <p:ph type="sldNum" sz="quarter" idx="12"/>
          </p:nvPr>
        </p:nvSpPr>
        <p:spPr/>
        <p:txBody>
          <a:bodyPr/>
          <a:lstStyle/>
          <a:p>
            <a:fld id="{28844951-7827-47D4-8276-7DDE1FA7D85A}" type="slidenum">
              <a:rPr lang="en-US" smtClean="0"/>
              <a:t>33</a:t>
            </a:fld>
            <a:endParaRPr lang="en-US"/>
          </a:p>
        </p:txBody>
      </p:sp>
    </p:spTree>
    <p:extLst>
      <p:ext uri="{BB962C8B-B14F-4D97-AF65-F5344CB8AC3E}">
        <p14:creationId xmlns:p14="http://schemas.microsoft.com/office/powerpoint/2010/main" val="20872073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ACD37-CD17-EF14-704F-E56598957033}"/>
              </a:ext>
            </a:extLst>
          </p:cNvPr>
          <p:cNvSpPr>
            <a:spLocks noGrp="1"/>
          </p:cNvSpPr>
          <p:nvPr>
            <p:ph type="title"/>
          </p:nvPr>
        </p:nvSpPr>
        <p:spPr/>
        <p:txBody>
          <a:bodyPr>
            <a:normAutofit/>
          </a:bodyPr>
          <a:lstStyle/>
          <a:p>
            <a:pPr algn="ctr"/>
            <a:r>
              <a:rPr lang="en-GB" sz="6600" b="1" i="1" u="sng" dirty="0"/>
              <a:t>Mental capacity</a:t>
            </a:r>
          </a:p>
        </p:txBody>
      </p:sp>
      <p:sp>
        <p:nvSpPr>
          <p:cNvPr id="3" name="Content Placeholder 2">
            <a:extLst>
              <a:ext uri="{FF2B5EF4-FFF2-40B4-BE49-F238E27FC236}">
                <a16:creationId xmlns:a16="http://schemas.microsoft.com/office/drawing/2014/main" id="{87AE55AE-FC8D-127A-770E-FB82239D89FE}"/>
              </a:ext>
            </a:extLst>
          </p:cNvPr>
          <p:cNvSpPr>
            <a:spLocks noGrp="1"/>
          </p:cNvSpPr>
          <p:nvPr>
            <p:ph idx="1"/>
          </p:nvPr>
        </p:nvSpPr>
        <p:spPr/>
        <p:txBody>
          <a:bodyPr/>
          <a:lstStyle/>
          <a:p>
            <a:r>
              <a:rPr lang="en-GB" dirty="0"/>
              <a:t>S.2 (1) – </a:t>
            </a:r>
          </a:p>
          <a:p>
            <a:r>
              <a:rPr lang="en-GB" b="0" i="0" dirty="0">
                <a:solidFill>
                  <a:srgbClr val="1E1E1E"/>
                </a:solidFill>
                <a:effectLst/>
              </a:rPr>
              <a:t>For the purposes of this Act, a person lacks capacity in relation to a matter if at the material time he is unable to make a decision for himself in relation to the matter because of an impairment of, or a disturbance in the functioning of, the mind or brain.</a:t>
            </a:r>
            <a:endParaRPr lang="en-GB" dirty="0"/>
          </a:p>
          <a:p>
            <a:endParaRPr lang="en-GB" dirty="0"/>
          </a:p>
        </p:txBody>
      </p:sp>
      <p:sp>
        <p:nvSpPr>
          <p:cNvPr id="6" name="Slide Number Placeholder 5">
            <a:extLst>
              <a:ext uri="{FF2B5EF4-FFF2-40B4-BE49-F238E27FC236}">
                <a16:creationId xmlns:a16="http://schemas.microsoft.com/office/drawing/2014/main" id="{EDEA8D65-34D7-4FF2-1BFE-7FAC53641667}"/>
              </a:ext>
            </a:extLst>
          </p:cNvPr>
          <p:cNvSpPr>
            <a:spLocks noGrp="1"/>
          </p:cNvSpPr>
          <p:nvPr>
            <p:ph type="sldNum" sz="quarter" idx="12"/>
          </p:nvPr>
        </p:nvSpPr>
        <p:spPr/>
        <p:txBody>
          <a:bodyPr/>
          <a:lstStyle/>
          <a:p>
            <a:fld id="{28844951-7827-47D4-8276-7DDE1FA7D85A}" type="slidenum">
              <a:rPr lang="en-US" smtClean="0"/>
              <a:t>34</a:t>
            </a:fld>
            <a:endParaRPr lang="en-US"/>
          </a:p>
        </p:txBody>
      </p:sp>
    </p:spTree>
    <p:extLst>
      <p:ext uri="{BB962C8B-B14F-4D97-AF65-F5344CB8AC3E}">
        <p14:creationId xmlns:p14="http://schemas.microsoft.com/office/powerpoint/2010/main" val="23719892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3C295-014A-ACF9-FF13-A8338F6AE217}"/>
              </a:ext>
            </a:extLst>
          </p:cNvPr>
          <p:cNvSpPr>
            <a:spLocks noGrp="1"/>
          </p:cNvSpPr>
          <p:nvPr>
            <p:ph idx="1"/>
          </p:nvPr>
        </p:nvSpPr>
        <p:spPr>
          <a:xfrm>
            <a:off x="838200" y="770021"/>
            <a:ext cx="10515600" cy="5406942"/>
          </a:xfrm>
        </p:spPr>
        <p:txBody>
          <a:bodyPr>
            <a:normAutofit fontScale="92500" lnSpcReduction="10000"/>
          </a:bodyPr>
          <a:lstStyle/>
          <a:p>
            <a:r>
              <a:rPr lang="en-GB" dirty="0"/>
              <a:t>S.3(1) – </a:t>
            </a:r>
          </a:p>
          <a:p>
            <a:pPr algn="l"/>
            <a:r>
              <a:rPr lang="en-GB" b="0" i="0" dirty="0">
                <a:solidFill>
                  <a:srgbClr val="1E1E1E"/>
                </a:solidFill>
                <a:effectLst/>
              </a:rPr>
              <a:t>a person is unable to make a decision for himself if he is unable—</a:t>
            </a:r>
          </a:p>
          <a:p>
            <a:pPr algn="l"/>
            <a:r>
              <a:rPr lang="en-GB" b="0" i="0" dirty="0">
                <a:solidFill>
                  <a:srgbClr val="1E1E1E"/>
                </a:solidFill>
                <a:effectLst/>
              </a:rPr>
              <a:t>(a)to understand the information relevant to the decision,</a:t>
            </a:r>
          </a:p>
          <a:p>
            <a:pPr algn="l"/>
            <a:r>
              <a:rPr lang="en-GB" b="0" i="0" dirty="0">
                <a:solidFill>
                  <a:srgbClr val="1E1E1E"/>
                </a:solidFill>
                <a:effectLst/>
              </a:rPr>
              <a:t>(b)to retain that information,</a:t>
            </a:r>
          </a:p>
          <a:p>
            <a:pPr algn="l"/>
            <a:r>
              <a:rPr lang="en-GB" b="0" i="0" dirty="0">
                <a:solidFill>
                  <a:srgbClr val="1E1E1E"/>
                </a:solidFill>
                <a:effectLst/>
              </a:rPr>
              <a:t>(c)to use or weigh that information as part of the process of making the decision, or</a:t>
            </a:r>
          </a:p>
          <a:p>
            <a:pPr algn="l"/>
            <a:r>
              <a:rPr lang="en-GB" b="0" i="0" dirty="0">
                <a:solidFill>
                  <a:srgbClr val="1E1E1E"/>
                </a:solidFill>
                <a:effectLst/>
              </a:rPr>
              <a:t>(d)to communicate his decision (whether by talking, using sign language or any other means).</a:t>
            </a:r>
          </a:p>
          <a:p>
            <a:endParaRPr lang="en-GB" dirty="0"/>
          </a:p>
        </p:txBody>
      </p:sp>
      <p:sp>
        <p:nvSpPr>
          <p:cNvPr id="6" name="Slide Number Placeholder 5">
            <a:extLst>
              <a:ext uri="{FF2B5EF4-FFF2-40B4-BE49-F238E27FC236}">
                <a16:creationId xmlns:a16="http://schemas.microsoft.com/office/drawing/2014/main" id="{685A4385-FA46-0D5F-0B8B-0725D44138BD}"/>
              </a:ext>
            </a:extLst>
          </p:cNvPr>
          <p:cNvSpPr>
            <a:spLocks noGrp="1"/>
          </p:cNvSpPr>
          <p:nvPr>
            <p:ph type="sldNum" sz="quarter" idx="12"/>
          </p:nvPr>
        </p:nvSpPr>
        <p:spPr/>
        <p:txBody>
          <a:bodyPr/>
          <a:lstStyle/>
          <a:p>
            <a:fld id="{28844951-7827-47D4-8276-7DDE1FA7D85A}" type="slidenum">
              <a:rPr lang="en-US" smtClean="0"/>
              <a:t>35</a:t>
            </a:fld>
            <a:endParaRPr lang="en-US"/>
          </a:p>
        </p:txBody>
      </p:sp>
    </p:spTree>
    <p:extLst>
      <p:ext uri="{BB962C8B-B14F-4D97-AF65-F5344CB8AC3E}">
        <p14:creationId xmlns:p14="http://schemas.microsoft.com/office/powerpoint/2010/main" val="5621476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74DB-CABB-4FCF-CD70-B48F4E7085A9}"/>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FCFDE525-8A8D-B324-1F15-78BFEB601D9F}"/>
              </a:ext>
            </a:extLst>
          </p:cNvPr>
          <p:cNvSpPr>
            <a:spLocks noGrp="1"/>
          </p:cNvSpPr>
          <p:nvPr>
            <p:ph idx="1"/>
          </p:nvPr>
        </p:nvSpPr>
        <p:spPr/>
        <p:txBody>
          <a:bodyPr/>
          <a:lstStyle/>
          <a:p>
            <a:r>
              <a:rPr lang="en-GB" dirty="0"/>
              <a:t>Mental Capacity Act 2005 – covers a wide variety of elements including intoxication. </a:t>
            </a:r>
          </a:p>
          <a:p>
            <a:endParaRPr lang="en-GB" dirty="0"/>
          </a:p>
          <a:p>
            <a:r>
              <a:rPr lang="en-GB" dirty="0"/>
              <a:t>Intoxication depends on if the other party is aware. </a:t>
            </a:r>
          </a:p>
          <a:p>
            <a:endParaRPr lang="en-GB" dirty="0"/>
          </a:p>
          <a:p>
            <a:r>
              <a:rPr lang="en-GB" dirty="0"/>
              <a:t>Imperial Loan Co. v Stone [1892].</a:t>
            </a:r>
          </a:p>
        </p:txBody>
      </p:sp>
      <p:sp>
        <p:nvSpPr>
          <p:cNvPr id="4" name="Date Placeholder 3">
            <a:extLst>
              <a:ext uri="{FF2B5EF4-FFF2-40B4-BE49-F238E27FC236}">
                <a16:creationId xmlns:a16="http://schemas.microsoft.com/office/drawing/2014/main" id="{4C51EE6F-C947-5CC8-A93A-2F1457546CF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C073555B-676D-92EB-C610-8CBD90F857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768B76B-71B0-A1D8-45C5-0A3F064FD93A}"/>
              </a:ext>
            </a:extLst>
          </p:cNvPr>
          <p:cNvSpPr>
            <a:spLocks noGrp="1"/>
          </p:cNvSpPr>
          <p:nvPr>
            <p:ph type="sldNum" sz="quarter" idx="12"/>
          </p:nvPr>
        </p:nvSpPr>
        <p:spPr/>
        <p:txBody>
          <a:bodyPr/>
          <a:lstStyle/>
          <a:p>
            <a:fld id="{28844951-7827-47D4-8276-7DDE1FA7D85A}" type="slidenum">
              <a:rPr lang="en-US" smtClean="0"/>
              <a:t>36</a:t>
            </a:fld>
            <a:endParaRPr lang="en-US"/>
          </a:p>
        </p:txBody>
      </p:sp>
    </p:spTree>
    <p:extLst>
      <p:ext uri="{BB962C8B-B14F-4D97-AF65-F5344CB8AC3E}">
        <p14:creationId xmlns:p14="http://schemas.microsoft.com/office/powerpoint/2010/main" val="14694780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4563-36FF-4522-3065-2144C9ABBDBB}"/>
              </a:ext>
            </a:extLst>
          </p:cNvPr>
          <p:cNvSpPr>
            <a:spLocks noGrp="1"/>
          </p:cNvSpPr>
          <p:nvPr>
            <p:ph type="title"/>
          </p:nvPr>
        </p:nvSpPr>
        <p:spPr/>
        <p:txBody>
          <a:bodyPr>
            <a:normAutofit/>
          </a:bodyPr>
          <a:lstStyle/>
          <a:p>
            <a:pPr algn="ctr"/>
            <a:r>
              <a:rPr lang="en-GB" sz="8000" b="1" i="1" u="sng" dirty="0"/>
              <a:t>Children</a:t>
            </a:r>
          </a:p>
        </p:txBody>
      </p:sp>
      <p:sp>
        <p:nvSpPr>
          <p:cNvPr id="3" name="Content Placeholder 2">
            <a:extLst>
              <a:ext uri="{FF2B5EF4-FFF2-40B4-BE49-F238E27FC236}">
                <a16:creationId xmlns:a16="http://schemas.microsoft.com/office/drawing/2014/main" id="{9039B787-7EDF-07B2-ED37-6CAC79EF2AD0}"/>
              </a:ext>
            </a:extLst>
          </p:cNvPr>
          <p:cNvSpPr>
            <a:spLocks noGrp="1"/>
          </p:cNvSpPr>
          <p:nvPr>
            <p:ph idx="1"/>
          </p:nvPr>
        </p:nvSpPr>
        <p:spPr/>
        <p:txBody>
          <a:bodyPr/>
          <a:lstStyle/>
          <a:p>
            <a:r>
              <a:rPr lang="en-GB" dirty="0"/>
              <a:t>Under 18 years old. </a:t>
            </a:r>
          </a:p>
          <a:p>
            <a:r>
              <a:rPr lang="en-GB" dirty="0"/>
              <a:t>However, one exception is necessaries – such as clothes. </a:t>
            </a:r>
          </a:p>
          <a:p>
            <a:r>
              <a:rPr lang="en-GB" dirty="0"/>
              <a:t>Sale of Goods Act 1979 – S.3(2).</a:t>
            </a:r>
          </a:p>
          <a:p>
            <a:r>
              <a:rPr lang="en-GB" dirty="0"/>
              <a:t>Nash v Inman [1908]</a:t>
            </a:r>
          </a:p>
        </p:txBody>
      </p:sp>
      <p:sp>
        <p:nvSpPr>
          <p:cNvPr id="6" name="Slide Number Placeholder 5">
            <a:extLst>
              <a:ext uri="{FF2B5EF4-FFF2-40B4-BE49-F238E27FC236}">
                <a16:creationId xmlns:a16="http://schemas.microsoft.com/office/drawing/2014/main" id="{9A259D8E-FD3C-4802-AB04-A9B538B7FB48}"/>
              </a:ext>
            </a:extLst>
          </p:cNvPr>
          <p:cNvSpPr>
            <a:spLocks noGrp="1"/>
          </p:cNvSpPr>
          <p:nvPr>
            <p:ph type="sldNum" sz="quarter" idx="12"/>
          </p:nvPr>
        </p:nvSpPr>
        <p:spPr/>
        <p:txBody>
          <a:bodyPr/>
          <a:lstStyle/>
          <a:p>
            <a:fld id="{28844951-7827-47D4-8276-7DDE1FA7D85A}" type="slidenum">
              <a:rPr lang="en-US" smtClean="0"/>
              <a:t>37</a:t>
            </a:fld>
            <a:endParaRPr lang="en-US"/>
          </a:p>
        </p:txBody>
      </p:sp>
    </p:spTree>
    <p:extLst>
      <p:ext uri="{BB962C8B-B14F-4D97-AF65-F5344CB8AC3E}">
        <p14:creationId xmlns:p14="http://schemas.microsoft.com/office/powerpoint/2010/main" val="38015189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EB342-6E89-B814-AC2F-79289A1AB163}"/>
              </a:ext>
            </a:extLst>
          </p:cNvPr>
          <p:cNvSpPr>
            <a:spLocks noGrp="1"/>
          </p:cNvSpPr>
          <p:nvPr>
            <p:ph type="title"/>
          </p:nvPr>
        </p:nvSpPr>
        <p:spPr/>
        <p:txBody>
          <a:bodyPr>
            <a:normAutofit/>
          </a:bodyPr>
          <a:lstStyle/>
          <a:p>
            <a:pPr algn="ctr"/>
            <a:r>
              <a:rPr lang="en-GB" sz="6000" b="1" i="1" u="sng" dirty="0"/>
              <a:t>Contracts for beneficial service</a:t>
            </a:r>
          </a:p>
        </p:txBody>
      </p:sp>
      <p:sp>
        <p:nvSpPr>
          <p:cNvPr id="3" name="Content Placeholder 2">
            <a:extLst>
              <a:ext uri="{FF2B5EF4-FFF2-40B4-BE49-F238E27FC236}">
                <a16:creationId xmlns:a16="http://schemas.microsoft.com/office/drawing/2014/main" id="{5C66DBFA-2634-9920-5D4C-68B2066EC889}"/>
              </a:ext>
            </a:extLst>
          </p:cNvPr>
          <p:cNvSpPr>
            <a:spLocks noGrp="1"/>
          </p:cNvSpPr>
          <p:nvPr>
            <p:ph idx="1"/>
          </p:nvPr>
        </p:nvSpPr>
        <p:spPr/>
        <p:txBody>
          <a:bodyPr/>
          <a:lstStyle/>
          <a:p>
            <a:r>
              <a:rPr lang="en-GB" dirty="0"/>
              <a:t>This includes elements such as apprenticeships. </a:t>
            </a:r>
          </a:p>
          <a:p>
            <a:r>
              <a:rPr lang="en-GB" dirty="0"/>
              <a:t>Has to be beneficial for the minor. </a:t>
            </a:r>
          </a:p>
          <a:p>
            <a:endParaRPr lang="en-GB" dirty="0"/>
          </a:p>
          <a:p>
            <a:r>
              <a:rPr lang="en-GB" dirty="0"/>
              <a:t>Doyle v White City Stadium [1935]</a:t>
            </a:r>
          </a:p>
        </p:txBody>
      </p:sp>
      <p:sp>
        <p:nvSpPr>
          <p:cNvPr id="6" name="Slide Number Placeholder 5">
            <a:extLst>
              <a:ext uri="{FF2B5EF4-FFF2-40B4-BE49-F238E27FC236}">
                <a16:creationId xmlns:a16="http://schemas.microsoft.com/office/drawing/2014/main" id="{E7BC3460-4070-E49D-FE28-624AF98C50F9}"/>
              </a:ext>
            </a:extLst>
          </p:cNvPr>
          <p:cNvSpPr>
            <a:spLocks noGrp="1"/>
          </p:cNvSpPr>
          <p:nvPr>
            <p:ph type="sldNum" sz="quarter" idx="12"/>
          </p:nvPr>
        </p:nvSpPr>
        <p:spPr/>
        <p:txBody>
          <a:bodyPr/>
          <a:lstStyle/>
          <a:p>
            <a:fld id="{28844951-7827-47D4-8276-7DDE1FA7D85A}" type="slidenum">
              <a:rPr lang="en-US" smtClean="0"/>
              <a:t>38</a:t>
            </a:fld>
            <a:endParaRPr lang="en-US"/>
          </a:p>
        </p:txBody>
      </p:sp>
    </p:spTree>
    <p:extLst>
      <p:ext uri="{BB962C8B-B14F-4D97-AF65-F5344CB8AC3E}">
        <p14:creationId xmlns:p14="http://schemas.microsoft.com/office/powerpoint/2010/main" val="1577878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E0A4D-CD52-D11C-66E2-DE8F685E58F8}"/>
              </a:ext>
            </a:extLst>
          </p:cNvPr>
          <p:cNvSpPr>
            <a:spLocks noGrp="1"/>
          </p:cNvSpPr>
          <p:nvPr>
            <p:ph type="title"/>
          </p:nvPr>
        </p:nvSpPr>
        <p:spPr/>
        <p:txBody>
          <a:bodyPr>
            <a:normAutofit/>
          </a:bodyPr>
          <a:lstStyle/>
          <a:p>
            <a:pPr algn="ctr"/>
            <a:r>
              <a:rPr lang="en-GB" sz="7200" b="1" i="1" u="sng" dirty="0"/>
              <a:t>Key case - Activity</a:t>
            </a:r>
          </a:p>
        </p:txBody>
      </p:sp>
      <p:sp>
        <p:nvSpPr>
          <p:cNvPr id="3" name="Content Placeholder 2">
            <a:extLst>
              <a:ext uri="{FF2B5EF4-FFF2-40B4-BE49-F238E27FC236}">
                <a16:creationId xmlns:a16="http://schemas.microsoft.com/office/drawing/2014/main" id="{4714F0C3-CCD5-0B14-BC89-A5A0EEE77806}"/>
              </a:ext>
            </a:extLst>
          </p:cNvPr>
          <p:cNvSpPr>
            <a:spLocks noGrp="1"/>
          </p:cNvSpPr>
          <p:nvPr>
            <p:ph idx="1"/>
          </p:nvPr>
        </p:nvSpPr>
        <p:spPr/>
        <p:txBody>
          <a:bodyPr/>
          <a:lstStyle/>
          <a:p>
            <a:r>
              <a:rPr lang="en-GB" dirty="0"/>
              <a:t>Research – </a:t>
            </a:r>
          </a:p>
          <a:p>
            <a:endParaRPr lang="en-GB" dirty="0"/>
          </a:p>
          <a:p>
            <a:r>
              <a:rPr lang="en-GB" dirty="0" err="1"/>
              <a:t>Proform</a:t>
            </a:r>
            <a:r>
              <a:rPr lang="en-GB" dirty="0"/>
              <a:t> Sports Management Ltd v Proactive Sports Management Ltd [2006]</a:t>
            </a:r>
          </a:p>
          <a:p>
            <a:endParaRPr lang="en-GB" dirty="0"/>
          </a:p>
          <a:p>
            <a:endParaRPr lang="en-GB" dirty="0"/>
          </a:p>
        </p:txBody>
      </p:sp>
      <p:sp>
        <p:nvSpPr>
          <p:cNvPr id="4" name="Date Placeholder 3">
            <a:extLst>
              <a:ext uri="{FF2B5EF4-FFF2-40B4-BE49-F238E27FC236}">
                <a16:creationId xmlns:a16="http://schemas.microsoft.com/office/drawing/2014/main" id="{56EB80D5-14FC-A243-122D-024D2E868DC1}"/>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189C561C-1818-0317-5AFC-0284CCB9F9E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4058B2-645A-0F56-8454-976D96D351E6}"/>
              </a:ext>
            </a:extLst>
          </p:cNvPr>
          <p:cNvSpPr>
            <a:spLocks noGrp="1"/>
          </p:cNvSpPr>
          <p:nvPr>
            <p:ph type="sldNum" sz="quarter" idx="12"/>
          </p:nvPr>
        </p:nvSpPr>
        <p:spPr/>
        <p:txBody>
          <a:bodyPr/>
          <a:lstStyle/>
          <a:p>
            <a:fld id="{28844951-7827-47D4-8276-7DDE1FA7D85A}" type="slidenum">
              <a:rPr lang="en-US" smtClean="0"/>
              <a:t>39</a:t>
            </a:fld>
            <a:endParaRPr lang="en-US"/>
          </a:p>
        </p:txBody>
      </p:sp>
    </p:spTree>
    <p:extLst>
      <p:ext uri="{BB962C8B-B14F-4D97-AF65-F5344CB8AC3E}">
        <p14:creationId xmlns:p14="http://schemas.microsoft.com/office/powerpoint/2010/main" val="27697553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35FC-B337-3004-604A-2BD4ECBB3FB7}"/>
              </a:ext>
            </a:extLst>
          </p:cNvPr>
          <p:cNvSpPr>
            <a:spLocks noGrp="1"/>
          </p:cNvSpPr>
          <p:nvPr>
            <p:ph type="title"/>
          </p:nvPr>
        </p:nvSpPr>
        <p:spPr/>
        <p:txBody>
          <a:bodyPr>
            <a:normAutofit/>
          </a:bodyPr>
          <a:lstStyle/>
          <a:p>
            <a:pPr algn="ctr"/>
            <a:r>
              <a:rPr lang="en-GB" sz="7200" b="1" i="1" u="sng" dirty="0"/>
              <a:t>Companies</a:t>
            </a:r>
          </a:p>
        </p:txBody>
      </p:sp>
      <p:sp>
        <p:nvSpPr>
          <p:cNvPr id="3" name="Content Placeholder 2">
            <a:extLst>
              <a:ext uri="{FF2B5EF4-FFF2-40B4-BE49-F238E27FC236}">
                <a16:creationId xmlns:a16="http://schemas.microsoft.com/office/drawing/2014/main" id="{DF2A63FF-A6AE-A450-41F2-D4A1D5944FDD}"/>
              </a:ext>
            </a:extLst>
          </p:cNvPr>
          <p:cNvSpPr>
            <a:spLocks noGrp="1"/>
          </p:cNvSpPr>
          <p:nvPr>
            <p:ph idx="1"/>
          </p:nvPr>
        </p:nvSpPr>
        <p:spPr/>
        <p:txBody>
          <a:bodyPr/>
          <a:lstStyle/>
          <a:p>
            <a:r>
              <a:rPr lang="en-GB" dirty="0"/>
              <a:t>Must be a registered company in the Uk</a:t>
            </a:r>
          </a:p>
          <a:p>
            <a:r>
              <a:rPr lang="en-GB" dirty="0"/>
              <a:t>separate legal entity. </a:t>
            </a:r>
          </a:p>
          <a:p>
            <a:r>
              <a:rPr lang="en-GB" dirty="0"/>
              <a:t>Salomon v A Salomon and co LTD [1897] </a:t>
            </a:r>
          </a:p>
          <a:p>
            <a:endParaRPr lang="en-GB" dirty="0"/>
          </a:p>
          <a:p>
            <a:endParaRPr lang="en-GB" dirty="0"/>
          </a:p>
        </p:txBody>
      </p:sp>
      <p:sp>
        <p:nvSpPr>
          <p:cNvPr id="6" name="Slide Number Placeholder 5">
            <a:extLst>
              <a:ext uri="{FF2B5EF4-FFF2-40B4-BE49-F238E27FC236}">
                <a16:creationId xmlns:a16="http://schemas.microsoft.com/office/drawing/2014/main" id="{844A9093-FE94-5FC0-BD76-524A3E998370}"/>
              </a:ext>
            </a:extLst>
          </p:cNvPr>
          <p:cNvSpPr>
            <a:spLocks noGrp="1"/>
          </p:cNvSpPr>
          <p:nvPr>
            <p:ph type="sldNum" sz="quarter" idx="12"/>
          </p:nvPr>
        </p:nvSpPr>
        <p:spPr/>
        <p:txBody>
          <a:bodyPr/>
          <a:lstStyle/>
          <a:p>
            <a:fld id="{28844951-7827-47D4-8276-7DDE1FA7D85A}" type="slidenum">
              <a:rPr lang="en-US" smtClean="0"/>
              <a:t>40</a:t>
            </a:fld>
            <a:endParaRPr lang="en-US"/>
          </a:p>
        </p:txBody>
      </p:sp>
    </p:spTree>
    <p:extLst>
      <p:ext uri="{BB962C8B-B14F-4D97-AF65-F5344CB8AC3E}">
        <p14:creationId xmlns:p14="http://schemas.microsoft.com/office/powerpoint/2010/main" val="373691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5107-F847-3F81-2328-43800076CB56}"/>
              </a:ext>
            </a:extLst>
          </p:cNvPr>
          <p:cNvSpPr>
            <a:spLocks noGrp="1"/>
          </p:cNvSpPr>
          <p:nvPr>
            <p:ph type="title"/>
          </p:nvPr>
        </p:nvSpPr>
        <p:spPr/>
        <p:txBody>
          <a:bodyPr>
            <a:normAutofit/>
          </a:bodyPr>
          <a:lstStyle/>
          <a:p>
            <a:pPr algn="ctr"/>
            <a:r>
              <a:rPr lang="en-GB" sz="8000" b="1" i="1" u="sng" dirty="0"/>
              <a:t>Activity</a:t>
            </a:r>
          </a:p>
        </p:txBody>
      </p:sp>
      <p:sp>
        <p:nvSpPr>
          <p:cNvPr id="3" name="Content Placeholder 2">
            <a:extLst>
              <a:ext uri="{FF2B5EF4-FFF2-40B4-BE49-F238E27FC236}">
                <a16:creationId xmlns:a16="http://schemas.microsoft.com/office/drawing/2014/main" id="{0F207596-379D-DE38-37CB-0CAC07F0D18F}"/>
              </a:ext>
            </a:extLst>
          </p:cNvPr>
          <p:cNvSpPr>
            <a:spLocks noGrp="1"/>
          </p:cNvSpPr>
          <p:nvPr>
            <p:ph idx="1"/>
          </p:nvPr>
        </p:nvSpPr>
        <p:spPr/>
        <p:txBody>
          <a:bodyPr/>
          <a:lstStyle/>
          <a:p>
            <a:r>
              <a:rPr lang="en-GB" dirty="0"/>
              <a:t>With all of this in mind; </a:t>
            </a:r>
          </a:p>
          <a:p>
            <a:endParaRPr lang="en-GB" dirty="0"/>
          </a:p>
          <a:p>
            <a:r>
              <a:rPr lang="en-GB" dirty="0"/>
              <a:t>Apply it to the scenario on the sheet in front of you!</a:t>
            </a:r>
          </a:p>
        </p:txBody>
      </p:sp>
      <p:sp>
        <p:nvSpPr>
          <p:cNvPr id="6" name="Slide Number Placeholder 5">
            <a:extLst>
              <a:ext uri="{FF2B5EF4-FFF2-40B4-BE49-F238E27FC236}">
                <a16:creationId xmlns:a16="http://schemas.microsoft.com/office/drawing/2014/main" id="{2E931861-65E3-1576-8AA6-87525B34D778}"/>
              </a:ext>
            </a:extLst>
          </p:cNvPr>
          <p:cNvSpPr>
            <a:spLocks noGrp="1"/>
          </p:cNvSpPr>
          <p:nvPr>
            <p:ph type="sldNum" sz="quarter" idx="12"/>
          </p:nvPr>
        </p:nvSpPr>
        <p:spPr/>
        <p:txBody>
          <a:bodyPr/>
          <a:lstStyle/>
          <a:p>
            <a:fld id="{28844951-7827-47D4-8276-7DDE1FA7D85A}" type="slidenum">
              <a:rPr lang="en-US" smtClean="0"/>
              <a:t>41</a:t>
            </a:fld>
            <a:endParaRPr lang="en-US"/>
          </a:p>
        </p:txBody>
      </p:sp>
    </p:spTree>
    <p:extLst>
      <p:ext uri="{BB962C8B-B14F-4D97-AF65-F5344CB8AC3E}">
        <p14:creationId xmlns:p14="http://schemas.microsoft.com/office/powerpoint/2010/main" val="3191703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26305-EDA2-60C8-91BC-4D8E16E3AE2C}"/>
              </a:ext>
            </a:extLst>
          </p:cNvPr>
          <p:cNvSpPr>
            <a:spLocks noGrp="1"/>
          </p:cNvSpPr>
          <p:nvPr>
            <p:ph type="title"/>
          </p:nvPr>
        </p:nvSpPr>
        <p:spPr/>
        <p:txBody>
          <a:bodyPr>
            <a:normAutofit/>
          </a:bodyPr>
          <a:lstStyle/>
          <a:p>
            <a:pPr algn="ctr"/>
            <a:r>
              <a:rPr lang="en-GB" sz="7200" b="1" i="1" u="sng" dirty="0"/>
              <a:t>Summary</a:t>
            </a:r>
          </a:p>
        </p:txBody>
      </p:sp>
      <p:graphicFrame>
        <p:nvGraphicFramePr>
          <p:cNvPr id="8" name="Content Placeholder 2">
            <a:extLst>
              <a:ext uri="{FF2B5EF4-FFF2-40B4-BE49-F238E27FC236}">
                <a16:creationId xmlns:a16="http://schemas.microsoft.com/office/drawing/2014/main" id="{2F9BE3B7-1ED2-108A-22FA-9AA7442CAB9E}"/>
              </a:ext>
            </a:extLst>
          </p:cNvPr>
          <p:cNvGraphicFramePr>
            <a:graphicFrameLocks noGrp="1"/>
          </p:cNvGraphicFramePr>
          <p:nvPr>
            <p:ph idx="1"/>
          </p:nvPr>
        </p:nvGraphicFramePr>
        <p:xfrm>
          <a:off x="838200" y="2178657"/>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A93A3E54-AB43-21CE-4A6B-F63B164F001E}"/>
              </a:ext>
            </a:extLst>
          </p:cNvPr>
          <p:cNvSpPr>
            <a:spLocks noGrp="1"/>
          </p:cNvSpPr>
          <p:nvPr>
            <p:ph type="sldNum" sz="quarter" idx="12"/>
          </p:nvPr>
        </p:nvSpPr>
        <p:spPr/>
        <p:txBody>
          <a:bodyPr/>
          <a:lstStyle/>
          <a:p>
            <a:fld id="{28844951-7827-47D4-8276-7DDE1FA7D85A}" type="slidenum">
              <a:rPr lang="en-US" smtClean="0"/>
              <a:t>42</a:t>
            </a:fld>
            <a:endParaRPr lang="en-US"/>
          </a:p>
        </p:txBody>
      </p:sp>
    </p:spTree>
    <p:extLst>
      <p:ext uri="{BB962C8B-B14F-4D97-AF65-F5344CB8AC3E}">
        <p14:creationId xmlns:p14="http://schemas.microsoft.com/office/powerpoint/2010/main" val="29197259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ame 1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10" name="Picture 9" descr="Wood human figure">
            <a:extLst>
              <a:ext uri="{FF2B5EF4-FFF2-40B4-BE49-F238E27FC236}">
                <a16:creationId xmlns:a16="http://schemas.microsoft.com/office/drawing/2014/main" id="{4B1AEF28-5344-2943-39AB-5ADE132DFBB4}"/>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8" name="Rectangle 17">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5FE0901-7A1A-C8D7-EBC0-6299887D3DD2}"/>
              </a:ext>
            </a:extLst>
          </p:cNvPr>
          <p:cNvSpPr>
            <a:spLocks noGrp="1"/>
          </p:cNvSpPr>
          <p:nvPr>
            <p:ph type="ctrTitle"/>
          </p:nvPr>
        </p:nvSpPr>
        <p:spPr>
          <a:xfrm>
            <a:off x="6395049" y="63500"/>
            <a:ext cx="5180162" cy="3184274"/>
          </a:xfrm>
        </p:spPr>
        <p:txBody>
          <a:bodyPr vert="horz" lIns="91440" tIns="45720" rIns="91440" bIns="45720" rtlCol="0" anchor="b">
            <a:normAutofit/>
          </a:bodyPr>
          <a:lstStyle/>
          <a:p>
            <a:r>
              <a:rPr lang="en-US" sz="7200" dirty="0">
                <a:solidFill>
                  <a:srgbClr val="FFFFFF"/>
                </a:solidFill>
              </a:rPr>
              <a:t>Thank you!</a:t>
            </a:r>
          </a:p>
        </p:txBody>
      </p:sp>
      <p:sp>
        <p:nvSpPr>
          <p:cNvPr id="8" name="Text Placeholder 7">
            <a:extLst>
              <a:ext uri="{FF2B5EF4-FFF2-40B4-BE49-F238E27FC236}">
                <a16:creationId xmlns:a16="http://schemas.microsoft.com/office/drawing/2014/main" id="{1BBD4CA7-FA58-937A-3A84-5FF8A04253A7}"/>
              </a:ext>
            </a:extLst>
          </p:cNvPr>
          <p:cNvSpPr>
            <a:spLocks noGrp="1"/>
          </p:cNvSpPr>
          <p:nvPr>
            <p:ph type="body" sz="quarter" idx="15"/>
          </p:nvPr>
        </p:nvSpPr>
        <p:spPr>
          <a:xfrm>
            <a:off x="7698205" y="3163395"/>
            <a:ext cx="4567990" cy="1495379"/>
          </a:xfrm>
        </p:spPr>
        <p:txBody>
          <a:bodyPr vert="horz" lIns="91440" tIns="45720" rIns="91440" bIns="45720" rtlCol="0">
            <a:normAutofit/>
          </a:bodyPr>
          <a:lstStyle/>
          <a:p>
            <a:pPr algn="l"/>
            <a:r>
              <a:rPr lang="en-US" kern="1200" dirty="0">
                <a:solidFill>
                  <a:srgbClr val="FFFFFF"/>
                </a:solidFill>
                <a:latin typeface="+mn-lt"/>
                <a:ea typeface="+mn-ea"/>
                <a:cs typeface="+mn-cs"/>
              </a:rPr>
              <a:t>Any questions?</a:t>
            </a:r>
          </a:p>
        </p:txBody>
      </p:sp>
      <p:sp>
        <p:nvSpPr>
          <p:cNvPr id="6" name="Slide Number Placeholder 5">
            <a:extLst>
              <a:ext uri="{FF2B5EF4-FFF2-40B4-BE49-F238E27FC236}">
                <a16:creationId xmlns:a16="http://schemas.microsoft.com/office/drawing/2014/main" id="{1CCA012D-CF80-F1DC-46CC-AC18F3DB6A89}"/>
              </a:ext>
            </a:extLst>
          </p:cNvPr>
          <p:cNvSpPr>
            <a:spLocks noGrp="1"/>
          </p:cNvSpPr>
          <p:nvPr>
            <p:ph type="sldNum" sz="quarter" idx="4294967295"/>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43</a:t>
            </a:fld>
            <a:endParaRPr lang="en-US"/>
          </a:p>
        </p:txBody>
      </p:sp>
    </p:spTree>
    <p:extLst>
      <p:ext uri="{BB962C8B-B14F-4D97-AF65-F5344CB8AC3E}">
        <p14:creationId xmlns:p14="http://schemas.microsoft.com/office/powerpoint/2010/main" val="1701468368"/>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2.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Luminous design</Template>
  <TotalTime>0</TotalTime>
  <Words>2242</Words>
  <Application>Microsoft Office PowerPoint</Application>
  <PresentationFormat>Widescreen</PresentationFormat>
  <Paragraphs>325</Paragraphs>
  <Slides>43</Slides>
  <Notes>24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Avenir Next LT Pro</vt:lpstr>
      <vt:lpstr>Calibri</vt:lpstr>
      <vt:lpstr>Cambria</vt:lpstr>
      <vt:lpstr>Sabon Next LT</vt:lpstr>
      <vt:lpstr>Wingdings</vt:lpstr>
      <vt:lpstr>LuminousVTI</vt:lpstr>
      <vt:lpstr>Acceptance, consideration, intention</vt:lpstr>
      <vt:lpstr>Content </vt:lpstr>
      <vt:lpstr>Aims and learning objectives</vt:lpstr>
      <vt:lpstr>Acceptance</vt:lpstr>
      <vt:lpstr>Consideration</vt:lpstr>
      <vt:lpstr>Key terms </vt:lpstr>
      <vt:lpstr>Consideration</vt:lpstr>
      <vt:lpstr>Consideration</vt:lpstr>
      <vt:lpstr>Continued</vt:lpstr>
      <vt:lpstr>Move from the promisee</vt:lpstr>
      <vt:lpstr>Consideration must not be passed</vt:lpstr>
      <vt:lpstr>Are there any exceptions?</vt:lpstr>
      <vt:lpstr>Can you think of any examples as to when this would happen?</vt:lpstr>
      <vt:lpstr>Consideraton need not be adequate</vt:lpstr>
      <vt:lpstr>Consideration must be sufficient</vt:lpstr>
      <vt:lpstr>However,……</vt:lpstr>
      <vt:lpstr>Continued</vt:lpstr>
      <vt:lpstr>Existing duties under a contract</vt:lpstr>
      <vt:lpstr>Promissory Estoppel</vt:lpstr>
      <vt:lpstr>Promissory estoppel</vt:lpstr>
      <vt:lpstr>Key case</vt:lpstr>
      <vt:lpstr>Activity</vt:lpstr>
      <vt:lpstr>Key case</vt:lpstr>
      <vt:lpstr>Let’s take a break</vt:lpstr>
      <vt:lpstr>Now I will quiz you on consideration</vt:lpstr>
      <vt:lpstr>Intention to create legal relations</vt:lpstr>
      <vt:lpstr>Continued</vt:lpstr>
      <vt:lpstr>Continued</vt:lpstr>
      <vt:lpstr>Continued </vt:lpstr>
      <vt:lpstr>Continued </vt:lpstr>
      <vt:lpstr>Continued</vt:lpstr>
      <vt:lpstr>One more important concept </vt:lpstr>
      <vt:lpstr>Mental capacity</vt:lpstr>
      <vt:lpstr>Mental capacity</vt:lpstr>
      <vt:lpstr>PowerPoint Presentation</vt:lpstr>
      <vt:lpstr>Continued</vt:lpstr>
      <vt:lpstr>Children</vt:lpstr>
      <vt:lpstr>Contracts for beneficial service</vt:lpstr>
      <vt:lpstr>Key case - Activity</vt:lpstr>
      <vt:lpstr>Companies</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Acceptance, consideration, intention</dc:title>
  <dc:creator>Zita Draper</dc:creator>
  <cp:lastModifiedBy>Zita Draper</cp:lastModifiedBy>
  <cp:revision>3</cp:revision>
  <dcterms:created xsi:type="dcterms:W3CDTF">2024-02-10T14:54:39Z</dcterms:created>
  <dcterms:modified xsi:type="dcterms:W3CDTF">2026-02-17T22:20:06Z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