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4"/>
  </p:notesMasterIdLst>
  <p:handoutMasterIdLst>
    <p:handoutMasterId r:id="rId35"/>
  </p:handoutMasterIdLst>
  <p:sldIdLst>
    <p:sldId id="272" r:id="rId5"/>
    <p:sldId id="408" r:id="rId6"/>
    <p:sldId id="467" r:id="rId7"/>
    <p:sldId id="479" r:id="rId8"/>
    <p:sldId id="504" r:id="rId9"/>
    <p:sldId id="506" r:id="rId10"/>
    <p:sldId id="428" r:id="rId11"/>
    <p:sldId id="527" r:id="rId12"/>
    <p:sldId id="528" r:id="rId13"/>
    <p:sldId id="429" r:id="rId14"/>
    <p:sldId id="430" r:id="rId15"/>
    <p:sldId id="261" r:id="rId16"/>
    <p:sldId id="501" r:id="rId17"/>
    <p:sldId id="511" r:id="rId18"/>
    <p:sldId id="513" r:id="rId19"/>
    <p:sldId id="512" r:id="rId20"/>
    <p:sldId id="514" r:id="rId21"/>
    <p:sldId id="522" r:id="rId22"/>
    <p:sldId id="523" r:id="rId23"/>
    <p:sldId id="515" r:id="rId24"/>
    <p:sldId id="516" r:id="rId25"/>
    <p:sldId id="524" r:id="rId26"/>
    <p:sldId id="517" r:id="rId27"/>
    <p:sldId id="525" r:id="rId28"/>
    <p:sldId id="526" r:id="rId29"/>
    <p:sldId id="502" r:id="rId30"/>
    <p:sldId id="457" r:id="rId31"/>
    <p:sldId id="510" r:id="rId32"/>
    <p:sldId id="529" r:id="rId33"/>
  </p:sldIdLst>
  <p:sldSz cx="9144000" cy="6858000" type="screen4x3"/>
  <p:notesSz cx="6797675" cy="9926638"/>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wan Ellis-Williams" initials="IE" lastIdx="0"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03"/>
    <p:restoredTop sz="73089" autoAdjust="0"/>
  </p:normalViewPr>
  <p:slideViewPr>
    <p:cSldViewPr snapToGrid="0" snapToObjects="1">
      <p:cViewPr varScale="1">
        <p:scale>
          <a:sx n="79" d="100"/>
          <a:sy n="79" d="100"/>
        </p:scale>
        <p:origin x="240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9/30/24</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9/30/24</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www.boundless.com/psychology/definition/intimacy/" TargetMode="External"/><Relationship Id="rId3" Type="http://schemas.openxmlformats.org/officeDocument/2006/relationships/hyperlink" Target="https://www.boundless.com/psychology/definition/master/" TargetMode="External"/><Relationship Id="rId7" Type="http://schemas.openxmlformats.org/officeDocument/2006/relationships/hyperlink" Target="https://www.boundless.com/psychology/definition/autonomy/"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www.boundless.com/psychology/definition/psychosocial/" TargetMode="External"/><Relationship Id="rId5" Type="http://schemas.openxmlformats.org/officeDocument/2006/relationships/hyperlink" Target="https://www.boundless.com/psychology/definition/theory/" TargetMode="External"/><Relationship Id="rId10" Type="http://schemas.openxmlformats.org/officeDocument/2006/relationships/hyperlink" Target="https://www.boundless.com/psychology/definition/culture/" TargetMode="External"/><Relationship Id="rId4" Type="http://schemas.openxmlformats.org/officeDocument/2006/relationships/hyperlink" Target="https://www.boundless.com/psychology/definition/psychosexual/" TargetMode="External"/><Relationship Id="rId9" Type="http://schemas.openxmlformats.org/officeDocument/2006/relationships/hyperlink" Target="https://www.boundless.com/psychology/definition/generativity/"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6</a:t>
            </a:fld>
            <a:endParaRPr lang="en-US"/>
          </a:p>
        </p:txBody>
      </p:sp>
    </p:spTree>
    <p:extLst>
      <p:ext uri="{BB962C8B-B14F-4D97-AF65-F5344CB8AC3E}">
        <p14:creationId xmlns:p14="http://schemas.microsoft.com/office/powerpoint/2010/main" val="2453529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8</a:t>
            </a:fld>
            <a:endParaRPr lang="en-US"/>
          </a:p>
        </p:txBody>
      </p:sp>
    </p:spTree>
    <p:extLst>
      <p:ext uri="{BB962C8B-B14F-4D97-AF65-F5344CB8AC3E}">
        <p14:creationId xmlns:p14="http://schemas.microsoft.com/office/powerpoint/2010/main" val="40549523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u="none" kern="1200" dirty="0">
                <a:solidFill>
                  <a:schemeClr val="tx1"/>
                </a:solidFill>
                <a:effectLst/>
                <a:latin typeface="+mn-lt"/>
                <a:ea typeface="+mn-ea"/>
                <a:cs typeface="+mn-cs"/>
              </a:rPr>
              <a:t>One model that outlines how this development may take place is Erik Erikson's 8 stage model for psychosocial development, the model is adapted from the work of Freud and presents 8 stages, where each stage presents two conflicting ideas that must be resolved in order for an individual to become a confident, contributing member of society. Failure to </a:t>
            </a:r>
            <a:r>
              <a:rPr lang="en-GB"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master</a:t>
            </a:r>
            <a:r>
              <a:rPr lang="en-GB" sz="1200" b="0" i="0" u="none" kern="1200" dirty="0">
                <a:solidFill>
                  <a:schemeClr val="tx1"/>
                </a:solidFill>
                <a:effectLst/>
                <a:latin typeface="+mn-lt"/>
                <a:ea typeface="+mn-ea"/>
                <a:cs typeface="+mn-cs"/>
              </a:rPr>
              <a:t> these tasks leads to feelings of inadequacy.</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Examples from table</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__________________________</a:t>
            </a:r>
          </a:p>
          <a:p>
            <a:pPr fontAlgn="base"/>
            <a:r>
              <a:rPr lang="en-GB" sz="1200" b="0" i="0" u="none" kern="1200" dirty="0">
                <a:solidFill>
                  <a:schemeClr val="tx1"/>
                </a:solidFill>
                <a:effectLst/>
                <a:latin typeface="+mn-lt"/>
                <a:ea typeface="+mn-ea"/>
                <a:cs typeface="+mn-cs"/>
              </a:rPr>
              <a:t>Can ignore below</a:t>
            </a:r>
          </a:p>
          <a:p>
            <a:pPr fontAlgn="base"/>
            <a:endParaRPr lang="en-GB" sz="1200" b="0" i="0" u="none" kern="1200" dirty="0">
              <a:solidFill>
                <a:schemeClr val="tx1"/>
              </a:solidFill>
              <a:effectLst/>
              <a:latin typeface="+mn-lt"/>
              <a:ea typeface="+mn-ea"/>
              <a:cs typeface="+mn-cs"/>
            </a:endParaRP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Erik Erikson (1902–1994) was a theorist who took Freud’s controversial </a:t>
            </a:r>
            <a:r>
              <a:rPr lang="en-GB" sz="1200" b="0" i="0" u="none"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psychosexual</a:t>
            </a:r>
            <a:r>
              <a:rPr lang="en-GB" sz="1200" b="0" i="0" u="none" kern="1200" dirty="0">
                <a:solidFill>
                  <a:schemeClr val="tx1"/>
                </a:solidFill>
                <a:effectLst/>
                <a:latin typeface="+mn-lt"/>
                <a:ea typeface="+mn-ea"/>
                <a:cs typeface="+mn-cs"/>
              </a:rPr>
              <a:t> </a:t>
            </a:r>
            <a:r>
              <a:rPr lang="en-GB" sz="1200" b="0" i="0" u="none" kern="1200" dirty="0">
                <a:solidFill>
                  <a:schemeClr val="tx1"/>
                </a:solidFill>
                <a:effectLst/>
                <a:latin typeface="+mn-lt"/>
                <a:ea typeface="+mn-ea"/>
                <a:cs typeface="+mn-cs"/>
                <a:hlinkClick r:id="rId5">
                  <a:extLst>
                    <a:ext uri="{A12FA001-AC4F-418D-AE19-62706E023703}">
                      <ahyp:hlinkClr xmlns:ahyp="http://schemas.microsoft.com/office/drawing/2018/hyperlinkcolor" val="tx"/>
                    </a:ext>
                  </a:extLst>
                </a:hlinkClick>
              </a:rPr>
              <a:t>theory</a:t>
            </a:r>
            <a:r>
              <a:rPr lang="en-GB" sz="1200" b="0" i="0" u="none" kern="1200" dirty="0">
                <a:solidFill>
                  <a:schemeClr val="tx1"/>
                </a:solidFill>
                <a:effectLst/>
                <a:latin typeface="+mn-lt"/>
                <a:ea typeface="+mn-ea"/>
                <a:cs typeface="+mn-cs"/>
              </a:rPr>
              <a:t> and modified it into an eight-stage </a:t>
            </a:r>
            <a:r>
              <a:rPr lang="en-GB" sz="1200" b="0" i="0" u="none" kern="1200" dirty="0">
                <a:solidFill>
                  <a:schemeClr val="tx1"/>
                </a:solidFill>
                <a:effectLst/>
                <a:latin typeface="+mn-lt"/>
                <a:ea typeface="+mn-ea"/>
                <a:cs typeface="+mn-cs"/>
                <a:hlinkClick r:id="rId6">
                  <a:extLst>
                    <a:ext uri="{A12FA001-AC4F-418D-AE19-62706E023703}">
                      <ahyp:hlinkClr xmlns:ahyp="http://schemas.microsoft.com/office/drawing/2018/hyperlinkcolor" val="tx"/>
                    </a:ext>
                  </a:extLst>
                </a:hlinkClick>
              </a:rPr>
              <a:t>psychosocial</a:t>
            </a:r>
            <a:r>
              <a:rPr lang="en-GB" sz="1200" b="0" i="0" u="none" kern="1200" dirty="0">
                <a:solidFill>
                  <a:schemeClr val="tx1"/>
                </a:solidFill>
                <a:effectLst/>
                <a:latin typeface="+mn-lt"/>
                <a:ea typeface="+mn-ea"/>
                <a:cs typeface="+mn-cs"/>
              </a:rPr>
              <a:t> theory of development.</a:t>
            </a:r>
          </a:p>
          <a:p>
            <a:pPr fontAlgn="base"/>
            <a:r>
              <a:rPr lang="en-GB" sz="1200" b="0" i="0" u="none" kern="1200" dirty="0">
                <a:solidFill>
                  <a:schemeClr val="tx1"/>
                </a:solidFill>
                <a:effectLst/>
                <a:latin typeface="+mn-lt"/>
                <a:ea typeface="+mn-ea"/>
                <a:cs typeface="+mn-cs"/>
              </a:rPr>
              <a:t>During each of Erikson’s eight development stages, two conflicting ideas must be resolved successfully in order for a person to become a confident, contributing member of society. Failure to </a:t>
            </a:r>
            <a:r>
              <a:rPr lang="en-GB"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master</a:t>
            </a:r>
            <a:r>
              <a:rPr lang="en-GB" sz="1200" b="0" i="0" u="none" kern="1200" dirty="0">
                <a:solidFill>
                  <a:schemeClr val="tx1"/>
                </a:solidFill>
                <a:effectLst/>
                <a:latin typeface="+mn-lt"/>
                <a:ea typeface="+mn-ea"/>
                <a:cs typeface="+mn-cs"/>
              </a:rPr>
              <a:t> these tasks leads to feelings of inadequacy.</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Erikson’s eight stages of psychosocial development include trust vs. mistrust, </a:t>
            </a:r>
            <a:r>
              <a:rPr lang="en-GB" sz="1200" b="0" i="0" u="none" kern="1200" dirty="0">
                <a:solidFill>
                  <a:schemeClr val="tx1"/>
                </a:solidFill>
                <a:effectLst/>
                <a:latin typeface="+mn-lt"/>
                <a:ea typeface="+mn-ea"/>
                <a:cs typeface="+mn-cs"/>
                <a:hlinkClick r:id="rId7">
                  <a:extLst>
                    <a:ext uri="{A12FA001-AC4F-418D-AE19-62706E023703}">
                      <ahyp:hlinkClr xmlns:ahyp="http://schemas.microsoft.com/office/drawing/2018/hyperlinkcolor" val="tx"/>
                    </a:ext>
                  </a:extLst>
                </a:hlinkClick>
              </a:rPr>
              <a:t>autonomy</a:t>
            </a:r>
            <a:r>
              <a:rPr lang="en-GB" sz="1200" b="0" i="0" u="none" kern="1200" dirty="0">
                <a:solidFill>
                  <a:schemeClr val="tx1"/>
                </a:solidFill>
                <a:effectLst/>
                <a:latin typeface="+mn-lt"/>
                <a:ea typeface="+mn-ea"/>
                <a:cs typeface="+mn-cs"/>
              </a:rPr>
              <a:t> vs. shame/doubt, initiative vs. guilt, industry vs. inferiority, identity vs. role confusion, </a:t>
            </a:r>
            <a:r>
              <a:rPr lang="en-GB" sz="1200" b="0" i="0" u="none" kern="1200" dirty="0">
                <a:solidFill>
                  <a:schemeClr val="tx1"/>
                </a:solidFill>
                <a:effectLst/>
                <a:latin typeface="+mn-lt"/>
                <a:ea typeface="+mn-ea"/>
                <a:cs typeface="+mn-cs"/>
                <a:hlinkClick r:id="rId8">
                  <a:extLst>
                    <a:ext uri="{A12FA001-AC4F-418D-AE19-62706E023703}">
                      <ahyp:hlinkClr xmlns:ahyp="http://schemas.microsoft.com/office/drawing/2018/hyperlinkcolor" val="tx"/>
                    </a:ext>
                  </a:extLst>
                </a:hlinkClick>
              </a:rPr>
              <a:t>intimacy</a:t>
            </a:r>
            <a:r>
              <a:rPr lang="en-GB" sz="1200" b="0" i="0" u="none" kern="1200" dirty="0">
                <a:solidFill>
                  <a:schemeClr val="tx1"/>
                </a:solidFill>
                <a:effectLst/>
                <a:latin typeface="+mn-lt"/>
                <a:ea typeface="+mn-ea"/>
                <a:cs typeface="+mn-cs"/>
              </a:rPr>
              <a:t> vs. isolation, </a:t>
            </a:r>
            <a:r>
              <a:rPr lang="en-GB" sz="1200" b="0" i="0" u="none" kern="1200" dirty="0">
                <a:solidFill>
                  <a:schemeClr val="tx1"/>
                </a:solidFill>
                <a:effectLst/>
                <a:latin typeface="+mn-lt"/>
                <a:ea typeface="+mn-ea"/>
                <a:cs typeface="+mn-cs"/>
                <a:hlinkClick r:id="rId9">
                  <a:extLst>
                    <a:ext uri="{A12FA001-AC4F-418D-AE19-62706E023703}">
                      <ahyp:hlinkClr xmlns:ahyp="http://schemas.microsoft.com/office/drawing/2018/hyperlinkcolor" val="tx"/>
                    </a:ext>
                  </a:extLst>
                </a:hlinkClick>
              </a:rPr>
              <a:t>generativity</a:t>
            </a:r>
            <a:r>
              <a:rPr lang="en-GB" sz="1200" b="0" i="0" u="none" kern="1200" dirty="0">
                <a:solidFill>
                  <a:schemeClr val="tx1"/>
                </a:solidFill>
                <a:effectLst/>
                <a:latin typeface="+mn-lt"/>
                <a:ea typeface="+mn-ea"/>
                <a:cs typeface="+mn-cs"/>
              </a:rPr>
              <a:t> vs. stagnation, and integrity vs. despair.</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Erikson also expanded upon Freud’s stages by discussing the cultural implications of development; certain </a:t>
            </a:r>
            <a:r>
              <a:rPr lang="en-GB" sz="1200" b="0" i="0" u="none" kern="1200" dirty="0">
                <a:solidFill>
                  <a:schemeClr val="tx1"/>
                </a:solidFill>
                <a:effectLst/>
                <a:latin typeface="+mn-lt"/>
                <a:ea typeface="+mn-ea"/>
                <a:cs typeface="+mn-cs"/>
                <a:hlinkClick r:id="rId10">
                  <a:extLst>
                    <a:ext uri="{A12FA001-AC4F-418D-AE19-62706E023703}">
                      <ahyp:hlinkClr xmlns:ahyp="http://schemas.microsoft.com/office/drawing/2018/hyperlinkcolor" val="tx"/>
                    </a:ext>
                  </a:extLst>
                </a:hlinkClick>
              </a:rPr>
              <a:t>cultures</a:t>
            </a:r>
            <a:r>
              <a:rPr lang="en-GB" sz="1200" b="0" i="0" u="none" kern="1200" dirty="0">
                <a:solidFill>
                  <a:schemeClr val="tx1"/>
                </a:solidFill>
                <a:effectLst/>
                <a:latin typeface="+mn-lt"/>
                <a:ea typeface="+mn-ea"/>
                <a:cs typeface="+mn-cs"/>
              </a:rPr>
              <a:t> may need to resolve the stages in different ways based upon their cultural and survival needs.</a:t>
            </a:r>
          </a:p>
          <a:p>
            <a:endParaRPr lang="en-US" u="sng" dirty="0">
              <a:solidFill>
                <a:schemeClr val="tx1">
                  <a:lumMod val="75000"/>
                  <a:lumOff val="25000"/>
                </a:schemeClr>
              </a:solidFill>
            </a:endParaRPr>
          </a:p>
        </p:txBody>
      </p:sp>
      <p:sp>
        <p:nvSpPr>
          <p:cNvPr id="4" name="Slide Number Placeholder 3"/>
          <p:cNvSpPr>
            <a:spLocks noGrp="1"/>
          </p:cNvSpPr>
          <p:nvPr>
            <p:ph type="sldNum" sz="quarter" idx="5"/>
          </p:nvPr>
        </p:nvSpPr>
        <p:spPr/>
        <p:txBody>
          <a:bodyPr/>
          <a:lstStyle/>
          <a:p>
            <a:fld id="{7D75C454-D461-8640-9DAF-00FC7BE2F8AF}" type="slidenum">
              <a:rPr lang="en-US" smtClean="0"/>
              <a:t>12</a:t>
            </a:fld>
            <a:endParaRPr lang="en-US" dirty="0"/>
          </a:p>
        </p:txBody>
      </p:sp>
    </p:spTree>
    <p:extLst>
      <p:ext uri="{BB962C8B-B14F-4D97-AF65-F5344CB8AC3E}">
        <p14:creationId xmlns:p14="http://schemas.microsoft.com/office/powerpoint/2010/main" val="3275305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13</a:t>
            </a:fld>
            <a:endParaRPr lang="en-US" dirty="0"/>
          </a:p>
        </p:txBody>
      </p:sp>
    </p:spTree>
    <p:extLst>
      <p:ext uri="{BB962C8B-B14F-4D97-AF65-F5344CB8AC3E}">
        <p14:creationId xmlns:p14="http://schemas.microsoft.com/office/powerpoint/2010/main" val="784729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25</a:t>
            </a:fld>
            <a:endParaRPr lang="en-US"/>
          </a:p>
        </p:txBody>
      </p:sp>
    </p:spTree>
    <p:extLst>
      <p:ext uri="{BB962C8B-B14F-4D97-AF65-F5344CB8AC3E}">
        <p14:creationId xmlns:p14="http://schemas.microsoft.com/office/powerpoint/2010/main" val="2073358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26</a:t>
            </a:fld>
            <a:endParaRPr lang="en-US" dirty="0"/>
          </a:p>
        </p:txBody>
      </p:sp>
    </p:spTree>
    <p:extLst>
      <p:ext uri="{BB962C8B-B14F-4D97-AF65-F5344CB8AC3E}">
        <p14:creationId xmlns:p14="http://schemas.microsoft.com/office/powerpoint/2010/main" val="14510072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29</a:t>
            </a:fld>
            <a:endParaRPr lang="en-US"/>
          </a:p>
        </p:txBody>
      </p:sp>
    </p:spTree>
    <p:extLst>
      <p:ext uri="{BB962C8B-B14F-4D97-AF65-F5344CB8AC3E}">
        <p14:creationId xmlns:p14="http://schemas.microsoft.com/office/powerpoint/2010/main" val="1806729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30/09/2024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moodle.uwtsd.ac.uk/mod/resource/view.php?id=285240&amp;redirect=1" TargetMode="External"/><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moodle.uwtsd.ac.uk/mod/resource/view.php?id=285241&amp;redirect=1" TargetMode="Externa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4" Type="http://schemas.openxmlformats.org/officeDocument/2006/relationships/hyperlink" Target="https://padlet.com/t_cox2/possible-approaches-to-support-our-learners-during-their-per-e83164yy9rbitz79"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1.jpg"/></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2.emf"/></Relationships>
</file>

<file path=ppt/slides/_rels/slide27.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894416" y="367316"/>
            <a:ext cx="7458709" cy="2862322"/>
          </a:xfrm>
          <a:prstGeom prst="rect">
            <a:avLst/>
          </a:prstGeom>
          <a:noFill/>
        </p:spPr>
        <p:txBody>
          <a:bodyPr wrap="none" rtlCol="0">
            <a:spAutoFit/>
          </a:bodyPr>
          <a:lstStyle/>
          <a:p>
            <a:pPr algn="ctr"/>
            <a:r>
              <a:rPr lang="en-GB" sz="6000" dirty="0">
                <a:solidFill>
                  <a:schemeClr val="bg1"/>
                </a:solidFill>
                <a:latin typeface="American Typewriter" panose="02090604020004020304" pitchFamily="18" charset="77"/>
              </a:rPr>
              <a:t>ECAD4016</a:t>
            </a:r>
          </a:p>
          <a:p>
            <a:pPr algn="ctr"/>
            <a:r>
              <a:rPr lang="en-GB" sz="6000" dirty="0">
                <a:solidFill>
                  <a:schemeClr val="bg1"/>
                </a:solidFill>
                <a:latin typeface="American Typewriter" panose="02090604020004020304" pitchFamily="18" charset="77"/>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1436519" y="4567512"/>
            <a:ext cx="6374502" cy="707886"/>
          </a:xfrm>
          <a:prstGeom prst="rect">
            <a:avLst/>
          </a:prstGeom>
          <a:noFill/>
        </p:spPr>
        <p:txBody>
          <a:bodyPr wrap="none" rtlCol="0">
            <a:spAutoFit/>
          </a:bodyPr>
          <a:lstStyle/>
          <a:p>
            <a:r>
              <a:rPr lang="en-GB" sz="4000" dirty="0">
                <a:solidFill>
                  <a:schemeClr val="bg1"/>
                </a:solidFill>
                <a:latin typeface="American Typewriter" panose="02090604020004020304" pitchFamily="18" charset="77"/>
              </a:rPr>
              <a:t>Personality Development</a:t>
            </a:r>
            <a:endParaRPr lang="en-US" sz="4000" dirty="0"/>
          </a:p>
        </p:txBody>
      </p:sp>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457200" y="0"/>
            <a:ext cx="8481847" cy="6548584"/>
          </a:xfrm>
        </p:spPr>
      </p:pic>
      <p:pic>
        <p:nvPicPr>
          <p:cNvPr id="6" name="Picture 5">
            <a:extLst>
              <a:ext uri="{FF2B5EF4-FFF2-40B4-BE49-F238E27FC236}">
                <a16:creationId xmlns:a16="http://schemas.microsoft.com/office/drawing/2014/main" id="{9326ADE1-A05F-7346-B02B-91EF28EA34B4}"/>
              </a:ext>
            </a:extLst>
          </p:cNvPr>
          <p:cNvPicPr>
            <a:picLocks noChangeAspect="1"/>
          </p:cNvPicPr>
          <p:nvPr/>
        </p:nvPicPr>
        <p:blipFill>
          <a:blip r:embed="rId3"/>
          <a:stretch>
            <a:fillRect/>
          </a:stretch>
        </p:blipFill>
        <p:spPr>
          <a:xfrm rot="19070749">
            <a:off x="7430352" y="3790666"/>
            <a:ext cx="1524000" cy="1152525"/>
          </a:xfrm>
          <a:prstGeom prst="rect">
            <a:avLst/>
          </a:prstGeom>
        </p:spPr>
      </p:pic>
    </p:spTree>
    <p:extLst>
      <p:ext uri="{BB962C8B-B14F-4D97-AF65-F5344CB8AC3E}">
        <p14:creationId xmlns:p14="http://schemas.microsoft.com/office/powerpoint/2010/main" val="3862621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5DA71-9614-9242-93A4-AEAD96616B0A}"/>
              </a:ext>
            </a:extLst>
          </p:cNvPr>
          <p:cNvSpPr>
            <a:spLocks noGrp="1"/>
          </p:cNvSpPr>
          <p:nvPr>
            <p:ph type="title"/>
          </p:nvPr>
        </p:nvSpPr>
        <p:spPr>
          <a:xfrm>
            <a:off x="457199" y="117312"/>
            <a:ext cx="8229600" cy="1143000"/>
          </a:xfrm>
        </p:spPr>
        <p:txBody>
          <a:bodyPr/>
          <a:lstStyle/>
          <a:p>
            <a:r>
              <a:rPr lang="en-US" dirty="0"/>
              <a:t>What about you?</a:t>
            </a:r>
          </a:p>
        </p:txBody>
      </p:sp>
      <p:pic>
        <p:nvPicPr>
          <p:cNvPr id="4" name="Content Placeholder 3">
            <a:extLst>
              <a:ext uri="{FF2B5EF4-FFF2-40B4-BE49-F238E27FC236}">
                <a16:creationId xmlns:a16="http://schemas.microsoft.com/office/drawing/2014/main" id="{E057AA63-7176-4E4E-8B07-2AB8C7BAB7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199" y="1085404"/>
            <a:ext cx="4539801" cy="3357018"/>
          </a:xfrm>
          <a:prstGeom prst="rect">
            <a:avLst/>
          </a:prstGeom>
        </p:spPr>
      </p:pic>
      <p:pic>
        <p:nvPicPr>
          <p:cNvPr id="6" name="Picture 5">
            <a:hlinkClick r:id="rId3"/>
            <a:extLst>
              <a:ext uri="{FF2B5EF4-FFF2-40B4-BE49-F238E27FC236}">
                <a16:creationId xmlns:a16="http://schemas.microsoft.com/office/drawing/2014/main" id="{24792571-4B85-6C41-B6BA-4D4FED329580}"/>
              </a:ext>
            </a:extLst>
          </p:cNvPr>
          <p:cNvPicPr>
            <a:picLocks noChangeAspect="1"/>
          </p:cNvPicPr>
          <p:nvPr/>
        </p:nvPicPr>
        <p:blipFill>
          <a:blip r:embed="rId4"/>
          <a:stretch>
            <a:fillRect/>
          </a:stretch>
        </p:blipFill>
        <p:spPr>
          <a:xfrm>
            <a:off x="425651" y="4808493"/>
            <a:ext cx="4177897" cy="1512107"/>
          </a:xfrm>
          <a:prstGeom prst="rect">
            <a:avLst/>
          </a:prstGeom>
        </p:spPr>
      </p:pic>
      <p:pic>
        <p:nvPicPr>
          <p:cNvPr id="5" name="Picture 4">
            <a:extLst>
              <a:ext uri="{FF2B5EF4-FFF2-40B4-BE49-F238E27FC236}">
                <a16:creationId xmlns:a16="http://schemas.microsoft.com/office/drawing/2014/main" id="{DECC578B-693A-5E4B-A89F-CB14AD5B6526}"/>
              </a:ext>
            </a:extLst>
          </p:cNvPr>
          <p:cNvPicPr>
            <a:picLocks noChangeAspect="1"/>
          </p:cNvPicPr>
          <p:nvPr/>
        </p:nvPicPr>
        <p:blipFill>
          <a:blip r:embed="rId5"/>
          <a:stretch>
            <a:fillRect/>
          </a:stretch>
        </p:blipFill>
        <p:spPr>
          <a:xfrm rot="972714">
            <a:off x="5221575" y="1493643"/>
            <a:ext cx="3661476" cy="5174770"/>
          </a:xfrm>
          <a:prstGeom prst="rect">
            <a:avLst/>
          </a:prstGeom>
        </p:spPr>
      </p:pic>
    </p:spTree>
    <p:extLst>
      <p:ext uri="{BB962C8B-B14F-4D97-AF65-F5344CB8AC3E}">
        <p14:creationId xmlns:p14="http://schemas.microsoft.com/office/powerpoint/2010/main" val="3117723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5DA71-9614-9242-93A4-AEAD96616B0A}"/>
              </a:ext>
            </a:extLst>
          </p:cNvPr>
          <p:cNvSpPr>
            <a:spLocks noGrp="1"/>
          </p:cNvSpPr>
          <p:nvPr>
            <p:ph type="title"/>
          </p:nvPr>
        </p:nvSpPr>
        <p:spPr>
          <a:xfrm>
            <a:off x="457199" y="117312"/>
            <a:ext cx="8229600" cy="1143000"/>
          </a:xfrm>
        </p:spPr>
        <p:txBody>
          <a:bodyPr/>
          <a:lstStyle/>
          <a:p>
            <a:r>
              <a:rPr lang="en-US" dirty="0"/>
              <a:t>Do you want some enlightenment?</a:t>
            </a:r>
          </a:p>
        </p:txBody>
      </p:sp>
      <p:pic>
        <p:nvPicPr>
          <p:cNvPr id="5" name="Picture 4">
            <a:hlinkClick r:id="rId2"/>
            <a:extLst>
              <a:ext uri="{FF2B5EF4-FFF2-40B4-BE49-F238E27FC236}">
                <a16:creationId xmlns:a16="http://schemas.microsoft.com/office/drawing/2014/main" id="{5BBE5592-D981-634A-8D9D-231DC35C5BA2}"/>
              </a:ext>
            </a:extLst>
          </p:cNvPr>
          <p:cNvPicPr>
            <a:picLocks noChangeAspect="1"/>
          </p:cNvPicPr>
          <p:nvPr/>
        </p:nvPicPr>
        <p:blipFill>
          <a:blip r:embed="rId3"/>
          <a:stretch>
            <a:fillRect/>
          </a:stretch>
        </p:blipFill>
        <p:spPr>
          <a:xfrm>
            <a:off x="5308464" y="3205826"/>
            <a:ext cx="3378335" cy="3378335"/>
          </a:xfrm>
          <a:prstGeom prst="rect">
            <a:avLst/>
          </a:prstGeom>
        </p:spPr>
      </p:pic>
      <p:pic>
        <p:nvPicPr>
          <p:cNvPr id="4" name="Content Placeholder 3">
            <a:extLst>
              <a:ext uri="{FF2B5EF4-FFF2-40B4-BE49-F238E27FC236}">
                <a16:creationId xmlns:a16="http://schemas.microsoft.com/office/drawing/2014/main" id="{E057AA63-7176-4E4E-8B07-2AB8C7BAB74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457199" y="1527317"/>
            <a:ext cx="4539801" cy="3357018"/>
          </a:xfrm>
          <a:prstGeom prst="rect">
            <a:avLst/>
          </a:prstGeom>
        </p:spPr>
      </p:pic>
    </p:spTree>
    <p:extLst>
      <p:ext uri="{BB962C8B-B14F-4D97-AF65-F5344CB8AC3E}">
        <p14:creationId xmlns:p14="http://schemas.microsoft.com/office/powerpoint/2010/main" val="1259165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385751" y="-958644"/>
            <a:ext cx="8372498" cy="6464160"/>
          </a:xfrm>
        </p:spPr>
      </p:pic>
      <p:pic>
        <p:nvPicPr>
          <p:cNvPr id="6" name="Picture 5">
            <a:extLst>
              <a:ext uri="{FF2B5EF4-FFF2-40B4-BE49-F238E27FC236}">
                <a16:creationId xmlns:a16="http://schemas.microsoft.com/office/drawing/2014/main" id="{1C07A5E5-6B0F-C141-9657-BF24C9C48F7A}"/>
              </a:ext>
            </a:extLst>
          </p:cNvPr>
          <p:cNvPicPr>
            <a:picLocks noChangeAspect="1"/>
          </p:cNvPicPr>
          <p:nvPr/>
        </p:nvPicPr>
        <p:blipFill>
          <a:blip r:embed="rId3"/>
          <a:stretch>
            <a:fillRect/>
          </a:stretch>
        </p:blipFill>
        <p:spPr>
          <a:xfrm rot="9091662">
            <a:off x="7591616" y="3344161"/>
            <a:ext cx="1218191" cy="665196"/>
          </a:xfrm>
          <a:prstGeom prst="rect">
            <a:avLst/>
          </a:prstGeom>
        </p:spPr>
      </p:pic>
      <p:sp>
        <p:nvSpPr>
          <p:cNvPr id="7" name="TextBox 6">
            <a:extLst>
              <a:ext uri="{FF2B5EF4-FFF2-40B4-BE49-F238E27FC236}">
                <a16:creationId xmlns:a16="http://schemas.microsoft.com/office/drawing/2014/main" id="{61080D9A-B462-2347-868D-433A023E2819}"/>
              </a:ext>
            </a:extLst>
          </p:cNvPr>
          <p:cNvSpPr txBox="1"/>
          <p:nvPr/>
        </p:nvSpPr>
        <p:spPr>
          <a:xfrm>
            <a:off x="861308" y="5505516"/>
            <a:ext cx="7825492" cy="954107"/>
          </a:xfrm>
          <a:prstGeom prst="rect">
            <a:avLst/>
          </a:prstGeom>
          <a:noFill/>
        </p:spPr>
        <p:txBody>
          <a:bodyPr wrap="square" rtlCol="0">
            <a:spAutoFit/>
          </a:bodyPr>
          <a:lstStyle/>
          <a:p>
            <a:pPr algn="ctr"/>
            <a:r>
              <a:rPr lang="en-US" sz="2800" dirty="0">
                <a:solidFill>
                  <a:schemeClr val="accent6">
                    <a:lumMod val="75000"/>
                  </a:schemeClr>
                </a:solidFill>
                <a:latin typeface="American Typewriter" panose="02090604020004020304" pitchFamily="18" charset="77"/>
              </a:rPr>
              <a:t>What about Personality? Does this develop in a ‘linear’ way with stages and ages?</a:t>
            </a:r>
          </a:p>
        </p:txBody>
      </p:sp>
    </p:spTree>
    <p:extLst>
      <p:ext uri="{BB962C8B-B14F-4D97-AF65-F5344CB8AC3E}">
        <p14:creationId xmlns:p14="http://schemas.microsoft.com/office/powerpoint/2010/main" val="1961478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D69EE8F-635B-4147-9405-5E3ABF86007E}"/>
              </a:ext>
            </a:extLst>
          </p:cNvPr>
          <p:cNvSpPr/>
          <p:nvPr/>
        </p:nvSpPr>
        <p:spPr>
          <a:xfrm>
            <a:off x="228600" y="114301"/>
            <a:ext cx="4261758" cy="2585323"/>
          </a:xfrm>
          <a:prstGeom prst="rect">
            <a:avLst/>
          </a:prstGeom>
        </p:spPr>
        <p:txBody>
          <a:bodyPr wrap="square">
            <a:spAutoFit/>
          </a:bodyPr>
          <a:lstStyle/>
          <a:p>
            <a:r>
              <a:rPr lang="en-GB" b="1" dirty="0">
                <a:solidFill>
                  <a:srgbClr val="000000"/>
                </a:solidFill>
              </a:rPr>
              <a:t>Definitions of Personality Development</a:t>
            </a:r>
            <a:r>
              <a:rPr lang="en-GB" dirty="0">
                <a:solidFill>
                  <a:srgbClr val="000000"/>
                </a:solidFill>
                <a:latin typeface="-webkit-standard"/>
              </a:rPr>
              <a:t>: </a:t>
            </a:r>
          </a:p>
          <a:p>
            <a:br>
              <a:rPr lang="en-GB" dirty="0"/>
            </a:br>
            <a:r>
              <a:rPr lang="en-GB" dirty="0">
                <a:solidFill>
                  <a:srgbClr val="000000"/>
                </a:solidFill>
                <a:latin typeface="-webkit-standard"/>
              </a:rPr>
              <a:t>Personality development refers to the gradual growth of enduring patterns of thoughts, feelings, and behaviours that distinguish individuals from one another. It involves both innate factors and environmental influences </a:t>
            </a:r>
          </a:p>
          <a:p>
            <a:r>
              <a:rPr lang="en-GB" dirty="0">
                <a:solidFill>
                  <a:srgbClr val="000000"/>
                </a:solidFill>
                <a:latin typeface="-webkit-standard"/>
              </a:rPr>
              <a:t>(Shaffer &amp; </a:t>
            </a:r>
            <a:r>
              <a:rPr lang="en-GB" dirty="0" err="1">
                <a:solidFill>
                  <a:srgbClr val="000000"/>
                </a:solidFill>
                <a:latin typeface="-webkit-standard"/>
              </a:rPr>
              <a:t>Kipp</a:t>
            </a:r>
            <a:r>
              <a:rPr lang="en-GB" dirty="0">
                <a:solidFill>
                  <a:srgbClr val="000000"/>
                </a:solidFill>
                <a:latin typeface="-webkit-standard"/>
              </a:rPr>
              <a:t>, 2010).</a:t>
            </a:r>
            <a:endParaRPr lang="en-US" dirty="0"/>
          </a:p>
        </p:txBody>
      </p:sp>
      <p:sp>
        <p:nvSpPr>
          <p:cNvPr id="3" name="Rectangle 2">
            <a:extLst>
              <a:ext uri="{FF2B5EF4-FFF2-40B4-BE49-F238E27FC236}">
                <a16:creationId xmlns:a16="http://schemas.microsoft.com/office/drawing/2014/main" id="{A81B70AC-71DF-A141-91F8-5FD69204C984}"/>
              </a:ext>
            </a:extLst>
          </p:cNvPr>
          <p:cNvSpPr/>
          <p:nvPr/>
        </p:nvSpPr>
        <p:spPr>
          <a:xfrm>
            <a:off x="228600" y="3567142"/>
            <a:ext cx="3869872" cy="2862322"/>
          </a:xfrm>
          <a:prstGeom prst="rect">
            <a:avLst/>
          </a:prstGeom>
        </p:spPr>
        <p:txBody>
          <a:bodyPr wrap="square">
            <a:spAutoFit/>
          </a:bodyPr>
          <a:lstStyle/>
          <a:p>
            <a:r>
              <a:rPr lang="en-GB" dirty="0">
                <a:solidFill>
                  <a:srgbClr val="000000"/>
                </a:solidFill>
              </a:rPr>
              <a:t>Personality development is defined as the process by which individuals acquire and integrate stable traits and patterns of behaviour over time, shaping how they interact with their environment and others. It involves biological, social, and psychological factors that contribute to changes in personality across the lifespan </a:t>
            </a:r>
          </a:p>
          <a:p>
            <a:r>
              <a:rPr lang="en-GB" dirty="0">
                <a:solidFill>
                  <a:srgbClr val="000000"/>
                </a:solidFill>
              </a:rPr>
              <a:t>(Caspi &amp; Roberts, 2001).</a:t>
            </a:r>
          </a:p>
        </p:txBody>
      </p:sp>
      <p:sp>
        <p:nvSpPr>
          <p:cNvPr id="4" name="Rectangle 3">
            <a:extLst>
              <a:ext uri="{FF2B5EF4-FFF2-40B4-BE49-F238E27FC236}">
                <a16:creationId xmlns:a16="http://schemas.microsoft.com/office/drawing/2014/main" id="{19894593-7443-4A46-881E-9200745B811F}"/>
              </a:ext>
            </a:extLst>
          </p:cNvPr>
          <p:cNvSpPr/>
          <p:nvPr/>
        </p:nvSpPr>
        <p:spPr>
          <a:xfrm>
            <a:off x="4980215" y="325985"/>
            <a:ext cx="3918857" cy="2585323"/>
          </a:xfrm>
          <a:prstGeom prst="rect">
            <a:avLst/>
          </a:prstGeom>
        </p:spPr>
        <p:txBody>
          <a:bodyPr wrap="square">
            <a:spAutoFit/>
          </a:bodyPr>
          <a:lstStyle/>
          <a:p>
            <a:r>
              <a:rPr lang="en-GB" dirty="0">
                <a:solidFill>
                  <a:srgbClr val="000000"/>
                </a:solidFill>
                <a:latin typeface="-webkit-standard"/>
              </a:rPr>
              <a:t>Personality development refers to the continuous process through which individuals form their identity in the context of social interactions, personal experiences, and cultural influences. It involves the development of self-concept and self-regulation as individuals grow and adapt </a:t>
            </a:r>
          </a:p>
          <a:p>
            <a:r>
              <a:rPr lang="en-GB" dirty="0">
                <a:solidFill>
                  <a:srgbClr val="000000"/>
                </a:solidFill>
                <a:latin typeface="-webkit-standard"/>
              </a:rPr>
              <a:t>(Erikson, 1963).</a:t>
            </a:r>
            <a:endParaRPr lang="en-US" dirty="0"/>
          </a:p>
        </p:txBody>
      </p:sp>
      <p:sp>
        <p:nvSpPr>
          <p:cNvPr id="5" name="Rectangle 4">
            <a:extLst>
              <a:ext uri="{FF2B5EF4-FFF2-40B4-BE49-F238E27FC236}">
                <a16:creationId xmlns:a16="http://schemas.microsoft.com/office/drawing/2014/main" id="{B858E448-0D36-0C47-A192-3650C33D1654}"/>
              </a:ext>
            </a:extLst>
          </p:cNvPr>
          <p:cNvSpPr/>
          <p:nvPr/>
        </p:nvSpPr>
        <p:spPr>
          <a:xfrm>
            <a:off x="4327072" y="4251182"/>
            <a:ext cx="4572000" cy="2031325"/>
          </a:xfrm>
          <a:prstGeom prst="rect">
            <a:avLst/>
          </a:prstGeom>
        </p:spPr>
        <p:txBody>
          <a:bodyPr>
            <a:spAutoFit/>
          </a:bodyPr>
          <a:lstStyle/>
          <a:p>
            <a:r>
              <a:rPr lang="en-GB" dirty="0">
                <a:solidFill>
                  <a:srgbClr val="000000"/>
                </a:solidFill>
                <a:latin typeface="-webkit-standard"/>
              </a:rPr>
              <a:t>Personality development is understood as the dynamic interaction between innate temperament and external environmental influences. This view emphasises that personality is not static but shaped by ongoing life experiences, learning, and adaptive processes (McAdams &amp; Pals, 2006).</a:t>
            </a:r>
            <a:endParaRPr lang="en-US" dirty="0"/>
          </a:p>
        </p:txBody>
      </p:sp>
      <p:pic>
        <p:nvPicPr>
          <p:cNvPr id="8" name="Picture 7">
            <a:extLst>
              <a:ext uri="{FF2B5EF4-FFF2-40B4-BE49-F238E27FC236}">
                <a16:creationId xmlns:a16="http://schemas.microsoft.com/office/drawing/2014/main" id="{295A679E-C0AF-F742-B2A5-734964E19C4A}"/>
              </a:ext>
            </a:extLst>
          </p:cNvPr>
          <p:cNvPicPr>
            <a:picLocks noChangeAspect="1"/>
          </p:cNvPicPr>
          <p:nvPr/>
        </p:nvPicPr>
        <p:blipFill rotWithShape="1">
          <a:blip r:embed="rId3"/>
          <a:srcRect t="15661" b="21012"/>
          <a:stretch/>
        </p:blipFill>
        <p:spPr>
          <a:xfrm>
            <a:off x="4327072" y="3112218"/>
            <a:ext cx="2244272" cy="909847"/>
          </a:xfrm>
          <a:prstGeom prst="rect">
            <a:avLst/>
          </a:prstGeom>
        </p:spPr>
      </p:pic>
    </p:spTree>
    <p:extLst>
      <p:ext uri="{BB962C8B-B14F-4D97-AF65-F5344CB8AC3E}">
        <p14:creationId xmlns:p14="http://schemas.microsoft.com/office/powerpoint/2010/main" val="3329100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747D5-5648-4940-8628-8B60F254C72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D2E772B-0EE2-CB49-9326-F49D8195A900}"/>
              </a:ext>
            </a:extLst>
          </p:cNvPr>
          <p:cNvPicPr>
            <a:picLocks noGrp="1" noChangeAspect="1"/>
          </p:cNvPicPr>
          <p:nvPr>
            <p:ph idx="1"/>
          </p:nvPr>
        </p:nvPicPr>
        <p:blipFill>
          <a:blip r:embed="rId2"/>
          <a:stretch>
            <a:fillRect/>
          </a:stretch>
        </p:blipFill>
        <p:spPr>
          <a:xfrm>
            <a:off x="-144449" y="1622322"/>
            <a:ext cx="9037198" cy="4276531"/>
          </a:xfrm>
        </p:spPr>
      </p:pic>
    </p:spTree>
    <p:extLst>
      <p:ext uri="{BB962C8B-B14F-4D97-AF65-F5344CB8AC3E}">
        <p14:creationId xmlns:p14="http://schemas.microsoft.com/office/powerpoint/2010/main" val="1715436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913F5E4-B395-BF4C-A7C6-1E9EF15E0D99}"/>
              </a:ext>
            </a:extLst>
          </p:cNvPr>
          <p:cNvSpPr/>
          <p:nvPr/>
        </p:nvSpPr>
        <p:spPr>
          <a:xfrm>
            <a:off x="489857" y="271732"/>
            <a:ext cx="8360229" cy="6001643"/>
          </a:xfrm>
          <a:prstGeom prst="rect">
            <a:avLst/>
          </a:prstGeom>
        </p:spPr>
        <p:txBody>
          <a:bodyPr wrap="square">
            <a:spAutoFit/>
          </a:bodyPr>
          <a:lstStyle/>
          <a:p>
            <a:r>
              <a:rPr lang="en-GB" sz="3200" b="1" dirty="0">
                <a:solidFill>
                  <a:srgbClr val="000000"/>
                </a:solidFill>
              </a:rPr>
              <a:t>Why Teachers Should Know About Erikson’s Theory of Psychosocial Development?</a:t>
            </a:r>
          </a:p>
          <a:p>
            <a:endParaRPr lang="en-GB" sz="3200" b="1" dirty="0">
              <a:solidFill>
                <a:srgbClr val="000000"/>
              </a:solidFill>
            </a:endParaRPr>
          </a:p>
          <a:p>
            <a:r>
              <a:rPr lang="en-GB" sz="3200" dirty="0">
                <a:solidFill>
                  <a:srgbClr val="000000"/>
                </a:solidFill>
              </a:rPr>
              <a:t>Erik Erikson’s theory of psychosocial development provides a </a:t>
            </a:r>
            <a:r>
              <a:rPr lang="en-GB" sz="3200" dirty="0">
                <a:solidFill>
                  <a:srgbClr val="00B050"/>
                </a:solidFill>
              </a:rPr>
              <a:t>powerful framework for understanding how students grow emotionally, socially, and psychologically over time.</a:t>
            </a:r>
            <a:r>
              <a:rPr lang="en-GB" sz="3200" dirty="0">
                <a:solidFill>
                  <a:srgbClr val="000000"/>
                </a:solidFill>
              </a:rPr>
              <a:t> For primary school teachers, having knowledge of this theory may be important for several reasons, particularly in shaping how they interact with students, support their development, and create effective learning environments.</a:t>
            </a:r>
            <a:endParaRPr lang="en-GB" sz="3200" b="0" i="0" u="none" strike="noStrike" dirty="0">
              <a:solidFill>
                <a:srgbClr val="000000"/>
              </a:solidFill>
              <a:effectLst/>
            </a:endParaRPr>
          </a:p>
        </p:txBody>
      </p:sp>
    </p:spTree>
    <p:extLst>
      <p:ext uri="{BB962C8B-B14F-4D97-AF65-F5344CB8AC3E}">
        <p14:creationId xmlns:p14="http://schemas.microsoft.com/office/powerpoint/2010/main" val="2834029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124E2E-BB7A-864B-98D2-92A7ABEFBF1C}"/>
              </a:ext>
            </a:extLst>
          </p:cNvPr>
          <p:cNvPicPr>
            <a:picLocks noChangeAspect="1"/>
          </p:cNvPicPr>
          <p:nvPr/>
        </p:nvPicPr>
        <p:blipFill>
          <a:blip r:embed="rId2"/>
          <a:stretch>
            <a:fillRect/>
          </a:stretch>
        </p:blipFill>
        <p:spPr>
          <a:xfrm rot="2899251">
            <a:off x="5596492" y="4027531"/>
            <a:ext cx="1219663" cy="666000"/>
          </a:xfrm>
          <a:prstGeom prst="rect">
            <a:avLst/>
          </a:prstGeom>
        </p:spPr>
      </p:pic>
      <p:pic>
        <p:nvPicPr>
          <p:cNvPr id="4" name="Picture 3">
            <a:extLst>
              <a:ext uri="{FF2B5EF4-FFF2-40B4-BE49-F238E27FC236}">
                <a16:creationId xmlns:a16="http://schemas.microsoft.com/office/drawing/2014/main" id="{96D74103-60E8-7B43-8EB2-3C37DC91F03C}"/>
              </a:ext>
            </a:extLst>
          </p:cNvPr>
          <p:cNvPicPr>
            <a:picLocks noChangeAspect="1"/>
          </p:cNvPicPr>
          <p:nvPr/>
        </p:nvPicPr>
        <p:blipFill>
          <a:blip r:embed="rId2"/>
          <a:stretch>
            <a:fillRect/>
          </a:stretch>
        </p:blipFill>
        <p:spPr>
          <a:xfrm rot="5142214">
            <a:off x="3813213" y="4393465"/>
            <a:ext cx="1218191" cy="665196"/>
          </a:xfrm>
          <a:prstGeom prst="rect">
            <a:avLst/>
          </a:prstGeom>
        </p:spPr>
      </p:pic>
      <p:pic>
        <p:nvPicPr>
          <p:cNvPr id="5" name="Picture 4">
            <a:extLst>
              <a:ext uri="{FF2B5EF4-FFF2-40B4-BE49-F238E27FC236}">
                <a16:creationId xmlns:a16="http://schemas.microsoft.com/office/drawing/2014/main" id="{2434888A-3830-7846-AFF5-92B602F579D4}"/>
              </a:ext>
            </a:extLst>
          </p:cNvPr>
          <p:cNvPicPr>
            <a:picLocks noChangeAspect="1"/>
          </p:cNvPicPr>
          <p:nvPr/>
        </p:nvPicPr>
        <p:blipFill>
          <a:blip r:embed="rId2"/>
          <a:stretch>
            <a:fillRect/>
          </a:stretch>
        </p:blipFill>
        <p:spPr>
          <a:xfrm rot="7855632">
            <a:off x="1826045" y="4215862"/>
            <a:ext cx="1218191" cy="665196"/>
          </a:xfrm>
          <a:prstGeom prst="rect">
            <a:avLst/>
          </a:prstGeom>
        </p:spPr>
      </p:pic>
      <p:sp>
        <p:nvSpPr>
          <p:cNvPr id="6" name="Rectangle 5">
            <a:extLst>
              <a:ext uri="{FF2B5EF4-FFF2-40B4-BE49-F238E27FC236}">
                <a16:creationId xmlns:a16="http://schemas.microsoft.com/office/drawing/2014/main" id="{46EEB833-460B-A540-BEE2-BA56B26AA621}"/>
              </a:ext>
            </a:extLst>
          </p:cNvPr>
          <p:cNvSpPr/>
          <p:nvPr/>
        </p:nvSpPr>
        <p:spPr>
          <a:xfrm>
            <a:off x="362942" y="5252930"/>
            <a:ext cx="1792405" cy="923330"/>
          </a:xfrm>
          <a:prstGeom prst="rect">
            <a:avLst/>
          </a:prstGeom>
        </p:spPr>
        <p:txBody>
          <a:bodyPr wrap="square">
            <a:spAutoFit/>
          </a:bodyPr>
          <a:lstStyle/>
          <a:p>
            <a:pPr algn="ctr"/>
            <a:r>
              <a:rPr lang="en-GB" dirty="0">
                <a:solidFill>
                  <a:srgbClr val="000000"/>
                </a:solidFill>
                <a:latin typeface="-webkit-standard"/>
              </a:rPr>
              <a:t>Understanding Age-Appropriate Challenges</a:t>
            </a:r>
            <a:endParaRPr lang="en-US" dirty="0"/>
          </a:p>
        </p:txBody>
      </p:sp>
      <p:sp>
        <p:nvSpPr>
          <p:cNvPr id="7" name="Rectangle 6">
            <a:extLst>
              <a:ext uri="{FF2B5EF4-FFF2-40B4-BE49-F238E27FC236}">
                <a16:creationId xmlns:a16="http://schemas.microsoft.com/office/drawing/2014/main" id="{60E9A86E-B63B-DB47-A022-A1D07DF2DD4B}"/>
              </a:ext>
            </a:extLst>
          </p:cNvPr>
          <p:cNvSpPr/>
          <p:nvPr/>
        </p:nvSpPr>
        <p:spPr>
          <a:xfrm>
            <a:off x="3334059" y="5616219"/>
            <a:ext cx="2176498" cy="923330"/>
          </a:xfrm>
          <a:prstGeom prst="rect">
            <a:avLst/>
          </a:prstGeom>
        </p:spPr>
        <p:txBody>
          <a:bodyPr wrap="square">
            <a:spAutoFit/>
          </a:bodyPr>
          <a:lstStyle/>
          <a:p>
            <a:pPr algn="ctr"/>
            <a:r>
              <a:rPr lang="en-GB" dirty="0">
                <a:solidFill>
                  <a:srgbClr val="000000"/>
                </a:solidFill>
                <a:latin typeface="-webkit-standard"/>
              </a:rPr>
              <a:t>Supporting Emotional and Social Development</a:t>
            </a:r>
            <a:endParaRPr lang="en-US" dirty="0"/>
          </a:p>
        </p:txBody>
      </p:sp>
      <p:sp>
        <p:nvSpPr>
          <p:cNvPr id="8" name="Rectangle 7">
            <a:extLst>
              <a:ext uri="{FF2B5EF4-FFF2-40B4-BE49-F238E27FC236}">
                <a16:creationId xmlns:a16="http://schemas.microsoft.com/office/drawing/2014/main" id="{F043BD80-5F86-5143-B711-9D161E5A4218}"/>
              </a:ext>
            </a:extLst>
          </p:cNvPr>
          <p:cNvSpPr/>
          <p:nvPr/>
        </p:nvSpPr>
        <p:spPr>
          <a:xfrm>
            <a:off x="6206323" y="5037434"/>
            <a:ext cx="2421228" cy="923330"/>
          </a:xfrm>
          <a:prstGeom prst="rect">
            <a:avLst/>
          </a:prstGeom>
        </p:spPr>
        <p:txBody>
          <a:bodyPr wrap="square">
            <a:spAutoFit/>
          </a:bodyPr>
          <a:lstStyle/>
          <a:p>
            <a:pPr algn="ctr"/>
            <a:r>
              <a:rPr lang="en-GB" dirty="0">
                <a:solidFill>
                  <a:srgbClr val="000000"/>
                </a:solidFill>
                <a:latin typeface="-webkit-standard"/>
              </a:rPr>
              <a:t>Creating Positive Classroom Environments</a:t>
            </a:r>
            <a:endParaRPr lang="en-US" dirty="0"/>
          </a:p>
        </p:txBody>
      </p:sp>
      <p:sp>
        <p:nvSpPr>
          <p:cNvPr id="9" name="TextBox 8">
            <a:extLst>
              <a:ext uri="{FF2B5EF4-FFF2-40B4-BE49-F238E27FC236}">
                <a16:creationId xmlns:a16="http://schemas.microsoft.com/office/drawing/2014/main" id="{630A788F-9F65-BB44-B9A9-72E95477321B}"/>
              </a:ext>
            </a:extLst>
          </p:cNvPr>
          <p:cNvSpPr txBox="1"/>
          <p:nvPr/>
        </p:nvSpPr>
        <p:spPr>
          <a:xfrm>
            <a:off x="3013088" y="2828327"/>
            <a:ext cx="2624436" cy="1015663"/>
          </a:xfrm>
          <a:prstGeom prst="rect">
            <a:avLst/>
          </a:prstGeom>
          <a:noFill/>
        </p:spPr>
        <p:txBody>
          <a:bodyPr wrap="none" rtlCol="0">
            <a:spAutoFit/>
          </a:bodyPr>
          <a:lstStyle/>
          <a:p>
            <a:r>
              <a:rPr lang="en-US" sz="6000" dirty="0"/>
              <a:t>WIIFM?</a:t>
            </a:r>
          </a:p>
        </p:txBody>
      </p:sp>
      <p:sp>
        <p:nvSpPr>
          <p:cNvPr id="10" name="Rectangle 9">
            <a:extLst>
              <a:ext uri="{FF2B5EF4-FFF2-40B4-BE49-F238E27FC236}">
                <a16:creationId xmlns:a16="http://schemas.microsoft.com/office/drawing/2014/main" id="{076E59E3-5638-4F41-8158-C080ADDF17E8}"/>
              </a:ext>
            </a:extLst>
          </p:cNvPr>
          <p:cNvSpPr/>
          <p:nvPr/>
        </p:nvSpPr>
        <p:spPr>
          <a:xfrm>
            <a:off x="6595506" y="1253843"/>
            <a:ext cx="1642861" cy="1200329"/>
          </a:xfrm>
          <a:prstGeom prst="rect">
            <a:avLst/>
          </a:prstGeom>
        </p:spPr>
        <p:txBody>
          <a:bodyPr wrap="square">
            <a:spAutoFit/>
          </a:bodyPr>
          <a:lstStyle/>
          <a:p>
            <a:pPr algn="ctr"/>
            <a:r>
              <a:rPr lang="en-GB" dirty="0">
                <a:solidFill>
                  <a:srgbClr val="000000"/>
                </a:solidFill>
                <a:latin typeface="-webkit-standard"/>
              </a:rPr>
              <a:t>Tailoring Teaching to Individual Needs</a:t>
            </a:r>
            <a:endParaRPr lang="en-US" dirty="0"/>
          </a:p>
        </p:txBody>
      </p:sp>
      <p:pic>
        <p:nvPicPr>
          <p:cNvPr id="11" name="Picture 10">
            <a:extLst>
              <a:ext uri="{FF2B5EF4-FFF2-40B4-BE49-F238E27FC236}">
                <a16:creationId xmlns:a16="http://schemas.microsoft.com/office/drawing/2014/main" id="{F156BC4A-B432-194B-9A76-91CBD1B250DE}"/>
              </a:ext>
            </a:extLst>
          </p:cNvPr>
          <p:cNvPicPr>
            <a:picLocks noChangeAspect="1"/>
          </p:cNvPicPr>
          <p:nvPr/>
        </p:nvPicPr>
        <p:blipFill>
          <a:blip r:embed="rId2"/>
          <a:stretch>
            <a:fillRect/>
          </a:stretch>
        </p:blipFill>
        <p:spPr>
          <a:xfrm rot="16200000">
            <a:off x="3752410" y="1636860"/>
            <a:ext cx="1218191" cy="665196"/>
          </a:xfrm>
          <a:prstGeom prst="rect">
            <a:avLst/>
          </a:prstGeom>
        </p:spPr>
      </p:pic>
      <p:pic>
        <p:nvPicPr>
          <p:cNvPr id="12" name="Picture 11">
            <a:extLst>
              <a:ext uri="{FF2B5EF4-FFF2-40B4-BE49-F238E27FC236}">
                <a16:creationId xmlns:a16="http://schemas.microsoft.com/office/drawing/2014/main" id="{D9C9471F-59DE-CD41-81AF-96006049DF4E}"/>
              </a:ext>
            </a:extLst>
          </p:cNvPr>
          <p:cNvPicPr>
            <a:picLocks noChangeAspect="1"/>
          </p:cNvPicPr>
          <p:nvPr/>
        </p:nvPicPr>
        <p:blipFill>
          <a:blip r:embed="rId2"/>
          <a:stretch>
            <a:fillRect/>
          </a:stretch>
        </p:blipFill>
        <p:spPr>
          <a:xfrm rot="11838130">
            <a:off x="1723542" y="2289959"/>
            <a:ext cx="1218191" cy="665196"/>
          </a:xfrm>
          <a:prstGeom prst="rect">
            <a:avLst/>
          </a:prstGeom>
        </p:spPr>
      </p:pic>
      <p:pic>
        <p:nvPicPr>
          <p:cNvPr id="13" name="Picture 12">
            <a:extLst>
              <a:ext uri="{FF2B5EF4-FFF2-40B4-BE49-F238E27FC236}">
                <a16:creationId xmlns:a16="http://schemas.microsoft.com/office/drawing/2014/main" id="{C9544984-F1CD-8946-81C1-0E3D698B1C71}"/>
              </a:ext>
            </a:extLst>
          </p:cNvPr>
          <p:cNvPicPr>
            <a:picLocks noChangeAspect="1"/>
          </p:cNvPicPr>
          <p:nvPr/>
        </p:nvPicPr>
        <p:blipFill>
          <a:blip r:embed="rId2"/>
          <a:stretch>
            <a:fillRect/>
          </a:stretch>
        </p:blipFill>
        <p:spPr>
          <a:xfrm rot="19080601">
            <a:off x="5452297" y="2097816"/>
            <a:ext cx="1219663" cy="666000"/>
          </a:xfrm>
          <a:prstGeom prst="rect">
            <a:avLst/>
          </a:prstGeom>
        </p:spPr>
      </p:pic>
      <p:sp>
        <p:nvSpPr>
          <p:cNvPr id="14" name="Rectangle 13">
            <a:extLst>
              <a:ext uri="{FF2B5EF4-FFF2-40B4-BE49-F238E27FC236}">
                <a16:creationId xmlns:a16="http://schemas.microsoft.com/office/drawing/2014/main" id="{DD447DAB-0C6D-4B45-852F-79EF89A9A2A4}"/>
              </a:ext>
            </a:extLst>
          </p:cNvPr>
          <p:cNvSpPr/>
          <p:nvPr/>
        </p:nvSpPr>
        <p:spPr>
          <a:xfrm>
            <a:off x="0" y="1257602"/>
            <a:ext cx="2939143" cy="923330"/>
          </a:xfrm>
          <a:prstGeom prst="rect">
            <a:avLst/>
          </a:prstGeom>
        </p:spPr>
        <p:txBody>
          <a:bodyPr wrap="square">
            <a:spAutoFit/>
          </a:bodyPr>
          <a:lstStyle/>
          <a:p>
            <a:pPr algn="ctr"/>
            <a:r>
              <a:rPr lang="en-GB" dirty="0">
                <a:solidFill>
                  <a:srgbClr val="000000"/>
                </a:solidFill>
                <a:latin typeface="-webkit-standard"/>
              </a:rPr>
              <a:t>Promoting Long-Term Resilience and Social-Emotional Learning (SEL)</a:t>
            </a:r>
            <a:endParaRPr lang="en-US" dirty="0"/>
          </a:p>
        </p:txBody>
      </p:sp>
      <p:sp>
        <p:nvSpPr>
          <p:cNvPr id="16" name="Rectangle 15">
            <a:extLst>
              <a:ext uri="{FF2B5EF4-FFF2-40B4-BE49-F238E27FC236}">
                <a16:creationId xmlns:a16="http://schemas.microsoft.com/office/drawing/2014/main" id="{340707B0-1DBE-8146-B0A3-158BCE31DEC3}"/>
              </a:ext>
            </a:extLst>
          </p:cNvPr>
          <p:cNvSpPr/>
          <p:nvPr/>
        </p:nvSpPr>
        <p:spPr>
          <a:xfrm>
            <a:off x="3309736" y="231615"/>
            <a:ext cx="2808514" cy="923330"/>
          </a:xfrm>
          <a:prstGeom prst="rect">
            <a:avLst/>
          </a:prstGeom>
        </p:spPr>
        <p:txBody>
          <a:bodyPr wrap="square">
            <a:spAutoFit/>
          </a:bodyPr>
          <a:lstStyle/>
          <a:p>
            <a:r>
              <a:rPr lang="en-GB" dirty="0">
                <a:solidFill>
                  <a:srgbClr val="000000"/>
                </a:solidFill>
                <a:latin typeface="-webkit-standard"/>
              </a:rPr>
              <a:t>Addressing Behavioural and Emotional Issues with Sensitivity</a:t>
            </a:r>
            <a:endParaRPr lang="en-US" dirty="0"/>
          </a:p>
        </p:txBody>
      </p:sp>
    </p:spTree>
    <p:extLst>
      <p:ext uri="{BB962C8B-B14F-4D97-AF65-F5344CB8AC3E}">
        <p14:creationId xmlns:p14="http://schemas.microsoft.com/office/powerpoint/2010/main" val="163380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7859C-DE4E-4745-9949-5E3BBD45947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BBF097D-B2A4-8A42-BCDB-A6BBADAEDEF5}"/>
              </a:ext>
            </a:extLst>
          </p:cNvPr>
          <p:cNvPicPr>
            <a:picLocks noGrp="1" noChangeAspect="1"/>
          </p:cNvPicPr>
          <p:nvPr>
            <p:ph idx="1"/>
          </p:nvPr>
        </p:nvPicPr>
        <p:blipFill>
          <a:blip r:embed="rId2"/>
          <a:stretch>
            <a:fillRect/>
          </a:stretch>
        </p:blipFill>
        <p:spPr>
          <a:xfrm>
            <a:off x="-435119" y="162232"/>
            <a:ext cx="10014237" cy="6258899"/>
          </a:xfrm>
        </p:spPr>
      </p:pic>
    </p:spTree>
    <p:extLst>
      <p:ext uri="{BB962C8B-B14F-4D97-AF65-F5344CB8AC3E}">
        <p14:creationId xmlns:p14="http://schemas.microsoft.com/office/powerpoint/2010/main" val="3098667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DE8D3-C078-0243-A94E-E0DB9CB92411}"/>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C2696320-3DAA-AD40-866F-336FA375E7E4}"/>
              </a:ext>
            </a:extLst>
          </p:cNvPr>
          <p:cNvPicPr>
            <a:picLocks noGrp="1" noChangeAspect="1"/>
          </p:cNvPicPr>
          <p:nvPr>
            <p:ph idx="1"/>
          </p:nvPr>
        </p:nvPicPr>
        <p:blipFill>
          <a:blip r:embed="rId2"/>
          <a:stretch>
            <a:fillRect/>
          </a:stretch>
        </p:blipFill>
        <p:spPr>
          <a:xfrm>
            <a:off x="3270856" y="67312"/>
            <a:ext cx="2602288" cy="6716948"/>
          </a:xfrm>
        </p:spPr>
      </p:pic>
    </p:spTree>
    <p:extLst>
      <p:ext uri="{BB962C8B-B14F-4D97-AF65-F5344CB8AC3E}">
        <p14:creationId xmlns:p14="http://schemas.microsoft.com/office/powerpoint/2010/main" val="11091831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4CDE2-34DE-194D-937E-A3F3E70DDA05}"/>
              </a:ext>
            </a:extLst>
          </p:cNvPr>
          <p:cNvSpPr>
            <a:spLocks noGrp="1"/>
          </p:cNvSpPr>
          <p:nvPr>
            <p:ph type="title"/>
          </p:nvPr>
        </p:nvSpPr>
        <p:spPr>
          <a:xfrm>
            <a:off x="1158040" y="181376"/>
            <a:ext cx="6750718" cy="859632"/>
          </a:xfrm>
        </p:spPr>
        <p:txBody>
          <a:bodyPr>
            <a:normAutofit/>
          </a:bodyPr>
          <a:lstStyle/>
          <a:p>
            <a:r>
              <a:rPr lang="en-US" sz="2775" dirty="0"/>
              <a:t>Social Development – Erik Erikson </a:t>
            </a:r>
          </a:p>
        </p:txBody>
      </p:sp>
      <p:sp>
        <p:nvSpPr>
          <p:cNvPr id="3" name="Content Placeholder 2">
            <a:extLst>
              <a:ext uri="{FF2B5EF4-FFF2-40B4-BE49-F238E27FC236}">
                <a16:creationId xmlns:a16="http://schemas.microsoft.com/office/drawing/2014/main" id="{04355B14-5B08-F846-9C29-8A9972CA3BA1}"/>
              </a:ext>
            </a:extLst>
          </p:cNvPr>
          <p:cNvSpPr>
            <a:spLocks noGrp="1"/>
          </p:cNvSpPr>
          <p:nvPr>
            <p:ph idx="1"/>
          </p:nvPr>
        </p:nvSpPr>
        <p:spPr>
          <a:xfrm>
            <a:off x="628651" y="2487216"/>
            <a:ext cx="2702378" cy="2729763"/>
          </a:xfrm>
        </p:spPr>
        <p:txBody>
          <a:bodyPr anchor="ctr">
            <a:normAutofit lnSpcReduction="10000"/>
          </a:bodyPr>
          <a:lstStyle/>
          <a:p>
            <a:endParaRPr lang="en-US" sz="1425" dirty="0">
              <a:solidFill>
                <a:srgbClr val="FFFFFF"/>
              </a:solidFill>
            </a:endParaRPr>
          </a:p>
          <a:p>
            <a:r>
              <a:rPr lang="en-US" sz="1425" dirty="0">
                <a:solidFill>
                  <a:srgbClr val="FFFFFF"/>
                </a:solidFill>
              </a:rPr>
              <a:t>Presented an 8 stage model for psychosocial development</a:t>
            </a:r>
          </a:p>
          <a:p>
            <a:endParaRPr lang="en-US" sz="1425" dirty="0">
              <a:solidFill>
                <a:srgbClr val="FFFFFF"/>
              </a:solidFill>
            </a:endParaRPr>
          </a:p>
          <a:p>
            <a:r>
              <a:rPr lang="en-US" sz="1425" dirty="0">
                <a:solidFill>
                  <a:srgbClr val="FFFFFF"/>
                </a:solidFill>
              </a:rPr>
              <a:t>Each stage has conflicting ideas and must be resolved </a:t>
            </a:r>
          </a:p>
          <a:p>
            <a:endParaRPr lang="en-US" sz="1425" dirty="0">
              <a:solidFill>
                <a:srgbClr val="FFFFFF"/>
              </a:solidFill>
            </a:endParaRPr>
          </a:p>
          <a:p>
            <a:r>
              <a:rPr lang="en-US" sz="1425" dirty="0">
                <a:solidFill>
                  <a:srgbClr val="FFFFFF"/>
                </a:solidFill>
              </a:rPr>
              <a:t>Failure of resolutions lead to feelings of inadequacy and being unable to contribute confidently to society</a:t>
            </a:r>
          </a:p>
        </p:txBody>
      </p:sp>
      <p:pic>
        <p:nvPicPr>
          <p:cNvPr id="1026" name="Picture 2" descr="Erik Erikson's Stages of Psychosocial Development - The Psychology Notes  Headquarters">
            <a:extLst>
              <a:ext uri="{FF2B5EF4-FFF2-40B4-BE49-F238E27FC236}">
                <a16:creationId xmlns:a16="http://schemas.microsoft.com/office/drawing/2014/main" id="{CB660D22-0228-DD44-B1DD-D614085CED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714196" y="1138989"/>
            <a:ext cx="6429804" cy="4967023"/>
          </a:xfrm>
          <a:custGeom>
            <a:avLst/>
            <a:gdLst/>
            <a:ahLst/>
            <a:cxnLst/>
            <a:rect l="l" t="t" r="r" b="b"/>
            <a:pathLst>
              <a:path w="4636009" h="5032375">
                <a:moveTo>
                  <a:pt x="0" y="0"/>
                </a:moveTo>
                <a:lnTo>
                  <a:pt x="4636009" y="0"/>
                </a:lnTo>
                <a:lnTo>
                  <a:pt x="4636009" y="5032375"/>
                </a:lnTo>
                <a:lnTo>
                  <a:pt x="0" y="5032375"/>
                </a:lnTo>
                <a:close/>
              </a:path>
            </a:pathLst>
          </a:cu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12B5ACF7-6C4A-FE4A-88F3-3F732A35420F}"/>
              </a:ext>
            </a:extLst>
          </p:cNvPr>
          <p:cNvSpPr txBox="1">
            <a:spLocks/>
          </p:cNvSpPr>
          <p:nvPr/>
        </p:nvSpPr>
        <p:spPr>
          <a:xfrm>
            <a:off x="251697" y="1802658"/>
            <a:ext cx="2839453" cy="3639684"/>
          </a:xfrm>
          <a:prstGeom prst="rect">
            <a:avLst/>
          </a:prstGeom>
        </p:spPr>
        <p:txBody>
          <a:bodyPr vert="horz" lIns="91440" tIns="45720" rIns="91440" bIns="45720" rtlCol="0" anchor="ctr">
            <a:normAutofit fontScale="925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endParaRPr lang="en-US" sz="1900" dirty="0"/>
          </a:p>
          <a:p>
            <a:r>
              <a:rPr lang="en-US" sz="1900" dirty="0"/>
              <a:t>Presented an 8 stage model for psychosocial development</a:t>
            </a:r>
          </a:p>
          <a:p>
            <a:endParaRPr lang="en-US" sz="1900" dirty="0"/>
          </a:p>
          <a:p>
            <a:r>
              <a:rPr lang="en-US" sz="1900" dirty="0"/>
              <a:t>Each stage has conflicting ideas and must be resolved </a:t>
            </a:r>
          </a:p>
          <a:p>
            <a:endParaRPr lang="en-US" sz="1900" dirty="0"/>
          </a:p>
          <a:p>
            <a:r>
              <a:rPr lang="en-US" sz="1900" dirty="0"/>
              <a:t>Failure of resolutions lead to feelings of inadequacy and being unable to contribute confidently to society</a:t>
            </a:r>
          </a:p>
        </p:txBody>
      </p:sp>
    </p:spTree>
    <p:extLst>
      <p:ext uri="{BB962C8B-B14F-4D97-AF65-F5344CB8AC3E}">
        <p14:creationId xmlns:p14="http://schemas.microsoft.com/office/powerpoint/2010/main" val="3289192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AF0290-D028-9845-B663-AD1329984347}"/>
              </a:ext>
            </a:extLst>
          </p:cNvPr>
          <p:cNvPicPr>
            <a:picLocks noChangeAspect="1"/>
          </p:cNvPicPr>
          <p:nvPr/>
        </p:nvPicPr>
        <p:blipFill>
          <a:blip r:embed="rId3"/>
          <a:stretch>
            <a:fillRect/>
          </a:stretch>
        </p:blipFill>
        <p:spPr>
          <a:xfrm>
            <a:off x="577515" y="0"/>
            <a:ext cx="8085221" cy="7038039"/>
          </a:xfrm>
          <a:prstGeom prst="rect">
            <a:avLst/>
          </a:prstGeom>
        </p:spPr>
      </p:pic>
    </p:spTree>
    <p:extLst>
      <p:ext uri="{BB962C8B-B14F-4D97-AF65-F5344CB8AC3E}">
        <p14:creationId xmlns:p14="http://schemas.microsoft.com/office/powerpoint/2010/main" val="1957897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61FE855-A06F-F84D-B551-12D3BFC4EB8D}"/>
              </a:ext>
            </a:extLst>
          </p:cNvPr>
          <p:cNvSpPr/>
          <p:nvPr/>
        </p:nvSpPr>
        <p:spPr>
          <a:xfrm>
            <a:off x="277586" y="203458"/>
            <a:ext cx="8703128" cy="3416320"/>
          </a:xfrm>
          <a:prstGeom prst="rect">
            <a:avLst/>
          </a:prstGeom>
        </p:spPr>
        <p:txBody>
          <a:bodyPr wrap="square">
            <a:spAutoFit/>
          </a:bodyPr>
          <a:lstStyle/>
          <a:p>
            <a:pPr marL="342900" indent="-342900">
              <a:buAutoNum type="arabicPeriod"/>
            </a:pPr>
            <a:r>
              <a:rPr lang="en-GB" b="1" dirty="0">
                <a:solidFill>
                  <a:srgbClr val="000000"/>
                </a:solidFill>
              </a:rPr>
              <a:t>Stage: Trust vs. Mistrust (Infancy: 0-18 months)</a:t>
            </a:r>
          </a:p>
          <a:p>
            <a:pPr marL="342900" indent="-342900">
              <a:buAutoNum type="arabicPeriod"/>
            </a:pPr>
            <a:endParaRPr lang="en-GB" b="1" dirty="0">
              <a:solidFill>
                <a:srgbClr val="000000"/>
              </a:solidFill>
            </a:endParaRPr>
          </a:p>
          <a:p>
            <a:r>
              <a:rPr lang="en-GB" b="1" dirty="0">
                <a:solidFill>
                  <a:srgbClr val="000000"/>
                </a:solidFill>
              </a:rPr>
              <a:t>Crisis:</a:t>
            </a:r>
            <a:r>
              <a:rPr lang="en-GB" dirty="0">
                <a:solidFill>
                  <a:srgbClr val="000000"/>
                </a:solidFill>
              </a:rPr>
              <a:t> Can the infant trust that their needs will be consistently met by caregivers?</a:t>
            </a:r>
            <a:br>
              <a:rPr lang="en-GB" dirty="0">
                <a:solidFill>
                  <a:srgbClr val="000000"/>
                </a:solidFill>
              </a:rPr>
            </a:br>
            <a:endParaRPr lang="en-GB" dirty="0">
              <a:solidFill>
                <a:srgbClr val="000000"/>
              </a:solidFill>
            </a:endParaRPr>
          </a:p>
          <a:p>
            <a:r>
              <a:rPr lang="en-GB" b="1" dirty="0">
                <a:solidFill>
                  <a:srgbClr val="000000"/>
                </a:solidFill>
              </a:rPr>
              <a:t>Virtue Developed:</a:t>
            </a:r>
            <a:r>
              <a:rPr lang="en-GB" dirty="0">
                <a:solidFill>
                  <a:srgbClr val="000000"/>
                </a:solidFill>
              </a:rPr>
              <a:t> Hope</a:t>
            </a:r>
          </a:p>
          <a:p>
            <a:endParaRPr lang="en-GB" b="1" dirty="0">
              <a:solidFill>
                <a:srgbClr val="000000"/>
              </a:solidFill>
            </a:endParaRPr>
          </a:p>
          <a:p>
            <a:r>
              <a:rPr lang="en-GB" b="1" dirty="0">
                <a:solidFill>
                  <a:srgbClr val="000000"/>
                </a:solidFill>
              </a:rPr>
              <a:t>Case Study Example:</a:t>
            </a:r>
            <a:endParaRPr lang="en-GB" dirty="0">
              <a:solidFill>
                <a:srgbClr val="000000"/>
              </a:solidFill>
            </a:endParaRPr>
          </a:p>
          <a:p>
            <a:pPr>
              <a:buFont typeface="Arial" panose="020B0604020202020204" pitchFamily="34" charset="0"/>
              <a:buChar char="•"/>
            </a:pPr>
            <a:r>
              <a:rPr lang="en-GB" b="1" dirty="0">
                <a:solidFill>
                  <a:srgbClr val="000000"/>
                </a:solidFill>
              </a:rPr>
              <a:t>Scenario:</a:t>
            </a:r>
            <a:r>
              <a:rPr lang="en-GB" dirty="0">
                <a:solidFill>
                  <a:srgbClr val="000000"/>
                </a:solidFill>
              </a:rPr>
              <a:t> A child in the first year of life </a:t>
            </a:r>
            <a:r>
              <a:rPr lang="en-GB" dirty="0">
                <a:solidFill>
                  <a:srgbClr val="FF0000"/>
                </a:solidFill>
              </a:rPr>
              <a:t>experiences inconsistent </a:t>
            </a:r>
            <a:r>
              <a:rPr lang="en-GB" dirty="0">
                <a:solidFill>
                  <a:srgbClr val="000000"/>
                </a:solidFill>
              </a:rPr>
              <a:t>caregiving, sometimes being left to cry for long periods. As a result, the child becomes anxious around strangers and exhibits difficulty calming down in new situations. This foundational sense of mistrust can affect how the child behaves as they grow, possibly impacting their relationships with peers and teachers later in life.</a:t>
            </a:r>
            <a:endParaRPr lang="en-GB" b="0" i="0" u="none" strike="noStrike" dirty="0">
              <a:solidFill>
                <a:srgbClr val="000000"/>
              </a:solidFill>
              <a:effectLst/>
            </a:endParaRPr>
          </a:p>
        </p:txBody>
      </p:sp>
      <p:pic>
        <p:nvPicPr>
          <p:cNvPr id="4" name="Picture 3">
            <a:extLst>
              <a:ext uri="{FF2B5EF4-FFF2-40B4-BE49-F238E27FC236}">
                <a16:creationId xmlns:a16="http://schemas.microsoft.com/office/drawing/2014/main" id="{99FA5D61-F1F4-9B4B-960D-8C205D076923}"/>
              </a:ext>
            </a:extLst>
          </p:cNvPr>
          <p:cNvPicPr>
            <a:picLocks noChangeAspect="1"/>
          </p:cNvPicPr>
          <p:nvPr/>
        </p:nvPicPr>
        <p:blipFill>
          <a:blip r:embed="rId2"/>
          <a:stretch>
            <a:fillRect/>
          </a:stretch>
        </p:blipFill>
        <p:spPr>
          <a:xfrm>
            <a:off x="277586" y="3772209"/>
            <a:ext cx="2534556" cy="2845398"/>
          </a:xfrm>
          <a:prstGeom prst="rect">
            <a:avLst/>
          </a:prstGeom>
        </p:spPr>
      </p:pic>
      <p:sp>
        <p:nvSpPr>
          <p:cNvPr id="5" name="TextBox 4">
            <a:extLst>
              <a:ext uri="{FF2B5EF4-FFF2-40B4-BE49-F238E27FC236}">
                <a16:creationId xmlns:a16="http://schemas.microsoft.com/office/drawing/2014/main" id="{B8799083-54BE-3D42-B635-8EE5ED2DB834}"/>
              </a:ext>
            </a:extLst>
          </p:cNvPr>
          <p:cNvSpPr txBox="1"/>
          <p:nvPr/>
        </p:nvSpPr>
        <p:spPr>
          <a:xfrm>
            <a:off x="2955470" y="4840965"/>
            <a:ext cx="5420586" cy="707886"/>
          </a:xfrm>
          <a:prstGeom prst="rect">
            <a:avLst/>
          </a:prstGeom>
          <a:noFill/>
        </p:spPr>
        <p:txBody>
          <a:bodyPr wrap="none" rtlCol="0">
            <a:spAutoFit/>
          </a:bodyPr>
          <a:lstStyle/>
          <a:p>
            <a:r>
              <a:rPr lang="en-US" sz="4000" dirty="0"/>
              <a:t>Think about consistency?</a:t>
            </a:r>
          </a:p>
        </p:txBody>
      </p:sp>
    </p:spTree>
    <p:extLst>
      <p:ext uri="{BB962C8B-B14F-4D97-AF65-F5344CB8AC3E}">
        <p14:creationId xmlns:p14="http://schemas.microsoft.com/office/powerpoint/2010/main" val="2855615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C31A060-B1A8-3A48-B1D1-9380D3D406D4}"/>
              </a:ext>
            </a:extLst>
          </p:cNvPr>
          <p:cNvSpPr/>
          <p:nvPr/>
        </p:nvSpPr>
        <p:spPr>
          <a:xfrm>
            <a:off x="1110341" y="5042239"/>
            <a:ext cx="7119257" cy="1200329"/>
          </a:xfrm>
          <a:prstGeom prst="rect">
            <a:avLst/>
          </a:prstGeom>
        </p:spPr>
        <p:txBody>
          <a:bodyPr wrap="square">
            <a:spAutoFit/>
          </a:bodyPr>
          <a:lstStyle/>
          <a:p>
            <a:r>
              <a:rPr lang="en-GB" b="1" dirty="0">
                <a:solidFill>
                  <a:srgbClr val="000000"/>
                </a:solidFill>
              </a:rPr>
              <a:t>"Consistency in the Classroom"</a:t>
            </a:r>
            <a:r>
              <a:rPr lang="en-GB" dirty="0">
                <a:solidFill>
                  <a:srgbClr val="000000"/>
                </a:solidFill>
                <a:latin typeface="-webkit-standard"/>
              </a:rPr>
              <a:t> – Even though this stage occurs in infancy, teachers can help build trust in young children by creating a </a:t>
            </a:r>
            <a:r>
              <a:rPr lang="en-GB" dirty="0">
                <a:solidFill>
                  <a:srgbClr val="00B050"/>
                </a:solidFill>
                <a:latin typeface="-webkit-standard"/>
              </a:rPr>
              <a:t>predictable</a:t>
            </a:r>
            <a:r>
              <a:rPr lang="en-GB" dirty="0">
                <a:solidFill>
                  <a:srgbClr val="000000"/>
                </a:solidFill>
                <a:latin typeface="-webkit-standard"/>
              </a:rPr>
              <a:t> classroom routine, </a:t>
            </a:r>
            <a:r>
              <a:rPr lang="en-GB" dirty="0">
                <a:solidFill>
                  <a:srgbClr val="00B050"/>
                </a:solidFill>
                <a:latin typeface="-webkit-standard"/>
              </a:rPr>
              <a:t>responding sensitively </a:t>
            </a:r>
            <a:r>
              <a:rPr lang="en-GB" dirty="0">
                <a:solidFill>
                  <a:srgbClr val="000000"/>
                </a:solidFill>
                <a:latin typeface="-webkit-standard"/>
              </a:rPr>
              <a:t>to student needs, and being a </a:t>
            </a:r>
            <a:r>
              <a:rPr lang="en-GB" dirty="0">
                <a:solidFill>
                  <a:srgbClr val="00B050"/>
                </a:solidFill>
                <a:latin typeface="-webkit-standard"/>
              </a:rPr>
              <a:t>dependable source </a:t>
            </a:r>
            <a:r>
              <a:rPr lang="en-GB" dirty="0">
                <a:solidFill>
                  <a:srgbClr val="000000"/>
                </a:solidFill>
                <a:latin typeface="-webkit-standard"/>
              </a:rPr>
              <a:t>of comfort when children are distressed.</a:t>
            </a:r>
            <a:endParaRPr lang="en-US" dirty="0"/>
          </a:p>
        </p:txBody>
      </p:sp>
      <p:pic>
        <p:nvPicPr>
          <p:cNvPr id="4" name="Picture 3">
            <a:extLst>
              <a:ext uri="{FF2B5EF4-FFF2-40B4-BE49-F238E27FC236}">
                <a16:creationId xmlns:a16="http://schemas.microsoft.com/office/drawing/2014/main" id="{833D3828-836D-774D-85D1-719089227FC7}"/>
              </a:ext>
            </a:extLst>
          </p:cNvPr>
          <p:cNvPicPr>
            <a:picLocks noChangeAspect="1"/>
          </p:cNvPicPr>
          <p:nvPr/>
        </p:nvPicPr>
        <p:blipFill rotWithShape="1">
          <a:blip r:embed="rId2"/>
          <a:srcRect l="7500" t="10089" r="7143" b="10089"/>
          <a:stretch/>
        </p:blipFill>
        <p:spPr>
          <a:xfrm>
            <a:off x="1338942" y="418668"/>
            <a:ext cx="6662057" cy="4153332"/>
          </a:xfrm>
          <a:prstGeom prst="rect">
            <a:avLst/>
          </a:prstGeom>
        </p:spPr>
      </p:pic>
    </p:spTree>
    <p:extLst>
      <p:ext uri="{BB962C8B-B14F-4D97-AF65-F5344CB8AC3E}">
        <p14:creationId xmlns:p14="http://schemas.microsoft.com/office/powerpoint/2010/main" val="662198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9E8AF95-B8B4-744B-ACBC-D2FA58FD66E4}"/>
              </a:ext>
            </a:extLst>
          </p:cNvPr>
          <p:cNvPicPr>
            <a:picLocks noChangeAspect="1"/>
          </p:cNvPicPr>
          <p:nvPr/>
        </p:nvPicPr>
        <p:blipFill>
          <a:blip r:embed="rId2"/>
          <a:stretch>
            <a:fillRect/>
          </a:stretch>
        </p:blipFill>
        <p:spPr>
          <a:xfrm>
            <a:off x="4416879" y="-550443"/>
            <a:ext cx="5535386" cy="3913272"/>
          </a:xfrm>
          <a:prstGeom prst="rect">
            <a:avLst/>
          </a:prstGeom>
        </p:spPr>
      </p:pic>
      <p:sp>
        <p:nvSpPr>
          <p:cNvPr id="4" name="TextBox 3">
            <a:extLst>
              <a:ext uri="{FF2B5EF4-FFF2-40B4-BE49-F238E27FC236}">
                <a16:creationId xmlns:a16="http://schemas.microsoft.com/office/drawing/2014/main" id="{54E8F5D3-8B26-5148-950B-A8A67B91D350}"/>
              </a:ext>
            </a:extLst>
          </p:cNvPr>
          <p:cNvSpPr txBox="1"/>
          <p:nvPr/>
        </p:nvSpPr>
        <p:spPr>
          <a:xfrm>
            <a:off x="5963558" y="4146990"/>
            <a:ext cx="2442028" cy="1200329"/>
          </a:xfrm>
          <a:prstGeom prst="rect">
            <a:avLst/>
          </a:prstGeom>
          <a:noFill/>
        </p:spPr>
        <p:txBody>
          <a:bodyPr wrap="square" rtlCol="0">
            <a:spAutoFit/>
          </a:bodyPr>
          <a:lstStyle/>
          <a:p>
            <a:pPr algn="ctr"/>
            <a:r>
              <a:rPr lang="en-US" dirty="0"/>
              <a:t>Have a look at the case study examples and post possible classroom approaches. </a:t>
            </a:r>
          </a:p>
        </p:txBody>
      </p:sp>
      <p:pic>
        <p:nvPicPr>
          <p:cNvPr id="6" name="Picture 5">
            <a:extLst>
              <a:ext uri="{FF2B5EF4-FFF2-40B4-BE49-F238E27FC236}">
                <a16:creationId xmlns:a16="http://schemas.microsoft.com/office/drawing/2014/main" id="{6687ADD3-E47D-3647-94E6-1664169352A0}"/>
              </a:ext>
            </a:extLst>
          </p:cNvPr>
          <p:cNvPicPr>
            <a:picLocks noChangeAspect="1"/>
          </p:cNvPicPr>
          <p:nvPr/>
        </p:nvPicPr>
        <p:blipFill>
          <a:blip r:embed="rId3"/>
          <a:stretch>
            <a:fillRect/>
          </a:stretch>
        </p:blipFill>
        <p:spPr>
          <a:xfrm>
            <a:off x="796472" y="645054"/>
            <a:ext cx="4094883" cy="4107600"/>
          </a:xfrm>
          <a:prstGeom prst="rect">
            <a:avLst/>
          </a:prstGeom>
        </p:spPr>
      </p:pic>
      <p:sp>
        <p:nvSpPr>
          <p:cNvPr id="8" name="Rectangle 7">
            <a:extLst>
              <a:ext uri="{FF2B5EF4-FFF2-40B4-BE49-F238E27FC236}">
                <a16:creationId xmlns:a16="http://schemas.microsoft.com/office/drawing/2014/main" id="{ABF719B2-E4EA-AD47-8756-803AA4D3D408}"/>
              </a:ext>
            </a:extLst>
          </p:cNvPr>
          <p:cNvSpPr/>
          <p:nvPr/>
        </p:nvSpPr>
        <p:spPr>
          <a:xfrm>
            <a:off x="796472" y="5808314"/>
            <a:ext cx="7984670" cy="646331"/>
          </a:xfrm>
          <a:prstGeom prst="rect">
            <a:avLst/>
          </a:prstGeom>
        </p:spPr>
        <p:txBody>
          <a:bodyPr wrap="square">
            <a:spAutoFit/>
          </a:bodyPr>
          <a:lstStyle/>
          <a:p>
            <a:r>
              <a:rPr lang="en-US" dirty="0">
                <a:hlinkClick r:id="rId4"/>
              </a:rPr>
              <a:t>https://padlet.com/t_cox2/possible-approaches-to-support-our-learners-during-their-per-e83164yy9rbitz79</a:t>
            </a:r>
            <a:r>
              <a:rPr lang="en-US" dirty="0"/>
              <a:t> </a:t>
            </a:r>
          </a:p>
        </p:txBody>
      </p:sp>
    </p:spTree>
    <p:extLst>
      <p:ext uri="{BB962C8B-B14F-4D97-AF65-F5344CB8AC3E}">
        <p14:creationId xmlns:p14="http://schemas.microsoft.com/office/powerpoint/2010/main" val="5277739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DDCD76C-8D9F-7A41-B3B5-913E84BCF23B}"/>
              </a:ext>
            </a:extLst>
          </p:cNvPr>
          <p:cNvSpPr/>
          <p:nvPr/>
        </p:nvSpPr>
        <p:spPr>
          <a:xfrm>
            <a:off x="440870" y="340783"/>
            <a:ext cx="8262259" cy="2862322"/>
          </a:xfrm>
          <a:prstGeom prst="rect">
            <a:avLst/>
          </a:prstGeom>
        </p:spPr>
        <p:txBody>
          <a:bodyPr wrap="square">
            <a:spAutoFit/>
          </a:bodyPr>
          <a:lstStyle/>
          <a:p>
            <a:r>
              <a:rPr lang="en-GB" b="1" dirty="0">
                <a:solidFill>
                  <a:srgbClr val="000000"/>
                </a:solidFill>
              </a:rPr>
              <a:t>2. Stage: Autonomy vs. Shame and Doubt (Early Childhood: 18 months-3 years)</a:t>
            </a:r>
          </a:p>
          <a:p>
            <a:endParaRPr lang="en-GB" b="1" dirty="0">
              <a:solidFill>
                <a:srgbClr val="000000"/>
              </a:solidFill>
            </a:endParaRPr>
          </a:p>
          <a:p>
            <a:r>
              <a:rPr lang="en-GB" b="1" dirty="0">
                <a:solidFill>
                  <a:srgbClr val="000000"/>
                </a:solidFill>
              </a:rPr>
              <a:t>Crisis:</a:t>
            </a:r>
            <a:r>
              <a:rPr lang="en-GB" dirty="0">
                <a:solidFill>
                  <a:srgbClr val="000000"/>
                </a:solidFill>
              </a:rPr>
              <a:t> Can the child develop a sense of autonomy and independence?</a:t>
            </a:r>
          </a:p>
          <a:p>
            <a:br>
              <a:rPr lang="en-GB" dirty="0">
                <a:solidFill>
                  <a:srgbClr val="000000"/>
                </a:solidFill>
              </a:rPr>
            </a:br>
            <a:r>
              <a:rPr lang="en-GB" b="1" dirty="0">
                <a:solidFill>
                  <a:srgbClr val="000000"/>
                </a:solidFill>
              </a:rPr>
              <a:t>Virtue Developed:</a:t>
            </a:r>
            <a:r>
              <a:rPr lang="en-GB" dirty="0">
                <a:solidFill>
                  <a:srgbClr val="000000"/>
                </a:solidFill>
              </a:rPr>
              <a:t> Will</a:t>
            </a:r>
          </a:p>
          <a:p>
            <a:br>
              <a:rPr lang="en-GB" dirty="0">
                <a:solidFill>
                  <a:srgbClr val="000000"/>
                </a:solidFill>
              </a:rPr>
            </a:br>
            <a:r>
              <a:rPr lang="en-GB" b="1" dirty="0">
                <a:solidFill>
                  <a:srgbClr val="000000"/>
                </a:solidFill>
              </a:rPr>
              <a:t>Case Study Example:</a:t>
            </a:r>
            <a:endParaRPr lang="en-GB" dirty="0">
              <a:solidFill>
                <a:srgbClr val="000000"/>
              </a:solidFill>
            </a:endParaRPr>
          </a:p>
          <a:p>
            <a:pPr>
              <a:buFont typeface="Arial" panose="020B0604020202020204" pitchFamily="34" charset="0"/>
              <a:buChar char="•"/>
            </a:pPr>
            <a:r>
              <a:rPr lang="en-GB" b="1" dirty="0">
                <a:solidFill>
                  <a:srgbClr val="000000"/>
                </a:solidFill>
              </a:rPr>
              <a:t>Scenario:</a:t>
            </a:r>
            <a:r>
              <a:rPr lang="en-GB" dirty="0">
                <a:solidFill>
                  <a:srgbClr val="000000"/>
                </a:solidFill>
              </a:rPr>
              <a:t> A toddler who is starting to explore their independence (e.g., potty training, feeding themselves) is often criticised for mistakes by their parents. This leads to a fear of failure and doubt in their abilities.</a:t>
            </a:r>
            <a:endParaRPr lang="en-GB" b="0" i="0" u="none" strike="noStrike" dirty="0">
              <a:solidFill>
                <a:srgbClr val="000000"/>
              </a:solidFill>
              <a:effectLst/>
            </a:endParaRPr>
          </a:p>
        </p:txBody>
      </p:sp>
      <p:pic>
        <p:nvPicPr>
          <p:cNvPr id="3" name="Picture 2">
            <a:extLst>
              <a:ext uri="{FF2B5EF4-FFF2-40B4-BE49-F238E27FC236}">
                <a16:creationId xmlns:a16="http://schemas.microsoft.com/office/drawing/2014/main" id="{C8F0E14E-37CC-904B-B4C7-7975448C3BDA}"/>
              </a:ext>
            </a:extLst>
          </p:cNvPr>
          <p:cNvPicPr>
            <a:picLocks noChangeAspect="1"/>
          </p:cNvPicPr>
          <p:nvPr/>
        </p:nvPicPr>
        <p:blipFill>
          <a:blip r:embed="rId2"/>
          <a:stretch>
            <a:fillRect/>
          </a:stretch>
        </p:blipFill>
        <p:spPr>
          <a:xfrm>
            <a:off x="440870" y="3592595"/>
            <a:ext cx="2534556" cy="2845398"/>
          </a:xfrm>
          <a:prstGeom prst="rect">
            <a:avLst/>
          </a:prstGeom>
        </p:spPr>
      </p:pic>
    </p:spTree>
    <p:extLst>
      <p:ext uri="{BB962C8B-B14F-4D97-AF65-F5344CB8AC3E}">
        <p14:creationId xmlns:p14="http://schemas.microsoft.com/office/powerpoint/2010/main" val="9475036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DDCD76C-8D9F-7A41-B3B5-913E84BCF23B}"/>
              </a:ext>
            </a:extLst>
          </p:cNvPr>
          <p:cNvSpPr/>
          <p:nvPr/>
        </p:nvSpPr>
        <p:spPr>
          <a:xfrm>
            <a:off x="440870" y="340783"/>
            <a:ext cx="8262259" cy="2862322"/>
          </a:xfrm>
          <a:prstGeom prst="rect">
            <a:avLst/>
          </a:prstGeom>
        </p:spPr>
        <p:txBody>
          <a:bodyPr wrap="square">
            <a:spAutoFit/>
          </a:bodyPr>
          <a:lstStyle/>
          <a:p>
            <a:r>
              <a:rPr lang="en-GB" b="1" dirty="0">
                <a:solidFill>
                  <a:srgbClr val="000000"/>
                </a:solidFill>
              </a:rPr>
              <a:t>2. Stage: Autonomy vs. Shame and Doubt (Early Childhood: 18 months-3 years)</a:t>
            </a:r>
          </a:p>
          <a:p>
            <a:endParaRPr lang="en-GB" b="1" dirty="0">
              <a:solidFill>
                <a:srgbClr val="000000"/>
              </a:solidFill>
            </a:endParaRPr>
          </a:p>
          <a:p>
            <a:r>
              <a:rPr lang="en-GB" b="1" dirty="0">
                <a:solidFill>
                  <a:srgbClr val="000000"/>
                </a:solidFill>
              </a:rPr>
              <a:t>Crisis:</a:t>
            </a:r>
            <a:r>
              <a:rPr lang="en-GB" dirty="0">
                <a:solidFill>
                  <a:srgbClr val="000000"/>
                </a:solidFill>
              </a:rPr>
              <a:t> Can the child develop a sense of autonomy and independence?</a:t>
            </a:r>
          </a:p>
          <a:p>
            <a:br>
              <a:rPr lang="en-GB" dirty="0">
                <a:solidFill>
                  <a:srgbClr val="000000"/>
                </a:solidFill>
              </a:rPr>
            </a:br>
            <a:r>
              <a:rPr lang="en-GB" b="1" dirty="0">
                <a:solidFill>
                  <a:srgbClr val="000000"/>
                </a:solidFill>
              </a:rPr>
              <a:t>Virtue Developed:</a:t>
            </a:r>
            <a:r>
              <a:rPr lang="en-GB" dirty="0">
                <a:solidFill>
                  <a:srgbClr val="000000"/>
                </a:solidFill>
              </a:rPr>
              <a:t> Will</a:t>
            </a:r>
          </a:p>
          <a:p>
            <a:br>
              <a:rPr lang="en-GB" dirty="0">
                <a:solidFill>
                  <a:srgbClr val="000000"/>
                </a:solidFill>
              </a:rPr>
            </a:br>
            <a:r>
              <a:rPr lang="en-GB" b="1" dirty="0">
                <a:solidFill>
                  <a:srgbClr val="000000"/>
                </a:solidFill>
              </a:rPr>
              <a:t>Case Study Example:</a:t>
            </a:r>
            <a:endParaRPr lang="en-GB" dirty="0">
              <a:solidFill>
                <a:srgbClr val="000000"/>
              </a:solidFill>
            </a:endParaRPr>
          </a:p>
          <a:p>
            <a:pPr>
              <a:buFont typeface="Arial" panose="020B0604020202020204" pitchFamily="34" charset="0"/>
              <a:buChar char="•"/>
            </a:pPr>
            <a:r>
              <a:rPr lang="en-GB" b="1" dirty="0">
                <a:solidFill>
                  <a:srgbClr val="000000"/>
                </a:solidFill>
              </a:rPr>
              <a:t>Scenario:</a:t>
            </a:r>
            <a:r>
              <a:rPr lang="en-GB" dirty="0">
                <a:solidFill>
                  <a:srgbClr val="000000"/>
                </a:solidFill>
              </a:rPr>
              <a:t> A toddler who is starting to explore their independence (e.g., potty training, feeding themselves) is often criticised for mistakes by their parents. This leads to a fear of failure and doubt in their abilities.</a:t>
            </a:r>
            <a:endParaRPr lang="en-GB" b="0" i="0" u="none" strike="noStrike" dirty="0">
              <a:solidFill>
                <a:srgbClr val="000000"/>
              </a:solidFill>
              <a:effectLst/>
            </a:endParaRPr>
          </a:p>
        </p:txBody>
      </p:sp>
      <p:pic>
        <p:nvPicPr>
          <p:cNvPr id="3" name="Picture 2">
            <a:extLst>
              <a:ext uri="{FF2B5EF4-FFF2-40B4-BE49-F238E27FC236}">
                <a16:creationId xmlns:a16="http://schemas.microsoft.com/office/drawing/2014/main" id="{C8F0E14E-37CC-904B-B4C7-7975448C3BDA}"/>
              </a:ext>
            </a:extLst>
          </p:cNvPr>
          <p:cNvPicPr>
            <a:picLocks noChangeAspect="1"/>
          </p:cNvPicPr>
          <p:nvPr/>
        </p:nvPicPr>
        <p:blipFill>
          <a:blip r:embed="rId2"/>
          <a:stretch>
            <a:fillRect/>
          </a:stretch>
        </p:blipFill>
        <p:spPr>
          <a:xfrm>
            <a:off x="440870" y="3592595"/>
            <a:ext cx="2534556" cy="2845398"/>
          </a:xfrm>
          <a:prstGeom prst="rect">
            <a:avLst/>
          </a:prstGeom>
        </p:spPr>
      </p:pic>
      <p:sp>
        <p:nvSpPr>
          <p:cNvPr id="4" name="Rectangle 3">
            <a:extLst>
              <a:ext uri="{FF2B5EF4-FFF2-40B4-BE49-F238E27FC236}">
                <a16:creationId xmlns:a16="http://schemas.microsoft.com/office/drawing/2014/main" id="{78EE3722-53DF-4D45-BAF8-C0ACD336DED7}"/>
              </a:ext>
            </a:extLst>
          </p:cNvPr>
          <p:cNvSpPr/>
          <p:nvPr/>
        </p:nvSpPr>
        <p:spPr>
          <a:xfrm>
            <a:off x="3722914" y="3866581"/>
            <a:ext cx="4572000" cy="2308324"/>
          </a:xfrm>
          <a:prstGeom prst="rect">
            <a:avLst/>
          </a:prstGeom>
        </p:spPr>
        <p:txBody>
          <a:bodyPr>
            <a:spAutoFit/>
          </a:bodyPr>
          <a:lstStyle/>
          <a:p>
            <a:r>
              <a:rPr lang="en-GB" b="1" dirty="0">
                <a:solidFill>
                  <a:srgbClr val="00B050"/>
                </a:solidFill>
              </a:rPr>
              <a:t>"Choice Time"</a:t>
            </a:r>
            <a:r>
              <a:rPr lang="en-GB" dirty="0">
                <a:solidFill>
                  <a:srgbClr val="00B050"/>
                </a:solidFill>
                <a:latin typeface="-webkit-standard"/>
              </a:rPr>
              <a:t> – In early primary school settings, offer children choices (e.g., between two activities or snack options). Allowing them to make decisions fosters independence.</a:t>
            </a:r>
          </a:p>
          <a:p>
            <a:endParaRPr lang="en-GB" dirty="0">
              <a:solidFill>
                <a:srgbClr val="00B050"/>
              </a:solidFill>
              <a:latin typeface="-webkit-standard"/>
            </a:endParaRPr>
          </a:p>
          <a:p>
            <a:r>
              <a:rPr lang="en-GB" dirty="0">
                <a:solidFill>
                  <a:srgbClr val="00B050"/>
                </a:solidFill>
                <a:latin typeface="-webkit-standard"/>
              </a:rPr>
              <a:t>Ensure that there is no criticism for mistakes—encourage problem-solving and reassure them that making mistakes is part of learning.</a:t>
            </a:r>
            <a:endParaRPr lang="en-US" dirty="0">
              <a:solidFill>
                <a:srgbClr val="00B050"/>
              </a:solidFill>
            </a:endParaRPr>
          </a:p>
        </p:txBody>
      </p:sp>
    </p:spTree>
    <p:extLst>
      <p:ext uri="{BB962C8B-B14F-4D97-AF65-F5344CB8AC3E}">
        <p14:creationId xmlns:p14="http://schemas.microsoft.com/office/powerpoint/2010/main" val="30611070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8405D8-FA5A-D745-A25B-B07368547B7D}"/>
              </a:ext>
            </a:extLst>
          </p:cNvPr>
          <p:cNvSpPr/>
          <p:nvPr/>
        </p:nvSpPr>
        <p:spPr>
          <a:xfrm>
            <a:off x="391884" y="317169"/>
            <a:ext cx="8376557" cy="3416320"/>
          </a:xfrm>
          <a:prstGeom prst="rect">
            <a:avLst/>
          </a:prstGeom>
        </p:spPr>
        <p:txBody>
          <a:bodyPr wrap="square">
            <a:spAutoFit/>
          </a:bodyPr>
          <a:lstStyle/>
          <a:p>
            <a:r>
              <a:rPr lang="en-GB" b="1" dirty="0">
                <a:solidFill>
                  <a:srgbClr val="000000"/>
                </a:solidFill>
              </a:rPr>
              <a:t>3. Stage: Initiative vs. Guilt (Preschool: 3-6 years)</a:t>
            </a:r>
          </a:p>
          <a:p>
            <a:endParaRPr lang="en-GB" b="1" dirty="0">
              <a:solidFill>
                <a:srgbClr val="000000"/>
              </a:solidFill>
            </a:endParaRPr>
          </a:p>
          <a:p>
            <a:r>
              <a:rPr lang="en-GB" b="1" dirty="0">
                <a:solidFill>
                  <a:srgbClr val="000000"/>
                </a:solidFill>
              </a:rPr>
              <a:t>Crisis:</a:t>
            </a:r>
            <a:r>
              <a:rPr lang="en-GB" dirty="0">
                <a:solidFill>
                  <a:srgbClr val="000000"/>
                </a:solidFill>
              </a:rPr>
              <a:t> Can the child initiate activities and explore their world?</a:t>
            </a:r>
          </a:p>
          <a:p>
            <a:br>
              <a:rPr lang="en-GB" dirty="0">
                <a:solidFill>
                  <a:srgbClr val="000000"/>
                </a:solidFill>
              </a:rPr>
            </a:br>
            <a:r>
              <a:rPr lang="en-GB" b="1" dirty="0">
                <a:solidFill>
                  <a:srgbClr val="000000"/>
                </a:solidFill>
              </a:rPr>
              <a:t>Virtue Developed:</a:t>
            </a:r>
            <a:r>
              <a:rPr lang="en-GB" dirty="0">
                <a:solidFill>
                  <a:srgbClr val="000000"/>
                </a:solidFill>
              </a:rPr>
              <a:t> Purpose</a:t>
            </a:r>
          </a:p>
          <a:p>
            <a:br>
              <a:rPr lang="en-GB" dirty="0">
                <a:solidFill>
                  <a:srgbClr val="000000"/>
                </a:solidFill>
              </a:rPr>
            </a:br>
            <a:r>
              <a:rPr lang="en-GB" b="1" dirty="0">
                <a:solidFill>
                  <a:srgbClr val="000000"/>
                </a:solidFill>
              </a:rPr>
              <a:t>Case Study Example:</a:t>
            </a:r>
            <a:endParaRPr lang="en-GB" dirty="0">
              <a:solidFill>
                <a:srgbClr val="000000"/>
              </a:solidFill>
            </a:endParaRPr>
          </a:p>
          <a:p>
            <a:pPr>
              <a:buFont typeface="Arial" panose="020B0604020202020204" pitchFamily="34" charset="0"/>
              <a:buChar char="•"/>
            </a:pPr>
            <a:r>
              <a:rPr lang="en-GB" b="1" dirty="0">
                <a:solidFill>
                  <a:srgbClr val="000000"/>
                </a:solidFill>
              </a:rPr>
              <a:t>Scenario:</a:t>
            </a:r>
            <a:r>
              <a:rPr lang="en-GB" dirty="0">
                <a:solidFill>
                  <a:srgbClr val="000000"/>
                </a:solidFill>
              </a:rPr>
              <a:t> A 5-year-old in preschool eagerly starts drawing a picture but gets reprimanded for not following the instructions exactly. The child begins to feel guilty about their creative impulses and becomes hesitant to try new tasks without explicit permission. This lack of initiative might lead to reluctance to engage actively in classroom activities.</a:t>
            </a:r>
            <a:endParaRPr lang="en-GB" b="0" i="0" u="none" strike="noStrike" dirty="0">
              <a:solidFill>
                <a:srgbClr val="000000"/>
              </a:solidFill>
              <a:effectLst/>
            </a:endParaRPr>
          </a:p>
        </p:txBody>
      </p:sp>
      <p:pic>
        <p:nvPicPr>
          <p:cNvPr id="3" name="Picture 2">
            <a:extLst>
              <a:ext uri="{FF2B5EF4-FFF2-40B4-BE49-F238E27FC236}">
                <a16:creationId xmlns:a16="http://schemas.microsoft.com/office/drawing/2014/main" id="{A7EB31A0-677D-1D42-90C9-21CCB75688D4}"/>
              </a:ext>
            </a:extLst>
          </p:cNvPr>
          <p:cNvPicPr>
            <a:picLocks noChangeAspect="1"/>
          </p:cNvPicPr>
          <p:nvPr/>
        </p:nvPicPr>
        <p:blipFill>
          <a:blip r:embed="rId2"/>
          <a:stretch>
            <a:fillRect/>
          </a:stretch>
        </p:blipFill>
        <p:spPr>
          <a:xfrm>
            <a:off x="391884" y="3853852"/>
            <a:ext cx="2534556" cy="2845398"/>
          </a:xfrm>
          <a:prstGeom prst="rect">
            <a:avLst/>
          </a:prstGeom>
        </p:spPr>
      </p:pic>
    </p:spTree>
    <p:extLst>
      <p:ext uri="{BB962C8B-B14F-4D97-AF65-F5344CB8AC3E}">
        <p14:creationId xmlns:p14="http://schemas.microsoft.com/office/powerpoint/2010/main" val="11229318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8405D8-FA5A-D745-A25B-B07368547B7D}"/>
              </a:ext>
            </a:extLst>
          </p:cNvPr>
          <p:cNvSpPr/>
          <p:nvPr/>
        </p:nvSpPr>
        <p:spPr>
          <a:xfrm>
            <a:off x="391884" y="317169"/>
            <a:ext cx="8376557" cy="3416320"/>
          </a:xfrm>
          <a:prstGeom prst="rect">
            <a:avLst/>
          </a:prstGeom>
        </p:spPr>
        <p:txBody>
          <a:bodyPr wrap="square">
            <a:spAutoFit/>
          </a:bodyPr>
          <a:lstStyle/>
          <a:p>
            <a:r>
              <a:rPr lang="en-GB" b="1" dirty="0">
                <a:solidFill>
                  <a:srgbClr val="000000"/>
                </a:solidFill>
              </a:rPr>
              <a:t>3. Stage: Initiative vs. Guilt (Preschool: 3-6 years)</a:t>
            </a:r>
          </a:p>
          <a:p>
            <a:endParaRPr lang="en-GB" b="1" dirty="0">
              <a:solidFill>
                <a:srgbClr val="000000"/>
              </a:solidFill>
            </a:endParaRPr>
          </a:p>
          <a:p>
            <a:r>
              <a:rPr lang="en-GB" b="1" dirty="0">
                <a:solidFill>
                  <a:srgbClr val="000000"/>
                </a:solidFill>
              </a:rPr>
              <a:t>Crisis:</a:t>
            </a:r>
            <a:r>
              <a:rPr lang="en-GB" dirty="0">
                <a:solidFill>
                  <a:srgbClr val="000000"/>
                </a:solidFill>
              </a:rPr>
              <a:t> Can the child initiate activities and explore their world?</a:t>
            </a:r>
          </a:p>
          <a:p>
            <a:br>
              <a:rPr lang="en-GB" dirty="0">
                <a:solidFill>
                  <a:srgbClr val="000000"/>
                </a:solidFill>
              </a:rPr>
            </a:br>
            <a:r>
              <a:rPr lang="en-GB" b="1" dirty="0">
                <a:solidFill>
                  <a:srgbClr val="000000"/>
                </a:solidFill>
              </a:rPr>
              <a:t>Virtue Developed:</a:t>
            </a:r>
            <a:r>
              <a:rPr lang="en-GB" dirty="0">
                <a:solidFill>
                  <a:srgbClr val="000000"/>
                </a:solidFill>
              </a:rPr>
              <a:t> Purpose</a:t>
            </a:r>
          </a:p>
          <a:p>
            <a:br>
              <a:rPr lang="en-GB" dirty="0">
                <a:solidFill>
                  <a:srgbClr val="000000"/>
                </a:solidFill>
              </a:rPr>
            </a:br>
            <a:r>
              <a:rPr lang="en-GB" b="1" dirty="0">
                <a:solidFill>
                  <a:srgbClr val="000000"/>
                </a:solidFill>
              </a:rPr>
              <a:t>Case Study Example:</a:t>
            </a:r>
            <a:endParaRPr lang="en-GB" dirty="0">
              <a:solidFill>
                <a:srgbClr val="000000"/>
              </a:solidFill>
            </a:endParaRPr>
          </a:p>
          <a:p>
            <a:pPr>
              <a:buFont typeface="Arial" panose="020B0604020202020204" pitchFamily="34" charset="0"/>
              <a:buChar char="•"/>
            </a:pPr>
            <a:r>
              <a:rPr lang="en-GB" b="1" dirty="0">
                <a:solidFill>
                  <a:srgbClr val="000000"/>
                </a:solidFill>
              </a:rPr>
              <a:t>Scenario:</a:t>
            </a:r>
            <a:r>
              <a:rPr lang="en-GB" dirty="0">
                <a:solidFill>
                  <a:srgbClr val="000000"/>
                </a:solidFill>
              </a:rPr>
              <a:t> A 5-year-old in preschool eagerly starts drawing a picture but gets reprimanded for not following the instructions exactly. The child begins to feel guilty about their creative impulses and becomes hesitant to try new tasks without explicit permission. This lack of initiative might lead to reluctance to engage actively in classroom activities.</a:t>
            </a:r>
            <a:endParaRPr lang="en-GB" b="0" i="0" u="none" strike="noStrike" dirty="0">
              <a:solidFill>
                <a:srgbClr val="000000"/>
              </a:solidFill>
              <a:effectLst/>
            </a:endParaRPr>
          </a:p>
        </p:txBody>
      </p:sp>
      <p:pic>
        <p:nvPicPr>
          <p:cNvPr id="3" name="Picture 2">
            <a:extLst>
              <a:ext uri="{FF2B5EF4-FFF2-40B4-BE49-F238E27FC236}">
                <a16:creationId xmlns:a16="http://schemas.microsoft.com/office/drawing/2014/main" id="{A7EB31A0-677D-1D42-90C9-21CCB75688D4}"/>
              </a:ext>
            </a:extLst>
          </p:cNvPr>
          <p:cNvPicPr>
            <a:picLocks noChangeAspect="1"/>
          </p:cNvPicPr>
          <p:nvPr/>
        </p:nvPicPr>
        <p:blipFill>
          <a:blip r:embed="rId2"/>
          <a:stretch>
            <a:fillRect/>
          </a:stretch>
        </p:blipFill>
        <p:spPr>
          <a:xfrm>
            <a:off x="391884" y="3853852"/>
            <a:ext cx="2534556" cy="2845398"/>
          </a:xfrm>
          <a:prstGeom prst="rect">
            <a:avLst/>
          </a:prstGeom>
        </p:spPr>
      </p:pic>
      <p:sp>
        <p:nvSpPr>
          <p:cNvPr id="4" name="Rectangle 3">
            <a:extLst>
              <a:ext uri="{FF2B5EF4-FFF2-40B4-BE49-F238E27FC236}">
                <a16:creationId xmlns:a16="http://schemas.microsoft.com/office/drawing/2014/main" id="{95B6B9F2-3D2E-7548-A280-0D6F8643F894}"/>
              </a:ext>
            </a:extLst>
          </p:cNvPr>
          <p:cNvSpPr/>
          <p:nvPr/>
        </p:nvSpPr>
        <p:spPr>
          <a:xfrm>
            <a:off x="3543300" y="4013538"/>
            <a:ext cx="4572000" cy="2031325"/>
          </a:xfrm>
          <a:prstGeom prst="rect">
            <a:avLst/>
          </a:prstGeom>
        </p:spPr>
        <p:txBody>
          <a:bodyPr>
            <a:spAutoFit/>
          </a:bodyPr>
          <a:lstStyle/>
          <a:p>
            <a:r>
              <a:rPr lang="en-GB" b="1" dirty="0">
                <a:solidFill>
                  <a:srgbClr val="00B050"/>
                </a:solidFill>
              </a:rPr>
              <a:t>"Creative Stations"</a:t>
            </a:r>
            <a:r>
              <a:rPr lang="en-GB" dirty="0">
                <a:solidFill>
                  <a:srgbClr val="00B050"/>
                </a:solidFill>
                <a:latin typeface="-webkit-standard"/>
              </a:rPr>
              <a:t> – Set up learning stations (art, building blocks, storytelling, etc.) and allow students to choose their preferred station during free time. Encourage them to follow their interests and create something on their own. Reinforce that their ideas are valuable, even if they aren’t perfect.</a:t>
            </a:r>
            <a:endParaRPr lang="en-US" dirty="0">
              <a:solidFill>
                <a:srgbClr val="00B050"/>
              </a:solidFill>
            </a:endParaRPr>
          </a:p>
        </p:txBody>
      </p:sp>
    </p:spTree>
    <p:extLst>
      <p:ext uri="{BB962C8B-B14F-4D97-AF65-F5344CB8AC3E}">
        <p14:creationId xmlns:p14="http://schemas.microsoft.com/office/powerpoint/2010/main" val="39364282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641AA77-C21B-1744-A620-44D8EE044808}"/>
              </a:ext>
            </a:extLst>
          </p:cNvPr>
          <p:cNvSpPr/>
          <p:nvPr/>
        </p:nvSpPr>
        <p:spPr>
          <a:xfrm>
            <a:off x="261257" y="178084"/>
            <a:ext cx="8605157" cy="3416320"/>
          </a:xfrm>
          <a:prstGeom prst="rect">
            <a:avLst/>
          </a:prstGeom>
        </p:spPr>
        <p:txBody>
          <a:bodyPr wrap="square">
            <a:spAutoFit/>
          </a:bodyPr>
          <a:lstStyle/>
          <a:p>
            <a:r>
              <a:rPr lang="en-GB" b="1" dirty="0">
                <a:solidFill>
                  <a:srgbClr val="000000"/>
                </a:solidFill>
              </a:rPr>
              <a:t>4. Stage: Industry vs. Inferiority (School Age: 6-12 years)</a:t>
            </a:r>
          </a:p>
          <a:p>
            <a:endParaRPr lang="en-GB" b="1" dirty="0">
              <a:solidFill>
                <a:srgbClr val="000000"/>
              </a:solidFill>
            </a:endParaRPr>
          </a:p>
          <a:p>
            <a:r>
              <a:rPr lang="en-GB" b="1" dirty="0">
                <a:solidFill>
                  <a:srgbClr val="000000"/>
                </a:solidFill>
              </a:rPr>
              <a:t>Crisis:</a:t>
            </a:r>
            <a:r>
              <a:rPr lang="en-GB" dirty="0">
                <a:solidFill>
                  <a:srgbClr val="000000"/>
                </a:solidFill>
              </a:rPr>
              <a:t> Can the child develop a sense of competence through academic and social challenges?</a:t>
            </a:r>
          </a:p>
          <a:p>
            <a:br>
              <a:rPr lang="en-GB" dirty="0">
                <a:solidFill>
                  <a:srgbClr val="000000"/>
                </a:solidFill>
              </a:rPr>
            </a:br>
            <a:r>
              <a:rPr lang="en-GB" b="1" dirty="0">
                <a:solidFill>
                  <a:srgbClr val="000000"/>
                </a:solidFill>
              </a:rPr>
              <a:t>Virtue Developed:</a:t>
            </a:r>
            <a:r>
              <a:rPr lang="en-GB" dirty="0">
                <a:solidFill>
                  <a:srgbClr val="000000"/>
                </a:solidFill>
              </a:rPr>
              <a:t> Competence</a:t>
            </a:r>
          </a:p>
          <a:p>
            <a:br>
              <a:rPr lang="en-GB" dirty="0">
                <a:solidFill>
                  <a:srgbClr val="000000"/>
                </a:solidFill>
              </a:rPr>
            </a:br>
            <a:r>
              <a:rPr lang="en-GB" b="1" dirty="0">
                <a:solidFill>
                  <a:srgbClr val="000000"/>
                </a:solidFill>
              </a:rPr>
              <a:t>Case Study Example:</a:t>
            </a:r>
            <a:endParaRPr lang="en-GB" dirty="0">
              <a:solidFill>
                <a:srgbClr val="000000"/>
              </a:solidFill>
            </a:endParaRPr>
          </a:p>
          <a:p>
            <a:pPr>
              <a:buFont typeface="Arial" panose="020B0604020202020204" pitchFamily="34" charset="0"/>
              <a:buChar char="•"/>
            </a:pPr>
            <a:r>
              <a:rPr lang="en-GB" b="1" dirty="0">
                <a:solidFill>
                  <a:srgbClr val="000000"/>
                </a:solidFill>
              </a:rPr>
              <a:t>Scenario:</a:t>
            </a:r>
            <a:r>
              <a:rPr lang="en-GB" dirty="0">
                <a:solidFill>
                  <a:srgbClr val="000000"/>
                </a:solidFill>
              </a:rPr>
              <a:t> A 7-year-old boy struggles with maths and starts to believe he isn’t as smart as his peers. He refuses to participate in mathematical activities, and this belief in his inferiority grows. On the other hand, he excels in art but doesn’t receive much recognition for it.</a:t>
            </a:r>
            <a:endParaRPr lang="en-GB" b="0" i="0" u="none" strike="noStrike" dirty="0">
              <a:solidFill>
                <a:srgbClr val="000000"/>
              </a:solidFill>
              <a:effectLst/>
            </a:endParaRPr>
          </a:p>
        </p:txBody>
      </p:sp>
      <p:pic>
        <p:nvPicPr>
          <p:cNvPr id="3" name="Picture 2">
            <a:extLst>
              <a:ext uri="{FF2B5EF4-FFF2-40B4-BE49-F238E27FC236}">
                <a16:creationId xmlns:a16="http://schemas.microsoft.com/office/drawing/2014/main" id="{3337712D-D0B4-1E41-B5BB-504A5F18A5D0}"/>
              </a:ext>
            </a:extLst>
          </p:cNvPr>
          <p:cNvPicPr>
            <a:picLocks noChangeAspect="1"/>
          </p:cNvPicPr>
          <p:nvPr/>
        </p:nvPicPr>
        <p:blipFill>
          <a:blip r:embed="rId2"/>
          <a:stretch>
            <a:fillRect/>
          </a:stretch>
        </p:blipFill>
        <p:spPr>
          <a:xfrm>
            <a:off x="391884" y="3853852"/>
            <a:ext cx="2534556" cy="2845398"/>
          </a:xfrm>
          <a:prstGeom prst="rect">
            <a:avLst/>
          </a:prstGeom>
        </p:spPr>
      </p:pic>
    </p:spTree>
    <p:extLst>
      <p:ext uri="{BB962C8B-B14F-4D97-AF65-F5344CB8AC3E}">
        <p14:creationId xmlns:p14="http://schemas.microsoft.com/office/powerpoint/2010/main" val="5478317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641AA77-C21B-1744-A620-44D8EE044808}"/>
              </a:ext>
            </a:extLst>
          </p:cNvPr>
          <p:cNvSpPr/>
          <p:nvPr/>
        </p:nvSpPr>
        <p:spPr>
          <a:xfrm>
            <a:off x="261257" y="178084"/>
            <a:ext cx="8605157" cy="3416320"/>
          </a:xfrm>
          <a:prstGeom prst="rect">
            <a:avLst/>
          </a:prstGeom>
        </p:spPr>
        <p:txBody>
          <a:bodyPr wrap="square">
            <a:spAutoFit/>
          </a:bodyPr>
          <a:lstStyle/>
          <a:p>
            <a:r>
              <a:rPr lang="en-GB" b="1" dirty="0">
                <a:solidFill>
                  <a:srgbClr val="000000"/>
                </a:solidFill>
              </a:rPr>
              <a:t>4. Stage: Industry vs. Inferiority (School Age: 6-12 years)</a:t>
            </a:r>
          </a:p>
          <a:p>
            <a:endParaRPr lang="en-GB" b="1" dirty="0">
              <a:solidFill>
                <a:srgbClr val="000000"/>
              </a:solidFill>
            </a:endParaRPr>
          </a:p>
          <a:p>
            <a:r>
              <a:rPr lang="en-GB" b="1" dirty="0">
                <a:solidFill>
                  <a:srgbClr val="000000"/>
                </a:solidFill>
              </a:rPr>
              <a:t>Crisis:</a:t>
            </a:r>
            <a:r>
              <a:rPr lang="en-GB" dirty="0">
                <a:solidFill>
                  <a:srgbClr val="000000"/>
                </a:solidFill>
              </a:rPr>
              <a:t> Can the child develop a sense of competence through academic and social challenges?</a:t>
            </a:r>
          </a:p>
          <a:p>
            <a:br>
              <a:rPr lang="en-GB" dirty="0">
                <a:solidFill>
                  <a:srgbClr val="000000"/>
                </a:solidFill>
              </a:rPr>
            </a:br>
            <a:r>
              <a:rPr lang="en-GB" b="1" dirty="0">
                <a:solidFill>
                  <a:srgbClr val="000000"/>
                </a:solidFill>
              </a:rPr>
              <a:t>Virtue Developed:</a:t>
            </a:r>
            <a:r>
              <a:rPr lang="en-GB" dirty="0">
                <a:solidFill>
                  <a:srgbClr val="000000"/>
                </a:solidFill>
              </a:rPr>
              <a:t> Competence</a:t>
            </a:r>
          </a:p>
          <a:p>
            <a:br>
              <a:rPr lang="en-GB" dirty="0">
                <a:solidFill>
                  <a:srgbClr val="000000"/>
                </a:solidFill>
              </a:rPr>
            </a:br>
            <a:r>
              <a:rPr lang="en-GB" b="1" dirty="0">
                <a:solidFill>
                  <a:srgbClr val="000000"/>
                </a:solidFill>
              </a:rPr>
              <a:t>Case Study Example:</a:t>
            </a:r>
            <a:endParaRPr lang="en-GB" dirty="0">
              <a:solidFill>
                <a:srgbClr val="000000"/>
              </a:solidFill>
            </a:endParaRPr>
          </a:p>
          <a:p>
            <a:pPr>
              <a:buFont typeface="Arial" panose="020B0604020202020204" pitchFamily="34" charset="0"/>
              <a:buChar char="•"/>
            </a:pPr>
            <a:r>
              <a:rPr lang="en-GB" b="1" dirty="0">
                <a:solidFill>
                  <a:srgbClr val="000000"/>
                </a:solidFill>
              </a:rPr>
              <a:t>Scenario:</a:t>
            </a:r>
            <a:r>
              <a:rPr lang="en-GB" dirty="0">
                <a:solidFill>
                  <a:srgbClr val="000000"/>
                </a:solidFill>
              </a:rPr>
              <a:t> A 7-year-old boy struggles with maths and starts to believe he isn’t as smart as his peers. He refuses to participate in mathematical activities, and this belief in his inferiority grows. On the other hand, he excels in art but doesn’t receive much recognition for it.</a:t>
            </a:r>
            <a:endParaRPr lang="en-GB" b="0" i="0" u="none" strike="noStrike" dirty="0">
              <a:solidFill>
                <a:srgbClr val="000000"/>
              </a:solidFill>
              <a:effectLst/>
            </a:endParaRPr>
          </a:p>
        </p:txBody>
      </p:sp>
      <p:pic>
        <p:nvPicPr>
          <p:cNvPr id="3" name="Picture 2">
            <a:extLst>
              <a:ext uri="{FF2B5EF4-FFF2-40B4-BE49-F238E27FC236}">
                <a16:creationId xmlns:a16="http://schemas.microsoft.com/office/drawing/2014/main" id="{3337712D-D0B4-1E41-B5BB-504A5F18A5D0}"/>
              </a:ext>
            </a:extLst>
          </p:cNvPr>
          <p:cNvPicPr>
            <a:picLocks noChangeAspect="1"/>
          </p:cNvPicPr>
          <p:nvPr/>
        </p:nvPicPr>
        <p:blipFill>
          <a:blip r:embed="rId2"/>
          <a:stretch>
            <a:fillRect/>
          </a:stretch>
        </p:blipFill>
        <p:spPr>
          <a:xfrm>
            <a:off x="391884" y="3853852"/>
            <a:ext cx="2534556" cy="2845398"/>
          </a:xfrm>
          <a:prstGeom prst="rect">
            <a:avLst/>
          </a:prstGeom>
        </p:spPr>
      </p:pic>
      <p:sp>
        <p:nvSpPr>
          <p:cNvPr id="4" name="Rectangle 3">
            <a:extLst>
              <a:ext uri="{FF2B5EF4-FFF2-40B4-BE49-F238E27FC236}">
                <a16:creationId xmlns:a16="http://schemas.microsoft.com/office/drawing/2014/main" id="{16CCC5F0-DB33-4E49-B2F0-1FF9F9C42542}"/>
              </a:ext>
            </a:extLst>
          </p:cNvPr>
          <p:cNvSpPr/>
          <p:nvPr/>
        </p:nvSpPr>
        <p:spPr>
          <a:xfrm>
            <a:off x="3069771" y="3594404"/>
            <a:ext cx="5943600" cy="2862322"/>
          </a:xfrm>
          <a:prstGeom prst="rect">
            <a:avLst/>
          </a:prstGeom>
        </p:spPr>
        <p:txBody>
          <a:bodyPr wrap="square">
            <a:spAutoFit/>
          </a:bodyPr>
          <a:lstStyle/>
          <a:p>
            <a:r>
              <a:rPr lang="en-GB" b="1" dirty="0">
                <a:solidFill>
                  <a:srgbClr val="00B050"/>
                </a:solidFill>
              </a:rPr>
              <a:t>"Multiple Intelligence Showcase"</a:t>
            </a:r>
            <a:r>
              <a:rPr lang="en-GB" dirty="0">
                <a:solidFill>
                  <a:srgbClr val="00B050"/>
                </a:solidFill>
              </a:rPr>
              <a:t> – Highlight that students can be smart in different ways (e.g., art, sports, writing). Have a </a:t>
            </a:r>
            <a:r>
              <a:rPr lang="en-GB" b="1" dirty="0">
                <a:solidFill>
                  <a:srgbClr val="00B050"/>
                </a:solidFill>
              </a:rPr>
              <a:t>Talent Day</a:t>
            </a:r>
            <a:r>
              <a:rPr lang="en-GB" dirty="0">
                <a:solidFill>
                  <a:srgbClr val="00B050"/>
                </a:solidFill>
              </a:rPr>
              <a:t> where each student presents something they are good at, whether academic or extracurricular, giving each child a chance to feel successful in something.</a:t>
            </a:r>
          </a:p>
          <a:p>
            <a:endParaRPr lang="en-GB" dirty="0">
              <a:solidFill>
                <a:srgbClr val="00B050"/>
              </a:solidFill>
            </a:endParaRPr>
          </a:p>
          <a:p>
            <a:r>
              <a:rPr lang="en-GB" b="1" dirty="0">
                <a:solidFill>
                  <a:srgbClr val="00B050"/>
                </a:solidFill>
              </a:rPr>
              <a:t>"Success Journals"</a:t>
            </a:r>
            <a:r>
              <a:rPr lang="en-GB" dirty="0">
                <a:solidFill>
                  <a:srgbClr val="00B050"/>
                </a:solidFill>
              </a:rPr>
              <a:t> – Encourage students to keep a journal where they write about one success or achievement each day, no matter how small. Recognize all efforts to foster a sense of competence in all areas.</a:t>
            </a:r>
          </a:p>
        </p:txBody>
      </p:sp>
    </p:spTree>
    <p:extLst>
      <p:ext uri="{BB962C8B-B14F-4D97-AF65-F5344CB8AC3E}">
        <p14:creationId xmlns:p14="http://schemas.microsoft.com/office/powerpoint/2010/main" val="15436368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179309-F5FD-F746-BF69-44371FDC1475}"/>
              </a:ext>
            </a:extLst>
          </p:cNvPr>
          <p:cNvPicPr>
            <a:picLocks noChangeAspect="1"/>
          </p:cNvPicPr>
          <p:nvPr/>
        </p:nvPicPr>
        <p:blipFill>
          <a:blip r:embed="rId2"/>
          <a:stretch>
            <a:fillRect/>
          </a:stretch>
        </p:blipFill>
        <p:spPr>
          <a:xfrm>
            <a:off x="391884" y="3853852"/>
            <a:ext cx="2534556" cy="2845398"/>
          </a:xfrm>
          <a:prstGeom prst="rect">
            <a:avLst/>
          </a:prstGeom>
        </p:spPr>
      </p:pic>
      <p:sp>
        <p:nvSpPr>
          <p:cNvPr id="3" name="Rectangle 2">
            <a:extLst>
              <a:ext uri="{FF2B5EF4-FFF2-40B4-BE49-F238E27FC236}">
                <a16:creationId xmlns:a16="http://schemas.microsoft.com/office/drawing/2014/main" id="{FEEE1B01-DAD7-FC4C-8681-D2C780FBA3E6}"/>
              </a:ext>
            </a:extLst>
          </p:cNvPr>
          <p:cNvSpPr/>
          <p:nvPr/>
        </p:nvSpPr>
        <p:spPr>
          <a:xfrm>
            <a:off x="391883" y="178671"/>
            <a:ext cx="8539845" cy="3139321"/>
          </a:xfrm>
          <a:prstGeom prst="rect">
            <a:avLst/>
          </a:prstGeom>
        </p:spPr>
        <p:txBody>
          <a:bodyPr wrap="square">
            <a:spAutoFit/>
          </a:bodyPr>
          <a:lstStyle/>
          <a:p>
            <a:r>
              <a:rPr lang="en-GB" b="1" dirty="0">
                <a:solidFill>
                  <a:srgbClr val="000000"/>
                </a:solidFill>
              </a:rPr>
              <a:t>5. Stage: Identity vs. Role Confusion (Adolescence: 12-18 years)</a:t>
            </a:r>
          </a:p>
          <a:p>
            <a:endParaRPr lang="en-GB" b="1" dirty="0">
              <a:solidFill>
                <a:srgbClr val="000000"/>
              </a:solidFill>
            </a:endParaRPr>
          </a:p>
          <a:p>
            <a:r>
              <a:rPr lang="en-GB" b="1" dirty="0">
                <a:solidFill>
                  <a:srgbClr val="000000"/>
                </a:solidFill>
              </a:rPr>
              <a:t>Crisis:</a:t>
            </a:r>
            <a:r>
              <a:rPr lang="en-GB" dirty="0">
                <a:solidFill>
                  <a:srgbClr val="000000"/>
                </a:solidFill>
              </a:rPr>
              <a:t> Can the teenager develop a strong sense of self and personal identity?</a:t>
            </a:r>
          </a:p>
          <a:p>
            <a:br>
              <a:rPr lang="en-GB" dirty="0">
                <a:solidFill>
                  <a:srgbClr val="000000"/>
                </a:solidFill>
              </a:rPr>
            </a:br>
            <a:r>
              <a:rPr lang="en-GB" b="1" dirty="0">
                <a:solidFill>
                  <a:srgbClr val="000000"/>
                </a:solidFill>
              </a:rPr>
              <a:t>Virtue Developed:</a:t>
            </a:r>
            <a:r>
              <a:rPr lang="en-GB" dirty="0">
                <a:solidFill>
                  <a:srgbClr val="000000"/>
                </a:solidFill>
              </a:rPr>
              <a:t> Fidelity</a:t>
            </a:r>
          </a:p>
          <a:p>
            <a:br>
              <a:rPr lang="en-GB" dirty="0">
                <a:solidFill>
                  <a:srgbClr val="000000"/>
                </a:solidFill>
              </a:rPr>
            </a:br>
            <a:r>
              <a:rPr lang="en-GB" b="1" dirty="0">
                <a:solidFill>
                  <a:srgbClr val="000000"/>
                </a:solidFill>
              </a:rPr>
              <a:t>Case Study Example (Precursor for Older Primary Students):</a:t>
            </a:r>
            <a:endParaRPr lang="en-GB" dirty="0">
              <a:solidFill>
                <a:srgbClr val="000000"/>
              </a:solidFill>
            </a:endParaRPr>
          </a:p>
          <a:p>
            <a:pPr>
              <a:buFont typeface="Arial" panose="020B0604020202020204" pitchFamily="34" charset="0"/>
              <a:buChar char="•"/>
            </a:pPr>
            <a:r>
              <a:rPr lang="en-GB" b="1" dirty="0">
                <a:solidFill>
                  <a:srgbClr val="000000"/>
                </a:solidFill>
              </a:rPr>
              <a:t>Scenario:</a:t>
            </a:r>
            <a:r>
              <a:rPr lang="en-GB" dirty="0">
                <a:solidFill>
                  <a:srgbClr val="000000"/>
                </a:solidFill>
              </a:rPr>
              <a:t> A 12-year-old student transitioning to middle school starts questioning their interests and friendships. They feel pressure to fit in with certain groups but also desire to explore their own interests (e.g., music, sports). Without guidance, the student feels confused and anxious about who they are and who they want to become.</a:t>
            </a:r>
            <a:endParaRPr lang="en-GB" b="0" i="0" u="none" strike="noStrike" dirty="0">
              <a:solidFill>
                <a:srgbClr val="000000"/>
              </a:solidFill>
              <a:effectLst/>
            </a:endParaRPr>
          </a:p>
        </p:txBody>
      </p:sp>
    </p:spTree>
    <p:extLst>
      <p:ext uri="{BB962C8B-B14F-4D97-AF65-F5344CB8AC3E}">
        <p14:creationId xmlns:p14="http://schemas.microsoft.com/office/powerpoint/2010/main" val="17744563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179309-F5FD-F746-BF69-44371FDC1475}"/>
              </a:ext>
            </a:extLst>
          </p:cNvPr>
          <p:cNvPicPr>
            <a:picLocks noChangeAspect="1"/>
          </p:cNvPicPr>
          <p:nvPr/>
        </p:nvPicPr>
        <p:blipFill>
          <a:blip r:embed="rId2"/>
          <a:stretch>
            <a:fillRect/>
          </a:stretch>
        </p:blipFill>
        <p:spPr>
          <a:xfrm>
            <a:off x="391884" y="3853852"/>
            <a:ext cx="2534556" cy="2845398"/>
          </a:xfrm>
          <a:prstGeom prst="rect">
            <a:avLst/>
          </a:prstGeom>
        </p:spPr>
      </p:pic>
      <p:sp>
        <p:nvSpPr>
          <p:cNvPr id="3" name="Rectangle 2">
            <a:extLst>
              <a:ext uri="{FF2B5EF4-FFF2-40B4-BE49-F238E27FC236}">
                <a16:creationId xmlns:a16="http://schemas.microsoft.com/office/drawing/2014/main" id="{FEEE1B01-DAD7-FC4C-8681-D2C780FBA3E6}"/>
              </a:ext>
            </a:extLst>
          </p:cNvPr>
          <p:cNvSpPr/>
          <p:nvPr/>
        </p:nvSpPr>
        <p:spPr>
          <a:xfrm>
            <a:off x="391883" y="178671"/>
            <a:ext cx="8539845" cy="3139321"/>
          </a:xfrm>
          <a:prstGeom prst="rect">
            <a:avLst/>
          </a:prstGeom>
        </p:spPr>
        <p:txBody>
          <a:bodyPr wrap="square">
            <a:spAutoFit/>
          </a:bodyPr>
          <a:lstStyle/>
          <a:p>
            <a:r>
              <a:rPr lang="en-GB" b="1" dirty="0">
                <a:solidFill>
                  <a:srgbClr val="000000"/>
                </a:solidFill>
              </a:rPr>
              <a:t>5. Stage: Identity vs. Role Confusion (Adolescence: 12-18 years)</a:t>
            </a:r>
          </a:p>
          <a:p>
            <a:endParaRPr lang="en-GB" b="1" dirty="0">
              <a:solidFill>
                <a:srgbClr val="000000"/>
              </a:solidFill>
            </a:endParaRPr>
          </a:p>
          <a:p>
            <a:r>
              <a:rPr lang="en-GB" b="1" dirty="0">
                <a:solidFill>
                  <a:srgbClr val="000000"/>
                </a:solidFill>
              </a:rPr>
              <a:t>Crisis:</a:t>
            </a:r>
            <a:r>
              <a:rPr lang="en-GB" dirty="0">
                <a:solidFill>
                  <a:srgbClr val="000000"/>
                </a:solidFill>
              </a:rPr>
              <a:t> Can the teenager develop a strong sense of self and personal identity?</a:t>
            </a:r>
          </a:p>
          <a:p>
            <a:br>
              <a:rPr lang="en-GB" dirty="0">
                <a:solidFill>
                  <a:srgbClr val="000000"/>
                </a:solidFill>
              </a:rPr>
            </a:br>
            <a:r>
              <a:rPr lang="en-GB" b="1" dirty="0">
                <a:solidFill>
                  <a:srgbClr val="000000"/>
                </a:solidFill>
              </a:rPr>
              <a:t>Virtue Developed:</a:t>
            </a:r>
            <a:r>
              <a:rPr lang="en-GB" dirty="0">
                <a:solidFill>
                  <a:srgbClr val="000000"/>
                </a:solidFill>
              </a:rPr>
              <a:t> Fidelity</a:t>
            </a:r>
          </a:p>
          <a:p>
            <a:br>
              <a:rPr lang="en-GB" dirty="0">
                <a:solidFill>
                  <a:srgbClr val="000000"/>
                </a:solidFill>
              </a:rPr>
            </a:br>
            <a:r>
              <a:rPr lang="en-GB" b="1" dirty="0">
                <a:solidFill>
                  <a:srgbClr val="000000"/>
                </a:solidFill>
              </a:rPr>
              <a:t>Case Study Example (Precursor for Older Primary Students):</a:t>
            </a:r>
            <a:endParaRPr lang="en-GB" dirty="0">
              <a:solidFill>
                <a:srgbClr val="000000"/>
              </a:solidFill>
            </a:endParaRPr>
          </a:p>
          <a:p>
            <a:pPr>
              <a:buFont typeface="Arial" panose="020B0604020202020204" pitchFamily="34" charset="0"/>
              <a:buChar char="•"/>
            </a:pPr>
            <a:r>
              <a:rPr lang="en-GB" b="1" dirty="0">
                <a:solidFill>
                  <a:srgbClr val="000000"/>
                </a:solidFill>
              </a:rPr>
              <a:t>Scenario:</a:t>
            </a:r>
            <a:r>
              <a:rPr lang="en-GB" dirty="0">
                <a:solidFill>
                  <a:srgbClr val="000000"/>
                </a:solidFill>
              </a:rPr>
              <a:t> A 12-year-old student transitioning to middle school starts questioning their interests and friendships. They feel pressure to fit in with certain groups but also desire to explore their own interests (e.g., music, sports). Without guidance, the student feels confused and anxious about who they are and who they want to become.</a:t>
            </a:r>
            <a:endParaRPr lang="en-GB" b="0" i="0" u="none" strike="noStrike" dirty="0">
              <a:solidFill>
                <a:srgbClr val="000000"/>
              </a:solidFill>
              <a:effectLst/>
            </a:endParaRPr>
          </a:p>
        </p:txBody>
      </p:sp>
      <p:sp>
        <p:nvSpPr>
          <p:cNvPr id="4" name="Rectangle 3">
            <a:extLst>
              <a:ext uri="{FF2B5EF4-FFF2-40B4-BE49-F238E27FC236}">
                <a16:creationId xmlns:a16="http://schemas.microsoft.com/office/drawing/2014/main" id="{A09DE49D-ACBA-5648-A73A-5A27A5556DC5}"/>
              </a:ext>
            </a:extLst>
          </p:cNvPr>
          <p:cNvSpPr/>
          <p:nvPr/>
        </p:nvSpPr>
        <p:spPr>
          <a:xfrm>
            <a:off x="3053444" y="4258467"/>
            <a:ext cx="5747656" cy="1754326"/>
          </a:xfrm>
          <a:prstGeom prst="rect">
            <a:avLst/>
          </a:prstGeom>
        </p:spPr>
        <p:txBody>
          <a:bodyPr wrap="square">
            <a:spAutoFit/>
          </a:bodyPr>
          <a:lstStyle/>
          <a:p>
            <a:r>
              <a:rPr lang="en-GB" b="1" dirty="0">
                <a:solidFill>
                  <a:srgbClr val="00B050"/>
                </a:solidFill>
              </a:rPr>
              <a:t>"Identity Exploration"</a:t>
            </a:r>
            <a:r>
              <a:rPr lang="en-GB" dirty="0">
                <a:solidFill>
                  <a:srgbClr val="00B050"/>
                </a:solidFill>
                <a:latin typeface="-webkit-standard"/>
              </a:rPr>
              <a:t> – Teachers can give students a safe space to explore different roles and interests through activities like school clubs or group projects. Encourage self-expression in subjects like art, writing, or music, where students can explore different aspects of their identity without judgment.</a:t>
            </a:r>
            <a:endParaRPr lang="en-US" dirty="0">
              <a:solidFill>
                <a:srgbClr val="00B050"/>
              </a:solidFill>
            </a:endParaRPr>
          </a:p>
        </p:txBody>
      </p:sp>
    </p:spTree>
    <p:extLst>
      <p:ext uri="{BB962C8B-B14F-4D97-AF65-F5344CB8AC3E}">
        <p14:creationId xmlns:p14="http://schemas.microsoft.com/office/powerpoint/2010/main" val="6413976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BFE9FA6-F65A-4D4D-A993-66A6BE11C39E}"/>
              </a:ext>
            </a:extLst>
          </p:cNvPr>
          <p:cNvPicPr>
            <a:picLocks noChangeAspect="1"/>
          </p:cNvPicPr>
          <p:nvPr/>
        </p:nvPicPr>
        <p:blipFill>
          <a:blip r:embed="rId3"/>
          <a:stretch>
            <a:fillRect/>
          </a:stretch>
        </p:blipFill>
        <p:spPr>
          <a:xfrm>
            <a:off x="0" y="10070"/>
            <a:ext cx="9144000" cy="6847930"/>
          </a:xfrm>
          <a:prstGeom prst="rect">
            <a:avLst/>
          </a:prstGeom>
        </p:spPr>
      </p:pic>
      <p:sp>
        <p:nvSpPr>
          <p:cNvPr id="2" name="Rectangle 1">
            <a:extLst>
              <a:ext uri="{FF2B5EF4-FFF2-40B4-BE49-F238E27FC236}">
                <a16:creationId xmlns:a16="http://schemas.microsoft.com/office/drawing/2014/main" id="{FFDA7562-1148-8E43-B7E1-EA3F3D8F0D72}"/>
              </a:ext>
            </a:extLst>
          </p:cNvPr>
          <p:cNvSpPr/>
          <p:nvPr/>
        </p:nvSpPr>
        <p:spPr>
          <a:xfrm>
            <a:off x="571498" y="3579849"/>
            <a:ext cx="7772401" cy="1569660"/>
          </a:xfrm>
          <a:prstGeom prst="rect">
            <a:avLst/>
          </a:prstGeom>
        </p:spPr>
        <p:txBody>
          <a:bodyPr wrap="square">
            <a:spAutoFit/>
          </a:bodyPr>
          <a:lstStyle/>
          <a:p>
            <a:pPr algn="ctr"/>
            <a:r>
              <a:rPr lang="en-GB" sz="3200" dirty="0">
                <a:solidFill>
                  <a:srgbClr val="000000"/>
                </a:solidFill>
                <a:latin typeface="-webkit-standard"/>
              </a:rPr>
              <a:t>What might some of the criticisms and aspects to be cautious with regarding Erikson’s Theory be?</a:t>
            </a:r>
            <a:endParaRPr lang="en-US" sz="3200" dirty="0"/>
          </a:p>
        </p:txBody>
      </p:sp>
      <p:pic>
        <p:nvPicPr>
          <p:cNvPr id="8" name="Picture 7">
            <a:extLst>
              <a:ext uri="{FF2B5EF4-FFF2-40B4-BE49-F238E27FC236}">
                <a16:creationId xmlns:a16="http://schemas.microsoft.com/office/drawing/2014/main" id="{ADE46ACF-7967-9644-B890-710D9D715BBE}"/>
              </a:ext>
            </a:extLst>
          </p:cNvPr>
          <p:cNvPicPr>
            <a:picLocks noChangeAspect="1"/>
          </p:cNvPicPr>
          <p:nvPr/>
        </p:nvPicPr>
        <p:blipFill rotWithShape="1">
          <a:blip r:embed="rId4"/>
          <a:srcRect t="15952" b="23572"/>
          <a:stretch/>
        </p:blipFill>
        <p:spPr>
          <a:xfrm>
            <a:off x="1826914" y="952078"/>
            <a:ext cx="5261568" cy="2481957"/>
          </a:xfrm>
          <a:prstGeom prst="rect">
            <a:avLst/>
          </a:prstGeom>
        </p:spPr>
      </p:pic>
    </p:spTree>
    <p:extLst>
      <p:ext uri="{BB962C8B-B14F-4D97-AF65-F5344CB8AC3E}">
        <p14:creationId xmlns:p14="http://schemas.microsoft.com/office/powerpoint/2010/main" val="36465655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AF0290-D028-9845-B663-AD1329984347}"/>
              </a:ext>
            </a:extLst>
          </p:cNvPr>
          <p:cNvPicPr>
            <a:picLocks noChangeAspect="1"/>
          </p:cNvPicPr>
          <p:nvPr/>
        </p:nvPicPr>
        <p:blipFill>
          <a:blip r:embed="rId3"/>
          <a:stretch>
            <a:fillRect/>
          </a:stretch>
        </p:blipFill>
        <p:spPr>
          <a:xfrm>
            <a:off x="2002612" y="233481"/>
            <a:ext cx="7141388" cy="6216449"/>
          </a:xfrm>
          <a:prstGeom prst="rect">
            <a:avLst/>
          </a:prstGeom>
        </p:spPr>
      </p:pic>
      <p:pic>
        <p:nvPicPr>
          <p:cNvPr id="4" name="Picture 3">
            <a:extLst>
              <a:ext uri="{FF2B5EF4-FFF2-40B4-BE49-F238E27FC236}">
                <a16:creationId xmlns:a16="http://schemas.microsoft.com/office/drawing/2014/main" id="{36676178-FF18-6E4C-B242-B131646DC6D9}"/>
              </a:ext>
            </a:extLst>
          </p:cNvPr>
          <p:cNvPicPr>
            <a:picLocks noChangeAspect="1"/>
          </p:cNvPicPr>
          <p:nvPr/>
        </p:nvPicPr>
        <p:blipFill>
          <a:blip r:embed="rId4"/>
          <a:stretch>
            <a:fillRect/>
          </a:stretch>
        </p:blipFill>
        <p:spPr>
          <a:xfrm>
            <a:off x="-302051" y="3577390"/>
            <a:ext cx="2495744" cy="344702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2" name="TextBox 1">
            <a:extLst>
              <a:ext uri="{FF2B5EF4-FFF2-40B4-BE49-F238E27FC236}">
                <a16:creationId xmlns:a16="http://schemas.microsoft.com/office/drawing/2014/main" id="{8BF6C7C2-0CFD-404F-A6B2-EA974EDB1F51}"/>
              </a:ext>
            </a:extLst>
          </p:cNvPr>
          <p:cNvSpPr txBox="1"/>
          <p:nvPr/>
        </p:nvSpPr>
        <p:spPr>
          <a:xfrm>
            <a:off x="175137" y="1120606"/>
            <a:ext cx="2018556" cy="1569660"/>
          </a:xfrm>
          <a:prstGeom prst="rect">
            <a:avLst/>
          </a:prstGeom>
          <a:noFill/>
        </p:spPr>
        <p:txBody>
          <a:bodyPr wrap="square" rtlCol="0">
            <a:spAutoFit/>
          </a:bodyPr>
          <a:lstStyle/>
          <a:p>
            <a:r>
              <a:rPr lang="en-US" sz="2400" dirty="0"/>
              <a:t>What stage of psychosocial development is Ella?</a:t>
            </a:r>
          </a:p>
        </p:txBody>
      </p:sp>
    </p:spTree>
    <p:extLst>
      <p:ext uri="{BB962C8B-B14F-4D97-AF65-F5344CB8AC3E}">
        <p14:creationId xmlns:p14="http://schemas.microsoft.com/office/powerpoint/2010/main" val="30531500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0D2831E-1BA2-AA43-A8CD-DED6F557CA77}"/>
              </a:ext>
            </a:extLst>
          </p:cNvPr>
          <p:cNvPicPr>
            <a:picLocks noChangeAspect="1"/>
          </p:cNvPicPr>
          <p:nvPr/>
        </p:nvPicPr>
        <p:blipFill>
          <a:blip r:embed="rId2"/>
          <a:stretch>
            <a:fillRect/>
          </a:stretch>
        </p:blipFill>
        <p:spPr>
          <a:xfrm>
            <a:off x="4828445" y="923330"/>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3" name="Rectangle 2">
            <a:extLst>
              <a:ext uri="{FF2B5EF4-FFF2-40B4-BE49-F238E27FC236}">
                <a16:creationId xmlns:a16="http://schemas.microsoft.com/office/drawing/2014/main" id="{85495727-B08E-5D43-B79B-E012A8528A60}"/>
              </a:ext>
            </a:extLst>
          </p:cNvPr>
          <p:cNvSpPr/>
          <p:nvPr/>
        </p:nvSpPr>
        <p:spPr>
          <a:xfrm>
            <a:off x="201253" y="0"/>
            <a:ext cx="4301177" cy="923330"/>
          </a:xfrm>
          <a:prstGeom prst="rect">
            <a:avLst/>
          </a:prstGeom>
        </p:spPr>
        <p:txBody>
          <a:bodyPr wrap="none">
            <a:spAutoFit/>
          </a:bodyPr>
          <a:lstStyle/>
          <a:p>
            <a:r>
              <a:rPr lang="en-GB" sz="5400" dirty="0">
                <a:latin typeface="Arial" panose="020B0604020202020204" pitchFamily="34" charset="0"/>
                <a:cs typeface="Arial" panose="020B0604020202020204" pitchFamily="34" charset="0"/>
              </a:rPr>
              <a:t>Consider Ella</a:t>
            </a:r>
            <a:endParaRPr lang="en-US" sz="5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9E4E551-63A4-AF42-B60E-40D07AE72C47}"/>
              </a:ext>
            </a:extLst>
          </p:cNvPr>
          <p:cNvSpPr txBox="1"/>
          <p:nvPr/>
        </p:nvSpPr>
        <p:spPr>
          <a:xfrm>
            <a:off x="737591" y="1420586"/>
            <a:ext cx="3445329" cy="1754326"/>
          </a:xfrm>
          <a:prstGeom prst="rect">
            <a:avLst/>
          </a:prstGeom>
          <a:noFill/>
        </p:spPr>
        <p:txBody>
          <a:bodyPr wrap="square" rtlCol="0">
            <a:spAutoFit/>
          </a:bodyPr>
          <a:lstStyle/>
          <a:p>
            <a:pPr algn="ctr"/>
            <a:r>
              <a:rPr lang="en-US" sz="3600" dirty="0"/>
              <a:t>What evidence can you see in her profile?</a:t>
            </a:r>
          </a:p>
        </p:txBody>
      </p:sp>
      <p:sp>
        <p:nvSpPr>
          <p:cNvPr id="5" name="TextBox 4">
            <a:extLst>
              <a:ext uri="{FF2B5EF4-FFF2-40B4-BE49-F238E27FC236}">
                <a16:creationId xmlns:a16="http://schemas.microsoft.com/office/drawing/2014/main" id="{94DE0B74-8E8F-C54C-894B-AA665E7375D0}"/>
              </a:ext>
            </a:extLst>
          </p:cNvPr>
          <p:cNvSpPr txBox="1"/>
          <p:nvPr/>
        </p:nvSpPr>
        <p:spPr>
          <a:xfrm>
            <a:off x="291350" y="3737795"/>
            <a:ext cx="4120981" cy="2554545"/>
          </a:xfrm>
          <a:prstGeom prst="rect">
            <a:avLst/>
          </a:prstGeom>
          <a:noFill/>
        </p:spPr>
        <p:txBody>
          <a:bodyPr wrap="square" rtlCol="0">
            <a:spAutoFit/>
          </a:bodyPr>
          <a:lstStyle/>
          <a:p>
            <a:pPr algn="ctr"/>
            <a:r>
              <a:rPr lang="en-US" sz="4000" dirty="0"/>
              <a:t>How might you help her as she negotiates this stage/ crisis?</a:t>
            </a:r>
          </a:p>
        </p:txBody>
      </p:sp>
    </p:spTree>
    <p:extLst>
      <p:ext uri="{BB962C8B-B14F-4D97-AF65-F5344CB8AC3E}">
        <p14:creationId xmlns:p14="http://schemas.microsoft.com/office/powerpoint/2010/main" val="19965954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0140F6-0727-2448-B46F-02562F4C47C5}"/>
              </a:ext>
            </a:extLst>
          </p:cNvPr>
          <p:cNvSpPr/>
          <p:nvPr/>
        </p:nvSpPr>
        <p:spPr>
          <a:xfrm>
            <a:off x="408213" y="290036"/>
            <a:ext cx="7854043" cy="3416320"/>
          </a:xfrm>
          <a:prstGeom prst="rect">
            <a:avLst/>
          </a:prstGeom>
        </p:spPr>
        <p:txBody>
          <a:bodyPr wrap="square">
            <a:spAutoFit/>
          </a:bodyPr>
          <a:lstStyle/>
          <a:p>
            <a:r>
              <a:rPr lang="en-GB" i="1" dirty="0">
                <a:solidFill>
                  <a:srgbClr val="000000"/>
                </a:solidFill>
              </a:rPr>
              <a:t>References:</a:t>
            </a:r>
          </a:p>
          <a:p>
            <a:br>
              <a:rPr lang="en-GB" dirty="0">
                <a:solidFill>
                  <a:srgbClr val="000000"/>
                </a:solidFill>
              </a:rPr>
            </a:br>
            <a:r>
              <a:rPr lang="en-GB" dirty="0">
                <a:solidFill>
                  <a:srgbClr val="000000"/>
                </a:solidFill>
              </a:rPr>
              <a:t>Caspi, A., &amp; Roberts, B. W. (2001). Personality development across the life course: The argument for change and continuity. </a:t>
            </a:r>
            <a:r>
              <a:rPr lang="en-GB" i="1" dirty="0">
                <a:solidFill>
                  <a:srgbClr val="000000"/>
                </a:solidFill>
              </a:rPr>
              <a:t>Psychological Inquiry</a:t>
            </a:r>
            <a:r>
              <a:rPr lang="en-GB" dirty="0">
                <a:solidFill>
                  <a:srgbClr val="000000"/>
                </a:solidFill>
              </a:rPr>
              <a:t>, 12(2), 49–66.</a:t>
            </a:r>
          </a:p>
          <a:p>
            <a:endParaRPr lang="en-GB" dirty="0">
              <a:solidFill>
                <a:srgbClr val="000000"/>
              </a:solidFill>
            </a:endParaRPr>
          </a:p>
          <a:p>
            <a:r>
              <a:rPr lang="en-GB" dirty="0"/>
              <a:t>Erikson, E. H. (1963). </a:t>
            </a:r>
            <a:r>
              <a:rPr lang="en-GB" i="1" dirty="0"/>
              <a:t>Childhood and society</a:t>
            </a:r>
            <a:r>
              <a:rPr lang="en-GB" dirty="0"/>
              <a:t>. W. W. Norton &amp; Company.</a:t>
            </a:r>
          </a:p>
          <a:p>
            <a:endParaRPr lang="en-GB" dirty="0"/>
          </a:p>
          <a:p>
            <a:r>
              <a:rPr lang="en-GB" dirty="0"/>
              <a:t>McAdams, D. P., &amp; Pals, J. L. (2006). A new Big Five: Fundamental principles for an integrative science of personality. </a:t>
            </a:r>
            <a:r>
              <a:rPr lang="en-GB" i="1" dirty="0"/>
              <a:t>American Psychologist</a:t>
            </a:r>
            <a:r>
              <a:rPr lang="en-GB" dirty="0"/>
              <a:t>, 61(3), 204–217. https://</a:t>
            </a:r>
            <a:r>
              <a:rPr lang="en-GB" dirty="0" err="1"/>
              <a:t>doi.org</a:t>
            </a:r>
            <a:r>
              <a:rPr lang="en-GB" dirty="0"/>
              <a:t>/10.1037/0003-066X.61.3.204</a:t>
            </a:r>
          </a:p>
          <a:p>
            <a:endParaRPr lang="en-GB" dirty="0">
              <a:solidFill>
                <a:srgbClr val="000000"/>
              </a:solidFill>
            </a:endParaRPr>
          </a:p>
          <a:p>
            <a:endParaRPr lang="en-GB" dirty="0">
              <a:solidFill>
                <a:srgbClr val="000000"/>
              </a:solidFill>
            </a:endParaRPr>
          </a:p>
        </p:txBody>
      </p:sp>
    </p:spTree>
    <p:extLst>
      <p:ext uri="{BB962C8B-B14F-4D97-AF65-F5344CB8AC3E}">
        <p14:creationId xmlns:p14="http://schemas.microsoft.com/office/powerpoint/2010/main" val="18563764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894416" y="367316"/>
            <a:ext cx="7458709" cy="2862322"/>
          </a:xfrm>
          <a:prstGeom prst="rect">
            <a:avLst/>
          </a:prstGeom>
          <a:noFill/>
        </p:spPr>
        <p:txBody>
          <a:bodyPr wrap="none" rtlCol="0">
            <a:spAutoFit/>
          </a:bodyPr>
          <a:lstStyle/>
          <a:p>
            <a:pPr algn="ctr"/>
            <a:r>
              <a:rPr lang="en-GB" sz="6000" dirty="0">
                <a:solidFill>
                  <a:schemeClr val="bg1"/>
                </a:solidFill>
                <a:latin typeface="American Typewriter" panose="02090604020004020304" pitchFamily="18" charset="77"/>
              </a:rPr>
              <a:t>ECAD4016</a:t>
            </a:r>
          </a:p>
          <a:p>
            <a:pPr algn="ctr"/>
            <a:r>
              <a:rPr lang="en-GB" sz="6000" dirty="0">
                <a:solidFill>
                  <a:schemeClr val="bg1"/>
                </a:solidFill>
                <a:latin typeface="American Typewriter" panose="02090604020004020304" pitchFamily="18" charset="77"/>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Tree>
    <p:extLst>
      <p:ext uri="{BB962C8B-B14F-4D97-AF65-F5344CB8AC3E}">
        <p14:creationId xmlns:p14="http://schemas.microsoft.com/office/powerpoint/2010/main" val="30998264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49E9D0-2B29-40DF-AA89-D92F20E2EAD6}">
  <ds:schemaRefs>
    <ds:schemaRef ds:uri="http://schemas.microsoft.com/sharepoint/v3/contenttype/forms"/>
  </ds:schemaRefs>
</ds:datastoreItem>
</file>

<file path=customXml/itemProps2.xml><?xml version="1.0" encoding="utf-8"?>
<ds:datastoreItem xmlns:ds="http://schemas.openxmlformats.org/officeDocument/2006/customXml" ds:itemID="{797B5AA3-CE84-43E0-B1E7-4DE81C970904}">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C1969E69-8928-405F-A168-CF8E9FFE10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12454</TotalTime>
  <Words>2060</Words>
  <Application>Microsoft Macintosh PowerPoint</Application>
  <PresentationFormat>On-screen Show (4:3)</PresentationFormat>
  <Paragraphs>139</Paragraphs>
  <Slides>29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-webkit-standard</vt:lpstr>
      <vt:lpstr>American Typewriter</vt:lpstr>
      <vt:lpstr>Arial</vt:lpstr>
      <vt:lpstr>Calibri</vt:lpstr>
      <vt:lpstr>Office Theme</vt:lpstr>
      <vt:lpstr>PowerPoint Presentation</vt:lpstr>
      <vt:lpstr>PowerPoint Presentation</vt:lpstr>
      <vt:lpstr>What about you?</vt:lpstr>
      <vt:lpstr>Do you want some enlightenment?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Social Development – Erik Erikson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Microsoft Office User</cp:lastModifiedBy>
  <cp:revision>341</cp:revision>
  <cp:lastPrinted>2017-08-03T13:56:24Z</cp:lastPrinted>
  <dcterms:created xsi:type="dcterms:W3CDTF">2018-05-24T13:58:06Z</dcterms:created>
  <dcterms:modified xsi:type="dcterms:W3CDTF">2024-09-30T17:25:52Z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