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56" r:id="rId5"/>
    <p:sldId id="269" r:id="rId6"/>
    <p:sldId id="270" r:id="rId7"/>
    <p:sldId id="268" r:id="rId8"/>
  </p:sldIdLst>
  <p:sldSz cx="12192000" cy="6858000"/>
  <p:notesSz cx="6858000" cy="9144000"/>
  <p:embeddedFontLst>
    <p:embeddedFont>
      <p:font typeface="Tahoma" panose="020B0604030504040204" pitchFamily="34" charset="0"/>
      <p:regular r:id="rId11"/>
      <p:bold r:id="rId12"/>
    </p:embeddedFont>
    <p:embeddedFont>
      <p:font typeface="Trebuchet MS" panose="020B0603020202020204" pitchFamily="34" charset="0"/>
      <p:regular r:id="rId13"/>
      <p:bold r:id="rId14"/>
      <p:italic r:id="rId15"/>
      <p:boldItalic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3" autoAdjust="0"/>
    <p:restoredTop sz="63798" autoAdjust="0"/>
  </p:normalViewPr>
  <p:slideViewPr>
    <p:cSldViewPr snapToGrid="0">
      <p:cViewPr varScale="1">
        <p:scale>
          <a:sx n="55" d="100"/>
          <a:sy n="55" d="100"/>
        </p:scale>
        <p:origin x="1224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" Type="http://schemas.openxmlformats.org/officeDocument/2006/relationships/customXml" Target="../customXml/item2.xml"/><Relationship Id="rId16" Type="http://schemas.openxmlformats.org/officeDocument/2006/relationships/font" Target="fonts/font6.fntdata"/><Relationship Id="rId20" Type="http://schemas.openxmlformats.org/officeDocument/2006/relationships/font" Target="fonts/font10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font" Target="fonts/font1.fntdata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font" Target="fonts/font5.fntdata"/><Relationship Id="rId23" Type="http://schemas.openxmlformats.org/officeDocument/2006/relationships/theme" Target="theme/theme1.xml"/><Relationship Id="rId10" Type="http://schemas.openxmlformats.org/officeDocument/2006/relationships/handoutMaster" Target="handoutMasters/handoutMaster1.xml"/><Relationship Id="rId19" Type="http://schemas.openxmlformats.org/officeDocument/2006/relationships/font" Target="fonts/font9.fntdata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4.fntdata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01/01/2021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01/01/2021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3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 smtClean="0"/>
              <a:t>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330" y="1066800"/>
            <a:ext cx="9813990" cy="4552950"/>
          </a:xfrm>
        </p:spPr>
        <p:txBody>
          <a:bodyPr rtlCol="0"/>
          <a:lstStyle/>
          <a:p>
            <a:pPr algn="ctr"/>
            <a:r>
              <a:rPr lang="en-GB" sz="7200" dirty="0">
                <a:latin typeface="+mn-lt"/>
              </a:rPr>
              <a:t>Prejudice and </a:t>
            </a:r>
            <a:r>
              <a:rPr lang="en-GB" sz="7200" dirty="0" smtClean="0">
                <a:latin typeface="+mn-lt"/>
              </a:rPr>
              <a:t>Discrimination</a:t>
            </a:r>
            <a:r>
              <a:rPr lang="en-GB" dirty="0" smtClean="0">
                <a:latin typeface="+mn-lt"/>
              </a:rPr>
              <a:t/>
            </a:r>
            <a:br>
              <a:rPr lang="en-GB" dirty="0" smtClean="0">
                <a:latin typeface="+mn-lt"/>
              </a:rPr>
            </a:b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r>
              <a:rPr lang="en-GB" dirty="0" smtClean="0">
                <a:latin typeface="+mn-lt"/>
              </a:rPr>
              <a:t>Lecture 8ii: Terrorism</a:t>
            </a: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774" y="5845683"/>
            <a:ext cx="8572501" cy="8686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 smtClean="0"/>
              <a:t>Paul Hutchings 				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2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755" y="1450378"/>
            <a:ext cx="7527773" cy="52298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994469" y="1950720"/>
            <a:ext cx="37708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Terrorism: Unlawful use of violence and intimidation to achieve political aims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342811" y="3779520"/>
            <a:ext cx="34224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Domestic: e.g., IRA (UK), KLO (India)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International: e.g., ISIS, Al Qaeda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734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Terrorism Upon Prejudice and Discrimination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3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Threat and conservatism (</a:t>
            </a:r>
            <a:r>
              <a:rPr lang="en-GB" dirty="0" err="1" smtClean="0"/>
              <a:t>Bonnano</a:t>
            </a:r>
            <a:r>
              <a:rPr lang="en-GB" dirty="0" smtClean="0"/>
              <a:t> and Jost)</a:t>
            </a:r>
          </a:p>
          <a:p>
            <a:endParaRPr lang="en-GB" dirty="0"/>
          </a:p>
          <a:p>
            <a:r>
              <a:rPr lang="en-GB" dirty="0" smtClean="0"/>
              <a:t>Reactive Liberal Hypothesis (Nail et al.)</a:t>
            </a:r>
          </a:p>
        </p:txBody>
      </p:sp>
    </p:spTree>
    <p:extLst>
      <p:ext uri="{BB962C8B-B14F-4D97-AF65-F5344CB8AC3E}">
        <p14:creationId xmlns:p14="http://schemas.microsoft.com/office/powerpoint/2010/main" val="2036204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8992231-163D-4428-A2B8-DA1FE0274129}">
  <ds:schemaRefs>
    <ds:schemaRef ds:uri="http://schemas.microsoft.com/sharepoint/v3"/>
    <ds:schemaRef ds:uri="http://purl.org/dc/terms/"/>
    <ds:schemaRef ds:uri="http://schemas.openxmlformats.org/package/2006/metadata/core-properties"/>
    <ds:schemaRef ds:uri="6dc4bcd6-49db-4c07-9060-8acfc67cef9f"/>
    <ds:schemaRef ds:uri="http://schemas.microsoft.com/office/2006/documentManagement/types"/>
    <ds:schemaRef ds:uri="http://schemas.microsoft.com/office/infopath/2007/PartnerControls"/>
    <ds:schemaRef ds:uri="fb0879af-3eba-417a-a55a-ffe6dcd6ca77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78</Words>
  <Application>Microsoft Office PowerPoint</Application>
  <PresentationFormat>Widescreen</PresentationFormat>
  <Paragraphs>16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Tahoma</vt:lpstr>
      <vt:lpstr>Trebuchet MS</vt:lpstr>
      <vt:lpstr>Trade Gothic LT Pro</vt:lpstr>
      <vt:lpstr>Arial</vt:lpstr>
      <vt:lpstr>Calibri</vt:lpstr>
      <vt:lpstr>Office Theme</vt:lpstr>
      <vt:lpstr>Prejudice and Discrimination  Lecture 8ii: Terrorism</vt:lpstr>
      <vt:lpstr>PowerPoint Presentation</vt:lpstr>
      <vt:lpstr>Impact of Terrorism Upon Prejudice and Discrimination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2020-06-08T08:54:22Z</dcterms:created>
  <dcterms:modified xsi:type="dcterms:W3CDTF">2021-01-01T17:15:44Z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