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notesSlides/notesSlide1.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35"/>
  </p:notesMasterIdLst>
  <p:sldIdLst>
    <p:sldId id="256" r:id="rId2"/>
    <p:sldId id="257" r:id="rId3"/>
    <p:sldId id="260" r:id="rId4"/>
    <p:sldId id="259" r:id="rId5"/>
    <p:sldId id="301" r:id="rId6"/>
    <p:sldId id="261" r:id="rId7"/>
    <p:sldId id="298" r:id="rId8"/>
    <p:sldId id="262" r:id="rId9"/>
    <p:sldId id="263" r:id="rId10"/>
    <p:sldId id="264" r:id="rId11"/>
    <p:sldId id="258" r:id="rId12"/>
    <p:sldId id="265" r:id="rId13"/>
    <p:sldId id="269" r:id="rId14"/>
    <p:sldId id="266" r:id="rId15"/>
    <p:sldId id="267" r:id="rId16"/>
    <p:sldId id="268" r:id="rId17"/>
    <p:sldId id="300" r:id="rId18"/>
    <p:sldId id="270" r:id="rId19"/>
    <p:sldId id="271" r:id="rId20"/>
    <p:sldId id="272" r:id="rId21"/>
    <p:sldId id="273" r:id="rId22"/>
    <p:sldId id="275" r:id="rId23"/>
    <p:sldId id="279" r:id="rId24"/>
    <p:sldId id="280" r:id="rId25"/>
    <p:sldId id="281" r:id="rId26"/>
    <p:sldId id="282" r:id="rId27"/>
    <p:sldId id="283" r:id="rId28"/>
    <p:sldId id="286" r:id="rId29"/>
    <p:sldId id="302" r:id="rId30"/>
    <p:sldId id="276" r:id="rId31"/>
    <p:sldId id="304" r:id="rId32"/>
    <p:sldId id="303" r:id="rId33"/>
    <p:sldId id="299" r:id="rId3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7CE8D7-AF02-ABDA-9AD3-694DDABB38F8}" v="1141" dt="2023-11-01T15:57:21.992"/>
    <p1510:client id="{348A74EC-61D8-CFFA-2B85-6CB57769A2FF}" v="1770" dt="2023-11-02T15:01:04.984"/>
    <p1510:client id="{8F11CD44-1865-C20B-B758-6FAAAD5D4D80}" v="1023" dt="2023-11-03T11:38:31.588"/>
    <p1510:client id="{AC193E01-BFEE-1CFB-E847-AB1E50340416}" v="31" dt="2023-11-01T17:02:17.683"/>
    <p1510:client id="{C77775F7-15E3-4045-A208-3AD59ED05B9A}" v="331" dt="2023-10-27T15:23:34.0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2814" autoAdjust="0"/>
  </p:normalViewPr>
  <p:slideViewPr>
    <p:cSldViewPr snapToGrid="0">
      <p:cViewPr varScale="1">
        <p:scale>
          <a:sx n="67" d="100"/>
          <a:sy n="67" d="100"/>
        </p:scale>
        <p:origin x="198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E31270-DEA3-4F87-BA94-C983F9E819A3}" type="datetimeFigureOut">
              <a:t>2/23/2024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CFB811-D5BE-47A7-933A-011A6D94BF49}" type="slidenum">
              <a:t>‹#›</a:t>
            </a:fld>
            <a:endParaRPr lang="en-GB"/>
          </a:p>
        </p:txBody>
      </p:sp>
    </p:spTree>
    <p:extLst>
      <p:ext uri="{BB962C8B-B14F-4D97-AF65-F5344CB8AC3E}">
        <p14:creationId xmlns:p14="http://schemas.microsoft.com/office/powerpoint/2010/main" val="2126128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spcAft>
                <a:spcPts val="0"/>
              </a:spcAft>
              <a:defRPr/>
            </a:pPr>
            <a:r>
              <a:rPr lang="en-GB" sz="1200" dirty="0">
                <a:latin typeface="Arial"/>
                <a:ea typeface="Times New Roman"/>
                <a:cs typeface="Times New Roman"/>
              </a:rPr>
              <a:t>aims to ensure that policing is delivered in a targeted manner through the development of information and intelligence. NIM is applicable to all aspects of operational policing because it enables managers to prioritise activities and resources. </a:t>
            </a:r>
          </a:p>
          <a:p>
            <a:pPr algn="just">
              <a:lnSpc>
                <a:spcPct val="100000"/>
              </a:lnSpc>
              <a:spcAft>
                <a:spcPts val="0"/>
              </a:spcAft>
              <a:defRPr/>
            </a:pPr>
            <a:endParaRPr lang="en-GB" sz="1200" dirty="0">
              <a:latin typeface="Arial"/>
              <a:ea typeface="Times New Roman"/>
              <a:cs typeface="Times New Roman"/>
            </a:endParaRPr>
          </a:p>
          <a:p>
            <a:pPr algn="just">
              <a:lnSpc>
                <a:spcPct val="100000"/>
              </a:lnSpc>
              <a:spcAft>
                <a:spcPts val="0"/>
              </a:spcAft>
              <a:defRPr/>
            </a:pPr>
            <a:endParaRPr lang="en-GB" sz="1200" dirty="0">
              <a:latin typeface="Arial"/>
              <a:ea typeface="Times New Roman"/>
              <a:cs typeface="Times New Roman"/>
            </a:endParaRPr>
          </a:p>
          <a:p>
            <a:pPr eaLnBrk="1" hangingPunct="1">
              <a:lnSpc>
                <a:spcPct val="100000"/>
              </a:lnSpc>
              <a:defRPr/>
            </a:pPr>
            <a:r>
              <a:rPr lang="en-GB" sz="1200" b="1" dirty="0"/>
              <a:t>It is important to note that the NIM is NOT just about crime and NOT just about intelligence - it is a model that can be used for most areas of policing.</a:t>
            </a:r>
            <a:r>
              <a:rPr lang="en-GB" sz="1400" b="0" i="0" kern="1200" dirty="0">
                <a:solidFill>
                  <a:schemeClr val="tx1"/>
                </a:solidFill>
                <a:effectLst/>
                <a:latin typeface="Arial" charset="0"/>
                <a:ea typeface="+mn-ea"/>
                <a:cs typeface="Arial" charset="0"/>
              </a:rPr>
              <a:t> The </a:t>
            </a:r>
            <a:r>
              <a:rPr lang="en-GB" sz="1400" b="1" i="0" kern="1200" dirty="0">
                <a:solidFill>
                  <a:schemeClr val="tx1"/>
                </a:solidFill>
                <a:effectLst/>
                <a:latin typeface="Arial" charset="0"/>
                <a:ea typeface="+mn-ea"/>
                <a:cs typeface="Arial" charset="0"/>
              </a:rPr>
              <a:t>National</a:t>
            </a:r>
            <a:r>
              <a:rPr lang="en-GB" sz="1400" b="0" i="0" kern="1200" dirty="0">
                <a:solidFill>
                  <a:schemeClr val="tx1"/>
                </a:solidFill>
                <a:effectLst/>
                <a:latin typeface="Arial" charset="0"/>
                <a:ea typeface="+mn-ea"/>
                <a:cs typeface="Arial" charset="0"/>
              </a:rPr>
              <a:t> </a:t>
            </a:r>
            <a:r>
              <a:rPr lang="en-GB" sz="1400" b="1" i="0" kern="1200" dirty="0">
                <a:solidFill>
                  <a:schemeClr val="tx1"/>
                </a:solidFill>
                <a:effectLst/>
                <a:latin typeface="Arial" charset="0"/>
                <a:ea typeface="+mn-ea"/>
                <a:cs typeface="Arial" charset="0"/>
              </a:rPr>
              <a:t>Intelligence</a:t>
            </a:r>
            <a:r>
              <a:rPr lang="en-GB" sz="1400" b="0" i="0" kern="1200" dirty="0">
                <a:solidFill>
                  <a:schemeClr val="tx1"/>
                </a:solidFill>
                <a:effectLst/>
                <a:latin typeface="Arial" charset="0"/>
                <a:ea typeface="+mn-ea"/>
                <a:cs typeface="Arial" charset="0"/>
              </a:rPr>
              <a:t> </a:t>
            </a:r>
            <a:r>
              <a:rPr lang="en-GB" sz="1400" b="1" i="0" kern="1200" dirty="0">
                <a:solidFill>
                  <a:schemeClr val="tx1"/>
                </a:solidFill>
                <a:effectLst/>
                <a:latin typeface="Arial" charset="0"/>
                <a:ea typeface="+mn-ea"/>
                <a:cs typeface="Arial" charset="0"/>
              </a:rPr>
              <a:t>Model</a:t>
            </a:r>
            <a:r>
              <a:rPr lang="en-GB" sz="1400" b="0" i="0" kern="1200" dirty="0">
                <a:solidFill>
                  <a:schemeClr val="tx1"/>
                </a:solidFill>
                <a:effectLst/>
                <a:latin typeface="Arial" charset="0"/>
                <a:ea typeface="+mn-ea"/>
                <a:cs typeface="Arial" charset="0"/>
              </a:rPr>
              <a:t> brings all the best practices in intelligence-led policing together, offering a blueprint for those who wish to develop better their ability to answer critical questions about strategy and tactics</a:t>
            </a:r>
            <a:endParaRPr lang="en-GB" sz="1200" dirty="0"/>
          </a:p>
          <a:p>
            <a:pPr>
              <a:lnSpc>
                <a:spcPct val="100000"/>
              </a:lnSpc>
            </a:pPr>
            <a:endParaRPr lang="en-GB" altLang="en-US" sz="1200" b="1" dirty="0">
              <a:solidFill>
                <a:srgbClr val="FF3300"/>
              </a:solidFill>
              <a:latin typeface="Arial" panose="020B0604020202020204" pitchFamily="34" charset="0"/>
              <a:cs typeface="Arial" panose="020B0604020202020204" pitchFamily="34" charset="0"/>
            </a:endParaRPr>
          </a:p>
          <a:p>
            <a:pPr>
              <a:lnSpc>
                <a:spcPct val="100000"/>
              </a:lnSpc>
            </a:pPr>
            <a:r>
              <a:rPr lang="en-GB" altLang="en-US" sz="1200" b="1" dirty="0">
                <a:solidFill>
                  <a:srgbClr val="FF3300"/>
                </a:solidFill>
                <a:latin typeface="Arial" panose="020B0604020202020204" pitchFamily="34" charset="0"/>
                <a:cs typeface="Arial" panose="020B0604020202020204" pitchFamily="34" charset="0"/>
              </a:rPr>
              <a:t>NIM</a:t>
            </a:r>
            <a:r>
              <a:rPr lang="en-GB" altLang="en-US" sz="1200" dirty="0">
                <a:latin typeface="Arial" panose="020B0604020202020204" pitchFamily="34" charset="0"/>
                <a:cs typeface="Arial" panose="020B0604020202020204" pitchFamily="34" charset="0"/>
              </a:rPr>
              <a:t> is: </a:t>
            </a:r>
          </a:p>
          <a:p>
            <a:pPr marL="171450" indent="-171450">
              <a:lnSpc>
                <a:spcPct val="100000"/>
              </a:lnSpc>
              <a:buFont typeface="Arial" panose="020B0604020202020204" pitchFamily="34" charset="0"/>
              <a:buChar char="•"/>
            </a:pPr>
            <a:r>
              <a:rPr lang="en-GB" altLang="en-US" sz="1200" dirty="0">
                <a:latin typeface="Arial" panose="020B0604020202020204" pitchFamily="34" charset="0"/>
                <a:cs typeface="Arial" panose="020B0604020202020204" pitchFamily="34" charset="0"/>
              </a:rPr>
              <a:t>concerned with using intelligence to determine priorities</a:t>
            </a:r>
            <a:r>
              <a:rPr lang="en-GB" altLang="en-US" sz="1200" baseline="0" dirty="0">
                <a:latin typeface="Arial" panose="020B0604020202020204" pitchFamily="34" charset="0"/>
                <a:cs typeface="Arial" panose="020B0604020202020204" pitchFamily="34" charset="0"/>
              </a:rPr>
              <a:t> for policing. </a:t>
            </a:r>
          </a:p>
          <a:p>
            <a:pPr marL="171450" indent="-171450">
              <a:lnSpc>
                <a:spcPct val="100000"/>
              </a:lnSpc>
              <a:buFont typeface="Arial" panose="020B0604020202020204" pitchFamily="34" charset="0"/>
              <a:buChar char="•"/>
            </a:pPr>
            <a:r>
              <a:rPr lang="en-GB" altLang="en-US" sz="1200" dirty="0">
                <a:latin typeface="Arial" panose="020B0604020202020204" pitchFamily="34" charset="0"/>
                <a:cs typeface="Arial" panose="020B0604020202020204" pitchFamily="34" charset="0"/>
              </a:rPr>
              <a:t>It is a model for policing that senior managers can use to help them to determine the strategic direction and make tactical decisions about resourcing and operational policing to support local and national objectives </a:t>
            </a:r>
          </a:p>
          <a:p>
            <a:pPr marL="171450" indent="-171450">
              <a:lnSpc>
                <a:spcPct val="100000"/>
              </a:lnSpc>
              <a:buFont typeface="Arial" panose="020B0604020202020204" pitchFamily="34" charset="0"/>
              <a:buChar char="•"/>
            </a:pPr>
            <a:r>
              <a:rPr lang="en-GB" altLang="en-US" sz="1200" dirty="0">
                <a:latin typeface="Arial" panose="020B0604020202020204" pitchFamily="34" charset="0"/>
                <a:cs typeface="Arial" panose="020B0604020202020204" pitchFamily="34" charset="0"/>
              </a:rPr>
              <a:t>it also helps manage risk. </a:t>
            </a:r>
          </a:p>
          <a:p>
            <a:pPr>
              <a:lnSpc>
                <a:spcPct val="100000"/>
              </a:lnSpc>
            </a:pPr>
            <a:r>
              <a:rPr lang="en-GB" altLang="en-US" sz="1200" dirty="0">
                <a:latin typeface="Arial" panose="020B0604020202020204" pitchFamily="34" charset="0"/>
                <a:cs typeface="Arial" panose="020B0604020202020204" pitchFamily="34" charset="0"/>
              </a:rPr>
              <a:t>Therefore, </a:t>
            </a:r>
            <a:r>
              <a:rPr lang="en-GB" altLang="en-US" sz="1200" b="1" dirty="0">
                <a:solidFill>
                  <a:srgbClr val="FF3300"/>
                </a:solidFill>
                <a:latin typeface="Arial" panose="020B0604020202020204" pitchFamily="34" charset="0"/>
                <a:cs typeface="Arial" panose="020B0604020202020204" pitchFamily="34" charset="0"/>
              </a:rPr>
              <a:t>NIM</a:t>
            </a:r>
            <a:r>
              <a:rPr lang="en-GB" altLang="en-US" sz="1200" dirty="0">
                <a:latin typeface="Arial" panose="020B0604020202020204" pitchFamily="34" charset="0"/>
                <a:cs typeface="Arial" panose="020B0604020202020204" pitchFamily="34" charset="0"/>
              </a:rPr>
              <a:t> is not just about intelligence gathering, it is also </a:t>
            </a:r>
            <a:r>
              <a:rPr lang="en-GB" altLang="en-US" sz="1200" b="1" dirty="0">
                <a:latin typeface="Arial" panose="020B0604020202020204" pitchFamily="34" charset="0"/>
                <a:cs typeface="Arial" panose="020B0604020202020204" pitchFamily="34" charset="0"/>
              </a:rPr>
              <a:t>a business process </a:t>
            </a:r>
            <a:r>
              <a:rPr lang="en-GB" altLang="en-US" sz="1200" dirty="0">
                <a:latin typeface="Arial" panose="020B0604020202020204" pitchFamily="34" charset="0"/>
                <a:cs typeface="Arial" panose="020B0604020202020204" pitchFamily="34" charset="0"/>
              </a:rPr>
              <a:t>model that can be used to guide all activities of a police force.</a:t>
            </a:r>
          </a:p>
          <a:p>
            <a:pPr>
              <a:lnSpc>
                <a:spcPct val="100000"/>
              </a:lnSpc>
            </a:pPr>
            <a:endParaRPr lang="en-GB" altLang="en-US" sz="1200" dirty="0">
              <a:latin typeface="Arial" panose="020B0604020202020204" pitchFamily="34" charset="0"/>
              <a:cs typeface="Arial" panose="020B0604020202020204" pitchFamily="34" charset="0"/>
            </a:endParaRPr>
          </a:p>
          <a:p>
            <a:pPr>
              <a:lnSpc>
                <a:spcPct val="100000"/>
              </a:lnSpc>
            </a:pPr>
            <a:r>
              <a:rPr lang="en-GB" sz="1200" b="1" kern="1200" dirty="0">
                <a:solidFill>
                  <a:schemeClr val="tx1"/>
                </a:solidFill>
                <a:effectLst/>
                <a:latin typeface="Arial" charset="0"/>
                <a:ea typeface="+mn-ea"/>
                <a:cs typeface="Arial" charset="0"/>
              </a:rPr>
              <a:t>Advantages of NIM:</a:t>
            </a:r>
          </a:p>
          <a:p>
            <a:pPr marL="171450" indent="-171450">
              <a:lnSpc>
                <a:spcPct val="100000"/>
              </a:lnSpc>
              <a:buFont typeface="Arial" panose="020B0604020202020204" pitchFamily="34" charset="0"/>
              <a:buChar char="•"/>
            </a:pPr>
            <a:r>
              <a:rPr lang="en-GB" sz="1200" kern="1200" baseline="0" dirty="0">
                <a:solidFill>
                  <a:schemeClr val="tx1"/>
                </a:solidFill>
                <a:effectLst/>
                <a:latin typeface="Arial" charset="0"/>
                <a:ea typeface="+mn-ea"/>
                <a:cs typeface="Arial" charset="0"/>
              </a:rPr>
              <a:t>a</a:t>
            </a:r>
            <a:r>
              <a:rPr lang="en-GB" sz="1200" kern="1200" dirty="0">
                <a:solidFill>
                  <a:schemeClr val="tx1"/>
                </a:solidFill>
                <a:effectLst/>
                <a:latin typeface="Arial" charset="0"/>
                <a:ea typeface="+mn-ea"/>
                <a:cs typeface="Arial" charset="0"/>
              </a:rPr>
              <a:t>llows operational strategies to focus on key priorities</a:t>
            </a:r>
          </a:p>
          <a:p>
            <a:pPr marL="171450" indent="-171450">
              <a:lnSpc>
                <a:spcPct val="100000"/>
              </a:lnSpc>
              <a:buFont typeface="Arial" panose="020B0604020202020204" pitchFamily="34" charset="0"/>
              <a:buChar char="•"/>
            </a:pPr>
            <a:r>
              <a:rPr lang="en-GB" sz="1200" kern="1200" dirty="0">
                <a:solidFill>
                  <a:schemeClr val="tx1"/>
                </a:solidFill>
                <a:effectLst/>
                <a:latin typeface="Arial" charset="0"/>
                <a:ea typeface="+mn-ea"/>
                <a:cs typeface="Arial" charset="0"/>
              </a:rPr>
              <a:t>allows more officers to focus on solving priority problems and targeting the most prolific and active offenders  </a:t>
            </a:r>
          </a:p>
          <a:p>
            <a:pPr marL="171450" indent="-171450">
              <a:lnSpc>
                <a:spcPct val="100000"/>
              </a:lnSpc>
              <a:buFont typeface="Arial" panose="020B0604020202020204" pitchFamily="34" charset="0"/>
              <a:buChar char="•"/>
            </a:pPr>
            <a:r>
              <a:rPr lang="en-GB" sz="1200" kern="1200" dirty="0">
                <a:solidFill>
                  <a:schemeClr val="tx1"/>
                </a:solidFill>
                <a:effectLst/>
                <a:latin typeface="Arial" charset="0"/>
                <a:ea typeface="+mn-ea"/>
                <a:cs typeface="Arial" charset="0"/>
              </a:rPr>
              <a:t>informs the management of risk    </a:t>
            </a:r>
          </a:p>
          <a:p>
            <a:pPr marL="171450" indent="-171450">
              <a:lnSpc>
                <a:spcPct val="100000"/>
              </a:lnSpc>
              <a:buFont typeface="Arial" panose="020B0604020202020204" pitchFamily="34" charset="0"/>
              <a:buChar char="•"/>
            </a:pPr>
            <a:r>
              <a:rPr lang="en-GB" sz="1200" kern="1200" dirty="0">
                <a:solidFill>
                  <a:schemeClr val="tx1"/>
                </a:solidFill>
                <a:effectLst/>
                <a:latin typeface="Arial" charset="0"/>
                <a:ea typeface="+mn-ea"/>
                <a:cs typeface="Arial" charset="0"/>
              </a:rPr>
              <a:t>provides more informed business planning and a greater link to operational policing issues </a:t>
            </a:r>
          </a:p>
          <a:p>
            <a:pPr marL="171450" indent="-171450">
              <a:lnSpc>
                <a:spcPct val="100000"/>
              </a:lnSpc>
              <a:buFont typeface="Arial" panose="020B0604020202020204" pitchFamily="34" charset="0"/>
              <a:buChar char="•"/>
            </a:pPr>
            <a:r>
              <a:rPr lang="en-GB" sz="1200" kern="1200" dirty="0">
                <a:solidFill>
                  <a:schemeClr val="tx1"/>
                </a:solidFill>
                <a:effectLst/>
                <a:latin typeface="Arial" charset="0"/>
                <a:ea typeface="+mn-ea"/>
                <a:cs typeface="Arial" charset="0"/>
              </a:rPr>
              <a:t>improves the direction and briefing of patrols </a:t>
            </a:r>
          </a:p>
          <a:p>
            <a:pPr marL="171450" indent="-171450">
              <a:lnSpc>
                <a:spcPct val="100000"/>
              </a:lnSpc>
              <a:buFont typeface="Arial" panose="020B0604020202020204" pitchFamily="34" charset="0"/>
              <a:buChar char="•"/>
            </a:pPr>
            <a:r>
              <a:rPr lang="en-GB" sz="1200" kern="1200" dirty="0">
                <a:solidFill>
                  <a:schemeClr val="tx1"/>
                </a:solidFill>
                <a:effectLst/>
                <a:latin typeface="Arial" charset="0"/>
                <a:ea typeface="+mn-ea"/>
                <a:cs typeface="Arial" charset="0"/>
              </a:rPr>
              <a:t>improves integration with partner agencies</a:t>
            </a:r>
          </a:p>
          <a:p>
            <a:endParaRPr lang="en-US" altLang="en-US" dirty="0">
              <a:latin typeface="Arial" panose="020B0604020202020204" pitchFamily="34" charset="0"/>
              <a:cs typeface="Arial" panose="020B0604020202020204" pitchFamily="34" charset="0"/>
            </a:endParaRPr>
          </a:p>
          <a:p>
            <a:endParaRPr lang="en-GB" b="1" dirty="0"/>
          </a:p>
        </p:txBody>
      </p:sp>
      <p:sp>
        <p:nvSpPr>
          <p:cNvPr id="4" name="Slide Number Placeholder 3"/>
          <p:cNvSpPr>
            <a:spLocks noGrp="1"/>
          </p:cNvSpPr>
          <p:nvPr>
            <p:ph type="sldNum" sz="quarter" idx="5"/>
          </p:nvPr>
        </p:nvSpPr>
        <p:spPr/>
        <p:txBody>
          <a:bodyPr/>
          <a:lstStyle/>
          <a:p>
            <a:fld id="{52CFB811-D5BE-47A7-933A-011A6D94BF49}" type="slidenum">
              <a:rPr lang="en-GB" smtClean="0"/>
              <a:t>17</a:t>
            </a:fld>
            <a:endParaRPr lang="en-GB"/>
          </a:p>
        </p:txBody>
      </p:sp>
    </p:spTree>
    <p:extLst>
      <p:ext uri="{BB962C8B-B14F-4D97-AF65-F5344CB8AC3E}">
        <p14:creationId xmlns:p14="http://schemas.microsoft.com/office/powerpoint/2010/main" val="7755712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295400" y="4701464"/>
            <a:ext cx="8952782" cy="1204036"/>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936FA7EC-C771-4003-BBE0-537D017E3C57}" type="datetime1">
              <a:rPr lang="en-US" smtClean="0"/>
              <a:t>2/23/2024</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B8B3671-A306-4A69-8480-FA9BE839245D}"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295400" y="952500"/>
            <a:ext cx="8952781" cy="3748824"/>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680235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55BB1213-87C7-4AB9-AAE8-3DD1497458E5}" type="datetime1">
              <a:rPr lang="en-US" smtClean="0"/>
              <a:t>2/23/2024</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41946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295400" y="1618211"/>
            <a:ext cx="8412190" cy="3944389"/>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295400" y="908858"/>
            <a:ext cx="8412192" cy="676102"/>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745FD954-7790-4271-9D5C-AB493DFC12ED}" type="datetime1">
              <a:rPr lang="en-US" smtClean="0"/>
              <a:t>2/23/2024</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82747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295401" y="2260121"/>
            <a:ext cx="4350026" cy="36568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546574" y="2260120"/>
            <a:ext cx="4350025" cy="365688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F46A684B-197F-4141-82FE-53F4CFEDC409}" type="datetime1">
              <a:rPr lang="en-US" smtClean="0"/>
              <a:t>2/23/2024</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515368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295400" y="966788"/>
            <a:ext cx="10059988" cy="105178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295400" y="2018581"/>
            <a:ext cx="4350027"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295400" y="2774756"/>
            <a:ext cx="4350027"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546572" y="2018581"/>
            <a:ext cx="4350028"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546572" y="2774756"/>
            <a:ext cx="4350028" cy="315079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2366B9B9-34FF-4D24-B93F-434CCF481168}" type="datetime1">
              <a:rPr lang="en-US" smtClean="0"/>
              <a:t>2/23/2024</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B8B3671-A306-4A69-8480-FA9BE839245D}"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657975" y="2625552"/>
            <a:ext cx="423862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403684" y="2625552"/>
            <a:ext cx="42417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5436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6F263149-3CAA-4B7B-8A56-30F5CE3CA3B4}" type="datetime1">
              <a:rPr lang="en-US" smtClean="0"/>
              <a:t>2/23/2024</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843445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10C0F424-21AA-48C9-9F09-F3EE66623387}" type="datetime1">
              <a:rPr lang="en-US" smtClean="0"/>
              <a:t>2/23/2024</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618326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06484" y="1306484"/>
            <a:ext cx="3932237" cy="2122516"/>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96000" y="1312026"/>
            <a:ext cx="5143500" cy="456565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FC02CD20-67F9-4BD1-B9CB-4D181433CA0B}" type="datetime1">
              <a:rPr lang="en-US" smtClean="0"/>
              <a:t>2/23/2024</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934393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06484" y="1307185"/>
            <a:ext cx="3932237" cy="2121813"/>
          </a:xfrm>
        </p:spPr>
        <p:txBody>
          <a:bodyPr anchor="t">
            <a:normAutofit/>
          </a:bodyPr>
          <a:lstStyle>
            <a:lvl1pPr>
              <a:defRPr sz="2400"/>
            </a:lvl1pPr>
          </a:lstStyle>
          <a:p>
            <a:r>
              <a:rPr lang="en-US" dirty="0"/>
              <a:t>Click to edit Master title style</a:t>
            </a:r>
          </a:p>
        </p:txBody>
      </p:sp>
      <p:sp>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857702" y="1307186"/>
            <a:ext cx="5038898" cy="45983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3224F23C-BEE4-418C-8882-DF3D8DCDFDD6}" type="datetime1">
              <a:rPr lang="en-US" smtClean="0"/>
              <a:t>2/23/2024</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308251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4074350B-8E5F-4CF6-B530-F683CECAB878}" type="datetime1">
              <a:rPr lang="en-US" smtClean="0"/>
              <a:t>2/23/2024</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794238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88334" y="952499"/>
            <a:ext cx="2051165" cy="4953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952500" y="952499"/>
            <a:ext cx="8235834" cy="49530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948A6D58-1F09-4118-932F-675601EDD9A0}" type="datetime1">
              <a:rPr lang="en-US" smtClean="0"/>
              <a:t>2/23/2024</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632841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753E9568-90BE-408D-9E59-FC968D31D53C}" type="datetime1">
              <a:rPr lang="en-US" smtClean="0"/>
              <a:t>2/23/2024</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2548252121"/>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hdr="0" dt="0"/>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1.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2.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3.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4.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5.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6.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7.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8.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9.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2" Type="http://schemas.microsoft.com/office/2007/relationships/media" Target="../media/media15.m4a"/><Relationship Id="rId1" Type="http://schemas.openxmlformats.org/officeDocument/2006/relationships/tags" Target="../tags/tag10.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2" Type="http://schemas.microsoft.com/office/2007/relationships/media" Target="../media/media16.m4a"/><Relationship Id="rId1" Type="http://schemas.openxmlformats.org/officeDocument/2006/relationships/tags" Target="../tags/tag11.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7.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image" Target="../media/image8.jpeg"/></Relationships>
</file>

<file path=ppt/slides/_rels/slide20.xml.rels><?xml version="1.0" encoding="UTF-8" standalone="yes"?>
<Relationships xmlns="http://schemas.openxmlformats.org/package/2006/relationships"><Relationship Id="rId3" Type="http://schemas.openxmlformats.org/officeDocument/2006/relationships/audio" Target="../media/media20.m4a"/><Relationship Id="rId2" Type="http://schemas.microsoft.com/office/2007/relationships/media" Target="../media/media20.m4a"/><Relationship Id="rId1" Type="http://schemas.openxmlformats.org/officeDocument/2006/relationships/tags" Target="../tags/tag12.xml"/><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13.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audio" Target="../media/media22.m4a"/><Relationship Id="rId2" Type="http://schemas.microsoft.com/office/2007/relationships/media" Target="../media/media22.m4a"/><Relationship Id="rId1" Type="http://schemas.openxmlformats.org/officeDocument/2006/relationships/tags" Target="../tags/tag14.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audio" Target="../media/media23.m4a"/><Relationship Id="rId2" Type="http://schemas.microsoft.com/office/2007/relationships/media" Target="../media/media23.m4a"/><Relationship Id="rId1" Type="http://schemas.openxmlformats.org/officeDocument/2006/relationships/tags" Target="../tags/tag15.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audio" Target="../media/media24.m4a"/><Relationship Id="rId2" Type="http://schemas.microsoft.com/office/2007/relationships/media" Target="../media/media24.m4a"/><Relationship Id="rId1" Type="http://schemas.openxmlformats.org/officeDocument/2006/relationships/tags" Target="../tags/tag16.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audio" Target="../media/media25.m4a"/><Relationship Id="rId2" Type="http://schemas.microsoft.com/office/2007/relationships/media" Target="../media/media25.m4a"/><Relationship Id="rId1" Type="http://schemas.openxmlformats.org/officeDocument/2006/relationships/tags" Target="../tags/tag17.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audio" Target="../media/media26.m4a"/><Relationship Id="rId2" Type="http://schemas.microsoft.com/office/2007/relationships/media" Target="../media/media26.m4a"/><Relationship Id="rId1" Type="http://schemas.openxmlformats.org/officeDocument/2006/relationships/tags" Target="../tags/tag18.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audio" Target="../media/media27.m4a"/><Relationship Id="rId2" Type="http://schemas.microsoft.com/office/2007/relationships/media" Target="../media/media27.m4a"/><Relationship Id="rId1" Type="http://schemas.openxmlformats.org/officeDocument/2006/relationships/tags" Target="../tags/tag19.xm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image" Target="../media/image10.jpeg"/></Relationships>
</file>

<file path=ppt/slides/_rels/slide29.xml.rels><?xml version="1.0" encoding="UTF-8" standalone="yes"?>
<Relationships xmlns="http://schemas.openxmlformats.org/package/2006/relationships"><Relationship Id="rId8" Type="http://schemas.openxmlformats.org/officeDocument/2006/relationships/hyperlink" Target="https://dictionary.cambridge.org/dictionary/english/achieve" TargetMode="External"/><Relationship Id="rId3" Type="http://schemas.openxmlformats.org/officeDocument/2006/relationships/slideLayout" Target="../slideLayouts/slideLayout2.xml"/><Relationship Id="rId7" Type="http://schemas.openxmlformats.org/officeDocument/2006/relationships/hyperlink" Target="https://dictionary.cambridge.org/dictionary/english/create" TargetMode="Externa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hyperlink" Target="https://dictionary.cambridge.org/dictionary/english/working" TargetMode="External"/><Relationship Id="rId5" Type="http://schemas.openxmlformats.org/officeDocument/2006/relationships/hyperlink" Target="https://dictionary.cambridge.org/dictionary/english/people" TargetMode="External"/><Relationship Id="rId10" Type="http://schemas.openxmlformats.org/officeDocument/2006/relationships/image" Target="../media/image2.png"/><Relationship Id="rId4" Type="http://schemas.openxmlformats.org/officeDocument/2006/relationships/hyperlink" Target="https://dictionary.cambridge.org/dictionary/english/situation" TargetMode="External"/><Relationship Id="rId9" Type="http://schemas.openxmlformats.org/officeDocument/2006/relationships/image" Target="../media/image11.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2.png"/><Relationship Id="rId4" Type="http://schemas.openxmlformats.org/officeDocument/2006/relationships/image" Target="../media/image12.png"/></Relationships>
</file>

<file path=ppt/slides/_rels/slide31.xml.rels><?xml version="1.0" encoding="UTF-8" standalone="yes"?>
<Relationships xmlns="http://schemas.openxmlformats.org/package/2006/relationships"><Relationship Id="rId3" Type="http://schemas.openxmlformats.org/officeDocument/2006/relationships/audio" Target="../media/media31.m4a"/><Relationship Id="rId2" Type="http://schemas.microsoft.com/office/2007/relationships/media" Target="../media/media31.m4a"/><Relationship Id="rId1" Type="http://schemas.openxmlformats.org/officeDocument/2006/relationships/video" Target="https://www.youtube.com/embed/yS6nWXrPDNk?start=18&amp;feature=oembed" TargetMode="External"/><Relationship Id="rId6" Type="http://schemas.openxmlformats.org/officeDocument/2006/relationships/image" Target="../media/image2.png"/><Relationship Id="rId5" Type="http://schemas.openxmlformats.org/officeDocument/2006/relationships/image" Target="../media/image13.jpeg"/><Relationship Id="rId4"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hyperlink" Target="https://www.hampshiresab.org.uk/wp-content/uploads/2009-Fiona-Pilkington-Leicestershire.pdf" TargetMode="Externa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2.png"/><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D0267C2-9A87-5888-0384-969AD93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4AEFA6A-E623-CF1A-3DDF-C38D3A7E2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00" y="952499"/>
            <a:ext cx="5602755" cy="4955827"/>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64589" y="2444161"/>
            <a:ext cx="5139812" cy="2070330"/>
          </a:xfrm>
        </p:spPr>
        <p:txBody>
          <a:bodyPr anchor="b">
            <a:normAutofit fontScale="90000"/>
          </a:bodyPr>
          <a:lstStyle/>
          <a:p>
            <a:r>
              <a:rPr lang="en-GB" dirty="0">
                <a:cs typeface="Calibri Light"/>
              </a:rPr>
              <a:t>Week 6</a:t>
            </a:r>
            <a:br>
              <a:rPr lang="en-GB" dirty="0">
                <a:cs typeface="Calibri Light"/>
              </a:rPr>
            </a:br>
            <a:r>
              <a:rPr lang="en-GB" dirty="0">
                <a:cs typeface="Calibri Light"/>
              </a:rPr>
              <a:t>Evidence based policing-</a:t>
            </a:r>
            <a:br>
              <a:rPr lang="en-GB" dirty="0">
                <a:cs typeface="Calibri Light"/>
              </a:rPr>
            </a:br>
            <a:r>
              <a:rPr lang="en-GB" dirty="0">
                <a:cs typeface="Calibri Light"/>
              </a:rPr>
              <a:t>Collaborations</a:t>
            </a:r>
            <a:endParaRPr lang="en-GB" dirty="0"/>
          </a:p>
        </p:txBody>
      </p:sp>
      <p:pic>
        <p:nvPicPr>
          <p:cNvPr id="17" name="Picture 16">
            <a:extLst>
              <a:ext uri="{FF2B5EF4-FFF2-40B4-BE49-F238E27FC236}">
                <a16:creationId xmlns:a16="http://schemas.microsoft.com/office/drawing/2014/main" id="{2DFD3EEE-E351-EB26-F790-412D4C3EB023}"/>
              </a:ext>
            </a:extLst>
          </p:cNvPr>
          <p:cNvPicPr>
            <a:picLocks noChangeAspect="1"/>
          </p:cNvPicPr>
          <p:nvPr/>
        </p:nvPicPr>
        <p:blipFill rotWithShape="1">
          <a:blip r:embed="rId4"/>
          <a:srcRect l="11988" r="20108" b="11"/>
          <a:stretch/>
        </p:blipFill>
        <p:spPr>
          <a:xfrm>
            <a:off x="7534655" y="10"/>
            <a:ext cx="4657346" cy="6857990"/>
          </a:xfrm>
          <a:prstGeom prst="rect">
            <a:avLst/>
          </a:prstGeom>
        </p:spPr>
      </p:pic>
      <p:sp>
        <p:nvSpPr>
          <p:cNvPr id="5" name="Slide Number Placeholder 4">
            <a:extLst>
              <a:ext uri="{FF2B5EF4-FFF2-40B4-BE49-F238E27FC236}">
                <a16:creationId xmlns:a16="http://schemas.microsoft.com/office/drawing/2014/main" id="{99E80C61-1903-2FB5-63B1-57A11B102D86}"/>
              </a:ext>
            </a:extLst>
          </p:cNvPr>
          <p:cNvSpPr>
            <a:spLocks noGrp="1"/>
          </p:cNvSpPr>
          <p:nvPr>
            <p:ph type="sldNum" sz="quarter" idx="12"/>
          </p:nvPr>
        </p:nvSpPr>
        <p:spPr/>
        <p:txBody>
          <a:bodyPr/>
          <a:lstStyle/>
          <a:p>
            <a:fld id="{1B8B3671-A306-4A69-8480-FA9BE839245D}" type="slidenum">
              <a:rPr lang="en-US" smtClean="0"/>
              <a:t>1</a:t>
            </a:fld>
            <a:endParaRPr lang="en-US"/>
          </a:p>
        </p:txBody>
      </p:sp>
      <p:pic>
        <p:nvPicPr>
          <p:cNvPr id="8" name="Audio 7">
            <a:hlinkClick r:id="" action="ppaction://media"/>
            <a:extLst>
              <a:ext uri="{FF2B5EF4-FFF2-40B4-BE49-F238E27FC236}">
                <a16:creationId xmlns:a16="http://schemas.microsoft.com/office/drawing/2014/main" id="{39A5EBA5-6561-9050-6F04-598A2B0EE84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23264"/>
    </mc:Choice>
    <mc:Fallback>
      <p:transition spd="slow" advTm="23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04B5D-91C1-FA28-D5A4-27FC7F445BB2}"/>
              </a:ext>
            </a:extLst>
          </p:cNvPr>
          <p:cNvSpPr>
            <a:spLocks noGrp="1"/>
          </p:cNvSpPr>
          <p:nvPr>
            <p:ph type="title"/>
          </p:nvPr>
        </p:nvSpPr>
        <p:spPr>
          <a:xfrm>
            <a:off x="952500" y="957739"/>
            <a:ext cx="4394103" cy="1778906"/>
          </a:xfrm>
        </p:spPr>
        <p:txBody>
          <a:bodyPr>
            <a:normAutofit/>
          </a:bodyPr>
          <a:lstStyle/>
          <a:p>
            <a:r>
              <a:rPr lang="en-GB"/>
              <a:t>rECAP</a:t>
            </a:r>
          </a:p>
        </p:txBody>
      </p:sp>
      <p:sp>
        <p:nvSpPr>
          <p:cNvPr id="3" name="Content Placeholder 2">
            <a:extLst>
              <a:ext uri="{FF2B5EF4-FFF2-40B4-BE49-F238E27FC236}">
                <a16:creationId xmlns:a16="http://schemas.microsoft.com/office/drawing/2014/main" id="{ABECA4C1-64F8-3179-6D47-D6E85784D8AE}"/>
              </a:ext>
            </a:extLst>
          </p:cNvPr>
          <p:cNvSpPr>
            <a:spLocks noGrp="1"/>
          </p:cNvSpPr>
          <p:nvPr>
            <p:ph idx="1"/>
          </p:nvPr>
        </p:nvSpPr>
        <p:spPr>
          <a:xfrm>
            <a:off x="952500" y="2890882"/>
            <a:ext cx="4394103" cy="3009381"/>
          </a:xfrm>
        </p:spPr>
        <p:txBody>
          <a:bodyPr vert="horz" lIns="91440" tIns="45720" rIns="91440" bIns="45720" rtlCol="0">
            <a:normAutofit/>
          </a:bodyPr>
          <a:lstStyle/>
          <a:p>
            <a:r>
              <a:rPr lang="en-GB" dirty="0"/>
              <a:t>Evaluation of what works. </a:t>
            </a:r>
          </a:p>
          <a:p>
            <a:r>
              <a:rPr lang="en-GB" dirty="0"/>
              <a:t>Standard of behaviour and ethical considerations. </a:t>
            </a:r>
          </a:p>
          <a:p>
            <a:endParaRPr lang="en-GB" dirty="0"/>
          </a:p>
        </p:txBody>
      </p:sp>
      <p:pic>
        <p:nvPicPr>
          <p:cNvPr id="4" name="Picture 3" descr="2,500+ Recap Stock Photos, Pictures &amp; Royalty-Free Images - iStock | Recap  concept, Recap logo, Recap background">
            <a:extLst>
              <a:ext uri="{FF2B5EF4-FFF2-40B4-BE49-F238E27FC236}">
                <a16:creationId xmlns:a16="http://schemas.microsoft.com/office/drawing/2014/main" id="{573957AF-A896-FDCE-6C66-E2F93777A190}"/>
              </a:ext>
            </a:extLst>
          </p:cNvPr>
          <p:cNvPicPr>
            <a:picLocks noChangeAspect="1"/>
          </p:cNvPicPr>
          <p:nvPr/>
        </p:nvPicPr>
        <p:blipFill>
          <a:blip r:embed="rId4"/>
          <a:stretch>
            <a:fillRect/>
          </a:stretch>
        </p:blipFill>
        <p:spPr>
          <a:xfrm>
            <a:off x="6115593" y="2212615"/>
            <a:ext cx="4344237" cy="2432772"/>
          </a:xfrm>
          <a:prstGeom prst="rect">
            <a:avLst/>
          </a:prstGeom>
          <a:noFill/>
        </p:spPr>
      </p:pic>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2</a:t>
            </a:fld>
            <a:endParaRPr lang="en-US"/>
          </a:p>
        </p:txBody>
      </p:sp>
      <p:pic>
        <p:nvPicPr>
          <p:cNvPr id="7" name="Audio 6">
            <a:hlinkClick r:id="" action="ppaction://media"/>
            <a:extLst>
              <a:ext uri="{FF2B5EF4-FFF2-40B4-BE49-F238E27FC236}">
                <a16:creationId xmlns:a16="http://schemas.microsoft.com/office/drawing/2014/main" id="{46B61E77-11BD-DC87-2409-76545393CC5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95294704"/>
      </p:ext>
    </p:extLst>
  </p:cSld>
  <p:clrMapOvr>
    <a:masterClrMapping/>
  </p:clrMapOvr>
  <mc:AlternateContent xmlns:mc="http://schemas.openxmlformats.org/markup-compatibility/2006">
    <mc:Choice xmlns:p14="http://schemas.microsoft.com/office/powerpoint/2010/main" Requires="p14">
      <p:transition spd="slow" p14:dur="2000" advTm="41699"/>
    </mc:Choice>
    <mc:Fallback>
      <p:transition spd="slow" advTm="41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079CB-6680-6D2B-3B3E-5B738E01D150}"/>
              </a:ext>
            </a:extLst>
          </p:cNvPr>
          <p:cNvSpPr>
            <a:spLocks noGrp="1"/>
          </p:cNvSpPr>
          <p:nvPr>
            <p:ph type="title"/>
          </p:nvPr>
        </p:nvSpPr>
        <p:spPr>
          <a:xfrm>
            <a:off x="952499" y="965110"/>
            <a:ext cx="5533080" cy="1771535"/>
          </a:xfrm>
        </p:spPr>
        <p:txBody>
          <a:bodyPr>
            <a:normAutofit/>
          </a:bodyPr>
          <a:lstStyle/>
          <a:p>
            <a:r>
              <a:rPr lang="en-GB" dirty="0"/>
              <a:t>Aims for todays session</a:t>
            </a:r>
          </a:p>
        </p:txBody>
      </p:sp>
      <p:sp>
        <p:nvSpPr>
          <p:cNvPr id="3" name="Content Placeholder 2">
            <a:extLst>
              <a:ext uri="{FF2B5EF4-FFF2-40B4-BE49-F238E27FC236}">
                <a16:creationId xmlns:a16="http://schemas.microsoft.com/office/drawing/2014/main" id="{288E9C6B-3A79-BBEC-6CC6-EE5439850025}"/>
              </a:ext>
            </a:extLst>
          </p:cNvPr>
          <p:cNvSpPr>
            <a:spLocks noGrp="1"/>
          </p:cNvSpPr>
          <p:nvPr>
            <p:ph idx="1"/>
          </p:nvPr>
        </p:nvSpPr>
        <p:spPr>
          <a:xfrm>
            <a:off x="952502" y="2890881"/>
            <a:ext cx="5309020" cy="3009381"/>
          </a:xfrm>
        </p:spPr>
        <p:txBody>
          <a:bodyPr vert="horz" lIns="91440" tIns="45720" rIns="91440" bIns="45720" rtlCol="0">
            <a:normAutofit/>
          </a:bodyPr>
          <a:lstStyle/>
          <a:p>
            <a:pPr marL="0" indent="0">
              <a:buNone/>
            </a:pPr>
            <a:endParaRPr lang="en-GB" dirty="0"/>
          </a:p>
          <a:p>
            <a:r>
              <a:rPr lang="en-GB" dirty="0"/>
              <a:t>What is intelligence?</a:t>
            </a:r>
            <a:endParaRPr lang="en-US" dirty="0"/>
          </a:p>
          <a:p>
            <a:r>
              <a:rPr lang="en-GB" dirty="0"/>
              <a:t>NIM and it's key features</a:t>
            </a:r>
          </a:p>
          <a:p>
            <a:r>
              <a:rPr lang="en-GB" dirty="0"/>
              <a:t>Partnership working &amp; the benefits</a:t>
            </a:r>
          </a:p>
          <a:p>
            <a:endParaRPr lang="en-GB" dirty="0"/>
          </a:p>
          <a:p>
            <a:r>
              <a:rPr lang="en-GB" dirty="0"/>
              <a:t>In our lecture this week we will be looking at collaboration. </a:t>
            </a:r>
          </a:p>
        </p:txBody>
      </p:sp>
      <p:pic>
        <p:nvPicPr>
          <p:cNvPr id="4" name="Picture 3" descr="Difference Between Aim and Purpose | Compare the Difference Between Similar  Terms">
            <a:extLst>
              <a:ext uri="{FF2B5EF4-FFF2-40B4-BE49-F238E27FC236}">
                <a16:creationId xmlns:a16="http://schemas.microsoft.com/office/drawing/2014/main" id="{75DEC43A-1D41-F08E-BE5E-91812891EBCD}"/>
              </a:ext>
            </a:extLst>
          </p:cNvPr>
          <p:cNvPicPr>
            <a:picLocks noChangeAspect="1"/>
          </p:cNvPicPr>
          <p:nvPr/>
        </p:nvPicPr>
        <p:blipFill rotWithShape="1">
          <a:blip r:embed="rId4"/>
          <a:srcRect r="16428" b="6"/>
          <a:stretch/>
        </p:blipFill>
        <p:spPr>
          <a:xfrm>
            <a:off x="7369700" y="1695512"/>
            <a:ext cx="3104849" cy="3459556"/>
          </a:xfrm>
          <a:prstGeom prst="rect">
            <a:avLst/>
          </a:prstGeom>
          <a:noFill/>
        </p:spPr>
      </p:pic>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3</a:t>
            </a:fld>
            <a:endParaRPr lang="en-US"/>
          </a:p>
        </p:txBody>
      </p:sp>
      <p:pic>
        <p:nvPicPr>
          <p:cNvPr id="7" name="Audio 6">
            <a:hlinkClick r:id="" action="ppaction://media"/>
            <a:extLst>
              <a:ext uri="{FF2B5EF4-FFF2-40B4-BE49-F238E27FC236}">
                <a16:creationId xmlns:a16="http://schemas.microsoft.com/office/drawing/2014/main" id="{BF7D55C7-1DB8-D2B1-E9EF-B689FFCF8F2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45257106"/>
      </p:ext>
    </p:extLst>
  </p:cSld>
  <p:clrMapOvr>
    <a:masterClrMapping/>
  </p:clrMapOvr>
  <mc:AlternateContent xmlns:mc="http://schemas.openxmlformats.org/markup-compatibility/2006">
    <mc:Choice xmlns:p14="http://schemas.microsoft.com/office/powerpoint/2010/main" Requires="p14">
      <p:transition spd="slow" p14:dur="2000" advTm="32981"/>
    </mc:Choice>
    <mc:Fallback>
      <p:transition spd="slow" advTm="32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93B7E-B1B9-9EFE-017A-EBBB87247AF1}"/>
              </a:ext>
            </a:extLst>
          </p:cNvPr>
          <p:cNvSpPr>
            <a:spLocks noGrp="1"/>
          </p:cNvSpPr>
          <p:nvPr>
            <p:ph type="title"/>
          </p:nvPr>
        </p:nvSpPr>
        <p:spPr/>
        <p:txBody>
          <a:bodyPr/>
          <a:lstStyle/>
          <a:p>
            <a:r>
              <a:rPr lang="en-GB" dirty="0"/>
              <a:t>What is intelligence?</a:t>
            </a:r>
          </a:p>
        </p:txBody>
      </p:sp>
      <p:sp>
        <p:nvSpPr>
          <p:cNvPr id="3" name="Content Placeholder 2">
            <a:extLst>
              <a:ext uri="{FF2B5EF4-FFF2-40B4-BE49-F238E27FC236}">
                <a16:creationId xmlns:a16="http://schemas.microsoft.com/office/drawing/2014/main" id="{0F67CF73-C583-FEFB-7A1C-B355D79FA2FE}"/>
              </a:ext>
            </a:extLst>
          </p:cNvPr>
          <p:cNvSpPr>
            <a:spLocks noGrp="1"/>
          </p:cNvSpPr>
          <p:nvPr>
            <p:ph idx="1"/>
          </p:nvPr>
        </p:nvSpPr>
        <p:spPr/>
        <p:txBody>
          <a:bodyPr vert="horz" lIns="91440" tIns="45720" rIns="91440" bIns="45720" rtlCol="0" anchor="t">
            <a:normAutofit lnSpcReduction="10000"/>
          </a:bodyPr>
          <a:lstStyle/>
          <a:p>
            <a:pPr marL="0" indent="0">
              <a:buNone/>
            </a:pPr>
            <a:endParaRPr lang="en-GB" dirty="0"/>
          </a:p>
          <a:p>
            <a:pPr marL="0" indent="0">
              <a:buNone/>
            </a:pPr>
            <a:r>
              <a:rPr lang="en-GB" sz="2400" dirty="0">
                <a:solidFill>
                  <a:srgbClr val="374151"/>
                </a:solidFill>
                <a:ea typeface="+mn-lt"/>
                <a:cs typeface="+mn-lt"/>
              </a:rPr>
              <a:t>Criminal intelligence refers to the information and data gathered, analysed, and used by law enforcement agencies and other related organisations to understand, prevent, and respond to criminal activities and threats. </a:t>
            </a:r>
            <a:endParaRPr lang="en-GB" dirty="0">
              <a:solidFill>
                <a:srgbClr val="000000"/>
              </a:solidFill>
              <a:ea typeface="+mn-lt"/>
              <a:cs typeface="+mn-lt"/>
            </a:endParaRPr>
          </a:p>
          <a:p>
            <a:pPr marL="0" indent="0">
              <a:buNone/>
            </a:pPr>
            <a:r>
              <a:rPr lang="en-GB" sz="2400" dirty="0">
                <a:solidFill>
                  <a:srgbClr val="374151"/>
                </a:solidFill>
                <a:ea typeface="+mn-lt"/>
                <a:cs typeface="+mn-lt"/>
              </a:rPr>
              <a:t>It is a fundamental component of law enforcement and national security efforts and plays a significant role in maintaining public safety. </a:t>
            </a:r>
            <a:endParaRPr lang="en-GB" sz="1200">
              <a:solidFill>
                <a:srgbClr val="374151"/>
              </a:solidFill>
            </a:endParaRPr>
          </a:p>
        </p:txBody>
      </p:sp>
      <p:sp>
        <p:nvSpPr>
          <p:cNvPr id="5" name="Slide Number Placeholder 4">
            <a:extLst>
              <a:ext uri="{FF2B5EF4-FFF2-40B4-BE49-F238E27FC236}">
                <a16:creationId xmlns:a16="http://schemas.microsoft.com/office/drawing/2014/main" id="{DEBFF64F-9B41-8DB7-99C9-D6B6C8C926C8}"/>
              </a:ext>
            </a:extLst>
          </p:cNvPr>
          <p:cNvSpPr>
            <a:spLocks noGrp="1"/>
          </p:cNvSpPr>
          <p:nvPr>
            <p:ph type="sldNum" sz="quarter" idx="12"/>
          </p:nvPr>
        </p:nvSpPr>
        <p:spPr/>
        <p:txBody>
          <a:bodyPr/>
          <a:lstStyle/>
          <a:p>
            <a:fld id="{1B8B3671-A306-4A69-8480-FA9BE839245D}" type="slidenum">
              <a:rPr lang="en-US" smtClean="0"/>
              <a:t>4</a:t>
            </a:fld>
            <a:endParaRPr lang="en-US"/>
          </a:p>
        </p:txBody>
      </p:sp>
      <p:pic>
        <p:nvPicPr>
          <p:cNvPr id="8" name="Audio 7">
            <a:hlinkClick r:id="" action="ppaction://media"/>
            <a:extLst>
              <a:ext uri="{FF2B5EF4-FFF2-40B4-BE49-F238E27FC236}">
                <a16:creationId xmlns:a16="http://schemas.microsoft.com/office/drawing/2014/main" id="{E57720AD-D4C4-0C80-1A1C-C5DF444321D9}"/>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667166335"/>
      </p:ext>
    </p:extLst>
  </p:cSld>
  <p:clrMapOvr>
    <a:masterClrMapping/>
  </p:clrMapOvr>
  <mc:AlternateContent xmlns:mc="http://schemas.openxmlformats.org/markup-compatibility/2006">
    <mc:Choice xmlns:p14="http://schemas.microsoft.com/office/powerpoint/2010/main" Requires="p14">
      <p:transition spd="slow" p14:dur="2000" advTm="31875"/>
    </mc:Choice>
    <mc:Fallback>
      <p:transition spd="slow" advTm="31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8"/>
                </p:tgtEl>
              </p:cMediaNode>
            </p:audio>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654246F-8623-7F3F-7EFA-15A14DAF0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011377-19AA-2DF2-6CD2-BA20C9676B14}"/>
              </a:ext>
            </a:extLst>
          </p:cNvPr>
          <p:cNvSpPr>
            <a:spLocks noGrp="1"/>
          </p:cNvSpPr>
          <p:nvPr>
            <p:ph type="title"/>
          </p:nvPr>
        </p:nvSpPr>
        <p:spPr>
          <a:xfrm>
            <a:off x="952500" y="957739"/>
            <a:ext cx="4394103" cy="1778906"/>
          </a:xfrm>
        </p:spPr>
        <p:txBody>
          <a:bodyPr>
            <a:normAutofit/>
          </a:bodyPr>
          <a:lstStyle/>
          <a:p>
            <a:pPr>
              <a:lnSpc>
                <a:spcPct val="110000"/>
              </a:lnSpc>
            </a:pPr>
            <a:r>
              <a:rPr lang="en-GB" sz="2200"/>
              <a:t>What is the difference between ‘information’ and ‘intelligence?</a:t>
            </a:r>
          </a:p>
        </p:txBody>
      </p:sp>
      <p:sp>
        <p:nvSpPr>
          <p:cNvPr id="3" name="Content Placeholder 2">
            <a:extLst>
              <a:ext uri="{FF2B5EF4-FFF2-40B4-BE49-F238E27FC236}">
                <a16:creationId xmlns:a16="http://schemas.microsoft.com/office/drawing/2014/main" id="{64283CC7-828A-4DC3-0E4F-FA6EE8C20B1B}"/>
              </a:ext>
            </a:extLst>
          </p:cNvPr>
          <p:cNvSpPr>
            <a:spLocks noGrp="1"/>
          </p:cNvSpPr>
          <p:nvPr>
            <p:ph idx="1"/>
          </p:nvPr>
        </p:nvSpPr>
        <p:spPr>
          <a:xfrm>
            <a:off x="952500" y="2890882"/>
            <a:ext cx="4394103" cy="3009381"/>
          </a:xfrm>
        </p:spPr>
        <p:txBody>
          <a:bodyPr>
            <a:normAutofit/>
          </a:bodyPr>
          <a:lstStyle/>
          <a:p>
            <a:pPr>
              <a:lnSpc>
                <a:spcPct val="110000"/>
              </a:lnSpc>
            </a:pPr>
            <a:r>
              <a:rPr lang="en-GB" sz="1500"/>
              <a:t>Intelligence is: Collected information that has been developed for action &amp; may also be classified as confidential or sensitive </a:t>
            </a:r>
            <a:br>
              <a:rPr lang="en-GB" sz="1500"/>
            </a:br>
            <a:r>
              <a:rPr lang="en-GB" sz="1500"/>
              <a:t>(Further reading: APP/COP on Intelligence Management</a:t>
            </a:r>
          </a:p>
          <a:p>
            <a:pPr>
              <a:lnSpc>
                <a:spcPct val="110000"/>
              </a:lnSpc>
            </a:pPr>
            <a:endParaRPr lang="en-GB" sz="1500"/>
          </a:p>
          <a:p>
            <a:pPr>
              <a:lnSpc>
                <a:spcPct val="110000"/>
              </a:lnSpc>
            </a:pPr>
            <a:r>
              <a:rPr lang="en-GB" sz="1500"/>
              <a:t>This means information that has been formally processed (Collated &amp; Analysed) but it does not only relate to crime &amp; criminality. It is NOT necessarily evidence</a:t>
            </a:r>
          </a:p>
          <a:p>
            <a:pPr>
              <a:lnSpc>
                <a:spcPct val="110000"/>
              </a:lnSpc>
            </a:pPr>
            <a:endParaRPr lang="en-GB" sz="1500"/>
          </a:p>
        </p:txBody>
      </p:sp>
      <p:sp>
        <p:nvSpPr>
          <p:cNvPr id="14" name="Rectangle 13">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5400" y="953965"/>
            <a:ext cx="4164100" cy="495153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ilhouette of a person's head with numbers&#10;&#10;Description automatically generated">
            <a:extLst>
              <a:ext uri="{FF2B5EF4-FFF2-40B4-BE49-F238E27FC236}">
                <a16:creationId xmlns:a16="http://schemas.microsoft.com/office/drawing/2014/main" id="{42D2DFCC-AB24-A175-E9CC-257440BDB5C4}"/>
              </a:ext>
            </a:extLst>
          </p:cNvPr>
          <p:cNvPicPr>
            <a:picLocks noChangeAspect="1"/>
          </p:cNvPicPr>
          <p:nvPr/>
        </p:nvPicPr>
        <p:blipFill>
          <a:blip r:embed="rId4"/>
          <a:stretch>
            <a:fillRect/>
          </a:stretch>
        </p:blipFill>
        <p:spPr>
          <a:xfrm>
            <a:off x="6175355" y="1699144"/>
            <a:ext cx="4284475" cy="3459714"/>
          </a:xfrm>
          <a:prstGeom prst="rect">
            <a:avLst/>
          </a:prstGeom>
        </p:spPr>
      </p:pic>
      <p:sp>
        <p:nvSpPr>
          <p:cNvPr id="5" name="Slide Number Placeholder 4">
            <a:extLst>
              <a:ext uri="{FF2B5EF4-FFF2-40B4-BE49-F238E27FC236}">
                <a16:creationId xmlns:a16="http://schemas.microsoft.com/office/drawing/2014/main" id="{F97A9507-B516-DB32-C517-E3D69377C2D3}"/>
              </a:ext>
            </a:extLst>
          </p:cNvPr>
          <p:cNvSpPr>
            <a:spLocks noGrp="1"/>
          </p:cNvSpPr>
          <p:nvPr>
            <p:ph type="sldNum" sz="quarter" idx="12"/>
          </p:nvPr>
        </p:nvSpPr>
        <p:spPr>
          <a:xfrm>
            <a:off x="10728107" y="6199188"/>
            <a:ext cx="619125" cy="365125"/>
          </a:xfrm>
        </p:spPr>
        <p:txBody>
          <a:bodyPr>
            <a:normAutofit/>
          </a:bodyPr>
          <a:lstStyle/>
          <a:p>
            <a:pPr>
              <a:spcAft>
                <a:spcPts val="600"/>
              </a:spcAft>
            </a:pPr>
            <a:fld id="{1B8B3671-A306-4A69-8480-FA9BE839245D}" type="slidenum">
              <a:rPr lang="en-US" smtClean="0"/>
              <a:pPr>
                <a:spcAft>
                  <a:spcPts val="600"/>
                </a:spcAft>
              </a:pPr>
              <a:t>5</a:t>
            </a:fld>
            <a:endParaRPr lang="en-US"/>
          </a:p>
        </p:txBody>
      </p:sp>
      <p:pic>
        <p:nvPicPr>
          <p:cNvPr id="10" name="Audio 9">
            <a:hlinkClick r:id="" action="ppaction://media"/>
            <a:extLst>
              <a:ext uri="{FF2B5EF4-FFF2-40B4-BE49-F238E27FC236}">
                <a16:creationId xmlns:a16="http://schemas.microsoft.com/office/drawing/2014/main" id="{5D7B9F6B-10C2-EFE2-A82E-A9FD2CE7691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91370233"/>
      </p:ext>
    </p:extLst>
  </p:cSld>
  <p:clrMapOvr>
    <a:masterClrMapping/>
  </p:clrMapOvr>
  <mc:AlternateContent xmlns:mc="http://schemas.openxmlformats.org/markup-compatibility/2006">
    <mc:Choice xmlns:p14="http://schemas.microsoft.com/office/powerpoint/2010/main" Requires="p14">
      <p:transition spd="slow" p14:dur="2000" advTm="40505"/>
    </mc:Choice>
    <mc:Fallback>
      <p:transition spd="slow" advTm="40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356CC-840E-F4DC-3143-B621FDDE93E1}"/>
              </a:ext>
            </a:extLst>
          </p:cNvPr>
          <p:cNvSpPr>
            <a:spLocks noGrp="1"/>
          </p:cNvSpPr>
          <p:nvPr>
            <p:ph type="title"/>
          </p:nvPr>
        </p:nvSpPr>
        <p:spPr/>
        <p:txBody>
          <a:bodyPr>
            <a:noAutofit/>
          </a:bodyPr>
          <a:lstStyle/>
          <a:p>
            <a:r>
              <a:rPr lang="en-GB" sz="4000" dirty="0">
                <a:solidFill>
                  <a:srgbClr val="374151"/>
                </a:solidFill>
              </a:rPr>
              <a:t>Key aspects of criminal intelligence</a:t>
            </a:r>
          </a:p>
        </p:txBody>
      </p:sp>
      <p:sp>
        <p:nvSpPr>
          <p:cNvPr id="3" name="Content Placeholder 2">
            <a:extLst>
              <a:ext uri="{FF2B5EF4-FFF2-40B4-BE49-F238E27FC236}">
                <a16:creationId xmlns:a16="http://schemas.microsoft.com/office/drawing/2014/main" id="{22280C7C-3344-00EF-B386-6351FE3F4E30}"/>
              </a:ext>
            </a:extLst>
          </p:cNvPr>
          <p:cNvSpPr>
            <a:spLocks noGrp="1"/>
          </p:cNvSpPr>
          <p:nvPr>
            <p:ph idx="1"/>
          </p:nvPr>
        </p:nvSpPr>
        <p:spPr/>
        <p:txBody>
          <a:bodyPr vert="horz" lIns="91440" tIns="45720" rIns="91440" bIns="45720" rtlCol="0" anchor="t">
            <a:noAutofit/>
          </a:bodyPr>
          <a:lstStyle/>
          <a:p>
            <a:pPr>
              <a:buFont typeface="Arial"/>
              <a:buChar char="•"/>
            </a:pPr>
            <a:r>
              <a:rPr lang="en-GB" sz="2400" b="1" dirty="0">
                <a:ea typeface="+mn-lt"/>
                <a:cs typeface="+mn-lt"/>
              </a:rPr>
              <a:t>Data Collection:</a:t>
            </a:r>
            <a:r>
              <a:rPr lang="en-GB" sz="2400" dirty="0">
                <a:solidFill>
                  <a:srgbClr val="374151"/>
                </a:solidFill>
                <a:ea typeface="+mn-lt"/>
                <a:cs typeface="+mn-lt"/>
              </a:rPr>
              <a:t> Law enforcement agencies collect a wide range of data and information from various sources including:-</a:t>
            </a:r>
            <a:endParaRPr lang="en-US" sz="2400" dirty="0">
              <a:solidFill>
                <a:srgbClr val="000000"/>
              </a:solidFill>
              <a:ea typeface="+mn-lt"/>
              <a:cs typeface="+mn-lt"/>
            </a:endParaRPr>
          </a:p>
          <a:p>
            <a:pPr>
              <a:buFont typeface="Arial"/>
              <a:buChar char="•"/>
            </a:pPr>
            <a:r>
              <a:rPr lang="en-GB" sz="2400" dirty="0">
                <a:solidFill>
                  <a:srgbClr val="374151"/>
                </a:solidFill>
                <a:ea typeface="+mn-lt"/>
                <a:cs typeface="+mn-lt"/>
              </a:rPr>
              <a:t> Informants</a:t>
            </a:r>
            <a:endParaRPr lang="en-US" sz="2400">
              <a:solidFill>
                <a:srgbClr val="000000"/>
              </a:solidFill>
              <a:ea typeface="+mn-lt"/>
              <a:cs typeface="+mn-lt"/>
            </a:endParaRPr>
          </a:p>
          <a:p>
            <a:r>
              <a:rPr lang="en-GB" sz="2400" dirty="0">
                <a:solidFill>
                  <a:srgbClr val="374151"/>
                </a:solidFill>
                <a:ea typeface="+mn-lt"/>
                <a:cs typeface="+mn-lt"/>
              </a:rPr>
              <a:t>Surveillance</a:t>
            </a:r>
            <a:endParaRPr lang="en-US" sz="2400" dirty="0">
              <a:solidFill>
                <a:srgbClr val="000000"/>
              </a:solidFill>
              <a:ea typeface="+mn-lt"/>
              <a:cs typeface="+mn-lt"/>
            </a:endParaRPr>
          </a:p>
          <a:p>
            <a:r>
              <a:rPr lang="en-GB" sz="2400" dirty="0">
                <a:solidFill>
                  <a:srgbClr val="374151"/>
                </a:solidFill>
                <a:ea typeface="+mn-lt"/>
                <a:cs typeface="+mn-lt"/>
              </a:rPr>
              <a:t>Public records </a:t>
            </a:r>
            <a:endParaRPr lang="en-US" sz="2400" dirty="0">
              <a:solidFill>
                <a:srgbClr val="000000"/>
              </a:solidFill>
              <a:ea typeface="+mn-lt"/>
              <a:cs typeface="+mn-lt"/>
            </a:endParaRPr>
          </a:p>
          <a:p>
            <a:r>
              <a:rPr lang="en-GB" sz="2400" dirty="0">
                <a:solidFill>
                  <a:srgbClr val="374151"/>
                </a:solidFill>
                <a:ea typeface="+mn-lt"/>
                <a:cs typeface="+mn-lt"/>
              </a:rPr>
              <a:t>Social media and more. </a:t>
            </a:r>
            <a:endParaRPr lang="en-US" sz="2400" dirty="0">
              <a:solidFill>
                <a:srgbClr val="000000"/>
              </a:solidFill>
              <a:ea typeface="+mn-lt"/>
              <a:cs typeface="+mn-lt"/>
            </a:endParaRPr>
          </a:p>
          <a:p>
            <a:pPr marL="0" indent="0">
              <a:buNone/>
            </a:pPr>
            <a:r>
              <a:rPr lang="en-GB" sz="2400" dirty="0">
                <a:solidFill>
                  <a:srgbClr val="374151"/>
                </a:solidFill>
                <a:ea typeface="+mn-lt"/>
                <a:cs typeface="+mn-lt"/>
              </a:rPr>
              <a:t>This data can relate to individuals, groups, organisations, and criminal activities.</a:t>
            </a:r>
            <a:endParaRPr lang="en-US" sz="2400"/>
          </a:p>
          <a:p>
            <a:pPr marL="0" indent="0">
              <a:buNone/>
            </a:pPr>
            <a:endParaRPr lang="en-GB" sz="2400" dirty="0"/>
          </a:p>
        </p:txBody>
      </p:sp>
      <p:sp>
        <p:nvSpPr>
          <p:cNvPr id="4" name="Footer Placeholder 3">
            <a:extLst>
              <a:ext uri="{FF2B5EF4-FFF2-40B4-BE49-F238E27FC236}">
                <a16:creationId xmlns:a16="http://schemas.microsoft.com/office/drawing/2014/main" id="{A2864F19-AEF0-8707-36F3-6DDB36379951}"/>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E78B0-EC61-C232-E9B5-72513E3202E5}"/>
              </a:ext>
            </a:extLst>
          </p:cNvPr>
          <p:cNvSpPr>
            <a:spLocks noGrp="1"/>
          </p:cNvSpPr>
          <p:nvPr>
            <p:ph type="sldNum" sz="quarter" idx="12"/>
          </p:nvPr>
        </p:nvSpPr>
        <p:spPr/>
        <p:txBody>
          <a:bodyPr/>
          <a:lstStyle/>
          <a:p>
            <a:fld id="{1B8B3671-A306-4A69-8480-FA9BE839245D}" type="slidenum">
              <a:rPr lang="en-US" smtClean="0"/>
              <a:t>6</a:t>
            </a:fld>
            <a:endParaRPr lang="en-US"/>
          </a:p>
        </p:txBody>
      </p:sp>
      <p:pic>
        <p:nvPicPr>
          <p:cNvPr id="8" name="Audio 7">
            <a:hlinkClick r:id="" action="ppaction://media"/>
            <a:extLst>
              <a:ext uri="{FF2B5EF4-FFF2-40B4-BE49-F238E27FC236}">
                <a16:creationId xmlns:a16="http://schemas.microsoft.com/office/drawing/2014/main" id="{60E5966B-2D66-A1F5-8201-F78ECE92688F}"/>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128989788"/>
      </p:ext>
    </p:extLst>
  </p:cSld>
  <p:clrMapOvr>
    <a:masterClrMapping/>
  </p:clrMapOvr>
  <mc:AlternateContent xmlns:mc="http://schemas.openxmlformats.org/markup-compatibility/2006">
    <mc:Choice xmlns:p14="http://schemas.microsoft.com/office/powerpoint/2010/main" Requires="p14">
      <p:transition spd="slow" p14:dur="2000" advTm="53891"/>
    </mc:Choice>
    <mc:Fallback>
      <p:transition spd="slow" advTm="538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8"/>
                </p:tgtEl>
              </p:cMediaNode>
            </p:audio>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B30425-19BC-BBAA-A66E-E82E317B63A3}"/>
              </a:ext>
            </a:extLst>
          </p:cNvPr>
          <p:cNvSpPr>
            <a:spLocks noGrp="1"/>
          </p:cNvSpPr>
          <p:nvPr>
            <p:ph idx="1"/>
          </p:nvPr>
        </p:nvSpPr>
        <p:spPr/>
        <p:txBody>
          <a:bodyPr vert="horz" lIns="91440" tIns="45720" rIns="91440" bIns="45720" rtlCol="0" anchor="t">
            <a:normAutofit/>
          </a:bodyPr>
          <a:lstStyle/>
          <a:p>
            <a:pPr>
              <a:buFont typeface="Arial,Sans-Serif" panose="020B0604020202020204" pitchFamily="34" charset="0"/>
            </a:pPr>
            <a:r>
              <a:rPr lang="en-GB" sz="2400" b="1" dirty="0">
                <a:latin typeface="Arial"/>
                <a:cs typeface="Arial"/>
              </a:rPr>
              <a:t>Data Analysis:</a:t>
            </a:r>
            <a:r>
              <a:rPr lang="en-GB" sz="2400" dirty="0">
                <a:solidFill>
                  <a:srgbClr val="374151"/>
                </a:solidFill>
                <a:latin typeface="Arial"/>
                <a:cs typeface="Arial"/>
              </a:rPr>
              <a:t> The collected data is analysed to identify patterns, trends, and connections between individuals and criminal activities.</a:t>
            </a:r>
            <a:endParaRPr lang="en-US" dirty="0"/>
          </a:p>
          <a:p>
            <a:pPr>
              <a:buFont typeface="Arial,Sans-Serif" panose="020B0604020202020204" pitchFamily="34" charset="0"/>
            </a:pPr>
            <a:r>
              <a:rPr lang="en-GB" sz="2400" b="1" dirty="0">
                <a:solidFill>
                  <a:srgbClr val="374151"/>
                </a:solidFill>
                <a:latin typeface="Arial"/>
                <a:cs typeface="Arial"/>
              </a:rPr>
              <a:t> Analysts</a:t>
            </a:r>
            <a:r>
              <a:rPr lang="en-GB" sz="2400" dirty="0">
                <a:solidFill>
                  <a:srgbClr val="374151"/>
                </a:solidFill>
                <a:latin typeface="Arial"/>
                <a:cs typeface="Arial"/>
              </a:rPr>
              <a:t> use various techniques to extract actionable intelligence from raw information.</a:t>
            </a:r>
            <a:endParaRPr lang="en-GB"/>
          </a:p>
          <a:p>
            <a:endParaRPr lang="en-GB" dirty="0">
              <a:latin typeface="Segoe UI"/>
              <a:cs typeface="Segoe UI"/>
            </a:endParaRPr>
          </a:p>
          <a:p>
            <a:endParaRPr lang="en-GB" dirty="0"/>
          </a:p>
        </p:txBody>
      </p:sp>
      <p:sp>
        <p:nvSpPr>
          <p:cNvPr id="4" name="Footer Placeholder 3">
            <a:extLst>
              <a:ext uri="{FF2B5EF4-FFF2-40B4-BE49-F238E27FC236}">
                <a16:creationId xmlns:a16="http://schemas.microsoft.com/office/drawing/2014/main" id="{0EAD9CF4-71D7-F13F-A164-386AC5E4D9BA}"/>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98C68B5-B2D4-C793-F879-3B36C6128D1D}"/>
              </a:ext>
            </a:extLst>
          </p:cNvPr>
          <p:cNvSpPr>
            <a:spLocks noGrp="1"/>
          </p:cNvSpPr>
          <p:nvPr>
            <p:ph type="sldNum" sz="quarter" idx="12"/>
          </p:nvPr>
        </p:nvSpPr>
        <p:spPr/>
        <p:txBody>
          <a:bodyPr/>
          <a:lstStyle/>
          <a:p>
            <a:fld id="{1B8B3671-A306-4A69-8480-FA9BE839245D}" type="slidenum">
              <a:rPr lang="en-US" smtClean="0"/>
              <a:t>7</a:t>
            </a:fld>
            <a:endParaRPr lang="en-US"/>
          </a:p>
        </p:txBody>
      </p:sp>
      <p:pic>
        <p:nvPicPr>
          <p:cNvPr id="8" name="Audio 7">
            <a:hlinkClick r:id="" action="ppaction://media"/>
            <a:extLst>
              <a:ext uri="{FF2B5EF4-FFF2-40B4-BE49-F238E27FC236}">
                <a16:creationId xmlns:a16="http://schemas.microsoft.com/office/drawing/2014/main" id="{E9604B08-A194-2CA6-AE08-71932118A08F}"/>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513127757"/>
      </p:ext>
    </p:extLst>
  </p:cSld>
  <p:clrMapOvr>
    <a:masterClrMapping/>
  </p:clrMapOvr>
  <mc:AlternateContent xmlns:mc="http://schemas.openxmlformats.org/markup-compatibility/2006">
    <mc:Choice xmlns:p14="http://schemas.microsoft.com/office/powerpoint/2010/main" Requires="p14">
      <p:transition spd="slow" p14:dur="2000" advTm="68716"/>
    </mc:Choice>
    <mc:Fallback>
      <p:transition spd="slow" advTm="68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8"/>
                </p:tgtEl>
              </p:cMediaNode>
            </p:audio>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3D55B-6105-FE17-33DC-81CA31AD4F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C785BB-E1E9-C322-D711-D1AD581099EE}"/>
              </a:ext>
            </a:extLst>
          </p:cNvPr>
          <p:cNvSpPr>
            <a:spLocks noGrp="1"/>
          </p:cNvSpPr>
          <p:nvPr>
            <p:ph idx="1"/>
          </p:nvPr>
        </p:nvSpPr>
        <p:spPr/>
        <p:txBody>
          <a:bodyPr vert="horz" lIns="91440" tIns="45720" rIns="91440" bIns="45720" rtlCol="0" anchor="t">
            <a:noAutofit/>
          </a:bodyPr>
          <a:lstStyle/>
          <a:p>
            <a:r>
              <a:rPr lang="en-GB" sz="2400" b="1" dirty="0">
                <a:ea typeface="+mn-lt"/>
                <a:cs typeface="+mn-lt"/>
              </a:rPr>
              <a:t>Crime Prediction and Prevention:</a:t>
            </a:r>
            <a:r>
              <a:rPr lang="en-GB" sz="2400" dirty="0">
                <a:solidFill>
                  <a:srgbClr val="374151"/>
                </a:solidFill>
                <a:ea typeface="+mn-lt"/>
                <a:cs typeface="+mn-lt"/>
              </a:rPr>
              <a:t> Criminal intelligence is used to predict and prevent criminal activities. By identifying potential threats and vulnerabilities, law enforcement agencies can allocate resources more effectively to deter criminal actions.</a:t>
            </a:r>
            <a:endParaRPr lang="en-GB" sz="2400"/>
          </a:p>
          <a:p>
            <a:r>
              <a:rPr lang="en-GB" sz="2400" b="1" dirty="0">
                <a:ea typeface="+mn-lt"/>
                <a:cs typeface="+mn-lt"/>
              </a:rPr>
              <a:t>Investigations:</a:t>
            </a:r>
            <a:r>
              <a:rPr lang="en-GB" sz="2400" dirty="0">
                <a:solidFill>
                  <a:srgbClr val="374151"/>
                </a:solidFill>
                <a:ea typeface="+mn-lt"/>
                <a:cs typeface="+mn-lt"/>
              </a:rPr>
              <a:t> Intelligence gathered can be used to support ongoing criminal investigations. It provides leads, evidence, and insights into criminal networks, enabling law enforcement to build cases against suspects.</a:t>
            </a:r>
            <a:endParaRPr lang="en-GB" sz="2400" dirty="0"/>
          </a:p>
          <a:p>
            <a:endParaRPr lang="en-GB" dirty="0"/>
          </a:p>
        </p:txBody>
      </p:sp>
      <p:sp>
        <p:nvSpPr>
          <p:cNvPr id="4" name="Footer Placeholder 3">
            <a:extLst>
              <a:ext uri="{FF2B5EF4-FFF2-40B4-BE49-F238E27FC236}">
                <a16:creationId xmlns:a16="http://schemas.microsoft.com/office/drawing/2014/main" id="{C9C7227F-BCD4-ABF3-B894-E2ED87E28C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0C9DAA4F-5A75-1B5E-EC76-2AFFED4E836D}"/>
              </a:ext>
            </a:extLst>
          </p:cNvPr>
          <p:cNvSpPr>
            <a:spLocks noGrp="1"/>
          </p:cNvSpPr>
          <p:nvPr>
            <p:ph type="sldNum" sz="quarter" idx="12"/>
          </p:nvPr>
        </p:nvSpPr>
        <p:spPr/>
        <p:txBody>
          <a:bodyPr/>
          <a:lstStyle/>
          <a:p>
            <a:fld id="{1B8B3671-A306-4A69-8480-FA9BE839245D}" type="slidenum">
              <a:rPr lang="en-US" smtClean="0"/>
              <a:t>8</a:t>
            </a:fld>
            <a:endParaRPr lang="en-US"/>
          </a:p>
        </p:txBody>
      </p:sp>
      <p:pic>
        <p:nvPicPr>
          <p:cNvPr id="8" name="Audio 7">
            <a:hlinkClick r:id="" action="ppaction://media"/>
            <a:extLst>
              <a:ext uri="{FF2B5EF4-FFF2-40B4-BE49-F238E27FC236}">
                <a16:creationId xmlns:a16="http://schemas.microsoft.com/office/drawing/2014/main" id="{2369C5BE-BD42-FFCB-A256-07F224B20BF6}"/>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30857597"/>
      </p:ext>
    </p:extLst>
  </p:cSld>
  <p:clrMapOvr>
    <a:masterClrMapping/>
  </p:clrMapOvr>
  <mc:AlternateContent xmlns:mc="http://schemas.openxmlformats.org/markup-compatibility/2006">
    <mc:Choice xmlns:p14="http://schemas.microsoft.com/office/powerpoint/2010/main" Requires="p14">
      <p:transition spd="slow" p14:dur="2000" advTm="48474"/>
    </mc:Choice>
    <mc:Fallback>
      <p:transition spd="slow" advTm="48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8"/>
                </p:tgtEl>
              </p:cMediaNode>
            </p:audio>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D9F8F-CE04-2DDF-D197-5944875AED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60A7586-A88F-CE14-19CA-5FE6F732EDF4}"/>
              </a:ext>
            </a:extLst>
          </p:cNvPr>
          <p:cNvSpPr>
            <a:spLocks noGrp="1"/>
          </p:cNvSpPr>
          <p:nvPr>
            <p:ph idx="1"/>
          </p:nvPr>
        </p:nvSpPr>
        <p:spPr/>
        <p:txBody>
          <a:bodyPr vert="horz" lIns="91440" tIns="45720" rIns="91440" bIns="45720" rtlCol="0" anchor="t">
            <a:noAutofit/>
          </a:bodyPr>
          <a:lstStyle/>
          <a:p>
            <a:r>
              <a:rPr lang="en-GB" sz="2400" b="1" dirty="0">
                <a:ea typeface="+mn-lt"/>
                <a:cs typeface="+mn-lt"/>
              </a:rPr>
              <a:t>Counterterrorism:</a:t>
            </a:r>
            <a:r>
              <a:rPr lang="en-GB" sz="2400" dirty="0">
                <a:solidFill>
                  <a:srgbClr val="374151"/>
                </a:solidFill>
                <a:ea typeface="+mn-lt"/>
                <a:cs typeface="+mn-lt"/>
              </a:rPr>
              <a:t> In addition to traditional criminal investigations, criminal intelligence is vital in counterterrorism efforts. It helps identify and track potential threats and extremist groups, both domestically and internationally.</a:t>
            </a:r>
            <a:endParaRPr lang="en-GB" sz="2400" dirty="0"/>
          </a:p>
          <a:p>
            <a:r>
              <a:rPr lang="en-GB" sz="2400" b="1" dirty="0">
                <a:ea typeface="+mn-lt"/>
                <a:cs typeface="+mn-lt"/>
              </a:rPr>
              <a:t>Information Sharing:</a:t>
            </a:r>
            <a:r>
              <a:rPr lang="en-GB" sz="2400" dirty="0">
                <a:solidFill>
                  <a:srgbClr val="374151"/>
                </a:solidFill>
                <a:ea typeface="+mn-lt"/>
                <a:cs typeface="+mn-lt"/>
              </a:rPr>
              <a:t> Law enforcement agencies often share intelligence with other agencies at the local, national, and international levels. This collaboration enhances the ability to combat transnational crime and terrorism.</a:t>
            </a:r>
            <a:endParaRPr lang="en-GB" sz="2400" dirty="0"/>
          </a:p>
          <a:p>
            <a:endParaRPr lang="en-GB" dirty="0"/>
          </a:p>
        </p:txBody>
      </p:sp>
      <p:sp>
        <p:nvSpPr>
          <p:cNvPr id="4" name="Footer Placeholder 3">
            <a:extLst>
              <a:ext uri="{FF2B5EF4-FFF2-40B4-BE49-F238E27FC236}">
                <a16:creationId xmlns:a16="http://schemas.microsoft.com/office/drawing/2014/main" id="{63061259-2235-36DB-8021-2F65E97859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512D0D3F-A55A-6241-726A-1C51A5E7B1F1}"/>
              </a:ext>
            </a:extLst>
          </p:cNvPr>
          <p:cNvSpPr>
            <a:spLocks noGrp="1"/>
          </p:cNvSpPr>
          <p:nvPr>
            <p:ph type="sldNum" sz="quarter" idx="12"/>
          </p:nvPr>
        </p:nvSpPr>
        <p:spPr/>
        <p:txBody>
          <a:bodyPr/>
          <a:lstStyle/>
          <a:p>
            <a:fld id="{1B8B3671-A306-4A69-8480-FA9BE839245D}" type="slidenum">
              <a:rPr lang="en-US" smtClean="0"/>
              <a:t>9</a:t>
            </a:fld>
            <a:endParaRPr lang="en-US"/>
          </a:p>
        </p:txBody>
      </p:sp>
      <p:pic>
        <p:nvPicPr>
          <p:cNvPr id="8" name="Audio 7">
            <a:hlinkClick r:id="" action="ppaction://media"/>
            <a:extLst>
              <a:ext uri="{FF2B5EF4-FFF2-40B4-BE49-F238E27FC236}">
                <a16:creationId xmlns:a16="http://schemas.microsoft.com/office/drawing/2014/main" id="{96C596E2-CBFC-3953-E7B1-B977A4EF56FD}"/>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041580367"/>
      </p:ext>
    </p:extLst>
  </p:cSld>
  <p:clrMapOvr>
    <a:masterClrMapping/>
  </p:clrMapOvr>
  <mc:AlternateContent xmlns:mc="http://schemas.openxmlformats.org/markup-compatibility/2006">
    <mc:Choice xmlns:p14="http://schemas.microsoft.com/office/powerpoint/2010/main" Requires="p14">
      <p:transition spd="slow" p14:dur="2000" advTm="43202"/>
    </mc:Choice>
    <mc:Fallback>
      <p:transition spd="slow" advTm="43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8"/>
                </p:tgtEl>
              </p:cMediaNode>
            </p:audio>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A8D2B-E144-6F3A-AB9C-76ADD43CBEF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C948E9-B069-B2B2-28F9-8A1A4E668B7F}"/>
              </a:ext>
            </a:extLst>
          </p:cNvPr>
          <p:cNvSpPr>
            <a:spLocks noGrp="1"/>
          </p:cNvSpPr>
          <p:nvPr>
            <p:ph idx="1"/>
          </p:nvPr>
        </p:nvSpPr>
        <p:spPr/>
        <p:txBody>
          <a:bodyPr vert="horz" lIns="91440" tIns="45720" rIns="91440" bIns="45720" rtlCol="0" anchor="t">
            <a:normAutofit/>
          </a:bodyPr>
          <a:lstStyle/>
          <a:p>
            <a:r>
              <a:rPr lang="en-GB" sz="2400" b="1" dirty="0">
                <a:ea typeface="+mn-lt"/>
                <a:cs typeface="+mn-lt"/>
              </a:rPr>
              <a:t>Risk Assessment:</a:t>
            </a:r>
            <a:r>
              <a:rPr lang="en-GB" sz="2400" dirty="0">
                <a:solidFill>
                  <a:srgbClr val="374151"/>
                </a:solidFill>
                <a:ea typeface="+mn-lt"/>
                <a:cs typeface="+mn-lt"/>
              </a:rPr>
              <a:t> Criminal intelligence is used for risk assessment and management, particularly in situations where there is a potential for violence or public harm. It helps authorities make informed decisions to protect public safety.</a:t>
            </a:r>
            <a:endParaRPr lang="en-GB" sz="2400" dirty="0"/>
          </a:p>
          <a:p>
            <a:r>
              <a:rPr lang="en-GB" sz="2400" b="1" dirty="0">
                <a:ea typeface="+mn-lt"/>
                <a:cs typeface="+mn-lt"/>
              </a:rPr>
              <a:t>Law Enforcement Strategy:</a:t>
            </a:r>
            <a:r>
              <a:rPr lang="en-GB" sz="2400" dirty="0">
                <a:solidFill>
                  <a:srgbClr val="374151"/>
                </a:solidFill>
                <a:ea typeface="+mn-lt"/>
                <a:cs typeface="+mn-lt"/>
              </a:rPr>
              <a:t> Agencies use intelligence to formulate law enforcement strategies. This can include resource allocation, surveillance, and tactical operations.</a:t>
            </a:r>
            <a:endParaRPr lang="en-GB" sz="2400" dirty="0"/>
          </a:p>
          <a:p>
            <a:endParaRPr lang="en-GB" dirty="0"/>
          </a:p>
        </p:txBody>
      </p:sp>
      <p:sp>
        <p:nvSpPr>
          <p:cNvPr id="4" name="Footer Placeholder 3">
            <a:extLst>
              <a:ext uri="{FF2B5EF4-FFF2-40B4-BE49-F238E27FC236}">
                <a16:creationId xmlns:a16="http://schemas.microsoft.com/office/drawing/2014/main" id="{1BAF9283-3F58-5165-EBB6-ED016C91259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B3CB2C1-E9B0-7E9E-8791-9F6DCE61F56E}"/>
              </a:ext>
            </a:extLst>
          </p:cNvPr>
          <p:cNvSpPr>
            <a:spLocks noGrp="1"/>
          </p:cNvSpPr>
          <p:nvPr>
            <p:ph type="sldNum" sz="quarter" idx="12"/>
          </p:nvPr>
        </p:nvSpPr>
        <p:spPr/>
        <p:txBody>
          <a:bodyPr/>
          <a:lstStyle/>
          <a:p>
            <a:fld id="{1B8B3671-A306-4A69-8480-FA9BE839245D}" type="slidenum">
              <a:rPr lang="en-US" smtClean="0"/>
              <a:t>10</a:t>
            </a:fld>
            <a:endParaRPr lang="en-US"/>
          </a:p>
        </p:txBody>
      </p:sp>
      <p:pic>
        <p:nvPicPr>
          <p:cNvPr id="8" name="Audio 7">
            <a:hlinkClick r:id="" action="ppaction://media"/>
            <a:extLst>
              <a:ext uri="{FF2B5EF4-FFF2-40B4-BE49-F238E27FC236}">
                <a16:creationId xmlns:a16="http://schemas.microsoft.com/office/drawing/2014/main" id="{1C64A308-AE7F-935B-2F57-2FE825DB2BFF}"/>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792726387"/>
      </p:ext>
    </p:extLst>
  </p:cSld>
  <p:clrMapOvr>
    <a:masterClrMapping/>
  </p:clrMapOvr>
  <mc:AlternateContent xmlns:mc="http://schemas.openxmlformats.org/markup-compatibility/2006">
    <mc:Choice xmlns:p14="http://schemas.microsoft.com/office/powerpoint/2010/main" Requires="p14">
      <p:transition spd="slow" p14:dur="2000" advTm="36064"/>
    </mc:Choice>
    <mc:Fallback>
      <p:transition spd="slow" advTm="36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8"/>
                </p:tgtEl>
              </p:cMediaNode>
            </p:audio>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72ADD-B8F6-7296-AA49-115762EA1E35}"/>
              </a:ext>
            </a:extLst>
          </p:cNvPr>
          <p:cNvSpPr>
            <a:spLocks noGrp="1"/>
          </p:cNvSpPr>
          <p:nvPr>
            <p:ph type="title"/>
          </p:nvPr>
        </p:nvSpPr>
        <p:spPr>
          <a:xfrm>
            <a:off x="937016" y="2423765"/>
            <a:ext cx="3994586" cy="2216663"/>
          </a:xfrm>
        </p:spPr>
        <p:txBody>
          <a:bodyPr>
            <a:normAutofit/>
          </a:bodyPr>
          <a:lstStyle/>
          <a:p>
            <a:r>
              <a:rPr lang="en-GB" b="1" dirty="0"/>
              <a:t>NIM:-</a:t>
            </a:r>
            <a:br>
              <a:rPr lang="en-GB" b="1" dirty="0"/>
            </a:br>
            <a:r>
              <a:rPr lang="en-GB" dirty="0"/>
              <a:t>National Intelligence model</a:t>
            </a:r>
          </a:p>
        </p:txBody>
      </p:sp>
      <p:sp>
        <p:nvSpPr>
          <p:cNvPr id="3" name="Content Placeholder 2">
            <a:extLst>
              <a:ext uri="{FF2B5EF4-FFF2-40B4-BE49-F238E27FC236}">
                <a16:creationId xmlns:a16="http://schemas.microsoft.com/office/drawing/2014/main" id="{8FEF878C-47E5-3DD3-C7D3-B5E8CC82DFB7}"/>
              </a:ext>
            </a:extLst>
          </p:cNvPr>
          <p:cNvSpPr>
            <a:spLocks noGrp="1"/>
          </p:cNvSpPr>
          <p:nvPr>
            <p:ph idx="1"/>
          </p:nvPr>
        </p:nvSpPr>
        <p:spPr>
          <a:xfrm>
            <a:off x="4871479" y="952501"/>
            <a:ext cx="6025122" cy="4953000"/>
          </a:xfrm>
        </p:spPr>
        <p:txBody>
          <a:bodyPr vert="horz" lIns="91440" tIns="45720" rIns="91440" bIns="45720" rtlCol="0" anchor="ctr">
            <a:normAutofit/>
          </a:bodyPr>
          <a:lstStyle/>
          <a:p>
            <a:r>
              <a:rPr lang="en-GB" sz="2400" dirty="0"/>
              <a:t>Concerned with using intelligence to determine key priorities for policing.</a:t>
            </a:r>
          </a:p>
          <a:p>
            <a:r>
              <a:rPr lang="en-GB" sz="2400" dirty="0"/>
              <a:t>The Home Office describes NIM as </a:t>
            </a:r>
            <a:r>
              <a:rPr lang="en-GB" sz="2400" i="1" dirty="0"/>
              <a:t>"a validated model of policing.... representing best practice in the use of intelligence".</a:t>
            </a:r>
            <a:endParaRPr lang="en-GB"/>
          </a:p>
        </p:txBody>
      </p:sp>
      <p:sp>
        <p:nvSpPr>
          <p:cNvPr id="12" name="Slide Number Placeholder 7">
            <a:extLst>
              <a:ext uri="{FF2B5EF4-FFF2-40B4-BE49-F238E27FC236}">
                <a16:creationId xmlns:a16="http://schemas.microsoft.com/office/drawing/2014/main" id="{3B47F13F-CCD6-00B9-1058-44995B5FA37B}"/>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11</a:t>
            </a:fld>
            <a:endParaRPr lang="en-US"/>
          </a:p>
        </p:txBody>
      </p:sp>
      <p:sp>
        <p:nvSpPr>
          <p:cNvPr id="4" name="Footer Placeholder 3">
            <a:extLst>
              <a:ext uri="{FF2B5EF4-FFF2-40B4-BE49-F238E27FC236}">
                <a16:creationId xmlns:a16="http://schemas.microsoft.com/office/drawing/2014/main" id="{7858829B-5847-6BD5-6AB3-19BA9D7E0664}"/>
              </a:ext>
            </a:extLst>
          </p:cNvPr>
          <p:cNvSpPr>
            <a:spLocks noGrp="1"/>
          </p:cNvSpPr>
          <p:nvPr>
            <p:ph type="ftr" sz="quarter" idx="11"/>
          </p:nvPr>
        </p:nvSpPr>
        <p:spPr/>
        <p:txBody>
          <a:bodyPr/>
          <a:lstStyle/>
          <a:p>
            <a:r>
              <a:rPr lang="en-US"/>
              <a:t>Sample Footer Text</a:t>
            </a:r>
          </a:p>
        </p:txBody>
      </p:sp>
      <p:pic>
        <p:nvPicPr>
          <p:cNvPr id="9" name="Audio 8">
            <a:hlinkClick r:id="" action="ppaction://media"/>
            <a:extLst>
              <a:ext uri="{FF2B5EF4-FFF2-40B4-BE49-F238E27FC236}">
                <a16:creationId xmlns:a16="http://schemas.microsoft.com/office/drawing/2014/main" id="{5F593BE1-19D4-65CE-8A86-624B362930E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99629138"/>
      </p:ext>
    </p:extLst>
  </p:cSld>
  <p:clrMapOvr>
    <a:masterClrMapping/>
  </p:clrMapOvr>
  <mc:AlternateContent xmlns:mc="http://schemas.openxmlformats.org/markup-compatibility/2006">
    <mc:Choice xmlns:p14="http://schemas.microsoft.com/office/powerpoint/2010/main" Requires="p14">
      <p:transition spd="slow" p14:dur="2000" advTm="25238"/>
    </mc:Choice>
    <mc:Fallback>
      <p:transition spd="slow" advTm="25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B2A66-1CF6-63BD-EEE4-74CCA4AF0696}"/>
              </a:ext>
            </a:extLst>
          </p:cNvPr>
          <p:cNvSpPr>
            <a:spLocks noGrp="1"/>
          </p:cNvSpPr>
          <p:nvPr>
            <p:ph type="title"/>
          </p:nvPr>
        </p:nvSpPr>
        <p:spPr/>
        <p:txBody>
          <a:bodyPr/>
          <a:lstStyle/>
          <a:p>
            <a:r>
              <a:rPr lang="en-GB" dirty="0"/>
              <a:t>what is nim?</a:t>
            </a:r>
          </a:p>
        </p:txBody>
      </p:sp>
      <p:sp>
        <p:nvSpPr>
          <p:cNvPr id="3" name="Content Placeholder 2">
            <a:extLst>
              <a:ext uri="{FF2B5EF4-FFF2-40B4-BE49-F238E27FC236}">
                <a16:creationId xmlns:a16="http://schemas.microsoft.com/office/drawing/2014/main" id="{595A09BD-10C3-BC86-DAF5-828009A65688}"/>
              </a:ext>
            </a:extLst>
          </p:cNvPr>
          <p:cNvSpPr>
            <a:spLocks noGrp="1"/>
          </p:cNvSpPr>
          <p:nvPr>
            <p:ph idx="1"/>
          </p:nvPr>
        </p:nvSpPr>
        <p:spPr>
          <a:xfrm>
            <a:off x="1295400" y="1829233"/>
            <a:ext cx="10155381" cy="4699721"/>
          </a:xfrm>
        </p:spPr>
        <p:txBody>
          <a:bodyPr vert="horz" lIns="91440" tIns="45720" rIns="91440" bIns="45720" rtlCol="0" anchor="t">
            <a:normAutofit/>
          </a:bodyPr>
          <a:lstStyle/>
          <a:p>
            <a:r>
              <a:rPr lang="en-GB" sz="2000" dirty="0"/>
              <a:t>The National Intelligence Model is a business process. Its intention is to </a:t>
            </a:r>
            <a:r>
              <a:rPr lang="en-GB" sz="2000" dirty="0">
                <a:ea typeface="+mn-lt"/>
                <a:cs typeface="+mn-lt"/>
              </a:rPr>
              <a:t>provide focus to </a:t>
            </a:r>
            <a:r>
              <a:rPr lang="en-GB" sz="2000" b="1" dirty="0">
                <a:ea typeface="+mn-lt"/>
                <a:cs typeface="+mn-lt"/>
              </a:rPr>
              <a:t>operational policing </a:t>
            </a:r>
            <a:r>
              <a:rPr lang="en-GB" sz="2000" dirty="0">
                <a:ea typeface="+mn-lt"/>
                <a:cs typeface="+mn-lt"/>
              </a:rPr>
              <a:t>and to achieve a disproportionately greater impact from the resources applied to any problem.</a:t>
            </a:r>
          </a:p>
          <a:p>
            <a:r>
              <a:rPr lang="en-GB" sz="2000" dirty="0">
                <a:ea typeface="+mn-lt"/>
                <a:cs typeface="+mn-lt"/>
              </a:rPr>
              <a:t> It is dependent on a clear framework of analysis of information and intelligence allowing a problem- solving approach to law enforcement and crime prevention techniques. </a:t>
            </a:r>
          </a:p>
          <a:p>
            <a:r>
              <a:rPr lang="en-GB" sz="2000" dirty="0">
                <a:ea typeface="+mn-lt"/>
                <a:cs typeface="+mn-lt"/>
              </a:rPr>
              <a:t>The expected outcomes are </a:t>
            </a:r>
            <a:r>
              <a:rPr lang="en-GB" sz="2000" b="1" dirty="0">
                <a:ea typeface="+mn-lt"/>
                <a:cs typeface="+mn-lt"/>
              </a:rPr>
              <a:t>improved community safety, reduced crime and the control of criminality and disorder</a:t>
            </a:r>
            <a:r>
              <a:rPr lang="en-GB" sz="2000" dirty="0">
                <a:ea typeface="+mn-lt"/>
                <a:cs typeface="+mn-lt"/>
              </a:rPr>
              <a:t> leading to greater public reassurance and confidence.</a:t>
            </a:r>
            <a:endParaRPr lang="en-GB" sz="2000"/>
          </a:p>
        </p:txBody>
      </p:sp>
      <p:sp>
        <p:nvSpPr>
          <p:cNvPr id="4" name="Footer Placeholder 3">
            <a:extLst>
              <a:ext uri="{FF2B5EF4-FFF2-40B4-BE49-F238E27FC236}">
                <a16:creationId xmlns:a16="http://schemas.microsoft.com/office/drawing/2014/main" id="{433F79CC-A160-BCE4-1CE9-B45898726657}"/>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FD7F5B8B-5644-9E00-4B39-400B86CECF51}"/>
              </a:ext>
            </a:extLst>
          </p:cNvPr>
          <p:cNvSpPr>
            <a:spLocks noGrp="1"/>
          </p:cNvSpPr>
          <p:nvPr>
            <p:ph type="sldNum" sz="quarter" idx="12"/>
          </p:nvPr>
        </p:nvSpPr>
        <p:spPr/>
        <p:txBody>
          <a:bodyPr/>
          <a:lstStyle/>
          <a:p>
            <a:fld id="{1B8B3671-A306-4A69-8480-FA9BE839245D}" type="slidenum">
              <a:rPr lang="en-US" smtClean="0"/>
              <a:t>12</a:t>
            </a:fld>
            <a:endParaRPr lang="en-US"/>
          </a:p>
        </p:txBody>
      </p:sp>
      <p:pic>
        <p:nvPicPr>
          <p:cNvPr id="8" name="Audio 7">
            <a:hlinkClick r:id="" action="ppaction://media"/>
            <a:extLst>
              <a:ext uri="{FF2B5EF4-FFF2-40B4-BE49-F238E27FC236}">
                <a16:creationId xmlns:a16="http://schemas.microsoft.com/office/drawing/2014/main" id="{157346DB-56C5-E850-D4CA-954231BE4E90}"/>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706935050"/>
      </p:ext>
    </p:extLst>
  </p:cSld>
  <p:clrMapOvr>
    <a:masterClrMapping/>
  </p:clrMapOvr>
  <mc:AlternateContent xmlns:mc="http://schemas.openxmlformats.org/markup-compatibility/2006">
    <mc:Choice xmlns:p14="http://schemas.microsoft.com/office/powerpoint/2010/main" Requires="p14">
      <p:transition spd="slow" p14:dur="2000" advTm="42919"/>
    </mc:Choice>
    <mc:Fallback>
      <p:transition spd="slow" advTm="42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8"/>
                </p:tgtEl>
              </p:cMediaNode>
            </p:audio>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ADC7E-8A08-9D61-1D0F-4A004579F397}"/>
              </a:ext>
            </a:extLst>
          </p:cNvPr>
          <p:cNvSpPr>
            <a:spLocks noGrp="1"/>
          </p:cNvSpPr>
          <p:nvPr>
            <p:ph type="title"/>
          </p:nvPr>
        </p:nvSpPr>
        <p:spPr/>
        <p:txBody>
          <a:bodyPr/>
          <a:lstStyle/>
          <a:p>
            <a:r>
              <a:rPr lang="en-GB" dirty="0"/>
              <a:t>What is the purpose?</a:t>
            </a:r>
          </a:p>
        </p:txBody>
      </p:sp>
      <p:sp>
        <p:nvSpPr>
          <p:cNvPr id="3" name="Content Placeholder 2">
            <a:extLst>
              <a:ext uri="{FF2B5EF4-FFF2-40B4-BE49-F238E27FC236}">
                <a16:creationId xmlns:a16="http://schemas.microsoft.com/office/drawing/2014/main" id="{3D02C05E-A53B-6240-7D1E-8175CBE9C87B}"/>
              </a:ext>
            </a:extLst>
          </p:cNvPr>
          <p:cNvSpPr>
            <a:spLocks noGrp="1"/>
          </p:cNvSpPr>
          <p:nvPr>
            <p:ph idx="1"/>
          </p:nvPr>
        </p:nvSpPr>
        <p:spPr/>
        <p:txBody>
          <a:bodyPr vert="horz" lIns="91440" tIns="45720" rIns="91440" bIns="45720" rtlCol="0" anchor="t">
            <a:normAutofit/>
          </a:bodyPr>
          <a:lstStyle/>
          <a:p>
            <a:r>
              <a:rPr lang="en-GB" sz="2000" dirty="0"/>
              <a:t>A model for policing that ensures information is fully researched, developed and analysed to provides intelligence to enable senior managers to make tactical decisions, provide strategies to officers.</a:t>
            </a:r>
            <a:endParaRPr lang="en-US" sz="2000" dirty="0"/>
          </a:p>
          <a:p>
            <a:r>
              <a:rPr lang="en-GB" sz="2000" dirty="0"/>
              <a:t>NIM can be applied to crime at all levels.</a:t>
            </a:r>
          </a:p>
          <a:p>
            <a:r>
              <a:rPr lang="en-GB" sz="2000" dirty="0"/>
              <a:t>NIM includes working with partners (collaboration) to employ working strategies to tackle crime. NIM also improves integration with partner agencies.</a:t>
            </a:r>
          </a:p>
          <a:p>
            <a:r>
              <a:rPr lang="en-GB" sz="2000" dirty="0"/>
              <a:t>Improves police consistency</a:t>
            </a:r>
          </a:p>
          <a:p>
            <a:endParaRPr lang="en-GB" dirty="0"/>
          </a:p>
        </p:txBody>
      </p:sp>
      <p:sp>
        <p:nvSpPr>
          <p:cNvPr id="4" name="Footer Placeholder 3">
            <a:extLst>
              <a:ext uri="{FF2B5EF4-FFF2-40B4-BE49-F238E27FC236}">
                <a16:creationId xmlns:a16="http://schemas.microsoft.com/office/drawing/2014/main" id="{E139C9BA-F893-ED30-0088-CF877D1F864A}"/>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FF3C4888-DB75-F4E9-22D9-8F39FC49D261}"/>
              </a:ext>
            </a:extLst>
          </p:cNvPr>
          <p:cNvSpPr>
            <a:spLocks noGrp="1"/>
          </p:cNvSpPr>
          <p:nvPr>
            <p:ph type="sldNum" sz="quarter" idx="12"/>
          </p:nvPr>
        </p:nvSpPr>
        <p:spPr/>
        <p:txBody>
          <a:bodyPr/>
          <a:lstStyle/>
          <a:p>
            <a:fld id="{1B8B3671-A306-4A69-8480-FA9BE839245D}" type="slidenum">
              <a:rPr lang="en-US" smtClean="0"/>
              <a:t>13</a:t>
            </a:fld>
            <a:endParaRPr lang="en-US"/>
          </a:p>
        </p:txBody>
      </p:sp>
      <p:pic>
        <p:nvPicPr>
          <p:cNvPr id="9" name="Audio 8">
            <a:hlinkClick r:id="" action="ppaction://media"/>
            <a:extLst>
              <a:ext uri="{FF2B5EF4-FFF2-40B4-BE49-F238E27FC236}">
                <a16:creationId xmlns:a16="http://schemas.microsoft.com/office/drawing/2014/main" id="{1C24A2F4-31A5-709B-CB23-40B175E075ED}"/>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390422298"/>
      </p:ext>
    </p:extLst>
  </p:cSld>
  <p:clrMapOvr>
    <a:masterClrMapping/>
  </p:clrMapOvr>
  <mc:AlternateContent xmlns:mc="http://schemas.openxmlformats.org/markup-compatibility/2006">
    <mc:Choice xmlns:p14="http://schemas.microsoft.com/office/powerpoint/2010/main" Requires="p14">
      <p:transition spd="slow" p14:dur="2000" advTm="42308"/>
    </mc:Choice>
    <mc:Fallback>
      <p:transition spd="slow" advTm="423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9"/>
                </p:tgtEl>
              </p:cMediaNode>
            </p:audio>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14FF8-5658-CE66-B935-BFA2F339F4E2}"/>
              </a:ext>
            </a:extLst>
          </p:cNvPr>
          <p:cNvSpPr>
            <a:spLocks noGrp="1"/>
          </p:cNvSpPr>
          <p:nvPr>
            <p:ph type="title"/>
          </p:nvPr>
        </p:nvSpPr>
        <p:spPr/>
        <p:txBody>
          <a:bodyPr/>
          <a:lstStyle/>
          <a:p>
            <a:r>
              <a:rPr lang="en-GB" dirty="0"/>
              <a:t>Strategic and tactical tasking and co-ordination group meetings</a:t>
            </a:r>
          </a:p>
        </p:txBody>
      </p:sp>
      <p:sp>
        <p:nvSpPr>
          <p:cNvPr id="3" name="Content Placeholder 2">
            <a:extLst>
              <a:ext uri="{FF2B5EF4-FFF2-40B4-BE49-F238E27FC236}">
                <a16:creationId xmlns:a16="http://schemas.microsoft.com/office/drawing/2014/main" id="{07FC6546-8378-C971-E4B1-90846D224657}"/>
              </a:ext>
            </a:extLst>
          </p:cNvPr>
          <p:cNvSpPr>
            <a:spLocks noGrp="1"/>
          </p:cNvSpPr>
          <p:nvPr>
            <p:ph idx="1"/>
          </p:nvPr>
        </p:nvSpPr>
        <p:spPr/>
        <p:txBody>
          <a:bodyPr vert="horz" lIns="91440" tIns="45720" rIns="91440" bIns="45720" rtlCol="0" anchor="t">
            <a:normAutofit fontScale="92500" lnSpcReduction="20000"/>
          </a:bodyPr>
          <a:lstStyle/>
          <a:p>
            <a:r>
              <a:rPr lang="en-GB" sz="2400" dirty="0">
                <a:ea typeface="+mn-lt"/>
                <a:cs typeface="+mn-lt"/>
              </a:rPr>
              <a:t>At the heart of the business process is the </a:t>
            </a:r>
            <a:r>
              <a:rPr lang="en-GB" sz="2400" b="1" dirty="0">
                <a:ea typeface="+mn-lt"/>
                <a:cs typeface="+mn-lt"/>
              </a:rPr>
              <a:t>Strategic and Tactical Tasking and Co-ordination Group Meetings.</a:t>
            </a:r>
            <a:r>
              <a:rPr lang="en-GB" sz="2400" dirty="0">
                <a:ea typeface="+mn-lt"/>
                <a:cs typeface="+mn-lt"/>
              </a:rPr>
              <a:t> The process is conducted at </a:t>
            </a:r>
            <a:r>
              <a:rPr lang="en-GB" sz="2400" b="1" dirty="0">
                <a:ea typeface="+mn-lt"/>
                <a:cs typeface="+mn-lt"/>
              </a:rPr>
              <a:t>three levels</a:t>
            </a:r>
            <a:r>
              <a:rPr lang="en-GB" sz="2400" dirty="0">
                <a:ea typeface="+mn-lt"/>
                <a:cs typeface="+mn-lt"/>
              </a:rPr>
              <a:t> to correspond with the specified levels of incidents: </a:t>
            </a:r>
          </a:p>
          <a:p>
            <a:r>
              <a:rPr lang="en-GB" sz="2400" b="1" dirty="0">
                <a:ea typeface="+mn-lt"/>
                <a:cs typeface="+mn-lt"/>
              </a:rPr>
              <a:t>Level 1</a:t>
            </a:r>
            <a:r>
              <a:rPr lang="en-GB" sz="2400" dirty="0">
                <a:ea typeface="+mn-lt"/>
                <a:cs typeface="+mn-lt"/>
              </a:rPr>
              <a:t> represents </a:t>
            </a:r>
            <a:r>
              <a:rPr lang="en-GB" sz="2400" b="1" dirty="0">
                <a:ea typeface="+mn-lt"/>
                <a:cs typeface="+mn-lt"/>
              </a:rPr>
              <a:t>local crime</a:t>
            </a:r>
            <a:r>
              <a:rPr lang="en-GB" sz="2400" dirty="0">
                <a:ea typeface="+mn-lt"/>
                <a:cs typeface="+mn-lt"/>
              </a:rPr>
              <a:t> capable of being managed by local resources (which may include the most serious crime) and anti-social behaviour; </a:t>
            </a:r>
          </a:p>
          <a:p>
            <a:r>
              <a:rPr lang="en-GB" sz="2400" b="1" dirty="0">
                <a:ea typeface="+mn-lt"/>
                <a:cs typeface="+mn-lt"/>
              </a:rPr>
              <a:t>Level 2</a:t>
            </a:r>
            <a:r>
              <a:rPr lang="en-GB" sz="2400" dirty="0">
                <a:ea typeface="+mn-lt"/>
                <a:cs typeface="+mn-lt"/>
              </a:rPr>
              <a:t> represents</a:t>
            </a:r>
            <a:r>
              <a:rPr lang="en-GB" sz="2400" b="1" dirty="0">
                <a:ea typeface="+mn-lt"/>
                <a:cs typeface="+mn-lt"/>
              </a:rPr>
              <a:t> cross border,</a:t>
            </a:r>
            <a:r>
              <a:rPr lang="en-GB" sz="2400" dirty="0">
                <a:ea typeface="+mn-lt"/>
                <a:cs typeface="+mn-lt"/>
              </a:rPr>
              <a:t> inter-force and regional criminal activity usually requiring additional resources; </a:t>
            </a:r>
          </a:p>
          <a:p>
            <a:r>
              <a:rPr lang="en-GB" sz="2400" b="1" dirty="0">
                <a:ea typeface="+mn-lt"/>
                <a:cs typeface="+mn-lt"/>
              </a:rPr>
              <a:t>Level 3 </a:t>
            </a:r>
            <a:r>
              <a:rPr lang="en-GB" sz="2400" dirty="0">
                <a:ea typeface="+mn-lt"/>
                <a:cs typeface="+mn-lt"/>
              </a:rPr>
              <a:t>represents the </a:t>
            </a:r>
            <a:r>
              <a:rPr lang="en-GB" sz="2400" b="1" dirty="0">
                <a:ea typeface="+mn-lt"/>
                <a:cs typeface="+mn-lt"/>
              </a:rPr>
              <a:t>most serious and organised crime.</a:t>
            </a:r>
            <a:r>
              <a:rPr lang="en-GB" b="1" dirty="0">
                <a:ea typeface="+mn-lt"/>
                <a:cs typeface="+mn-lt"/>
              </a:rPr>
              <a:t> </a:t>
            </a:r>
            <a:endParaRPr lang="en-GB" b="1"/>
          </a:p>
        </p:txBody>
      </p:sp>
      <p:sp>
        <p:nvSpPr>
          <p:cNvPr id="4" name="Footer Placeholder 3">
            <a:extLst>
              <a:ext uri="{FF2B5EF4-FFF2-40B4-BE49-F238E27FC236}">
                <a16:creationId xmlns:a16="http://schemas.microsoft.com/office/drawing/2014/main" id="{BA4E1B26-C886-A28C-8DEB-C3166A3E7FD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6934AAA-63B7-F94A-2C34-DB91AA7E52EB}"/>
              </a:ext>
            </a:extLst>
          </p:cNvPr>
          <p:cNvSpPr>
            <a:spLocks noGrp="1"/>
          </p:cNvSpPr>
          <p:nvPr>
            <p:ph type="sldNum" sz="quarter" idx="12"/>
          </p:nvPr>
        </p:nvSpPr>
        <p:spPr/>
        <p:txBody>
          <a:bodyPr/>
          <a:lstStyle/>
          <a:p>
            <a:fld id="{1B8B3671-A306-4A69-8480-FA9BE839245D}" type="slidenum">
              <a:rPr lang="en-US" smtClean="0"/>
              <a:t>14</a:t>
            </a:fld>
            <a:endParaRPr lang="en-US"/>
          </a:p>
        </p:txBody>
      </p:sp>
      <p:pic>
        <p:nvPicPr>
          <p:cNvPr id="8" name="Audio 7">
            <a:hlinkClick r:id="" action="ppaction://media"/>
            <a:extLst>
              <a:ext uri="{FF2B5EF4-FFF2-40B4-BE49-F238E27FC236}">
                <a16:creationId xmlns:a16="http://schemas.microsoft.com/office/drawing/2014/main" id="{C2C5C7DF-EBBF-BA4E-F996-B5E8D343C98C}"/>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967979805"/>
      </p:ext>
    </p:extLst>
  </p:cSld>
  <p:clrMapOvr>
    <a:masterClrMapping/>
  </p:clrMapOvr>
  <mc:AlternateContent xmlns:mc="http://schemas.openxmlformats.org/markup-compatibility/2006">
    <mc:Choice xmlns:p14="http://schemas.microsoft.com/office/powerpoint/2010/main" Requires="p14">
      <p:transition spd="slow" p14:dur="2000" advTm="47579"/>
    </mc:Choice>
    <mc:Fallback>
      <p:transition spd="slow" advTm="47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8"/>
                </p:tgtEl>
              </p:cMediaNode>
            </p:audio>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1BD21-B2DD-4CBE-6D2C-9423730626C4}"/>
              </a:ext>
            </a:extLst>
          </p:cNvPr>
          <p:cNvSpPr>
            <a:spLocks noGrp="1"/>
          </p:cNvSpPr>
          <p:nvPr>
            <p:ph type="title"/>
          </p:nvPr>
        </p:nvSpPr>
        <p:spPr/>
        <p:txBody>
          <a:bodyPr/>
          <a:lstStyle/>
          <a:p>
            <a:r>
              <a:rPr lang="en-GB" dirty="0"/>
              <a:t>What is the purpose?</a:t>
            </a:r>
          </a:p>
        </p:txBody>
      </p:sp>
      <p:sp>
        <p:nvSpPr>
          <p:cNvPr id="3" name="Content Placeholder 2">
            <a:extLst>
              <a:ext uri="{FF2B5EF4-FFF2-40B4-BE49-F238E27FC236}">
                <a16:creationId xmlns:a16="http://schemas.microsoft.com/office/drawing/2014/main" id="{F29EC600-8256-6656-3978-DBDE6D0DFE0F}"/>
              </a:ext>
            </a:extLst>
          </p:cNvPr>
          <p:cNvSpPr>
            <a:spLocks noGrp="1"/>
          </p:cNvSpPr>
          <p:nvPr>
            <p:ph idx="1"/>
          </p:nvPr>
        </p:nvSpPr>
        <p:spPr/>
        <p:txBody>
          <a:bodyPr vert="horz" lIns="91440" tIns="45720" rIns="91440" bIns="45720" rtlCol="0" anchor="t">
            <a:noAutofit/>
          </a:bodyPr>
          <a:lstStyle/>
          <a:p>
            <a:r>
              <a:rPr lang="en-GB" sz="2000" dirty="0">
                <a:ea typeface="+mn-lt"/>
                <a:cs typeface="+mn-lt"/>
              </a:rPr>
              <a:t>The purpose of the Strategic Tasking and Co-ordination Group Meetings is to agree a control strategy which establishes the intelligence requirement and sets the agenda for intelligence, prevention and enforcement priorities.</a:t>
            </a:r>
            <a:endParaRPr lang="en-US" sz="2000"/>
          </a:p>
          <a:p>
            <a:r>
              <a:rPr lang="en-GB" sz="2000" dirty="0">
                <a:ea typeface="+mn-lt"/>
                <a:cs typeface="+mn-lt"/>
              </a:rPr>
              <a:t> The purpose of the Tactical Tasking and Co-ordination Group Meetings is to apply a planned response to the control strategy. </a:t>
            </a:r>
          </a:p>
          <a:p>
            <a:r>
              <a:rPr lang="en-GB" sz="2000" dirty="0">
                <a:ea typeface="+mn-lt"/>
                <a:cs typeface="+mn-lt"/>
              </a:rPr>
              <a:t> The National Intelligence Model is not confined to or restricted for specialist usage. It is relevant to all areas of law enforcement: crime and its investigation, disorder and community safety. Overall, it is a model for operational policing. </a:t>
            </a:r>
            <a:endParaRPr lang="en-GB" sz="2000">
              <a:ea typeface="+mn-lt"/>
              <a:cs typeface="+mn-lt"/>
            </a:endParaRPr>
          </a:p>
          <a:p>
            <a:endParaRPr lang="en-GB" sz="1300"/>
          </a:p>
        </p:txBody>
      </p:sp>
      <p:sp>
        <p:nvSpPr>
          <p:cNvPr id="4" name="Footer Placeholder 3">
            <a:extLst>
              <a:ext uri="{FF2B5EF4-FFF2-40B4-BE49-F238E27FC236}">
                <a16:creationId xmlns:a16="http://schemas.microsoft.com/office/drawing/2014/main" id="{E977274B-0BC4-98D5-04EF-D121117F4887}"/>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783CDB1-1E9A-5253-16FF-5617137C3A6B}"/>
              </a:ext>
            </a:extLst>
          </p:cNvPr>
          <p:cNvSpPr>
            <a:spLocks noGrp="1"/>
          </p:cNvSpPr>
          <p:nvPr>
            <p:ph type="sldNum" sz="quarter" idx="12"/>
          </p:nvPr>
        </p:nvSpPr>
        <p:spPr/>
        <p:txBody>
          <a:bodyPr/>
          <a:lstStyle/>
          <a:p>
            <a:fld id="{1B8B3671-A306-4A69-8480-FA9BE839245D}" type="slidenum">
              <a:rPr lang="en-US" smtClean="0"/>
              <a:t>15</a:t>
            </a:fld>
            <a:endParaRPr lang="en-US"/>
          </a:p>
        </p:txBody>
      </p:sp>
      <p:pic>
        <p:nvPicPr>
          <p:cNvPr id="10" name="Audio 9">
            <a:hlinkClick r:id="" action="ppaction://media"/>
            <a:extLst>
              <a:ext uri="{FF2B5EF4-FFF2-40B4-BE49-F238E27FC236}">
                <a16:creationId xmlns:a16="http://schemas.microsoft.com/office/drawing/2014/main" id="{B4237FE2-3975-00D7-C5E2-DE1385521521}"/>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431474984"/>
      </p:ext>
    </p:extLst>
  </p:cSld>
  <p:clrMapOvr>
    <a:masterClrMapping/>
  </p:clrMapOvr>
  <mc:AlternateContent xmlns:mc="http://schemas.openxmlformats.org/markup-compatibility/2006">
    <mc:Choice xmlns:p14="http://schemas.microsoft.com/office/powerpoint/2010/main" Requires="p14">
      <p:transition spd="slow" p14:dur="2000" advTm="48728"/>
    </mc:Choice>
    <mc:Fallback>
      <p:transition spd="slow" advTm="48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10"/>
                </p:tgtEl>
              </p:cMediaNode>
            </p:audio>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0ACFC-5B1D-21BE-7599-EF238101FBF9}"/>
              </a:ext>
            </a:extLst>
          </p:cNvPr>
          <p:cNvSpPr>
            <a:spLocks noGrp="1"/>
          </p:cNvSpPr>
          <p:nvPr>
            <p:ph type="title"/>
          </p:nvPr>
        </p:nvSpPr>
        <p:spPr/>
        <p:txBody>
          <a:bodyPr/>
          <a:lstStyle/>
          <a:p>
            <a:r>
              <a:rPr lang="en-GB" dirty="0"/>
              <a:t>WHAT IS THE PURPOSE?</a:t>
            </a:r>
          </a:p>
        </p:txBody>
      </p:sp>
      <p:sp>
        <p:nvSpPr>
          <p:cNvPr id="3" name="Content Placeholder 2">
            <a:extLst>
              <a:ext uri="{FF2B5EF4-FFF2-40B4-BE49-F238E27FC236}">
                <a16:creationId xmlns:a16="http://schemas.microsoft.com/office/drawing/2014/main" id="{929EACAD-24BF-4FEB-6B54-9ABF28091310}"/>
              </a:ext>
            </a:extLst>
          </p:cNvPr>
          <p:cNvSpPr>
            <a:spLocks noGrp="1"/>
          </p:cNvSpPr>
          <p:nvPr>
            <p:ph idx="1"/>
          </p:nvPr>
        </p:nvSpPr>
        <p:spPr/>
        <p:txBody>
          <a:bodyPr vert="horz" lIns="91440" tIns="45720" rIns="91440" bIns="45720" rtlCol="0" anchor="t">
            <a:noAutofit/>
          </a:bodyPr>
          <a:lstStyle/>
          <a:p>
            <a:r>
              <a:rPr lang="en-GB" sz="2000" dirty="0">
                <a:ea typeface="+mn-lt"/>
                <a:cs typeface="+mn-lt"/>
              </a:rPr>
              <a:t>As such, effective application of the National Intelligence Model should enable police forces to trace the continuum between anti-social behaviour and the most serious crime and then to identify those local issues in most urgent need of attention.</a:t>
            </a:r>
            <a:endParaRPr lang="en-US" sz="2000"/>
          </a:p>
          <a:p>
            <a:r>
              <a:rPr lang="en-GB" sz="2000" dirty="0">
                <a:ea typeface="+mn-lt"/>
                <a:cs typeface="+mn-lt"/>
              </a:rPr>
              <a:t> The model is compatible with other operational policing methodologies, in particular those which focus on problem solving by using analytical techniques. </a:t>
            </a:r>
          </a:p>
          <a:p>
            <a:r>
              <a:rPr lang="en-GB" sz="2000" dirty="0">
                <a:ea typeface="+mn-lt"/>
                <a:cs typeface="+mn-lt"/>
              </a:rPr>
              <a:t>The National Intelligence Model is a tool that Crime and Disorder Reduction Partnerships should use to develop and deliver the strategic priorities in their three year crime and disorder and misuse of drugs strategies. The National Intelligence Model should also be used to inform the strategic priorities of Drug Action Teams </a:t>
            </a:r>
            <a:endParaRPr lang="en-GB" sz="2000" dirty="0"/>
          </a:p>
          <a:p>
            <a:endParaRPr lang="en-GB" dirty="0"/>
          </a:p>
        </p:txBody>
      </p:sp>
      <p:sp>
        <p:nvSpPr>
          <p:cNvPr id="4" name="Footer Placeholder 3">
            <a:extLst>
              <a:ext uri="{FF2B5EF4-FFF2-40B4-BE49-F238E27FC236}">
                <a16:creationId xmlns:a16="http://schemas.microsoft.com/office/drawing/2014/main" id="{EB795C3D-1003-B479-B9F9-1CCB1A828D6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F462F1D8-0BE0-A25E-A7A9-6BB36A6EE541}"/>
              </a:ext>
            </a:extLst>
          </p:cNvPr>
          <p:cNvSpPr>
            <a:spLocks noGrp="1"/>
          </p:cNvSpPr>
          <p:nvPr>
            <p:ph type="sldNum" sz="quarter" idx="12"/>
          </p:nvPr>
        </p:nvSpPr>
        <p:spPr/>
        <p:txBody>
          <a:bodyPr/>
          <a:lstStyle/>
          <a:p>
            <a:fld id="{1B8B3671-A306-4A69-8480-FA9BE839245D}" type="slidenum">
              <a:rPr lang="en-US" smtClean="0"/>
              <a:t>16</a:t>
            </a:fld>
            <a:endParaRPr lang="en-US"/>
          </a:p>
        </p:txBody>
      </p:sp>
      <p:pic>
        <p:nvPicPr>
          <p:cNvPr id="10" name="Audio 9">
            <a:hlinkClick r:id="" action="ppaction://media"/>
            <a:extLst>
              <a:ext uri="{FF2B5EF4-FFF2-40B4-BE49-F238E27FC236}">
                <a16:creationId xmlns:a16="http://schemas.microsoft.com/office/drawing/2014/main" id="{3DD20FF3-DF48-9BFB-79D4-0B4BB288112B}"/>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910193485"/>
      </p:ext>
    </p:extLst>
  </p:cSld>
  <p:clrMapOvr>
    <a:masterClrMapping/>
  </p:clrMapOvr>
  <mc:AlternateContent xmlns:mc="http://schemas.openxmlformats.org/markup-compatibility/2006">
    <mc:Choice xmlns:p14="http://schemas.microsoft.com/office/powerpoint/2010/main" Requires="p14">
      <p:transition spd="slow" p14:dur="2000" advTm="53264"/>
    </mc:Choice>
    <mc:Fallback>
      <p:transition spd="slow" advTm="53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10"/>
                </p:tgtEl>
              </p:cMediaNode>
            </p:audio>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01E60F38-0A1D-C3DD-D382-25DFCADC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10" descr="A diagram of a model&#10;&#10;Description automatically generated">
            <a:extLst>
              <a:ext uri="{FF2B5EF4-FFF2-40B4-BE49-F238E27FC236}">
                <a16:creationId xmlns:a16="http://schemas.microsoft.com/office/drawing/2014/main" id="{9AC1A0BC-FBC4-3FFD-3E45-3AD2D830954A}"/>
              </a:ext>
            </a:extLst>
          </p:cNvPr>
          <p:cNvPicPr>
            <a:picLocks noGrp="1" noChangeAspect="1"/>
          </p:cNvPicPr>
          <p:nvPr>
            <p:ph idx="1"/>
          </p:nvPr>
        </p:nvPicPr>
        <p:blipFill rotWithShape="1">
          <a:blip r:embed="rId5"/>
          <a:srcRect r="888" b="-1"/>
          <a:stretch/>
        </p:blipFill>
        <p:spPr>
          <a:xfrm>
            <a:off x="20" y="10"/>
            <a:ext cx="12191979" cy="6857989"/>
          </a:xfrm>
          <a:prstGeom prst="rect">
            <a:avLst/>
          </a:prstGeom>
        </p:spPr>
      </p:pic>
      <p:sp>
        <p:nvSpPr>
          <p:cNvPr id="24" name="Rectangle 23">
            <a:extLst>
              <a:ext uri="{FF2B5EF4-FFF2-40B4-BE49-F238E27FC236}">
                <a16:creationId xmlns:a16="http://schemas.microsoft.com/office/drawing/2014/main" id="{6D257851-71FD-BBDC-685A-069F9C0A5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5400" y="1295400"/>
            <a:ext cx="9601200" cy="4267200"/>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845C275E-20B8-25D4-F910-1A4EAC4456B4}"/>
              </a:ext>
            </a:extLst>
          </p:cNvPr>
          <p:cNvSpPr>
            <a:spLocks noGrp="1"/>
          </p:cNvSpPr>
          <p:nvPr>
            <p:ph type="ftr" sz="quarter" idx="11"/>
          </p:nvPr>
        </p:nvSpPr>
        <p:spPr>
          <a:xfrm>
            <a:off x="7286625" y="6199188"/>
            <a:ext cx="3409951" cy="365125"/>
          </a:xfrm>
        </p:spPr>
        <p:txBody>
          <a:bodyPr vert="horz" lIns="91440" tIns="45720" rIns="91440" bIns="45720" rtlCol="0" anchor="ctr">
            <a:normAutofit/>
          </a:bodyPr>
          <a:lstStyle/>
          <a:p>
            <a:pPr>
              <a:spcAft>
                <a:spcPts val="600"/>
              </a:spcAft>
            </a:pPr>
            <a:r>
              <a:rPr lang="en-US" kern="1200">
                <a:solidFill>
                  <a:srgbClr val="FFFFFF"/>
                </a:solidFill>
                <a:latin typeface="+mj-lt"/>
                <a:ea typeface="+mn-ea"/>
                <a:cs typeface="+mn-cs"/>
              </a:rPr>
              <a:t>Sample Footer Text</a:t>
            </a:r>
          </a:p>
        </p:txBody>
      </p:sp>
      <p:sp>
        <p:nvSpPr>
          <p:cNvPr id="5" name="Slide Number Placeholder 4">
            <a:extLst>
              <a:ext uri="{FF2B5EF4-FFF2-40B4-BE49-F238E27FC236}">
                <a16:creationId xmlns:a16="http://schemas.microsoft.com/office/drawing/2014/main" id="{80A94F82-1334-4003-27AC-8471E20DBC79}"/>
              </a:ext>
            </a:extLst>
          </p:cNvPr>
          <p:cNvSpPr>
            <a:spLocks noGrp="1"/>
          </p:cNvSpPr>
          <p:nvPr>
            <p:ph type="sldNum" sz="quarter" idx="12"/>
          </p:nvPr>
        </p:nvSpPr>
        <p:spPr>
          <a:xfrm>
            <a:off x="10728107" y="6199188"/>
            <a:ext cx="619125" cy="365125"/>
          </a:xfrm>
        </p:spPr>
        <p:txBody>
          <a:bodyPr vert="horz" lIns="91440" tIns="45720" rIns="91440" bIns="45720" rtlCol="0" anchor="ctr">
            <a:normAutofit/>
          </a:bodyPr>
          <a:lstStyle/>
          <a:p>
            <a:pPr>
              <a:spcAft>
                <a:spcPts val="600"/>
              </a:spcAft>
            </a:pPr>
            <a:fld id="{1B8B3671-A306-4A69-8480-FA9BE839245D}" type="slidenum">
              <a:rPr lang="en-US">
                <a:solidFill>
                  <a:srgbClr val="FFFFFF"/>
                </a:solidFill>
              </a:rPr>
              <a:pPr>
                <a:spcAft>
                  <a:spcPts val="600"/>
                </a:spcAft>
              </a:pPr>
              <a:t>17</a:t>
            </a:fld>
            <a:endParaRPr lang="en-US">
              <a:solidFill>
                <a:srgbClr val="FFFFFF"/>
              </a:solidFill>
            </a:endParaRPr>
          </a:p>
        </p:txBody>
      </p:sp>
      <p:pic>
        <p:nvPicPr>
          <p:cNvPr id="16" name="Audio 15">
            <a:hlinkClick r:id="" action="ppaction://media"/>
            <a:extLst>
              <a:ext uri="{FF2B5EF4-FFF2-40B4-BE49-F238E27FC236}">
                <a16:creationId xmlns:a16="http://schemas.microsoft.com/office/drawing/2014/main" id="{46659E32-F842-2818-620F-ED9D3BE9304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98363201"/>
      </p:ext>
    </p:extLst>
  </p:cSld>
  <p:clrMapOvr>
    <a:masterClrMapping/>
  </p:clrMapOvr>
  <mc:AlternateContent xmlns:mc="http://schemas.openxmlformats.org/markup-compatibility/2006">
    <mc:Choice xmlns:p14="http://schemas.microsoft.com/office/powerpoint/2010/main" Requires="p14">
      <p:transition spd="slow" p14:dur="2000" advTm="147112"/>
    </mc:Choice>
    <mc:Fallback>
      <p:transition spd="slow" advTm="147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1A356-6199-7386-9BD8-B77CEEF42C96}"/>
              </a:ext>
            </a:extLst>
          </p:cNvPr>
          <p:cNvSpPr>
            <a:spLocks noGrp="1"/>
          </p:cNvSpPr>
          <p:nvPr>
            <p:ph type="title"/>
          </p:nvPr>
        </p:nvSpPr>
        <p:spPr>
          <a:xfrm>
            <a:off x="952500" y="952500"/>
            <a:ext cx="4344237" cy="1796757"/>
          </a:xfrm>
        </p:spPr>
        <p:txBody>
          <a:bodyPr>
            <a:normAutofit/>
          </a:bodyPr>
          <a:lstStyle/>
          <a:p>
            <a:r>
              <a:rPr lang="en-GB" dirty="0"/>
              <a:t>LEVEL 1- LOCAL ISSUES</a:t>
            </a:r>
          </a:p>
        </p:txBody>
      </p:sp>
      <p:sp>
        <p:nvSpPr>
          <p:cNvPr id="3" name="Content Placeholder 2">
            <a:extLst>
              <a:ext uri="{FF2B5EF4-FFF2-40B4-BE49-F238E27FC236}">
                <a16:creationId xmlns:a16="http://schemas.microsoft.com/office/drawing/2014/main" id="{653FF208-3423-1064-D28D-7C9B27FA89B8}"/>
              </a:ext>
            </a:extLst>
          </p:cNvPr>
          <p:cNvSpPr>
            <a:spLocks noGrp="1"/>
          </p:cNvSpPr>
          <p:nvPr>
            <p:ph idx="1"/>
          </p:nvPr>
        </p:nvSpPr>
        <p:spPr>
          <a:xfrm>
            <a:off x="952500" y="2886892"/>
            <a:ext cx="4210593" cy="3018608"/>
          </a:xfrm>
        </p:spPr>
        <p:txBody>
          <a:bodyPr vert="horz" lIns="91440" tIns="45720" rIns="91440" bIns="45720" rtlCol="0" anchor="t">
            <a:normAutofit/>
          </a:bodyPr>
          <a:lstStyle/>
          <a:p>
            <a:r>
              <a:rPr lang="en-GB" sz="2400" dirty="0"/>
              <a:t>Crimes will range from low value thefts to murder</a:t>
            </a:r>
          </a:p>
          <a:p>
            <a:r>
              <a:rPr lang="en-GB" sz="2400" dirty="0"/>
              <a:t>This will focus on crimes and criminals impacting the local force and local command unit.</a:t>
            </a:r>
          </a:p>
          <a:p>
            <a:endParaRPr lang="en-GB" dirty="0"/>
          </a:p>
        </p:txBody>
      </p:sp>
      <p:pic>
        <p:nvPicPr>
          <p:cNvPr id="4" name="Picture 3" descr="Police station stock illustration. Illustration of policewoman - 39448106">
            <a:extLst>
              <a:ext uri="{FF2B5EF4-FFF2-40B4-BE49-F238E27FC236}">
                <a16:creationId xmlns:a16="http://schemas.microsoft.com/office/drawing/2014/main" id="{F6B4C68A-49E0-0995-B6FE-C0ABA4A0E7EF}"/>
              </a:ext>
            </a:extLst>
          </p:cNvPr>
          <p:cNvPicPr>
            <a:picLocks noChangeAspect="1"/>
          </p:cNvPicPr>
          <p:nvPr/>
        </p:nvPicPr>
        <p:blipFill rotWithShape="1">
          <a:blip r:embed="rId4"/>
          <a:srcRect r="4" b="-2"/>
          <a:stretch/>
        </p:blipFill>
        <p:spPr>
          <a:xfrm>
            <a:off x="6204745" y="1699144"/>
            <a:ext cx="4281582" cy="3459714"/>
          </a:xfrm>
          <a:prstGeom prst="rect">
            <a:avLst/>
          </a:prstGeom>
          <a:noFill/>
        </p:spPr>
      </p:pic>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18</a:t>
            </a:fld>
            <a:endParaRPr lang="en-US"/>
          </a:p>
        </p:txBody>
      </p:sp>
      <p:sp>
        <p:nvSpPr>
          <p:cNvPr id="5" name="Footer Placeholder 4">
            <a:extLst>
              <a:ext uri="{FF2B5EF4-FFF2-40B4-BE49-F238E27FC236}">
                <a16:creationId xmlns:a16="http://schemas.microsoft.com/office/drawing/2014/main" id="{3F973EA0-BC2B-9227-0435-BFEF52D67A9F}"/>
              </a:ext>
            </a:extLst>
          </p:cNvPr>
          <p:cNvSpPr>
            <a:spLocks noGrp="1"/>
          </p:cNvSpPr>
          <p:nvPr>
            <p:ph type="ftr" sz="quarter" idx="11"/>
          </p:nvPr>
        </p:nvSpPr>
        <p:spPr/>
        <p:txBody>
          <a:bodyPr/>
          <a:lstStyle/>
          <a:p>
            <a:r>
              <a:rPr lang="en-US"/>
              <a:t>Sample Footer Text</a:t>
            </a:r>
          </a:p>
        </p:txBody>
      </p:sp>
      <p:pic>
        <p:nvPicPr>
          <p:cNvPr id="8" name="Audio 7">
            <a:hlinkClick r:id="" action="ppaction://media"/>
            <a:extLst>
              <a:ext uri="{FF2B5EF4-FFF2-40B4-BE49-F238E27FC236}">
                <a16:creationId xmlns:a16="http://schemas.microsoft.com/office/drawing/2014/main" id="{F96094D4-262F-A23C-58FC-62A44136A1A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84181366"/>
      </p:ext>
    </p:extLst>
  </p:cSld>
  <p:clrMapOvr>
    <a:masterClrMapping/>
  </p:clrMapOvr>
  <mc:AlternateContent xmlns:mc="http://schemas.openxmlformats.org/markup-compatibility/2006">
    <mc:Choice xmlns:p14="http://schemas.microsoft.com/office/powerpoint/2010/main" Requires="p14">
      <p:transition spd="slow" p14:dur="2000" advTm="24581"/>
    </mc:Choice>
    <mc:Fallback>
      <p:transition spd="slow" advTm="24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424E2-2280-D3DE-DC29-D014785CF039}"/>
              </a:ext>
            </a:extLst>
          </p:cNvPr>
          <p:cNvSpPr>
            <a:spLocks noGrp="1"/>
          </p:cNvSpPr>
          <p:nvPr>
            <p:ph type="title"/>
          </p:nvPr>
        </p:nvSpPr>
        <p:spPr>
          <a:xfrm>
            <a:off x="952500" y="957739"/>
            <a:ext cx="4394103" cy="1778906"/>
          </a:xfrm>
        </p:spPr>
        <p:txBody>
          <a:bodyPr>
            <a:normAutofit/>
          </a:bodyPr>
          <a:lstStyle/>
          <a:p>
            <a:r>
              <a:rPr lang="en-GB" dirty="0"/>
              <a:t>Level 2- cross border</a:t>
            </a:r>
          </a:p>
        </p:txBody>
      </p:sp>
      <p:sp>
        <p:nvSpPr>
          <p:cNvPr id="3" name="Content Placeholder 2">
            <a:extLst>
              <a:ext uri="{FF2B5EF4-FFF2-40B4-BE49-F238E27FC236}">
                <a16:creationId xmlns:a16="http://schemas.microsoft.com/office/drawing/2014/main" id="{EADC90F3-3E2B-2F02-D212-68B5A99ED4AB}"/>
              </a:ext>
            </a:extLst>
          </p:cNvPr>
          <p:cNvSpPr>
            <a:spLocks noGrp="1"/>
          </p:cNvSpPr>
          <p:nvPr>
            <p:ph idx="1"/>
          </p:nvPr>
        </p:nvSpPr>
        <p:spPr>
          <a:xfrm>
            <a:off x="805295" y="2379996"/>
            <a:ext cx="4394103" cy="3009381"/>
          </a:xfrm>
        </p:spPr>
        <p:txBody>
          <a:bodyPr vert="horz" lIns="91440" tIns="45720" rIns="91440" bIns="45720" rtlCol="0" anchor="t">
            <a:noAutofit/>
          </a:bodyPr>
          <a:lstStyle/>
          <a:p>
            <a:r>
              <a:rPr lang="en-GB" sz="2400" dirty="0"/>
              <a:t>Crime and criminals that impact more than one local command unit, bordering forces.</a:t>
            </a:r>
          </a:p>
          <a:p>
            <a:r>
              <a:rPr lang="en-GB" sz="2400" dirty="0"/>
              <a:t>Can be tackled by resources within the area.</a:t>
            </a:r>
          </a:p>
          <a:p>
            <a:r>
              <a:rPr lang="en-GB" sz="2400" dirty="0"/>
              <a:t>May require the assistance of national experts.</a:t>
            </a:r>
          </a:p>
        </p:txBody>
      </p:sp>
      <p:pic>
        <p:nvPicPr>
          <p:cNvPr id="4" name="Picture 3" descr="Fight cross-border crime with collaboration, not threats | Brookings">
            <a:extLst>
              <a:ext uri="{FF2B5EF4-FFF2-40B4-BE49-F238E27FC236}">
                <a16:creationId xmlns:a16="http://schemas.microsoft.com/office/drawing/2014/main" id="{9770CE14-83A5-8383-339E-319DF71AED67}"/>
              </a:ext>
            </a:extLst>
          </p:cNvPr>
          <p:cNvPicPr>
            <a:picLocks noChangeAspect="1"/>
          </p:cNvPicPr>
          <p:nvPr/>
        </p:nvPicPr>
        <p:blipFill>
          <a:blip r:embed="rId4"/>
          <a:stretch>
            <a:fillRect/>
          </a:stretch>
        </p:blipFill>
        <p:spPr>
          <a:xfrm>
            <a:off x="6115593" y="1979112"/>
            <a:ext cx="4344237" cy="2899778"/>
          </a:xfrm>
          <a:prstGeom prst="rect">
            <a:avLst/>
          </a:prstGeom>
          <a:noFill/>
        </p:spPr>
      </p:pic>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19</a:t>
            </a:fld>
            <a:endParaRPr lang="en-US"/>
          </a:p>
        </p:txBody>
      </p:sp>
      <p:sp>
        <p:nvSpPr>
          <p:cNvPr id="5" name="Footer Placeholder 4">
            <a:extLst>
              <a:ext uri="{FF2B5EF4-FFF2-40B4-BE49-F238E27FC236}">
                <a16:creationId xmlns:a16="http://schemas.microsoft.com/office/drawing/2014/main" id="{D6EF386C-6AC3-70AD-4203-1F1AB1703A01}"/>
              </a:ext>
            </a:extLst>
          </p:cNvPr>
          <p:cNvSpPr>
            <a:spLocks noGrp="1"/>
          </p:cNvSpPr>
          <p:nvPr>
            <p:ph type="ftr" sz="quarter" idx="11"/>
          </p:nvPr>
        </p:nvSpPr>
        <p:spPr/>
        <p:txBody>
          <a:bodyPr/>
          <a:lstStyle/>
          <a:p>
            <a:r>
              <a:rPr lang="en-US"/>
              <a:t>Sample Footer Text</a:t>
            </a:r>
          </a:p>
        </p:txBody>
      </p:sp>
      <p:pic>
        <p:nvPicPr>
          <p:cNvPr id="7" name="Audio 6">
            <a:hlinkClick r:id="" action="ppaction://media"/>
            <a:extLst>
              <a:ext uri="{FF2B5EF4-FFF2-40B4-BE49-F238E27FC236}">
                <a16:creationId xmlns:a16="http://schemas.microsoft.com/office/drawing/2014/main" id="{2B390FE1-0BC4-A877-B427-1785D5DFE9C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16827726"/>
      </p:ext>
    </p:extLst>
  </p:cSld>
  <p:clrMapOvr>
    <a:masterClrMapping/>
  </p:clrMapOvr>
  <mc:AlternateContent xmlns:mc="http://schemas.openxmlformats.org/markup-compatibility/2006">
    <mc:Choice xmlns:p14="http://schemas.microsoft.com/office/powerpoint/2010/main" Requires="p14">
      <p:transition spd="slow" p14:dur="2000" advTm="21657"/>
    </mc:Choice>
    <mc:Fallback>
      <p:transition spd="slow" advTm="21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04D5D-2E9E-6F62-5DC9-E5075B334BF3}"/>
              </a:ext>
            </a:extLst>
          </p:cNvPr>
          <p:cNvSpPr>
            <a:spLocks noGrp="1"/>
          </p:cNvSpPr>
          <p:nvPr>
            <p:ph type="title"/>
          </p:nvPr>
        </p:nvSpPr>
        <p:spPr>
          <a:xfrm>
            <a:off x="6652413" y="1295399"/>
            <a:ext cx="5279814" cy="1598023"/>
          </a:xfrm>
        </p:spPr>
        <p:txBody>
          <a:bodyPr>
            <a:normAutofit/>
          </a:bodyPr>
          <a:lstStyle/>
          <a:p>
            <a:r>
              <a:rPr lang="en-GB" dirty="0"/>
              <a:t>LEVEL 3- SERIOUS AND ORGANISED CRIME</a:t>
            </a:r>
          </a:p>
        </p:txBody>
      </p:sp>
      <p:pic>
        <p:nvPicPr>
          <p:cNvPr id="4" name="Picture 3" descr="Organised and serious crime kills more UK citizens than terrorism, war and  natural disasters combined | UK News | Sky News">
            <a:extLst>
              <a:ext uri="{FF2B5EF4-FFF2-40B4-BE49-F238E27FC236}">
                <a16:creationId xmlns:a16="http://schemas.microsoft.com/office/drawing/2014/main" id="{0C281B93-964A-2353-80DA-62C894DF7705}"/>
              </a:ext>
            </a:extLst>
          </p:cNvPr>
          <p:cNvPicPr>
            <a:picLocks noChangeAspect="1"/>
          </p:cNvPicPr>
          <p:nvPr/>
        </p:nvPicPr>
        <p:blipFill rotWithShape="1">
          <a:blip r:embed="rId5"/>
          <a:srcRect l="16391" r="939" b="1"/>
          <a:stretch/>
        </p:blipFill>
        <p:spPr>
          <a:xfrm>
            <a:off x="952500" y="1700691"/>
            <a:ext cx="5116206" cy="3465636"/>
          </a:xfrm>
          <a:prstGeom prst="rect">
            <a:avLst/>
          </a:prstGeom>
          <a:noFill/>
        </p:spPr>
      </p:pic>
      <p:sp>
        <p:nvSpPr>
          <p:cNvPr id="3" name="Content Placeholder 2">
            <a:extLst>
              <a:ext uri="{FF2B5EF4-FFF2-40B4-BE49-F238E27FC236}">
                <a16:creationId xmlns:a16="http://schemas.microsoft.com/office/drawing/2014/main" id="{E43F7A2D-782B-0496-76F3-D36CD8A0FC34}"/>
              </a:ext>
            </a:extLst>
          </p:cNvPr>
          <p:cNvSpPr>
            <a:spLocks noGrp="1"/>
          </p:cNvSpPr>
          <p:nvPr>
            <p:ph idx="1"/>
          </p:nvPr>
        </p:nvSpPr>
        <p:spPr>
          <a:xfrm>
            <a:off x="6652672" y="2888377"/>
            <a:ext cx="3634328" cy="2757350"/>
          </a:xfrm>
        </p:spPr>
        <p:txBody>
          <a:bodyPr vert="horz" lIns="91440" tIns="45720" rIns="91440" bIns="45720" rtlCol="0">
            <a:normAutofit/>
          </a:bodyPr>
          <a:lstStyle/>
          <a:p>
            <a:pPr>
              <a:lnSpc>
                <a:spcPct val="110000"/>
              </a:lnSpc>
            </a:pPr>
            <a:r>
              <a:rPr lang="en-GB"/>
              <a:t>Crime and criminals operating and national/ international scale which require:-</a:t>
            </a:r>
          </a:p>
          <a:p>
            <a:pPr>
              <a:lnSpc>
                <a:spcPct val="110000"/>
              </a:lnSpc>
            </a:pPr>
            <a:r>
              <a:rPr lang="en-GB"/>
              <a:t>Proactive action</a:t>
            </a:r>
          </a:p>
          <a:p>
            <a:pPr>
              <a:lnSpc>
                <a:spcPct val="110000"/>
              </a:lnSpc>
            </a:pPr>
            <a:r>
              <a:rPr lang="en-GB"/>
              <a:t>Preventable interventions </a:t>
            </a:r>
          </a:p>
          <a:p>
            <a:pPr>
              <a:lnSpc>
                <a:spcPct val="110000"/>
              </a:lnSpc>
            </a:pPr>
            <a:r>
              <a:rPr lang="en-GB"/>
              <a:t>Require targeting</a:t>
            </a:r>
          </a:p>
          <a:p>
            <a:pPr>
              <a:lnSpc>
                <a:spcPct val="110000"/>
              </a:lnSpc>
            </a:pPr>
            <a:r>
              <a:rPr lang="en-GB"/>
              <a:t>Require large resources</a:t>
            </a:r>
          </a:p>
          <a:p>
            <a:pPr>
              <a:lnSpc>
                <a:spcPct val="110000"/>
              </a:lnSpc>
            </a:pPr>
            <a:endParaRPr lang="en-GB"/>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normAutofit/>
          </a:bodyPr>
          <a:lstStyle/>
          <a:p>
            <a:pPr>
              <a:spcAft>
                <a:spcPts val="600"/>
              </a:spcAft>
            </a:pPr>
            <a:fld id="{1437450A-6C25-4B4D-B27D-E1E9B2CE4682}" type="slidenum">
              <a:rPr lang="en-US" smtClean="0"/>
              <a:pPr>
                <a:spcAft>
                  <a:spcPts val="600"/>
                </a:spcAft>
              </a:pPr>
              <a:t>20</a:t>
            </a:fld>
            <a:endParaRPr lang="en-US"/>
          </a:p>
        </p:txBody>
      </p:sp>
      <p:sp>
        <p:nvSpPr>
          <p:cNvPr id="5" name="Footer Placeholder 4">
            <a:extLst>
              <a:ext uri="{FF2B5EF4-FFF2-40B4-BE49-F238E27FC236}">
                <a16:creationId xmlns:a16="http://schemas.microsoft.com/office/drawing/2014/main" id="{C3BCD3CA-DAFE-131B-E43C-19F21FDB0C63}"/>
              </a:ext>
            </a:extLst>
          </p:cNvPr>
          <p:cNvSpPr>
            <a:spLocks noGrp="1"/>
          </p:cNvSpPr>
          <p:nvPr>
            <p:ph type="ftr" sz="quarter" idx="11"/>
          </p:nvPr>
        </p:nvSpPr>
        <p:spPr/>
        <p:txBody>
          <a:bodyPr/>
          <a:lstStyle/>
          <a:p>
            <a:r>
              <a:rPr lang="en-US"/>
              <a:t>Sample Footer Text</a:t>
            </a:r>
          </a:p>
        </p:txBody>
      </p:sp>
      <p:pic>
        <p:nvPicPr>
          <p:cNvPr id="16" name="Audio 15">
            <a:hlinkClick r:id="" action="ppaction://media"/>
            <a:extLst>
              <a:ext uri="{FF2B5EF4-FFF2-40B4-BE49-F238E27FC236}">
                <a16:creationId xmlns:a16="http://schemas.microsoft.com/office/drawing/2014/main" id="{98DC6613-D919-3C67-FCA1-EE896AF921F6}"/>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578946592"/>
      </p:ext>
    </p:extLst>
  </p:cSld>
  <p:clrMapOvr>
    <a:masterClrMapping/>
  </p:clrMapOvr>
  <mc:AlternateContent xmlns:mc="http://schemas.openxmlformats.org/markup-compatibility/2006">
    <mc:Choice xmlns:p14="http://schemas.microsoft.com/office/powerpoint/2010/main" Requires="p14">
      <p:transition spd="slow" p14:dur="2000" advTm="27035"/>
    </mc:Choice>
    <mc:Fallback>
      <p:transition spd="slow" advTm="27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16"/>
                </p:tgtEl>
              </p:cMediaNode>
            </p:audio>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B60E0-BE7E-2E20-D525-D9E1F1F9E505}"/>
              </a:ext>
            </a:extLst>
          </p:cNvPr>
          <p:cNvSpPr>
            <a:spLocks noGrp="1"/>
          </p:cNvSpPr>
          <p:nvPr>
            <p:ph type="title"/>
          </p:nvPr>
        </p:nvSpPr>
        <p:spPr/>
        <p:txBody>
          <a:bodyPr/>
          <a:lstStyle/>
          <a:p>
            <a:r>
              <a:rPr lang="en-GB" sz="2200" b="1" dirty="0">
                <a:ea typeface="+mj-lt"/>
                <a:cs typeface="+mj-lt"/>
              </a:rPr>
              <a:t>Strategic and Tactical </a:t>
            </a:r>
            <a:r>
              <a:rPr lang="en-GB" sz="2200" b="1" u="sng" dirty="0">
                <a:ea typeface="+mj-lt"/>
                <a:cs typeface="+mj-lt"/>
              </a:rPr>
              <a:t>Tasking and Co-ordination Group Meetings</a:t>
            </a:r>
            <a:endParaRPr lang="en-US" b="1" u="sng"/>
          </a:p>
        </p:txBody>
      </p:sp>
      <p:sp>
        <p:nvSpPr>
          <p:cNvPr id="15" name="Content Placeholder 14">
            <a:extLst>
              <a:ext uri="{FF2B5EF4-FFF2-40B4-BE49-F238E27FC236}">
                <a16:creationId xmlns:a16="http://schemas.microsoft.com/office/drawing/2014/main" id="{DE79677C-2B4B-43A7-A5C0-DDCE76F22789}"/>
              </a:ext>
            </a:extLst>
          </p:cNvPr>
          <p:cNvSpPr>
            <a:spLocks noGrp="1"/>
          </p:cNvSpPr>
          <p:nvPr>
            <p:ph idx="1"/>
          </p:nvPr>
        </p:nvSpPr>
        <p:spPr/>
        <p:txBody>
          <a:bodyPr vert="horz" lIns="91440" tIns="45720" rIns="91440" bIns="45720" rtlCol="0" anchor="t">
            <a:normAutofit/>
          </a:bodyPr>
          <a:lstStyle/>
          <a:p>
            <a:pPr marL="0" indent="0">
              <a:buNone/>
            </a:pPr>
            <a:r>
              <a:rPr lang="en-GB" sz="2000" b="1" u="sng" dirty="0"/>
              <a:t>Tasking and co-ordinating process:-</a:t>
            </a:r>
          </a:p>
          <a:p>
            <a:r>
              <a:rPr lang="en-GB" sz="2000" dirty="0"/>
              <a:t>The purpose of this stage is to achieve maximum impact.</a:t>
            </a:r>
          </a:p>
          <a:p>
            <a:r>
              <a:rPr lang="en-GB" sz="2000" dirty="0"/>
              <a:t>Intelligence needs to be available- what is happening when and where?</a:t>
            </a:r>
          </a:p>
          <a:p>
            <a:r>
              <a:rPr lang="en-GB" sz="2000" dirty="0"/>
              <a:t>The team need to be aware of the resources available to them.</a:t>
            </a:r>
          </a:p>
          <a:p>
            <a:r>
              <a:rPr lang="en-GB" sz="2000" dirty="0"/>
              <a:t>The decisions made from this meeting will be the drivers of activity going forward.</a:t>
            </a:r>
          </a:p>
          <a:p>
            <a:endParaRPr lang="en-GB" sz="2000" dirty="0"/>
          </a:p>
          <a:p>
            <a:endParaRPr lang="en-GB" sz="2000" dirty="0"/>
          </a:p>
          <a:p>
            <a:endParaRPr lang="en-GB" dirty="0"/>
          </a:p>
          <a:p>
            <a:endParaRPr lang="en-GB" dirty="0"/>
          </a:p>
        </p:txBody>
      </p:sp>
      <p:sp>
        <p:nvSpPr>
          <p:cNvPr id="3" name="Footer Placeholder 2">
            <a:extLst>
              <a:ext uri="{FF2B5EF4-FFF2-40B4-BE49-F238E27FC236}">
                <a16:creationId xmlns:a16="http://schemas.microsoft.com/office/drawing/2014/main" id="{5835D49D-FA2A-B42C-19BE-22EDE3A5D551}"/>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9FE6C7C8-356D-B487-56C9-BE438600C7C5}"/>
              </a:ext>
            </a:extLst>
          </p:cNvPr>
          <p:cNvSpPr>
            <a:spLocks noGrp="1"/>
          </p:cNvSpPr>
          <p:nvPr>
            <p:ph type="sldNum" sz="quarter" idx="12"/>
          </p:nvPr>
        </p:nvSpPr>
        <p:spPr/>
        <p:txBody>
          <a:bodyPr/>
          <a:lstStyle/>
          <a:p>
            <a:fld id="{1B8B3671-A306-4A69-8480-FA9BE839245D}" type="slidenum">
              <a:rPr lang="en-US" smtClean="0"/>
              <a:t>21</a:t>
            </a:fld>
            <a:endParaRPr lang="en-US"/>
          </a:p>
        </p:txBody>
      </p:sp>
      <p:pic>
        <p:nvPicPr>
          <p:cNvPr id="12" name="Audio 11">
            <a:hlinkClick r:id="" action="ppaction://media"/>
            <a:extLst>
              <a:ext uri="{FF2B5EF4-FFF2-40B4-BE49-F238E27FC236}">
                <a16:creationId xmlns:a16="http://schemas.microsoft.com/office/drawing/2014/main" id="{D799E542-030D-BAB7-3C3E-64375A450BFC}"/>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392171692"/>
      </p:ext>
    </p:extLst>
  </p:cSld>
  <p:clrMapOvr>
    <a:masterClrMapping/>
  </p:clrMapOvr>
  <mc:AlternateContent xmlns:mc="http://schemas.openxmlformats.org/markup-compatibility/2006">
    <mc:Choice xmlns:p14="http://schemas.microsoft.com/office/powerpoint/2010/main" Requires="p14">
      <p:transition spd="slow" p14:dur="2000" advTm="32709"/>
    </mc:Choice>
    <mc:Fallback>
      <p:transition spd="slow" advTm="32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12"/>
                </p:tgtEl>
              </p:cMediaNode>
            </p:audio>
          </p:childTnLst>
        </p:cTn>
      </p:par>
    </p:tnLst>
    <p:bldLst>
      <p:bldP spid="1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64FCE-8F1C-FF82-1B85-1E528AF71A05}"/>
              </a:ext>
            </a:extLst>
          </p:cNvPr>
          <p:cNvSpPr>
            <a:spLocks noGrp="1"/>
          </p:cNvSpPr>
          <p:nvPr>
            <p:ph type="title"/>
          </p:nvPr>
        </p:nvSpPr>
        <p:spPr/>
        <p:txBody>
          <a:bodyPr/>
          <a:lstStyle/>
          <a:p>
            <a:r>
              <a:rPr lang="en-GB" dirty="0"/>
              <a:t>What is the purpose to the tasking and co-ordination meeting?</a:t>
            </a:r>
          </a:p>
        </p:txBody>
      </p:sp>
      <p:sp>
        <p:nvSpPr>
          <p:cNvPr id="3" name="Content Placeholder 2">
            <a:extLst>
              <a:ext uri="{FF2B5EF4-FFF2-40B4-BE49-F238E27FC236}">
                <a16:creationId xmlns:a16="http://schemas.microsoft.com/office/drawing/2014/main" id="{DA763652-1AAD-7877-0D4A-15D03449917A}"/>
              </a:ext>
            </a:extLst>
          </p:cNvPr>
          <p:cNvSpPr>
            <a:spLocks noGrp="1"/>
          </p:cNvSpPr>
          <p:nvPr>
            <p:ph idx="1"/>
          </p:nvPr>
        </p:nvSpPr>
        <p:spPr/>
        <p:txBody>
          <a:bodyPr vert="horz" lIns="91440" tIns="45720" rIns="91440" bIns="45720" rtlCol="0" anchor="t">
            <a:normAutofit/>
          </a:bodyPr>
          <a:lstStyle/>
          <a:p>
            <a:r>
              <a:rPr lang="en-GB" sz="2400" dirty="0"/>
              <a:t>To put in place a strategy, setting out the agenda, prevention and enforcement priorities.</a:t>
            </a:r>
          </a:p>
          <a:p>
            <a:r>
              <a:rPr lang="en-GB" sz="2400" dirty="0"/>
              <a:t>To overcome any obstacles in place of the strategy.</a:t>
            </a:r>
          </a:p>
          <a:p>
            <a:r>
              <a:rPr lang="en-GB" sz="2400" dirty="0"/>
              <a:t>To overcome any issues within the command unit area.</a:t>
            </a:r>
          </a:p>
          <a:p>
            <a:r>
              <a:rPr lang="en-GB" sz="2400" dirty="0"/>
              <a:t>Meetings take place twice a year or quarterly at each level (1,2 &amp;3)</a:t>
            </a:r>
          </a:p>
          <a:p>
            <a:endParaRPr lang="en-GB" dirty="0"/>
          </a:p>
          <a:p>
            <a:endParaRPr lang="en-GB" dirty="0"/>
          </a:p>
        </p:txBody>
      </p:sp>
      <p:sp>
        <p:nvSpPr>
          <p:cNvPr id="4" name="Footer Placeholder 3">
            <a:extLst>
              <a:ext uri="{FF2B5EF4-FFF2-40B4-BE49-F238E27FC236}">
                <a16:creationId xmlns:a16="http://schemas.microsoft.com/office/drawing/2014/main" id="{E568DA5E-D6EC-7235-CA21-CF805037F941}"/>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3DB4A8D8-BDD5-E6F7-4A5A-44707A59041F}"/>
              </a:ext>
            </a:extLst>
          </p:cNvPr>
          <p:cNvSpPr>
            <a:spLocks noGrp="1"/>
          </p:cNvSpPr>
          <p:nvPr>
            <p:ph type="sldNum" sz="quarter" idx="12"/>
          </p:nvPr>
        </p:nvSpPr>
        <p:spPr/>
        <p:txBody>
          <a:bodyPr/>
          <a:lstStyle/>
          <a:p>
            <a:fld id="{1B8B3671-A306-4A69-8480-FA9BE839245D}" type="slidenum">
              <a:rPr lang="en-US" smtClean="0"/>
              <a:t>22</a:t>
            </a:fld>
            <a:endParaRPr lang="en-US"/>
          </a:p>
        </p:txBody>
      </p:sp>
      <p:pic>
        <p:nvPicPr>
          <p:cNvPr id="12" name="Audio 11">
            <a:hlinkClick r:id="" action="ppaction://media"/>
            <a:extLst>
              <a:ext uri="{FF2B5EF4-FFF2-40B4-BE49-F238E27FC236}">
                <a16:creationId xmlns:a16="http://schemas.microsoft.com/office/drawing/2014/main" id="{A2009BF6-F33C-EC58-E9A4-D0C84ECC1AFA}"/>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004611919"/>
      </p:ext>
    </p:extLst>
  </p:cSld>
  <p:clrMapOvr>
    <a:masterClrMapping/>
  </p:clrMapOvr>
  <mc:AlternateContent xmlns:mc="http://schemas.openxmlformats.org/markup-compatibility/2006">
    <mc:Choice xmlns:p14="http://schemas.microsoft.com/office/powerpoint/2010/main" Requires="p14">
      <p:transition spd="slow" p14:dur="2000" advTm="34309"/>
    </mc:Choice>
    <mc:Fallback>
      <p:transition spd="slow" advTm="34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12"/>
                </p:tgtEl>
              </p:cMediaNode>
            </p:audio>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F4DD5-536F-81B6-945D-F9B576F1F8D8}"/>
              </a:ext>
            </a:extLst>
          </p:cNvPr>
          <p:cNvSpPr>
            <a:spLocks noGrp="1"/>
          </p:cNvSpPr>
          <p:nvPr>
            <p:ph type="title"/>
          </p:nvPr>
        </p:nvSpPr>
        <p:spPr/>
        <p:txBody>
          <a:bodyPr/>
          <a:lstStyle/>
          <a:p>
            <a:r>
              <a:rPr lang="en-GB" dirty="0"/>
              <a:t>The importance of Intelligence sharing</a:t>
            </a:r>
          </a:p>
        </p:txBody>
      </p:sp>
      <p:sp>
        <p:nvSpPr>
          <p:cNvPr id="3" name="Content Placeholder 2">
            <a:extLst>
              <a:ext uri="{FF2B5EF4-FFF2-40B4-BE49-F238E27FC236}">
                <a16:creationId xmlns:a16="http://schemas.microsoft.com/office/drawing/2014/main" id="{67A17549-FA62-C1C7-5A30-430367509849}"/>
              </a:ext>
            </a:extLst>
          </p:cNvPr>
          <p:cNvSpPr>
            <a:spLocks noGrp="1"/>
          </p:cNvSpPr>
          <p:nvPr>
            <p:ph idx="1"/>
          </p:nvPr>
        </p:nvSpPr>
        <p:spPr/>
        <p:txBody>
          <a:bodyPr vert="horz" lIns="91440" tIns="45720" rIns="91440" bIns="45720" rtlCol="0" anchor="t">
            <a:normAutofit/>
          </a:bodyPr>
          <a:lstStyle/>
          <a:p>
            <a:r>
              <a:rPr lang="en-GB" sz="2000" b="1" dirty="0">
                <a:ea typeface="+mn-lt"/>
                <a:cs typeface="+mn-lt"/>
              </a:rPr>
              <a:t>Improved Response and Coordination: </a:t>
            </a:r>
            <a:r>
              <a:rPr lang="en-GB" sz="2000" dirty="0">
                <a:ea typeface="+mn-lt"/>
                <a:cs typeface="+mn-lt"/>
              </a:rPr>
              <a:t>When multiple agencies are working together, intelligence sharing ensures that they are on the same page and can coordinate their efforts more efficiently. This can lead to faster response times and more effective operations.</a:t>
            </a:r>
            <a:endParaRPr lang="en-GB" sz="2000"/>
          </a:p>
          <a:p>
            <a:r>
              <a:rPr lang="en-GB" sz="2000" b="1" dirty="0">
                <a:ea typeface="+mn-lt"/>
                <a:cs typeface="+mn-lt"/>
              </a:rPr>
              <a:t>Better Resource Allocation:</a:t>
            </a:r>
            <a:r>
              <a:rPr lang="en-GB" sz="2000" dirty="0">
                <a:ea typeface="+mn-lt"/>
                <a:cs typeface="+mn-lt"/>
              </a:rPr>
              <a:t> Sharing intelligence helps agencies allocate their resources more effectively. For example, if one agency has valuable information about a suspect's location or criminal activity, sharing that information can prevent duplication of efforts and save resources.</a:t>
            </a:r>
            <a:endParaRPr lang="en-GB" sz="2000" dirty="0"/>
          </a:p>
          <a:p>
            <a:endParaRPr lang="en-GB" dirty="0"/>
          </a:p>
        </p:txBody>
      </p:sp>
      <p:sp>
        <p:nvSpPr>
          <p:cNvPr id="4" name="Footer Placeholder 3">
            <a:extLst>
              <a:ext uri="{FF2B5EF4-FFF2-40B4-BE49-F238E27FC236}">
                <a16:creationId xmlns:a16="http://schemas.microsoft.com/office/drawing/2014/main" id="{07FD4073-287B-4372-AF94-3C2B4E5ACA73}"/>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4B93372B-E26C-E997-37AF-C020E1FA4564}"/>
              </a:ext>
            </a:extLst>
          </p:cNvPr>
          <p:cNvSpPr>
            <a:spLocks noGrp="1"/>
          </p:cNvSpPr>
          <p:nvPr>
            <p:ph type="sldNum" sz="quarter" idx="12"/>
          </p:nvPr>
        </p:nvSpPr>
        <p:spPr/>
        <p:txBody>
          <a:bodyPr/>
          <a:lstStyle/>
          <a:p>
            <a:fld id="{1B8B3671-A306-4A69-8480-FA9BE839245D}" type="slidenum">
              <a:rPr lang="en-US" smtClean="0"/>
              <a:t>23</a:t>
            </a:fld>
            <a:endParaRPr lang="en-US"/>
          </a:p>
        </p:txBody>
      </p:sp>
      <p:pic>
        <p:nvPicPr>
          <p:cNvPr id="9" name="Audio 8">
            <a:hlinkClick r:id="" action="ppaction://media"/>
            <a:extLst>
              <a:ext uri="{FF2B5EF4-FFF2-40B4-BE49-F238E27FC236}">
                <a16:creationId xmlns:a16="http://schemas.microsoft.com/office/drawing/2014/main" id="{28EB7C72-9370-7D92-7991-70091396091B}"/>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458608386"/>
      </p:ext>
    </p:extLst>
  </p:cSld>
  <p:clrMapOvr>
    <a:masterClrMapping/>
  </p:clrMapOvr>
  <mc:AlternateContent xmlns:mc="http://schemas.openxmlformats.org/markup-compatibility/2006">
    <mc:Choice xmlns:p14="http://schemas.microsoft.com/office/powerpoint/2010/main" Requires="p14">
      <p:transition spd="slow" p14:dur="2000" advTm="47960"/>
    </mc:Choice>
    <mc:Fallback>
      <p:transition spd="slow" advTm="47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9"/>
                </p:tgtEl>
              </p:cMediaNode>
            </p:audio>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EA75F-60AA-F19F-8528-26FFD2AED0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EC1B45-1144-DE43-5B9E-1F05A38A3A55}"/>
              </a:ext>
            </a:extLst>
          </p:cNvPr>
          <p:cNvSpPr>
            <a:spLocks noGrp="1"/>
          </p:cNvSpPr>
          <p:nvPr>
            <p:ph idx="1"/>
          </p:nvPr>
        </p:nvSpPr>
        <p:spPr/>
        <p:txBody>
          <a:bodyPr vert="horz" lIns="91440" tIns="45720" rIns="91440" bIns="45720" rtlCol="0" anchor="t">
            <a:normAutofit/>
          </a:bodyPr>
          <a:lstStyle/>
          <a:p>
            <a:r>
              <a:rPr lang="en-GB" sz="2000" b="1" dirty="0">
                <a:ea typeface="+mn-lt"/>
                <a:cs typeface="+mn-lt"/>
              </a:rPr>
              <a:t>Identification of Patterns and Networks:</a:t>
            </a:r>
            <a:r>
              <a:rPr lang="en-GB" sz="2000" dirty="0">
                <a:ea typeface="+mn-lt"/>
                <a:cs typeface="+mn-lt"/>
              </a:rPr>
              <a:t> Sharing intelligence across agencies can reveal patterns and connections that may not be apparent when looking at data in isolation. This can lead to the identification of criminal networks and the disruption of larger criminal operations.</a:t>
            </a:r>
            <a:endParaRPr lang="en-GB" sz="2000"/>
          </a:p>
          <a:p>
            <a:r>
              <a:rPr lang="en-GB" sz="2000" b="1" dirty="0">
                <a:ea typeface="+mn-lt"/>
                <a:cs typeface="+mn-lt"/>
              </a:rPr>
              <a:t>Crime Prevention: </a:t>
            </a:r>
            <a:r>
              <a:rPr lang="en-GB" sz="2000" dirty="0">
                <a:ea typeface="+mn-lt"/>
                <a:cs typeface="+mn-lt"/>
              </a:rPr>
              <a:t>Early detection of criminal activity through intelligence sharing can enable law enforcement to take proactive measures to prevent crimes and protect the public.</a:t>
            </a:r>
            <a:endParaRPr lang="en-GB" sz="2000" dirty="0"/>
          </a:p>
          <a:p>
            <a:endParaRPr lang="en-GB" dirty="0"/>
          </a:p>
        </p:txBody>
      </p:sp>
      <p:sp>
        <p:nvSpPr>
          <p:cNvPr id="4" name="Footer Placeholder 3">
            <a:extLst>
              <a:ext uri="{FF2B5EF4-FFF2-40B4-BE49-F238E27FC236}">
                <a16:creationId xmlns:a16="http://schemas.microsoft.com/office/drawing/2014/main" id="{3EFD581A-FBB4-D999-44DB-946106DED14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5E7AE40-C42E-269D-1372-52B173618F66}"/>
              </a:ext>
            </a:extLst>
          </p:cNvPr>
          <p:cNvSpPr>
            <a:spLocks noGrp="1"/>
          </p:cNvSpPr>
          <p:nvPr>
            <p:ph type="sldNum" sz="quarter" idx="12"/>
          </p:nvPr>
        </p:nvSpPr>
        <p:spPr/>
        <p:txBody>
          <a:bodyPr/>
          <a:lstStyle/>
          <a:p>
            <a:fld id="{1B8B3671-A306-4A69-8480-FA9BE839245D}" type="slidenum">
              <a:rPr lang="en-US" smtClean="0"/>
              <a:t>24</a:t>
            </a:fld>
            <a:endParaRPr lang="en-US"/>
          </a:p>
        </p:txBody>
      </p:sp>
      <p:pic>
        <p:nvPicPr>
          <p:cNvPr id="8" name="Audio 7">
            <a:hlinkClick r:id="" action="ppaction://media"/>
            <a:extLst>
              <a:ext uri="{FF2B5EF4-FFF2-40B4-BE49-F238E27FC236}">
                <a16:creationId xmlns:a16="http://schemas.microsoft.com/office/drawing/2014/main" id="{5FF8A6D1-CBEA-D3F0-3FD3-08384406B5F0}"/>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278886080"/>
      </p:ext>
    </p:extLst>
  </p:cSld>
  <p:clrMapOvr>
    <a:masterClrMapping/>
  </p:clrMapOvr>
  <mc:AlternateContent xmlns:mc="http://schemas.openxmlformats.org/markup-compatibility/2006">
    <mc:Choice xmlns:p14="http://schemas.microsoft.com/office/powerpoint/2010/main" Requires="p14">
      <p:transition spd="slow" p14:dur="2000" advTm="34712"/>
    </mc:Choice>
    <mc:Fallback>
      <p:transition spd="slow" advTm="34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8"/>
                </p:tgtEl>
              </p:cMediaNode>
            </p:audio>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AB82D-5511-937F-E01D-ECD2809BE6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40C760-15DA-5C81-5648-763CE2097BBB}"/>
              </a:ext>
            </a:extLst>
          </p:cNvPr>
          <p:cNvSpPr>
            <a:spLocks noGrp="1"/>
          </p:cNvSpPr>
          <p:nvPr>
            <p:ph idx="1"/>
          </p:nvPr>
        </p:nvSpPr>
        <p:spPr/>
        <p:txBody>
          <a:bodyPr vert="horz" lIns="91440" tIns="45720" rIns="91440" bIns="45720" rtlCol="0" anchor="t">
            <a:normAutofit/>
          </a:bodyPr>
          <a:lstStyle/>
          <a:p>
            <a:r>
              <a:rPr lang="en-GB" sz="2000" b="1" dirty="0">
                <a:ea typeface="+mn-lt"/>
                <a:cs typeface="+mn-lt"/>
              </a:rPr>
              <a:t>Improved Risk Assessment: </a:t>
            </a:r>
            <a:r>
              <a:rPr lang="en-GB" sz="2000" dirty="0">
                <a:ea typeface="+mn-lt"/>
                <a:cs typeface="+mn-lt"/>
              </a:rPr>
              <a:t>Collaborative intelligence sharing allows agencies to assess risks and threats more comprehensively, which can help in developing effective strategies to mitigate those risks.</a:t>
            </a:r>
            <a:endParaRPr lang="en-GB" sz="2000"/>
          </a:p>
          <a:p>
            <a:r>
              <a:rPr lang="en-GB" sz="2000" b="1" dirty="0">
                <a:ea typeface="+mn-lt"/>
                <a:cs typeface="+mn-lt"/>
              </a:rPr>
              <a:t>Public Safety:</a:t>
            </a:r>
            <a:r>
              <a:rPr lang="en-GB" sz="2000" dirty="0">
                <a:ea typeface="+mn-lt"/>
                <a:cs typeface="+mn-lt"/>
              </a:rPr>
              <a:t> By working together and sharing intelligence, law enforcement agencies can better protect the public and address public safety concerns, such as terrorist threats or organised crime.</a:t>
            </a:r>
            <a:endParaRPr lang="en-GB" sz="2000" dirty="0"/>
          </a:p>
          <a:p>
            <a:endParaRPr lang="en-GB" dirty="0"/>
          </a:p>
        </p:txBody>
      </p:sp>
      <p:sp>
        <p:nvSpPr>
          <p:cNvPr id="4" name="Footer Placeholder 3">
            <a:extLst>
              <a:ext uri="{FF2B5EF4-FFF2-40B4-BE49-F238E27FC236}">
                <a16:creationId xmlns:a16="http://schemas.microsoft.com/office/drawing/2014/main" id="{F79969D6-F3F2-FDE6-88AC-A1CA163E5F2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A10847D-133B-F8BE-080A-B5DE798B048A}"/>
              </a:ext>
            </a:extLst>
          </p:cNvPr>
          <p:cNvSpPr>
            <a:spLocks noGrp="1"/>
          </p:cNvSpPr>
          <p:nvPr>
            <p:ph type="sldNum" sz="quarter" idx="12"/>
          </p:nvPr>
        </p:nvSpPr>
        <p:spPr/>
        <p:txBody>
          <a:bodyPr/>
          <a:lstStyle/>
          <a:p>
            <a:fld id="{1B8B3671-A306-4A69-8480-FA9BE839245D}" type="slidenum">
              <a:rPr lang="en-US" smtClean="0"/>
              <a:t>25</a:t>
            </a:fld>
            <a:endParaRPr lang="en-US"/>
          </a:p>
        </p:txBody>
      </p:sp>
      <p:pic>
        <p:nvPicPr>
          <p:cNvPr id="8" name="Audio 7">
            <a:hlinkClick r:id="" action="ppaction://media"/>
            <a:extLst>
              <a:ext uri="{FF2B5EF4-FFF2-40B4-BE49-F238E27FC236}">
                <a16:creationId xmlns:a16="http://schemas.microsoft.com/office/drawing/2014/main" id="{43F0AF2B-7DC3-6B96-1274-7375B49D6AE0}"/>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766829779"/>
      </p:ext>
    </p:extLst>
  </p:cSld>
  <p:clrMapOvr>
    <a:masterClrMapping/>
  </p:clrMapOvr>
  <mc:AlternateContent xmlns:mc="http://schemas.openxmlformats.org/markup-compatibility/2006">
    <mc:Choice xmlns:p14="http://schemas.microsoft.com/office/powerpoint/2010/main" Requires="p14">
      <p:transition spd="slow" p14:dur="2000" advTm="31895"/>
    </mc:Choice>
    <mc:Fallback>
      <p:transition spd="slow" advTm="318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8"/>
                </p:tgtEl>
              </p:cMediaNode>
            </p:audio>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B958-E22E-F28A-D485-9F2E8C2316B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B6FC497-DE15-FBB8-CD02-FDDD49447437}"/>
              </a:ext>
            </a:extLst>
          </p:cNvPr>
          <p:cNvSpPr>
            <a:spLocks noGrp="1"/>
          </p:cNvSpPr>
          <p:nvPr>
            <p:ph idx="1"/>
          </p:nvPr>
        </p:nvSpPr>
        <p:spPr/>
        <p:txBody>
          <a:bodyPr vert="horz" lIns="91440" tIns="45720" rIns="91440" bIns="45720" rtlCol="0" anchor="t">
            <a:normAutofit/>
          </a:bodyPr>
          <a:lstStyle/>
          <a:p>
            <a:r>
              <a:rPr lang="en-GB" sz="2000" b="1" dirty="0">
                <a:ea typeface="+mn-lt"/>
                <a:cs typeface="+mn-lt"/>
              </a:rPr>
              <a:t>Information Validation: </a:t>
            </a:r>
            <a:r>
              <a:rPr lang="en-GB" sz="2000" dirty="0">
                <a:ea typeface="+mn-lt"/>
                <a:cs typeface="+mn-lt"/>
              </a:rPr>
              <a:t>Sharing intelligence enables different agencies to cross-verify information and assess its credibility, leading to more accurate and reliable data for decision-making.</a:t>
            </a:r>
            <a:endParaRPr lang="en-GB" sz="2000"/>
          </a:p>
          <a:p>
            <a:r>
              <a:rPr lang="en-GB" sz="2000" b="1" dirty="0">
                <a:ea typeface="+mn-lt"/>
                <a:cs typeface="+mn-lt"/>
              </a:rPr>
              <a:t>Legal and Ethical Considerations: </a:t>
            </a:r>
            <a:r>
              <a:rPr lang="en-GB" sz="2000" dirty="0">
                <a:ea typeface="+mn-lt"/>
                <a:cs typeface="+mn-lt"/>
              </a:rPr>
              <a:t>Effective intelligence sharing also ensures that information is shared in a manner that is consistent with legal and ethical standards, safeguarding individuals' rights and privacy.</a:t>
            </a:r>
            <a:endParaRPr lang="en-GB" sz="2000" dirty="0"/>
          </a:p>
          <a:p>
            <a:endParaRPr lang="en-GB" dirty="0"/>
          </a:p>
        </p:txBody>
      </p:sp>
      <p:sp>
        <p:nvSpPr>
          <p:cNvPr id="4" name="Footer Placeholder 3">
            <a:extLst>
              <a:ext uri="{FF2B5EF4-FFF2-40B4-BE49-F238E27FC236}">
                <a16:creationId xmlns:a16="http://schemas.microsoft.com/office/drawing/2014/main" id="{39DA7228-FE01-9884-006D-3CBDF149DFC3}"/>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DF3D65EC-F04D-C89A-C7E6-81849547CD00}"/>
              </a:ext>
            </a:extLst>
          </p:cNvPr>
          <p:cNvSpPr>
            <a:spLocks noGrp="1"/>
          </p:cNvSpPr>
          <p:nvPr>
            <p:ph type="sldNum" sz="quarter" idx="12"/>
          </p:nvPr>
        </p:nvSpPr>
        <p:spPr/>
        <p:txBody>
          <a:bodyPr/>
          <a:lstStyle/>
          <a:p>
            <a:fld id="{1B8B3671-A306-4A69-8480-FA9BE839245D}" type="slidenum">
              <a:rPr lang="en-US" smtClean="0"/>
              <a:t>26</a:t>
            </a:fld>
            <a:endParaRPr lang="en-US"/>
          </a:p>
        </p:txBody>
      </p:sp>
      <p:pic>
        <p:nvPicPr>
          <p:cNvPr id="8" name="Audio 7">
            <a:hlinkClick r:id="" action="ppaction://media"/>
            <a:extLst>
              <a:ext uri="{FF2B5EF4-FFF2-40B4-BE49-F238E27FC236}">
                <a16:creationId xmlns:a16="http://schemas.microsoft.com/office/drawing/2014/main" id="{6D1CEE66-DF9D-DBC9-986C-3A4860932446}"/>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16265391"/>
      </p:ext>
    </p:extLst>
  </p:cSld>
  <p:clrMapOvr>
    <a:masterClrMapping/>
  </p:clrMapOvr>
  <mc:AlternateContent xmlns:mc="http://schemas.openxmlformats.org/markup-compatibility/2006">
    <mc:Choice xmlns:p14="http://schemas.microsoft.com/office/powerpoint/2010/main" Requires="p14">
      <p:transition spd="slow" p14:dur="2000" advTm="33139"/>
    </mc:Choice>
    <mc:Fallback>
      <p:transition spd="slow" advTm="33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8"/>
                </p:tgtEl>
              </p:cMediaNode>
            </p:audio>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8C40F-4B10-0A93-EB38-39D4ECE82F7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B8C4FF-88BB-9DFA-D347-86C7A3E61974}"/>
              </a:ext>
            </a:extLst>
          </p:cNvPr>
          <p:cNvSpPr>
            <a:spLocks noGrp="1"/>
          </p:cNvSpPr>
          <p:nvPr>
            <p:ph idx="1"/>
          </p:nvPr>
        </p:nvSpPr>
        <p:spPr/>
        <p:txBody>
          <a:bodyPr vert="horz" lIns="91440" tIns="45720" rIns="91440" bIns="45720" rtlCol="0" anchor="t">
            <a:normAutofit/>
          </a:bodyPr>
          <a:lstStyle/>
          <a:p>
            <a:r>
              <a:rPr lang="en-GB" sz="2000" b="1" dirty="0">
                <a:ea typeface="+mn-lt"/>
                <a:cs typeface="+mn-lt"/>
              </a:rPr>
              <a:t>Cost-Effective Solutions:</a:t>
            </a:r>
            <a:r>
              <a:rPr lang="en-GB" sz="2000" dirty="0">
                <a:ea typeface="+mn-lt"/>
                <a:cs typeface="+mn-lt"/>
              </a:rPr>
              <a:t> Collaboration and intelligence sharing can lead to cost savings as agencies pool their resources, share technology, and benefit from each other's expertise.</a:t>
            </a:r>
            <a:endParaRPr lang="en-GB" sz="2000"/>
          </a:p>
          <a:p>
            <a:r>
              <a:rPr lang="en-GB" sz="2000" b="1" dirty="0">
                <a:ea typeface="+mn-lt"/>
                <a:cs typeface="+mn-lt"/>
              </a:rPr>
              <a:t>International Cooperation:</a:t>
            </a:r>
            <a:r>
              <a:rPr lang="en-GB" sz="2000" dirty="0">
                <a:ea typeface="+mn-lt"/>
                <a:cs typeface="+mn-lt"/>
              </a:rPr>
              <a:t> In cases involving transnational crime or terrorism, international intelligence sharing is crucial for addressing threats that extend across borders. Police agencies from different countries must collaborate to combat these challenges effectively.</a:t>
            </a:r>
            <a:endParaRPr lang="en-GB" sz="2000" dirty="0"/>
          </a:p>
          <a:p>
            <a:endParaRPr lang="en-GB" dirty="0"/>
          </a:p>
        </p:txBody>
      </p:sp>
      <p:sp>
        <p:nvSpPr>
          <p:cNvPr id="4" name="Footer Placeholder 3">
            <a:extLst>
              <a:ext uri="{FF2B5EF4-FFF2-40B4-BE49-F238E27FC236}">
                <a16:creationId xmlns:a16="http://schemas.microsoft.com/office/drawing/2014/main" id="{B792A71E-9BC6-95EB-63E1-1FEDB24F0F9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3AFC6EFD-3CDE-604C-F993-A55580BAE2A5}"/>
              </a:ext>
            </a:extLst>
          </p:cNvPr>
          <p:cNvSpPr>
            <a:spLocks noGrp="1"/>
          </p:cNvSpPr>
          <p:nvPr>
            <p:ph type="sldNum" sz="quarter" idx="12"/>
          </p:nvPr>
        </p:nvSpPr>
        <p:spPr/>
        <p:txBody>
          <a:bodyPr/>
          <a:lstStyle/>
          <a:p>
            <a:fld id="{1B8B3671-A306-4A69-8480-FA9BE839245D}" type="slidenum">
              <a:rPr lang="en-US" smtClean="0"/>
              <a:t>27</a:t>
            </a:fld>
            <a:endParaRPr lang="en-US"/>
          </a:p>
        </p:txBody>
      </p:sp>
      <p:pic>
        <p:nvPicPr>
          <p:cNvPr id="9" name="Audio 8">
            <a:hlinkClick r:id="" action="ppaction://media"/>
            <a:extLst>
              <a:ext uri="{FF2B5EF4-FFF2-40B4-BE49-F238E27FC236}">
                <a16:creationId xmlns:a16="http://schemas.microsoft.com/office/drawing/2014/main" id="{0CF8404F-41AD-543B-5B3D-D4D0378AEC7F}"/>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515498334"/>
      </p:ext>
    </p:extLst>
  </p:cSld>
  <p:clrMapOvr>
    <a:masterClrMapping/>
  </p:clrMapOvr>
  <mc:AlternateContent xmlns:mc="http://schemas.openxmlformats.org/markup-compatibility/2006">
    <mc:Choice xmlns:p14="http://schemas.microsoft.com/office/powerpoint/2010/main" Requires="p14">
      <p:transition spd="slow" p14:dur="2000" advTm="41207"/>
    </mc:Choice>
    <mc:Fallback>
      <p:transition spd="slow" advTm="412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9"/>
                </p:tgtEl>
              </p:cMediaNode>
            </p:audio>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465B4-AADF-DA3F-42F8-C8208155F869}"/>
              </a:ext>
            </a:extLst>
          </p:cNvPr>
          <p:cNvSpPr>
            <a:spLocks noGrp="1"/>
          </p:cNvSpPr>
          <p:nvPr>
            <p:ph type="ctrTitle"/>
          </p:nvPr>
        </p:nvSpPr>
        <p:spPr>
          <a:xfrm>
            <a:off x="756968" y="1995887"/>
            <a:ext cx="3665507" cy="2037951"/>
          </a:xfrm>
        </p:spPr>
        <p:txBody>
          <a:bodyPr anchor="ctr">
            <a:normAutofit/>
          </a:bodyPr>
          <a:lstStyle/>
          <a:p>
            <a:r>
              <a:rPr lang="en-GB" sz="2200"/>
              <a:t>Collaboration </a:t>
            </a:r>
          </a:p>
        </p:txBody>
      </p:sp>
      <p:sp>
        <p:nvSpPr>
          <p:cNvPr id="9" name="Subtitle 2">
            <a:extLst>
              <a:ext uri="{FF2B5EF4-FFF2-40B4-BE49-F238E27FC236}">
                <a16:creationId xmlns:a16="http://schemas.microsoft.com/office/drawing/2014/main" id="{8C9CBC84-F0D5-F7BE-6145-63C8057F4DF8}"/>
              </a:ext>
            </a:extLst>
          </p:cNvPr>
          <p:cNvSpPr>
            <a:spLocks noGrp="1"/>
          </p:cNvSpPr>
          <p:nvPr>
            <p:ph type="subTitle" idx="1"/>
          </p:nvPr>
        </p:nvSpPr>
        <p:spPr>
          <a:xfrm>
            <a:off x="1441701" y="4413956"/>
            <a:ext cx="3119010" cy="1013687"/>
          </a:xfrm>
        </p:spPr>
        <p:txBody>
          <a:bodyPr anchor="b">
            <a:normAutofit/>
          </a:bodyPr>
          <a:lstStyle/>
          <a:p>
            <a:endParaRPr lang="en-US" dirty="0"/>
          </a:p>
        </p:txBody>
      </p:sp>
      <p:pic>
        <p:nvPicPr>
          <p:cNvPr id="4" name="Content Placeholder 3" descr="10 must-haves for successful team collaboration | Slack">
            <a:extLst>
              <a:ext uri="{FF2B5EF4-FFF2-40B4-BE49-F238E27FC236}">
                <a16:creationId xmlns:a16="http://schemas.microsoft.com/office/drawing/2014/main" id="{1A9AC335-A8C7-ED28-D3E8-ABBF03F56DE3}"/>
              </a:ext>
            </a:extLst>
          </p:cNvPr>
          <p:cNvPicPr>
            <a:picLocks noGrp="1" noChangeAspect="1"/>
          </p:cNvPicPr>
          <p:nvPr>
            <p:ph idx="4294967295"/>
          </p:nvPr>
        </p:nvPicPr>
        <p:blipFill rotWithShape="1">
          <a:blip r:embed="rId4"/>
          <a:srcRect l="3936" r="7175"/>
          <a:stretch/>
        </p:blipFill>
        <p:spPr>
          <a:xfrm>
            <a:off x="6096000" y="10"/>
            <a:ext cx="6096001" cy="6857990"/>
          </a:xfrm>
          <a:noFill/>
        </p:spPr>
      </p:pic>
      <p:sp>
        <p:nvSpPr>
          <p:cNvPr id="13" name="Footer Placeholder 10">
            <a:extLst>
              <a:ext uri="{FF2B5EF4-FFF2-40B4-BE49-F238E27FC236}">
                <a16:creationId xmlns:a16="http://schemas.microsoft.com/office/drawing/2014/main" id="{A951C292-0895-FBAE-FACD-6218C51CE6CD}"/>
              </a:ext>
            </a:extLst>
          </p:cNvPr>
          <p:cNvSpPr>
            <a:spLocks noGrp="1"/>
          </p:cNvSpPr>
          <p:nvPr>
            <p:ph type="ftr" sz="quarter" idx="11"/>
          </p:nvPr>
        </p:nvSpPr>
        <p:spPr>
          <a:xfrm>
            <a:off x="7286625" y="6199188"/>
            <a:ext cx="3409951"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5" name="Slide Number Placeholder 11">
            <a:extLst>
              <a:ext uri="{FF2B5EF4-FFF2-40B4-BE49-F238E27FC236}">
                <a16:creationId xmlns:a16="http://schemas.microsoft.com/office/drawing/2014/main" id="{431ADC51-CCC5-C549-E32C-8D4B995D6344}"/>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solidFill>
                  <a:srgbClr val="FFFFFF"/>
                </a:solidFill>
                <a:effectLst>
                  <a:outerShdw blurRad="38100" dist="38100" dir="2700000" algn="tl">
                    <a:srgbClr val="000000">
                      <a:alpha val="43137"/>
                    </a:srgbClr>
                  </a:outerShdw>
                </a:effectLst>
              </a:rPr>
              <a:pPr>
                <a:spcAft>
                  <a:spcPts val="600"/>
                </a:spcAft>
              </a:pPr>
              <a:t>28</a:t>
            </a:fld>
            <a:endParaRPr lang="en-US">
              <a:solidFill>
                <a:srgbClr val="FFFFFF"/>
              </a:solidFill>
              <a:effectLst>
                <a:outerShdw blurRad="38100" dist="38100" dir="2700000" algn="tl">
                  <a:srgbClr val="000000">
                    <a:alpha val="43137"/>
                  </a:srgbClr>
                </a:outerShdw>
              </a:effectLst>
            </a:endParaRPr>
          </a:p>
        </p:txBody>
      </p:sp>
      <p:pic>
        <p:nvPicPr>
          <p:cNvPr id="8" name="Audio 7">
            <a:hlinkClick r:id="" action="ppaction://media"/>
            <a:extLst>
              <a:ext uri="{FF2B5EF4-FFF2-40B4-BE49-F238E27FC236}">
                <a16:creationId xmlns:a16="http://schemas.microsoft.com/office/drawing/2014/main" id="{AEA846D7-AC91-FD85-D24B-25E034D79AD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749967"/>
      </p:ext>
    </p:extLst>
  </p:cSld>
  <p:clrMapOvr>
    <a:masterClrMapping/>
  </p:clrMapOvr>
  <mc:AlternateContent xmlns:mc="http://schemas.openxmlformats.org/markup-compatibility/2006">
    <mc:Choice xmlns:p14="http://schemas.microsoft.com/office/powerpoint/2010/main" Requires="p14">
      <p:transition spd="slow" p14:dur="2000" advTm="20081"/>
    </mc:Choice>
    <mc:Fallback>
      <p:transition spd="slow" advTm="20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654246F-8623-7F3F-7EFA-15A14DAF0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603A06-7A53-0535-DCF4-6A2E0EEEA1D1}"/>
              </a:ext>
            </a:extLst>
          </p:cNvPr>
          <p:cNvSpPr>
            <a:spLocks noGrp="1"/>
          </p:cNvSpPr>
          <p:nvPr>
            <p:ph type="title"/>
          </p:nvPr>
        </p:nvSpPr>
        <p:spPr>
          <a:xfrm>
            <a:off x="952500" y="957739"/>
            <a:ext cx="4394103" cy="1778906"/>
          </a:xfrm>
        </p:spPr>
        <p:txBody>
          <a:bodyPr>
            <a:normAutofit/>
          </a:bodyPr>
          <a:lstStyle/>
          <a:p>
            <a:r>
              <a:rPr lang="en-GB" dirty="0"/>
              <a:t>WHAT IS COLLABORATION?</a:t>
            </a:r>
          </a:p>
        </p:txBody>
      </p:sp>
      <p:sp>
        <p:nvSpPr>
          <p:cNvPr id="3" name="Content Placeholder 2">
            <a:extLst>
              <a:ext uri="{FF2B5EF4-FFF2-40B4-BE49-F238E27FC236}">
                <a16:creationId xmlns:a16="http://schemas.microsoft.com/office/drawing/2014/main" id="{7BE74835-BCD4-2603-CAB2-CB1B06088BB7}"/>
              </a:ext>
            </a:extLst>
          </p:cNvPr>
          <p:cNvSpPr>
            <a:spLocks noGrp="1"/>
          </p:cNvSpPr>
          <p:nvPr>
            <p:ph idx="1"/>
          </p:nvPr>
        </p:nvSpPr>
        <p:spPr>
          <a:xfrm>
            <a:off x="952500" y="2890882"/>
            <a:ext cx="4394103" cy="3009381"/>
          </a:xfrm>
        </p:spPr>
        <p:txBody>
          <a:bodyPr>
            <a:normAutofit/>
          </a:bodyPr>
          <a:lstStyle/>
          <a:p>
            <a:r>
              <a:rPr lang="en-GB" dirty="0"/>
              <a:t>The Cambridge Dictionary describes collaboration as: </a:t>
            </a:r>
          </a:p>
          <a:p>
            <a:endParaRPr lang="en-GB" dirty="0"/>
          </a:p>
          <a:p>
            <a:r>
              <a:rPr lang="en-GB" b="1" i="0">
                <a:effectLst/>
                <a:latin typeface="Arial" panose="020B0604020202020204" pitchFamily="34" charset="0"/>
              </a:rPr>
              <a:t>the </a:t>
            </a:r>
            <a:r>
              <a:rPr lang="en-GB" b="1" i="0" u="none" strike="noStrike">
                <a:effectLst/>
                <a:latin typeface="Arial" panose="020B0604020202020204" pitchFamily="34" charset="0"/>
                <a:hlinkClick r:id="rId4" tooltip="situation"/>
              </a:rPr>
              <a:t>situation</a:t>
            </a:r>
            <a:r>
              <a:rPr lang="en-GB" b="1" i="0">
                <a:effectLst/>
                <a:latin typeface="Arial" panose="020B0604020202020204" pitchFamily="34" charset="0"/>
              </a:rPr>
              <a:t> of two or more </a:t>
            </a:r>
            <a:r>
              <a:rPr lang="en-GB" b="1" i="0" u="none" strike="noStrike">
                <a:effectLst/>
                <a:latin typeface="Arial" panose="020B0604020202020204" pitchFamily="34" charset="0"/>
                <a:hlinkClick r:id="rId5" tooltip="people"/>
              </a:rPr>
              <a:t>people</a:t>
            </a:r>
            <a:r>
              <a:rPr lang="en-GB" b="1" i="0">
                <a:effectLst/>
                <a:latin typeface="Arial" panose="020B0604020202020204" pitchFamily="34" charset="0"/>
              </a:rPr>
              <a:t> </a:t>
            </a:r>
            <a:r>
              <a:rPr lang="en-GB" b="1" i="0" u="none" strike="noStrike">
                <a:effectLst/>
                <a:latin typeface="Arial" panose="020B0604020202020204" pitchFamily="34" charset="0"/>
                <a:hlinkClick r:id="rId6" tooltip="working"/>
              </a:rPr>
              <a:t>working</a:t>
            </a:r>
            <a:r>
              <a:rPr lang="en-GB" b="1" i="0">
                <a:effectLst/>
                <a:latin typeface="Arial" panose="020B0604020202020204" pitchFamily="34" charset="0"/>
              </a:rPr>
              <a:t> together to </a:t>
            </a:r>
            <a:r>
              <a:rPr lang="en-GB" b="1" i="0" u="none" strike="noStrike">
                <a:effectLst/>
                <a:latin typeface="Arial" panose="020B0604020202020204" pitchFamily="34" charset="0"/>
                <a:hlinkClick r:id="rId7" tooltip="create"/>
              </a:rPr>
              <a:t>create</a:t>
            </a:r>
            <a:r>
              <a:rPr lang="en-GB" b="1" i="0">
                <a:effectLst/>
                <a:latin typeface="Arial" panose="020B0604020202020204" pitchFamily="34" charset="0"/>
              </a:rPr>
              <a:t> or </a:t>
            </a:r>
            <a:r>
              <a:rPr lang="en-GB" b="1" i="0" u="none" strike="noStrike">
                <a:effectLst/>
                <a:latin typeface="Arial" panose="020B0604020202020204" pitchFamily="34" charset="0"/>
                <a:hlinkClick r:id="rId8" tooltip="achieve"/>
              </a:rPr>
              <a:t>achieve</a:t>
            </a:r>
            <a:r>
              <a:rPr lang="en-GB" b="1" i="0">
                <a:effectLst/>
                <a:latin typeface="Arial" panose="020B0604020202020204" pitchFamily="34" charset="0"/>
              </a:rPr>
              <a:t> the same thing:</a:t>
            </a:r>
            <a:endParaRPr lang="en-GB" dirty="0"/>
          </a:p>
        </p:txBody>
      </p:sp>
      <p:sp>
        <p:nvSpPr>
          <p:cNvPr id="14" name="Rectangle 13">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5400" y="953965"/>
            <a:ext cx="4164100" cy="495153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light bulb with people in it&#10;&#10;Description automatically generated">
            <a:extLst>
              <a:ext uri="{FF2B5EF4-FFF2-40B4-BE49-F238E27FC236}">
                <a16:creationId xmlns:a16="http://schemas.microsoft.com/office/drawing/2014/main" id="{381E99AE-36C5-24E0-0795-02C2CDEE7CC4}"/>
              </a:ext>
            </a:extLst>
          </p:cNvPr>
          <p:cNvPicPr>
            <a:picLocks noChangeAspect="1"/>
          </p:cNvPicPr>
          <p:nvPr/>
        </p:nvPicPr>
        <p:blipFill>
          <a:blip r:embed="rId9"/>
          <a:stretch>
            <a:fillRect/>
          </a:stretch>
        </p:blipFill>
        <p:spPr>
          <a:xfrm>
            <a:off x="6471687" y="1699144"/>
            <a:ext cx="3988143" cy="3459714"/>
          </a:xfrm>
          <a:prstGeom prst="rect">
            <a:avLst/>
          </a:prstGeom>
        </p:spPr>
      </p:pic>
      <p:sp>
        <p:nvSpPr>
          <p:cNvPr id="5" name="Slide Number Placeholder 4">
            <a:extLst>
              <a:ext uri="{FF2B5EF4-FFF2-40B4-BE49-F238E27FC236}">
                <a16:creationId xmlns:a16="http://schemas.microsoft.com/office/drawing/2014/main" id="{6A5473E0-B73B-AB10-C909-180ED6E6FDE2}"/>
              </a:ext>
            </a:extLst>
          </p:cNvPr>
          <p:cNvSpPr>
            <a:spLocks noGrp="1"/>
          </p:cNvSpPr>
          <p:nvPr>
            <p:ph type="sldNum" sz="quarter" idx="12"/>
          </p:nvPr>
        </p:nvSpPr>
        <p:spPr>
          <a:xfrm>
            <a:off x="10728107" y="6199188"/>
            <a:ext cx="619125" cy="365125"/>
          </a:xfrm>
        </p:spPr>
        <p:txBody>
          <a:bodyPr>
            <a:normAutofit/>
          </a:bodyPr>
          <a:lstStyle/>
          <a:p>
            <a:pPr>
              <a:spcAft>
                <a:spcPts val="600"/>
              </a:spcAft>
            </a:pPr>
            <a:fld id="{1B8B3671-A306-4A69-8480-FA9BE839245D}" type="slidenum">
              <a:rPr lang="en-US" smtClean="0"/>
              <a:pPr>
                <a:spcAft>
                  <a:spcPts val="600"/>
                </a:spcAft>
              </a:pPr>
              <a:t>29</a:t>
            </a:fld>
            <a:endParaRPr lang="en-US"/>
          </a:p>
        </p:txBody>
      </p:sp>
      <p:pic>
        <p:nvPicPr>
          <p:cNvPr id="10" name="Audio 9">
            <a:hlinkClick r:id="" action="ppaction://media"/>
            <a:extLst>
              <a:ext uri="{FF2B5EF4-FFF2-40B4-BE49-F238E27FC236}">
                <a16:creationId xmlns:a16="http://schemas.microsoft.com/office/drawing/2014/main" id="{28D901DE-FAD0-F57D-9CA3-E1BB0C290BA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27978501"/>
      </p:ext>
    </p:extLst>
  </p:cSld>
  <p:clrMapOvr>
    <a:masterClrMapping/>
  </p:clrMapOvr>
  <mc:AlternateContent xmlns:mc="http://schemas.openxmlformats.org/markup-compatibility/2006">
    <mc:Choice xmlns:p14="http://schemas.microsoft.com/office/powerpoint/2010/main" Requires="p14">
      <p:transition spd="slow" p14:dur="2000" advTm="15255"/>
    </mc:Choice>
    <mc:Fallback>
      <p:transition spd="slow" advTm="152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9698E-CF82-2553-3ED2-0715AEEFD7CE}"/>
              </a:ext>
            </a:extLst>
          </p:cNvPr>
          <p:cNvSpPr>
            <a:spLocks noGrp="1"/>
          </p:cNvSpPr>
          <p:nvPr>
            <p:ph type="title"/>
          </p:nvPr>
        </p:nvSpPr>
        <p:spPr/>
        <p:txBody>
          <a:bodyPr/>
          <a:lstStyle/>
          <a:p>
            <a:r>
              <a:rPr lang="en-GB" dirty="0"/>
              <a:t>What does The College of policing say?</a:t>
            </a:r>
          </a:p>
        </p:txBody>
      </p:sp>
      <p:pic>
        <p:nvPicPr>
          <p:cNvPr id="4" name="Content Placeholder 3" descr="A white paper with blue text&#10;&#10;Description automatically generated">
            <a:extLst>
              <a:ext uri="{FF2B5EF4-FFF2-40B4-BE49-F238E27FC236}">
                <a16:creationId xmlns:a16="http://schemas.microsoft.com/office/drawing/2014/main" id="{63C85163-0385-BFE0-CCD9-A7C6D13AF959}"/>
              </a:ext>
            </a:extLst>
          </p:cNvPr>
          <p:cNvPicPr>
            <a:picLocks noGrp="1" noChangeAspect="1"/>
          </p:cNvPicPr>
          <p:nvPr>
            <p:ph idx="1"/>
          </p:nvPr>
        </p:nvPicPr>
        <p:blipFill>
          <a:blip r:embed="rId4"/>
          <a:stretch>
            <a:fillRect/>
          </a:stretch>
        </p:blipFill>
        <p:spPr>
          <a:xfrm>
            <a:off x="1688391" y="2158280"/>
            <a:ext cx="9074990" cy="4561175"/>
          </a:xfrm>
        </p:spPr>
      </p:pic>
      <p:sp>
        <p:nvSpPr>
          <p:cNvPr id="3" name="Footer Placeholder 2">
            <a:extLst>
              <a:ext uri="{FF2B5EF4-FFF2-40B4-BE49-F238E27FC236}">
                <a16:creationId xmlns:a16="http://schemas.microsoft.com/office/drawing/2014/main" id="{7058AE9E-83ED-631A-B69E-F6F92247EDC3}"/>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7AC4F1E-D9A4-80AA-9CBC-839055F4A4FF}"/>
              </a:ext>
            </a:extLst>
          </p:cNvPr>
          <p:cNvSpPr>
            <a:spLocks noGrp="1"/>
          </p:cNvSpPr>
          <p:nvPr>
            <p:ph type="sldNum" sz="quarter" idx="12"/>
          </p:nvPr>
        </p:nvSpPr>
        <p:spPr/>
        <p:txBody>
          <a:bodyPr/>
          <a:lstStyle/>
          <a:p>
            <a:fld id="{1B8B3671-A306-4A69-8480-FA9BE839245D}" type="slidenum">
              <a:rPr lang="en-US" smtClean="0"/>
              <a:t>30</a:t>
            </a:fld>
            <a:endParaRPr lang="en-US"/>
          </a:p>
        </p:txBody>
      </p:sp>
      <p:pic>
        <p:nvPicPr>
          <p:cNvPr id="10" name="Audio 9">
            <a:hlinkClick r:id="" action="ppaction://media"/>
            <a:extLst>
              <a:ext uri="{FF2B5EF4-FFF2-40B4-BE49-F238E27FC236}">
                <a16:creationId xmlns:a16="http://schemas.microsoft.com/office/drawing/2014/main" id="{ED174B30-73E7-C607-FAB6-A2D1D20B5F7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52416624"/>
      </p:ext>
    </p:extLst>
  </p:cSld>
  <p:clrMapOvr>
    <a:masterClrMapping/>
  </p:clrMapOvr>
  <mc:AlternateContent xmlns:mc="http://schemas.openxmlformats.org/markup-compatibility/2006">
    <mc:Choice xmlns:p14="http://schemas.microsoft.com/office/powerpoint/2010/main" Requires="p14">
      <p:transition spd="slow" p14:dur="2000" advTm="38977"/>
    </mc:Choice>
    <mc:Fallback>
      <p:transition spd="slow" advTm="38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B0184-974E-F042-6CED-BEE9ADA49AAD}"/>
              </a:ext>
            </a:extLst>
          </p:cNvPr>
          <p:cNvSpPr>
            <a:spLocks noGrp="1"/>
          </p:cNvSpPr>
          <p:nvPr>
            <p:ph type="title"/>
          </p:nvPr>
        </p:nvSpPr>
        <p:spPr/>
        <p:txBody>
          <a:bodyPr>
            <a:normAutofit fontScale="90000"/>
          </a:bodyPr>
          <a:lstStyle/>
          <a:p>
            <a:r>
              <a:rPr lang="en-GB" dirty="0"/>
              <a:t>The risks of not sharing information. </a:t>
            </a:r>
            <a:br>
              <a:rPr lang="en-GB" dirty="0"/>
            </a:br>
            <a:endParaRPr lang="en-GB" dirty="0"/>
          </a:p>
        </p:txBody>
      </p:sp>
      <p:pic>
        <p:nvPicPr>
          <p:cNvPr id="6" name="Online Media 5" title="Fiona Pilkington: Anti-social Behaviour">
            <a:hlinkClick r:id="" action="ppaction://media"/>
            <a:extLst>
              <a:ext uri="{FF2B5EF4-FFF2-40B4-BE49-F238E27FC236}">
                <a16:creationId xmlns:a16="http://schemas.microsoft.com/office/drawing/2014/main" id="{725A6CE9-525E-BAD0-FDCB-6BFF8F71E79A}"/>
              </a:ext>
            </a:extLst>
          </p:cNvPr>
          <p:cNvPicPr>
            <a:picLocks noGrp="1" noRot="1" noChangeAspect="1"/>
          </p:cNvPicPr>
          <p:nvPr>
            <p:ph idx="1"/>
            <a:videoFile r:link="rId1"/>
          </p:nvPr>
        </p:nvPicPr>
        <p:blipFill>
          <a:blip r:embed="rId5"/>
          <a:stretch>
            <a:fillRect/>
          </a:stretch>
        </p:blipFill>
        <p:spPr>
          <a:xfrm>
            <a:off x="2868613" y="2262188"/>
            <a:ext cx="6453187" cy="3643312"/>
          </a:xfrm>
          <a:prstGeom prst="rect">
            <a:avLst/>
          </a:prstGeom>
        </p:spPr>
      </p:pic>
      <p:sp>
        <p:nvSpPr>
          <p:cNvPr id="4" name="Footer Placeholder 3">
            <a:extLst>
              <a:ext uri="{FF2B5EF4-FFF2-40B4-BE49-F238E27FC236}">
                <a16:creationId xmlns:a16="http://schemas.microsoft.com/office/drawing/2014/main" id="{9524A416-2DF2-BE88-C365-C1A13671D6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827A3D3-05F9-0370-7280-E39B4690F900}"/>
              </a:ext>
            </a:extLst>
          </p:cNvPr>
          <p:cNvSpPr>
            <a:spLocks noGrp="1"/>
          </p:cNvSpPr>
          <p:nvPr>
            <p:ph type="sldNum" sz="quarter" idx="12"/>
          </p:nvPr>
        </p:nvSpPr>
        <p:spPr/>
        <p:txBody>
          <a:bodyPr/>
          <a:lstStyle/>
          <a:p>
            <a:fld id="{1B8B3671-A306-4A69-8480-FA9BE839245D}" type="slidenum">
              <a:rPr lang="en-US" smtClean="0"/>
              <a:t>31</a:t>
            </a:fld>
            <a:endParaRPr lang="en-US"/>
          </a:p>
        </p:txBody>
      </p:sp>
      <p:pic>
        <p:nvPicPr>
          <p:cNvPr id="9" name="Audio 8">
            <a:hlinkClick r:id="" action="ppaction://media"/>
            <a:extLst>
              <a:ext uri="{FF2B5EF4-FFF2-40B4-BE49-F238E27FC236}">
                <a16:creationId xmlns:a16="http://schemas.microsoft.com/office/drawing/2014/main" id="{A1B1C01E-8671-F07D-FDF7-3F90AA7FECDE}"/>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4785588"/>
      </p:ext>
    </p:extLst>
  </p:cSld>
  <p:clrMapOvr>
    <a:masterClrMapping/>
  </p:clrMapOvr>
  <mc:AlternateContent xmlns:mc="http://schemas.openxmlformats.org/markup-compatibility/2006">
    <mc:Choice xmlns:p14="http://schemas.microsoft.com/office/powerpoint/2010/main" Requires="p14">
      <p:transition spd="slow" p14:dur="2000" advTm="47203"/>
    </mc:Choice>
    <mc:Fallback>
      <p:transition spd="slow" advTm="47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17" fill="hold" display="0">
                  <p:stCondLst>
                    <p:cond delay="indefinite"/>
                  </p:stCondLst>
                  <p:endCondLst>
                    <p:cond evt="onStopAudio" delay="0">
                      <p:tgtEl>
                        <p:sldTgt/>
                      </p:tgtEl>
                    </p:cond>
                  </p:endCondLst>
                </p:cTn>
                <p:tgtEl>
                  <p:spTgt spid="9"/>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654246F-8623-7F3F-7EFA-15A14DAF0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18C19-5BCC-6382-78F1-16436522B5F5}"/>
              </a:ext>
            </a:extLst>
          </p:cNvPr>
          <p:cNvSpPr>
            <a:spLocks noGrp="1"/>
          </p:cNvSpPr>
          <p:nvPr>
            <p:ph type="title"/>
          </p:nvPr>
        </p:nvSpPr>
        <p:spPr>
          <a:xfrm>
            <a:off x="952500" y="957739"/>
            <a:ext cx="4394103" cy="1778906"/>
          </a:xfrm>
        </p:spPr>
        <p:txBody>
          <a:bodyPr>
            <a:normAutofit/>
          </a:bodyPr>
          <a:lstStyle/>
          <a:p>
            <a:r>
              <a:rPr lang="en-GB" dirty="0"/>
              <a:t>Directed reading</a:t>
            </a:r>
          </a:p>
        </p:txBody>
      </p:sp>
      <p:sp>
        <p:nvSpPr>
          <p:cNvPr id="3" name="Content Placeholder 2">
            <a:extLst>
              <a:ext uri="{FF2B5EF4-FFF2-40B4-BE49-F238E27FC236}">
                <a16:creationId xmlns:a16="http://schemas.microsoft.com/office/drawing/2014/main" id="{E0A70670-4B5A-112D-9B80-36EC3F54B541}"/>
              </a:ext>
            </a:extLst>
          </p:cNvPr>
          <p:cNvSpPr>
            <a:spLocks noGrp="1"/>
          </p:cNvSpPr>
          <p:nvPr>
            <p:ph idx="1"/>
          </p:nvPr>
        </p:nvSpPr>
        <p:spPr>
          <a:xfrm>
            <a:off x="952500" y="2890882"/>
            <a:ext cx="4394103" cy="3009381"/>
          </a:xfrm>
        </p:spPr>
        <p:txBody>
          <a:bodyPr>
            <a:normAutofit/>
          </a:bodyPr>
          <a:lstStyle/>
          <a:p>
            <a:r>
              <a:rPr lang="en-GB" dirty="0">
                <a:hlinkClick r:id="rId4"/>
              </a:rPr>
              <a:t>2009-Fiona-Pilkington-Leicestershire.pdf (hampshiresab.org.uk)</a:t>
            </a:r>
            <a:endParaRPr lang="en-GB" dirty="0"/>
          </a:p>
          <a:p>
            <a:endParaRPr lang="en-GB" dirty="0"/>
          </a:p>
        </p:txBody>
      </p:sp>
      <p:sp>
        <p:nvSpPr>
          <p:cNvPr id="15" name="Rectangle 14">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5400" y="953965"/>
            <a:ext cx="4164100" cy="495153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reen and white cover&#10;&#10;Description automatically generated">
            <a:extLst>
              <a:ext uri="{FF2B5EF4-FFF2-40B4-BE49-F238E27FC236}">
                <a16:creationId xmlns:a16="http://schemas.microsoft.com/office/drawing/2014/main" id="{283763DD-083C-D801-9340-19DA288CBA19}"/>
              </a:ext>
            </a:extLst>
          </p:cNvPr>
          <p:cNvPicPr>
            <a:picLocks noChangeAspect="1"/>
          </p:cNvPicPr>
          <p:nvPr/>
        </p:nvPicPr>
        <p:blipFill>
          <a:blip r:embed="rId5"/>
          <a:stretch>
            <a:fillRect/>
          </a:stretch>
        </p:blipFill>
        <p:spPr>
          <a:xfrm>
            <a:off x="7363387" y="1699144"/>
            <a:ext cx="3096443" cy="3459714"/>
          </a:xfrm>
          <a:prstGeom prst="rect">
            <a:avLst/>
          </a:prstGeom>
        </p:spPr>
      </p:pic>
      <p:sp>
        <p:nvSpPr>
          <p:cNvPr id="4" name="Footer Placeholder 3">
            <a:extLst>
              <a:ext uri="{FF2B5EF4-FFF2-40B4-BE49-F238E27FC236}">
                <a16:creationId xmlns:a16="http://schemas.microsoft.com/office/drawing/2014/main" id="{3F1E336C-92DC-DF87-DE72-2BBCE4FE7485}"/>
              </a:ext>
            </a:extLst>
          </p:cNvPr>
          <p:cNvSpPr>
            <a:spLocks noGrp="1"/>
          </p:cNvSpPr>
          <p:nvPr>
            <p:ph type="ftr" sz="quarter" idx="11"/>
          </p:nvPr>
        </p:nvSpPr>
        <p:spPr>
          <a:xfrm>
            <a:off x="7286625" y="6199188"/>
            <a:ext cx="3409951" cy="365125"/>
          </a:xfrm>
        </p:spPr>
        <p:txBody>
          <a:bodyPr>
            <a:normAutofit/>
          </a:bodyPr>
          <a:lstStyle/>
          <a:p>
            <a:pPr>
              <a:spcAft>
                <a:spcPts val="600"/>
              </a:spcAft>
            </a:pPr>
            <a:r>
              <a:rPr lang="en-US"/>
              <a:t>Sample Footer Text</a:t>
            </a:r>
          </a:p>
        </p:txBody>
      </p:sp>
      <p:sp>
        <p:nvSpPr>
          <p:cNvPr id="5" name="Slide Number Placeholder 4">
            <a:extLst>
              <a:ext uri="{FF2B5EF4-FFF2-40B4-BE49-F238E27FC236}">
                <a16:creationId xmlns:a16="http://schemas.microsoft.com/office/drawing/2014/main" id="{B9849173-614C-3B7F-8CDC-89DB208007EE}"/>
              </a:ext>
            </a:extLst>
          </p:cNvPr>
          <p:cNvSpPr>
            <a:spLocks noGrp="1"/>
          </p:cNvSpPr>
          <p:nvPr>
            <p:ph type="sldNum" sz="quarter" idx="12"/>
          </p:nvPr>
        </p:nvSpPr>
        <p:spPr>
          <a:xfrm>
            <a:off x="10728107" y="6199188"/>
            <a:ext cx="619125" cy="365125"/>
          </a:xfrm>
        </p:spPr>
        <p:txBody>
          <a:bodyPr>
            <a:normAutofit/>
          </a:bodyPr>
          <a:lstStyle/>
          <a:p>
            <a:pPr>
              <a:spcAft>
                <a:spcPts val="600"/>
              </a:spcAft>
            </a:pPr>
            <a:fld id="{1B8B3671-A306-4A69-8480-FA9BE839245D}" type="slidenum">
              <a:rPr lang="en-US" smtClean="0"/>
              <a:pPr>
                <a:spcAft>
                  <a:spcPts val="600"/>
                </a:spcAft>
              </a:pPr>
              <a:t>32</a:t>
            </a:fld>
            <a:endParaRPr lang="en-US"/>
          </a:p>
        </p:txBody>
      </p:sp>
      <p:pic>
        <p:nvPicPr>
          <p:cNvPr id="11" name="Audio 10">
            <a:hlinkClick r:id="" action="ppaction://media"/>
            <a:extLst>
              <a:ext uri="{FF2B5EF4-FFF2-40B4-BE49-F238E27FC236}">
                <a16:creationId xmlns:a16="http://schemas.microsoft.com/office/drawing/2014/main" id="{FDD09159-9A1E-4387-26F5-9344B1FA91A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35672259"/>
      </p:ext>
    </p:extLst>
  </p:cSld>
  <p:clrMapOvr>
    <a:masterClrMapping/>
  </p:clrMapOvr>
  <mc:AlternateContent xmlns:mc="http://schemas.openxmlformats.org/markup-compatibility/2006">
    <mc:Choice xmlns:p14="http://schemas.microsoft.com/office/powerpoint/2010/main" Requires="p14">
      <p:transition spd="slow" p14:dur="2000" advTm="41334"/>
    </mc:Choice>
    <mc:Fallback>
      <p:transition spd="slow" advTm="413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A2898-5404-1390-FFEC-CC333F9324D5}"/>
              </a:ext>
            </a:extLst>
          </p:cNvPr>
          <p:cNvSpPr>
            <a:spLocks noGrp="1"/>
          </p:cNvSpPr>
          <p:nvPr>
            <p:ph type="title"/>
          </p:nvPr>
        </p:nvSpPr>
        <p:spPr>
          <a:xfrm>
            <a:off x="761018" y="1295400"/>
            <a:ext cx="5832486" cy="1591491"/>
          </a:xfrm>
        </p:spPr>
        <p:txBody>
          <a:bodyPr>
            <a:normAutofit/>
          </a:bodyPr>
          <a:lstStyle/>
          <a:p>
            <a:r>
              <a:rPr lang="en-GB" dirty="0"/>
              <a:t>TO CONCLUDE</a:t>
            </a:r>
          </a:p>
        </p:txBody>
      </p:sp>
      <p:sp>
        <p:nvSpPr>
          <p:cNvPr id="3" name="Content Placeholder 2">
            <a:extLst>
              <a:ext uri="{FF2B5EF4-FFF2-40B4-BE49-F238E27FC236}">
                <a16:creationId xmlns:a16="http://schemas.microsoft.com/office/drawing/2014/main" id="{BA623977-4211-DDFC-210E-132B725DF57B}"/>
              </a:ext>
            </a:extLst>
          </p:cNvPr>
          <p:cNvSpPr>
            <a:spLocks noGrp="1"/>
          </p:cNvSpPr>
          <p:nvPr>
            <p:ph idx="1"/>
          </p:nvPr>
        </p:nvSpPr>
        <p:spPr>
          <a:xfrm>
            <a:off x="1834700" y="2886891"/>
            <a:ext cx="4687213" cy="2467429"/>
          </a:xfrm>
        </p:spPr>
        <p:txBody>
          <a:bodyPr vert="horz" lIns="91440" tIns="45720" rIns="91440" bIns="45720" rtlCol="0">
            <a:normAutofit/>
          </a:bodyPr>
          <a:lstStyle/>
          <a:p>
            <a:pPr>
              <a:lnSpc>
                <a:spcPct val="110000"/>
              </a:lnSpc>
            </a:pPr>
            <a:r>
              <a:rPr lang="en-GB" sz="1300" dirty="0"/>
              <a:t>In today's session we have looked at:-</a:t>
            </a:r>
          </a:p>
          <a:p>
            <a:pPr>
              <a:lnSpc>
                <a:spcPct val="110000"/>
              </a:lnSpc>
            </a:pPr>
            <a:r>
              <a:rPr lang="en-GB" sz="1300" dirty="0"/>
              <a:t>The importance of intelligence sharing</a:t>
            </a:r>
          </a:p>
          <a:p>
            <a:pPr>
              <a:lnSpc>
                <a:spcPct val="110000"/>
              </a:lnSpc>
            </a:pPr>
            <a:r>
              <a:rPr lang="en-GB" sz="1300" dirty="0"/>
              <a:t>NIM</a:t>
            </a:r>
          </a:p>
          <a:p>
            <a:pPr marL="0" indent="0">
              <a:lnSpc>
                <a:spcPct val="110000"/>
              </a:lnSpc>
              <a:buNone/>
            </a:pPr>
            <a:endParaRPr lang="en-GB" sz="1300" dirty="0"/>
          </a:p>
          <a:p>
            <a:pPr>
              <a:lnSpc>
                <a:spcPct val="110000"/>
              </a:lnSpc>
            </a:pPr>
            <a:r>
              <a:rPr lang="en-GB" sz="1300" b="1" dirty="0"/>
              <a:t>ANY QUESTIONS?</a:t>
            </a:r>
          </a:p>
        </p:txBody>
      </p:sp>
      <p:pic>
        <p:nvPicPr>
          <p:cNvPr id="4" name="Picture 3" descr="And So to Conclude: In Search of a Happy Ending - Social Science Space">
            <a:extLst>
              <a:ext uri="{FF2B5EF4-FFF2-40B4-BE49-F238E27FC236}">
                <a16:creationId xmlns:a16="http://schemas.microsoft.com/office/drawing/2014/main" id="{708430B9-E422-BF19-64DE-811FE9E647D0}"/>
              </a:ext>
            </a:extLst>
          </p:cNvPr>
          <p:cNvPicPr>
            <a:picLocks noChangeAspect="1"/>
          </p:cNvPicPr>
          <p:nvPr/>
        </p:nvPicPr>
        <p:blipFill rotWithShape="1">
          <a:blip r:embed="rId4"/>
          <a:srcRect l="19190" r="15352" b="1"/>
          <a:stretch/>
        </p:blipFill>
        <p:spPr>
          <a:xfrm>
            <a:off x="7534654" y="1715821"/>
            <a:ext cx="3716195" cy="3452379"/>
          </a:xfrm>
          <a:prstGeom prst="rect">
            <a:avLst/>
          </a:prstGeom>
          <a:noFill/>
        </p:spPr>
      </p:pic>
      <p:sp>
        <p:nvSpPr>
          <p:cNvPr id="16"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7286625" y="6199188"/>
            <a:ext cx="3409951" cy="365125"/>
          </a:xfrm>
        </p:spPr>
        <p:txBody>
          <a:bodyPr/>
          <a:lstStyle/>
          <a:p>
            <a:pPr>
              <a:spcAft>
                <a:spcPts val="600"/>
              </a:spcAft>
            </a:pPr>
            <a:r>
              <a:rPr lang="en-US"/>
              <a:t>Sample Footer Text</a:t>
            </a:r>
          </a:p>
        </p:txBody>
      </p:sp>
      <p:sp>
        <p:nvSpPr>
          <p:cNvPr id="17"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10728107" y="6199188"/>
            <a:ext cx="619125" cy="365125"/>
          </a:xfrm>
        </p:spPr>
        <p:txBody>
          <a:bodyPr/>
          <a:lstStyle/>
          <a:p>
            <a:pPr>
              <a:spcAft>
                <a:spcPts val="600"/>
              </a:spcAft>
            </a:pPr>
            <a:fld id="{1437450A-6C25-4B4D-B27D-E1E9B2CE4682}" type="slidenum">
              <a:rPr lang="en-US" smtClean="0"/>
              <a:pPr>
                <a:spcAft>
                  <a:spcPts val="600"/>
                </a:spcAft>
              </a:pPr>
              <a:t>33</a:t>
            </a:fld>
            <a:endParaRPr lang="en-US"/>
          </a:p>
        </p:txBody>
      </p:sp>
      <p:pic>
        <p:nvPicPr>
          <p:cNvPr id="7" name="Audio 6">
            <a:hlinkClick r:id="" action="ppaction://media"/>
            <a:extLst>
              <a:ext uri="{FF2B5EF4-FFF2-40B4-BE49-F238E27FC236}">
                <a16:creationId xmlns:a16="http://schemas.microsoft.com/office/drawing/2014/main" id="{720FAF63-79BA-D222-393A-3BD9F72DE94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93921849"/>
      </p:ext>
    </p:extLst>
  </p:cSld>
  <p:clrMapOvr>
    <a:masterClrMapping/>
  </p:clrMapOvr>
  <mc:AlternateContent xmlns:mc="http://schemas.openxmlformats.org/markup-compatibility/2006">
    <mc:Choice xmlns:p14="http://schemas.microsoft.com/office/powerpoint/2010/main" Requires="p14">
      <p:transition spd="slow" p14:dur="2000" advTm="47168"/>
    </mc:Choice>
    <mc:Fallback>
      <p:transition spd="slow" advTm="47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3.6|1.9"/>
</p:tagLst>
</file>

<file path=ppt/tags/tag2.xml><?xml version="1.0" encoding="utf-8"?>
<p:tagLst xmlns:a="http://schemas.openxmlformats.org/drawingml/2006/main" xmlns:r="http://schemas.openxmlformats.org/officeDocument/2006/relationships" xmlns:p="http://schemas.openxmlformats.org/presentationml/2006/main">
  <p:tag name="TIMING" val="|7.4|8.4|2.2|1.4|1.1|2.7"/>
</p:tagLst>
</file>

<file path=ppt/tags/tag3.xml><?xml version="1.0" encoding="utf-8"?>
<p:tagLst xmlns:a="http://schemas.openxmlformats.org/drawingml/2006/main" xmlns:r="http://schemas.openxmlformats.org/officeDocument/2006/relationships" xmlns:p="http://schemas.openxmlformats.org/presentationml/2006/main">
  <p:tag name="TIMING" val="|3.5|1"/>
</p:tagLst>
</file>

<file path=ppt/tags/tag4.xml><?xml version="1.0" encoding="utf-8"?>
<p:tagLst xmlns:a="http://schemas.openxmlformats.org/drawingml/2006/main" xmlns:r="http://schemas.openxmlformats.org/officeDocument/2006/relationships" xmlns:p="http://schemas.openxmlformats.org/presentationml/2006/main">
  <p:tag name="TIMING" val="|1.5|0.8"/>
</p:tagLst>
</file>

<file path=ppt/tags/tag5.xml><?xml version="1.0" encoding="utf-8"?>
<p:tagLst xmlns:a="http://schemas.openxmlformats.org/drawingml/2006/main" xmlns:r="http://schemas.openxmlformats.org/officeDocument/2006/relationships" xmlns:p="http://schemas.openxmlformats.org/presentationml/2006/main">
  <p:tag name="TIMING" val="|2|17"/>
</p:tagLst>
</file>

<file path=ppt/tags/tag6.xml><?xml version="1.0" encoding="utf-8"?>
<p:tagLst xmlns:a="http://schemas.openxmlformats.org/drawingml/2006/main" xmlns:r="http://schemas.openxmlformats.org/officeDocument/2006/relationships" xmlns:p="http://schemas.openxmlformats.org/presentationml/2006/main">
  <p:tag name="TIMING" val="|1.2|17.6"/>
</p:tagLst>
</file>

<file path=ppt/tags/tag7.xml><?xml version="1.0" encoding="utf-8"?>
<p:tagLst xmlns:a="http://schemas.openxmlformats.org/drawingml/2006/main" xmlns:r="http://schemas.openxmlformats.org/officeDocument/2006/relationships" xmlns:p="http://schemas.openxmlformats.org/presentationml/2006/main">
  <p:tag name="TIMING" val="|3.2|15.9|10.4"/>
</p:tagLst>
</file>

<file path=ppt/tags/tag8.xml><?xml version="1.0" encoding="utf-8"?>
<p:tagLst xmlns:a="http://schemas.openxmlformats.org/drawingml/2006/main" xmlns:r="http://schemas.openxmlformats.org/officeDocument/2006/relationships" xmlns:p="http://schemas.openxmlformats.org/presentationml/2006/main">
  <p:tag name="TIMING" val="|5.9|15.1|3.8|12.7"/>
</p:tagLst>
</file>

<file path=ppt/tags/tag9.xml><?xml version="1.0" encoding="utf-8"?>
<p:tagLst xmlns:a="http://schemas.openxmlformats.org/drawingml/2006/main" xmlns:r="http://schemas.openxmlformats.org/officeDocument/2006/relationships" xmlns:p="http://schemas.openxmlformats.org/presentationml/2006/main">
  <p:tag name="TIMING" val="|9.1|14.5|9.8|7.9"/>
</p:tagLst>
</file>

<file path=ppt/tags/tag10.xml><?xml version="1.0" encoding="utf-8"?>
<p:tagLst xmlns:a="http://schemas.openxmlformats.org/drawingml/2006/main" xmlns:r="http://schemas.openxmlformats.org/officeDocument/2006/relationships" xmlns:p="http://schemas.openxmlformats.org/presentationml/2006/main">
  <p:tag name="TIMING" val="|5|14|8.6"/>
</p:tagLst>
</file>

<file path=ppt/tags/tag11.xml><?xml version="1.0" encoding="utf-8"?>
<p:tagLst xmlns:a="http://schemas.openxmlformats.org/drawingml/2006/main" xmlns:r="http://schemas.openxmlformats.org/officeDocument/2006/relationships" xmlns:p="http://schemas.openxmlformats.org/presentationml/2006/main">
  <p:tag name="TIMING" val="|1.5|15.8|13.1"/>
</p:tagLst>
</file>

<file path=ppt/tags/tag12.xml><?xml version="1.0" encoding="utf-8"?>
<p:tagLst xmlns:a="http://schemas.openxmlformats.org/drawingml/2006/main" xmlns:r="http://schemas.openxmlformats.org/officeDocument/2006/relationships" xmlns:p="http://schemas.openxmlformats.org/presentationml/2006/main">
  <p:tag name="TIMING" val="|6|10.2|1.9|2.1|1.9"/>
</p:tagLst>
</file>

<file path=ppt/tags/tag13.xml><?xml version="1.0" encoding="utf-8"?>
<p:tagLst xmlns:a="http://schemas.openxmlformats.org/drawingml/2006/main" xmlns:r="http://schemas.openxmlformats.org/officeDocument/2006/relationships" xmlns:p="http://schemas.openxmlformats.org/presentationml/2006/main">
  <p:tag name="TIMING" val="|4.7|0.6|0.7|0.5|2.2"/>
</p:tagLst>
</file>

<file path=ppt/tags/tag14.xml><?xml version="1.0" encoding="utf-8"?>
<p:tagLst xmlns:a="http://schemas.openxmlformats.org/drawingml/2006/main" xmlns:r="http://schemas.openxmlformats.org/officeDocument/2006/relationships" xmlns:p="http://schemas.openxmlformats.org/presentationml/2006/main">
  <p:tag name="TIMING" val="|1|5.3|2.3|1.2"/>
</p:tagLst>
</file>

<file path=ppt/tags/tag15.xml><?xml version="1.0" encoding="utf-8"?>
<p:tagLst xmlns:a="http://schemas.openxmlformats.org/drawingml/2006/main" xmlns:r="http://schemas.openxmlformats.org/officeDocument/2006/relationships" xmlns:p="http://schemas.openxmlformats.org/presentationml/2006/main">
  <p:tag name="TIMING" val="|4.3|21.1"/>
</p:tagLst>
</file>

<file path=ppt/tags/tag16.xml><?xml version="1.0" encoding="utf-8"?>
<p:tagLst xmlns:a="http://schemas.openxmlformats.org/drawingml/2006/main" xmlns:r="http://schemas.openxmlformats.org/officeDocument/2006/relationships" xmlns:p="http://schemas.openxmlformats.org/presentationml/2006/main">
  <p:tag name="TIMING" val="|1.4|19.4"/>
</p:tagLst>
</file>

<file path=ppt/tags/tag17.xml><?xml version="1.0" encoding="utf-8"?>
<p:tagLst xmlns:a="http://schemas.openxmlformats.org/drawingml/2006/main" xmlns:r="http://schemas.openxmlformats.org/officeDocument/2006/relationships" xmlns:p="http://schemas.openxmlformats.org/presentationml/2006/main">
  <p:tag name="TIMING" val="|1.3|15.6"/>
</p:tagLst>
</file>

<file path=ppt/tags/tag18.xml><?xml version="1.0" encoding="utf-8"?>
<p:tagLst xmlns:a="http://schemas.openxmlformats.org/drawingml/2006/main" xmlns:r="http://schemas.openxmlformats.org/officeDocument/2006/relationships" xmlns:p="http://schemas.openxmlformats.org/presentationml/2006/main">
  <p:tag name="TIMING" val="|2.4|15.4"/>
</p:tagLst>
</file>

<file path=ppt/tags/tag19.xml><?xml version="1.0" encoding="utf-8"?>
<p:tagLst xmlns:a="http://schemas.openxmlformats.org/drawingml/2006/main" xmlns:r="http://schemas.openxmlformats.org/officeDocument/2006/relationships" xmlns:p="http://schemas.openxmlformats.org/presentationml/2006/main">
  <p:tag name="TIMING" val="|1.6|15.4"/>
</p:tagLst>
</file>

<file path=ppt/theme/theme1.xml><?xml version="1.0" encoding="utf-8"?>
<a:theme xmlns:a="http://schemas.openxmlformats.org/drawingml/2006/main" name="PoiseVTI">
  <a:themeElements>
    <a:clrScheme name="AnalogousFromDarkSeedLeftStep">
      <a:dk1>
        <a:srgbClr val="000000"/>
      </a:dk1>
      <a:lt1>
        <a:srgbClr val="FFFFFF"/>
      </a:lt1>
      <a:dk2>
        <a:srgbClr val="1C311C"/>
      </a:dk2>
      <a:lt2>
        <a:srgbClr val="F2F3F0"/>
      </a:lt2>
      <a:accent1>
        <a:srgbClr val="884DC3"/>
      </a:accent1>
      <a:accent2>
        <a:srgbClr val="534AB7"/>
      </a:accent2>
      <a:accent3>
        <a:srgbClr val="4D74C3"/>
      </a:accent3>
      <a:accent4>
        <a:srgbClr val="3B94B1"/>
      </a:accent4>
      <a:accent5>
        <a:srgbClr val="4BBFAC"/>
      </a:accent5>
      <a:accent6>
        <a:srgbClr val="3BB16C"/>
      </a:accent6>
      <a:hlink>
        <a:srgbClr val="339A9A"/>
      </a:hlink>
      <a:folHlink>
        <a:srgbClr val="7F7F7F"/>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219</TotalTime>
  <Words>1998</Words>
  <Application>Microsoft Office PowerPoint</Application>
  <PresentationFormat>Widescreen</PresentationFormat>
  <Paragraphs>192</Paragraphs>
  <Slides>33</Slides>
  <Notes>1</Notes>
  <HiddenSlides>0</HiddenSlides>
  <MMClips>34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Arial</vt:lpstr>
      <vt:lpstr>Arial,Sans-Serif</vt:lpstr>
      <vt:lpstr>Calibri</vt:lpstr>
      <vt:lpstr>Calibri Light</vt:lpstr>
      <vt:lpstr>Goudy Old Style</vt:lpstr>
      <vt:lpstr>Segoe UI</vt:lpstr>
      <vt:lpstr>Univers Light</vt:lpstr>
      <vt:lpstr>PoiseVTI</vt:lpstr>
      <vt:lpstr>Week 6 Evidence based policing- Collaborations</vt:lpstr>
      <vt:lpstr>rECAP</vt:lpstr>
      <vt:lpstr>Aims for todays session</vt:lpstr>
      <vt:lpstr>What is intelligence?</vt:lpstr>
      <vt:lpstr>What is the difference between ‘information’ and ‘intelligence?</vt:lpstr>
      <vt:lpstr>Key aspects of criminal intelligence</vt:lpstr>
      <vt:lpstr>PowerPoint Presentation</vt:lpstr>
      <vt:lpstr>PowerPoint Presentation</vt:lpstr>
      <vt:lpstr>PowerPoint Presentation</vt:lpstr>
      <vt:lpstr>PowerPoint Presentation</vt:lpstr>
      <vt:lpstr>NIM:- National Intelligence model</vt:lpstr>
      <vt:lpstr>what is nim?</vt:lpstr>
      <vt:lpstr>What is the purpose?</vt:lpstr>
      <vt:lpstr>Strategic and tactical tasking and co-ordination group meetings</vt:lpstr>
      <vt:lpstr>What is the purpose?</vt:lpstr>
      <vt:lpstr>WHAT IS THE PURPOSE?</vt:lpstr>
      <vt:lpstr>PowerPoint Presentation</vt:lpstr>
      <vt:lpstr>LEVEL 1- LOCAL ISSUES</vt:lpstr>
      <vt:lpstr>Level 2- cross border</vt:lpstr>
      <vt:lpstr>LEVEL 3- SERIOUS AND ORGANISED CRIME</vt:lpstr>
      <vt:lpstr>Strategic and Tactical Tasking and Co-ordination Group Meetings</vt:lpstr>
      <vt:lpstr>What is the purpose to the tasking and co-ordination meeting?</vt:lpstr>
      <vt:lpstr>The importance of Intelligence sharing</vt:lpstr>
      <vt:lpstr>PowerPoint Presentation</vt:lpstr>
      <vt:lpstr>PowerPoint Presentation</vt:lpstr>
      <vt:lpstr>PowerPoint Presentation</vt:lpstr>
      <vt:lpstr>PowerPoint Presentation</vt:lpstr>
      <vt:lpstr>Collaboration </vt:lpstr>
      <vt:lpstr>WHAT IS COLLABORATION?</vt:lpstr>
      <vt:lpstr>What does The College of policing say?</vt:lpstr>
      <vt:lpstr>The risks of not sharing information.  </vt:lpstr>
      <vt:lpstr>Directed reading</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Kelly Andrews</dc:creator>
  <cp:lastModifiedBy>Kelly Andrews</cp:lastModifiedBy>
  <cp:revision>965</cp:revision>
  <dcterms:created xsi:type="dcterms:W3CDTF">2023-10-27T12:16:53Z</dcterms:created>
  <dcterms:modified xsi:type="dcterms:W3CDTF">2024-02-23T13:31:57Z</dcterms:modified>
</cp:coreProperties>
</file>