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253" autoAdjust="0"/>
  </p:normalViewPr>
  <p:slideViewPr>
    <p:cSldViewPr snapToGrid="0">
      <p:cViewPr varScale="1">
        <p:scale>
          <a:sx n="63" d="100"/>
          <a:sy n="63" d="100"/>
        </p:scale>
        <p:origin x="996" y="60"/>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F8E77D-E55E-40FC-9B78-440C565A6AEF}" type="datetimeFigureOut">
              <a:rPr lang="en-GB" smtClean="0"/>
              <a:t>24/10/2023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AA7E84-C993-4E84-BF5A-A9C14D0ADA9C}" type="slidenum">
              <a:rPr lang="en-GB" smtClean="0"/>
              <a:t>‹#›</a:t>
            </a:fld>
            <a:endParaRPr lang="en-GB"/>
          </a:p>
        </p:txBody>
      </p:sp>
    </p:spTree>
    <p:extLst>
      <p:ext uri="{BB962C8B-B14F-4D97-AF65-F5344CB8AC3E}">
        <p14:creationId xmlns:p14="http://schemas.microsoft.com/office/powerpoint/2010/main" val="1654327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today's business landscape, Knowledge Management (KM) is not just a peripheral strategy but a core function that drives competitive advantage (Farooq, 2019). Companies like Virgin Media and British Airways utilize KM extensively to enhance their business processes and customer experiences. Virgin Media, for instance, focuses on improving customer service and internal efficiencies, capitalizing on KM to offer tailored solutions in a fast-paced market (Virgin Media, 2022). British Airways, operating in a complex and volatile industry, employs KM to maintain its operational excellence and enhance real-time decision-making (British Airways </a:t>
            </a:r>
            <a:r>
              <a:rPr lang="en-GB" sz="1200" kern="1200" dirty="0" err="1">
                <a:solidFill>
                  <a:schemeClr val="tx1"/>
                </a:solidFill>
                <a:effectLst/>
                <a:latin typeface="+mn-lt"/>
                <a:ea typeface="+mn-ea"/>
                <a:cs typeface="+mn-cs"/>
              </a:rPr>
              <a:t>Plc</a:t>
            </a:r>
            <a:r>
              <a:rPr lang="en-GB" sz="1200" kern="1200" dirty="0">
                <a:solidFill>
                  <a:schemeClr val="tx1"/>
                </a:solidFill>
                <a:effectLst/>
                <a:latin typeface="+mn-lt"/>
                <a:ea typeface="+mn-ea"/>
                <a:cs typeface="+mn-cs"/>
              </a:rPr>
              <a:t>, 2022). Both firms showcase how an agile, efficient, and customer-centric KM system is imperative in today's challenging business environment.</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2</a:t>
            </a:fld>
            <a:endParaRPr lang="en-GB"/>
          </a:p>
        </p:txBody>
      </p:sp>
    </p:spTree>
    <p:extLst>
      <p:ext uri="{BB962C8B-B14F-4D97-AF65-F5344CB8AC3E}">
        <p14:creationId xmlns:p14="http://schemas.microsoft.com/office/powerpoint/2010/main" val="1078502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TOWS of Virgin Media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Virgin Media can use its robust CRM to integrate AI for predictive customer analytics, enhancing its competitive edge (Tiwari, 2022). Its established ERP systems can be a fortress against </a:t>
            </a:r>
            <a:r>
              <a:rPr lang="en-GB" sz="1200" kern="1200" dirty="0" err="1">
                <a:solidFill>
                  <a:schemeClr val="tx1"/>
                </a:solidFill>
                <a:effectLst/>
                <a:latin typeface="+mn-lt"/>
                <a:ea typeface="+mn-ea"/>
                <a:cs typeface="+mn-cs"/>
              </a:rPr>
              <a:t>cybersecurity</a:t>
            </a:r>
            <a:r>
              <a:rPr lang="en-GB" sz="1200" kern="1200" dirty="0">
                <a:solidFill>
                  <a:schemeClr val="tx1"/>
                </a:solidFill>
                <a:effectLst/>
                <a:latin typeface="+mn-lt"/>
                <a:ea typeface="+mn-ea"/>
                <a:cs typeface="+mn-cs"/>
              </a:rPr>
              <a:t> threats, provided they undergo regular audits (</a:t>
            </a:r>
            <a:r>
              <a:rPr lang="en-GB" sz="1200" kern="1200" dirty="0" err="1">
                <a:solidFill>
                  <a:schemeClr val="tx1"/>
                </a:solidFill>
                <a:effectLst/>
                <a:latin typeface="+mn-lt"/>
                <a:ea typeface="+mn-ea"/>
                <a:cs typeface="+mn-cs"/>
              </a:rPr>
              <a:t>Gao</a:t>
            </a:r>
            <a:r>
              <a:rPr lang="en-GB" sz="1200" kern="1200" dirty="0">
                <a:solidFill>
                  <a:schemeClr val="tx1"/>
                </a:solidFill>
                <a:effectLst/>
                <a:latin typeface="+mn-lt"/>
                <a:ea typeface="+mn-ea"/>
                <a:cs typeface="+mn-cs"/>
              </a:rPr>
              <a:t>, Chai and Liu, 2018). The company's weakness in global knowledge sharing can be mitigated by adopting cloud-based document systems, thereby capitalizing on technological advancements (Sousa and Rocha, 2019). Lastly, to guard against the rapid pace of technological obsolescence, modular and scalable solutions should be the focus (Archer-Brown and </a:t>
            </a:r>
            <a:r>
              <a:rPr lang="en-GB" sz="1200" kern="1200" dirty="0" err="1">
                <a:solidFill>
                  <a:schemeClr val="tx1"/>
                </a:solidFill>
                <a:effectLst/>
                <a:latin typeface="+mn-lt"/>
                <a:ea typeface="+mn-ea"/>
                <a:cs typeface="+mn-cs"/>
              </a:rPr>
              <a:t>Kietzmann</a:t>
            </a:r>
            <a:r>
              <a:rPr lang="en-GB" sz="1200" kern="1200" dirty="0">
                <a:solidFill>
                  <a:schemeClr val="tx1"/>
                </a:solidFill>
                <a:effectLst/>
                <a:latin typeface="+mn-lt"/>
                <a:ea typeface="+mn-ea"/>
                <a:cs typeface="+mn-cs"/>
              </a:rPr>
              <a:t>, 2018).</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3</a:t>
            </a:fld>
            <a:endParaRPr lang="en-GB"/>
          </a:p>
        </p:txBody>
      </p:sp>
    </p:spTree>
    <p:extLst>
      <p:ext uri="{BB962C8B-B14F-4D97-AF65-F5344CB8AC3E}">
        <p14:creationId xmlns:p14="http://schemas.microsoft.com/office/powerpoint/2010/main" val="4256845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TOWS of BA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British Airways can capitalize on its strong CRM and expert systems to incorporate AI for more personalized services and real-time decision-making, further bolstering its competitive edge (Santoro et al., 2018). The airline's robust Learning Management Systems and CRM can be leveraged to enhance </a:t>
            </a:r>
            <a:r>
              <a:rPr lang="en-GB" sz="1200" kern="1200" dirty="0" err="1">
                <a:solidFill>
                  <a:schemeClr val="tx1"/>
                </a:solidFill>
                <a:effectLst/>
                <a:latin typeface="+mn-lt"/>
                <a:ea typeface="+mn-ea"/>
                <a:cs typeface="+mn-cs"/>
              </a:rPr>
              <a:t>cybersecurity</a:t>
            </a:r>
            <a:r>
              <a:rPr lang="en-GB" sz="1200" kern="1200" dirty="0">
                <a:solidFill>
                  <a:schemeClr val="tx1"/>
                </a:solidFill>
                <a:effectLst/>
                <a:latin typeface="+mn-lt"/>
                <a:ea typeface="+mn-ea"/>
                <a:cs typeface="+mn-cs"/>
              </a:rPr>
              <a:t> through specialized employee training, turning potential threats into opportunities for continuous improvement (Malik and Al-</a:t>
            </a:r>
            <a:r>
              <a:rPr lang="en-GB" sz="1200" kern="1200" dirty="0" err="1">
                <a:solidFill>
                  <a:schemeClr val="tx1"/>
                </a:solidFill>
                <a:effectLst/>
                <a:latin typeface="+mn-lt"/>
                <a:ea typeface="+mn-ea"/>
                <a:cs typeface="+mn-cs"/>
              </a:rPr>
              <a:t>Toubi</a:t>
            </a:r>
            <a:r>
              <a:rPr lang="en-GB" sz="1200" kern="1200" dirty="0">
                <a:solidFill>
                  <a:schemeClr val="tx1"/>
                </a:solidFill>
                <a:effectLst/>
                <a:latin typeface="+mn-lt"/>
                <a:ea typeface="+mn-ea"/>
                <a:cs typeface="+mn-cs"/>
              </a:rPr>
              <a:t>, 2018). Addressing data security and high implementation costs through improved encryption and adaptive learning in Learning Management Systems could yield a higher ROI (</a:t>
            </a:r>
            <a:r>
              <a:rPr lang="en-GB" sz="1200" kern="1200" dirty="0" err="1">
                <a:solidFill>
                  <a:schemeClr val="tx1"/>
                </a:solidFill>
                <a:effectLst/>
                <a:latin typeface="+mn-lt"/>
                <a:ea typeface="+mn-ea"/>
                <a:cs typeface="+mn-cs"/>
              </a:rPr>
              <a:t>Adeniran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Olorunfemi</a:t>
            </a:r>
            <a:r>
              <a:rPr lang="en-GB" sz="1200" kern="1200" dirty="0">
                <a:solidFill>
                  <a:schemeClr val="tx1"/>
                </a:solidFill>
                <a:effectLst/>
                <a:latin typeface="+mn-lt"/>
                <a:ea typeface="+mn-ea"/>
                <a:cs typeface="+mn-cs"/>
              </a:rPr>
              <a:t>, 2020). To mitigate the risk of technological obsolescence due to limited interoperability, BA should focus on more modular and scalable KM systems (</a:t>
            </a:r>
            <a:r>
              <a:rPr lang="en-GB" sz="1200" kern="1200" dirty="0" err="1">
                <a:solidFill>
                  <a:schemeClr val="tx1"/>
                </a:solidFill>
                <a:effectLst/>
                <a:latin typeface="+mn-lt"/>
                <a:ea typeface="+mn-ea"/>
                <a:cs typeface="+mn-cs"/>
              </a:rPr>
              <a:t>Abdallah</a:t>
            </a:r>
            <a:r>
              <a:rPr lang="en-GB" sz="1200" kern="1200" dirty="0">
                <a:solidFill>
                  <a:schemeClr val="tx1"/>
                </a:solidFill>
                <a:effectLst/>
                <a:latin typeface="+mn-lt"/>
                <a:ea typeface="+mn-ea"/>
                <a:cs typeface="+mn-cs"/>
              </a:rPr>
              <a:t> and Fan, 2020).</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4</a:t>
            </a:fld>
            <a:endParaRPr lang="en-GB"/>
          </a:p>
        </p:txBody>
      </p:sp>
    </p:spTree>
    <p:extLst>
      <p:ext uri="{BB962C8B-B14F-4D97-AF65-F5344CB8AC3E}">
        <p14:creationId xmlns:p14="http://schemas.microsoft.com/office/powerpoint/2010/main" val="3958447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Similarities and differences between Virgin Media and British Airways</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Both Virgin Media and British Airways prioritize customer experience through robust CRM systems and are exploring AI integration for improved analytics (Farooq, 2019; </a:t>
            </a:r>
            <a:r>
              <a:rPr lang="en-GB" sz="1200" kern="1200" dirty="0" err="1">
                <a:solidFill>
                  <a:schemeClr val="tx1"/>
                </a:solidFill>
                <a:effectLst/>
                <a:latin typeface="+mn-lt"/>
                <a:ea typeface="+mn-ea"/>
                <a:cs typeface="+mn-cs"/>
              </a:rPr>
              <a:t>Gao</a:t>
            </a:r>
            <a:r>
              <a:rPr lang="en-GB" sz="1200" kern="1200" dirty="0">
                <a:solidFill>
                  <a:schemeClr val="tx1"/>
                </a:solidFill>
                <a:effectLst/>
                <a:latin typeface="+mn-lt"/>
                <a:ea typeface="+mn-ea"/>
                <a:cs typeface="+mn-cs"/>
              </a:rPr>
              <a:t>, Chai and Liu, 2018). While British Airways focuses on Expert Systems for aircraft safety (Durst and </a:t>
            </a:r>
            <a:r>
              <a:rPr lang="en-GB" sz="1200" kern="1200" dirty="0" err="1">
                <a:solidFill>
                  <a:schemeClr val="tx1"/>
                </a:solidFill>
                <a:effectLst/>
                <a:latin typeface="+mn-lt"/>
                <a:ea typeface="+mn-ea"/>
                <a:cs typeface="+mn-cs"/>
              </a:rPr>
              <a:t>Zieba</a:t>
            </a:r>
            <a:r>
              <a:rPr lang="en-GB" sz="1200" kern="1200" dirty="0">
                <a:solidFill>
                  <a:schemeClr val="tx1"/>
                </a:solidFill>
                <a:effectLst/>
                <a:latin typeface="+mn-lt"/>
                <a:ea typeface="+mn-ea"/>
                <a:cs typeface="+mn-cs"/>
              </a:rPr>
              <a:t>, 2019), Virgin Media leverages advanced ERP systems for internal efficiency (</a:t>
            </a:r>
            <a:r>
              <a:rPr lang="en-GB" sz="1200" kern="1200" dirty="0" err="1">
                <a:solidFill>
                  <a:schemeClr val="tx1"/>
                </a:solidFill>
                <a:effectLst/>
                <a:latin typeface="+mn-lt"/>
                <a:ea typeface="+mn-ea"/>
                <a:cs typeface="+mn-cs"/>
              </a:rPr>
              <a:t>Abubakar</a:t>
            </a:r>
            <a:r>
              <a:rPr lang="en-GB" sz="1200" kern="1200" dirty="0">
                <a:solidFill>
                  <a:schemeClr val="tx1"/>
                </a:solidFill>
                <a:effectLst/>
                <a:latin typeface="+mn-lt"/>
                <a:ea typeface="+mn-ea"/>
                <a:cs typeface="+mn-cs"/>
              </a:rPr>
              <a:t> et al., 2019). The companies face industry-specific challenges: British Airways grapples with safety and data protection regulations, whereas Virgin Media is concerned with global knowledge sharing and qualitative data capture.</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5</a:t>
            </a:fld>
            <a:endParaRPr lang="en-GB"/>
          </a:p>
        </p:txBody>
      </p:sp>
    </p:spTree>
    <p:extLst>
      <p:ext uri="{BB962C8B-B14F-4D97-AF65-F5344CB8AC3E}">
        <p14:creationId xmlns:p14="http://schemas.microsoft.com/office/powerpoint/2010/main" val="9427258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Value chain analysis: Virgin Media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Virgin Media's Knowledge Management Value Chain (KMVC) is technology-driven, incorporating advanced ERP and Business Intelligence systems (Archer-Brown and </a:t>
            </a:r>
            <a:r>
              <a:rPr lang="en-GB" sz="1200" kern="1200" dirty="0" err="1">
                <a:solidFill>
                  <a:schemeClr val="tx1"/>
                </a:solidFill>
                <a:effectLst/>
                <a:latin typeface="+mn-lt"/>
                <a:ea typeface="+mn-ea"/>
                <a:cs typeface="+mn-cs"/>
              </a:rPr>
              <a:t>Kietzmann</a:t>
            </a:r>
            <a:r>
              <a:rPr lang="en-GB" sz="1200" kern="1200" dirty="0">
                <a:solidFill>
                  <a:schemeClr val="tx1"/>
                </a:solidFill>
                <a:effectLst/>
                <a:latin typeface="+mn-lt"/>
                <a:ea typeface="+mn-ea"/>
                <a:cs typeface="+mn-cs"/>
              </a:rPr>
              <a:t>, 2018). Secure cloud repositories and Learning Management Systems like Moodle reinforce storage and skill development (Qi and </a:t>
            </a:r>
            <a:r>
              <a:rPr lang="en-GB" sz="1200" kern="1200" dirty="0" err="1">
                <a:solidFill>
                  <a:schemeClr val="tx1"/>
                </a:solidFill>
                <a:effectLst/>
                <a:latin typeface="+mn-lt"/>
                <a:ea typeface="+mn-ea"/>
                <a:cs typeface="+mn-cs"/>
              </a:rPr>
              <a:t>Chau</a:t>
            </a:r>
            <a:r>
              <a:rPr lang="en-GB" sz="1200" kern="1200" dirty="0">
                <a:solidFill>
                  <a:schemeClr val="tx1"/>
                </a:solidFill>
                <a:effectLst/>
                <a:latin typeface="+mn-lt"/>
                <a:ea typeface="+mn-ea"/>
                <a:cs typeface="+mn-cs"/>
              </a:rPr>
              <a:t>, 2018). However, the multitude of systems raises concerns about interoperability and effective knowledge management (</a:t>
            </a:r>
            <a:r>
              <a:rPr lang="en-GB" sz="1200" kern="1200" dirty="0" err="1">
                <a:solidFill>
                  <a:schemeClr val="tx1"/>
                </a:solidFill>
                <a:effectLst/>
                <a:latin typeface="+mn-lt"/>
                <a:ea typeface="+mn-ea"/>
                <a:cs typeface="+mn-cs"/>
              </a:rPr>
              <a:t>Dalkir</a:t>
            </a:r>
            <a:r>
              <a:rPr lang="en-GB" sz="1200" kern="1200" dirty="0">
                <a:solidFill>
                  <a:schemeClr val="tx1"/>
                </a:solidFill>
                <a:effectLst/>
                <a:latin typeface="+mn-lt"/>
                <a:ea typeface="+mn-ea"/>
                <a:cs typeface="+mn-cs"/>
              </a:rPr>
              <a:t>, 2017). Additionally, being a tech-centric company, Virgin Media faces </a:t>
            </a:r>
            <a:r>
              <a:rPr lang="en-GB" sz="1200" kern="1200" dirty="0" err="1">
                <a:solidFill>
                  <a:schemeClr val="tx1"/>
                </a:solidFill>
                <a:effectLst/>
                <a:latin typeface="+mn-lt"/>
                <a:ea typeface="+mn-ea"/>
                <a:cs typeface="+mn-cs"/>
              </a:rPr>
              <a:t>cybersecurity</a:t>
            </a:r>
            <a:r>
              <a:rPr lang="en-GB" sz="1200" kern="1200" dirty="0">
                <a:solidFill>
                  <a:schemeClr val="tx1"/>
                </a:solidFill>
                <a:effectLst/>
                <a:latin typeface="+mn-lt"/>
                <a:ea typeface="+mn-ea"/>
                <a:cs typeface="+mn-cs"/>
              </a:rPr>
              <a:t> challenges and must adhere to the UK's strict telecommunications regulations (</a:t>
            </a:r>
            <a:r>
              <a:rPr lang="en-GB" sz="1200" kern="1200" dirty="0" err="1">
                <a:solidFill>
                  <a:schemeClr val="tx1"/>
                </a:solidFill>
                <a:effectLst/>
                <a:latin typeface="+mn-lt"/>
                <a:ea typeface="+mn-ea"/>
                <a:cs typeface="+mn-cs"/>
              </a:rPr>
              <a:t>Abualoush</a:t>
            </a:r>
            <a:r>
              <a:rPr lang="en-GB" sz="1200" kern="1200" dirty="0">
                <a:solidFill>
                  <a:schemeClr val="tx1"/>
                </a:solidFill>
                <a:effectLst/>
                <a:latin typeface="+mn-lt"/>
                <a:ea typeface="+mn-ea"/>
                <a:cs typeface="+mn-cs"/>
              </a:rPr>
              <a:t> et al., 2018).</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6</a:t>
            </a:fld>
            <a:endParaRPr lang="en-GB"/>
          </a:p>
        </p:txBody>
      </p:sp>
    </p:spTree>
    <p:extLst>
      <p:ext uri="{BB962C8B-B14F-4D97-AF65-F5344CB8AC3E}">
        <p14:creationId xmlns:p14="http://schemas.microsoft.com/office/powerpoint/2010/main" val="1314848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Value chain analysis: BA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British Airways employs a comprehensive KMVC that relies on advanced CRM and ERP platforms for effective knowledge sharing and customer engagement (</a:t>
            </a:r>
            <a:r>
              <a:rPr lang="en-GB" sz="1200" kern="1200" dirty="0" err="1">
                <a:solidFill>
                  <a:schemeClr val="tx1"/>
                </a:solidFill>
                <a:effectLst/>
                <a:latin typeface="+mn-lt"/>
                <a:ea typeface="+mn-ea"/>
                <a:cs typeface="+mn-cs"/>
              </a:rPr>
              <a:t>Adeniran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Olorunfemi</a:t>
            </a:r>
            <a:r>
              <a:rPr lang="en-GB" sz="1200" kern="1200" dirty="0">
                <a:solidFill>
                  <a:schemeClr val="tx1"/>
                </a:solidFill>
                <a:effectLst/>
                <a:latin typeface="+mn-lt"/>
                <a:ea typeface="+mn-ea"/>
                <a:cs typeface="+mn-cs"/>
              </a:rPr>
              <a:t>, 2020). Due to the volatile nature of the aviation industry, the company has to focus on regular audits to maintain updated knowledge (Jackson and </a:t>
            </a:r>
            <a:r>
              <a:rPr lang="en-GB" sz="1200" kern="1200" dirty="0" err="1">
                <a:solidFill>
                  <a:schemeClr val="tx1"/>
                </a:solidFill>
                <a:effectLst/>
                <a:latin typeface="+mn-lt"/>
                <a:ea typeface="+mn-ea"/>
                <a:cs typeface="+mn-cs"/>
              </a:rPr>
              <a:t>Tozer</a:t>
            </a:r>
            <a:r>
              <a:rPr lang="en-GB" sz="1200" kern="1200" dirty="0">
                <a:solidFill>
                  <a:schemeClr val="tx1"/>
                </a:solidFill>
                <a:effectLst/>
                <a:latin typeface="+mn-lt"/>
                <a:ea typeface="+mn-ea"/>
                <a:cs typeface="+mn-cs"/>
              </a:rPr>
              <a:t>, 2020). Despite its complexity, the KM system can suffer from interoperability issues that may hamper seamless knowledge flow across departments (</a:t>
            </a:r>
            <a:r>
              <a:rPr lang="en-GB" sz="1200" kern="1200" dirty="0" err="1">
                <a:solidFill>
                  <a:schemeClr val="tx1"/>
                </a:solidFill>
                <a:effectLst/>
                <a:latin typeface="+mn-lt"/>
                <a:ea typeface="+mn-ea"/>
                <a:cs typeface="+mn-cs"/>
              </a:rPr>
              <a:t>Kassema</a:t>
            </a:r>
            <a:r>
              <a:rPr lang="en-GB" sz="1200" kern="1200" dirty="0">
                <a:solidFill>
                  <a:schemeClr val="tx1"/>
                </a:solidFill>
                <a:effectLst/>
                <a:latin typeface="+mn-lt"/>
                <a:ea typeface="+mn-ea"/>
                <a:cs typeface="+mn-cs"/>
              </a:rPr>
              <a:t>, 2020). Robust </a:t>
            </a:r>
            <a:r>
              <a:rPr lang="en-GB" sz="1200" kern="1200" dirty="0" err="1">
                <a:solidFill>
                  <a:schemeClr val="tx1"/>
                </a:solidFill>
                <a:effectLst/>
                <a:latin typeface="+mn-lt"/>
                <a:ea typeface="+mn-ea"/>
                <a:cs typeface="+mn-cs"/>
              </a:rPr>
              <a:t>cybersecurity</a:t>
            </a:r>
            <a:r>
              <a:rPr lang="en-GB" sz="1200" kern="1200" dirty="0">
                <a:solidFill>
                  <a:schemeClr val="tx1"/>
                </a:solidFill>
                <a:effectLst/>
                <a:latin typeface="+mn-lt"/>
                <a:ea typeface="+mn-ea"/>
                <a:cs typeface="+mn-cs"/>
              </a:rPr>
              <a:t> measures are also pivotal due to the sensitive nature of aviation data (</a:t>
            </a:r>
            <a:r>
              <a:rPr lang="en-GB" sz="1200" kern="1200" dirty="0" err="1">
                <a:solidFill>
                  <a:schemeClr val="tx1"/>
                </a:solidFill>
                <a:effectLst/>
                <a:latin typeface="+mn-lt"/>
                <a:ea typeface="+mn-ea"/>
                <a:cs typeface="+mn-cs"/>
              </a:rPr>
              <a:t>Abdallah</a:t>
            </a:r>
            <a:r>
              <a:rPr lang="en-GB" sz="1200" kern="1200" dirty="0">
                <a:solidFill>
                  <a:schemeClr val="tx1"/>
                </a:solidFill>
                <a:effectLst/>
                <a:latin typeface="+mn-lt"/>
                <a:ea typeface="+mn-ea"/>
                <a:cs typeface="+mn-cs"/>
              </a:rPr>
              <a:t> and Fan, 2020).</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7</a:t>
            </a:fld>
            <a:endParaRPr lang="en-GB"/>
          </a:p>
        </p:txBody>
      </p:sp>
    </p:spTree>
    <p:extLst>
      <p:ext uri="{BB962C8B-B14F-4D97-AF65-F5344CB8AC3E}">
        <p14:creationId xmlns:p14="http://schemas.microsoft.com/office/powerpoint/2010/main" val="3397632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KM Supporting system: Virgin Media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Virgin Media's Knowledge Management (KM) system is augmented by robust Customer Relationship Management (CRM), Document Management System (DMS), and Business Intelligence (BI) tools. The CRM serves as a repository for customer data, facilitating customer service and contributing to knowledge management by updating FAQs (Farooq, 2019; Tiwari, 2022). DMS provides employees with up-to-date internal documents, critical for compliance and competitive edge (Sousa and Rocha, 2019). Business Intelligence tools like Tableau are instrumental in data-driven decision-making, enabled by the cohesive interaction among CRM, DMS, and BI (</a:t>
            </a:r>
            <a:r>
              <a:rPr lang="en-GB" sz="1200" kern="1200" dirty="0" err="1">
                <a:solidFill>
                  <a:schemeClr val="tx1"/>
                </a:solidFill>
                <a:effectLst/>
                <a:latin typeface="+mn-lt"/>
                <a:ea typeface="+mn-ea"/>
                <a:cs typeface="+mn-cs"/>
              </a:rPr>
              <a:t>Gao</a:t>
            </a:r>
            <a:r>
              <a:rPr lang="en-GB" sz="1200" kern="1200" dirty="0">
                <a:solidFill>
                  <a:schemeClr val="tx1"/>
                </a:solidFill>
                <a:effectLst/>
                <a:latin typeface="+mn-lt"/>
                <a:ea typeface="+mn-ea"/>
                <a:cs typeface="+mn-cs"/>
              </a:rPr>
              <a:t>, Chai and Liu, 2018)</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8</a:t>
            </a:fld>
            <a:endParaRPr lang="en-GB"/>
          </a:p>
        </p:txBody>
      </p:sp>
    </p:spTree>
    <p:extLst>
      <p:ext uri="{BB962C8B-B14F-4D97-AF65-F5344CB8AC3E}">
        <p14:creationId xmlns:p14="http://schemas.microsoft.com/office/powerpoint/2010/main" val="15644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KM Supporting system: </a:t>
            </a:r>
            <a:r>
              <a:rPr lang="en-GB" sz="1200" b="1" kern="1200" dirty="0">
                <a:solidFill>
                  <a:schemeClr val="tx1"/>
                </a:solidFill>
                <a:effectLst/>
                <a:latin typeface="+mn-lt"/>
                <a:ea typeface="+mn-ea"/>
                <a:cs typeface="+mn-cs"/>
              </a:rPr>
              <a:t>BA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British Airways employs a sophisticated KM system that integrates Customer Relationship Management (CRM), Enterprise Resource Planning (ERP), and Learning Management Systems (LMS). The CRM gathers valuable customer data to improve service and tailor offerings (Ferreira, Mueller and Papa, 2020). ERP acts as a hub for various business functions, facilitating rapid adaptability in the ever-changing aviation landscape (</a:t>
            </a:r>
            <a:r>
              <a:rPr lang="en-GB" sz="1200" kern="1200" dirty="0" err="1">
                <a:solidFill>
                  <a:schemeClr val="tx1"/>
                </a:solidFill>
                <a:effectLst/>
                <a:latin typeface="+mn-lt"/>
                <a:ea typeface="+mn-ea"/>
                <a:cs typeface="+mn-cs"/>
              </a:rPr>
              <a:t>Adeniran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Olorunfemi</a:t>
            </a:r>
            <a:r>
              <a:rPr lang="en-GB" sz="1200" kern="1200" dirty="0">
                <a:solidFill>
                  <a:schemeClr val="tx1"/>
                </a:solidFill>
                <a:effectLst/>
                <a:latin typeface="+mn-lt"/>
                <a:ea typeface="+mn-ea"/>
                <a:cs typeface="+mn-cs"/>
              </a:rPr>
              <a:t>, 2020). The specialized LMS focuses on compliance and skills training in the aviation sector, taking inputs from both CRM and ERP (Jackson and </a:t>
            </a:r>
            <a:r>
              <a:rPr lang="en-GB" sz="1200" kern="1200" dirty="0" err="1">
                <a:solidFill>
                  <a:schemeClr val="tx1"/>
                </a:solidFill>
                <a:effectLst/>
                <a:latin typeface="+mn-lt"/>
                <a:ea typeface="+mn-ea"/>
                <a:cs typeface="+mn-cs"/>
              </a:rPr>
              <a:t>Tozer</a:t>
            </a:r>
            <a:r>
              <a:rPr lang="en-GB" sz="1200" kern="1200" dirty="0">
                <a:solidFill>
                  <a:schemeClr val="tx1"/>
                </a:solidFill>
                <a:effectLst/>
                <a:latin typeface="+mn-lt"/>
                <a:ea typeface="+mn-ea"/>
                <a:cs typeface="+mn-cs"/>
              </a:rPr>
              <a:t>, 2020; Santoro et al., 2018).</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9</a:t>
            </a:fld>
            <a:endParaRPr lang="en-GB"/>
          </a:p>
        </p:txBody>
      </p:sp>
    </p:spTree>
    <p:extLst>
      <p:ext uri="{BB962C8B-B14F-4D97-AF65-F5344CB8AC3E}">
        <p14:creationId xmlns:p14="http://schemas.microsoft.com/office/powerpoint/2010/main" val="1207392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Application of knowledge management systems: Virgin Media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Virgin Media focuses on Knowledge Acquisition and employs robust storage systems like DMS and CRM (Archer-Brown and </a:t>
            </a:r>
            <a:r>
              <a:rPr lang="en-GB" sz="1200" kern="1200" dirty="0" err="1">
                <a:solidFill>
                  <a:schemeClr val="tx1"/>
                </a:solidFill>
                <a:effectLst/>
                <a:latin typeface="+mn-lt"/>
                <a:ea typeface="+mn-ea"/>
                <a:cs typeface="+mn-cs"/>
              </a:rPr>
              <a:t>Kietzmann</a:t>
            </a:r>
            <a:r>
              <a:rPr lang="en-GB" sz="1200" kern="1200" dirty="0">
                <a:solidFill>
                  <a:schemeClr val="tx1"/>
                </a:solidFill>
                <a:effectLst/>
                <a:latin typeface="+mn-lt"/>
                <a:ea typeface="+mn-ea"/>
                <a:cs typeface="+mn-cs"/>
              </a:rPr>
              <a:t>, 2018). Advanced internal communication platforms distribute this knowledge across departments, encouraging a culture of information sharing (Qi and </a:t>
            </a:r>
            <a:r>
              <a:rPr lang="en-GB" sz="1200" kern="1200" dirty="0" err="1">
                <a:solidFill>
                  <a:schemeClr val="tx1"/>
                </a:solidFill>
                <a:effectLst/>
                <a:latin typeface="+mn-lt"/>
                <a:ea typeface="+mn-ea"/>
                <a:cs typeface="+mn-cs"/>
              </a:rPr>
              <a:t>Chau</a:t>
            </a:r>
            <a:r>
              <a:rPr lang="en-GB" sz="1200" kern="1200" dirty="0">
                <a:solidFill>
                  <a:schemeClr val="tx1"/>
                </a:solidFill>
                <a:effectLst/>
                <a:latin typeface="+mn-lt"/>
                <a:ea typeface="+mn-ea"/>
                <a:cs typeface="+mn-cs"/>
              </a:rPr>
              <a:t>, 2018). Decision-making is facilitated through Decision Support Systems (DSS) (</a:t>
            </a:r>
            <a:r>
              <a:rPr lang="en-GB" sz="1200" kern="1200" dirty="0" err="1">
                <a:solidFill>
                  <a:schemeClr val="tx1"/>
                </a:solidFill>
                <a:effectLst/>
                <a:latin typeface="+mn-lt"/>
                <a:ea typeface="+mn-ea"/>
                <a:cs typeface="+mn-cs"/>
              </a:rPr>
              <a:t>Dalkir</a:t>
            </a:r>
            <a:r>
              <a:rPr lang="en-GB" sz="1200" kern="1200" dirty="0">
                <a:solidFill>
                  <a:schemeClr val="tx1"/>
                </a:solidFill>
                <a:effectLst/>
                <a:latin typeface="+mn-lt"/>
                <a:ea typeface="+mn-ea"/>
                <a:cs typeface="+mn-cs"/>
              </a:rPr>
              <a:t>, 2017). While its diverse technology stack enhances efficiency, it also introduces challenges in interoperability and </a:t>
            </a:r>
            <a:r>
              <a:rPr lang="en-GB" sz="1200" kern="1200" dirty="0" err="1">
                <a:solidFill>
                  <a:schemeClr val="tx1"/>
                </a:solidFill>
                <a:effectLst/>
                <a:latin typeface="+mn-lt"/>
                <a:ea typeface="+mn-ea"/>
                <a:cs typeface="+mn-cs"/>
              </a:rPr>
              <a:t>cybersecurity</a:t>
            </a:r>
            <a:r>
              <a:rPr lang="en-GB" sz="1200" kern="1200" dirty="0">
                <a:solidFill>
                  <a:schemeClr val="tx1"/>
                </a:solidFill>
                <a:effectLst/>
                <a:latin typeface="+mn-lt"/>
                <a:ea typeface="+mn-ea"/>
                <a:cs typeface="+mn-cs"/>
              </a:rPr>
              <a:t>, notably within the UK's stringent regulatory landscape (</a:t>
            </a:r>
            <a:r>
              <a:rPr lang="en-GB" sz="1200" kern="1200" dirty="0" err="1">
                <a:solidFill>
                  <a:schemeClr val="tx1"/>
                </a:solidFill>
                <a:effectLst/>
                <a:latin typeface="+mn-lt"/>
                <a:ea typeface="+mn-ea"/>
                <a:cs typeface="+mn-cs"/>
              </a:rPr>
              <a:t>Abualoush</a:t>
            </a:r>
            <a:r>
              <a:rPr lang="en-GB" sz="1200" kern="1200" dirty="0">
                <a:solidFill>
                  <a:schemeClr val="tx1"/>
                </a:solidFill>
                <a:effectLst/>
                <a:latin typeface="+mn-lt"/>
                <a:ea typeface="+mn-ea"/>
                <a:cs typeface="+mn-cs"/>
              </a:rPr>
              <a:t> et al., 2018; North and </a:t>
            </a:r>
            <a:r>
              <a:rPr lang="en-GB" sz="1200" kern="1200" dirty="0" err="1">
                <a:solidFill>
                  <a:schemeClr val="tx1"/>
                </a:solidFill>
                <a:effectLst/>
                <a:latin typeface="+mn-lt"/>
                <a:ea typeface="+mn-ea"/>
                <a:cs typeface="+mn-cs"/>
              </a:rPr>
              <a:t>Kumta</a:t>
            </a:r>
            <a:r>
              <a:rPr lang="en-GB" sz="1200" kern="1200" dirty="0">
                <a:solidFill>
                  <a:schemeClr val="tx1"/>
                </a:solidFill>
                <a:effectLst/>
                <a:latin typeface="+mn-lt"/>
                <a:ea typeface="+mn-ea"/>
                <a:cs typeface="+mn-cs"/>
              </a:rPr>
              <a:t>, 2018).</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10</a:t>
            </a:fld>
            <a:endParaRPr lang="en-GB"/>
          </a:p>
        </p:txBody>
      </p:sp>
    </p:spTree>
    <p:extLst>
      <p:ext uri="{BB962C8B-B14F-4D97-AF65-F5344CB8AC3E}">
        <p14:creationId xmlns:p14="http://schemas.microsoft.com/office/powerpoint/2010/main" val="1525011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Application of knowledge management systems: BA</a:t>
            </a:r>
            <a:br>
              <a:rPr lang="en-GB" b="1" dirty="0"/>
            </a:br>
            <a:r>
              <a:rPr lang="en-GB" sz="1200" kern="1200" dirty="0">
                <a:solidFill>
                  <a:schemeClr val="tx1"/>
                </a:solidFill>
                <a:effectLst/>
                <a:latin typeface="+mn-lt"/>
                <a:ea typeface="+mn-ea"/>
                <a:cs typeface="+mn-cs"/>
              </a:rPr>
              <a:t>British Airways emphasizes Knowledge Acquisition through advanced data collection methods, subsequently refining the data into actionable insights (</a:t>
            </a:r>
            <a:r>
              <a:rPr lang="en-GB" sz="1200" kern="1200" dirty="0" err="1">
                <a:solidFill>
                  <a:schemeClr val="tx1"/>
                </a:solidFill>
                <a:effectLst/>
                <a:latin typeface="+mn-lt"/>
                <a:ea typeface="+mn-ea"/>
                <a:cs typeface="+mn-cs"/>
              </a:rPr>
              <a:t>Adeniran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Olorunfemi</a:t>
            </a:r>
            <a:r>
              <a:rPr lang="en-GB" sz="1200" kern="1200" dirty="0">
                <a:solidFill>
                  <a:schemeClr val="tx1"/>
                </a:solidFill>
                <a:effectLst/>
                <a:latin typeface="+mn-lt"/>
                <a:ea typeface="+mn-ea"/>
                <a:cs typeface="+mn-cs"/>
              </a:rPr>
              <a:t>, 2020; Jackson and </a:t>
            </a:r>
            <a:r>
              <a:rPr lang="en-GB" sz="1200" kern="1200" dirty="0" err="1">
                <a:solidFill>
                  <a:schemeClr val="tx1"/>
                </a:solidFill>
                <a:effectLst/>
                <a:latin typeface="+mn-lt"/>
                <a:ea typeface="+mn-ea"/>
                <a:cs typeface="+mn-cs"/>
              </a:rPr>
              <a:t>Tozer</a:t>
            </a:r>
            <a:r>
              <a:rPr lang="en-GB" sz="1200" kern="1200" dirty="0">
                <a:solidFill>
                  <a:schemeClr val="tx1"/>
                </a:solidFill>
                <a:effectLst/>
                <a:latin typeface="+mn-lt"/>
                <a:ea typeface="+mn-ea"/>
                <a:cs typeface="+mn-cs"/>
              </a:rPr>
              <a:t>, 2020). The company utilizes data warehouses and ERP systems for knowledge storage and distribution, fostering a culture of knowledge sharing (</a:t>
            </a:r>
            <a:r>
              <a:rPr lang="en-GB" sz="1200" kern="1200" dirty="0" err="1">
                <a:solidFill>
                  <a:schemeClr val="tx1"/>
                </a:solidFill>
                <a:effectLst/>
                <a:latin typeface="+mn-lt"/>
                <a:ea typeface="+mn-ea"/>
                <a:cs typeface="+mn-cs"/>
              </a:rPr>
              <a:t>Kassema</a:t>
            </a:r>
            <a:r>
              <a:rPr lang="en-GB" sz="1200" kern="1200" dirty="0">
                <a:solidFill>
                  <a:schemeClr val="tx1"/>
                </a:solidFill>
                <a:effectLst/>
                <a:latin typeface="+mn-lt"/>
                <a:ea typeface="+mn-ea"/>
                <a:cs typeface="+mn-cs"/>
              </a:rPr>
              <a:t>, 2020). The firm has strict auditing protocols in place to ensure knowledge relevance and compliance, mitigating risks and adhering to regulations (</a:t>
            </a:r>
            <a:r>
              <a:rPr lang="en-GB" sz="1200" kern="1200" dirty="0" err="1">
                <a:solidFill>
                  <a:schemeClr val="tx1"/>
                </a:solidFill>
                <a:effectLst/>
                <a:latin typeface="+mn-lt"/>
                <a:ea typeface="+mn-ea"/>
                <a:cs typeface="+mn-cs"/>
              </a:rPr>
              <a:t>Abdallah</a:t>
            </a:r>
            <a:r>
              <a:rPr lang="en-GB" sz="1200" kern="1200" dirty="0">
                <a:solidFill>
                  <a:schemeClr val="tx1"/>
                </a:solidFill>
                <a:effectLst/>
                <a:latin typeface="+mn-lt"/>
                <a:ea typeface="+mn-ea"/>
                <a:cs typeface="+mn-cs"/>
              </a:rPr>
              <a:t> and Fan, 2020).</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11</a:t>
            </a:fld>
            <a:endParaRPr lang="en-GB"/>
          </a:p>
        </p:txBody>
      </p:sp>
    </p:spTree>
    <p:extLst>
      <p:ext uri="{BB962C8B-B14F-4D97-AF65-F5344CB8AC3E}">
        <p14:creationId xmlns:p14="http://schemas.microsoft.com/office/powerpoint/2010/main" val="2044296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Recommendations for Virgin Media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Virgin Media, investing in middleware solutions could offer a seamless integration between different systems like DMS, CRM, and ERP. This addresses the interoperability issue, allowing for smoother data flow and thus enhancing knowledge management efficiency. Strengthening </a:t>
            </a:r>
            <a:r>
              <a:rPr lang="en-GB" sz="1200" kern="1200" dirty="0" err="1">
                <a:solidFill>
                  <a:schemeClr val="tx1"/>
                </a:solidFill>
                <a:effectLst/>
                <a:latin typeface="+mn-lt"/>
                <a:ea typeface="+mn-ea"/>
                <a:cs typeface="+mn-cs"/>
              </a:rPr>
              <a:t>cybersecurity</a:t>
            </a:r>
            <a:r>
              <a:rPr lang="en-GB" sz="1200" kern="1200" dirty="0">
                <a:solidFill>
                  <a:schemeClr val="tx1"/>
                </a:solidFill>
                <a:effectLst/>
                <a:latin typeface="+mn-lt"/>
                <a:ea typeface="+mn-ea"/>
                <a:cs typeface="+mn-cs"/>
              </a:rPr>
              <a:t> measures is another crucial step. A layered approach consisting of regular audits, employee training, and advanced firewalls could protect against potential cyber threats. Finally, implementing a compliance management module in the KMS would automate updates to regulatory protocols, ensuring the organization remains compliant with changing regulations.</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12</a:t>
            </a:fld>
            <a:endParaRPr lang="en-GB"/>
          </a:p>
        </p:txBody>
      </p:sp>
    </p:spTree>
    <p:extLst>
      <p:ext uri="{BB962C8B-B14F-4D97-AF65-F5344CB8AC3E}">
        <p14:creationId xmlns:p14="http://schemas.microsoft.com/office/powerpoint/2010/main" val="1138159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Recommendations for BA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British Airways would benefit from the establishment of a Knowledge Maintenance Unit (KMU) that conducts regular audits and updates, thereby ensuring the timeliness and relevance of stored information. This would enhance the integrity and utility of the airline's knowledge assets. Standardizing technological tools across various KMS processes can mitigate inconsistencies and improve data integrity. Lastly, a well-defined data governance framework would provide standardized guidelines for data sharing and usage, effectively eliminating information silos and enhancing accessibility across various organizational units.</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13</a:t>
            </a:fld>
            <a:endParaRPr lang="en-GB"/>
          </a:p>
        </p:txBody>
      </p:sp>
    </p:spTree>
    <p:extLst>
      <p:ext uri="{BB962C8B-B14F-4D97-AF65-F5344CB8AC3E}">
        <p14:creationId xmlns:p14="http://schemas.microsoft.com/office/powerpoint/2010/main" val="42912141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case studies highlight crucial challenges in the Knowledge Management Systems (KMS) of both Virgin Media and British Airways. Virgin Media's issues lie in system interoperability, </a:t>
            </a:r>
            <a:r>
              <a:rPr lang="en-GB" sz="1200" kern="1200" dirty="0" err="1">
                <a:solidFill>
                  <a:schemeClr val="tx1"/>
                </a:solidFill>
                <a:effectLst/>
                <a:latin typeface="+mn-lt"/>
                <a:ea typeface="+mn-ea"/>
                <a:cs typeface="+mn-cs"/>
              </a:rPr>
              <a:t>cybersecurity</a:t>
            </a:r>
            <a:r>
              <a:rPr lang="en-GB" sz="1200" kern="1200" dirty="0">
                <a:solidFill>
                  <a:schemeClr val="tx1"/>
                </a:solidFill>
                <a:effectLst/>
                <a:latin typeface="+mn-lt"/>
                <a:ea typeface="+mn-ea"/>
                <a:cs typeface="+mn-cs"/>
              </a:rPr>
              <a:t> vulnerabilities, and regulatory compliance. For British Airways, the rapid obsolescence of knowledge assets and inconsistent use of technological tools are primary concerns. To future-proof their KMS, both companies can benefit from adopting agile methodologies for quick adaptation to market trends and regulatory shifts. Investments in specific solutions like middleware and Knowledge Maintenance Units would further enhance their KMS efficiency.</a:t>
            </a:r>
          </a:p>
          <a:p>
            <a:endParaRPr lang="en-GB" dirty="0"/>
          </a:p>
        </p:txBody>
      </p:sp>
      <p:sp>
        <p:nvSpPr>
          <p:cNvPr id="4" name="Slide Number Placeholder 3"/>
          <p:cNvSpPr>
            <a:spLocks noGrp="1"/>
          </p:cNvSpPr>
          <p:nvPr>
            <p:ph type="sldNum" sz="quarter" idx="10"/>
          </p:nvPr>
        </p:nvSpPr>
        <p:spPr/>
        <p:txBody>
          <a:bodyPr/>
          <a:lstStyle/>
          <a:p>
            <a:fld id="{D0AA7E84-C993-4E84-BF5A-A9C14D0ADA9C}" type="slidenum">
              <a:rPr lang="en-GB" smtClean="0"/>
              <a:t>14</a:t>
            </a:fld>
            <a:endParaRPr lang="en-GB"/>
          </a:p>
        </p:txBody>
      </p:sp>
    </p:spTree>
    <p:extLst>
      <p:ext uri="{BB962C8B-B14F-4D97-AF65-F5344CB8AC3E}">
        <p14:creationId xmlns:p14="http://schemas.microsoft.com/office/powerpoint/2010/main" val="638953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E42D9FF-77DA-4065-8CDA-EE0E7B76E7D0}"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1396783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E42D9FF-77DA-4065-8CDA-EE0E7B76E7D0}"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583911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42D9FF-77DA-4065-8CDA-EE0E7B76E7D0}"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3485073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E42D9FF-77DA-4065-8CDA-EE0E7B76E7D0}"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3366145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E42D9FF-77DA-4065-8CDA-EE0E7B76E7D0}" type="datetimeFigureOut">
              <a:rPr lang="en-GB" smtClean="0"/>
              <a:t>24/10/2023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3967804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E42D9FF-77DA-4065-8CDA-EE0E7B76E7D0}" type="datetimeFigureOut">
              <a:rPr lang="en-GB" smtClean="0"/>
              <a:t>24/10/2023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1228111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42D9FF-77DA-4065-8CDA-EE0E7B76E7D0}" type="datetimeFigureOut">
              <a:rPr lang="en-GB" smtClean="0"/>
              <a:t>24/10/2023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1441183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42D9FF-77DA-4065-8CDA-EE0E7B76E7D0}"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2035416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42D9FF-77DA-4065-8CDA-EE0E7B76E7D0}" type="datetimeFigureOut">
              <a:rPr lang="en-GB" smtClean="0"/>
              <a:t>24/10/2023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2835579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E42D9FF-77DA-4065-8CDA-EE0E7B76E7D0}"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2437433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E42D9FF-77DA-4065-8CDA-EE0E7B76E7D0}" type="datetimeFigureOut">
              <a:rPr lang="en-GB" smtClean="0"/>
              <a:t>24/10/2023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9353A-F955-4661-BF00-5A086D9E918F}" type="slidenum">
              <a:rPr lang="en-GB" smtClean="0"/>
              <a:t>‹#›</a:t>
            </a:fld>
            <a:endParaRPr lang="en-GB"/>
          </a:p>
        </p:txBody>
      </p:sp>
    </p:spTree>
    <p:extLst>
      <p:ext uri="{BB962C8B-B14F-4D97-AF65-F5344CB8AC3E}">
        <p14:creationId xmlns:p14="http://schemas.microsoft.com/office/powerpoint/2010/main" val="2305781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42D9FF-77DA-4065-8CDA-EE0E7B76E7D0}" type="datetimeFigureOut">
              <a:rPr lang="en-GB" smtClean="0"/>
              <a:t>24/10/2023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59353A-F955-4661-BF00-5A086D9E918F}" type="slidenum">
              <a:rPr lang="en-GB" smtClean="0"/>
              <a:t>‹#›</a:t>
            </a:fld>
            <a:endParaRPr lang="en-GB"/>
          </a:p>
        </p:txBody>
      </p:sp>
    </p:spTree>
    <p:extLst>
      <p:ext uri="{BB962C8B-B14F-4D97-AF65-F5344CB8AC3E}">
        <p14:creationId xmlns:p14="http://schemas.microsoft.com/office/powerpoint/2010/main" val="35163575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GB" sz="6700" b="1" dirty="0"/>
              <a:t>Knowledge and Information Management Skills for the Workplace</a:t>
            </a:r>
            <a:endParaRPr lang="en-GB" sz="6700" dirty="0"/>
          </a:p>
        </p:txBody>
      </p:sp>
      <p:sp>
        <p:nvSpPr>
          <p:cNvPr id="3" name="Subtitle 2"/>
          <p:cNvSpPr>
            <a:spLocks noGrp="1"/>
          </p:cNvSpPr>
          <p:nvPr>
            <p:ph type="subTitle" idx="1"/>
          </p:nvPr>
        </p:nvSpPr>
        <p:spPr>
          <a:xfrm>
            <a:off x="1524000" y="5514052"/>
            <a:ext cx="9144000" cy="651910"/>
          </a:xfrm>
        </p:spPr>
        <p:txBody>
          <a:bodyPr anchor="ctr">
            <a:normAutofit/>
          </a:bodyPr>
          <a:lstStyle/>
          <a:p>
            <a:r>
              <a:rPr lang="en-GB" b="1" dirty="0"/>
              <a:t>Task 2- Individual Academic presentation</a:t>
            </a:r>
            <a:endParaRPr lang="en-GB" dirty="0"/>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9928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3800" b="1"/>
              <a:t>Introduction</a:t>
            </a:r>
            <a:br>
              <a:rPr lang="en-GB" sz="3800"/>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Importance of Knowledge Management (KM) in Today's Competitive Business Environment.</a:t>
            </a:r>
          </a:p>
          <a:p>
            <a:r>
              <a:rPr lang="en-GB" sz="2400"/>
              <a:t>Virgin Media's Strategic Use of KM to Improve Customer Service and Streamline Processes.</a:t>
            </a:r>
          </a:p>
          <a:p>
            <a:r>
              <a:rPr lang="en-GB" sz="2400"/>
              <a:t>British Airways' Deployment of KM Systems for Operational Excellence.</a:t>
            </a:r>
          </a:p>
          <a:p>
            <a:r>
              <a:rPr lang="en-GB" sz="2400"/>
              <a:t>Role of KM in Tailoring Offerings and Gaining a Competitive Edge.</a:t>
            </a:r>
          </a:p>
        </p:txBody>
      </p:sp>
    </p:spTree>
    <p:extLst>
      <p:ext uri="{BB962C8B-B14F-4D97-AF65-F5344CB8AC3E}">
        <p14:creationId xmlns:p14="http://schemas.microsoft.com/office/powerpoint/2010/main" val="1607737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2963" y="1238080"/>
            <a:ext cx="9849751" cy="1349671"/>
          </a:xfrm>
        </p:spPr>
        <p:txBody>
          <a:bodyPr anchor="b">
            <a:normAutofit/>
          </a:bodyPr>
          <a:lstStyle/>
          <a:p>
            <a:r>
              <a:rPr lang="en-GB" sz="5400" b="1"/>
              <a:t>TOWS of Virgin Media</a:t>
            </a:r>
            <a:endParaRPr lang="en-GB" sz="5400"/>
          </a:p>
        </p:txBody>
      </p:sp>
      <p:sp>
        <p:nvSpPr>
          <p:cNvPr id="3" name="Content Placeholder 2"/>
          <p:cNvSpPr>
            <a:spLocks noGrp="1"/>
          </p:cNvSpPr>
          <p:nvPr>
            <p:ph idx="1"/>
          </p:nvPr>
        </p:nvSpPr>
        <p:spPr>
          <a:xfrm>
            <a:off x="1289304" y="2902913"/>
            <a:ext cx="9849751" cy="3032168"/>
          </a:xfrm>
        </p:spPr>
        <p:txBody>
          <a:bodyPr anchor="ctr">
            <a:normAutofit/>
          </a:bodyPr>
          <a:lstStyle/>
          <a:p>
            <a:r>
              <a:rPr lang="en-GB" sz="2000"/>
              <a:t>Leverage CRM for AI-based customer analytics.</a:t>
            </a:r>
          </a:p>
          <a:p>
            <a:r>
              <a:rPr lang="en-GB" sz="2000"/>
              <a:t>Fortify ERP systems against cybersecurity risks.</a:t>
            </a:r>
          </a:p>
          <a:p>
            <a:r>
              <a:rPr lang="en-GB" sz="2000"/>
              <a:t>Cloud-based solutions for global knowledge sharing.</a:t>
            </a:r>
          </a:p>
          <a:p>
            <a:r>
              <a:rPr lang="en-GB" sz="2000"/>
              <a:t>Opt for modular, scalable KM tools.</a:t>
            </a:r>
          </a:p>
        </p:txBody>
      </p:sp>
    </p:spTree>
    <p:extLst>
      <p:ext uri="{BB962C8B-B14F-4D97-AF65-F5344CB8AC3E}">
        <p14:creationId xmlns:p14="http://schemas.microsoft.com/office/powerpoint/2010/main" val="332391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3800" b="1"/>
              <a:t>TOWS of BA</a:t>
            </a:r>
            <a:br>
              <a:rPr lang="en-GB" sz="3800"/>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Integrate AI for predictive customer analytics.</a:t>
            </a:r>
          </a:p>
          <a:p>
            <a:r>
              <a:rPr lang="en-GB" sz="2400"/>
              <a:t>Employee training for cybersecurity resilience.</a:t>
            </a:r>
          </a:p>
          <a:p>
            <a:r>
              <a:rPr lang="en-GB" sz="2400"/>
              <a:t>Improve data encryption and adaptive learning.</a:t>
            </a:r>
          </a:p>
          <a:p>
            <a:r>
              <a:rPr lang="en-GB" sz="2400"/>
              <a:t>Adopt modular, scalable KM systems.</a:t>
            </a:r>
          </a:p>
        </p:txBody>
      </p:sp>
    </p:spTree>
    <p:extLst>
      <p:ext uri="{BB962C8B-B14F-4D97-AF65-F5344CB8AC3E}">
        <p14:creationId xmlns:p14="http://schemas.microsoft.com/office/powerpoint/2010/main" val="1477892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8" name="Rectangle 27">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1" name="Rectangle 30">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3618" y="1239927"/>
            <a:ext cx="4008586" cy="4680583"/>
          </a:xfrm>
        </p:spPr>
        <p:txBody>
          <a:bodyPr anchor="ctr">
            <a:normAutofit/>
          </a:bodyPr>
          <a:lstStyle/>
          <a:p>
            <a:r>
              <a:rPr lang="en-GB" sz="4800" b="1"/>
              <a:t>Similarities and differences between Virgin Media and British Airways</a:t>
            </a:r>
            <a:br>
              <a:rPr lang="en-GB" sz="4800"/>
            </a:br>
            <a:endParaRPr lang="en-GB" sz="4800"/>
          </a:p>
        </p:txBody>
      </p:sp>
      <p:sp>
        <p:nvSpPr>
          <p:cNvPr id="3" name="Content Placeholder 2"/>
          <p:cNvSpPr>
            <a:spLocks noGrp="1"/>
          </p:cNvSpPr>
          <p:nvPr>
            <p:ph idx="1"/>
          </p:nvPr>
        </p:nvSpPr>
        <p:spPr>
          <a:xfrm>
            <a:off x="6291923" y="1239927"/>
            <a:ext cx="4971824" cy="4680583"/>
          </a:xfrm>
        </p:spPr>
        <p:txBody>
          <a:bodyPr anchor="ctr">
            <a:normAutofit/>
          </a:bodyPr>
          <a:lstStyle/>
          <a:p>
            <a:r>
              <a:rPr lang="en-GB" sz="2000"/>
              <a:t>Both companies prioritize CRM systems for customer experience.</a:t>
            </a:r>
          </a:p>
          <a:p>
            <a:r>
              <a:rPr lang="en-GB" sz="2000"/>
              <a:t>Both are inclined towards integrating AI for predictive analytics.</a:t>
            </a:r>
          </a:p>
          <a:p>
            <a:r>
              <a:rPr lang="en-GB" sz="2000"/>
              <a:t>British Airways focuses on Expert Systems for operational efficiency.</a:t>
            </a:r>
          </a:p>
          <a:p>
            <a:r>
              <a:rPr lang="en-GB" sz="2000"/>
              <a:t>Virgin Media emphasizes advanced ERP systems for process streamlining.</a:t>
            </a:r>
          </a:p>
          <a:p>
            <a:r>
              <a:rPr lang="en-GB" sz="2000"/>
              <a:t>Industry-specific challenges differ for British Airways and Virgin Media.</a:t>
            </a:r>
          </a:p>
        </p:txBody>
      </p:sp>
    </p:spTree>
    <p:extLst>
      <p:ext uri="{BB962C8B-B14F-4D97-AF65-F5344CB8AC3E}">
        <p14:creationId xmlns:p14="http://schemas.microsoft.com/office/powerpoint/2010/main" val="2667963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5" name="Rectangle 24">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3618" y="1239927"/>
            <a:ext cx="4008586" cy="4680583"/>
          </a:xfrm>
        </p:spPr>
        <p:txBody>
          <a:bodyPr anchor="ctr">
            <a:normAutofit/>
          </a:bodyPr>
          <a:lstStyle/>
          <a:p>
            <a:r>
              <a:rPr lang="en-GB" sz="5200" b="1"/>
              <a:t>Value chain analysis: Virgin Media</a:t>
            </a:r>
            <a:br>
              <a:rPr lang="en-GB" sz="5200"/>
            </a:br>
            <a:endParaRPr lang="en-GB" sz="5200"/>
          </a:p>
        </p:txBody>
      </p:sp>
      <p:sp>
        <p:nvSpPr>
          <p:cNvPr id="3" name="Content Placeholder 2"/>
          <p:cNvSpPr>
            <a:spLocks noGrp="1"/>
          </p:cNvSpPr>
          <p:nvPr>
            <p:ph idx="1"/>
          </p:nvPr>
        </p:nvSpPr>
        <p:spPr>
          <a:xfrm>
            <a:off x="6291923" y="1239927"/>
            <a:ext cx="4971824" cy="4680583"/>
          </a:xfrm>
        </p:spPr>
        <p:txBody>
          <a:bodyPr anchor="ctr">
            <a:normAutofit/>
          </a:bodyPr>
          <a:lstStyle/>
          <a:p>
            <a:r>
              <a:rPr lang="en-GB" sz="2000"/>
              <a:t>Comprehensive approach in KMVC with advanced technology integration.</a:t>
            </a:r>
          </a:p>
          <a:p>
            <a:r>
              <a:rPr lang="en-GB" sz="2000"/>
              <a:t>Strong emphasis on storage and development aspects.</a:t>
            </a:r>
          </a:p>
          <a:p>
            <a:r>
              <a:rPr lang="en-GB" sz="2000"/>
              <a:t>Interoperability issue across various systems.</a:t>
            </a:r>
          </a:p>
          <a:p>
            <a:r>
              <a:rPr lang="en-GB" sz="2000"/>
              <a:t>Potential cybersecurity risks and regulatory compliance challenges.</a:t>
            </a:r>
          </a:p>
        </p:txBody>
      </p:sp>
    </p:spTree>
    <p:extLst>
      <p:ext uri="{BB962C8B-B14F-4D97-AF65-F5344CB8AC3E}">
        <p14:creationId xmlns:p14="http://schemas.microsoft.com/office/powerpoint/2010/main" val="1213679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b="1"/>
              <a:t>Value chain analysis: BA</a:t>
            </a:r>
            <a:br>
              <a:rPr lang="en-GB" sz="4800"/>
            </a:br>
            <a:endParaRPr lang="en-GB" sz="4800"/>
          </a:p>
        </p:txBody>
      </p:sp>
      <p:sp>
        <p:nvSpPr>
          <p:cNvPr id="3" name="Content Placeholder 2"/>
          <p:cNvSpPr>
            <a:spLocks noGrp="1"/>
          </p:cNvSpPr>
          <p:nvPr>
            <p:ph idx="1"/>
          </p:nvPr>
        </p:nvSpPr>
        <p:spPr>
          <a:xfrm>
            <a:off x="1045028" y="3017522"/>
            <a:ext cx="9941319" cy="3124658"/>
          </a:xfrm>
        </p:spPr>
        <p:txBody>
          <a:bodyPr anchor="ctr">
            <a:normAutofit/>
          </a:bodyPr>
          <a:lstStyle/>
          <a:p>
            <a:r>
              <a:rPr lang="en-GB" sz="2400"/>
              <a:t>Comprehensive and technology-driven approach in KMVC.</a:t>
            </a:r>
          </a:p>
          <a:p>
            <a:r>
              <a:rPr lang="en-GB" sz="2400"/>
              <a:t>Dynamic aviation industry creates challenges in knowledge maintenance.</a:t>
            </a:r>
          </a:p>
          <a:p>
            <a:r>
              <a:rPr lang="en-GB" sz="2400"/>
              <a:t>Interoperability issues due to system complexity.</a:t>
            </a:r>
          </a:p>
          <a:p>
            <a:r>
              <a:rPr lang="en-GB" sz="2400"/>
              <a:t>High cybersecurity risk due to sensitive aviation data.</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0488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b="1"/>
              <a:t>KM Supporting system: Virgin Media</a:t>
            </a:r>
            <a:br>
              <a:rPr lang="en-GB" sz="4800"/>
            </a:br>
            <a:endParaRPr lang="en-GB" sz="4800"/>
          </a:p>
        </p:txBody>
      </p:sp>
      <p:sp>
        <p:nvSpPr>
          <p:cNvPr id="3" name="Content Placeholder 2"/>
          <p:cNvSpPr>
            <a:spLocks noGrp="1"/>
          </p:cNvSpPr>
          <p:nvPr>
            <p:ph idx="1"/>
          </p:nvPr>
        </p:nvSpPr>
        <p:spPr>
          <a:xfrm>
            <a:off x="1045028" y="3017522"/>
            <a:ext cx="9941319" cy="3124658"/>
          </a:xfrm>
        </p:spPr>
        <p:txBody>
          <a:bodyPr anchor="ctr">
            <a:normAutofit/>
          </a:bodyPr>
          <a:lstStyle/>
          <a:p>
            <a:r>
              <a:rPr lang="en-GB" sz="2400"/>
              <a:t>CRM as cornerstone for customer data and interaction history.</a:t>
            </a:r>
          </a:p>
          <a:p>
            <a:r>
              <a:rPr lang="en-GB" sz="2400"/>
              <a:t>DMS provides a secure repository for internal documents.</a:t>
            </a:r>
          </a:p>
          <a:p>
            <a:r>
              <a:rPr lang="en-GB" sz="2400"/>
              <a:t>Business Intelligence tools offer analytical capabilities.</a:t>
            </a:r>
          </a:p>
          <a:p>
            <a:r>
              <a:rPr lang="en-GB" sz="2400"/>
              <a:t>CRM data feeds into FAQs and customer service guidelines.</a:t>
            </a:r>
          </a:p>
          <a:p>
            <a:r>
              <a:rPr lang="en-GB" sz="2400"/>
              <a:t>Importance of DMS agility for compliance and competitive advantage.</a:t>
            </a:r>
          </a:p>
          <a:p>
            <a:r>
              <a:rPr lang="en-GB" sz="2400"/>
              <a:t>Well-designed interaction among CRM, DMS, and BI systems.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2525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3800" b="1"/>
              <a:t>KM Supporting system: BA</a:t>
            </a:r>
            <a:br>
              <a:rPr lang="en-GB" sz="3800"/>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The critical role of CRM in gathering customer data and feedback.</a:t>
            </a:r>
          </a:p>
          <a:p>
            <a:r>
              <a:rPr lang="en-GB" sz="2400"/>
              <a:t>ERP as the backbone for integrating business functions.</a:t>
            </a:r>
          </a:p>
          <a:p>
            <a:r>
              <a:rPr lang="en-GB" sz="2400"/>
              <a:t>LMS focusing on compliance and skills training in aviation.</a:t>
            </a:r>
          </a:p>
          <a:p>
            <a:r>
              <a:rPr lang="en-GB" sz="2400"/>
              <a:t>CRM's data feeds into Business Intelligence and Learning Management Systems.</a:t>
            </a:r>
          </a:p>
          <a:p>
            <a:r>
              <a:rPr lang="en-GB" sz="2400"/>
              <a:t>ERP's ability to translate customer insights into business strategies.</a:t>
            </a:r>
          </a:p>
          <a:p>
            <a:r>
              <a:rPr lang="en-GB" sz="2400"/>
              <a:t>Interconnectedness of CRM, ERP, and LMS in enabling agile knowledge management.</a:t>
            </a:r>
          </a:p>
          <a:p>
            <a:pPr marL="0" indent="0">
              <a:buNone/>
            </a:pPr>
            <a:endParaRPr lang="en-GB" sz="2400"/>
          </a:p>
        </p:txBody>
      </p:sp>
    </p:spTree>
    <p:extLst>
      <p:ext uri="{BB962C8B-B14F-4D97-AF65-F5344CB8AC3E}">
        <p14:creationId xmlns:p14="http://schemas.microsoft.com/office/powerpoint/2010/main" val="3503251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2600" b="1"/>
              <a:t>Application of knowledge management systems: Virgin Media</a:t>
            </a:r>
            <a:br>
              <a:rPr lang="en-GB" sz="2600"/>
            </a:br>
            <a:endParaRPr lang="en-GB" sz="26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000"/>
              <a:t>Virgin Media focuses on Knowledge Acquisition through employee training and data mining techniques.</a:t>
            </a:r>
          </a:p>
          <a:p>
            <a:r>
              <a:rPr lang="en-GB" sz="2000"/>
              <a:t>Knowledge is systematically stored in Document Management Systems (DMS) and Customer Relationship Management (CRM) platforms.</a:t>
            </a:r>
          </a:p>
          <a:p>
            <a:r>
              <a:rPr lang="en-GB" sz="2000"/>
              <a:t>Internal portals, intranets, and modern communication tools are used for knowledge distribution.</a:t>
            </a:r>
          </a:p>
          <a:p>
            <a:r>
              <a:rPr lang="en-GB" sz="2000"/>
              <a:t>Decision Support Systems (DSS) and Expert Systems aid in application of knowledge in decision-making.</a:t>
            </a:r>
          </a:p>
          <a:p>
            <a:r>
              <a:rPr lang="en-GB" sz="2000"/>
              <a:t>Multiplicity of systems introduces challenges like interoperability issues and cybersecurity risks.</a:t>
            </a:r>
          </a:p>
        </p:txBody>
      </p:sp>
    </p:spTree>
    <p:extLst>
      <p:ext uri="{BB962C8B-B14F-4D97-AF65-F5344CB8AC3E}">
        <p14:creationId xmlns:p14="http://schemas.microsoft.com/office/powerpoint/2010/main" val="4164381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3400" b="1"/>
              <a:t>Application of knowledge management systems: BA</a:t>
            </a:r>
            <a:br>
              <a:rPr lang="en-GB" sz="3400"/>
            </a:br>
            <a:endParaRPr lang="en-GB" sz="3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BA focuses on intricate knowledge acquisition through diverse data sources.</a:t>
            </a:r>
          </a:p>
          <a:p>
            <a:r>
              <a:rPr lang="en-GB" sz="2400"/>
              <a:t>Cutting-edge analytics are used for data refinement.</a:t>
            </a:r>
          </a:p>
          <a:p>
            <a:r>
              <a:rPr lang="en-GB" sz="2400"/>
              <a:t>Data warehouses and CRM/ERP systems handle storage and organization.</a:t>
            </a:r>
          </a:p>
          <a:p>
            <a:r>
              <a:rPr lang="en-GB" sz="2400"/>
              <a:t>Knowledge is disseminated via intranet portals and internal memos.</a:t>
            </a:r>
          </a:p>
          <a:p>
            <a:r>
              <a:rPr lang="en-GB" sz="2400"/>
              <a:t>Decision-making at BA is heavily data-driven, with stringent auditing mechanisms.</a:t>
            </a:r>
          </a:p>
        </p:txBody>
      </p:sp>
    </p:spTree>
    <p:extLst>
      <p:ext uri="{BB962C8B-B14F-4D97-AF65-F5344CB8AC3E}">
        <p14:creationId xmlns:p14="http://schemas.microsoft.com/office/powerpoint/2010/main" val="6827556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2" name="Rectangle 21">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3618" y="1239927"/>
            <a:ext cx="4008586" cy="4680583"/>
          </a:xfrm>
        </p:spPr>
        <p:txBody>
          <a:bodyPr anchor="ctr">
            <a:normAutofit/>
          </a:bodyPr>
          <a:lstStyle/>
          <a:p>
            <a:r>
              <a:rPr lang="en-GB" sz="4000" b="1"/>
              <a:t>Recommendations for Virgin Media</a:t>
            </a:r>
            <a:br>
              <a:rPr lang="en-GB" sz="4000"/>
            </a:br>
            <a:endParaRPr lang="en-GB" sz="4000"/>
          </a:p>
        </p:txBody>
      </p:sp>
      <p:sp>
        <p:nvSpPr>
          <p:cNvPr id="3" name="Content Placeholder 2"/>
          <p:cNvSpPr>
            <a:spLocks noGrp="1"/>
          </p:cNvSpPr>
          <p:nvPr>
            <p:ph idx="1"/>
          </p:nvPr>
        </p:nvSpPr>
        <p:spPr>
          <a:xfrm>
            <a:off x="6291923" y="1239927"/>
            <a:ext cx="4971824" cy="4680583"/>
          </a:xfrm>
        </p:spPr>
        <p:txBody>
          <a:bodyPr anchor="ctr">
            <a:normAutofit/>
          </a:bodyPr>
          <a:lstStyle/>
          <a:p>
            <a:r>
              <a:rPr lang="en-GB" sz="2000"/>
              <a:t>Invest in middleware solutions.</a:t>
            </a:r>
          </a:p>
          <a:p>
            <a:r>
              <a:rPr lang="en-GB" sz="2000"/>
              <a:t>Strengthen cybersecurity measures.</a:t>
            </a:r>
          </a:p>
          <a:p>
            <a:r>
              <a:rPr lang="en-GB" sz="2000"/>
              <a:t>Implement compliance module.</a:t>
            </a:r>
          </a:p>
          <a:p>
            <a:endParaRPr lang="en-GB" sz="2000"/>
          </a:p>
        </p:txBody>
      </p:sp>
    </p:spTree>
    <p:extLst>
      <p:ext uri="{BB962C8B-B14F-4D97-AF65-F5344CB8AC3E}">
        <p14:creationId xmlns:p14="http://schemas.microsoft.com/office/powerpoint/2010/main" val="1157322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3800" b="1"/>
              <a:t>Recommendations for BA</a:t>
            </a:r>
            <a:br>
              <a:rPr lang="en-GB" sz="3800"/>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Establish Knowledge Maintenance Unit.</a:t>
            </a:r>
          </a:p>
          <a:p>
            <a:r>
              <a:rPr lang="en-GB" sz="2400"/>
              <a:t>Standardize technological tools.</a:t>
            </a:r>
          </a:p>
          <a:p>
            <a:r>
              <a:rPr lang="en-GB" sz="2400"/>
              <a:t>Develop data governance framework.</a:t>
            </a:r>
          </a:p>
          <a:p>
            <a:endParaRPr lang="en-GB" sz="2400"/>
          </a:p>
        </p:txBody>
      </p:sp>
    </p:spTree>
    <p:extLst>
      <p:ext uri="{BB962C8B-B14F-4D97-AF65-F5344CB8AC3E}">
        <p14:creationId xmlns:p14="http://schemas.microsoft.com/office/powerpoint/2010/main" val="901989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b="1"/>
              <a:t>Conclusion</a:t>
            </a:r>
            <a:br>
              <a:rPr lang="en-GB" sz="4800"/>
            </a:br>
            <a:endParaRPr lang="en-GB" sz="4800"/>
          </a:p>
        </p:txBody>
      </p:sp>
      <p:sp>
        <p:nvSpPr>
          <p:cNvPr id="3" name="Content Placeholder 2"/>
          <p:cNvSpPr>
            <a:spLocks noGrp="1"/>
          </p:cNvSpPr>
          <p:nvPr>
            <p:ph idx="1"/>
          </p:nvPr>
        </p:nvSpPr>
        <p:spPr>
          <a:xfrm>
            <a:off x="1045028" y="3017522"/>
            <a:ext cx="9941319" cy="3124658"/>
          </a:xfrm>
        </p:spPr>
        <p:txBody>
          <a:bodyPr anchor="ctr">
            <a:normAutofit/>
          </a:bodyPr>
          <a:lstStyle/>
          <a:p>
            <a:r>
              <a:rPr lang="en-GB" sz="2400"/>
              <a:t>Address interoperability and cybersecurity.</a:t>
            </a:r>
          </a:p>
          <a:p>
            <a:r>
              <a:rPr lang="en-GB" sz="2400"/>
              <a:t>Establish KMU and standardize tools.</a:t>
            </a:r>
          </a:p>
          <a:p>
            <a:r>
              <a:rPr lang="en-GB" sz="2400"/>
              <a:t>Adopt agile methodologies.</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5457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US" sz="5400"/>
              <a:t>Reference</a:t>
            </a:r>
            <a:endParaRPr lang="en-GB" sz="5400"/>
          </a:p>
        </p:txBody>
      </p:sp>
      <p:grpSp>
        <p:nvGrpSpPr>
          <p:cNvPr id="17" name="Group 16">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8" name="Rectangle 17">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800"/>
              <a:t>Abdallah, A. A., &amp; Fan, I. S. (2020). Emerging challenges of digital aircraft operations and maintenance: A knowledge management perspective.</a:t>
            </a:r>
          </a:p>
          <a:p>
            <a:r>
              <a:rPr lang="en-GB" sz="800"/>
              <a:t>Abualoush, S. H., Obeidat, A. M., Tarhini, A., Masa’deh, R. E., &amp; Al-Badi, A. (2018). The role of employees’ empowerment as an intermediary variable between knowledge management and information systems on employees’ performance. </a:t>
            </a:r>
            <a:r>
              <a:rPr lang="en-GB" sz="800" i="1"/>
              <a:t>VINE Journal of Information and Knowledge Management Systems</a:t>
            </a:r>
            <a:r>
              <a:rPr lang="en-GB" sz="800"/>
              <a:t>, </a:t>
            </a:r>
            <a:r>
              <a:rPr lang="en-GB" sz="800" i="1"/>
              <a:t>48</a:t>
            </a:r>
            <a:r>
              <a:rPr lang="en-GB" sz="800"/>
              <a:t>(2), 217-237.</a:t>
            </a:r>
          </a:p>
          <a:p>
            <a:r>
              <a:rPr lang="en-GB" sz="800"/>
              <a:t>Abubakar, A. M., Elrehail, H., Alatailat, M. A., &amp; Elçi, A. (2019). Knowledge management, decision-making style and organizational performance. </a:t>
            </a:r>
            <a:r>
              <a:rPr lang="en-GB" sz="800" i="1"/>
              <a:t>Journal of Innovation &amp; Knowledge</a:t>
            </a:r>
            <a:r>
              <a:rPr lang="en-GB" sz="800"/>
              <a:t>, </a:t>
            </a:r>
            <a:r>
              <a:rPr lang="en-GB" sz="800" i="1"/>
              <a:t>4</a:t>
            </a:r>
            <a:r>
              <a:rPr lang="en-GB" sz="800"/>
              <a:t>(2), 104-114.</a:t>
            </a:r>
          </a:p>
          <a:p>
            <a:r>
              <a:rPr lang="en-GB" sz="800"/>
              <a:t>Adeniran, A. O., &amp; Olorunfemi, S. O. (2020). The essence of knowledge management in the air transportation sector. </a:t>
            </a:r>
            <a:r>
              <a:rPr lang="en-GB" sz="800" i="1"/>
              <a:t>International Journal of Human Capital in Urban Management</a:t>
            </a:r>
            <a:r>
              <a:rPr lang="en-GB" sz="800"/>
              <a:t>, </a:t>
            </a:r>
            <a:r>
              <a:rPr lang="en-GB" sz="800" i="1"/>
              <a:t>5</a:t>
            </a:r>
            <a:r>
              <a:rPr lang="en-GB" sz="800"/>
              <a:t>(2).</a:t>
            </a:r>
          </a:p>
          <a:p>
            <a:r>
              <a:rPr lang="en-GB" sz="800"/>
              <a:t>Archer-Brown, C., &amp; Kietzmann, J. (2018). Strategic knowledge management and enterprise social media. </a:t>
            </a:r>
            <a:r>
              <a:rPr lang="en-GB" sz="800" i="1"/>
              <a:t>Journal of knowledge management</a:t>
            </a:r>
            <a:r>
              <a:rPr lang="en-GB" sz="800"/>
              <a:t>, </a:t>
            </a:r>
            <a:r>
              <a:rPr lang="en-GB" sz="800" i="1"/>
              <a:t>22</a:t>
            </a:r>
            <a:r>
              <a:rPr lang="en-GB" sz="800"/>
              <a:t>(6), 1288-1309.</a:t>
            </a:r>
          </a:p>
          <a:p>
            <a:r>
              <a:rPr lang="en-GB" sz="800"/>
              <a:t>British Airways Plc, (2022). Annual Report and Accounts Year ended 31 December 2022. Retrieved from: </a:t>
            </a:r>
            <a:r>
              <a:rPr lang="en-GB" sz="800" u="sng">
                <a:hlinkClick r:id="rId2"/>
              </a:rPr>
              <a:t>https://www.iairgroup.com/~/media/Files/I/IAG/annual-reports/british-airways-annual-report-and-accounts-2022.pdf</a:t>
            </a:r>
            <a:r>
              <a:rPr lang="en-GB" sz="800"/>
              <a:t> [Assessed on: 21 October, 2023]</a:t>
            </a:r>
          </a:p>
          <a:p>
            <a:r>
              <a:rPr lang="en-GB" sz="800"/>
              <a:t>Dalkir, K. (2017). </a:t>
            </a:r>
            <a:r>
              <a:rPr lang="en-GB" sz="800" i="1"/>
              <a:t>Knowledge management in theory and practice</a:t>
            </a:r>
            <a:r>
              <a:rPr lang="en-GB" sz="800"/>
              <a:t>. MIT press.</a:t>
            </a:r>
          </a:p>
          <a:p>
            <a:r>
              <a:rPr lang="en-GB" sz="800"/>
              <a:t>Durst, S., &amp; Zieba, M. (2019). Mapping knowledge risks: towards a better understanding of knowledge management. </a:t>
            </a:r>
            <a:r>
              <a:rPr lang="en-GB" sz="800" i="1"/>
              <a:t>Knowledge Management Research &amp; Practice</a:t>
            </a:r>
            <a:r>
              <a:rPr lang="en-GB" sz="800"/>
              <a:t>, </a:t>
            </a:r>
            <a:r>
              <a:rPr lang="en-GB" sz="800" i="1"/>
              <a:t>17</a:t>
            </a:r>
            <a:r>
              <a:rPr lang="en-GB" sz="800"/>
              <a:t>(1), 1-13.</a:t>
            </a:r>
          </a:p>
          <a:p>
            <a:r>
              <a:rPr lang="en-GB" sz="800"/>
              <a:t>Farooq, R. (2019). Developing a conceptual framework of knowledge management. </a:t>
            </a:r>
            <a:r>
              <a:rPr lang="en-GB" sz="800" i="1"/>
              <a:t>International Journal of Innovation Science</a:t>
            </a:r>
            <a:r>
              <a:rPr lang="en-GB" sz="800"/>
              <a:t>, </a:t>
            </a:r>
            <a:r>
              <a:rPr lang="en-GB" sz="800" i="1"/>
              <a:t>11</a:t>
            </a:r>
            <a:r>
              <a:rPr lang="en-GB" sz="800"/>
              <a:t>(1), 139-160.</a:t>
            </a:r>
          </a:p>
          <a:p>
            <a:r>
              <a:rPr lang="en-GB" sz="800"/>
              <a:t>Ferreira, J., Mueller, J., &amp; Papa, A. (2020). Strategic knowledge management: theory, practice and future challenges. </a:t>
            </a:r>
            <a:r>
              <a:rPr lang="en-GB" sz="800" i="1"/>
              <a:t>Journal of knowledge management</a:t>
            </a:r>
            <a:r>
              <a:rPr lang="en-GB" sz="800"/>
              <a:t>, </a:t>
            </a:r>
            <a:r>
              <a:rPr lang="en-GB" sz="800" i="1"/>
              <a:t>24</a:t>
            </a:r>
            <a:r>
              <a:rPr lang="en-GB" sz="800"/>
              <a:t>(2), 121-126.</a:t>
            </a:r>
          </a:p>
          <a:p>
            <a:r>
              <a:rPr lang="en-GB" sz="800"/>
              <a:t>Gao, T., Chai, Y., &amp; Liu, Y. (2018). A review of knowledge management about theoretical conception and designing approaches. </a:t>
            </a:r>
            <a:r>
              <a:rPr lang="en-GB" sz="800" i="1"/>
              <a:t>International Journal of Crowd Science</a:t>
            </a:r>
            <a:r>
              <a:rPr lang="en-GB" sz="800"/>
              <a:t>, </a:t>
            </a:r>
            <a:r>
              <a:rPr lang="en-GB" sz="800" i="1"/>
              <a:t>2</a:t>
            </a:r>
            <a:r>
              <a:rPr lang="en-GB" sz="800"/>
              <a:t>(1), 42-51.</a:t>
            </a:r>
          </a:p>
          <a:p>
            <a:r>
              <a:rPr lang="en-GB" sz="800"/>
              <a:t>Jackson, S., &amp; Tozer, J. (2020). A vision for data science at British Airways. </a:t>
            </a:r>
            <a:r>
              <a:rPr lang="en-GB" sz="800" i="1"/>
              <a:t>Impact</a:t>
            </a:r>
            <a:r>
              <a:rPr lang="en-GB" sz="800"/>
              <a:t>, </a:t>
            </a:r>
            <a:r>
              <a:rPr lang="en-GB" sz="800" i="1"/>
              <a:t>2020</a:t>
            </a:r>
            <a:r>
              <a:rPr lang="en-GB" sz="800"/>
              <a:t>(1), 15-19.</a:t>
            </a:r>
          </a:p>
          <a:p>
            <a:r>
              <a:rPr lang="en-GB" sz="800"/>
              <a:t>Kassema, J. J. (2020). Knowledge Management Implementation Impacts, in Tanzania's Public Sector: Case Study Ministry of Finance and Planning, Tanzania. In </a:t>
            </a:r>
            <a:r>
              <a:rPr lang="en-GB" sz="800" i="1"/>
              <a:t>Knowledge Management Implementation Impacts, in Tanzania's Public Sector: Case Study Ministry of Finance and Planning, Tanzania: Kassema, Jacob Joseph</a:t>
            </a:r>
            <a:r>
              <a:rPr lang="en-GB" sz="800"/>
              <a:t>. [Sl]: SSRN.</a:t>
            </a:r>
          </a:p>
        </p:txBody>
      </p:sp>
    </p:spTree>
    <p:extLst>
      <p:ext uri="{BB962C8B-B14F-4D97-AF65-F5344CB8AC3E}">
        <p14:creationId xmlns:p14="http://schemas.microsoft.com/office/powerpoint/2010/main" val="2567171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US" sz="5400"/>
              <a:t>Reference</a:t>
            </a:r>
            <a:endParaRPr lang="en-GB" sz="5400"/>
          </a:p>
        </p:txBody>
      </p:sp>
      <p:grpSp>
        <p:nvGrpSpPr>
          <p:cNvPr id="15" name="Group 14">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1300"/>
              <a:t>Malik, H., &amp; Al-Toubi, S. (2018). Knowledge management in the public sector. </a:t>
            </a:r>
            <a:r>
              <a:rPr lang="en-GB" sz="1300" i="1"/>
              <a:t>The Palgrave Handbook of Knowledge Management</a:t>
            </a:r>
            <a:r>
              <a:rPr lang="en-GB" sz="1300"/>
              <a:t>, 515-538.</a:t>
            </a:r>
          </a:p>
          <a:p>
            <a:r>
              <a:rPr lang="en-GB" sz="1300"/>
              <a:t>North, K., &amp; Kumta, G. (2018). </a:t>
            </a:r>
            <a:r>
              <a:rPr lang="en-GB" sz="1300" i="1"/>
              <a:t>Knowledge management: Value creation through organizational learning</a:t>
            </a:r>
            <a:r>
              <a:rPr lang="en-GB" sz="1300"/>
              <a:t>. Springer.</a:t>
            </a:r>
          </a:p>
          <a:p>
            <a:r>
              <a:rPr lang="en-GB" sz="1300"/>
              <a:t>Qi, C., &amp; Chau, P. Y. K. (2018). Will enterprise social networking systems promote knowledge management and organizational learning? An empirical study. </a:t>
            </a:r>
            <a:r>
              <a:rPr lang="en-GB" sz="1300" i="1"/>
              <a:t>Journal of Organizational Computing and Electronic Commerce</a:t>
            </a:r>
            <a:r>
              <a:rPr lang="en-GB" sz="1300"/>
              <a:t>, </a:t>
            </a:r>
            <a:r>
              <a:rPr lang="en-GB" sz="1300" i="1"/>
              <a:t>28</a:t>
            </a:r>
            <a:r>
              <a:rPr lang="en-GB" sz="1300"/>
              <a:t>(1), 31-57.</a:t>
            </a:r>
          </a:p>
          <a:p>
            <a:r>
              <a:rPr lang="en-GB" sz="1300"/>
              <a:t>Santoro, G., Vrontis, D., Thrassou, A., &amp; Dezi, L. (2018). The Internet of Things: Building a knowledge management system for open innovation and knowledge management capacity. </a:t>
            </a:r>
            <a:r>
              <a:rPr lang="en-GB" sz="1300" i="1"/>
              <a:t>Technological forecasting and social change</a:t>
            </a:r>
            <a:r>
              <a:rPr lang="en-GB" sz="1300"/>
              <a:t>, </a:t>
            </a:r>
            <a:r>
              <a:rPr lang="en-GB" sz="1300" i="1"/>
              <a:t>136</a:t>
            </a:r>
            <a:r>
              <a:rPr lang="en-GB" sz="1300"/>
              <a:t>, 347-354.</a:t>
            </a:r>
          </a:p>
          <a:p>
            <a:r>
              <a:rPr lang="en-GB" sz="1300"/>
              <a:t>Sousa, M. J., &amp; Rocha, Á. (2019). Strategic knowledge management in the digital age: JBR special issue editorial. </a:t>
            </a:r>
            <a:r>
              <a:rPr lang="en-GB" sz="1300" i="1"/>
              <a:t>Journal of Business Research</a:t>
            </a:r>
            <a:r>
              <a:rPr lang="en-GB" sz="1300"/>
              <a:t>, </a:t>
            </a:r>
            <a:r>
              <a:rPr lang="en-GB" sz="1300" i="1"/>
              <a:t>94</a:t>
            </a:r>
            <a:r>
              <a:rPr lang="en-GB" sz="1300"/>
              <a:t>, 223-226.</a:t>
            </a:r>
          </a:p>
          <a:p>
            <a:r>
              <a:rPr lang="en-GB" sz="1300"/>
              <a:t>Tiwari, S. P. (2022). Knowledge Management Strategies and Emerging Technologies--An Overview Of the Underpinning Concepts. </a:t>
            </a:r>
            <a:r>
              <a:rPr lang="en-GB" sz="1300" i="1"/>
              <a:t>arXiv preprint arXiv:2205.01100</a:t>
            </a:r>
            <a:r>
              <a:rPr lang="en-GB" sz="1300"/>
              <a:t>.</a:t>
            </a:r>
          </a:p>
          <a:p>
            <a:r>
              <a:rPr lang="en-GB" sz="1300"/>
              <a:t>Virgin Media, (2022). Annual Report and Consolidated Financial Statements. Retrieved from: </a:t>
            </a:r>
            <a:r>
              <a:rPr lang="en-GB" sz="1300" u="sng">
                <a:hlinkClick r:id="rId2"/>
              </a:rPr>
              <a:t>https://news.virginmediao2.co.uk/wp-content/uploads/2022/09/VMED-O2-UK-Holdings-Limited-2021-Annual-Report.pdf</a:t>
            </a:r>
            <a:r>
              <a:rPr lang="en-GB" sz="1300"/>
              <a:t> [Assessed on: 21 October, 2023]</a:t>
            </a:r>
          </a:p>
        </p:txBody>
      </p:sp>
    </p:spTree>
    <p:extLst>
      <p:ext uri="{BB962C8B-B14F-4D97-AF65-F5344CB8AC3E}">
        <p14:creationId xmlns:p14="http://schemas.microsoft.com/office/powerpoint/2010/main" val="25188929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2764</Words>
  <Application>Microsoft Office PowerPoint</Application>
  <PresentationFormat>Widescreen</PresentationFormat>
  <Paragraphs>131</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Knowledge and Information Management Skills for the Workplace</vt:lpstr>
      <vt:lpstr>Introduction </vt:lpstr>
      <vt:lpstr>TOWS of Virgin Media</vt:lpstr>
      <vt:lpstr>TOWS of BA </vt:lpstr>
      <vt:lpstr>Similarities and differences between Virgin Media and British Airways </vt:lpstr>
      <vt:lpstr>Value chain analysis: Virgin Media </vt:lpstr>
      <vt:lpstr>Value chain analysis: BA </vt:lpstr>
      <vt:lpstr>KM Supporting system: Virgin Media </vt:lpstr>
      <vt:lpstr>KM Supporting system: BA </vt:lpstr>
      <vt:lpstr>Application of knowledge management systems: Virgin Media </vt:lpstr>
      <vt:lpstr>Application of knowledge management systems: BA </vt:lpstr>
      <vt:lpstr>Recommendations for Virgin Media </vt:lpstr>
      <vt:lpstr>Recommendations for BA </vt:lpstr>
      <vt:lpstr>Conclusion </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Navid</dc:creator>
  <cp:revision>4</cp:revision>
  <dcterms:created xsi:type="dcterms:W3CDTF">2023-10-23T18:42:56Z</dcterms:created>
  <dcterms:modified xsi:type="dcterms:W3CDTF">2023-10-23T19:26:23Z</dcterms:modified>
</cp:coreProperties>
</file>