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73" r:id="rId3"/>
    <p:sldId id="274" r:id="rId4"/>
    <p:sldId id="275" r:id="rId5"/>
    <p:sldId id="285" r:id="rId6"/>
    <p:sldId id="286" r:id="rId7"/>
    <p:sldId id="288" r:id="rId8"/>
    <p:sldId id="276" r:id="rId9"/>
    <p:sldId id="289" r:id="rId10"/>
    <p:sldId id="277" r:id="rId11"/>
    <p:sldId id="278" r:id="rId12"/>
    <p:sldId id="279" r:id="rId13"/>
    <p:sldId id="280" r:id="rId14"/>
    <p:sldId id="281" r:id="rId15"/>
    <p:sldId id="287" r:id="rId16"/>
    <p:sldId id="282" r:id="rId17"/>
    <p:sldId id="28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585AF9-8404-23FB-043B-6E15F1C7A63F}" v="1228" dt="2024-12-19T11:33:45.726"/>
    <p1510:client id="{9D05A510-4480-01EE-C08A-ECE61B584EE2}" v="360" dt="2024-12-17T14:27:49.6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60" d="100"/>
          <a:sy n="60" d="100"/>
        </p:scale>
        <p:origin x="72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FA4DC4-344F-49C4-803B-DEAC394E8565}" type="datetimeFigureOut">
              <a:t>2/26/2025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3E7229-BF53-400F-8429-A69FDFA7A3E1}" type="slidenum">
              <a:t>‹#›</a:t>
            </a:fld>
            <a:endParaRPr lang="en-US"/>
          </a:p>
        </p:txBody>
      </p:sp>
    </p:spTree>
    <p:extLst>
      <p:ext uri="{BB962C8B-B14F-4D97-AF65-F5344CB8AC3E}">
        <p14:creationId xmlns:p14="http://schemas.microsoft.com/office/powerpoint/2010/main" val="1646219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Sustainable Development Goals (SDGs) are very important in health and social care because they guide efforts to improve health and reduce inequalities worldwide. Here are a few simple points to discuss:</a:t>
            </a:r>
          </a:p>
          <a:p>
            <a:pPr marL="285750" indent="-285750">
              <a:buFont typeface="Arial"/>
              <a:buChar char="•"/>
            </a:pPr>
            <a:r>
              <a:rPr lang="en-US" b="1" dirty="0"/>
              <a:t>Health for Everyone</a:t>
            </a:r>
            <a:endParaRPr lang="en-US" dirty="0"/>
          </a:p>
          <a:p>
            <a:pPr marL="285750" lvl="1" indent="-285750">
              <a:buFont typeface="Arial"/>
              <a:buChar char="•"/>
            </a:pPr>
            <a:r>
              <a:rPr lang="en-US" dirty="0"/>
              <a:t>SDG 3 focuses on ensuring healthy lives and promoting well-being for all, which is the core of health and social care.</a:t>
            </a:r>
            <a:endParaRPr lang="en-US" dirty="0">
              <a:ea typeface="Calibri"/>
              <a:cs typeface="Calibri"/>
            </a:endParaRPr>
          </a:p>
          <a:p>
            <a:pPr marL="285750" indent="-285750">
              <a:buFont typeface="Arial"/>
              <a:buChar char="•"/>
            </a:pPr>
            <a:r>
              <a:rPr lang="en-US" b="1" dirty="0"/>
              <a:t>Tackling Root Causes</a:t>
            </a:r>
            <a:endParaRPr lang="en-US" dirty="0"/>
          </a:p>
          <a:p>
            <a:pPr marL="285750" lvl="1" indent="-285750">
              <a:buFont typeface="Arial"/>
              <a:buChar char="•"/>
            </a:pPr>
            <a:r>
              <a:rPr lang="en-US" dirty="0"/>
              <a:t>Goals like ending poverty (SDG 1) and hunger (SDG 2) deal with the factors that often lead to poor health.</a:t>
            </a:r>
            <a:endParaRPr lang="en-US" dirty="0">
              <a:ea typeface="Calibri"/>
              <a:cs typeface="Calibri"/>
            </a:endParaRPr>
          </a:p>
          <a:p>
            <a:pPr marL="285750" indent="-285750">
              <a:buFont typeface="Arial"/>
              <a:buChar char="•"/>
            </a:pPr>
            <a:r>
              <a:rPr lang="en-US" b="1" dirty="0"/>
              <a:t>Reducing Inequalities</a:t>
            </a:r>
            <a:endParaRPr lang="en-US" dirty="0"/>
          </a:p>
          <a:p>
            <a:pPr marL="285750" lvl="1" indent="-285750">
              <a:buFont typeface="Arial"/>
              <a:buChar char="•"/>
            </a:pPr>
            <a:r>
              <a:rPr lang="en-US" dirty="0"/>
              <a:t>SDG 10 helps ensure equal access to health and social care services for everyone, especially vulnerable groups.</a:t>
            </a:r>
            <a:endParaRPr lang="en-US" dirty="0">
              <a:ea typeface="Calibri"/>
              <a:cs typeface="Calibri"/>
            </a:endParaRPr>
          </a:p>
          <a:p>
            <a:pPr marL="285750" indent="-285750">
              <a:buFont typeface="Arial"/>
              <a:buChar char="•"/>
            </a:pPr>
            <a:r>
              <a:rPr lang="en-US" b="1" dirty="0"/>
              <a:t>Working Together</a:t>
            </a:r>
            <a:endParaRPr lang="en-US" dirty="0"/>
          </a:p>
          <a:p>
            <a:pPr marL="285750" lvl="1" indent="-285750">
              <a:buFont typeface="Arial"/>
              <a:buChar char="•"/>
            </a:pPr>
            <a:r>
              <a:rPr lang="en-US" dirty="0"/>
              <a:t>The SDGs promote global partnerships to solve big challenges like pandemics and climate change, which impact health everywhere.</a:t>
            </a:r>
            <a:endParaRPr lang="en-US" dirty="0">
              <a:ea typeface="Calibri"/>
              <a:cs typeface="Calibri"/>
            </a:endParaRPr>
          </a:p>
          <a:p>
            <a:pPr marL="285750" indent="-285750">
              <a:buFont typeface="Arial"/>
              <a:buChar char="•"/>
            </a:pPr>
            <a:r>
              <a:rPr lang="en-US" b="1" dirty="0"/>
              <a:t>Sustainability Matters</a:t>
            </a:r>
            <a:endParaRPr lang="en-US" dirty="0"/>
          </a:p>
          <a:p>
            <a:pPr marL="285750" lvl="1" indent="-285750">
              <a:buFont typeface="Arial"/>
              <a:buChar char="•"/>
            </a:pPr>
            <a:r>
              <a:rPr lang="en-US" dirty="0"/>
              <a:t>Goals like SDG 13 (Climate Action) remind us that caring for the environment supports better health outcomes.</a:t>
            </a: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C3E7229-BF53-400F-8429-A69FDFA7A3E1}" type="slidenum">
              <a:t>3</a:t>
            </a:fld>
            <a:endParaRPr lang="en-US"/>
          </a:p>
        </p:txBody>
      </p:sp>
    </p:spTree>
    <p:extLst>
      <p:ext uri="{BB962C8B-B14F-4D97-AF65-F5344CB8AC3E}">
        <p14:creationId xmlns:p14="http://schemas.microsoft.com/office/powerpoint/2010/main" val="2364941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1. Replacement</a:t>
            </a:r>
            <a:endParaRPr lang="en-US" dirty="0"/>
          </a:p>
          <a:p>
            <a:pPr marL="285750" indent="-285750">
              <a:buFont typeface="Arial"/>
              <a:buChar char="•"/>
            </a:pPr>
            <a:r>
              <a:rPr lang="en-US" b="1" dirty="0"/>
              <a:t>Replacing Traditional Processes with Innovative Solutions</a:t>
            </a:r>
            <a:r>
              <a:rPr lang="en-US" dirty="0"/>
              <a:t>:</a:t>
            </a:r>
            <a:endParaRPr lang="en-US" dirty="0">
              <a:ea typeface="Calibri"/>
              <a:cs typeface="Calibri"/>
            </a:endParaRPr>
          </a:p>
          <a:p>
            <a:pPr marL="285750" lvl="1" indent="-285750">
              <a:buFont typeface="Arial"/>
              <a:buChar char="•"/>
            </a:pPr>
            <a:r>
              <a:rPr lang="en-US" b="1" dirty="0"/>
              <a:t>Telemedicine for Healthcare Access (SDG 3)</a:t>
            </a:r>
            <a:r>
              <a:rPr lang="en-US" dirty="0"/>
              <a:t>: Replacing in-person consultations with virtual appointments, especially in remote or underserved areas.</a:t>
            </a:r>
            <a:endParaRPr lang="en-US" dirty="0">
              <a:ea typeface="Calibri"/>
              <a:cs typeface="Calibri"/>
            </a:endParaRPr>
          </a:p>
          <a:p>
            <a:pPr marL="285750" lvl="1" indent="-285750">
              <a:buFont typeface="Arial"/>
              <a:buChar char="•"/>
            </a:pPr>
            <a:r>
              <a:rPr lang="en-US" b="1" dirty="0"/>
              <a:t>Renewable Energy in Healthcare Facilities (SDG 7)</a:t>
            </a:r>
            <a:r>
              <a:rPr lang="en-US" dirty="0"/>
              <a:t>: Transitioning from fossil fuels to solar or wind energy in hospitals and clinics to ensure energy sustainability.</a:t>
            </a:r>
            <a:endParaRPr lang="en-US" dirty="0">
              <a:ea typeface="Calibri"/>
              <a:cs typeface="Calibri"/>
            </a:endParaRPr>
          </a:p>
          <a:p>
            <a:pPr marL="285750" lvl="1" indent="-285750">
              <a:buFont typeface="Arial"/>
              <a:buChar char="•"/>
            </a:pPr>
            <a:r>
              <a:rPr lang="en-US" b="1" dirty="0"/>
              <a:t>Digital Health Records (SDG 16)</a:t>
            </a:r>
            <a:r>
              <a:rPr lang="en-US" dirty="0"/>
              <a:t>: Replacing paper-based systems with electronic health records for more efficient and secure data management.</a:t>
            </a:r>
            <a:endParaRPr lang="en-US" dirty="0">
              <a:ea typeface="Calibri"/>
              <a:cs typeface="Calibri"/>
            </a:endParaRPr>
          </a:p>
          <a:p>
            <a:pPr lvl="1"/>
            <a:endParaRPr lang="en-US"/>
          </a:p>
          <a:p>
            <a:pPr lvl="1"/>
            <a:endParaRPr lang="en-US"/>
          </a:p>
          <a:p>
            <a:pPr lvl="1"/>
            <a:r>
              <a:rPr lang="en-US" b="1" dirty="0"/>
              <a:t>2. </a:t>
            </a:r>
            <a:r>
              <a:rPr lang="en-US" b="1" dirty="0" err="1"/>
              <a:t>Optimisation</a:t>
            </a:r>
            <a:endParaRPr lang="en-US" dirty="0" err="1"/>
          </a:p>
          <a:p>
            <a:pPr marL="285750" indent="-285750">
              <a:buFont typeface="Arial"/>
              <a:buChar char="•"/>
            </a:pPr>
            <a:r>
              <a:rPr lang="en-US" b="1" dirty="0"/>
              <a:t>Improving Existing Systems to Enhance Efficiency</a:t>
            </a:r>
            <a:r>
              <a:rPr lang="en-US" dirty="0"/>
              <a:t>:</a:t>
            </a:r>
            <a:endParaRPr lang="en-US" dirty="0">
              <a:ea typeface="Calibri"/>
              <a:cs typeface="Calibri"/>
            </a:endParaRPr>
          </a:p>
          <a:p>
            <a:pPr marL="285750" lvl="1" indent="-285750">
              <a:buFont typeface="Arial"/>
              <a:buChar char="•"/>
            </a:pPr>
            <a:r>
              <a:rPr lang="en-US" b="1" dirty="0"/>
              <a:t>AI-Powered Diagnostics (SDG 3)</a:t>
            </a:r>
            <a:r>
              <a:rPr lang="en-US" dirty="0"/>
              <a:t>: Leveraging AI to </a:t>
            </a:r>
            <a:r>
              <a:rPr lang="en-US" dirty="0" err="1"/>
              <a:t>optimise</a:t>
            </a:r>
            <a:r>
              <a:rPr lang="en-US" dirty="0"/>
              <a:t> disease detection accuracy, such as Google's DeepMind for breast cancer diagnosis.</a:t>
            </a:r>
            <a:endParaRPr lang="en-US" dirty="0">
              <a:ea typeface="Calibri"/>
              <a:cs typeface="Calibri"/>
            </a:endParaRPr>
          </a:p>
          <a:p>
            <a:pPr marL="285750" lvl="1" indent="-285750">
              <a:buFont typeface="Arial"/>
              <a:buChar char="•"/>
            </a:pPr>
            <a:endParaRPr lang="en-US" dirty="0">
              <a:ea typeface="Calibri"/>
              <a:cs typeface="Calibri"/>
            </a:endParaRPr>
          </a:p>
          <a:p>
            <a:pPr lvl="1"/>
            <a:endParaRPr lang="en-US"/>
          </a:p>
          <a:p>
            <a:pPr lvl="1"/>
            <a:endParaRPr lang="en-US"/>
          </a:p>
          <a:p>
            <a:pPr lvl="1"/>
            <a:r>
              <a:rPr lang="en-US" b="1" dirty="0"/>
              <a:t>3. Redesigning</a:t>
            </a:r>
            <a:endParaRPr lang="en-US" dirty="0"/>
          </a:p>
          <a:p>
            <a:pPr marL="285750" indent="-285750">
              <a:buFont typeface="Arial"/>
              <a:buChar char="•"/>
            </a:pPr>
            <a:r>
              <a:rPr lang="en-US" b="1" dirty="0"/>
              <a:t>Creating New Systems or Processes for Better Outcomes</a:t>
            </a:r>
            <a:r>
              <a:rPr lang="en-US" dirty="0"/>
              <a:t>:</a:t>
            </a:r>
            <a:endParaRPr lang="en-US" dirty="0">
              <a:ea typeface="Calibri"/>
              <a:cs typeface="Calibri"/>
            </a:endParaRPr>
          </a:p>
          <a:p>
            <a:pPr marL="285750" lvl="1" indent="-285750">
              <a:buFont typeface="Arial"/>
              <a:buChar char="•"/>
            </a:pPr>
            <a:r>
              <a:rPr lang="en-US" b="1" dirty="0"/>
              <a:t>Redesigning Community Care Models (SDG 3, SDG 11)</a:t>
            </a:r>
            <a:r>
              <a:rPr lang="en-US" dirty="0"/>
              <a:t>: Shifting focus from hospital-based care to community-led initiatives that </a:t>
            </a:r>
            <a:r>
              <a:rPr lang="en-US" dirty="0" err="1"/>
              <a:t>prioritise</a:t>
            </a:r>
            <a:r>
              <a:rPr lang="en-US" dirty="0"/>
              <a:t> mental health and chronic disease management.</a:t>
            </a:r>
            <a:endParaRPr lang="en-US" dirty="0">
              <a:ea typeface="Calibri"/>
              <a:cs typeface="Calibri"/>
            </a:endParaRPr>
          </a:p>
          <a:p>
            <a:pPr marL="285750" lvl="1" indent="-285750">
              <a:buFont typeface="Arial"/>
              <a:buChar char="•"/>
            </a:pPr>
            <a:r>
              <a:rPr lang="en-US" b="1" dirty="0"/>
              <a:t>Accessible Health Technologies (SDG 10)</a:t>
            </a:r>
            <a:r>
              <a:rPr lang="en-US" dirty="0"/>
              <a:t>: Developing low-cost, user-friendly medical devices to reduce health inequalities.</a:t>
            </a:r>
            <a:endParaRPr lang="en-US" dirty="0">
              <a:ea typeface="Calibri"/>
              <a:cs typeface="Calibri"/>
            </a:endParaRPr>
          </a:p>
          <a:p>
            <a:pPr marL="285750" lvl="1" indent="-285750">
              <a:buFont typeface="Arial"/>
              <a:buChar char="•"/>
            </a:pPr>
            <a:r>
              <a:rPr lang="en-US" b="1" dirty="0"/>
              <a:t>Integration of Health and Social Services (SDG 1, SDG 3)</a:t>
            </a:r>
            <a:r>
              <a:rPr lang="en-US" dirty="0"/>
              <a:t>: Redesigning services to provide holistic care, combining healthcare with social support systems to address the social determinants of health.</a:t>
            </a: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C3E7229-BF53-400F-8429-A69FDFA7A3E1}" type="slidenum">
              <a:t>6</a:t>
            </a:fld>
            <a:endParaRPr lang="en-US"/>
          </a:p>
        </p:txBody>
      </p:sp>
    </p:spTree>
    <p:extLst>
      <p:ext uri="{BB962C8B-B14F-4D97-AF65-F5344CB8AC3E}">
        <p14:creationId xmlns:p14="http://schemas.microsoft.com/office/powerpoint/2010/main" val="12626171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2/26/2025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ideo" Target="https://www.youtube.com/embed/79Uq65AA0GM?feature=oembed" TargetMode="Externa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download.ssrn.com/24/01/18/ssrn_id4698970_code6202721.pdf?response-content-disposition=inline&amp;X-Amz-Security-Token=IQoJb3JpZ2luX2VjEH4aCXVzLWVhc3QtMSJGMEQCIC7TPi7Oz2EjR3xTT%2FC8dorR4ddlS3bq8QPxGtsZjlr0AiADktux%2FWA2E20y0yiJ77%2Bs%2B2C3oGCRzfNJ%2B9fr%2FKbrdyq9BQhHEAQaDDMwODQ3NTMwMTI1NyIMgllG1iWPhabVWs4fKpoFesT%2FSi9gHt%2BRBNFfVspdjes1v2DWMMZaSqxyOv%2BCnfGqsBSoJKpByn7DqxFQr4ETIgWsU7uTBWdyafCAAVt9%2BvnHGrZ1MwHwZ8mVIeNfk3GXhSkFmGcJHdnfSlN6q6pjRNMQX37NfUH9HyaR2tbWKIHyl%2BQH9evTYHpQd6sWq4ARMZZlapxhDrk4jJhL6tVh2F3vXinsdu9cA55lo8xwwTmtbr%2FeYjDnZjWedDiMUI3J6nC4QRoOQYuUYMMIethewX4c3MLseFkYVwqRsk%2Br9O1bU0ua2Yt9p8IzTEyMy8K%2BpuRC7s8OxZNN13IJqKO2kvDh38%2BtUjzBkU7y19muj8eMiHCG2ijLHWnDofeqhIx%2Bpzl08SJjBo2jHOeF0z6JjVKtXJMoNyMjlFzfDVSeJgyysjw1jKQmNWitXhxHn%2BN0CcL3jz5wTq7gWj6dyQXe%2BpfMf%2FiqY3la1uSW9dETpQa0rR0GoNjuzwxcpxl3V7LghZaZZvS8kqKwtfmIcp7TMhf4RDq3ugUoZTAtAu3pjSQR7FyObgEfX9QlDrxPyPp3JxYvmIuAcleVRbIGuUTLFBY299MmikfEg%2FxTV39SuD5wv3KyXXfGL72jIjFibXuvcl2%2FFOPjIm4g7iYxwHIOfhwjUWIThpRpXQcOkskTrDENFFVXzabaY1N1qQo0xUZX45fJqY3VDsqsq8N31xxs3xYoyOuyze%2BUf5Q7aFOAjiEZ6iSWl%2BgyyEoapNIoIsZtPx0Ut17F%2FtSG%2FhI4hIHdoVGhY2F39gR5VbtVJGYgB%2BcRPyxt4Db6sMnEKw5EqzZSfx5R9r56jW25j9IAukKhU7mOX1J5LKtC5mg3GPzs%2Bko%2BTB2gZSSFAbTbc2tAgW4ARv7KqreOdAuiMOn2hbsGOrIBDv3Qkmbo8i3Kx0ybicEDpHSpHxEY90tALvTr%2FmCXI1Rw%2FYOmArzh11goD0hrMfANZMI67ebQPLGIQGdeMPMrl0KpZCRrylAHx1%2FfnMuzVcTK%2Fnod47fkYAJBFNPHEm0iUgWZZipQN8OcjN1gIVOT7QhCr9g41uW2iteTxZt2muYwUqSc8qCD0ncbBqqVTa7cDbyMYiEJTuk39vrZQ%2F85lBF9hqK96JvbVeOJowdLmlxu0g%3D%3D&amp;X-Amz-Algorithm=AWS4-HMAC-SHA256&amp;X-Amz-Date=20241217T140657Z&amp;X-Amz-SignedHeaders=host&amp;X-Amz-Expires=300&amp;X-Amz-Credential=ASIAUPUUPRWE6EBDFRMU%2F20241217%2Fus-east-1%2Fs3%2Faws4_request&amp;X-Amz-Signature=e04889a836620ecae878a7c005613a9cc97f18c90dac14a68a60996a2f712b45&amp;abstractId=4603244"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ideo" Target="https://www.youtube.com/embed/yel8o_vCZlg?feature=oembed" TargetMode="Externa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nice.org.uk/about/what-we-do/our-research-work/use-of-ai-in-evidence-generation--nice-position-statement"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sdgs.un.org/sites/default/files/2022-06/ONLINE_STI_SGDs_GUIDELINES_EN_v3_0.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6" name="Picture 5" descr="A blue and white text on a blue background&#10;&#10;Description automatically generated">
            <a:extLst>
              <a:ext uri="{FF2B5EF4-FFF2-40B4-BE49-F238E27FC236}">
                <a16:creationId xmlns:a16="http://schemas.microsoft.com/office/drawing/2014/main" id="{DB35A0E2-760A-8A31-86E9-12EC2BCAC9F5}"/>
              </a:ext>
            </a:extLst>
          </p:cNvPr>
          <p:cNvPicPr>
            <a:picLocks noChangeAspect="1"/>
          </p:cNvPicPr>
          <p:nvPr/>
        </p:nvPicPr>
        <p:blipFill>
          <a:blip r:embed="rId2"/>
          <a:stretch>
            <a:fillRect/>
          </a:stretch>
        </p:blipFill>
        <p:spPr>
          <a:xfrm>
            <a:off x="2722" y="-2721"/>
            <a:ext cx="12195627" cy="6872513"/>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p:txBody>
          <a:bodyPr>
            <a:normAutofit/>
          </a:bodyPr>
          <a:lstStyle/>
          <a:p>
            <a:r>
              <a:rPr lang="en-US" sz="2800" b="1" dirty="0">
                <a:solidFill>
                  <a:srgbClr val="002060"/>
                </a:solidFill>
              </a:rPr>
              <a:t>Learning Outcomes</a:t>
            </a:r>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2"/>
          <a:stretch>
            <a:fillRect/>
          </a:stretch>
        </p:blipFill>
        <p:spPr>
          <a:xfrm>
            <a:off x="3629" y="5723140"/>
            <a:ext cx="12184742" cy="1137380"/>
          </a:xfrm>
        </p:spPr>
      </p:pic>
      <p:sp>
        <p:nvSpPr>
          <p:cNvPr id="3" name="TextBox 2">
            <a:extLst>
              <a:ext uri="{FF2B5EF4-FFF2-40B4-BE49-F238E27FC236}">
                <a16:creationId xmlns:a16="http://schemas.microsoft.com/office/drawing/2014/main" id="{FD4FD00E-1AB7-11B6-3C41-96EB3D9E061B}"/>
              </a:ext>
            </a:extLst>
          </p:cNvPr>
          <p:cNvSpPr txBox="1"/>
          <p:nvPr/>
        </p:nvSpPr>
        <p:spPr>
          <a:xfrm>
            <a:off x="1322615" y="2039258"/>
            <a:ext cx="989148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Symbol"/>
              <a:buChar char="•"/>
            </a:pPr>
            <a:r>
              <a:rPr lang="en-US" sz="2400" dirty="0"/>
              <a:t>Explore key emerging technologies transforming health and social care. </a:t>
            </a:r>
          </a:p>
          <a:p>
            <a:pPr marL="228600" indent="-228600">
              <a:buFont typeface="Symbol"/>
              <a:buChar char="•"/>
            </a:pPr>
            <a:r>
              <a:rPr lang="en-US" sz="2400" dirty="0"/>
              <a:t>Understand the alignment between technologies and SDG targets. </a:t>
            </a:r>
          </a:p>
          <a:p>
            <a:pPr marL="228600" indent="-228600">
              <a:buFont typeface="Symbol"/>
              <a:buChar char="•"/>
            </a:pPr>
            <a:r>
              <a:rPr lang="en-US" sz="2400" dirty="0"/>
              <a:t>Examine real-world examples and case studies. </a:t>
            </a:r>
          </a:p>
          <a:p>
            <a:pPr marL="228600" indent="-228600">
              <a:buFont typeface="Symbol"/>
              <a:buChar char="•"/>
            </a:pPr>
            <a:r>
              <a:rPr lang="en-US" sz="2400" dirty="0"/>
              <a:t>Discuss ethical considerations, challenges, and the future outlook. </a:t>
            </a:r>
          </a:p>
        </p:txBody>
      </p:sp>
      <p:pic>
        <p:nvPicPr>
          <p:cNvPr id="6" name="Picture 5" descr="The importance of sustainability">
            <a:extLst>
              <a:ext uri="{FF2B5EF4-FFF2-40B4-BE49-F238E27FC236}">
                <a16:creationId xmlns:a16="http://schemas.microsoft.com/office/drawing/2014/main" id="{275A6F76-7B59-437F-1136-D56BD772C718}"/>
              </a:ext>
            </a:extLst>
          </p:cNvPr>
          <p:cNvPicPr>
            <a:picLocks noChangeAspect="1"/>
          </p:cNvPicPr>
          <p:nvPr/>
        </p:nvPicPr>
        <p:blipFill>
          <a:blip r:embed="rId3"/>
          <a:stretch>
            <a:fillRect/>
          </a:stretch>
        </p:blipFill>
        <p:spPr>
          <a:xfrm>
            <a:off x="3889829" y="3724911"/>
            <a:ext cx="3523342" cy="1857465"/>
          </a:xfrm>
          <a:prstGeom prst="rect">
            <a:avLst/>
          </a:prstGeom>
        </p:spPr>
      </p:pic>
    </p:spTree>
    <p:extLst>
      <p:ext uri="{BB962C8B-B14F-4D97-AF65-F5344CB8AC3E}">
        <p14:creationId xmlns:p14="http://schemas.microsoft.com/office/powerpoint/2010/main" val="2963213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NHS England">
            <a:extLst>
              <a:ext uri="{FF2B5EF4-FFF2-40B4-BE49-F238E27FC236}">
                <a16:creationId xmlns:a16="http://schemas.microsoft.com/office/drawing/2014/main" id="{3B70FA4C-D9A4-8D00-F134-3E33122AD806}"/>
              </a:ext>
            </a:extLst>
          </p:cNvPr>
          <p:cNvPicPr>
            <a:picLocks noChangeAspect="1"/>
          </p:cNvPicPr>
          <p:nvPr/>
        </p:nvPicPr>
        <p:blipFill>
          <a:blip r:embed="rId3"/>
          <a:srcRect l="5692" r="190" b="-1"/>
          <a:stretch/>
        </p:blipFill>
        <p:spPr>
          <a:xfrm>
            <a:off x="2522356" y="10"/>
            <a:ext cx="9669642" cy="6857990"/>
          </a:xfrm>
          <a:prstGeom prst="rect">
            <a:avLst/>
          </a:prstGeom>
        </p:spPr>
      </p:pic>
      <p:sp>
        <p:nvSpPr>
          <p:cNvPr id="16" name="Rectangle 15">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a:xfrm>
            <a:off x="838200" y="365125"/>
            <a:ext cx="3822189" cy="1899912"/>
          </a:xfrm>
        </p:spPr>
        <p:txBody>
          <a:bodyPr vert="horz" lIns="91440" tIns="45720" rIns="91440" bIns="45720" rtlCol="0" anchor="ctr">
            <a:normAutofit/>
          </a:bodyPr>
          <a:lstStyle/>
          <a:p>
            <a:r>
              <a:rPr lang="en-US" sz="4000" b="1"/>
              <a:t>Recap</a:t>
            </a:r>
          </a:p>
        </p:txBody>
      </p:sp>
      <p:sp>
        <p:nvSpPr>
          <p:cNvPr id="9" name="Content Placeholder 8">
            <a:extLst>
              <a:ext uri="{FF2B5EF4-FFF2-40B4-BE49-F238E27FC236}">
                <a16:creationId xmlns:a16="http://schemas.microsoft.com/office/drawing/2014/main" id="{BD3DCB5F-22AA-34C7-F527-E09766F97B16}"/>
              </a:ext>
            </a:extLst>
          </p:cNvPr>
          <p:cNvSpPr>
            <a:spLocks noGrp="1"/>
          </p:cNvSpPr>
          <p:nvPr>
            <p:ph idx="1"/>
          </p:nvPr>
        </p:nvSpPr>
        <p:spPr>
          <a:xfrm>
            <a:off x="838200" y="2434201"/>
            <a:ext cx="3822189" cy="3742762"/>
          </a:xfrm>
        </p:spPr>
        <p:txBody>
          <a:bodyPr vert="horz" lIns="91440" tIns="45720" rIns="91440" bIns="45720" rtlCol="0">
            <a:normAutofit/>
          </a:bodyPr>
          <a:lstStyle/>
          <a:p>
            <a:r>
              <a:rPr lang="en-US" sz="2000" b="1"/>
              <a:t>Why are SDGs important in health and social care?</a:t>
            </a:r>
            <a:endParaRPr lang="en-US" sz="2000"/>
          </a:p>
        </p:txBody>
      </p:sp>
      <p:pic>
        <p:nvPicPr>
          <p:cNvPr id="11" name="Content Placeholder 3" descr="A blue text on a blue background&#10;&#10;Description automatically generated">
            <a:extLst>
              <a:ext uri="{FF2B5EF4-FFF2-40B4-BE49-F238E27FC236}">
                <a16:creationId xmlns:a16="http://schemas.microsoft.com/office/drawing/2014/main" id="{4D6FA5BB-0626-F7A7-7FB9-8C1A9A158821}"/>
              </a:ext>
            </a:extLst>
          </p:cNvPr>
          <p:cNvPicPr>
            <a:picLocks noChangeAspect="1"/>
          </p:cNvPicPr>
          <p:nvPr/>
        </p:nvPicPr>
        <p:blipFill>
          <a:blip r:embed="rId4"/>
          <a:stretch>
            <a:fillRect/>
          </a:stretch>
        </p:blipFill>
        <p:spPr>
          <a:xfrm>
            <a:off x="3629" y="5723140"/>
            <a:ext cx="12184742" cy="1137380"/>
          </a:xfrm>
          <a:prstGeom prst="rect">
            <a:avLst/>
          </a:prstGeom>
        </p:spPr>
      </p:pic>
    </p:spTree>
    <p:extLst>
      <p:ext uri="{BB962C8B-B14F-4D97-AF65-F5344CB8AC3E}">
        <p14:creationId xmlns:p14="http://schemas.microsoft.com/office/powerpoint/2010/main" val="17523647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hought Bubble: Cloud 5">
            <a:extLst>
              <a:ext uri="{FF2B5EF4-FFF2-40B4-BE49-F238E27FC236}">
                <a16:creationId xmlns:a16="http://schemas.microsoft.com/office/drawing/2014/main" id="{FAB6A84B-5002-0F3C-E747-0D3369E0F3C3}"/>
              </a:ext>
            </a:extLst>
          </p:cNvPr>
          <p:cNvSpPr/>
          <p:nvPr/>
        </p:nvSpPr>
        <p:spPr>
          <a:xfrm>
            <a:off x="4068124" y="1251857"/>
            <a:ext cx="7578765" cy="3940298"/>
          </a:xfrm>
          <a:prstGeom prst="cloudCallou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p:txBody>
          <a:bodyPr>
            <a:normAutofit/>
          </a:bodyPr>
          <a:lstStyle/>
          <a:p>
            <a:r>
              <a:rPr lang="en-US" sz="2800" b="1" dirty="0">
                <a:solidFill>
                  <a:srgbClr val="002060"/>
                </a:solidFill>
              </a:rPr>
              <a:t>Technology's Role – How many are you aware of?</a:t>
            </a:r>
            <a:endParaRPr lang="en-US" dirty="0"/>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2"/>
          <a:stretch>
            <a:fillRect/>
          </a:stretch>
        </p:blipFill>
        <p:spPr>
          <a:xfrm>
            <a:off x="3629" y="5723140"/>
            <a:ext cx="12184742" cy="1137380"/>
          </a:xfrm>
        </p:spPr>
      </p:pic>
      <p:sp>
        <p:nvSpPr>
          <p:cNvPr id="3" name="TextBox 2">
            <a:extLst>
              <a:ext uri="{FF2B5EF4-FFF2-40B4-BE49-F238E27FC236}">
                <a16:creationId xmlns:a16="http://schemas.microsoft.com/office/drawing/2014/main" id="{31DB3FE8-0DFA-081A-4C69-5CF453467B82}"/>
              </a:ext>
            </a:extLst>
          </p:cNvPr>
          <p:cNvSpPr txBox="1"/>
          <p:nvPr/>
        </p:nvSpPr>
        <p:spPr>
          <a:xfrm>
            <a:off x="669471" y="1948543"/>
            <a:ext cx="3632200"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1" indent="-228600">
              <a:buFont typeface="Courier New"/>
              <a:buChar char="•"/>
            </a:pPr>
            <a:r>
              <a:rPr lang="en-US" sz="2000" dirty="0"/>
              <a:t>Improve access to care</a:t>
            </a:r>
          </a:p>
          <a:p>
            <a:pPr marL="228600" lvl="1" indent="-228600">
              <a:buFont typeface="Courier New"/>
              <a:buChar char="•"/>
            </a:pPr>
            <a:endParaRPr lang="en-US" sz="2000" dirty="0"/>
          </a:p>
          <a:p>
            <a:pPr marL="228600" lvl="1" indent="-228600">
              <a:buFont typeface="Courier New"/>
              <a:buChar char="•"/>
            </a:pPr>
            <a:r>
              <a:rPr lang="en-US" sz="2000" dirty="0"/>
              <a:t>Support equitable health outcomes</a:t>
            </a:r>
          </a:p>
          <a:p>
            <a:pPr marL="228600" lvl="1" indent="-228600">
              <a:buFont typeface="Courier New"/>
              <a:buChar char="•"/>
            </a:pPr>
            <a:endParaRPr lang="en-US" sz="2000" dirty="0"/>
          </a:p>
          <a:p>
            <a:pPr marL="228600" lvl="1" indent="-228600">
              <a:buFont typeface="Courier New"/>
              <a:buChar char="•"/>
            </a:pPr>
            <a:r>
              <a:rPr lang="en-US" sz="2000" dirty="0"/>
              <a:t>Foster innovations that improve quality and efficiency</a:t>
            </a:r>
          </a:p>
        </p:txBody>
      </p:sp>
      <p:sp>
        <p:nvSpPr>
          <p:cNvPr id="5" name="TextBox 4">
            <a:extLst>
              <a:ext uri="{FF2B5EF4-FFF2-40B4-BE49-F238E27FC236}">
                <a16:creationId xmlns:a16="http://schemas.microsoft.com/office/drawing/2014/main" id="{5122487F-0FE3-0262-7589-3C172A9B3F54}"/>
              </a:ext>
            </a:extLst>
          </p:cNvPr>
          <p:cNvSpPr txBox="1"/>
          <p:nvPr/>
        </p:nvSpPr>
        <p:spPr>
          <a:xfrm>
            <a:off x="5087257" y="1948543"/>
            <a:ext cx="5863770"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buFont typeface="Symbol"/>
              <a:buChar char="•"/>
            </a:pPr>
            <a:r>
              <a:rPr lang="en-US" sz="2000" dirty="0"/>
              <a:t>Technologies transforming HSC practice: </a:t>
            </a:r>
          </a:p>
          <a:p>
            <a:pPr marL="228600" lvl="1" indent="-228600">
              <a:buFont typeface="Courier New"/>
              <a:buChar char="•"/>
            </a:pPr>
            <a:r>
              <a:rPr lang="en-US" sz="2000" dirty="0"/>
              <a:t>Artificial Intelligence (AI) and Machine Learning. </a:t>
            </a:r>
          </a:p>
          <a:p>
            <a:pPr marL="228600" lvl="1" indent="-228600">
              <a:buFont typeface="Courier New"/>
              <a:buChar char="•"/>
            </a:pPr>
            <a:r>
              <a:rPr lang="en-US" sz="2000" dirty="0"/>
              <a:t>Telehealth and Telemedicine. </a:t>
            </a:r>
          </a:p>
          <a:p>
            <a:pPr marL="228600" lvl="1" indent="-228600">
              <a:buFont typeface="Courier New"/>
              <a:buChar char="•"/>
            </a:pPr>
            <a:r>
              <a:rPr lang="en-US" sz="2000" dirty="0"/>
              <a:t>Wearable Devices and IoT (Internet of Things). </a:t>
            </a:r>
          </a:p>
          <a:p>
            <a:pPr marL="228600" lvl="1" indent="-228600">
              <a:buFont typeface="Courier New"/>
              <a:buChar char="•"/>
            </a:pPr>
            <a:r>
              <a:rPr lang="en-US" sz="2000" dirty="0"/>
              <a:t>Robotics and Automation. </a:t>
            </a:r>
          </a:p>
          <a:p>
            <a:pPr marL="228600" lvl="1" indent="-228600">
              <a:buFont typeface="Courier New"/>
              <a:buChar char="•"/>
            </a:pPr>
            <a:r>
              <a:rPr lang="en-US" sz="2000" dirty="0"/>
              <a:t>Big Data and Health Informatics. </a:t>
            </a:r>
          </a:p>
          <a:p>
            <a:pPr marL="228600" lvl="1" indent="-228600">
              <a:buFont typeface="Courier New"/>
              <a:buChar char="•"/>
            </a:pPr>
            <a:r>
              <a:rPr lang="en-US" sz="2000" dirty="0"/>
              <a:t>Virtual Reality (VR) and Augmented Reality (AR). </a:t>
            </a:r>
          </a:p>
          <a:p>
            <a:pPr marL="228600" lvl="1" indent="-228600">
              <a:buFont typeface="Courier New"/>
              <a:buChar char="•"/>
            </a:pPr>
            <a:r>
              <a:rPr lang="en-US" sz="2000" dirty="0"/>
              <a:t>Blockchain for Health Data Security. </a:t>
            </a:r>
          </a:p>
        </p:txBody>
      </p:sp>
    </p:spTree>
    <p:extLst>
      <p:ext uri="{BB962C8B-B14F-4D97-AF65-F5344CB8AC3E}">
        <p14:creationId xmlns:p14="http://schemas.microsoft.com/office/powerpoint/2010/main" val="19603883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3"/>
          <a:stretch>
            <a:fillRect/>
          </a:stretch>
        </p:blipFill>
        <p:spPr>
          <a:xfrm>
            <a:off x="3629" y="5723140"/>
            <a:ext cx="12184742" cy="1137380"/>
          </a:xfrm>
        </p:spPr>
      </p:pic>
      <p:pic>
        <p:nvPicPr>
          <p:cNvPr id="10" name="Online Media 9" title="How Technology Can Help with the SDGs">
            <a:hlinkClick r:id="" action="ppaction://media"/>
            <a:extLst>
              <a:ext uri="{FF2B5EF4-FFF2-40B4-BE49-F238E27FC236}">
                <a16:creationId xmlns:a16="http://schemas.microsoft.com/office/drawing/2014/main" id="{1CF58EB5-C985-13DE-BCD6-25937084F1B7}"/>
              </a:ext>
            </a:extLst>
          </p:cNvPr>
          <p:cNvPicPr>
            <a:picLocks noRot="1" noChangeAspect="1"/>
          </p:cNvPicPr>
          <p:nvPr>
            <a:videoFile r:link="rId1"/>
          </p:nvPr>
        </p:nvPicPr>
        <p:blipFill>
          <a:blip r:embed="rId4"/>
          <a:stretch>
            <a:fillRect/>
          </a:stretch>
        </p:blipFill>
        <p:spPr>
          <a:xfrm>
            <a:off x="1125970" y="223982"/>
            <a:ext cx="9710738" cy="5486400"/>
          </a:xfrm>
          <a:prstGeom prst="rect">
            <a:avLst/>
          </a:prstGeom>
        </p:spPr>
      </p:pic>
    </p:spTree>
    <p:extLst>
      <p:ext uri="{BB962C8B-B14F-4D97-AF65-F5344CB8AC3E}">
        <p14:creationId xmlns:p14="http://schemas.microsoft.com/office/powerpoint/2010/main" val="6502806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3"/>
          <a:stretch>
            <a:fillRect/>
          </a:stretch>
        </p:blipFill>
        <p:spPr>
          <a:xfrm>
            <a:off x="3629" y="5723140"/>
            <a:ext cx="12184742" cy="1137380"/>
          </a:xfrm>
        </p:spPr>
      </p:pic>
      <p:sp>
        <p:nvSpPr>
          <p:cNvPr id="9" name="Title 8">
            <a:extLst>
              <a:ext uri="{FF2B5EF4-FFF2-40B4-BE49-F238E27FC236}">
                <a16:creationId xmlns:a16="http://schemas.microsoft.com/office/drawing/2014/main" id="{E92CE4E7-F746-C548-A443-75DA391BDDDC}"/>
              </a:ext>
            </a:extLst>
          </p:cNvPr>
          <p:cNvSpPr>
            <a:spLocks noGrp="1"/>
          </p:cNvSpPr>
          <p:nvPr>
            <p:ph type="title"/>
          </p:nvPr>
        </p:nvSpPr>
        <p:spPr/>
        <p:txBody>
          <a:bodyPr/>
          <a:lstStyle/>
          <a:p>
            <a:r>
              <a:rPr lang="en-US" dirty="0"/>
              <a:t>Replacement, Redesign, </a:t>
            </a:r>
            <a:r>
              <a:rPr lang="en-US" dirty="0" err="1"/>
              <a:t>Optimisation</a:t>
            </a:r>
          </a:p>
        </p:txBody>
      </p:sp>
      <p:sp>
        <p:nvSpPr>
          <p:cNvPr id="3" name="TextBox 2">
            <a:extLst>
              <a:ext uri="{FF2B5EF4-FFF2-40B4-BE49-F238E27FC236}">
                <a16:creationId xmlns:a16="http://schemas.microsoft.com/office/drawing/2014/main" id="{9C185C40-44C0-C51E-97A2-AA6F0E0D2DA8}"/>
              </a:ext>
            </a:extLst>
          </p:cNvPr>
          <p:cNvSpPr txBox="1"/>
          <p:nvPr/>
        </p:nvSpPr>
        <p:spPr>
          <a:xfrm>
            <a:off x="773545" y="2459181"/>
            <a:ext cx="10575636"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a:t>Using the ideas shared in the video, can you think of an example of replacement, redesign and </a:t>
            </a:r>
            <a:r>
              <a:rPr lang="en-US" sz="2400" dirty="0" err="1"/>
              <a:t>optimisation</a:t>
            </a:r>
            <a:r>
              <a:rPr lang="en-US" sz="2400" dirty="0"/>
              <a:t> within UK health and social care that help to meet a SDG of choice.</a:t>
            </a:r>
            <a:endParaRPr lang="en-US"/>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862664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a:xfrm>
            <a:off x="729343" y="74839"/>
            <a:ext cx="10515600" cy="1325563"/>
          </a:xfrm>
        </p:spPr>
        <p:txBody>
          <a:bodyPr>
            <a:normAutofit/>
          </a:bodyPr>
          <a:lstStyle/>
          <a:p>
            <a:r>
              <a:rPr lang="en-US" sz="2800" b="1" dirty="0">
                <a:solidFill>
                  <a:srgbClr val="002060"/>
                </a:solidFill>
              </a:rPr>
              <a:t>Artificial Intelligence</a:t>
            </a:r>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2"/>
          <a:stretch>
            <a:fillRect/>
          </a:stretch>
        </p:blipFill>
        <p:spPr>
          <a:xfrm>
            <a:off x="3629" y="5723140"/>
            <a:ext cx="12184742" cy="1137380"/>
          </a:xfrm>
        </p:spPr>
      </p:pic>
      <p:sp>
        <p:nvSpPr>
          <p:cNvPr id="3" name="TextBox 2">
            <a:extLst>
              <a:ext uri="{FF2B5EF4-FFF2-40B4-BE49-F238E27FC236}">
                <a16:creationId xmlns:a16="http://schemas.microsoft.com/office/drawing/2014/main" id="{798DCADE-5215-A5DA-1F13-2C76E12A02BA}"/>
              </a:ext>
            </a:extLst>
          </p:cNvPr>
          <p:cNvSpPr txBox="1"/>
          <p:nvPr/>
        </p:nvSpPr>
        <p:spPr>
          <a:xfrm>
            <a:off x="732971" y="1231900"/>
            <a:ext cx="7705270" cy="43396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 Use of algorithms and machine learning to process data, recognize patterns, and make decisions. </a:t>
            </a:r>
            <a:endParaRPr lang="en-US" i="1" dirty="0">
              <a:solidFill>
                <a:srgbClr val="0F4761"/>
              </a:solidFill>
              <a:cs typeface="Segoe UI"/>
            </a:endParaRPr>
          </a:p>
          <a:p>
            <a:endParaRPr lang="en-US" dirty="0"/>
          </a:p>
          <a:p>
            <a:pPr marL="228600" indent="-228600">
              <a:buFont typeface="Symbol"/>
              <a:buChar char="•"/>
            </a:pPr>
            <a:r>
              <a:rPr lang="en-US" b="1" dirty="0"/>
              <a:t>Applications in HSC</a:t>
            </a:r>
            <a:endParaRPr lang="en-US" dirty="0"/>
          </a:p>
          <a:p>
            <a:pPr marL="228600" lvl="1" indent="-228600">
              <a:buFont typeface="Courier New"/>
              <a:buChar char="•"/>
            </a:pPr>
            <a:r>
              <a:rPr lang="en-US" dirty="0"/>
              <a:t>AI diagnostics (e.g., detecting cancer in radiology). </a:t>
            </a:r>
          </a:p>
          <a:p>
            <a:pPr marL="228600" lvl="1" indent="-228600">
              <a:buFont typeface="Courier New"/>
              <a:buChar char="•"/>
            </a:pPr>
            <a:r>
              <a:rPr lang="en-US" dirty="0"/>
              <a:t>Predictive analytics for disease outbreaks. </a:t>
            </a:r>
          </a:p>
          <a:p>
            <a:pPr marL="228600" lvl="1" indent="-228600">
              <a:buFont typeface="Courier New"/>
              <a:buChar char="•"/>
            </a:pPr>
            <a:r>
              <a:rPr lang="en-US" dirty="0"/>
              <a:t>Virtual health assistants. </a:t>
            </a:r>
          </a:p>
          <a:p>
            <a:pPr marL="228600" lvl="1" indent="-228600">
              <a:buFont typeface="Courier New"/>
              <a:buChar char="•"/>
            </a:pPr>
            <a:endParaRPr lang="en-US" dirty="0"/>
          </a:p>
          <a:p>
            <a:pPr marL="228600" indent="-228600">
              <a:buFont typeface="Symbol"/>
              <a:buChar char="•"/>
            </a:pPr>
            <a:r>
              <a:rPr lang="en-US" b="1" dirty="0"/>
              <a:t>Supporting SDGs:</a:t>
            </a:r>
            <a:r>
              <a:rPr lang="en-US" dirty="0"/>
              <a:t> </a:t>
            </a:r>
          </a:p>
          <a:p>
            <a:pPr marL="228600" lvl="1" indent="-228600">
              <a:buFont typeface="Courier New"/>
              <a:buChar char="•"/>
            </a:pPr>
            <a:r>
              <a:rPr lang="en-US" dirty="0"/>
              <a:t>SDG 3 (Early diagnosis). </a:t>
            </a:r>
          </a:p>
          <a:p>
            <a:pPr marL="228600" lvl="1" indent="-228600">
              <a:buFont typeface="Courier New"/>
              <a:buChar char="•"/>
            </a:pPr>
            <a:r>
              <a:rPr lang="en-US" dirty="0"/>
              <a:t>SDG 10 (Reducing health inequalities). </a:t>
            </a:r>
          </a:p>
          <a:p>
            <a:pPr marL="228600" lvl="1" indent="-228600">
              <a:buFont typeface="Courier New"/>
              <a:buChar char="•"/>
            </a:pPr>
            <a:endParaRPr lang="en-US" dirty="0"/>
          </a:p>
          <a:p>
            <a:pPr marL="228600" lvl="1" indent="-228600">
              <a:buFont typeface="Courier New"/>
              <a:buChar char="•"/>
            </a:pPr>
            <a:r>
              <a:rPr lang="en-US" dirty="0"/>
              <a:t>Read the following journal article – how many ways can you note down that AI Is helping to achieve the SDG's</a:t>
            </a:r>
          </a:p>
          <a:p>
            <a:pPr marL="228600" lvl="1" indent="-228600">
              <a:buFont typeface="Courier New"/>
              <a:buChar char="•"/>
            </a:pPr>
            <a:endParaRPr lang="en-US" sz="1200" dirty="0"/>
          </a:p>
          <a:p>
            <a:pPr marL="228600" lvl="1" indent="-228600">
              <a:buFont typeface="Courier New"/>
              <a:buChar char="•"/>
            </a:pPr>
            <a:endParaRPr lang="en-US" sz="1200" dirty="0"/>
          </a:p>
        </p:txBody>
      </p:sp>
      <p:sp>
        <p:nvSpPr>
          <p:cNvPr id="5" name="TextBox 4">
            <a:extLst>
              <a:ext uri="{FF2B5EF4-FFF2-40B4-BE49-F238E27FC236}">
                <a16:creationId xmlns:a16="http://schemas.microsoft.com/office/drawing/2014/main" id="{543FAFA0-EDB3-0C2A-D962-F761C9BD2C0F}"/>
              </a:ext>
            </a:extLst>
          </p:cNvPr>
          <p:cNvSpPr txBox="1"/>
          <p:nvPr/>
        </p:nvSpPr>
        <p:spPr>
          <a:xfrm>
            <a:off x="8053614" y="4198258"/>
            <a:ext cx="506548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ssrn_id4698970_code6202721.pdf</a:t>
            </a:r>
            <a:endParaRPr lang="en-US"/>
          </a:p>
        </p:txBody>
      </p:sp>
      <p:pic>
        <p:nvPicPr>
          <p:cNvPr id="6" name="Picture 5" descr="A qr code on a white background&#10;&#10;Description automatically generated">
            <a:extLst>
              <a:ext uri="{FF2B5EF4-FFF2-40B4-BE49-F238E27FC236}">
                <a16:creationId xmlns:a16="http://schemas.microsoft.com/office/drawing/2014/main" id="{F9B433CE-8B3C-007F-D8E3-6462BD8388A3}"/>
              </a:ext>
            </a:extLst>
          </p:cNvPr>
          <p:cNvPicPr>
            <a:picLocks noChangeAspect="1"/>
          </p:cNvPicPr>
          <p:nvPr/>
        </p:nvPicPr>
        <p:blipFill>
          <a:blip r:embed="rId4"/>
          <a:stretch>
            <a:fillRect/>
          </a:stretch>
        </p:blipFill>
        <p:spPr>
          <a:xfrm>
            <a:off x="8436428" y="1486127"/>
            <a:ext cx="2667000" cy="2543175"/>
          </a:xfrm>
          <a:prstGeom prst="rect">
            <a:avLst/>
          </a:prstGeom>
        </p:spPr>
      </p:pic>
    </p:spTree>
    <p:extLst>
      <p:ext uri="{BB962C8B-B14F-4D97-AF65-F5344CB8AC3E}">
        <p14:creationId xmlns:p14="http://schemas.microsoft.com/office/powerpoint/2010/main" val="2706258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a:xfrm>
            <a:off x="729343" y="74839"/>
            <a:ext cx="10515600" cy="1325563"/>
          </a:xfrm>
        </p:spPr>
        <p:txBody>
          <a:bodyPr>
            <a:normAutofit/>
          </a:bodyPr>
          <a:lstStyle/>
          <a:p>
            <a:r>
              <a:rPr lang="en-US" sz="2800" b="1" dirty="0">
                <a:solidFill>
                  <a:srgbClr val="002060"/>
                </a:solidFill>
              </a:rPr>
              <a:t>Virtual Reality Technology (VR)</a:t>
            </a:r>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2"/>
          <a:stretch>
            <a:fillRect/>
          </a:stretch>
        </p:blipFill>
        <p:spPr>
          <a:xfrm>
            <a:off x="3629" y="5723140"/>
            <a:ext cx="12184742" cy="1137380"/>
          </a:xfrm>
        </p:spPr>
      </p:pic>
      <p:sp>
        <p:nvSpPr>
          <p:cNvPr id="3" name="TextBox 2">
            <a:extLst>
              <a:ext uri="{FF2B5EF4-FFF2-40B4-BE49-F238E27FC236}">
                <a16:creationId xmlns:a16="http://schemas.microsoft.com/office/drawing/2014/main" id="{798DCADE-5215-A5DA-1F13-2C76E12A02BA}"/>
              </a:ext>
            </a:extLst>
          </p:cNvPr>
          <p:cNvSpPr txBox="1"/>
          <p:nvPr/>
        </p:nvSpPr>
        <p:spPr>
          <a:xfrm>
            <a:off x="975426" y="1301172"/>
            <a:ext cx="7705270"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Use of simulated environments for training, therapy, and patient care.</a:t>
            </a:r>
            <a:endParaRPr lang="en-US" dirty="0"/>
          </a:p>
          <a:p>
            <a:endParaRPr lang="en-US" sz="2400" dirty="0"/>
          </a:p>
          <a:p>
            <a:pPr marL="285750" indent="-285750">
              <a:buFont typeface="Symbol"/>
              <a:buChar char="•"/>
            </a:pPr>
            <a:r>
              <a:rPr lang="en-US" sz="2400" b="1"/>
              <a:t>Applications in HSC</a:t>
            </a:r>
            <a:endParaRPr lang="en-US" sz="2400" dirty="0"/>
          </a:p>
          <a:p>
            <a:pPr marL="742950" lvl="1" indent="-285750">
              <a:buFont typeface="Courier New"/>
              <a:buChar char="○"/>
            </a:pPr>
            <a:r>
              <a:rPr lang="en-US" sz="2400" dirty="0"/>
              <a:t>VR therapy for mental health conditions (e.g., PTSD, anxiety).</a:t>
            </a:r>
          </a:p>
          <a:p>
            <a:pPr marL="742950" lvl="1" indent="-285750">
              <a:buFont typeface="Courier New"/>
              <a:buChar char="○"/>
            </a:pPr>
            <a:r>
              <a:rPr lang="en-US" sz="2400" dirty="0"/>
              <a:t>Training tools for surgeons and HSC students.</a:t>
            </a:r>
          </a:p>
          <a:p>
            <a:pPr marL="742950" lvl="1" indent="-285750">
              <a:buFont typeface="Courier New"/>
              <a:buChar char="○"/>
            </a:pPr>
            <a:endParaRPr lang="en-US" sz="2400" dirty="0"/>
          </a:p>
          <a:p>
            <a:pPr marL="285750" indent="-285750">
              <a:buFont typeface="Symbol"/>
              <a:buChar char="•"/>
            </a:pPr>
            <a:r>
              <a:rPr lang="en-US" sz="2400" b="1" dirty="0"/>
              <a:t>SDGs Supported</a:t>
            </a:r>
          </a:p>
          <a:p>
            <a:pPr marL="742950" lvl="1" indent="-285750">
              <a:buFont typeface="Courier New"/>
              <a:buChar char="○"/>
            </a:pPr>
            <a:r>
              <a:rPr lang="en-US" sz="2400" dirty="0"/>
              <a:t>SDG 3 (Improved well-being and mental health).</a:t>
            </a:r>
          </a:p>
          <a:p>
            <a:endParaRPr lang="en-US" dirty="0"/>
          </a:p>
          <a:p>
            <a:pPr marL="228600" lvl="1" indent="-228600">
              <a:buFont typeface="Courier New"/>
              <a:buChar char="•"/>
            </a:pPr>
            <a:endParaRPr lang="en-US" sz="1200" dirty="0"/>
          </a:p>
        </p:txBody>
      </p:sp>
    </p:spTree>
    <p:extLst>
      <p:ext uri="{BB962C8B-B14F-4D97-AF65-F5344CB8AC3E}">
        <p14:creationId xmlns:p14="http://schemas.microsoft.com/office/powerpoint/2010/main" val="250414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a:xfrm>
            <a:off x="729343" y="74839"/>
            <a:ext cx="10515600" cy="1325563"/>
          </a:xfrm>
        </p:spPr>
        <p:txBody>
          <a:bodyPr>
            <a:normAutofit/>
          </a:bodyPr>
          <a:lstStyle/>
          <a:p>
            <a:endParaRPr lang="en-US" sz="2800" b="1" dirty="0">
              <a:solidFill>
                <a:srgbClr val="002060"/>
              </a:solidFill>
            </a:endParaRPr>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3"/>
          <a:stretch>
            <a:fillRect/>
          </a:stretch>
        </p:blipFill>
        <p:spPr>
          <a:xfrm>
            <a:off x="3629" y="5723140"/>
            <a:ext cx="12184742" cy="1137380"/>
          </a:xfrm>
        </p:spPr>
      </p:pic>
      <p:pic>
        <p:nvPicPr>
          <p:cNvPr id="5" name="Online Media 4" title="The future of medical education: VR and AR in practice">
            <a:hlinkClick r:id="" action="ppaction://media"/>
            <a:extLst>
              <a:ext uri="{FF2B5EF4-FFF2-40B4-BE49-F238E27FC236}">
                <a16:creationId xmlns:a16="http://schemas.microsoft.com/office/drawing/2014/main" id="{F45893BE-D040-B18D-44E6-8075286DEA1E}"/>
              </a:ext>
            </a:extLst>
          </p:cNvPr>
          <p:cNvPicPr>
            <a:picLocks noRot="1" noChangeAspect="1"/>
          </p:cNvPicPr>
          <p:nvPr>
            <a:videoFile r:link="rId1"/>
          </p:nvPr>
        </p:nvPicPr>
        <p:blipFill>
          <a:blip r:embed="rId4"/>
          <a:stretch>
            <a:fillRect/>
          </a:stretch>
        </p:blipFill>
        <p:spPr>
          <a:xfrm>
            <a:off x="1059996" y="78014"/>
            <a:ext cx="9710738" cy="5486400"/>
          </a:xfrm>
          <a:prstGeom prst="rect">
            <a:avLst/>
          </a:prstGeom>
        </p:spPr>
      </p:pic>
    </p:spTree>
    <p:extLst>
      <p:ext uri="{BB962C8B-B14F-4D97-AF65-F5344CB8AC3E}">
        <p14:creationId xmlns:p14="http://schemas.microsoft.com/office/powerpoint/2010/main" val="27792467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p:txBody>
          <a:bodyPr>
            <a:normAutofit/>
          </a:bodyPr>
          <a:lstStyle/>
          <a:p>
            <a:r>
              <a:rPr lang="en-US" sz="2800" b="1" dirty="0">
                <a:solidFill>
                  <a:srgbClr val="002060"/>
                </a:solidFill>
              </a:rPr>
              <a:t>Group Activity</a:t>
            </a:r>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2"/>
          <a:stretch>
            <a:fillRect/>
          </a:stretch>
        </p:blipFill>
        <p:spPr>
          <a:xfrm>
            <a:off x="3629" y="5723140"/>
            <a:ext cx="12184742" cy="1137380"/>
          </a:xfrm>
        </p:spPr>
      </p:pic>
      <p:pic>
        <p:nvPicPr>
          <p:cNvPr id="3" name="Picture 2" descr="A white and black list with white text&#10;&#10;Description automatically generated">
            <a:extLst>
              <a:ext uri="{FF2B5EF4-FFF2-40B4-BE49-F238E27FC236}">
                <a16:creationId xmlns:a16="http://schemas.microsoft.com/office/drawing/2014/main" id="{E61F08B6-1743-E2A3-87C6-813F8954D5FA}"/>
              </a:ext>
            </a:extLst>
          </p:cNvPr>
          <p:cNvPicPr>
            <a:picLocks noChangeAspect="1"/>
          </p:cNvPicPr>
          <p:nvPr/>
        </p:nvPicPr>
        <p:blipFill>
          <a:blip r:embed="rId3"/>
          <a:stretch>
            <a:fillRect/>
          </a:stretch>
        </p:blipFill>
        <p:spPr>
          <a:xfrm>
            <a:off x="4644344" y="913946"/>
            <a:ext cx="6550026" cy="4304394"/>
          </a:xfrm>
          <a:prstGeom prst="rect">
            <a:avLst/>
          </a:prstGeom>
        </p:spPr>
      </p:pic>
      <p:sp>
        <p:nvSpPr>
          <p:cNvPr id="5" name="TextBox 4">
            <a:extLst>
              <a:ext uri="{FF2B5EF4-FFF2-40B4-BE49-F238E27FC236}">
                <a16:creationId xmlns:a16="http://schemas.microsoft.com/office/drawing/2014/main" id="{D18001E7-C8AD-258B-3327-B36CFB0BC2FC}"/>
              </a:ext>
            </a:extLst>
          </p:cNvPr>
          <p:cNvSpPr txBox="1"/>
          <p:nvPr/>
        </p:nvSpPr>
        <p:spPr>
          <a:xfrm>
            <a:off x="655348" y="1693169"/>
            <a:ext cx="3439297"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Choose one of the following SDG's. </a:t>
            </a:r>
          </a:p>
          <a:p>
            <a:r>
              <a:rPr lang="en-US" dirty="0"/>
              <a:t> </a:t>
            </a:r>
          </a:p>
          <a:p>
            <a:r>
              <a:rPr lang="en-US" dirty="0"/>
              <a:t>As a group discuss the debate topic – you must all have a point to make regarding the question, and use research (report, credible web page, journal article, book) to justify your claim</a:t>
            </a:r>
          </a:p>
        </p:txBody>
      </p:sp>
    </p:spTree>
    <p:extLst>
      <p:ext uri="{BB962C8B-B14F-4D97-AF65-F5344CB8AC3E}">
        <p14:creationId xmlns:p14="http://schemas.microsoft.com/office/powerpoint/2010/main" val="1905946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a:xfrm>
            <a:off x="572655" y="-4330"/>
            <a:ext cx="10515600" cy="1325563"/>
          </a:xfrm>
        </p:spPr>
        <p:txBody>
          <a:bodyPr>
            <a:normAutofit/>
          </a:bodyPr>
          <a:lstStyle/>
          <a:p>
            <a:r>
              <a:rPr lang="en-US" sz="2800" b="1" dirty="0">
                <a:solidFill>
                  <a:srgbClr val="002060"/>
                </a:solidFill>
              </a:rPr>
              <a:t>Challenges in Implementation</a:t>
            </a:r>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2"/>
          <a:stretch>
            <a:fillRect/>
          </a:stretch>
        </p:blipFill>
        <p:spPr>
          <a:xfrm>
            <a:off x="3629" y="5723140"/>
            <a:ext cx="12184742" cy="1137380"/>
          </a:xfrm>
        </p:spPr>
      </p:pic>
      <p:sp>
        <p:nvSpPr>
          <p:cNvPr id="3" name="TextBox 2">
            <a:extLst>
              <a:ext uri="{FF2B5EF4-FFF2-40B4-BE49-F238E27FC236}">
                <a16:creationId xmlns:a16="http://schemas.microsoft.com/office/drawing/2014/main" id="{C1D87ACC-60D6-43F6-1415-3A9C0FCF3632}"/>
              </a:ext>
            </a:extLst>
          </p:cNvPr>
          <p:cNvSpPr txBox="1"/>
          <p:nvPr/>
        </p:nvSpPr>
        <p:spPr>
          <a:xfrm>
            <a:off x="568038" y="1168401"/>
            <a:ext cx="11379197" cy="49859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ea typeface="+mn-lt"/>
                <a:cs typeface="+mn-lt"/>
              </a:rPr>
              <a:t>Technology has immense potential to address the Sustainable Development Goals (SDGs), but its implementation in health and social care comes with challenges</a:t>
            </a:r>
            <a:endParaRPr lang="en-US" sz="1600" dirty="0"/>
          </a:p>
          <a:p>
            <a:endParaRPr lang="en-US" sz="2000" dirty="0"/>
          </a:p>
          <a:p>
            <a:pPr marL="342900" indent="-342900">
              <a:buFont typeface="Arial"/>
              <a:buChar char="•"/>
            </a:pPr>
            <a:r>
              <a:rPr lang="en-US" sz="2000" b="1" dirty="0"/>
              <a:t>Digital divide and health inequalities</a:t>
            </a:r>
            <a:endParaRPr lang="en-US" sz="1600" b="1"/>
          </a:p>
          <a:p>
            <a:pPr marL="342900" indent="-342900">
              <a:buFont typeface="Arial"/>
              <a:buChar char="•"/>
            </a:pPr>
            <a:r>
              <a:rPr lang="en-US" sz="2000" b="1" dirty="0"/>
              <a:t>Data privacy and security</a:t>
            </a:r>
          </a:p>
          <a:p>
            <a:pPr marL="342900" lvl="1" indent="-342900">
              <a:buFont typeface="Arial"/>
              <a:buChar char="•"/>
            </a:pPr>
            <a:r>
              <a:rPr lang="en-US" sz="2000" b="1" dirty="0"/>
              <a:t>Bias in AI algorithms</a:t>
            </a:r>
          </a:p>
          <a:p>
            <a:pPr marL="342900" indent="-342900">
              <a:buFont typeface="Arial"/>
              <a:buChar char="•"/>
            </a:pPr>
            <a:r>
              <a:rPr lang="en-US" sz="2000" b="1" dirty="0"/>
              <a:t>High costs of implementation</a:t>
            </a:r>
          </a:p>
          <a:p>
            <a:pPr marL="342900" indent="-342900">
              <a:buFont typeface="Arial"/>
              <a:buChar char="•"/>
            </a:pPr>
            <a:r>
              <a:rPr lang="en-US" sz="2000" b="1" dirty="0"/>
              <a:t>Resistance to change among professionals</a:t>
            </a:r>
          </a:p>
          <a:p>
            <a:pPr marL="342900" indent="-342900">
              <a:buFont typeface="Arial"/>
              <a:buChar char="•"/>
            </a:pPr>
            <a:endParaRPr lang="en-US" sz="2000" dirty="0">
              <a:ea typeface="+mn-lt"/>
              <a:cs typeface="+mn-lt"/>
            </a:endParaRPr>
          </a:p>
          <a:p>
            <a:r>
              <a:rPr lang="en-US" sz="2000" dirty="0">
                <a:ea typeface="+mn-lt"/>
                <a:cs typeface="+mn-lt"/>
              </a:rPr>
              <a:t>The challenges highlighted must be addressed through collaborative efforts between governments, </a:t>
            </a:r>
            <a:r>
              <a:rPr lang="en-US" sz="2000" dirty="0" err="1">
                <a:ea typeface="+mn-lt"/>
                <a:cs typeface="+mn-lt"/>
              </a:rPr>
              <a:t>organisations</a:t>
            </a:r>
            <a:r>
              <a:rPr lang="en-US" sz="2000" dirty="0">
                <a:ea typeface="+mn-lt"/>
                <a:cs typeface="+mn-lt"/>
              </a:rPr>
              <a:t>, and technology developers.</a:t>
            </a:r>
            <a:endParaRPr lang="en-US" sz="2000" dirty="0"/>
          </a:p>
          <a:p>
            <a:endParaRPr lang="en-US" sz="2000" dirty="0">
              <a:ea typeface="+mn-lt"/>
              <a:cs typeface="+mn-lt"/>
            </a:endParaRPr>
          </a:p>
          <a:p>
            <a:r>
              <a:rPr lang="en-US" sz="2000" dirty="0">
                <a:ea typeface="+mn-lt"/>
                <a:cs typeface="+mn-lt"/>
              </a:rPr>
              <a:t>Balancing innovation with ethical considerations is crucial to ensuring the equitable and effective use of technology in achieving the SDGs.</a:t>
            </a:r>
            <a:endParaRPr lang="en-US" sz="1600" dirty="0"/>
          </a:p>
          <a:p>
            <a:r>
              <a:rPr lang="en-US" sz="1200" dirty="0">
                <a:latin typeface="Aptos"/>
                <a:cs typeface="Times New Roman"/>
              </a:rPr>
              <a:t>                                                                                </a:t>
            </a:r>
            <a:r>
              <a:rPr lang="en-US" sz="1400" dirty="0">
                <a:latin typeface="Aptos"/>
                <a:cs typeface="Times New Roman"/>
              </a:rPr>
              <a:t>   (United Nations Inter-Agency Task Team on Science, Technology and Innovation for the SDGs and UNIDO, 2022)</a:t>
            </a:r>
            <a:endParaRPr lang="en-US" sz="1400" dirty="0">
              <a:latin typeface="Aptos"/>
            </a:endParaRPr>
          </a:p>
          <a:p>
            <a:pPr marL="342900" indent="-342900">
              <a:buFont typeface="Arial"/>
              <a:buChar char="•"/>
            </a:pPr>
            <a:endParaRPr lang="en-US" sz="2400" dirty="0"/>
          </a:p>
        </p:txBody>
      </p:sp>
    </p:spTree>
    <p:extLst>
      <p:ext uri="{BB962C8B-B14F-4D97-AF65-F5344CB8AC3E}">
        <p14:creationId xmlns:p14="http://schemas.microsoft.com/office/powerpoint/2010/main" val="2262094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a:xfrm>
            <a:off x="422564" y="-4330"/>
            <a:ext cx="10515600" cy="1325563"/>
          </a:xfrm>
        </p:spPr>
        <p:txBody>
          <a:bodyPr>
            <a:normAutofit/>
          </a:bodyPr>
          <a:lstStyle/>
          <a:p>
            <a:r>
              <a:rPr lang="en-US" sz="2800" b="1" dirty="0">
                <a:solidFill>
                  <a:srgbClr val="002060"/>
                </a:solidFill>
              </a:rPr>
              <a:t>Ethical Concerns</a:t>
            </a:r>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2"/>
          <a:stretch>
            <a:fillRect/>
          </a:stretch>
        </p:blipFill>
        <p:spPr>
          <a:xfrm>
            <a:off x="3629" y="5723140"/>
            <a:ext cx="12184742" cy="1137380"/>
          </a:xfrm>
        </p:spPr>
      </p:pic>
      <p:sp>
        <p:nvSpPr>
          <p:cNvPr id="3" name="TextBox 2">
            <a:extLst>
              <a:ext uri="{FF2B5EF4-FFF2-40B4-BE49-F238E27FC236}">
                <a16:creationId xmlns:a16="http://schemas.microsoft.com/office/drawing/2014/main" id="{CBA79332-29AC-DED0-4EF4-4B39DB5D404C}"/>
              </a:ext>
            </a:extLst>
          </p:cNvPr>
          <p:cNvSpPr txBox="1"/>
          <p:nvPr/>
        </p:nvSpPr>
        <p:spPr>
          <a:xfrm>
            <a:off x="417946" y="1052944"/>
            <a:ext cx="11552380" cy="49552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lvl="1"/>
            <a:r>
              <a:rPr lang="en-US" dirty="0">
                <a:ea typeface="+mn-lt"/>
                <a:cs typeface="+mn-lt"/>
              </a:rPr>
              <a:t>The integration of technology in health and social care to achieve the Sustainable Development Goals (SDGs) raises critical ethical concerns. Addressing these issues is essential to ensure that the benefits of technology are distributed equitably, responsibly, and sustainably.</a:t>
            </a:r>
          </a:p>
          <a:p>
            <a:pPr marL="0" lvl="1"/>
            <a:endParaRPr lang="en-US" dirty="0">
              <a:ea typeface="+mn-lt"/>
              <a:cs typeface="+mn-lt"/>
            </a:endParaRPr>
          </a:p>
          <a:p>
            <a:pPr lvl="1" indent="-457200">
              <a:buFont typeface="Arial"/>
              <a:buChar char="•"/>
            </a:pPr>
            <a:r>
              <a:rPr lang="en-US" dirty="0">
                <a:ea typeface="+mn-lt"/>
                <a:cs typeface="+mn-lt"/>
              </a:rPr>
              <a:t>Patient</a:t>
            </a:r>
            <a:r>
              <a:rPr lang="en-US" dirty="0"/>
              <a:t> confidentiality. </a:t>
            </a:r>
          </a:p>
          <a:p>
            <a:pPr lvl="1" indent="-457200">
              <a:buFont typeface="Arial"/>
              <a:buChar char="•"/>
            </a:pPr>
            <a:r>
              <a:rPr lang="en-US" dirty="0"/>
              <a:t>Informed consent for data use. </a:t>
            </a:r>
          </a:p>
          <a:p>
            <a:pPr lvl="1" indent="-457200">
              <a:buFont typeface="Arial"/>
              <a:buChar char="•"/>
            </a:pPr>
            <a:r>
              <a:rPr lang="en-US" dirty="0"/>
              <a:t>Digital exclusion among vulnerable populations. </a:t>
            </a:r>
          </a:p>
          <a:p>
            <a:endParaRPr lang="en-US" dirty="0">
              <a:cs typeface="Segoe UI"/>
            </a:endParaRPr>
          </a:p>
          <a:p>
            <a:pPr marL="285750" indent="-285750">
              <a:buFont typeface="Arial"/>
              <a:buChar char="•"/>
            </a:pPr>
            <a:r>
              <a:rPr lang="en-US" b="1" dirty="0">
                <a:ea typeface="+mn-lt"/>
                <a:cs typeface="+mn-lt"/>
              </a:rPr>
              <a:t>Example</a:t>
            </a:r>
            <a:r>
              <a:rPr lang="en-US" dirty="0">
                <a:ea typeface="+mn-lt"/>
                <a:cs typeface="+mn-lt"/>
              </a:rPr>
              <a:t>:</a:t>
            </a:r>
            <a:endParaRPr lang="en-US" dirty="0"/>
          </a:p>
          <a:p>
            <a:pPr marL="285750" indent="-285750">
              <a:buFont typeface="Arial"/>
              <a:buChar char="•"/>
            </a:pPr>
            <a:r>
              <a:rPr lang="en-US" dirty="0">
                <a:ea typeface="+mn-lt"/>
                <a:cs typeface="+mn-lt"/>
              </a:rPr>
              <a:t>Health apps and wearables that collect data on physical activity or mental health might share this information with third parties without users’ consent.</a:t>
            </a:r>
            <a:endParaRPr lang="en-US" dirty="0"/>
          </a:p>
          <a:p>
            <a:pPr marL="285750" indent="-285750">
              <a:buFont typeface="Arial"/>
              <a:buChar char="•"/>
            </a:pPr>
            <a:endParaRPr lang="en-US" dirty="0">
              <a:ea typeface="+mn-lt"/>
              <a:cs typeface="+mn-lt"/>
            </a:endParaRPr>
          </a:p>
          <a:p>
            <a:pPr marL="285750" indent="-285750">
              <a:buFont typeface="Arial"/>
              <a:buChar char="•"/>
            </a:pPr>
            <a:r>
              <a:rPr lang="en-US" b="1" dirty="0">
                <a:ea typeface="+mn-lt"/>
                <a:cs typeface="+mn-lt"/>
              </a:rPr>
              <a:t>Ethical Approaches</a:t>
            </a:r>
            <a:r>
              <a:rPr lang="en-US" dirty="0">
                <a:ea typeface="+mn-lt"/>
                <a:cs typeface="+mn-lt"/>
              </a:rPr>
              <a:t>:</a:t>
            </a:r>
            <a:endParaRPr lang="en-US" dirty="0"/>
          </a:p>
          <a:p>
            <a:pPr marL="285750" indent="-285750">
              <a:buFont typeface="Arial"/>
              <a:buChar char="•"/>
            </a:pPr>
            <a:r>
              <a:rPr lang="en-US" dirty="0">
                <a:ea typeface="+mn-lt"/>
                <a:cs typeface="+mn-lt"/>
              </a:rPr>
              <a:t>Ensure informed consent for data collection and usage.</a:t>
            </a:r>
            <a:endParaRPr lang="en-US" dirty="0"/>
          </a:p>
          <a:p>
            <a:pPr marL="285750" indent="-285750">
              <a:buFont typeface="Arial"/>
              <a:buChar char="•"/>
            </a:pPr>
            <a:r>
              <a:rPr lang="en-US" dirty="0">
                <a:ea typeface="+mn-lt"/>
                <a:cs typeface="+mn-lt"/>
              </a:rPr>
              <a:t>Use data encryption and follow data protection laws like GDPR.</a:t>
            </a:r>
            <a:endParaRPr lang="en-US" dirty="0"/>
          </a:p>
          <a:p>
            <a:pPr marL="285750" indent="-285750">
              <a:buFont typeface="Arial"/>
              <a:buChar char="•"/>
            </a:pPr>
            <a:r>
              <a:rPr lang="en-US" dirty="0">
                <a:ea typeface="+mn-lt"/>
                <a:cs typeface="+mn-lt"/>
              </a:rPr>
              <a:t>Limit access to sensitive data and ensure transparency about how it is used.</a:t>
            </a:r>
            <a:endParaRPr lang="en-US" dirty="0"/>
          </a:p>
          <a:p>
            <a:endParaRPr lang="en-US" sz="2800" dirty="0">
              <a:cs typeface="Segoe UI"/>
            </a:endParaRPr>
          </a:p>
        </p:txBody>
      </p:sp>
      <p:sp>
        <p:nvSpPr>
          <p:cNvPr id="5" name="TextBox 4">
            <a:extLst>
              <a:ext uri="{FF2B5EF4-FFF2-40B4-BE49-F238E27FC236}">
                <a16:creationId xmlns:a16="http://schemas.microsoft.com/office/drawing/2014/main" id="{64387C35-033F-84DB-7C67-BE3218D2773F}"/>
              </a:ext>
            </a:extLst>
          </p:cNvPr>
          <p:cNvSpPr txBox="1"/>
          <p:nvPr/>
        </p:nvSpPr>
        <p:spPr>
          <a:xfrm>
            <a:off x="8649855" y="5024582"/>
            <a:ext cx="321656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t>(National Institute for Health and Care Excellence, 2024)</a:t>
            </a:r>
          </a:p>
        </p:txBody>
      </p:sp>
    </p:spTree>
    <p:extLst>
      <p:ext uri="{BB962C8B-B14F-4D97-AF65-F5344CB8AC3E}">
        <p14:creationId xmlns:p14="http://schemas.microsoft.com/office/powerpoint/2010/main" val="3511251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p:txBody>
          <a:bodyPr>
            <a:normAutofit/>
          </a:bodyPr>
          <a:lstStyle/>
          <a:p>
            <a:r>
              <a:rPr lang="en-US" sz="2800" b="1" dirty="0">
                <a:solidFill>
                  <a:srgbClr val="002060"/>
                </a:solidFill>
              </a:rPr>
              <a:t>Assignment Focus</a:t>
            </a:r>
            <a:endParaRPr lang="en-US" sz="2800" b="1" dirty="0"/>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2"/>
          <a:stretch>
            <a:fillRect/>
          </a:stretch>
        </p:blipFill>
        <p:spPr>
          <a:xfrm>
            <a:off x="3629" y="5723140"/>
            <a:ext cx="12184742" cy="1137380"/>
          </a:xfrm>
        </p:spPr>
      </p:pic>
      <p:sp>
        <p:nvSpPr>
          <p:cNvPr id="3" name="TextBox 2">
            <a:extLst>
              <a:ext uri="{FF2B5EF4-FFF2-40B4-BE49-F238E27FC236}">
                <a16:creationId xmlns:a16="http://schemas.microsoft.com/office/drawing/2014/main" id="{7A863295-B567-1B95-2499-28A2B16A5E1B}"/>
              </a:ext>
            </a:extLst>
          </p:cNvPr>
          <p:cNvSpPr txBox="1"/>
          <p:nvPr/>
        </p:nvSpPr>
        <p:spPr>
          <a:xfrm>
            <a:off x="588818" y="1916545"/>
            <a:ext cx="11002818" cy="30315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a:latin typeface="Aptos Display"/>
                <a:cs typeface="Arial"/>
              </a:rPr>
              <a:t>In this 2000-word (+/-10%) report you will critically examine current health, wellbeing and sustainability policies and initiatives that impact citizens on a global, national and local level. </a:t>
            </a:r>
            <a:endParaRPr lang="en-US" dirty="0">
              <a:latin typeface="Aptos Display"/>
              <a:cs typeface="Arial"/>
            </a:endParaRPr>
          </a:p>
          <a:p>
            <a:pPr algn="just"/>
            <a:endParaRPr lang="en-US" dirty="0">
              <a:latin typeface="Aptos Display"/>
              <a:cs typeface="Arial"/>
            </a:endParaRPr>
          </a:p>
          <a:p>
            <a:pPr algn="just"/>
            <a:r>
              <a:rPr lang="en-GB">
                <a:latin typeface="Aptos Display"/>
                <a:cs typeface="Arial"/>
              </a:rPr>
              <a:t>Within this report you will be conducting the following: </a:t>
            </a:r>
            <a:endParaRPr lang="en-US" dirty="0">
              <a:latin typeface="Aptos Display"/>
              <a:cs typeface="Arial"/>
            </a:endParaRPr>
          </a:p>
          <a:p>
            <a:pPr algn="just"/>
            <a:endParaRPr lang="en-US" dirty="0">
              <a:latin typeface="Aptos Display"/>
              <a:cs typeface="Arial"/>
            </a:endParaRPr>
          </a:p>
          <a:p>
            <a:pPr marL="285750" indent="-285750" algn="just">
              <a:buFont typeface="Symbol"/>
              <a:buChar char="•"/>
            </a:pPr>
            <a:r>
              <a:rPr lang="en-GB">
                <a:latin typeface="Aptos Display"/>
                <a:cs typeface="Arial"/>
              </a:rPr>
              <a:t>Analysis of how Sustainable Development (SDG) Goal 3 ‘Good Health and Wellbeing’ and another SDG of your choice impacts the health and wellbeing of citizens.</a:t>
            </a:r>
            <a:endParaRPr lang="en-US" dirty="0">
              <a:latin typeface="Aptos Display"/>
              <a:cs typeface="Arial"/>
            </a:endParaRPr>
          </a:p>
          <a:p>
            <a:pPr marL="285750" indent="-285750" algn="just">
              <a:buFont typeface="Symbol"/>
              <a:buChar char="•"/>
            </a:pPr>
            <a:r>
              <a:rPr lang="en-GB">
                <a:latin typeface="Aptos Display"/>
                <a:cs typeface="Arial"/>
              </a:rPr>
              <a:t>Evaluate the effectiveness of national and local health, wellbeing and sustainable development initiatives and present recommendations for improvements. </a:t>
            </a:r>
            <a:endParaRPr lang="en-US" sz="1400" dirty="0">
              <a:latin typeface="Aptos Display"/>
              <a:cs typeface="Arial"/>
            </a:endParaRPr>
          </a:p>
          <a:p>
            <a:pPr algn="just"/>
            <a:endParaRPr lang="en-US" sz="1100" dirty="0">
              <a:latin typeface="Arial"/>
              <a:cs typeface="Arial"/>
            </a:endParaRPr>
          </a:p>
          <a:p>
            <a:pPr algn="l"/>
            <a:endParaRPr lang="en-US" dirty="0"/>
          </a:p>
        </p:txBody>
      </p:sp>
    </p:spTree>
    <p:extLst>
      <p:ext uri="{BB962C8B-B14F-4D97-AF65-F5344CB8AC3E}">
        <p14:creationId xmlns:p14="http://schemas.microsoft.com/office/powerpoint/2010/main" val="847750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a:xfrm>
            <a:off x="353291" y="-131330"/>
            <a:ext cx="10515600" cy="1325563"/>
          </a:xfrm>
        </p:spPr>
        <p:txBody>
          <a:bodyPr>
            <a:normAutofit/>
          </a:bodyPr>
          <a:lstStyle/>
          <a:p>
            <a:r>
              <a:rPr lang="en-US" sz="2800" b="1" dirty="0">
                <a:solidFill>
                  <a:srgbClr val="002060"/>
                </a:solidFill>
              </a:rPr>
              <a:t>Assignment Focus</a:t>
            </a:r>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2"/>
          <a:stretch>
            <a:fillRect/>
          </a:stretch>
        </p:blipFill>
        <p:spPr>
          <a:xfrm>
            <a:off x="3629" y="5723140"/>
            <a:ext cx="12184742" cy="1137380"/>
          </a:xfrm>
        </p:spPr>
      </p:pic>
      <p:sp>
        <p:nvSpPr>
          <p:cNvPr id="3" name="TextBox 2">
            <a:extLst>
              <a:ext uri="{FF2B5EF4-FFF2-40B4-BE49-F238E27FC236}">
                <a16:creationId xmlns:a16="http://schemas.microsoft.com/office/drawing/2014/main" id="{87C90900-68B2-18EF-87C5-5D9B89E647C2}"/>
              </a:ext>
            </a:extLst>
          </p:cNvPr>
          <p:cNvSpPr txBox="1"/>
          <p:nvPr/>
        </p:nvSpPr>
        <p:spPr>
          <a:xfrm>
            <a:off x="588818" y="1073726"/>
            <a:ext cx="10852727" cy="42780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t>Evaluation Criteria</a:t>
            </a:r>
            <a:endParaRPr lang="en-US" sz="1600"/>
          </a:p>
          <a:p>
            <a:pPr marL="285750" indent="-285750">
              <a:buFont typeface="Arial"/>
              <a:buChar char="•"/>
            </a:pPr>
            <a:r>
              <a:rPr lang="en-US" sz="1600" b="1" dirty="0">
                <a:ea typeface="+mn-lt"/>
                <a:cs typeface="+mn-lt"/>
              </a:rPr>
              <a:t>Effectiveness</a:t>
            </a:r>
            <a:r>
              <a:rPr lang="en-US" sz="1600" dirty="0">
                <a:ea typeface="+mn-lt"/>
                <a:cs typeface="+mn-lt"/>
              </a:rPr>
              <a:t>:</a:t>
            </a:r>
            <a:endParaRPr lang="en-US" sz="1600" dirty="0"/>
          </a:p>
          <a:p>
            <a:pPr marL="742950" lvl="1" indent="-285750">
              <a:buFont typeface="Arial"/>
              <a:buChar char="•"/>
            </a:pPr>
            <a:r>
              <a:rPr lang="en-US" sz="1600" b="1" dirty="0">
                <a:ea typeface="+mn-lt"/>
                <a:cs typeface="+mn-lt"/>
              </a:rPr>
              <a:t>Impact on Health</a:t>
            </a:r>
            <a:r>
              <a:rPr lang="en-US" sz="1600" dirty="0">
                <a:ea typeface="+mn-lt"/>
                <a:cs typeface="+mn-lt"/>
              </a:rPr>
              <a:t>: Evaluate how these initiatives improve health outcomes. Do they lead to increased access to healthcare, better disease management, or reduced healthcare costs?</a:t>
            </a:r>
            <a:endParaRPr lang="en-US" sz="1600" dirty="0"/>
          </a:p>
          <a:p>
            <a:pPr marL="742950" lvl="1" indent="-285750">
              <a:buFont typeface="Arial"/>
              <a:buChar char="•"/>
            </a:pPr>
            <a:r>
              <a:rPr lang="en-US" sz="1600" b="1" dirty="0">
                <a:ea typeface="+mn-lt"/>
                <a:cs typeface="+mn-lt"/>
              </a:rPr>
              <a:t>Sustainability</a:t>
            </a:r>
            <a:r>
              <a:rPr lang="en-US" sz="1600" dirty="0">
                <a:ea typeface="+mn-lt"/>
                <a:cs typeface="+mn-lt"/>
              </a:rPr>
              <a:t>: How are these initiatives supporting sustainability? For example, are digital health systems helping reduce waste in healthcare settings? Is the adoption of renewable energy in health services lowering carbon footprints?</a:t>
            </a:r>
            <a:endParaRPr lang="en-US" sz="1600" dirty="0"/>
          </a:p>
          <a:p>
            <a:pPr marL="285750" indent="-285750">
              <a:buFont typeface="Arial"/>
              <a:buChar char="•"/>
            </a:pPr>
            <a:r>
              <a:rPr lang="en-US" sz="1600" b="1" dirty="0">
                <a:ea typeface="+mn-lt"/>
                <a:cs typeface="+mn-lt"/>
              </a:rPr>
              <a:t>Accessibility</a:t>
            </a:r>
            <a:r>
              <a:rPr lang="en-US" sz="1600" dirty="0">
                <a:ea typeface="+mn-lt"/>
                <a:cs typeface="+mn-lt"/>
              </a:rPr>
              <a:t>:</a:t>
            </a:r>
            <a:endParaRPr lang="en-US" sz="1600" dirty="0"/>
          </a:p>
          <a:p>
            <a:pPr marL="742950" lvl="1" indent="-285750">
              <a:buFont typeface="Arial"/>
              <a:buChar char="•"/>
            </a:pPr>
            <a:r>
              <a:rPr lang="en-US" sz="1600" dirty="0">
                <a:ea typeface="+mn-lt"/>
                <a:cs typeface="+mn-lt"/>
              </a:rPr>
              <a:t>Are the initiatives reaching all populations? Consider marginalized or underserved groups, such as rural communities or low-income individuals.</a:t>
            </a:r>
            <a:endParaRPr lang="en-US" sz="1600" dirty="0"/>
          </a:p>
          <a:p>
            <a:pPr marL="742950" lvl="1" indent="-285750">
              <a:buFont typeface="Arial"/>
              <a:buChar char="•"/>
            </a:pPr>
            <a:r>
              <a:rPr lang="en-US" sz="1600" dirty="0">
                <a:ea typeface="+mn-lt"/>
                <a:cs typeface="+mn-lt"/>
              </a:rPr>
              <a:t>Evaluate whether the technologies are accessible to everyone (e.g., affordability, digital literacy, internet access).</a:t>
            </a:r>
            <a:endParaRPr lang="en-US" sz="1600" dirty="0"/>
          </a:p>
          <a:p>
            <a:pPr marL="285750" indent="-285750">
              <a:buFont typeface="Arial"/>
              <a:buChar char="•"/>
            </a:pPr>
            <a:r>
              <a:rPr lang="en-US" sz="1600" b="1" dirty="0">
                <a:ea typeface="+mn-lt"/>
                <a:cs typeface="+mn-lt"/>
              </a:rPr>
              <a:t>Challenges</a:t>
            </a:r>
            <a:r>
              <a:rPr lang="en-US" sz="1600" dirty="0">
                <a:ea typeface="+mn-lt"/>
                <a:cs typeface="+mn-lt"/>
              </a:rPr>
              <a:t>:</a:t>
            </a:r>
            <a:endParaRPr lang="en-US" sz="1600" dirty="0"/>
          </a:p>
          <a:p>
            <a:pPr marL="742950" lvl="1" indent="-285750">
              <a:buFont typeface="Arial"/>
              <a:buChar char="•"/>
            </a:pPr>
            <a:r>
              <a:rPr lang="en-US" sz="1600" dirty="0">
                <a:ea typeface="+mn-lt"/>
                <a:cs typeface="+mn-lt"/>
              </a:rPr>
              <a:t>Identify barriers to success, such as technical challenges (e.g., data integration issues), lack of resources (e.g., financial constraints), or resistance to change from healthcare professionals.</a:t>
            </a:r>
            <a:endParaRPr lang="en-US" sz="1600" dirty="0"/>
          </a:p>
          <a:p>
            <a:pPr marL="742950" lvl="1" indent="-285750">
              <a:buFont typeface="Arial"/>
              <a:buChar char="•"/>
            </a:pPr>
            <a:r>
              <a:rPr lang="en-US" sz="1600" dirty="0">
                <a:ea typeface="+mn-lt"/>
                <a:cs typeface="+mn-lt"/>
              </a:rPr>
              <a:t>Consider any negative impacts, such as the digital divide or health inequalities, and whether these initiatives are unintentionally exacerbating disparities.</a:t>
            </a:r>
            <a:endParaRPr lang="en-US" sz="1600" dirty="0"/>
          </a:p>
          <a:p>
            <a:pPr algn="l"/>
            <a:endParaRPr lang="en-US" sz="1600" dirty="0"/>
          </a:p>
        </p:txBody>
      </p:sp>
    </p:spTree>
    <p:extLst>
      <p:ext uri="{BB962C8B-B14F-4D97-AF65-F5344CB8AC3E}">
        <p14:creationId xmlns:p14="http://schemas.microsoft.com/office/powerpoint/2010/main" val="33941363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a:xfrm>
            <a:off x="353291" y="-131330"/>
            <a:ext cx="10515600" cy="1325563"/>
          </a:xfrm>
        </p:spPr>
        <p:txBody>
          <a:bodyPr>
            <a:normAutofit/>
          </a:bodyPr>
          <a:lstStyle/>
          <a:p>
            <a:r>
              <a:rPr lang="en-US" sz="2800" b="1" dirty="0">
                <a:solidFill>
                  <a:srgbClr val="002060"/>
                </a:solidFill>
              </a:rPr>
              <a:t>Assignment Focus</a:t>
            </a:r>
            <a:endParaRPr lang="en-US" sz="2800" b="1">
              <a:solidFill>
                <a:srgbClr val="002060"/>
              </a:solidFill>
            </a:endParaRPr>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2"/>
          <a:stretch>
            <a:fillRect/>
          </a:stretch>
        </p:blipFill>
        <p:spPr>
          <a:xfrm>
            <a:off x="3629" y="5723140"/>
            <a:ext cx="12184742" cy="1137380"/>
          </a:xfrm>
        </p:spPr>
      </p:pic>
      <p:sp>
        <p:nvSpPr>
          <p:cNvPr id="3" name="TextBox 2">
            <a:extLst>
              <a:ext uri="{FF2B5EF4-FFF2-40B4-BE49-F238E27FC236}">
                <a16:creationId xmlns:a16="http://schemas.microsoft.com/office/drawing/2014/main" id="{87C90900-68B2-18EF-87C5-5D9B89E647C2}"/>
              </a:ext>
            </a:extLst>
          </p:cNvPr>
          <p:cNvSpPr txBox="1"/>
          <p:nvPr/>
        </p:nvSpPr>
        <p:spPr>
          <a:xfrm>
            <a:off x="357909" y="1073726"/>
            <a:ext cx="11753272"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 Making Recommendations Actionable</a:t>
            </a:r>
            <a:br>
              <a:rPr lang="en-US" b="1" dirty="0"/>
            </a:br>
            <a:r>
              <a:rPr lang="en-US" sz="1600" dirty="0">
                <a:ea typeface="+mn-lt"/>
                <a:cs typeface="+mn-lt"/>
              </a:rPr>
              <a:t>Ensure that your recommendations are practical and specific. For example:</a:t>
            </a:r>
            <a:endParaRPr lang="en-US" sz="1600" dirty="0"/>
          </a:p>
          <a:p>
            <a:pPr lvl="1"/>
            <a:r>
              <a:rPr lang="en-US" sz="1600" dirty="0">
                <a:ea typeface="+mn-lt"/>
                <a:cs typeface="+mn-lt"/>
              </a:rPr>
              <a:t>“Increase funding for telemedicine services in rural areas to ensure all citizens have access to healthcare consultations.”</a:t>
            </a:r>
            <a:endParaRPr lang="en-US" sz="1600"/>
          </a:p>
          <a:p>
            <a:pPr lvl="1"/>
            <a:r>
              <a:rPr lang="en-US" sz="1600" dirty="0">
                <a:ea typeface="+mn-lt"/>
                <a:cs typeface="+mn-lt"/>
              </a:rPr>
              <a:t>“Develop training programs for healthcare professionals on how to use new health technologies effectively.”</a:t>
            </a:r>
            <a:endParaRPr lang="en-US" sz="1600"/>
          </a:p>
          <a:p>
            <a:pPr lvl="1"/>
            <a:r>
              <a:rPr lang="en-US" sz="1600" dirty="0">
                <a:ea typeface="+mn-lt"/>
                <a:cs typeface="+mn-lt"/>
              </a:rPr>
              <a:t>“Introduce subsidies for low-income households to access health-monitoring wearables to manage chronic diseases.”</a:t>
            </a:r>
            <a:endParaRPr lang="en-US" sz="1600"/>
          </a:p>
          <a:p>
            <a:pPr marL="742950" lvl="1" indent="-285750">
              <a:buFont typeface="Arial"/>
              <a:buChar char="•"/>
            </a:pPr>
            <a:endParaRPr lang="en-US" sz="1600" dirty="0"/>
          </a:p>
          <a:p>
            <a:pPr lvl="1"/>
            <a:r>
              <a:rPr lang="en-US" b="1" dirty="0"/>
              <a:t>Tips for Evaluation and Recommendations:</a:t>
            </a:r>
            <a:endParaRPr lang="en-US" dirty="0"/>
          </a:p>
          <a:p>
            <a:pPr lvl="1"/>
            <a:endParaRPr lang="en-US" sz="1600" dirty="0"/>
          </a:p>
          <a:p>
            <a:pPr marL="742950" lvl="1" indent="-285750">
              <a:buFont typeface="Arial"/>
              <a:buChar char="•"/>
            </a:pPr>
            <a:r>
              <a:rPr lang="en-US" b="1" dirty="0"/>
              <a:t> </a:t>
            </a:r>
            <a:r>
              <a:rPr lang="en-US" sz="1600" b="1" dirty="0">
                <a:ea typeface="+mn-lt"/>
                <a:cs typeface="+mn-lt"/>
              </a:rPr>
              <a:t>Use Evidence</a:t>
            </a:r>
            <a:r>
              <a:rPr lang="en-US" sz="1600" dirty="0">
                <a:ea typeface="+mn-lt"/>
                <a:cs typeface="+mn-lt"/>
              </a:rPr>
              <a:t>: Support your evaluation with evidence from studies, reports, or real-world data to show how initiatives have worked or not worked.</a:t>
            </a:r>
            <a:endParaRPr lang="en-US" sz="1600"/>
          </a:p>
          <a:p>
            <a:pPr marL="742950" lvl="1" indent="-285750">
              <a:buFont typeface="Arial"/>
              <a:buChar char="•"/>
            </a:pPr>
            <a:endParaRPr lang="en-US" sz="1600" dirty="0">
              <a:ea typeface="+mn-lt"/>
              <a:cs typeface="+mn-lt"/>
            </a:endParaRPr>
          </a:p>
          <a:p>
            <a:pPr marL="285750" indent="-285750">
              <a:buFont typeface="Arial"/>
              <a:buChar char="•"/>
            </a:pPr>
            <a:r>
              <a:rPr lang="en-US" sz="1600" b="1" dirty="0">
                <a:ea typeface="+mn-lt"/>
                <a:cs typeface="+mn-lt"/>
              </a:rPr>
              <a:t>Balance Positives and Challenges</a:t>
            </a:r>
            <a:r>
              <a:rPr lang="en-US" sz="1600" dirty="0">
                <a:ea typeface="+mn-lt"/>
                <a:cs typeface="+mn-lt"/>
              </a:rPr>
              <a:t>: Acknowledge both the successes and the challenges faced by these initiatives to present a balanced evaluation.</a:t>
            </a:r>
            <a:endParaRPr lang="en-US" sz="1600"/>
          </a:p>
          <a:p>
            <a:pPr marL="285750" indent="-285750">
              <a:buFont typeface="Arial"/>
              <a:buChar char="•"/>
            </a:pPr>
            <a:endParaRPr lang="en-US" sz="1600" dirty="0">
              <a:ea typeface="+mn-lt"/>
              <a:cs typeface="+mn-lt"/>
            </a:endParaRPr>
          </a:p>
          <a:p>
            <a:pPr marL="285750" indent="-285750">
              <a:buFont typeface="Arial"/>
              <a:buChar char="•"/>
            </a:pPr>
            <a:r>
              <a:rPr lang="en-US" sz="1600" b="1" dirty="0">
                <a:ea typeface="+mn-lt"/>
                <a:cs typeface="+mn-lt"/>
              </a:rPr>
              <a:t>Be Specific and Practical</a:t>
            </a:r>
            <a:r>
              <a:rPr lang="en-US" sz="1600" dirty="0">
                <a:ea typeface="+mn-lt"/>
                <a:cs typeface="+mn-lt"/>
              </a:rPr>
              <a:t>: Make your recommendations as specific and actionable as possible. Avoid vague suggestions like "improve healthcare access." Instead, focus on tangible steps like</a:t>
            </a:r>
            <a:r>
              <a:rPr lang="en-US" sz="1600" i="1" dirty="0">
                <a:ea typeface="+mn-lt"/>
                <a:cs typeface="+mn-lt"/>
              </a:rPr>
              <a:t> "expand telemedicine services to cover underserved areas, as </a:t>
            </a:r>
            <a:r>
              <a:rPr lang="en-US" sz="1600" err="1">
                <a:ea typeface="+mn-lt"/>
                <a:cs typeface="+mn-lt"/>
              </a:rPr>
              <a:t>as</a:t>
            </a:r>
            <a:r>
              <a:rPr lang="en-US" sz="1600" dirty="0">
                <a:ea typeface="+mn-lt"/>
                <a:cs typeface="+mn-lt"/>
              </a:rPr>
              <a:t> digital health interventions have shown promise in improving healthcare access and outcomes across various healthcare areas, including chronic disease management, mental health, prenatal care, and preventive care (Maita et al., 2024)"</a:t>
            </a:r>
            <a:endParaRPr lang="en-US" sz="1600" i="1"/>
          </a:p>
        </p:txBody>
      </p:sp>
    </p:spTree>
    <p:extLst>
      <p:ext uri="{BB962C8B-B14F-4D97-AF65-F5344CB8AC3E}">
        <p14:creationId xmlns:p14="http://schemas.microsoft.com/office/powerpoint/2010/main" val="25522812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Sharpen your writing skills with this comprehensive creative writing ...">
            <a:extLst>
              <a:ext uri="{FF2B5EF4-FFF2-40B4-BE49-F238E27FC236}">
                <a16:creationId xmlns:a16="http://schemas.microsoft.com/office/drawing/2014/main" id="{F07E21C8-4A12-F61D-96FA-8F0ABDF4A8F6}"/>
              </a:ext>
            </a:extLst>
          </p:cNvPr>
          <p:cNvPicPr>
            <a:picLocks noChangeAspect="1"/>
          </p:cNvPicPr>
          <p:nvPr/>
        </p:nvPicPr>
        <p:blipFill>
          <a:blip r:embed="rId2"/>
          <a:srcRect r="20689"/>
          <a:stretch/>
        </p:blipFill>
        <p:spPr>
          <a:xfrm>
            <a:off x="2522356" y="10"/>
            <a:ext cx="9669642" cy="6857990"/>
          </a:xfrm>
          <a:prstGeom prst="rect">
            <a:avLst/>
          </a:prstGeom>
        </p:spPr>
      </p:pic>
      <p:sp>
        <p:nvSpPr>
          <p:cNvPr id="15" name="Rectangle 1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a:xfrm>
            <a:off x="838200" y="365125"/>
            <a:ext cx="3822189" cy="1899912"/>
          </a:xfrm>
        </p:spPr>
        <p:txBody>
          <a:bodyPr vert="horz" lIns="91440" tIns="45720" rIns="91440" bIns="45720" rtlCol="0" anchor="ctr">
            <a:normAutofit/>
          </a:bodyPr>
          <a:lstStyle/>
          <a:p>
            <a:r>
              <a:rPr lang="en-US" sz="4000" b="1"/>
              <a:t>Writing Retreat</a:t>
            </a:r>
          </a:p>
        </p:txBody>
      </p:sp>
      <p:sp>
        <p:nvSpPr>
          <p:cNvPr id="8" name="Content Placeholder 7">
            <a:extLst>
              <a:ext uri="{FF2B5EF4-FFF2-40B4-BE49-F238E27FC236}">
                <a16:creationId xmlns:a16="http://schemas.microsoft.com/office/drawing/2014/main" id="{FC549CDC-CE5E-078D-B8DA-B1B555A594AD}"/>
              </a:ext>
            </a:extLst>
          </p:cNvPr>
          <p:cNvSpPr>
            <a:spLocks noGrp="1"/>
          </p:cNvSpPr>
          <p:nvPr>
            <p:ph idx="1"/>
          </p:nvPr>
        </p:nvSpPr>
        <p:spPr>
          <a:xfrm>
            <a:off x="838200" y="2434201"/>
            <a:ext cx="5519370" cy="3742762"/>
          </a:xfrm>
        </p:spPr>
        <p:txBody>
          <a:bodyPr vert="horz" lIns="91440" tIns="45720" rIns="91440" bIns="45720" rtlCol="0">
            <a:normAutofit/>
          </a:bodyPr>
          <a:lstStyle/>
          <a:p>
            <a:r>
              <a:rPr lang="en-US" sz="1700"/>
              <a:t>Work on writing</a:t>
            </a:r>
            <a:r>
              <a:rPr lang="en-US" sz="1700" b="1"/>
              <a:t> the Evaluation  of an initiative and Recommendations</a:t>
            </a:r>
            <a:endParaRPr lang="en-US" sz="1700"/>
          </a:p>
          <a:p>
            <a:endParaRPr lang="en-US" sz="1700" b="1"/>
          </a:p>
          <a:p>
            <a:pPr marL="285750"/>
            <a:r>
              <a:rPr lang="en-US" sz="1700"/>
              <a:t>The </a:t>
            </a:r>
            <a:r>
              <a:rPr lang="en-US" sz="1700" b="1"/>
              <a:t>evaluation</a:t>
            </a:r>
            <a:r>
              <a:rPr lang="en-US" sz="1700"/>
              <a:t> of the chosen initiative (effectiveness, accessibility, challenges).</a:t>
            </a:r>
          </a:p>
          <a:p>
            <a:pPr marL="285750"/>
            <a:r>
              <a:rPr lang="en-US" sz="1700"/>
              <a:t>The </a:t>
            </a:r>
            <a:r>
              <a:rPr lang="en-US" sz="1700" b="1"/>
              <a:t>recommendations</a:t>
            </a:r>
            <a:r>
              <a:rPr lang="en-US" sz="1700"/>
              <a:t> for improving the initiative (two actionable and evidence-based suggestions).</a:t>
            </a:r>
          </a:p>
          <a:p>
            <a:pPr marL="285750"/>
            <a:r>
              <a:rPr lang="en-US" sz="1700"/>
              <a:t>Be sure to use </a:t>
            </a:r>
            <a:r>
              <a:rPr lang="en-US" sz="1700" b="1"/>
              <a:t>Harvard referencing</a:t>
            </a:r>
            <a:r>
              <a:rPr lang="en-US" sz="1700"/>
              <a:t> for any sources you reference.</a:t>
            </a:r>
          </a:p>
          <a:p>
            <a:endParaRPr lang="en-US" sz="1700"/>
          </a:p>
        </p:txBody>
      </p:sp>
      <p:pic>
        <p:nvPicPr>
          <p:cNvPr id="10" name="Content Placeholder 3" descr="A blue text on a blue background&#10;&#10;Description automatically generated">
            <a:extLst>
              <a:ext uri="{FF2B5EF4-FFF2-40B4-BE49-F238E27FC236}">
                <a16:creationId xmlns:a16="http://schemas.microsoft.com/office/drawing/2014/main" id="{D11442C1-AEF7-829F-814E-279FC2340343}"/>
              </a:ext>
            </a:extLst>
          </p:cNvPr>
          <p:cNvPicPr>
            <a:picLocks noChangeAspect="1"/>
          </p:cNvPicPr>
          <p:nvPr/>
        </p:nvPicPr>
        <p:blipFill>
          <a:blip r:embed="rId3"/>
          <a:stretch>
            <a:fillRect/>
          </a:stretch>
        </p:blipFill>
        <p:spPr>
          <a:xfrm>
            <a:off x="3629" y="5896322"/>
            <a:ext cx="12184742" cy="964199"/>
          </a:xfrm>
          <a:prstGeom prst="rect">
            <a:avLst/>
          </a:prstGeom>
        </p:spPr>
      </p:pic>
    </p:spTree>
    <p:extLst>
      <p:ext uri="{BB962C8B-B14F-4D97-AF65-F5344CB8AC3E}">
        <p14:creationId xmlns:p14="http://schemas.microsoft.com/office/powerpoint/2010/main" val="2322213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7EE62-7C46-A50D-ED6E-58D7E7BE04C7}"/>
              </a:ext>
            </a:extLst>
          </p:cNvPr>
          <p:cNvSpPr>
            <a:spLocks noGrp="1"/>
          </p:cNvSpPr>
          <p:nvPr>
            <p:ph type="title"/>
          </p:nvPr>
        </p:nvSpPr>
        <p:spPr>
          <a:xfrm>
            <a:off x="641927" y="122671"/>
            <a:ext cx="10515600" cy="1325563"/>
          </a:xfrm>
        </p:spPr>
        <p:txBody>
          <a:bodyPr>
            <a:normAutofit/>
          </a:bodyPr>
          <a:lstStyle/>
          <a:p>
            <a:r>
              <a:rPr lang="en-US" sz="2800" b="1" dirty="0">
                <a:solidFill>
                  <a:srgbClr val="002060"/>
                </a:solidFill>
              </a:rPr>
              <a:t>Bibliography</a:t>
            </a:r>
          </a:p>
        </p:txBody>
      </p:sp>
      <p:pic>
        <p:nvPicPr>
          <p:cNvPr id="4" name="Content Placeholder 3" descr="A blue text on a blue background&#10;&#10;Description automatically generated">
            <a:extLst>
              <a:ext uri="{FF2B5EF4-FFF2-40B4-BE49-F238E27FC236}">
                <a16:creationId xmlns:a16="http://schemas.microsoft.com/office/drawing/2014/main" id="{2D0F590B-503E-6B1A-2AD3-8E8F390FE8C2}"/>
              </a:ext>
            </a:extLst>
          </p:cNvPr>
          <p:cNvPicPr>
            <a:picLocks noGrp="1" noChangeAspect="1"/>
          </p:cNvPicPr>
          <p:nvPr>
            <p:ph idx="1"/>
          </p:nvPr>
        </p:nvPicPr>
        <p:blipFill>
          <a:blip r:embed="rId2"/>
          <a:stretch>
            <a:fillRect/>
          </a:stretch>
        </p:blipFill>
        <p:spPr>
          <a:xfrm>
            <a:off x="3629" y="5723140"/>
            <a:ext cx="12184742" cy="1137380"/>
          </a:xfrm>
        </p:spPr>
      </p:pic>
      <p:sp>
        <p:nvSpPr>
          <p:cNvPr id="3" name="TextBox 2">
            <a:extLst>
              <a:ext uri="{FF2B5EF4-FFF2-40B4-BE49-F238E27FC236}">
                <a16:creationId xmlns:a16="http://schemas.microsoft.com/office/drawing/2014/main" id="{F8C365B6-764D-D88E-A06F-392E07A61F66}"/>
              </a:ext>
            </a:extLst>
          </p:cNvPr>
          <p:cNvSpPr txBox="1"/>
          <p:nvPr/>
        </p:nvSpPr>
        <p:spPr>
          <a:xfrm>
            <a:off x="461818" y="1016000"/>
            <a:ext cx="10021454"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dirty="0">
              <a:latin typeface="Aptos"/>
              <a:cs typeface="Times New Roman"/>
            </a:endParaRPr>
          </a:p>
          <a:p>
            <a:r>
              <a:rPr lang="en-US" sz="1400" dirty="0">
                <a:latin typeface="Aptos"/>
                <a:cs typeface="Times New Roman"/>
              </a:rPr>
              <a:t>Maita, K.C., Maniaci, M.J., Haider, C.R., Avila, F.R., Torres-Guzman, R.A., Sahar Borna, Lunde, J.J., Coffey, J.D., </a:t>
            </a:r>
            <a:r>
              <a:rPr lang="en-US" sz="1400" err="1">
                <a:latin typeface="Aptos"/>
                <a:cs typeface="Times New Roman"/>
              </a:rPr>
              <a:t>Demaerschalk</a:t>
            </a:r>
            <a:r>
              <a:rPr lang="en-US" sz="1400" dirty="0">
                <a:latin typeface="Aptos"/>
                <a:cs typeface="Times New Roman"/>
              </a:rPr>
              <a:t>, B.M. and Antonio Jorge Forte (2024). The impact of digital health solutions on bridging the health care gap in rural areas: A scoping review. </a:t>
            </a:r>
            <a:r>
              <a:rPr lang="en-US" sz="1400" i="1" dirty="0">
                <a:latin typeface="Aptos"/>
                <a:cs typeface="Times New Roman"/>
              </a:rPr>
              <a:t>The Permanente Journal</a:t>
            </a:r>
            <a:r>
              <a:rPr lang="en-US" sz="1400" dirty="0">
                <a:latin typeface="Aptos"/>
                <a:cs typeface="Times New Roman"/>
              </a:rPr>
              <a:t>, [online] 28(3), pp.1–14. </a:t>
            </a:r>
            <a:r>
              <a:rPr lang="en-US" sz="1400" err="1">
                <a:latin typeface="Aptos"/>
                <a:cs typeface="Times New Roman"/>
              </a:rPr>
              <a:t>doi:https</a:t>
            </a:r>
            <a:r>
              <a:rPr lang="en-US" sz="1400" dirty="0">
                <a:latin typeface="Aptos"/>
                <a:cs typeface="Times New Roman"/>
              </a:rPr>
              <a:t>://doi.org/10.7812/</a:t>
            </a:r>
            <a:r>
              <a:rPr lang="en-US" sz="1400" err="1">
                <a:latin typeface="Aptos"/>
                <a:cs typeface="Times New Roman"/>
              </a:rPr>
              <a:t>tpp</a:t>
            </a:r>
            <a:r>
              <a:rPr lang="en-US" sz="1400" dirty="0">
                <a:latin typeface="Aptos"/>
                <a:cs typeface="Times New Roman"/>
              </a:rPr>
              <a:t>/23.134.</a:t>
            </a:r>
            <a:endParaRPr lang="en-US" sz="1400">
              <a:latin typeface="Aptos"/>
            </a:endParaRPr>
          </a:p>
          <a:p>
            <a:endParaRPr lang="en-US" sz="1400" dirty="0">
              <a:latin typeface="Aptos"/>
              <a:cs typeface="Times New Roman"/>
            </a:endParaRPr>
          </a:p>
          <a:p>
            <a:r>
              <a:rPr lang="en-US" sz="1400" dirty="0">
                <a:latin typeface="Aptos"/>
                <a:cs typeface="Times New Roman"/>
              </a:rPr>
              <a:t>National Institute for Health and Care Excellence (2024). </a:t>
            </a:r>
            <a:r>
              <a:rPr lang="en-US" sz="1400" i="1" dirty="0">
                <a:latin typeface="Aptos"/>
                <a:cs typeface="Times New Roman"/>
              </a:rPr>
              <a:t>Use of AI in evidence generation: NICE position statement | Our research work | What we do | About | NICE</a:t>
            </a:r>
            <a:r>
              <a:rPr lang="en-US" sz="1400" dirty="0">
                <a:latin typeface="Aptos"/>
                <a:cs typeface="Times New Roman"/>
              </a:rPr>
              <a:t>. [online] NICE. Available at: </a:t>
            </a:r>
            <a:r>
              <a:rPr lang="en-US" sz="1400" dirty="0">
                <a:latin typeface="Aptos"/>
                <a:cs typeface="Times New Roman"/>
                <a:hlinkClick r:id="rId3"/>
              </a:rPr>
              <a:t>https://www.nice.org.uk/about/what-we-do/our-research-work/use-of-ai-in-evidence-generation--nice-position-statement</a:t>
            </a:r>
            <a:r>
              <a:rPr lang="en-US" sz="1400" dirty="0">
                <a:latin typeface="Aptos"/>
                <a:cs typeface="Times New Roman"/>
              </a:rPr>
              <a:t> (Accessed: 19 December 2024).</a:t>
            </a:r>
            <a:endParaRPr lang="en-US" sz="1400">
              <a:latin typeface="Aptos"/>
            </a:endParaRPr>
          </a:p>
          <a:p>
            <a:endParaRPr lang="en-US" sz="1400" dirty="0">
              <a:latin typeface="Aptos"/>
              <a:cs typeface="Times New Roman"/>
            </a:endParaRPr>
          </a:p>
          <a:p>
            <a:r>
              <a:rPr lang="en-US" sz="1400" dirty="0">
                <a:latin typeface="Aptos"/>
                <a:cs typeface="Times New Roman"/>
              </a:rPr>
              <a:t>Nitin Liladhar Rane (2023). Roles and Challenges of ChatGPT and Similar Generative Artificial Intelligence for Achieving the Sustainable Development Goals (SDGs). </a:t>
            </a:r>
            <a:r>
              <a:rPr lang="en-US" sz="1400" i="1" dirty="0">
                <a:latin typeface="Aptos"/>
                <a:cs typeface="Times New Roman"/>
              </a:rPr>
              <a:t>Social Science Research Network</a:t>
            </a:r>
            <a:r>
              <a:rPr lang="en-US" sz="1400" dirty="0">
                <a:latin typeface="Aptos"/>
                <a:cs typeface="Times New Roman"/>
              </a:rPr>
              <a:t>. [online] </a:t>
            </a:r>
            <a:r>
              <a:rPr lang="en-US" sz="1400" err="1">
                <a:latin typeface="Aptos"/>
                <a:cs typeface="Times New Roman"/>
              </a:rPr>
              <a:t>doi:https</a:t>
            </a:r>
            <a:r>
              <a:rPr lang="en-US" sz="1400" dirty="0">
                <a:latin typeface="Aptos"/>
                <a:cs typeface="Times New Roman"/>
              </a:rPr>
              <a:t>://doi.org/10.2139/ssrn.4603244.</a:t>
            </a:r>
          </a:p>
          <a:p>
            <a:endParaRPr lang="en-US" sz="1400" dirty="0">
              <a:latin typeface="Aptos"/>
              <a:cs typeface="Times New Roman"/>
            </a:endParaRPr>
          </a:p>
          <a:p>
            <a:r>
              <a:rPr lang="en-US" sz="1400" dirty="0">
                <a:latin typeface="Aptos"/>
                <a:cs typeface="Times New Roman"/>
              </a:rPr>
              <a:t>United Nations Inter-Agency Task Team on Science, Technology and Innovation for the SDGs and UNIDO (2022). </a:t>
            </a:r>
            <a:r>
              <a:rPr lang="en-US" sz="1400" i="1" dirty="0">
                <a:latin typeface="Aptos"/>
                <a:cs typeface="Times New Roman"/>
              </a:rPr>
              <a:t>Science, Technology and Innovation for Achieving the SDGs: Guidelines for Policy Formulation Innovation for the SDGs and UNIDO WORK STREAM 6: UN capacity-building </a:t>
            </a:r>
            <a:r>
              <a:rPr lang="en-US" sz="1400" i="1" dirty="0" err="1">
                <a:latin typeface="Aptos"/>
                <a:cs typeface="Times New Roman"/>
              </a:rPr>
              <a:t>programme</a:t>
            </a:r>
            <a:r>
              <a:rPr lang="en-US" sz="1400" i="1" dirty="0">
                <a:latin typeface="Aptos"/>
                <a:cs typeface="Times New Roman"/>
              </a:rPr>
              <a:t> on technology facilitation for SDGs In partnership with the Republic of Korea</a:t>
            </a:r>
            <a:r>
              <a:rPr lang="en-US" sz="1400" dirty="0">
                <a:latin typeface="Aptos"/>
                <a:cs typeface="Times New Roman"/>
              </a:rPr>
              <a:t>. [online] Available at: </a:t>
            </a:r>
            <a:r>
              <a:rPr lang="en-US" sz="1400" dirty="0">
                <a:latin typeface="Aptos"/>
                <a:cs typeface="Times New Roman"/>
                <a:hlinkClick r:id="rId4"/>
              </a:rPr>
              <a:t>https://sdgs.un.org/sites/default/files/2022-06/ONLINE_STI_SGDs_GUIDELINES_EN_v3_0.pdf</a:t>
            </a:r>
            <a:r>
              <a:rPr lang="en-US" sz="1400" dirty="0">
                <a:latin typeface="Aptos"/>
                <a:cs typeface="Times New Roman"/>
              </a:rPr>
              <a:t> (Accessed: 19 December 2024).</a:t>
            </a:r>
            <a:endParaRPr lang="en-US" sz="1400" dirty="0">
              <a:latin typeface="Aptos"/>
            </a:endParaRPr>
          </a:p>
          <a:p>
            <a:pPr algn="l"/>
            <a:endParaRPr lang="en-US" sz="1600" dirty="0"/>
          </a:p>
        </p:txBody>
      </p:sp>
    </p:spTree>
    <p:extLst>
      <p:ext uri="{BB962C8B-B14F-4D97-AF65-F5344CB8AC3E}">
        <p14:creationId xmlns:p14="http://schemas.microsoft.com/office/powerpoint/2010/main" val="19250388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1818</Words>
  <Application>Microsoft Office PowerPoint</Application>
  <PresentationFormat>Widescreen</PresentationFormat>
  <Paragraphs>157</Paragraphs>
  <Slides>17</Slides>
  <Notes>2</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Aptos</vt:lpstr>
      <vt:lpstr>Aptos Display</vt:lpstr>
      <vt:lpstr>Arial</vt:lpstr>
      <vt:lpstr>Calibri</vt:lpstr>
      <vt:lpstr>Courier New</vt:lpstr>
      <vt:lpstr>Segoe UI</vt:lpstr>
      <vt:lpstr>Symbol</vt:lpstr>
      <vt:lpstr>office theme</vt:lpstr>
      <vt:lpstr>PowerPoint Presentation</vt:lpstr>
      <vt:lpstr>Learning Outcomes</vt:lpstr>
      <vt:lpstr>Recap</vt:lpstr>
      <vt:lpstr>Technology's Role – How many are you aware of?</vt:lpstr>
      <vt:lpstr>PowerPoint Presentation</vt:lpstr>
      <vt:lpstr>Replacement, Redesign, Optimisation</vt:lpstr>
      <vt:lpstr>Artificial Intelligence</vt:lpstr>
      <vt:lpstr>Virtual Reality Technology (VR)</vt:lpstr>
      <vt:lpstr>PowerPoint Presentation</vt:lpstr>
      <vt:lpstr>Group Activity</vt:lpstr>
      <vt:lpstr>Challenges in Implementation</vt:lpstr>
      <vt:lpstr>Ethical Concerns</vt:lpstr>
      <vt:lpstr>Assignment Focus</vt:lpstr>
      <vt:lpstr>Assignment Focus</vt:lpstr>
      <vt:lpstr>Assignment Focus</vt:lpstr>
      <vt:lpstr>Writing Retreat</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Christopher Mafuva</dc:creator>
  <cp:lastModifiedBy>Christopher Mafuva</cp:lastModifiedBy>
  <cp:revision>275</cp:revision>
  <dcterms:created xsi:type="dcterms:W3CDTF">2024-12-17T12:40:00Z</dcterms:created>
  <dcterms:modified xsi:type="dcterms:W3CDTF">2025-02-26T16:49:07Z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321a15a-c71d-40d3-b0cd-3b0ec0033fdd_Enabled">
    <vt:lpwstr>true</vt:lpwstr>
  </property>
  <property fmtid="{D5CDD505-2E9C-101B-9397-08002B2CF9AE}" pid="3" name="MSIP_Label_a321a15a-c71d-40d3-b0cd-3b0ec0033fdd_SetDate">
    <vt:lpwstr>2025-02-26T16:48:57Z</vt:lpwstr>
  </property>
  <property fmtid="{D5CDD505-2E9C-101B-9397-08002B2CF9AE}" pid="4" name="MSIP_Label_a321a15a-c71d-40d3-b0cd-3b0ec0033fdd_Method">
    <vt:lpwstr>Standard</vt:lpwstr>
  </property>
  <property fmtid="{D5CDD505-2E9C-101B-9397-08002B2CF9AE}" pid="5" name="MSIP_Label_a321a15a-c71d-40d3-b0cd-3b0ec0033fdd_Name">
    <vt:lpwstr>Restricted</vt:lpwstr>
  </property>
  <property fmtid="{D5CDD505-2E9C-101B-9397-08002B2CF9AE}" pid="6" name="MSIP_Label_a321a15a-c71d-40d3-b0cd-3b0ec0033fdd_SiteId">
    <vt:lpwstr>f89944b7-4a4e-4ea7-9156-3299f3411647</vt:lpwstr>
  </property>
  <property fmtid="{D5CDD505-2E9C-101B-9397-08002B2CF9AE}" pid="7" name="MSIP_Label_a321a15a-c71d-40d3-b0cd-3b0ec0033fdd_ActionId">
    <vt:lpwstr>dc75361d-22ea-4f0e-ae16-20dfcdce5491</vt:lpwstr>
  </property>
  <property fmtid="{D5CDD505-2E9C-101B-9397-08002B2CF9AE}" pid="8" name="MSIP_Label_a321a15a-c71d-40d3-b0cd-3b0ec0033fdd_ContentBits">
    <vt:lpwstr>0</vt:lpwstr>
  </property>
  <property fmtid="{D5CDD505-2E9C-101B-9397-08002B2CF9AE}" pid="9" name="MSIP_Label_a321a15a-c71d-40d3-b0cd-3b0ec0033fdd_Tag">
    <vt:lpwstr>10, 3, 0, 1</vt:lpwstr>
  </property>
</Properties>
</file>