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73" r:id="rId2"/>
    <p:sldId id="256" r:id="rId3"/>
    <p:sldId id="257" r:id="rId4"/>
    <p:sldId id="258" r:id="rId5"/>
    <p:sldId id="260" r:id="rId6"/>
    <p:sldId id="261" r:id="rId7"/>
    <p:sldId id="262" r:id="rId8"/>
    <p:sldId id="267" r:id="rId9"/>
    <p:sldId id="272" r:id="rId10"/>
    <p:sldId id="271" r:id="rId11"/>
  </p:sldIdLst>
  <p:sldSz cx="18288000" cy="10287000"/>
  <p:notesSz cx="6858000" cy="9144000"/>
  <p:embeddedFontLst>
    <p:embeddedFont>
      <p:font typeface="Aptos Bold" panose="020B0604020202020204" charset="0"/>
      <p:regular r:id="rId12"/>
    </p:embeddedFont>
    <p:embeddedFont>
      <p:font typeface="Open Sans" panose="020B0606030504020204" pitchFamily="34" charset="0"/>
      <p:regular r:id="rId13"/>
      <p:bold r:id="rId14"/>
      <p:italic r:id="rId15"/>
      <p:boldItalic r:id="rId16"/>
    </p:embeddedFont>
    <p:embeddedFont>
      <p:font typeface="Open Sans Italics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2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Eirug (ADDYSG)" userId="eccaec84-c3e1-4d59-879b-fbe8c21cf8f0" providerId="ADAL" clId="{2DD0DEE8-6FDD-4C65-BEF8-C30CC750BB0E}"/>
    <pc:docChg chg="custSel addSld delSld modSld sldOrd">
      <pc:chgData name="Sian Eirug (ADDYSG)" userId="eccaec84-c3e1-4d59-879b-fbe8c21cf8f0" providerId="ADAL" clId="{2DD0DEE8-6FDD-4C65-BEF8-C30CC750BB0E}" dt="2025-12-05T12:47:28.928" v="627" actId="20577"/>
      <pc:docMkLst>
        <pc:docMk/>
      </pc:docMkLst>
      <pc:sldChg chg="modSp mod">
        <pc:chgData name="Sian Eirug (ADDYSG)" userId="eccaec84-c3e1-4d59-879b-fbe8c21cf8f0" providerId="ADAL" clId="{2DD0DEE8-6FDD-4C65-BEF8-C30CC750BB0E}" dt="2025-12-05T12:42:21.627" v="556" actId="6549"/>
        <pc:sldMkLst>
          <pc:docMk/>
          <pc:sldMk cId="0" sldId="256"/>
        </pc:sldMkLst>
        <pc:spChg chg="mod">
          <ac:chgData name="Sian Eirug (ADDYSG)" userId="eccaec84-c3e1-4d59-879b-fbe8c21cf8f0" providerId="ADAL" clId="{2DD0DEE8-6FDD-4C65-BEF8-C30CC750BB0E}" dt="2025-12-05T12:42:21.627" v="556" actId="6549"/>
          <ac:spMkLst>
            <pc:docMk/>
            <pc:sldMk cId="0" sldId="256"/>
            <ac:spMk id="10" creationId="{00000000-0000-0000-0000-000000000000}"/>
          </ac:spMkLst>
        </pc:spChg>
      </pc:sldChg>
      <pc:sldChg chg="modSp mod">
        <pc:chgData name="Sian Eirug (ADDYSG)" userId="eccaec84-c3e1-4d59-879b-fbe8c21cf8f0" providerId="ADAL" clId="{2DD0DEE8-6FDD-4C65-BEF8-C30CC750BB0E}" dt="2025-12-05T12:46:41.912" v="611" actId="114"/>
        <pc:sldMkLst>
          <pc:docMk/>
          <pc:sldMk cId="0" sldId="257"/>
        </pc:sldMkLst>
        <pc:spChg chg="mod">
          <ac:chgData name="Sian Eirug (ADDYSG)" userId="eccaec84-c3e1-4d59-879b-fbe8c21cf8f0" providerId="ADAL" clId="{2DD0DEE8-6FDD-4C65-BEF8-C30CC750BB0E}" dt="2025-12-05T12:46:41.912" v="611" actId="114"/>
          <ac:spMkLst>
            <pc:docMk/>
            <pc:sldMk cId="0" sldId="257"/>
            <ac:spMk id="13" creationId="{00000000-0000-0000-0000-000000000000}"/>
          </ac:spMkLst>
        </pc:spChg>
      </pc:sldChg>
      <pc:sldChg chg="modSp mod">
        <pc:chgData name="Sian Eirug (ADDYSG)" userId="eccaec84-c3e1-4d59-879b-fbe8c21cf8f0" providerId="ADAL" clId="{2DD0DEE8-6FDD-4C65-BEF8-C30CC750BB0E}" dt="2025-12-05T12:47:04.597" v="623" actId="20577"/>
        <pc:sldMkLst>
          <pc:docMk/>
          <pc:sldMk cId="0" sldId="258"/>
        </pc:sldMkLst>
        <pc:spChg chg="mod">
          <ac:chgData name="Sian Eirug (ADDYSG)" userId="eccaec84-c3e1-4d59-879b-fbe8c21cf8f0" providerId="ADAL" clId="{2DD0DEE8-6FDD-4C65-BEF8-C30CC750BB0E}" dt="2025-12-05T12:47:04.597" v="623" actId="20577"/>
          <ac:spMkLst>
            <pc:docMk/>
            <pc:sldMk cId="0" sldId="258"/>
            <ac:spMk id="13" creationId="{00000000-0000-0000-0000-000000000000}"/>
          </ac:spMkLst>
        </pc:spChg>
      </pc:sldChg>
      <pc:sldChg chg="modSp mod">
        <pc:chgData name="Sian Eirug (ADDYSG)" userId="eccaec84-c3e1-4d59-879b-fbe8c21cf8f0" providerId="ADAL" clId="{2DD0DEE8-6FDD-4C65-BEF8-C30CC750BB0E}" dt="2025-12-05T12:47:08.722" v="624" actId="20577"/>
        <pc:sldMkLst>
          <pc:docMk/>
          <pc:sldMk cId="0" sldId="260"/>
        </pc:sldMkLst>
        <pc:spChg chg="mod">
          <ac:chgData name="Sian Eirug (ADDYSG)" userId="eccaec84-c3e1-4d59-879b-fbe8c21cf8f0" providerId="ADAL" clId="{2DD0DEE8-6FDD-4C65-BEF8-C30CC750BB0E}" dt="2025-12-05T12:47:08.722" v="624" actId="20577"/>
          <ac:spMkLst>
            <pc:docMk/>
            <pc:sldMk cId="0" sldId="260"/>
            <ac:spMk id="13" creationId="{00000000-0000-0000-0000-000000000000}"/>
          </ac:spMkLst>
        </pc:spChg>
      </pc:sldChg>
      <pc:sldChg chg="modSp mod">
        <pc:chgData name="Sian Eirug (ADDYSG)" userId="eccaec84-c3e1-4d59-879b-fbe8c21cf8f0" providerId="ADAL" clId="{2DD0DEE8-6FDD-4C65-BEF8-C30CC750BB0E}" dt="2025-12-05T12:47:28.928" v="627" actId="20577"/>
        <pc:sldMkLst>
          <pc:docMk/>
          <pc:sldMk cId="0" sldId="261"/>
        </pc:sldMkLst>
        <pc:spChg chg="mod">
          <ac:chgData name="Sian Eirug (ADDYSG)" userId="eccaec84-c3e1-4d59-879b-fbe8c21cf8f0" providerId="ADAL" clId="{2DD0DEE8-6FDD-4C65-BEF8-C30CC750BB0E}" dt="2025-12-05T12:47:28.928" v="627" actId="20577"/>
          <ac:spMkLst>
            <pc:docMk/>
            <pc:sldMk cId="0" sldId="261"/>
            <ac:spMk id="13" creationId="{00000000-0000-0000-0000-000000000000}"/>
          </ac:spMkLst>
        </pc:spChg>
      </pc:sldChg>
      <pc:sldChg chg="del">
        <pc:chgData name="Sian Eirug (ADDYSG)" userId="eccaec84-c3e1-4d59-879b-fbe8c21cf8f0" providerId="ADAL" clId="{2DD0DEE8-6FDD-4C65-BEF8-C30CC750BB0E}" dt="2025-12-05T12:35:38.018" v="2" actId="2696"/>
        <pc:sldMkLst>
          <pc:docMk/>
          <pc:sldMk cId="0" sldId="266"/>
        </pc:sldMkLst>
      </pc:sldChg>
      <pc:sldChg chg="del">
        <pc:chgData name="Sian Eirug (ADDYSG)" userId="eccaec84-c3e1-4d59-879b-fbe8c21cf8f0" providerId="ADAL" clId="{2DD0DEE8-6FDD-4C65-BEF8-C30CC750BB0E}" dt="2025-12-05T12:35:31.701" v="1" actId="2696"/>
        <pc:sldMkLst>
          <pc:docMk/>
          <pc:sldMk cId="0" sldId="268"/>
        </pc:sldMkLst>
      </pc:sldChg>
      <pc:sldChg chg="del">
        <pc:chgData name="Sian Eirug (ADDYSG)" userId="eccaec84-c3e1-4d59-879b-fbe8c21cf8f0" providerId="ADAL" clId="{2DD0DEE8-6FDD-4C65-BEF8-C30CC750BB0E}" dt="2025-12-05T12:35:27.633" v="0" actId="2696"/>
        <pc:sldMkLst>
          <pc:docMk/>
          <pc:sldMk cId="0" sldId="269"/>
        </pc:sldMkLst>
      </pc:sldChg>
      <pc:sldChg chg="del">
        <pc:chgData name="Sian Eirug (ADDYSG)" userId="eccaec84-c3e1-4d59-879b-fbe8c21cf8f0" providerId="ADAL" clId="{2DD0DEE8-6FDD-4C65-BEF8-C30CC750BB0E}" dt="2025-12-05T12:44:49.284" v="581" actId="2696"/>
        <pc:sldMkLst>
          <pc:docMk/>
          <pc:sldMk cId="0" sldId="270"/>
        </pc:sldMkLst>
      </pc:sldChg>
      <pc:sldChg chg="modSp mod">
        <pc:chgData name="Sian Eirug (ADDYSG)" userId="eccaec84-c3e1-4d59-879b-fbe8c21cf8f0" providerId="ADAL" clId="{2DD0DEE8-6FDD-4C65-BEF8-C30CC750BB0E}" dt="2025-12-05T12:45:19.954" v="609" actId="20577"/>
        <pc:sldMkLst>
          <pc:docMk/>
          <pc:sldMk cId="0" sldId="271"/>
        </pc:sldMkLst>
        <pc:spChg chg="mod">
          <ac:chgData name="Sian Eirug (ADDYSG)" userId="eccaec84-c3e1-4d59-879b-fbe8c21cf8f0" providerId="ADAL" clId="{2DD0DEE8-6FDD-4C65-BEF8-C30CC750BB0E}" dt="2025-12-05T12:45:19.954" v="609" actId="20577"/>
          <ac:spMkLst>
            <pc:docMk/>
            <pc:sldMk cId="0" sldId="271"/>
            <ac:spMk id="7" creationId="{00000000-0000-0000-0000-000000000000}"/>
          </ac:spMkLst>
        </pc:spChg>
      </pc:sldChg>
      <pc:sldChg chg="modSp add mod ord">
        <pc:chgData name="Sian Eirug (ADDYSG)" userId="eccaec84-c3e1-4d59-879b-fbe8c21cf8f0" providerId="ADAL" clId="{2DD0DEE8-6FDD-4C65-BEF8-C30CC750BB0E}" dt="2025-12-05T12:45:56.330" v="610" actId="20577"/>
        <pc:sldMkLst>
          <pc:docMk/>
          <pc:sldMk cId="1937881692" sldId="273"/>
        </pc:sldMkLst>
        <pc:spChg chg="mod">
          <ac:chgData name="Sian Eirug (ADDYSG)" userId="eccaec84-c3e1-4d59-879b-fbe8c21cf8f0" providerId="ADAL" clId="{2DD0DEE8-6FDD-4C65-BEF8-C30CC750BB0E}" dt="2025-12-05T12:45:56.330" v="610" actId="20577"/>
          <ac:spMkLst>
            <pc:docMk/>
            <pc:sldMk cId="1937881692" sldId="273"/>
            <ac:spMk id="10" creationId="{249AE0C7-E232-B3A1-8CFC-54E910E925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515/9783111684970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15/9783111684970" TargetMode="External"/><Relationship Id="rId3" Type="http://schemas.openxmlformats.org/officeDocument/2006/relationships/image" Target="../media/image2.svg"/><Relationship Id="rId7" Type="http://schemas.openxmlformats.org/officeDocument/2006/relationships/hyperlink" Target="https://www.llyw.cymru/sites/default/files/publications/2019-03/cymraeg-2050-strategaeth-y-gymraeg-v-1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owtsd.sharepoint.com/teams/TystPolisi25-26_GRP/_layouts/15/stream.aspx?id=%2Fteams%2FTystPolisi25%2D26%5FGRP%2FShared%20Documents%2FGeneral%2FRecordings%2FSgwrs%20gyda%20Colin%20H%20Williams%20Tystysgrif%20Polisi%20a%20Chynllunio%20Iaith%202024%2D2025%20%281%29%2Emp4&amp;referrer=StreamWebApp%2EWeb&amp;referrerScenario=AddressBarCopied%2Eview%2Ea84f8a83%2D92c4%2D480f%2Db794%2D746e2e96ff37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83B945-17A6-FB52-D4ED-B3D102394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9A67BD2-18E6-84D1-F85F-CE80DCEBCE45}"/>
              </a:ext>
            </a:extLst>
          </p:cNvPr>
          <p:cNvSpPr/>
          <p:nvPr/>
        </p:nvSpPr>
        <p:spPr>
          <a:xfrm>
            <a:off x="-601781" y="76576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9B9548E-D886-C0DE-7118-25C24CF7F47B}"/>
              </a:ext>
            </a:extLst>
          </p:cNvPr>
          <p:cNvGrpSpPr/>
          <p:nvPr/>
        </p:nvGrpSpPr>
        <p:grpSpPr>
          <a:xfrm>
            <a:off x="1455619" y="8743950"/>
            <a:ext cx="3086100" cy="3086100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286295A2-4C25-C545-E56E-21D9AA3D58B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58537743-A0FC-F209-AE62-BD973547ECC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8F7AC358-BA11-4D83-106E-4B50B0958EAC}"/>
              </a:ext>
            </a:extLst>
          </p:cNvPr>
          <p:cNvSpPr/>
          <p:nvPr/>
        </p:nvSpPr>
        <p:spPr>
          <a:xfrm>
            <a:off x="15201900" y="-139509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F2167E8D-E11C-5A0A-4F49-D156DAEC95B0}"/>
              </a:ext>
            </a:extLst>
          </p:cNvPr>
          <p:cNvGrpSpPr/>
          <p:nvPr/>
        </p:nvGrpSpPr>
        <p:grpSpPr>
          <a:xfrm>
            <a:off x="13333810" y="-1543050"/>
            <a:ext cx="3086100" cy="3086100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85787E8-93F7-9146-E155-0840F46B522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A1166989-B38E-A021-4A06-6B3D94E13671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249AE0C7-E232-B3A1-8CFC-54E910E925AC}"/>
              </a:ext>
            </a:extLst>
          </p:cNvPr>
          <p:cNvSpPr txBox="1"/>
          <p:nvPr/>
        </p:nvSpPr>
        <p:spPr>
          <a:xfrm>
            <a:off x="2438400" y="1591546"/>
            <a:ext cx="13229319" cy="8140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and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wyf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wedi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defnyddio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unrhyw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offer AI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wrth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ymchwilio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chreu’r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aseiniad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hwn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and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wyf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wedi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cyflwyno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unrhyw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ddeunyddiau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gynhyrchwyd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gan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AI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fel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ngwaith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hun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bod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gennyf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gopiau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o’m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drafftiau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nodiadau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ac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adnoddau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eraill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ddefnyddiais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y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gellir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gofyn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i mi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eu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cyflwyno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fel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tystiolaeth</a:t>
            </a:r>
            <a:r>
              <a:rPr lang="en-US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</a:t>
            </a:r>
          </a:p>
          <a:p>
            <a:pPr algn="ctr">
              <a:lnSpc>
                <a:spcPts val="5142"/>
              </a:lnSpc>
            </a:pPr>
            <a:r>
              <a:rPr lang="en-US" sz="3673" b="1" dirty="0">
                <a:solidFill>
                  <a:srgbClr val="31404B"/>
                </a:solidFill>
                <a:latin typeface="Aptos Bold"/>
                <a:ea typeface="Aptos Bold"/>
                <a:cs typeface="Aptos Bold"/>
                <a:sym typeface="Aptos Bold"/>
              </a:rPr>
              <a:t>                                                                              </a:t>
            </a: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r">
              <a:lnSpc>
                <a:spcPts val="5142"/>
              </a:lnSpc>
            </a:pP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Hanfodion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Cynllunio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Iaith : 100647 Polisi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Cyhoeddus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(ECDA7008C)</a:t>
            </a:r>
          </a:p>
          <a:p>
            <a:pPr algn="r">
              <a:lnSpc>
                <a:spcPts val="5142"/>
              </a:lnSpc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Sian Eirug. 08/12/2025 (2519012)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34D44AC1-01CD-1B1A-5538-80974A66793C}"/>
              </a:ext>
            </a:extLst>
          </p:cNvPr>
          <p:cNvSpPr/>
          <p:nvPr/>
        </p:nvSpPr>
        <p:spPr>
          <a:xfrm>
            <a:off x="16936188" y="1920463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113EDDCD-B949-A59A-F2FC-15A80F4699E0}"/>
              </a:ext>
            </a:extLst>
          </p:cNvPr>
          <p:cNvSpPr/>
          <p:nvPr/>
        </p:nvSpPr>
        <p:spPr>
          <a:xfrm>
            <a:off x="-2048664" y="4832351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81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01781" y="76576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55619" y="8743950"/>
            <a:ext cx="3086100" cy="308610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201900" y="-139509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3333810" y="-1543050"/>
            <a:ext cx="3086100" cy="3086100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28700" y="1591546"/>
            <a:ext cx="14639019" cy="7062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67"/>
              </a:lnSpc>
            </a:pPr>
            <a:endParaRPr dirty="0"/>
          </a:p>
          <a:p>
            <a:pPr algn="ctr">
              <a:lnSpc>
                <a:spcPts val="9667"/>
              </a:lnSpc>
            </a:pP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Prif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nodweddion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cysyniadau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thrywyddau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damcaniaethol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y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maes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6905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Cynllunio</a:t>
            </a:r>
            <a:r>
              <a:rPr lang="en-US" sz="6905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Iaith.</a:t>
            </a:r>
          </a:p>
          <a:p>
            <a:pPr algn="ctr">
              <a:lnSpc>
                <a:spcPts val="1785"/>
              </a:lnSpc>
            </a:pPr>
            <a:endParaRPr lang="en-US" sz="6905" dirty="0">
              <a:solidFill>
                <a:srgbClr val="31404B"/>
              </a:solidFill>
              <a:latin typeface="Aptos"/>
              <a:ea typeface="Aptos"/>
              <a:cs typeface="Aptos"/>
              <a:sym typeface="Aptos"/>
            </a:endParaRPr>
          </a:p>
          <a:p>
            <a:pPr algn="ctr">
              <a:lnSpc>
                <a:spcPts val="9667"/>
              </a:lnSpc>
            </a:pPr>
            <a:endParaRPr lang="en-US" sz="6905" dirty="0">
              <a:solidFill>
                <a:srgbClr val="31404B"/>
              </a:solidFill>
              <a:latin typeface="Aptos"/>
              <a:ea typeface="Aptos"/>
              <a:cs typeface="Aptos"/>
              <a:sym typeface="Aptos"/>
            </a:endParaRPr>
          </a:p>
          <a:p>
            <a:pPr algn="ctr">
              <a:lnSpc>
                <a:spcPts val="5142"/>
              </a:lnSpc>
            </a:pPr>
            <a:r>
              <a:rPr lang="en-US" sz="3673" b="1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 Bold"/>
              </a:rPr>
              <a:t>                                                                              </a:t>
            </a:r>
            <a:endParaRPr lang="en-US" sz="3673" dirty="0">
              <a:solidFill>
                <a:srgbClr val="31404B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16936188" y="1920463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-2048664" y="4832351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2836822"/>
            <a:ext cx="13666996" cy="3948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81"/>
              </a:lnSpc>
              <a:spcBef>
                <a:spcPct val="0"/>
              </a:spcBef>
            </a:pPr>
            <a:r>
              <a:rPr lang="en-US" sz="555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“...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proses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fwriadol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o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osod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statws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ar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iaith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neu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ieithoedd</a:t>
            </a:r>
            <a:r>
              <a:rPr lang="en-US" sz="555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555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penodol</a:t>
            </a:r>
            <a:r>
              <a:rPr lang="en-US" sz="555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” </a:t>
            </a:r>
          </a:p>
          <a:p>
            <a:pPr algn="ctr">
              <a:lnSpc>
                <a:spcPts val="7781"/>
              </a:lnSpc>
              <a:spcBef>
                <a:spcPct val="0"/>
              </a:spcBef>
            </a:pPr>
            <a:endParaRPr lang="en-US" sz="5557" dirty="0">
              <a:solidFill>
                <a:srgbClr val="000000"/>
              </a:solidFill>
              <a:latin typeface="Aptos"/>
              <a:ea typeface="Aptos"/>
              <a:cs typeface="Aptos"/>
              <a:sym typeface="Aptos"/>
            </a:endParaRPr>
          </a:p>
          <a:p>
            <a:pPr algn="ctr">
              <a:lnSpc>
                <a:spcPts val="7781"/>
              </a:lnSpc>
              <a:spcBef>
                <a:spcPct val="0"/>
              </a:spcBef>
            </a:pPr>
            <a:r>
              <a:rPr lang="en-US" sz="555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Kaplan, R.B., a </a:t>
            </a:r>
            <a:r>
              <a:rPr lang="en-US" sz="555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Bauldaf</a:t>
            </a:r>
            <a:r>
              <a:rPr lang="en-US" sz="555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, R.B (1997)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680821"/>
            <a:ext cx="15124427" cy="7901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1"/>
              </a:lnSpc>
            </a:pPr>
            <a:r>
              <a:rPr lang="en-US" sz="515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Einar Haugen, (1906-1994)</a:t>
            </a:r>
          </a:p>
          <a:p>
            <a:pPr algn="l">
              <a:lnSpc>
                <a:spcPts val="7221"/>
              </a:lnSpc>
            </a:pPr>
            <a:endParaRPr lang="en-US" sz="5157" dirty="0">
              <a:solidFill>
                <a:srgbClr val="000000"/>
              </a:solidFill>
              <a:latin typeface="Aptos"/>
              <a:ea typeface="Aptos"/>
              <a:cs typeface="Aptos"/>
              <a:sym typeface="Aptos"/>
            </a:endParaRP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Astudiaeth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o 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gymuned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Norwyaidd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–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Americanaidd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Ieithoedd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yn ‘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cyd-fodoli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’.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Newid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mewn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defnydd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Iaith.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Ecoleg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Iaith.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Safoni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Iaith.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Proses 4 cam.</a:t>
            </a:r>
          </a:p>
          <a:p>
            <a:pPr marL="886886" lvl="1" indent="-443443" algn="l">
              <a:lnSpc>
                <a:spcPts val="5750"/>
              </a:lnSpc>
              <a:buFont typeface="Arial"/>
              <a:buChar char="•"/>
            </a:pPr>
            <a:r>
              <a:rPr lang="en-US" sz="4107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Cynllunio</a:t>
            </a:r>
            <a:r>
              <a:rPr lang="en-US" sz="4107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4107" i="1" dirty="0" err="1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Corpws</a:t>
            </a:r>
            <a:r>
              <a:rPr lang="en-US" sz="4107" i="1" dirty="0">
                <a:solidFill>
                  <a:srgbClr val="000000"/>
                </a:solidFill>
                <a:latin typeface="Aptos"/>
                <a:ea typeface="Aptos"/>
                <a:cs typeface="Aptos"/>
                <a:sym typeface="Aptos"/>
              </a:rPr>
              <a:t>.</a:t>
            </a: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07" dirty="0">
              <a:solidFill>
                <a:srgbClr val="000000"/>
              </a:solidFill>
              <a:latin typeface="Aptos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774386" y="1928890"/>
            <a:ext cx="15124427" cy="10392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3"/>
              </a:lnSpc>
            </a:pPr>
            <a:r>
              <a:rPr lang="en-US" sz="515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Heinz Kloss, (1906-1987)</a:t>
            </a:r>
          </a:p>
          <a:p>
            <a:pPr algn="l">
              <a:lnSpc>
                <a:spcPts val="781"/>
              </a:lnSpc>
            </a:pPr>
            <a:endParaRPr lang="en-US" sz="515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515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Astudiaeth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o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arferion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cymunedau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Almaenig</a:t>
            </a: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Ieithoedd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‘</a:t>
            </a:r>
            <a:r>
              <a:rPr lang="en-US" sz="4110" i="1" dirty="0" err="1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Abstand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’ ac </a:t>
            </a:r>
            <a:r>
              <a:rPr lang="en-US" sz="4110" i="1" dirty="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‘</a:t>
            </a:r>
            <a:r>
              <a:rPr lang="en-US" sz="4110" i="1" dirty="0" err="1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Ausbau</a:t>
            </a:r>
            <a:r>
              <a:rPr lang="en-US" sz="4110" i="1" dirty="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’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Ystyriaeth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i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rôl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o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fewn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gwladwriaeth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statws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swyddogol</a:t>
            </a: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Ieithoedd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lleiafrifol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/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rhanbarthol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Teipoleg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Cynllunio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Corpws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 </a:t>
            </a:r>
          </a:p>
          <a:p>
            <a:pPr algn="l">
              <a:lnSpc>
                <a:spcPts val="5473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870935"/>
            <a:ext cx="15124427" cy="10392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3"/>
              </a:lnSpc>
            </a:pPr>
            <a:r>
              <a:rPr lang="en-US" sz="515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Joshua Fishman, (1926-2015)</a:t>
            </a:r>
          </a:p>
          <a:p>
            <a:pPr algn="l">
              <a:lnSpc>
                <a:spcPts val="781"/>
              </a:lnSpc>
            </a:pPr>
            <a:endParaRPr lang="en-US" sz="515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515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Effaith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trosglwyddiad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ar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ddatblygiad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/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dirywiad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Shifft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ieithyddol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-</a:t>
            </a:r>
            <a:r>
              <a:rPr lang="en-US" sz="4110" i="1" dirty="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Reversing Language Shift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(RLS).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Rôl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cymunedau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throsglwyddiad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 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‘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Parthau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’ neu ‘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beuoedd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’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lle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caiff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iaith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ei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defnyddio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Rôl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Llywodraeth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-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Cynllunio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Caffael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Graddfa</a:t>
            </a:r>
            <a:r>
              <a:rPr lang="en-US" sz="4110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10" i="1" dirty="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GIDS.</a:t>
            </a:r>
          </a:p>
          <a:p>
            <a:pPr algn="l">
              <a:lnSpc>
                <a:spcPts val="5473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861410"/>
            <a:ext cx="15124427" cy="8705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1"/>
              </a:lnSpc>
            </a:pPr>
            <a:r>
              <a:rPr lang="en-US" sz="4957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Paul Lewis a Gary Simons:</a:t>
            </a:r>
          </a:p>
          <a:p>
            <a:pPr algn="l">
              <a:lnSpc>
                <a:spcPts val="781"/>
              </a:lnSpc>
            </a:pPr>
            <a:endParaRPr lang="en-US" sz="4957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4957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i="1" dirty="0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EGIDS 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-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datblygu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syniadaeth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Fishman.</a:t>
            </a: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Ychwanegu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camau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Ystyriaeth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i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newidiadau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mewn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tueddiadau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mwy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diweddar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o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fewn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cymdeithas</a:t>
            </a:r>
            <a:r>
              <a:rPr lang="en-US" sz="3909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</a:p>
          <a:p>
            <a:pPr algn="l">
              <a:lnSpc>
                <a:spcPts val="5473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14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19200" y="-1790700"/>
            <a:ext cx="19729171" cy="16927642"/>
            <a:chOff x="0" y="0"/>
            <a:chExt cx="1014692" cy="8706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14692" cy="870606"/>
            </a:xfrm>
            <a:custGeom>
              <a:avLst/>
              <a:gdLst/>
              <a:ahLst/>
              <a:cxnLst/>
              <a:rect l="l" t="t" r="r" b="b"/>
              <a:pathLst>
                <a:path w="1014692" h="870606">
                  <a:moveTo>
                    <a:pt x="507346" y="0"/>
                  </a:moveTo>
                  <a:cubicBezTo>
                    <a:pt x="227147" y="0"/>
                    <a:pt x="0" y="194892"/>
                    <a:pt x="0" y="435303"/>
                  </a:cubicBezTo>
                  <a:cubicBezTo>
                    <a:pt x="0" y="675715"/>
                    <a:pt x="227147" y="870606"/>
                    <a:pt x="507346" y="870606"/>
                  </a:cubicBezTo>
                  <a:cubicBezTo>
                    <a:pt x="787546" y="870606"/>
                    <a:pt x="1014692" y="675715"/>
                    <a:pt x="1014692" y="435303"/>
                  </a:cubicBezTo>
                  <a:cubicBezTo>
                    <a:pt x="1014692" y="194892"/>
                    <a:pt x="787546" y="0"/>
                    <a:pt x="5073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5127" y="43519"/>
              <a:ext cx="824437" cy="745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028700" y="-28661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2135123" y="-808742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608437" y="2701924"/>
            <a:ext cx="1216873" cy="121687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250272" y="866775"/>
            <a:ext cx="7787456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31404B"/>
                </a:solidFill>
                <a:latin typeface="Open Sans"/>
                <a:ea typeface="Open Sans"/>
                <a:cs typeface="Open Sans"/>
                <a:sym typeface="Open Sans"/>
              </a:rPr>
              <a:t>Llyfryddiaeth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43956" y="2701923"/>
            <a:ext cx="12817868" cy="126433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endParaRPr dirty="0"/>
          </a:p>
          <a:p>
            <a:pPr>
              <a:lnSpc>
                <a:spcPts val="2659"/>
              </a:lnSpc>
              <a:spcBef>
                <a:spcPct val="0"/>
              </a:spcBef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KAPLAN, R. B. a BAULDAF, R. B. (1997) 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Language Planning: From Practice to Theory. 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Multilingual Matters &amp; Channel View Publications.</a:t>
            </a:r>
          </a:p>
          <a:p>
            <a:pPr>
              <a:lnSpc>
                <a:spcPts val="2659"/>
              </a:lnSpc>
              <a:spcBef>
                <a:spcPct val="0"/>
              </a:spcBef>
            </a:pP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HAUGEN, E. (1950) ‘The Analysis of Linguistic Borrowing Language’ yn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Firchow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, E. S. (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gol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.) (1972) </a:t>
            </a:r>
            <a:r>
              <a:rPr lang="en-GB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Studies by Einar Haugen: Presented on the Occasion of his 65th Birthday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. 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tt.161-185.</a:t>
            </a:r>
          </a:p>
          <a:p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HAUGEN, E. (1972) </a:t>
            </a:r>
            <a:r>
              <a:rPr lang="en-GB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 Ecology of Language: Essays by Einar Haugen. Selected and Introduced by Anwar S. Dil 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yn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Neustupny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J. V. (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gol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.) (1975) </a:t>
            </a:r>
            <a:r>
              <a:rPr lang="en-GB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Language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cyfrol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51,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Rhif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1,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tt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236-242.</a:t>
            </a:r>
          </a:p>
          <a:p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>
              <a:lnSpc>
                <a:spcPts val="3622"/>
              </a:lnSpc>
              <a:spcBef>
                <a:spcPct val="0"/>
              </a:spcBef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HORNBERGER, N. (2006) ‘Frameworks and Models in Language Policy and Planning” yn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Ricento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, T. (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gol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.) (2006).  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An introduction to language policy: theory and method.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tt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. 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24-37.</a:t>
            </a:r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>
              <a:lnSpc>
                <a:spcPts val="3913"/>
              </a:lnSpc>
              <a:spcBef>
                <a:spcPct val="0"/>
              </a:spcBef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6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1404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2C4504-CDF5-DB75-D616-BD6D396B7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5E2BC68-C899-C696-D817-FB5B107F3280}"/>
              </a:ext>
            </a:extLst>
          </p:cNvPr>
          <p:cNvGrpSpPr/>
          <p:nvPr/>
        </p:nvGrpSpPr>
        <p:grpSpPr>
          <a:xfrm>
            <a:off x="-2469871" y="-3320321"/>
            <a:ext cx="19729171" cy="16927642"/>
            <a:chOff x="0" y="0"/>
            <a:chExt cx="1014692" cy="87060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DDAA9BE-E5AD-7B0C-0F1D-6388034417FE}"/>
                </a:ext>
              </a:extLst>
            </p:cNvPr>
            <p:cNvSpPr/>
            <p:nvPr/>
          </p:nvSpPr>
          <p:spPr>
            <a:xfrm>
              <a:off x="0" y="0"/>
              <a:ext cx="1014692" cy="870606"/>
            </a:xfrm>
            <a:custGeom>
              <a:avLst/>
              <a:gdLst/>
              <a:ahLst/>
              <a:cxnLst/>
              <a:rect l="l" t="t" r="r" b="b"/>
              <a:pathLst>
                <a:path w="1014692" h="870606">
                  <a:moveTo>
                    <a:pt x="507346" y="0"/>
                  </a:moveTo>
                  <a:cubicBezTo>
                    <a:pt x="227147" y="0"/>
                    <a:pt x="0" y="194892"/>
                    <a:pt x="0" y="435303"/>
                  </a:cubicBezTo>
                  <a:cubicBezTo>
                    <a:pt x="0" y="675715"/>
                    <a:pt x="227147" y="870606"/>
                    <a:pt x="507346" y="870606"/>
                  </a:cubicBezTo>
                  <a:cubicBezTo>
                    <a:pt x="787546" y="870606"/>
                    <a:pt x="1014692" y="675715"/>
                    <a:pt x="1014692" y="435303"/>
                  </a:cubicBezTo>
                  <a:cubicBezTo>
                    <a:pt x="1014692" y="194892"/>
                    <a:pt x="787546" y="0"/>
                    <a:pt x="5073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8563F2D-FA46-7989-74B0-D15EEEB189BA}"/>
                </a:ext>
              </a:extLst>
            </p:cNvPr>
            <p:cNvSpPr txBox="1"/>
            <p:nvPr/>
          </p:nvSpPr>
          <p:spPr>
            <a:xfrm>
              <a:off x="95127" y="43519"/>
              <a:ext cx="824437" cy="745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D47A282D-B4C2-22A7-31BF-0F221043A09B}"/>
              </a:ext>
            </a:extLst>
          </p:cNvPr>
          <p:cNvSpPr/>
          <p:nvPr/>
        </p:nvSpPr>
        <p:spPr>
          <a:xfrm>
            <a:off x="-1028700" y="-28661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D1B8F88-50B2-2054-360B-E514CB131817}"/>
              </a:ext>
            </a:extLst>
          </p:cNvPr>
          <p:cNvSpPr/>
          <p:nvPr/>
        </p:nvSpPr>
        <p:spPr>
          <a:xfrm>
            <a:off x="-2135123" y="-808742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C88C19BE-0C1E-74C8-3400-BD6E2FFD6715}"/>
              </a:ext>
            </a:extLst>
          </p:cNvPr>
          <p:cNvGrpSpPr/>
          <p:nvPr/>
        </p:nvGrpSpPr>
        <p:grpSpPr>
          <a:xfrm>
            <a:off x="-608437" y="2701924"/>
            <a:ext cx="1216873" cy="1216873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10B25C9-BF6F-A610-D872-83F2FDA2097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D2627098-23BC-127E-EF02-3D221EED739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192F343C-C0D4-98D8-23CF-8EBB4FE06E18}"/>
              </a:ext>
            </a:extLst>
          </p:cNvPr>
          <p:cNvSpPr txBox="1"/>
          <p:nvPr/>
        </p:nvSpPr>
        <p:spPr>
          <a:xfrm>
            <a:off x="5250272" y="866775"/>
            <a:ext cx="7787456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31404B"/>
                </a:solidFill>
                <a:latin typeface="Open Sans"/>
                <a:ea typeface="Open Sans"/>
                <a:cs typeface="Open Sans"/>
                <a:sym typeface="Open Sans"/>
              </a:rPr>
              <a:t>Llyfryddiaeth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336C9E4A-1240-FADF-D586-36FEF8724F85}"/>
              </a:ext>
            </a:extLst>
          </p:cNvPr>
          <p:cNvSpPr txBox="1"/>
          <p:nvPr/>
        </p:nvSpPr>
        <p:spPr>
          <a:xfrm>
            <a:off x="841885" y="2217183"/>
            <a:ext cx="14319939" cy="140283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endParaRPr dirty="0"/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>
              <a:lnSpc>
                <a:spcPts val="3913"/>
              </a:lnSpc>
              <a:spcBef>
                <a:spcPct val="0"/>
              </a:spcBef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FISHMAN, J. A. (2001). ‘From Theory to Practice (and Vice Versa:) Review, Reconsideration and Reiteration’ yn 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Can Threatened Languages be Saved? : Reversing Language Shift, Revisited : A 21st Century Perspective. C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levedon: Multilingual Matters. </a:t>
            </a:r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LEWIS, P. A SIMONS, G (2010). ‘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Assessing endangerment: Expanding Fishman’s GIDS’ , Revue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Roumaine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de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Lingusitique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,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yfrol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55,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tt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1-30. </a:t>
            </a:r>
          </a:p>
          <a:p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Tyst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i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Adfywio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Trawsnewidiol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(2024)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: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Ar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gael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yn: </a:t>
            </a:r>
            <a:r>
              <a:rPr lang="en-GB" sz="3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Sgwrs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 </a:t>
            </a:r>
            <a:r>
              <a:rPr lang="en-GB" sz="3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gyda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 Colin H Williams </a:t>
            </a:r>
            <a:r>
              <a:rPr lang="en-GB" sz="3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Tystysgrif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 Polisi a </a:t>
            </a:r>
            <a:r>
              <a:rPr lang="en-GB" sz="3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Chynllunio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 Iaith 2024-2025 (1).mp4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</a:t>
            </a:r>
            <a:r>
              <a:rPr lang="en-GB" sz="32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Cyrchwyd</a:t>
            </a:r>
            <a:r>
              <a:rPr lang="en-GB" sz="32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11/2025)  </a:t>
            </a:r>
          </a:p>
          <a:p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Llywodraeth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Cymru (2017) 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Cymraeg 2050: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Miliwn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o </a:t>
            </a:r>
            <a:r>
              <a:rPr lang="en-US" sz="3200" i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Siaradwyr</a:t>
            </a:r>
            <a:r>
              <a:rPr lang="en-US" sz="3200" i="1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.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Caerdydd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: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Llywodraeth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Cymru.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Ar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3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gael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yn: </a:t>
            </a: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  <a:hlinkClick r:id="rId7"/>
              </a:rPr>
              <a:t>https://www.llyw.cymru/sites/default/files/publications/2019-03/cymraeg-2050-strategaeth-y-gymraeg-v-1.pdf</a:t>
            </a: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01309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645401" y="3270888"/>
            <a:ext cx="8997199" cy="2123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0"/>
              </a:lnSpc>
            </a:pPr>
            <a:r>
              <a:rPr lang="en-US" sz="7200" b="1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Diolch</a:t>
            </a:r>
            <a:r>
              <a:rPr lang="en-US" sz="7200" b="1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 am </a:t>
            </a:r>
            <a:r>
              <a:rPr lang="en-US" sz="7200" b="1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wrando</a:t>
            </a:r>
            <a:r>
              <a:rPr lang="en-US" sz="7200" b="1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.</a:t>
            </a:r>
          </a:p>
        </p:txBody>
      </p:sp>
      <p:sp>
        <p:nvSpPr>
          <p:cNvPr id="8" name="Freeform 8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602</Words>
  <Application>Microsoft Office PowerPoint</Application>
  <PresentationFormat>Personol</PresentationFormat>
  <Paragraphs>104</Paragraphs>
  <Slides>10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10</vt:i4>
      </vt:variant>
    </vt:vector>
  </HeadingPairs>
  <TitlesOfParts>
    <vt:vector size="17" baseType="lpstr">
      <vt:lpstr>Open Sans</vt:lpstr>
      <vt:lpstr>Aptos Bold</vt:lpstr>
      <vt:lpstr>Arial</vt:lpstr>
      <vt:lpstr>Calibri</vt:lpstr>
      <vt:lpstr>Aptos</vt:lpstr>
      <vt:lpstr>Open Sans Italics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Prif nodweddion, cysyniadau a thrywyddau damcaniaethol y maes Cynllunio Iaith.</dc:title>
  <cp:lastModifiedBy>Sian Eirug (ADDYSG)</cp:lastModifiedBy>
  <cp:revision>3</cp:revision>
  <dcterms:created xsi:type="dcterms:W3CDTF">2006-08-16T00:00:00Z</dcterms:created>
  <dcterms:modified xsi:type="dcterms:W3CDTF">2025-12-05T12:47:36Z</dcterms:modified>
  <dc:identifier>DAG6QvEiFOo</dc:identifier>
</cp:coreProperties>
</file>