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4"/>
  </p:sldMasterIdLst>
  <p:notesMasterIdLst>
    <p:notesMasterId r:id="rId44"/>
  </p:notesMasterIdLst>
  <p:handoutMasterIdLst>
    <p:handoutMasterId r:id="rId45"/>
  </p:handoutMasterIdLst>
  <p:sldIdLst>
    <p:sldId id="315" r:id="rId5"/>
    <p:sldId id="299" r:id="rId6"/>
    <p:sldId id="257" r:id="rId7"/>
    <p:sldId id="258" r:id="rId8"/>
    <p:sldId id="259" r:id="rId9"/>
    <p:sldId id="260" r:id="rId10"/>
    <p:sldId id="261" r:id="rId11"/>
    <p:sldId id="263" r:id="rId12"/>
    <p:sldId id="262" r:id="rId13"/>
    <p:sldId id="265" r:id="rId14"/>
    <p:sldId id="266" r:id="rId15"/>
    <p:sldId id="288" r:id="rId16"/>
    <p:sldId id="279" r:id="rId17"/>
    <p:sldId id="290" r:id="rId18"/>
    <p:sldId id="292" r:id="rId19"/>
    <p:sldId id="294" r:id="rId20"/>
    <p:sldId id="295" r:id="rId21"/>
    <p:sldId id="287" r:id="rId22"/>
    <p:sldId id="256" r:id="rId23"/>
    <p:sldId id="300" r:id="rId24"/>
    <p:sldId id="301" r:id="rId25"/>
    <p:sldId id="302" r:id="rId26"/>
    <p:sldId id="303" r:id="rId27"/>
    <p:sldId id="304" r:id="rId28"/>
    <p:sldId id="305" r:id="rId29"/>
    <p:sldId id="306" r:id="rId30"/>
    <p:sldId id="307" r:id="rId31"/>
    <p:sldId id="308" r:id="rId32"/>
    <p:sldId id="297" r:id="rId33"/>
    <p:sldId id="309" r:id="rId34"/>
    <p:sldId id="310" r:id="rId35"/>
    <p:sldId id="298" r:id="rId36"/>
    <p:sldId id="311" r:id="rId37"/>
    <p:sldId id="276" r:id="rId38"/>
    <p:sldId id="293" r:id="rId39"/>
    <p:sldId id="312" r:id="rId40"/>
    <p:sldId id="268" r:id="rId41"/>
    <p:sldId id="313" r:id="rId42"/>
    <p:sldId id="314" r:id="rId43"/>
  </p:sldIdLst>
  <p:sldSz cx="12192000" cy="6858000"/>
  <p:notesSz cx="9388475" cy="71024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32B8D77-BF9C-4AC8-A9FD-F9D6074D898F}">
          <p14:sldIdLst>
            <p14:sldId id="315"/>
            <p14:sldId id="299"/>
            <p14:sldId id="257"/>
            <p14:sldId id="258"/>
            <p14:sldId id="259"/>
            <p14:sldId id="260"/>
            <p14:sldId id="261"/>
            <p14:sldId id="263"/>
            <p14:sldId id="262"/>
            <p14:sldId id="265"/>
            <p14:sldId id="266"/>
            <p14:sldId id="288"/>
            <p14:sldId id="279"/>
            <p14:sldId id="290"/>
            <p14:sldId id="292"/>
            <p14:sldId id="294"/>
            <p14:sldId id="295"/>
            <p14:sldId id="287"/>
            <p14:sldId id="256"/>
            <p14:sldId id="300"/>
            <p14:sldId id="301"/>
            <p14:sldId id="302"/>
            <p14:sldId id="303"/>
            <p14:sldId id="304"/>
            <p14:sldId id="305"/>
            <p14:sldId id="306"/>
            <p14:sldId id="307"/>
            <p14:sldId id="308"/>
            <p14:sldId id="297"/>
            <p14:sldId id="309"/>
            <p14:sldId id="310"/>
            <p14:sldId id="298"/>
            <p14:sldId id="311"/>
            <p14:sldId id="276"/>
            <p14:sldId id="293"/>
            <p14:sldId id="312"/>
            <p14:sldId id="268"/>
            <p14:sldId id="313"/>
            <p14:sldId id="31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CDB6"/>
    <a:srgbClr val="D9D9D9"/>
    <a:srgbClr val="004568"/>
    <a:srgbClr val="0074AF"/>
    <a:srgbClr val="00B0F0"/>
    <a:srgbClr val="6EAA2E"/>
    <a:srgbClr val="0084B4"/>
    <a:srgbClr val="EFF1F3"/>
    <a:srgbClr val="FFFFFF"/>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0C1000-2B3E-5A9E-AD7E-353B63C38DC6}" v="18" dt="2026-06-10T11:48:40.627"/>
    <p1510:client id="{2037E6E6-1BE6-562C-7F54-B8E7396CFE8C}" v="1" dt="2026-06-10T19:26:03.876"/>
    <p1510:client id="{36CD5C3B-787D-47AC-A47D-F91865152FEE}" v="404" dt="2026-06-11T11:53:49.819"/>
    <p1510:client id="{5C7694C9-7908-4C7D-ABB3-57208E3A7911}" v="44" dt="2026-06-10T22:18:14.436"/>
    <p1510:client id="{AF9D8D8B-85F8-01E6-9E46-171B1F7D3CAF}" v="9" dt="2026-06-10T21:21:01.874"/>
    <p1510:client id="{BAEC5C4C-2DE6-1914-E512-143142F5C7C6}" v="147" dt="2026-06-10T21:49:25.5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7" d="100"/>
          <a:sy n="47" d="100"/>
        </p:scale>
        <p:origin x="1027"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8BAAF0-BF21-4D37-B814-A1710F02BCE1}"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US"/>
        </a:p>
      </dgm:t>
    </dgm:pt>
    <dgm:pt modelId="{122A83F3-134B-4BEE-A7C3-608309655D6F}">
      <dgm:prSet phldrT="[Text]" custT="1"/>
      <dgm:spPr/>
      <dgm:t>
        <a:bodyPr/>
        <a:lstStyle/>
        <a:p>
          <a:r>
            <a:rPr lang="en-US" sz="1600" b="1">
              <a:latin typeface="+mj-lt"/>
              <a:ea typeface="Calibri" pitchFamily="34" charset="-122"/>
              <a:cs typeface="Calibri" pitchFamily="34" charset="-120"/>
            </a:rPr>
            <a:t>The Setting — Riverdale Nursing Home</a:t>
          </a:r>
          <a:endParaRPr lang="en-US" sz="1600">
            <a:latin typeface="+mj-lt"/>
          </a:endParaRPr>
        </a:p>
      </dgm:t>
    </dgm:pt>
    <dgm:pt modelId="{1A86D164-8D6B-4937-A93F-E1321CB2C52A}" type="parTrans" cxnId="{B6430F15-4AA1-439F-9668-420F304DDA33}">
      <dgm:prSet/>
      <dgm:spPr/>
      <dgm:t>
        <a:bodyPr/>
        <a:lstStyle/>
        <a:p>
          <a:endParaRPr lang="en-US" sz="1600">
            <a:latin typeface="+mj-lt"/>
          </a:endParaRPr>
        </a:p>
      </dgm:t>
    </dgm:pt>
    <dgm:pt modelId="{3B0F06B6-4CBD-409A-99B4-DBDE030DF308}" type="sibTrans" cxnId="{B6430F15-4AA1-439F-9668-420F304DDA33}">
      <dgm:prSet/>
      <dgm:spPr/>
      <dgm:t>
        <a:bodyPr/>
        <a:lstStyle/>
        <a:p>
          <a:endParaRPr lang="en-US" sz="1600">
            <a:latin typeface="+mj-lt"/>
          </a:endParaRPr>
        </a:p>
      </dgm:t>
    </dgm:pt>
    <dgm:pt modelId="{2365A3BD-1606-4CCF-9A33-97980E1EBECB}">
      <dgm:prSet phldrT="[Text]" custT="1"/>
      <dgm:spPr/>
      <dgm:t>
        <a:bodyPr/>
        <a:lstStyle/>
        <a:p>
          <a:r>
            <a:rPr lang="en-US" sz="1600" b="1">
              <a:latin typeface="+mj-lt"/>
            </a:rPr>
            <a:t>Staff Training Challenges</a:t>
          </a:r>
        </a:p>
      </dgm:t>
    </dgm:pt>
    <dgm:pt modelId="{5A6EA277-C400-4EC4-8C9F-91B748852127}" type="parTrans" cxnId="{79ED57D5-2F5F-4FED-BF9C-70464D4C281E}">
      <dgm:prSet/>
      <dgm:spPr/>
      <dgm:t>
        <a:bodyPr/>
        <a:lstStyle/>
        <a:p>
          <a:endParaRPr lang="en-US" sz="1600">
            <a:latin typeface="+mj-lt"/>
          </a:endParaRPr>
        </a:p>
      </dgm:t>
    </dgm:pt>
    <dgm:pt modelId="{D79D76A0-6562-4A30-87EF-9FC5D380D4DB}" type="sibTrans" cxnId="{79ED57D5-2F5F-4FED-BF9C-70464D4C281E}">
      <dgm:prSet/>
      <dgm:spPr/>
      <dgm:t>
        <a:bodyPr/>
        <a:lstStyle/>
        <a:p>
          <a:endParaRPr lang="en-US" sz="1600">
            <a:latin typeface="+mj-lt"/>
          </a:endParaRPr>
        </a:p>
      </dgm:t>
    </dgm:pt>
    <dgm:pt modelId="{31199E82-C609-4C87-A316-0F799F6322D6}">
      <dgm:prSet phldrT="[Text]" custT="1"/>
      <dgm:spPr/>
      <dgm:t>
        <a:bodyPr/>
        <a:lstStyle/>
        <a:p>
          <a:r>
            <a:rPr lang="en-US" sz="1600" b="1">
              <a:latin typeface="+mj-lt"/>
              <a:ea typeface="Calibri" pitchFamily="34" charset="-122"/>
              <a:cs typeface="Calibri" pitchFamily="34" charset="-120"/>
            </a:rPr>
            <a:t>Why Microsoft Teams?</a:t>
          </a:r>
        </a:p>
      </dgm:t>
    </dgm:pt>
    <dgm:pt modelId="{7F3F447F-1D1A-4D9E-BD46-037BCF696842}" type="parTrans" cxnId="{C051120C-A132-425B-A52B-4ACA3D9667A1}">
      <dgm:prSet/>
      <dgm:spPr/>
      <dgm:t>
        <a:bodyPr/>
        <a:lstStyle/>
        <a:p>
          <a:endParaRPr lang="en-US" sz="1600">
            <a:latin typeface="+mj-lt"/>
          </a:endParaRPr>
        </a:p>
      </dgm:t>
    </dgm:pt>
    <dgm:pt modelId="{3FC63FC9-0B56-4381-A0F8-546863CDB8F6}" type="sibTrans" cxnId="{C051120C-A132-425B-A52B-4ACA3D9667A1}">
      <dgm:prSet/>
      <dgm:spPr/>
      <dgm:t>
        <a:bodyPr/>
        <a:lstStyle/>
        <a:p>
          <a:endParaRPr lang="en-US" sz="1600">
            <a:latin typeface="+mj-lt"/>
          </a:endParaRPr>
        </a:p>
      </dgm:t>
    </dgm:pt>
    <dgm:pt modelId="{8994F343-6027-4A74-97D9-AFB563F482AC}">
      <dgm:prSet phldrT="[Text]" custT="1"/>
      <dgm:spPr/>
      <dgm:t>
        <a:bodyPr/>
        <a:lstStyle/>
        <a:p>
          <a:r>
            <a:rPr lang="en-US" sz="1600" b="1">
              <a:latin typeface="+mj-lt"/>
              <a:ea typeface="Calibri" pitchFamily="34" charset="-122"/>
              <a:cs typeface="Calibri" pitchFamily="34" charset="-120"/>
            </a:rPr>
            <a:t>How Teams Improves Efficiency &amp; Communication</a:t>
          </a:r>
        </a:p>
      </dgm:t>
    </dgm:pt>
    <dgm:pt modelId="{EDBFA95D-2DF1-4815-820B-B1E5DDF19E05}" type="parTrans" cxnId="{BFD83545-0F3E-4A7D-BDBC-DBF6F3F4DA68}">
      <dgm:prSet/>
      <dgm:spPr/>
      <dgm:t>
        <a:bodyPr/>
        <a:lstStyle/>
        <a:p>
          <a:endParaRPr lang="en-US" sz="1600">
            <a:latin typeface="+mj-lt"/>
          </a:endParaRPr>
        </a:p>
      </dgm:t>
    </dgm:pt>
    <dgm:pt modelId="{CDA16D6A-9A77-4ED5-9026-4DEA266E3006}" type="sibTrans" cxnId="{BFD83545-0F3E-4A7D-BDBC-DBF6F3F4DA68}">
      <dgm:prSet/>
      <dgm:spPr/>
      <dgm:t>
        <a:bodyPr/>
        <a:lstStyle/>
        <a:p>
          <a:endParaRPr lang="en-US" sz="1600">
            <a:latin typeface="+mj-lt"/>
          </a:endParaRPr>
        </a:p>
      </dgm:t>
    </dgm:pt>
    <dgm:pt modelId="{14FD712C-F71E-451E-B149-46DED6E285EB}">
      <dgm:prSet phldrT="[Text]" custT="1"/>
      <dgm:spPr/>
      <dgm:t>
        <a:bodyPr/>
        <a:lstStyle/>
        <a:p>
          <a:r>
            <a:rPr lang="en-US" sz="1600" b="1">
              <a:latin typeface="+mj-lt"/>
              <a:ea typeface="Calibri" pitchFamily="34" charset="-122"/>
              <a:cs typeface="Calibri" pitchFamily="34" charset="-120"/>
            </a:rPr>
            <a:t>Real-World Application at Riverdale</a:t>
          </a:r>
        </a:p>
      </dgm:t>
    </dgm:pt>
    <dgm:pt modelId="{B3038D3A-CC91-46E5-8610-78EEF8FF8C38}" type="parTrans" cxnId="{5CEA54B6-924F-4E8F-9205-9F7D973F2BB4}">
      <dgm:prSet/>
      <dgm:spPr/>
      <dgm:t>
        <a:bodyPr/>
        <a:lstStyle/>
        <a:p>
          <a:endParaRPr lang="en-US" sz="1600">
            <a:latin typeface="+mj-lt"/>
          </a:endParaRPr>
        </a:p>
      </dgm:t>
    </dgm:pt>
    <dgm:pt modelId="{365834E5-E654-43C7-B636-241C5AC59F94}" type="sibTrans" cxnId="{5CEA54B6-924F-4E8F-9205-9F7D973F2BB4}">
      <dgm:prSet/>
      <dgm:spPr/>
      <dgm:t>
        <a:bodyPr/>
        <a:lstStyle/>
        <a:p>
          <a:endParaRPr lang="en-US" sz="1600">
            <a:latin typeface="+mj-lt"/>
          </a:endParaRPr>
        </a:p>
      </dgm:t>
    </dgm:pt>
    <dgm:pt modelId="{5CFDB5E8-6113-4D16-8308-E18AC6F20266}">
      <dgm:prSet phldrT="[Text]" custT="1"/>
      <dgm:spPr/>
      <dgm:t>
        <a:bodyPr/>
        <a:lstStyle/>
        <a:p>
          <a:r>
            <a:rPr lang="en-US" sz="1600" b="1">
              <a:latin typeface="+mj-lt"/>
              <a:ea typeface="Calibri" pitchFamily="34" charset="-122"/>
              <a:cs typeface="Calibri" pitchFamily="34" charset="-120"/>
            </a:rPr>
            <a:t>Advantages &amp; Limitations</a:t>
          </a:r>
        </a:p>
      </dgm:t>
    </dgm:pt>
    <dgm:pt modelId="{B8DD9036-FC55-473B-AAAB-729F7A15E825}" type="parTrans" cxnId="{9CD8CAF8-7A4E-44BE-8D10-271B1E2C435A}">
      <dgm:prSet/>
      <dgm:spPr/>
      <dgm:t>
        <a:bodyPr/>
        <a:lstStyle/>
        <a:p>
          <a:endParaRPr lang="en-US" sz="1600">
            <a:latin typeface="+mj-lt"/>
          </a:endParaRPr>
        </a:p>
      </dgm:t>
    </dgm:pt>
    <dgm:pt modelId="{104690EC-4C5A-414D-9597-B421C74D1531}" type="sibTrans" cxnId="{9CD8CAF8-7A4E-44BE-8D10-271B1E2C435A}">
      <dgm:prSet/>
      <dgm:spPr/>
      <dgm:t>
        <a:bodyPr/>
        <a:lstStyle/>
        <a:p>
          <a:endParaRPr lang="en-US" sz="1600">
            <a:latin typeface="+mj-lt"/>
          </a:endParaRPr>
        </a:p>
      </dgm:t>
    </dgm:pt>
    <dgm:pt modelId="{7F6DA18E-A606-462A-9296-6F929BBDA513}">
      <dgm:prSet phldrT="[Text]" custT="1"/>
      <dgm:spPr/>
      <dgm:t>
        <a:bodyPr/>
        <a:lstStyle/>
        <a:p>
          <a:r>
            <a:rPr lang="en-US" sz="1600" b="1">
              <a:latin typeface="+mj-lt"/>
              <a:ea typeface="Calibri" pitchFamily="34" charset="-122"/>
              <a:cs typeface="Calibri" pitchFamily="34" charset="-120"/>
            </a:rPr>
            <a:t>References</a:t>
          </a:r>
        </a:p>
      </dgm:t>
    </dgm:pt>
    <dgm:pt modelId="{C1E7E01A-397B-4BCE-809B-666E28E09A0F}" type="parTrans" cxnId="{6F39C062-45C2-4DA3-A508-C550A762ABB5}">
      <dgm:prSet/>
      <dgm:spPr/>
      <dgm:t>
        <a:bodyPr/>
        <a:lstStyle/>
        <a:p>
          <a:endParaRPr lang="en-US" sz="1600">
            <a:latin typeface="+mj-lt"/>
          </a:endParaRPr>
        </a:p>
      </dgm:t>
    </dgm:pt>
    <dgm:pt modelId="{4590C735-B4B9-4511-A511-5165ED507645}" type="sibTrans" cxnId="{6F39C062-45C2-4DA3-A508-C550A762ABB5}">
      <dgm:prSet/>
      <dgm:spPr/>
      <dgm:t>
        <a:bodyPr/>
        <a:lstStyle/>
        <a:p>
          <a:endParaRPr lang="en-US" sz="1600">
            <a:latin typeface="+mj-lt"/>
          </a:endParaRPr>
        </a:p>
      </dgm:t>
    </dgm:pt>
    <dgm:pt modelId="{9F2AA6F0-55BD-49E3-892B-FAB032F78C8A}" type="pres">
      <dgm:prSet presAssocID="{6E8BAAF0-BF21-4D37-B814-A1710F02BCE1}" presName="linear" presStyleCnt="0">
        <dgm:presLayoutVars>
          <dgm:dir/>
          <dgm:animLvl val="lvl"/>
          <dgm:resizeHandles val="exact"/>
        </dgm:presLayoutVars>
      </dgm:prSet>
      <dgm:spPr/>
    </dgm:pt>
    <dgm:pt modelId="{14089C5D-72A5-4C05-89BF-6EEA8A881666}" type="pres">
      <dgm:prSet presAssocID="{122A83F3-134B-4BEE-A7C3-608309655D6F}" presName="parentLin" presStyleCnt="0"/>
      <dgm:spPr/>
    </dgm:pt>
    <dgm:pt modelId="{D7C9522F-DF7B-427B-9CA1-A3182EB20714}" type="pres">
      <dgm:prSet presAssocID="{122A83F3-134B-4BEE-A7C3-608309655D6F}" presName="parentLeftMargin" presStyleLbl="node1" presStyleIdx="0" presStyleCnt="7"/>
      <dgm:spPr/>
    </dgm:pt>
    <dgm:pt modelId="{2EBAA00A-D39B-4E6C-9BF8-4AF885995220}" type="pres">
      <dgm:prSet presAssocID="{122A83F3-134B-4BEE-A7C3-608309655D6F}" presName="parentText" presStyleLbl="node1" presStyleIdx="0" presStyleCnt="7">
        <dgm:presLayoutVars>
          <dgm:chMax val="0"/>
          <dgm:bulletEnabled val="1"/>
        </dgm:presLayoutVars>
      </dgm:prSet>
      <dgm:spPr/>
    </dgm:pt>
    <dgm:pt modelId="{397E75BD-B88E-4D86-B1A4-328F409656B1}" type="pres">
      <dgm:prSet presAssocID="{122A83F3-134B-4BEE-A7C3-608309655D6F}" presName="negativeSpace" presStyleCnt="0"/>
      <dgm:spPr/>
    </dgm:pt>
    <dgm:pt modelId="{7A1CB004-787C-4A69-BEFB-434F04086A1F}" type="pres">
      <dgm:prSet presAssocID="{122A83F3-134B-4BEE-A7C3-608309655D6F}" presName="childText" presStyleLbl="conFgAcc1" presStyleIdx="0" presStyleCnt="7">
        <dgm:presLayoutVars>
          <dgm:bulletEnabled val="1"/>
        </dgm:presLayoutVars>
      </dgm:prSet>
      <dgm:spPr/>
    </dgm:pt>
    <dgm:pt modelId="{27068E66-2853-4ABD-8643-CE49C3CC79BE}" type="pres">
      <dgm:prSet presAssocID="{3B0F06B6-4CBD-409A-99B4-DBDE030DF308}" presName="spaceBetweenRectangles" presStyleCnt="0"/>
      <dgm:spPr/>
    </dgm:pt>
    <dgm:pt modelId="{6EDE9925-1010-47F5-8F4B-0B32E9F458B1}" type="pres">
      <dgm:prSet presAssocID="{2365A3BD-1606-4CCF-9A33-97980E1EBECB}" presName="parentLin" presStyleCnt="0"/>
      <dgm:spPr/>
    </dgm:pt>
    <dgm:pt modelId="{8BC74E7F-C715-4BA4-9796-0A21E25D8DAF}" type="pres">
      <dgm:prSet presAssocID="{2365A3BD-1606-4CCF-9A33-97980E1EBECB}" presName="parentLeftMargin" presStyleLbl="node1" presStyleIdx="0" presStyleCnt="7"/>
      <dgm:spPr/>
    </dgm:pt>
    <dgm:pt modelId="{9F18A017-44A3-4EA8-9D3A-A652F3F6D423}" type="pres">
      <dgm:prSet presAssocID="{2365A3BD-1606-4CCF-9A33-97980E1EBECB}" presName="parentText" presStyleLbl="node1" presStyleIdx="1" presStyleCnt="7">
        <dgm:presLayoutVars>
          <dgm:chMax val="0"/>
          <dgm:bulletEnabled val="1"/>
        </dgm:presLayoutVars>
      </dgm:prSet>
      <dgm:spPr/>
    </dgm:pt>
    <dgm:pt modelId="{D24B39BF-C1F0-480B-9467-24E66B84EC00}" type="pres">
      <dgm:prSet presAssocID="{2365A3BD-1606-4CCF-9A33-97980E1EBECB}" presName="negativeSpace" presStyleCnt="0"/>
      <dgm:spPr/>
    </dgm:pt>
    <dgm:pt modelId="{C7F55462-F82C-4431-A627-D8508F81E1E8}" type="pres">
      <dgm:prSet presAssocID="{2365A3BD-1606-4CCF-9A33-97980E1EBECB}" presName="childText" presStyleLbl="conFgAcc1" presStyleIdx="1" presStyleCnt="7">
        <dgm:presLayoutVars>
          <dgm:bulletEnabled val="1"/>
        </dgm:presLayoutVars>
      </dgm:prSet>
      <dgm:spPr/>
    </dgm:pt>
    <dgm:pt modelId="{CE9C71B6-883A-4F79-9464-3E4201E00272}" type="pres">
      <dgm:prSet presAssocID="{D79D76A0-6562-4A30-87EF-9FC5D380D4DB}" presName="spaceBetweenRectangles" presStyleCnt="0"/>
      <dgm:spPr/>
    </dgm:pt>
    <dgm:pt modelId="{E6D9B258-F376-437D-8B7E-054C96BD94EF}" type="pres">
      <dgm:prSet presAssocID="{31199E82-C609-4C87-A316-0F799F6322D6}" presName="parentLin" presStyleCnt="0"/>
      <dgm:spPr/>
    </dgm:pt>
    <dgm:pt modelId="{44823160-510F-48B3-A689-08C7A2591B7C}" type="pres">
      <dgm:prSet presAssocID="{31199E82-C609-4C87-A316-0F799F6322D6}" presName="parentLeftMargin" presStyleLbl="node1" presStyleIdx="1" presStyleCnt="7"/>
      <dgm:spPr/>
    </dgm:pt>
    <dgm:pt modelId="{F76D108A-93CC-4991-A5C8-13BD2F0731E7}" type="pres">
      <dgm:prSet presAssocID="{31199E82-C609-4C87-A316-0F799F6322D6}" presName="parentText" presStyleLbl="node1" presStyleIdx="2" presStyleCnt="7">
        <dgm:presLayoutVars>
          <dgm:chMax val="0"/>
          <dgm:bulletEnabled val="1"/>
        </dgm:presLayoutVars>
      </dgm:prSet>
      <dgm:spPr/>
    </dgm:pt>
    <dgm:pt modelId="{2746BD09-BD97-4E74-98AB-1EE4E412AEB3}" type="pres">
      <dgm:prSet presAssocID="{31199E82-C609-4C87-A316-0F799F6322D6}" presName="negativeSpace" presStyleCnt="0"/>
      <dgm:spPr/>
    </dgm:pt>
    <dgm:pt modelId="{962A91E4-90B3-4C47-90A6-0D3E3D64B14B}" type="pres">
      <dgm:prSet presAssocID="{31199E82-C609-4C87-A316-0F799F6322D6}" presName="childText" presStyleLbl="conFgAcc1" presStyleIdx="2" presStyleCnt="7">
        <dgm:presLayoutVars>
          <dgm:bulletEnabled val="1"/>
        </dgm:presLayoutVars>
      </dgm:prSet>
      <dgm:spPr/>
    </dgm:pt>
    <dgm:pt modelId="{935C2BAB-B5CB-4496-97A9-4C08D5215FB1}" type="pres">
      <dgm:prSet presAssocID="{3FC63FC9-0B56-4381-A0F8-546863CDB8F6}" presName="spaceBetweenRectangles" presStyleCnt="0"/>
      <dgm:spPr/>
    </dgm:pt>
    <dgm:pt modelId="{550E2D8A-00C9-4EBC-8998-BABDAB78DA88}" type="pres">
      <dgm:prSet presAssocID="{8994F343-6027-4A74-97D9-AFB563F482AC}" presName="parentLin" presStyleCnt="0"/>
      <dgm:spPr/>
    </dgm:pt>
    <dgm:pt modelId="{CE332857-5E5A-4484-9425-0ED01BE6EB07}" type="pres">
      <dgm:prSet presAssocID="{8994F343-6027-4A74-97D9-AFB563F482AC}" presName="parentLeftMargin" presStyleLbl="node1" presStyleIdx="2" presStyleCnt="7"/>
      <dgm:spPr/>
    </dgm:pt>
    <dgm:pt modelId="{D460A448-FCD7-44CB-879A-088365244825}" type="pres">
      <dgm:prSet presAssocID="{8994F343-6027-4A74-97D9-AFB563F482AC}" presName="parentText" presStyleLbl="node1" presStyleIdx="3" presStyleCnt="7">
        <dgm:presLayoutVars>
          <dgm:chMax val="0"/>
          <dgm:bulletEnabled val="1"/>
        </dgm:presLayoutVars>
      </dgm:prSet>
      <dgm:spPr/>
    </dgm:pt>
    <dgm:pt modelId="{0320A356-5632-4DC0-9E41-046144D3309E}" type="pres">
      <dgm:prSet presAssocID="{8994F343-6027-4A74-97D9-AFB563F482AC}" presName="negativeSpace" presStyleCnt="0"/>
      <dgm:spPr/>
    </dgm:pt>
    <dgm:pt modelId="{020B09D0-A473-485C-91E7-F0CE3B25BB05}" type="pres">
      <dgm:prSet presAssocID="{8994F343-6027-4A74-97D9-AFB563F482AC}" presName="childText" presStyleLbl="conFgAcc1" presStyleIdx="3" presStyleCnt="7">
        <dgm:presLayoutVars>
          <dgm:bulletEnabled val="1"/>
        </dgm:presLayoutVars>
      </dgm:prSet>
      <dgm:spPr/>
    </dgm:pt>
    <dgm:pt modelId="{E5986301-D41F-472E-97F1-EB9B76BAF183}" type="pres">
      <dgm:prSet presAssocID="{CDA16D6A-9A77-4ED5-9026-4DEA266E3006}" presName="spaceBetweenRectangles" presStyleCnt="0"/>
      <dgm:spPr/>
    </dgm:pt>
    <dgm:pt modelId="{A0121F8A-DA83-47C4-BD04-E9AEB17AAEA0}" type="pres">
      <dgm:prSet presAssocID="{14FD712C-F71E-451E-B149-46DED6E285EB}" presName="parentLin" presStyleCnt="0"/>
      <dgm:spPr/>
    </dgm:pt>
    <dgm:pt modelId="{BA54A440-6ED8-43DF-A797-7916649BEF19}" type="pres">
      <dgm:prSet presAssocID="{14FD712C-F71E-451E-B149-46DED6E285EB}" presName="parentLeftMargin" presStyleLbl="node1" presStyleIdx="3" presStyleCnt="7"/>
      <dgm:spPr/>
    </dgm:pt>
    <dgm:pt modelId="{27076DB8-CE46-4B24-B379-F470B862C04C}" type="pres">
      <dgm:prSet presAssocID="{14FD712C-F71E-451E-B149-46DED6E285EB}" presName="parentText" presStyleLbl="node1" presStyleIdx="4" presStyleCnt="7">
        <dgm:presLayoutVars>
          <dgm:chMax val="0"/>
          <dgm:bulletEnabled val="1"/>
        </dgm:presLayoutVars>
      </dgm:prSet>
      <dgm:spPr/>
    </dgm:pt>
    <dgm:pt modelId="{5079CC8A-670B-4461-8999-A160B7830C1E}" type="pres">
      <dgm:prSet presAssocID="{14FD712C-F71E-451E-B149-46DED6E285EB}" presName="negativeSpace" presStyleCnt="0"/>
      <dgm:spPr/>
    </dgm:pt>
    <dgm:pt modelId="{97D14BDA-356F-45AC-A615-F9C22EDA4DC5}" type="pres">
      <dgm:prSet presAssocID="{14FD712C-F71E-451E-B149-46DED6E285EB}" presName="childText" presStyleLbl="conFgAcc1" presStyleIdx="4" presStyleCnt="7">
        <dgm:presLayoutVars>
          <dgm:bulletEnabled val="1"/>
        </dgm:presLayoutVars>
      </dgm:prSet>
      <dgm:spPr/>
    </dgm:pt>
    <dgm:pt modelId="{9A490F05-4FC5-4871-A5C5-EFDBF7785D3D}" type="pres">
      <dgm:prSet presAssocID="{365834E5-E654-43C7-B636-241C5AC59F94}" presName="spaceBetweenRectangles" presStyleCnt="0"/>
      <dgm:spPr/>
    </dgm:pt>
    <dgm:pt modelId="{63D7A205-0E4D-45D0-AA15-15A6474F6470}" type="pres">
      <dgm:prSet presAssocID="{5CFDB5E8-6113-4D16-8308-E18AC6F20266}" presName="parentLin" presStyleCnt="0"/>
      <dgm:spPr/>
    </dgm:pt>
    <dgm:pt modelId="{5B89E5E3-5E44-4864-A476-5AF768F98256}" type="pres">
      <dgm:prSet presAssocID="{5CFDB5E8-6113-4D16-8308-E18AC6F20266}" presName="parentLeftMargin" presStyleLbl="node1" presStyleIdx="4" presStyleCnt="7"/>
      <dgm:spPr/>
    </dgm:pt>
    <dgm:pt modelId="{68BB5111-D768-4E69-8723-1377E86A8BB8}" type="pres">
      <dgm:prSet presAssocID="{5CFDB5E8-6113-4D16-8308-E18AC6F20266}" presName="parentText" presStyleLbl="node1" presStyleIdx="5" presStyleCnt="7">
        <dgm:presLayoutVars>
          <dgm:chMax val="0"/>
          <dgm:bulletEnabled val="1"/>
        </dgm:presLayoutVars>
      </dgm:prSet>
      <dgm:spPr/>
    </dgm:pt>
    <dgm:pt modelId="{00C496C8-1A68-4314-B163-AF4B87EF7C6C}" type="pres">
      <dgm:prSet presAssocID="{5CFDB5E8-6113-4D16-8308-E18AC6F20266}" presName="negativeSpace" presStyleCnt="0"/>
      <dgm:spPr/>
    </dgm:pt>
    <dgm:pt modelId="{A6C5B0F8-6F17-4A0C-BA08-8A02F721E448}" type="pres">
      <dgm:prSet presAssocID="{5CFDB5E8-6113-4D16-8308-E18AC6F20266}" presName="childText" presStyleLbl="conFgAcc1" presStyleIdx="5" presStyleCnt="7">
        <dgm:presLayoutVars>
          <dgm:bulletEnabled val="1"/>
        </dgm:presLayoutVars>
      </dgm:prSet>
      <dgm:spPr/>
    </dgm:pt>
    <dgm:pt modelId="{B15A14FE-C369-4B3B-BA7E-D184EA30EF43}" type="pres">
      <dgm:prSet presAssocID="{104690EC-4C5A-414D-9597-B421C74D1531}" presName="spaceBetweenRectangles" presStyleCnt="0"/>
      <dgm:spPr/>
    </dgm:pt>
    <dgm:pt modelId="{3A70B280-FDF0-4747-B541-BE8A337F5C22}" type="pres">
      <dgm:prSet presAssocID="{7F6DA18E-A606-462A-9296-6F929BBDA513}" presName="parentLin" presStyleCnt="0"/>
      <dgm:spPr/>
    </dgm:pt>
    <dgm:pt modelId="{A3732BAB-6333-462E-A790-CEAAD84D13BC}" type="pres">
      <dgm:prSet presAssocID="{7F6DA18E-A606-462A-9296-6F929BBDA513}" presName="parentLeftMargin" presStyleLbl="node1" presStyleIdx="5" presStyleCnt="7"/>
      <dgm:spPr/>
    </dgm:pt>
    <dgm:pt modelId="{E52D5D1F-F744-4CF4-AECF-0D086ADA9723}" type="pres">
      <dgm:prSet presAssocID="{7F6DA18E-A606-462A-9296-6F929BBDA513}" presName="parentText" presStyleLbl="node1" presStyleIdx="6" presStyleCnt="7">
        <dgm:presLayoutVars>
          <dgm:chMax val="0"/>
          <dgm:bulletEnabled val="1"/>
        </dgm:presLayoutVars>
      </dgm:prSet>
      <dgm:spPr/>
    </dgm:pt>
    <dgm:pt modelId="{B41AA4F4-8F6C-4644-A719-396D99206B5A}" type="pres">
      <dgm:prSet presAssocID="{7F6DA18E-A606-462A-9296-6F929BBDA513}" presName="negativeSpace" presStyleCnt="0"/>
      <dgm:spPr/>
    </dgm:pt>
    <dgm:pt modelId="{6417F9E4-576F-4A24-9DCF-782B69C6EE39}" type="pres">
      <dgm:prSet presAssocID="{7F6DA18E-A606-462A-9296-6F929BBDA513}" presName="childText" presStyleLbl="conFgAcc1" presStyleIdx="6" presStyleCnt="7">
        <dgm:presLayoutVars>
          <dgm:bulletEnabled val="1"/>
        </dgm:presLayoutVars>
      </dgm:prSet>
      <dgm:spPr/>
    </dgm:pt>
  </dgm:ptLst>
  <dgm:cxnLst>
    <dgm:cxn modelId="{C051120C-A132-425B-A52B-4ACA3D9667A1}" srcId="{6E8BAAF0-BF21-4D37-B814-A1710F02BCE1}" destId="{31199E82-C609-4C87-A316-0F799F6322D6}" srcOrd="2" destOrd="0" parTransId="{7F3F447F-1D1A-4D9E-BD46-037BCF696842}" sibTransId="{3FC63FC9-0B56-4381-A0F8-546863CDB8F6}"/>
    <dgm:cxn modelId="{B6430F15-4AA1-439F-9668-420F304DDA33}" srcId="{6E8BAAF0-BF21-4D37-B814-A1710F02BCE1}" destId="{122A83F3-134B-4BEE-A7C3-608309655D6F}" srcOrd="0" destOrd="0" parTransId="{1A86D164-8D6B-4937-A93F-E1321CB2C52A}" sibTransId="{3B0F06B6-4CBD-409A-99B4-DBDE030DF308}"/>
    <dgm:cxn modelId="{19F4F91A-FEEA-47C7-8E34-D2992D293D6D}" type="presOf" srcId="{2365A3BD-1606-4CCF-9A33-97980E1EBECB}" destId="{8BC74E7F-C715-4BA4-9796-0A21E25D8DAF}" srcOrd="0" destOrd="0" presId="urn:microsoft.com/office/officeart/2005/8/layout/list1"/>
    <dgm:cxn modelId="{76B4E733-8A3E-40AE-860C-C7F34445A844}" type="presOf" srcId="{6E8BAAF0-BF21-4D37-B814-A1710F02BCE1}" destId="{9F2AA6F0-55BD-49E3-892B-FAB032F78C8A}" srcOrd="0" destOrd="0" presId="urn:microsoft.com/office/officeart/2005/8/layout/list1"/>
    <dgm:cxn modelId="{EAC96A35-490E-485E-99C2-6CAD99C0C6ED}" type="presOf" srcId="{31199E82-C609-4C87-A316-0F799F6322D6}" destId="{44823160-510F-48B3-A689-08C7A2591B7C}" srcOrd="0" destOrd="0" presId="urn:microsoft.com/office/officeart/2005/8/layout/list1"/>
    <dgm:cxn modelId="{EDA4105F-A9DF-48CB-ADA3-0E2F819C8CC9}" type="presOf" srcId="{7F6DA18E-A606-462A-9296-6F929BBDA513}" destId="{E52D5D1F-F744-4CF4-AECF-0D086ADA9723}" srcOrd="1" destOrd="0" presId="urn:microsoft.com/office/officeart/2005/8/layout/list1"/>
    <dgm:cxn modelId="{6F39C062-45C2-4DA3-A508-C550A762ABB5}" srcId="{6E8BAAF0-BF21-4D37-B814-A1710F02BCE1}" destId="{7F6DA18E-A606-462A-9296-6F929BBDA513}" srcOrd="6" destOrd="0" parTransId="{C1E7E01A-397B-4BCE-809B-666E28E09A0F}" sibTransId="{4590C735-B4B9-4511-A511-5165ED507645}"/>
    <dgm:cxn modelId="{BFD83545-0F3E-4A7D-BDBC-DBF6F3F4DA68}" srcId="{6E8BAAF0-BF21-4D37-B814-A1710F02BCE1}" destId="{8994F343-6027-4A74-97D9-AFB563F482AC}" srcOrd="3" destOrd="0" parTransId="{EDBFA95D-2DF1-4815-820B-B1E5DDF19E05}" sibTransId="{CDA16D6A-9A77-4ED5-9026-4DEA266E3006}"/>
    <dgm:cxn modelId="{BF31C665-F451-41B2-A0E3-F904839A9690}" type="presOf" srcId="{14FD712C-F71E-451E-B149-46DED6E285EB}" destId="{27076DB8-CE46-4B24-B379-F470B862C04C}" srcOrd="1" destOrd="0" presId="urn:microsoft.com/office/officeart/2005/8/layout/list1"/>
    <dgm:cxn modelId="{C346AC46-1B55-49F7-9C91-830C1553837A}" type="presOf" srcId="{5CFDB5E8-6113-4D16-8308-E18AC6F20266}" destId="{5B89E5E3-5E44-4864-A476-5AF768F98256}" srcOrd="0" destOrd="0" presId="urn:microsoft.com/office/officeart/2005/8/layout/list1"/>
    <dgm:cxn modelId="{246D114D-1FDF-4919-BA9E-DC981F0046C6}" type="presOf" srcId="{31199E82-C609-4C87-A316-0F799F6322D6}" destId="{F76D108A-93CC-4991-A5C8-13BD2F0731E7}" srcOrd="1" destOrd="0" presId="urn:microsoft.com/office/officeart/2005/8/layout/list1"/>
    <dgm:cxn modelId="{A71DC691-1085-4F78-B66D-DAE04FDA84B5}" type="presOf" srcId="{8994F343-6027-4A74-97D9-AFB563F482AC}" destId="{CE332857-5E5A-4484-9425-0ED01BE6EB07}" srcOrd="0" destOrd="0" presId="urn:microsoft.com/office/officeart/2005/8/layout/list1"/>
    <dgm:cxn modelId="{75349CA1-7628-46DF-A85C-456037431614}" type="presOf" srcId="{122A83F3-134B-4BEE-A7C3-608309655D6F}" destId="{D7C9522F-DF7B-427B-9CA1-A3182EB20714}" srcOrd="0" destOrd="0" presId="urn:microsoft.com/office/officeart/2005/8/layout/list1"/>
    <dgm:cxn modelId="{2996A6A4-C091-4772-8D23-0EF9E20C0FD2}" type="presOf" srcId="{8994F343-6027-4A74-97D9-AFB563F482AC}" destId="{D460A448-FCD7-44CB-879A-088365244825}" srcOrd="1" destOrd="0" presId="urn:microsoft.com/office/officeart/2005/8/layout/list1"/>
    <dgm:cxn modelId="{E2B50FB4-D517-40C7-8A1B-69E6C7377C8A}" type="presOf" srcId="{122A83F3-134B-4BEE-A7C3-608309655D6F}" destId="{2EBAA00A-D39B-4E6C-9BF8-4AF885995220}" srcOrd="1" destOrd="0" presId="urn:microsoft.com/office/officeart/2005/8/layout/list1"/>
    <dgm:cxn modelId="{5CEA54B6-924F-4E8F-9205-9F7D973F2BB4}" srcId="{6E8BAAF0-BF21-4D37-B814-A1710F02BCE1}" destId="{14FD712C-F71E-451E-B149-46DED6E285EB}" srcOrd="4" destOrd="0" parTransId="{B3038D3A-CC91-46E5-8610-78EEF8FF8C38}" sibTransId="{365834E5-E654-43C7-B636-241C5AC59F94}"/>
    <dgm:cxn modelId="{B662CEBA-560A-4798-8DF1-C5F2E24D13B7}" type="presOf" srcId="{5CFDB5E8-6113-4D16-8308-E18AC6F20266}" destId="{68BB5111-D768-4E69-8723-1377E86A8BB8}" srcOrd="1" destOrd="0" presId="urn:microsoft.com/office/officeart/2005/8/layout/list1"/>
    <dgm:cxn modelId="{9A9188C5-4113-4C92-91D8-F8F4C7691FA1}" type="presOf" srcId="{7F6DA18E-A606-462A-9296-6F929BBDA513}" destId="{A3732BAB-6333-462E-A790-CEAAD84D13BC}" srcOrd="0" destOrd="0" presId="urn:microsoft.com/office/officeart/2005/8/layout/list1"/>
    <dgm:cxn modelId="{79ED57D5-2F5F-4FED-BF9C-70464D4C281E}" srcId="{6E8BAAF0-BF21-4D37-B814-A1710F02BCE1}" destId="{2365A3BD-1606-4CCF-9A33-97980E1EBECB}" srcOrd="1" destOrd="0" parTransId="{5A6EA277-C400-4EC4-8C9F-91B748852127}" sibTransId="{D79D76A0-6562-4A30-87EF-9FC5D380D4DB}"/>
    <dgm:cxn modelId="{2DFA04D9-5445-4E49-A149-FE7CAE44EFFC}" type="presOf" srcId="{14FD712C-F71E-451E-B149-46DED6E285EB}" destId="{BA54A440-6ED8-43DF-A797-7916649BEF19}" srcOrd="0" destOrd="0" presId="urn:microsoft.com/office/officeart/2005/8/layout/list1"/>
    <dgm:cxn modelId="{B87F9FD9-4F1D-4914-A8D2-0892616EDA0D}" type="presOf" srcId="{2365A3BD-1606-4CCF-9A33-97980E1EBECB}" destId="{9F18A017-44A3-4EA8-9D3A-A652F3F6D423}" srcOrd="1" destOrd="0" presId="urn:microsoft.com/office/officeart/2005/8/layout/list1"/>
    <dgm:cxn modelId="{9CD8CAF8-7A4E-44BE-8D10-271B1E2C435A}" srcId="{6E8BAAF0-BF21-4D37-B814-A1710F02BCE1}" destId="{5CFDB5E8-6113-4D16-8308-E18AC6F20266}" srcOrd="5" destOrd="0" parTransId="{B8DD9036-FC55-473B-AAAB-729F7A15E825}" sibTransId="{104690EC-4C5A-414D-9597-B421C74D1531}"/>
    <dgm:cxn modelId="{37E6C638-73F9-41F3-AB20-A81350B97BD1}" type="presParOf" srcId="{9F2AA6F0-55BD-49E3-892B-FAB032F78C8A}" destId="{14089C5D-72A5-4C05-89BF-6EEA8A881666}" srcOrd="0" destOrd="0" presId="urn:microsoft.com/office/officeart/2005/8/layout/list1"/>
    <dgm:cxn modelId="{B398D63C-B7F8-47AA-BCF5-01837D081693}" type="presParOf" srcId="{14089C5D-72A5-4C05-89BF-6EEA8A881666}" destId="{D7C9522F-DF7B-427B-9CA1-A3182EB20714}" srcOrd="0" destOrd="0" presId="urn:microsoft.com/office/officeart/2005/8/layout/list1"/>
    <dgm:cxn modelId="{114D0D98-EE8B-4FFE-9023-1078C091F23C}" type="presParOf" srcId="{14089C5D-72A5-4C05-89BF-6EEA8A881666}" destId="{2EBAA00A-D39B-4E6C-9BF8-4AF885995220}" srcOrd="1" destOrd="0" presId="urn:microsoft.com/office/officeart/2005/8/layout/list1"/>
    <dgm:cxn modelId="{793D3082-E22A-44F1-8B7C-5F3219D8209B}" type="presParOf" srcId="{9F2AA6F0-55BD-49E3-892B-FAB032F78C8A}" destId="{397E75BD-B88E-4D86-B1A4-328F409656B1}" srcOrd="1" destOrd="0" presId="urn:microsoft.com/office/officeart/2005/8/layout/list1"/>
    <dgm:cxn modelId="{A2B1C42D-30C8-4B20-97CB-14CD40693439}" type="presParOf" srcId="{9F2AA6F0-55BD-49E3-892B-FAB032F78C8A}" destId="{7A1CB004-787C-4A69-BEFB-434F04086A1F}" srcOrd="2" destOrd="0" presId="urn:microsoft.com/office/officeart/2005/8/layout/list1"/>
    <dgm:cxn modelId="{1BBD21C3-B2A6-4B2B-A10F-15E267D3047C}" type="presParOf" srcId="{9F2AA6F0-55BD-49E3-892B-FAB032F78C8A}" destId="{27068E66-2853-4ABD-8643-CE49C3CC79BE}" srcOrd="3" destOrd="0" presId="urn:microsoft.com/office/officeart/2005/8/layout/list1"/>
    <dgm:cxn modelId="{F5264C25-D40C-43FA-B061-962152178B0F}" type="presParOf" srcId="{9F2AA6F0-55BD-49E3-892B-FAB032F78C8A}" destId="{6EDE9925-1010-47F5-8F4B-0B32E9F458B1}" srcOrd="4" destOrd="0" presId="urn:microsoft.com/office/officeart/2005/8/layout/list1"/>
    <dgm:cxn modelId="{9C6CA6D7-3DB1-4331-A93F-C1EF6F79A820}" type="presParOf" srcId="{6EDE9925-1010-47F5-8F4B-0B32E9F458B1}" destId="{8BC74E7F-C715-4BA4-9796-0A21E25D8DAF}" srcOrd="0" destOrd="0" presId="urn:microsoft.com/office/officeart/2005/8/layout/list1"/>
    <dgm:cxn modelId="{44C55440-E121-4B59-A871-E1503B035C56}" type="presParOf" srcId="{6EDE9925-1010-47F5-8F4B-0B32E9F458B1}" destId="{9F18A017-44A3-4EA8-9D3A-A652F3F6D423}" srcOrd="1" destOrd="0" presId="urn:microsoft.com/office/officeart/2005/8/layout/list1"/>
    <dgm:cxn modelId="{E7B4628D-5C76-49D4-9E1E-6AD11C63039E}" type="presParOf" srcId="{9F2AA6F0-55BD-49E3-892B-FAB032F78C8A}" destId="{D24B39BF-C1F0-480B-9467-24E66B84EC00}" srcOrd="5" destOrd="0" presId="urn:microsoft.com/office/officeart/2005/8/layout/list1"/>
    <dgm:cxn modelId="{0A7EA5E3-4152-44AE-A13B-06C097F6485E}" type="presParOf" srcId="{9F2AA6F0-55BD-49E3-892B-FAB032F78C8A}" destId="{C7F55462-F82C-4431-A627-D8508F81E1E8}" srcOrd="6" destOrd="0" presId="urn:microsoft.com/office/officeart/2005/8/layout/list1"/>
    <dgm:cxn modelId="{15CEB18F-09FE-481C-8161-DC6E2C3AED35}" type="presParOf" srcId="{9F2AA6F0-55BD-49E3-892B-FAB032F78C8A}" destId="{CE9C71B6-883A-4F79-9464-3E4201E00272}" srcOrd="7" destOrd="0" presId="urn:microsoft.com/office/officeart/2005/8/layout/list1"/>
    <dgm:cxn modelId="{154CD7AB-B134-48BC-9095-4A523852E471}" type="presParOf" srcId="{9F2AA6F0-55BD-49E3-892B-FAB032F78C8A}" destId="{E6D9B258-F376-437D-8B7E-054C96BD94EF}" srcOrd="8" destOrd="0" presId="urn:microsoft.com/office/officeart/2005/8/layout/list1"/>
    <dgm:cxn modelId="{C6DB5AF6-3EBC-4526-8541-F42F6A8BEE4E}" type="presParOf" srcId="{E6D9B258-F376-437D-8B7E-054C96BD94EF}" destId="{44823160-510F-48B3-A689-08C7A2591B7C}" srcOrd="0" destOrd="0" presId="urn:microsoft.com/office/officeart/2005/8/layout/list1"/>
    <dgm:cxn modelId="{22A947FE-F54C-4AF5-BC0B-EFBED917D027}" type="presParOf" srcId="{E6D9B258-F376-437D-8B7E-054C96BD94EF}" destId="{F76D108A-93CC-4991-A5C8-13BD2F0731E7}" srcOrd="1" destOrd="0" presId="urn:microsoft.com/office/officeart/2005/8/layout/list1"/>
    <dgm:cxn modelId="{4C8A7E6B-390B-4CC2-AF13-E6AD6822EB64}" type="presParOf" srcId="{9F2AA6F0-55BD-49E3-892B-FAB032F78C8A}" destId="{2746BD09-BD97-4E74-98AB-1EE4E412AEB3}" srcOrd="9" destOrd="0" presId="urn:microsoft.com/office/officeart/2005/8/layout/list1"/>
    <dgm:cxn modelId="{D17F3CC5-4E11-449C-AFCB-DDDC49166481}" type="presParOf" srcId="{9F2AA6F0-55BD-49E3-892B-FAB032F78C8A}" destId="{962A91E4-90B3-4C47-90A6-0D3E3D64B14B}" srcOrd="10" destOrd="0" presId="urn:microsoft.com/office/officeart/2005/8/layout/list1"/>
    <dgm:cxn modelId="{D259A442-45DA-4A04-8FA2-AC006A0390F9}" type="presParOf" srcId="{9F2AA6F0-55BD-49E3-892B-FAB032F78C8A}" destId="{935C2BAB-B5CB-4496-97A9-4C08D5215FB1}" srcOrd="11" destOrd="0" presId="urn:microsoft.com/office/officeart/2005/8/layout/list1"/>
    <dgm:cxn modelId="{AA2984A9-2FDB-43E3-A028-902D664E1AF1}" type="presParOf" srcId="{9F2AA6F0-55BD-49E3-892B-FAB032F78C8A}" destId="{550E2D8A-00C9-4EBC-8998-BABDAB78DA88}" srcOrd="12" destOrd="0" presId="urn:microsoft.com/office/officeart/2005/8/layout/list1"/>
    <dgm:cxn modelId="{51E947DF-6200-4099-A575-564885CBDDBA}" type="presParOf" srcId="{550E2D8A-00C9-4EBC-8998-BABDAB78DA88}" destId="{CE332857-5E5A-4484-9425-0ED01BE6EB07}" srcOrd="0" destOrd="0" presId="urn:microsoft.com/office/officeart/2005/8/layout/list1"/>
    <dgm:cxn modelId="{01F09E7E-4DF1-4C95-B6E7-BA737260D6A6}" type="presParOf" srcId="{550E2D8A-00C9-4EBC-8998-BABDAB78DA88}" destId="{D460A448-FCD7-44CB-879A-088365244825}" srcOrd="1" destOrd="0" presId="urn:microsoft.com/office/officeart/2005/8/layout/list1"/>
    <dgm:cxn modelId="{EDDFCE0E-DCD3-4DFE-BB4D-03C9457C1B83}" type="presParOf" srcId="{9F2AA6F0-55BD-49E3-892B-FAB032F78C8A}" destId="{0320A356-5632-4DC0-9E41-046144D3309E}" srcOrd="13" destOrd="0" presId="urn:microsoft.com/office/officeart/2005/8/layout/list1"/>
    <dgm:cxn modelId="{E5C8AA6F-629D-41D3-9AAB-53F6EC9837C3}" type="presParOf" srcId="{9F2AA6F0-55BD-49E3-892B-FAB032F78C8A}" destId="{020B09D0-A473-485C-91E7-F0CE3B25BB05}" srcOrd="14" destOrd="0" presId="urn:microsoft.com/office/officeart/2005/8/layout/list1"/>
    <dgm:cxn modelId="{5F9A3F97-E41C-45D2-AEE5-E9CCCC772EC4}" type="presParOf" srcId="{9F2AA6F0-55BD-49E3-892B-FAB032F78C8A}" destId="{E5986301-D41F-472E-97F1-EB9B76BAF183}" srcOrd="15" destOrd="0" presId="urn:microsoft.com/office/officeart/2005/8/layout/list1"/>
    <dgm:cxn modelId="{97C57728-E080-4567-A081-C40FB05B2400}" type="presParOf" srcId="{9F2AA6F0-55BD-49E3-892B-FAB032F78C8A}" destId="{A0121F8A-DA83-47C4-BD04-E9AEB17AAEA0}" srcOrd="16" destOrd="0" presId="urn:microsoft.com/office/officeart/2005/8/layout/list1"/>
    <dgm:cxn modelId="{8952ACCA-E8B2-4046-B8CD-CF57DB95044E}" type="presParOf" srcId="{A0121F8A-DA83-47C4-BD04-E9AEB17AAEA0}" destId="{BA54A440-6ED8-43DF-A797-7916649BEF19}" srcOrd="0" destOrd="0" presId="urn:microsoft.com/office/officeart/2005/8/layout/list1"/>
    <dgm:cxn modelId="{B491E0DE-305A-4E5A-82CF-5C8A8BF76D73}" type="presParOf" srcId="{A0121F8A-DA83-47C4-BD04-E9AEB17AAEA0}" destId="{27076DB8-CE46-4B24-B379-F470B862C04C}" srcOrd="1" destOrd="0" presId="urn:microsoft.com/office/officeart/2005/8/layout/list1"/>
    <dgm:cxn modelId="{98793AF7-F8C4-4CB5-B567-6D6631260950}" type="presParOf" srcId="{9F2AA6F0-55BD-49E3-892B-FAB032F78C8A}" destId="{5079CC8A-670B-4461-8999-A160B7830C1E}" srcOrd="17" destOrd="0" presId="urn:microsoft.com/office/officeart/2005/8/layout/list1"/>
    <dgm:cxn modelId="{3EDFBA1A-A077-47B0-89E4-63060B49F584}" type="presParOf" srcId="{9F2AA6F0-55BD-49E3-892B-FAB032F78C8A}" destId="{97D14BDA-356F-45AC-A615-F9C22EDA4DC5}" srcOrd="18" destOrd="0" presId="urn:microsoft.com/office/officeart/2005/8/layout/list1"/>
    <dgm:cxn modelId="{CC3ED449-B3C6-4823-A91C-29FCA3DDC633}" type="presParOf" srcId="{9F2AA6F0-55BD-49E3-892B-FAB032F78C8A}" destId="{9A490F05-4FC5-4871-A5C5-EFDBF7785D3D}" srcOrd="19" destOrd="0" presId="urn:microsoft.com/office/officeart/2005/8/layout/list1"/>
    <dgm:cxn modelId="{15872ACA-7AAC-43FA-A303-D13685121875}" type="presParOf" srcId="{9F2AA6F0-55BD-49E3-892B-FAB032F78C8A}" destId="{63D7A205-0E4D-45D0-AA15-15A6474F6470}" srcOrd="20" destOrd="0" presId="urn:microsoft.com/office/officeart/2005/8/layout/list1"/>
    <dgm:cxn modelId="{E2224AF3-4291-4D4B-AE2D-E60920A64BED}" type="presParOf" srcId="{63D7A205-0E4D-45D0-AA15-15A6474F6470}" destId="{5B89E5E3-5E44-4864-A476-5AF768F98256}" srcOrd="0" destOrd="0" presId="urn:microsoft.com/office/officeart/2005/8/layout/list1"/>
    <dgm:cxn modelId="{8D771A20-55A7-4AA6-AE1A-B9C381C538AB}" type="presParOf" srcId="{63D7A205-0E4D-45D0-AA15-15A6474F6470}" destId="{68BB5111-D768-4E69-8723-1377E86A8BB8}" srcOrd="1" destOrd="0" presId="urn:microsoft.com/office/officeart/2005/8/layout/list1"/>
    <dgm:cxn modelId="{B6558882-B14F-44DB-867C-C1BE7C26C660}" type="presParOf" srcId="{9F2AA6F0-55BD-49E3-892B-FAB032F78C8A}" destId="{00C496C8-1A68-4314-B163-AF4B87EF7C6C}" srcOrd="21" destOrd="0" presId="urn:microsoft.com/office/officeart/2005/8/layout/list1"/>
    <dgm:cxn modelId="{675ED314-A31A-4FCB-B153-BE05A0967AB4}" type="presParOf" srcId="{9F2AA6F0-55BD-49E3-892B-FAB032F78C8A}" destId="{A6C5B0F8-6F17-4A0C-BA08-8A02F721E448}" srcOrd="22" destOrd="0" presId="urn:microsoft.com/office/officeart/2005/8/layout/list1"/>
    <dgm:cxn modelId="{18A6095D-0E32-435C-8D0E-6DD01E1B2B3D}" type="presParOf" srcId="{9F2AA6F0-55BD-49E3-892B-FAB032F78C8A}" destId="{B15A14FE-C369-4B3B-BA7E-D184EA30EF43}" srcOrd="23" destOrd="0" presId="urn:microsoft.com/office/officeart/2005/8/layout/list1"/>
    <dgm:cxn modelId="{845D68CF-4896-4FE8-9023-4BCFE9B82336}" type="presParOf" srcId="{9F2AA6F0-55BD-49E3-892B-FAB032F78C8A}" destId="{3A70B280-FDF0-4747-B541-BE8A337F5C22}" srcOrd="24" destOrd="0" presId="urn:microsoft.com/office/officeart/2005/8/layout/list1"/>
    <dgm:cxn modelId="{C7A680BF-AD9C-4D2A-B712-107AA7E61120}" type="presParOf" srcId="{3A70B280-FDF0-4747-B541-BE8A337F5C22}" destId="{A3732BAB-6333-462E-A790-CEAAD84D13BC}" srcOrd="0" destOrd="0" presId="urn:microsoft.com/office/officeart/2005/8/layout/list1"/>
    <dgm:cxn modelId="{9195A20B-761A-4908-A96A-FAE06EA5812F}" type="presParOf" srcId="{3A70B280-FDF0-4747-B541-BE8A337F5C22}" destId="{E52D5D1F-F744-4CF4-AECF-0D086ADA9723}" srcOrd="1" destOrd="0" presId="urn:microsoft.com/office/officeart/2005/8/layout/list1"/>
    <dgm:cxn modelId="{5266A708-41B9-43B2-BCD3-CE2E70512853}" type="presParOf" srcId="{9F2AA6F0-55BD-49E3-892B-FAB032F78C8A}" destId="{B41AA4F4-8F6C-4644-A719-396D99206B5A}" srcOrd="25" destOrd="0" presId="urn:microsoft.com/office/officeart/2005/8/layout/list1"/>
    <dgm:cxn modelId="{246DD398-32A1-4BBA-9249-2B5EC1421C70}" type="presParOf" srcId="{9F2AA6F0-55BD-49E3-892B-FAB032F78C8A}" destId="{6417F9E4-576F-4A24-9DCF-782B69C6EE39}"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1CB004-787C-4A69-BEFB-434F04086A1F}">
      <dsp:nvSpPr>
        <dsp:cNvPr id="0" name=""/>
        <dsp:cNvSpPr/>
      </dsp:nvSpPr>
      <dsp:spPr>
        <a:xfrm>
          <a:off x="0" y="307233"/>
          <a:ext cx="8128000" cy="428400"/>
        </a:xfrm>
        <a:prstGeom prst="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BAA00A-D39B-4E6C-9BF8-4AF885995220}">
      <dsp:nvSpPr>
        <dsp:cNvPr id="0" name=""/>
        <dsp:cNvSpPr/>
      </dsp:nvSpPr>
      <dsp:spPr>
        <a:xfrm>
          <a:off x="406400" y="56313"/>
          <a:ext cx="5689600" cy="50184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The Setting — Riverdale Nursing Home</a:t>
          </a:r>
          <a:endParaRPr lang="en-US" sz="1600" kern="1200">
            <a:latin typeface="+mj-lt"/>
          </a:endParaRPr>
        </a:p>
      </dsp:txBody>
      <dsp:txXfrm>
        <a:off x="430898" y="80811"/>
        <a:ext cx="5640604" cy="452844"/>
      </dsp:txXfrm>
    </dsp:sp>
    <dsp:sp modelId="{C7F55462-F82C-4431-A627-D8508F81E1E8}">
      <dsp:nvSpPr>
        <dsp:cNvPr id="0" name=""/>
        <dsp:cNvSpPr/>
      </dsp:nvSpPr>
      <dsp:spPr>
        <a:xfrm>
          <a:off x="0" y="1078353"/>
          <a:ext cx="8128000" cy="428400"/>
        </a:xfrm>
        <a:prstGeom prst="rect">
          <a:avLst/>
        </a:prstGeom>
        <a:solidFill>
          <a:schemeClr val="lt1">
            <a:alpha val="90000"/>
            <a:hueOff val="0"/>
            <a:satOff val="0"/>
            <a:lumOff val="0"/>
            <a:alphaOff val="0"/>
          </a:schemeClr>
        </a:solidFill>
        <a:ln w="19050" cap="rnd" cmpd="sng" algn="ctr">
          <a:solidFill>
            <a:schemeClr val="accent4">
              <a:hueOff val="-586657"/>
              <a:satOff val="-6022"/>
              <a:lumOff val="2517"/>
              <a:alphaOff val="0"/>
            </a:schemeClr>
          </a:solidFill>
          <a:prstDash val="solid"/>
        </a:ln>
        <a:effectLst/>
      </dsp:spPr>
      <dsp:style>
        <a:lnRef idx="2">
          <a:scrgbClr r="0" g="0" b="0"/>
        </a:lnRef>
        <a:fillRef idx="1">
          <a:scrgbClr r="0" g="0" b="0"/>
        </a:fillRef>
        <a:effectRef idx="0">
          <a:scrgbClr r="0" g="0" b="0"/>
        </a:effectRef>
        <a:fontRef idx="minor"/>
      </dsp:style>
    </dsp:sp>
    <dsp:sp modelId="{9F18A017-44A3-4EA8-9D3A-A652F3F6D423}">
      <dsp:nvSpPr>
        <dsp:cNvPr id="0" name=""/>
        <dsp:cNvSpPr/>
      </dsp:nvSpPr>
      <dsp:spPr>
        <a:xfrm>
          <a:off x="406400" y="827433"/>
          <a:ext cx="5689600" cy="501840"/>
        </a:xfrm>
        <a:prstGeom prst="roundRect">
          <a:avLst/>
        </a:prstGeom>
        <a:solidFill>
          <a:schemeClr val="accent4">
            <a:hueOff val="-586657"/>
            <a:satOff val="-6022"/>
            <a:lumOff val="251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rPr>
            <a:t>Staff Training Challenges</a:t>
          </a:r>
        </a:p>
      </dsp:txBody>
      <dsp:txXfrm>
        <a:off x="430898" y="851931"/>
        <a:ext cx="5640604" cy="452844"/>
      </dsp:txXfrm>
    </dsp:sp>
    <dsp:sp modelId="{962A91E4-90B3-4C47-90A6-0D3E3D64B14B}">
      <dsp:nvSpPr>
        <dsp:cNvPr id="0" name=""/>
        <dsp:cNvSpPr/>
      </dsp:nvSpPr>
      <dsp:spPr>
        <a:xfrm>
          <a:off x="0" y="1849473"/>
          <a:ext cx="8128000" cy="428400"/>
        </a:xfrm>
        <a:prstGeom prst="rect">
          <a:avLst/>
        </a:prstGeom>
        <a:solidFill>
          <a:schemeClr val="lt1">
            <a:alpha val="90000"/>
            <a:hueOff val="0"/>
            <a:satOff val="0"/>
            <a:lumOff val="0"/>
            <a:alphaOff val="0"/>
          </a:schemeClr>
        </a:solidFill>
        <a:ln w="19050" cap="rnd" cmpd="sng" algn="ctr">
          <a:solidFill>
            <a:schemeClr val="accent4">
              <a:hueOff val="-1173315"/>
              <a:satOff val="-12043"/>
              <a:lumOff val="5033"/>
              <a:alphaOff val="0"/>
            </a:schemeClr>
          </a:solidFill>
          <a:prstDash val="solid"/>
        </a:ln>
        <a:effectLst/>
      </dsp:spPr>
      <dsp:style>
        <a:lnRef idx="2">
          <a:scrgbClr r="0" g="0" b="0"/>
        </a:lnRef>
        <a:fillRef idx="1">
          <a:scrgbClr r="0" g="0" b="0"/>
        </a:fillRef>
        <a:effectRef idx="0">
          <a:scrgbClr r="0" g="0" b="0"/>
        </a:effectRef>
        <a:fontRef idx="minor"/>
      </dsp:style>
    </dsp:sp>
    <dsp:sp modelId="{F76D108A-93CC-4991-A5C8-13BD2F0731E7}">
      <dsp:nvSpPr>
        <dsp:cNvPr id="0" name=""/>
        <dsp:cNvSpPr/>
      </dsp:nvSpPr>
      <dsp:spPr>
        <a:xfrm>
          <a:off x="406400" y="1598553"/>
          <a:ext cx="5689600" cy="501840"/>
        </a:xfrm>
        <a:prstGeom prst="roundRect">
          <a:avLst/>
        </a:prstGeom>
        <a:solidFill>
          <a:schemeClr val="accent4">
            <a:hueOff val="-1173315"/>
            <a:satOff val="-12043"/>
            <a:lumOff val="503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Why Microsoft Teams?</a:t>
          </a:r>
        </a:p>
      </dsp:txBody>
      <dsp:txXfrm>
        <a:off x="430898" y="1623051"/>
        <a:ext cx="5640604" cy="452844"/>
      </dsp:txXfrm>
    </dsp:sp>
    <dsp:sp modelId="{020B09D0-A473-485C-91E7-F0CE3B25BB05}">
      <dsp:nvSpPr>
        <dsp:cNvPr id="0" name=""/>
        <dsp:cNvSpPr/>
      </dsp:nvSpPr>
      <dsp:spPr>
        <a:xfrm>
          <a:off x="0" y="2620593"/>
          <a:ext cx="8128000" cy="428400"/>
        </a:xfrm>
        <a:prstGeom prst="rect">
          <a:avLst/>
        </a:prstGeom>
        <a:solidFill>
          <a:schemeClr val="lt1">
            <a:alpha val="90000"/>
            <a:hueOff val="0"/>
            <a:satOff val="0"/>
            <a:lumOff val="0"/>
            <a:alphaOff val="0"/>
          </a:schemeClr>
        </a:solidFill>
        <a:ln w="19050" cap="rnd" cmpd="sng" algn="ctr">
          <a:solidFill>
            <a:schemeClr val="accent4">
              <a:hueOff val="-1759972"/>
              <a:satOff val="-18065"/>
              <a:lumOff val="7550"/>
              <a:alphaOff val="0"/>
            </a:schemeClr>
          </a:solidFill>
          <a:prstDash val="solid"/>
        </a:ln>
        <a:effectLst/>
      </dsp:spPr>
      <dsp:style>
        <a:lnRef idx="2">
          <a:scrgbClr r="0" g="0" b="0"/>
        </a:lnRef>
        <a:fillRef idx="1">
          <a:scrgbClr r="0" g="0" b="0"/>
        </a:fillRef>
        <a:effectRef idx="0">
          <a:scrgbClr r="0" g="0" b="0"/>
        </a:effectRef>
        <a:fontRef idx="minor"/>
      </dsp:style>
    </dsp:sp>
    <dsp:sp modelId="{D460A448-FCD7-44CB-879A-088365244825}">
      <dsp:nvSpPr>
        <dsp:cNvPr id="0" name=""/>
        <dsp:cNvSpPr/>
      </dsp:nvSpPr>
      <dsp:spPr>
        <a:xfrm>
          <a:off x="406400" y="2369673"/>
          <a:ext cx="5689600" cy="501840"/>
        </a:xfrm>
        <a:prstGeom prst="roundRect">
          <a:avLst/>
        </a:prstGeom>
        <a:solidFill>
          <a:schemeClr val="accent4">
            <a:hueOff val="-1759972"/>
            <a:satOff val="-18065"/>
            <a:lumOff val="755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How Teams Improves Efficiency &amp; Communication</a:t>
          </a:r>
        </a:p>
      </dsp:txBody>
      <dsp:txXfrm>
        <a:off x="430898" y="2394171"/>
        <a:ext cx="5640604" cy="452844"/>
      </dsp:txXfrm>
    </dsp:sp>
    <dsp:sp modelId="{97D14BDA-356F-45AC-A615-F9C22EDA4DC5}">
      <dsp:nvSpPr>
        <dsp:cNvPr id="0" name=""/>
        <dsp:cNvSpPr/>
      </dsp:nvSpPr>
      <dsp:spPr>
        <a:xfrm>
          <a:off x="0" y="3391713"/>
          <a:ext cx="8128000" cy="428400"/>
        </a:xfrm>
        <a:prstGeom prst="rect">
          <a:avLst/>
        </a:prstGeom>
        <a:solidFill>
          <a:schemeClr val="lt1">
            <a:alpha val="90000"/>
            <a:hueOff val="0"/>
            <a:satOff val="0"/>
            <a:lumOff val="0"/>
            <a:alphaOff val="0"/>
          </a:schemeClr>
        </a:solidFill>
        <a:ln w="19050" cap="rnd" cmpd="sng" algn="ctr">
          <a:solidFill>
            <a:schemeClr val="accent4">
              <a:hueOff val="-2346630"/>
              <a:satOff val="-24086"/>
              <a:lumOff val="10066"/>
              <a:alphaOff val="0"/>
            </a:schemeClr>
          </a:solidFill>
          <a:prstDash val="solid"/>
        </a:ln>
        <a:effectLst/>
      </dsp:spPr>
      <dsp:style>
        <a:lnRef idx="2">
          <a:scrgbClr r="0" g="0" b="0"/>
        </a:lnRef>
        <a:fillRef idx="1">
          <a:scrgbClr r="0" g="0" b="0"/>
        </a:fillRef>
        <a:effectRef idx="0">
          <a:scrgbClr r="0" g="0" b="0"/>
        </a:effectRef>
        <a:fontRef idx="minor"/>
      </dsp:style>
    </dsp:sp>
    <dsp:sp modelId="{27076DB8-CE46-4B24-B379-F470B862C04C}">
      <dsp:nvSpPr>
        <dsp:cNvPr id="0" name=""/>
        <dsp:cNvSpPr/>
      </dsp:nvSpPr>
      <dsp:spPr>
        <a:xfrm>
          <a:off x="406400" y="3140793"/>
          <a:ext cx="5689600" cy="501840"/>
        </a:xfrm>
        <a:prstGeom prst="roundRect">
          <a:avLst/>
        </a:prstGeom>
        <a:solidFill>
          <a:schemeClr val="accent4">
            <a:hueOff val="-2346630"/>
            <a:satOff val="-24086"/>
            <a:lumOff val="1006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Real-World Application at Riverdale</a:t>
          </a:r>
        </a:p>
      </dsp:txBody>
      <dsp:txXfrm>
        <a:off x="430898" y="3165291"/>
        <a:ext cx="5640604" cy="452844"/>
      </dsp:txXfrm>
    </dsp:sp>
    <dsp:sp modelId="{A6C5B0F8-6F17-4A0C-BA08-8A02F721E448}">
      <dsp:nvSpPr>
        <dsp:cNvPr id="0" name=""/>
        <dsp:cNvSpPr/>
      </dsp:nvSpPr>
      <dsp:spPr>
        <a:xfrm>
          <a:off x="0" y="4162833"/>
          <a:ext cx="8128000" cy="428400"/>
        </a:xfrm>
        <a:prstGeom prst="rect">
          <a:avLst/>
        </a:prstGeom>
        <a:solidFill>
          <a:schemeClr val="lt1">
            <a:alpha val="90000"/>
            <a:hueOff val="0"/>
            <a:satOff val="0"/>
            <a:lumOff val="0"/>
            <a:alphaOff val="0"/>
          </a:schemeClr>
        </a:solidFill>
        <a:ln w="19050" cap="rnd" cmpd="sng" algn="ctr">
          <a:solidFill>
            <a:schemeClr val="accent4">
              <a:hueOff val="-2933287"/>
              <a:satOff val="-30108"/>
              <a:lumOff val="12583"/>
              <a:alphaOff val="0"/>
            </a:schemeClr>
          </a:solidFill>
          <a:prstDash val="solid"/>
        </a:ln>
        <a:effectLst/>
      </dsp:spPr>
      <dsp:style>
        <a:lnRef idx="2">
          <a:scrgbClr r="0" g="0" b="0"/>
        </a:lnRef>
        <a:fillRef idx="1">
          <a:scrgbClr r="0" g="0" b="0"/>
        </a:fillRef>
        <a:effectRef idx="0">
          <a:scrgbClr r="0" g="0" b="0"/>
        </a:effectRef>
        <a:fontRef idx="minor"/>
      </dsp:style>
    </dsp:sp>
    <dsp:sp modelId="{68BB5111-D768-4E69-8723-1377E86A8BB8}">
      <dsp:nvSpPr>
        <dsp:cNvPr id="0" name=""/>
        <dsp:cNvSpPr/>
      </dsp:nvSpPr>
      <dsp:spPr>
        <a:xfrm>
          <a:off x="406400" y="3911913"/>
          <a:ext cx="5689600" cy="501840"/>
        </a:xfrm>
        <a:prstGeom prst="roundRect">
          <a:avLst/>
        </a:prstGeom>
        <a:solidFill>
          <a:schemeClr val="accent4">
            <a:hueOff val="-2933287"/>
            <a:satOff val="-30108"/>
            <a:lumOff val="125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Advantages &amp; Limitations</a:t>
          </a:r>
        </a:p>
      </dsp:txBody>
      <dsp:txXfrm>
        <a:off x="430898" y="3936411"/>
        <a:ext cx="5640604" cy="452844"/>
      </dsp:txXfrm>
    </dsp:sp>
    <dsp:sp modelId="{6417F9E4-576F-4A24-9DCF-782B69C6EE39}">
      <dsp:nvSpPr>
        <dsp:cNvPr id="0" name=""/>
        <dsp:cNvSpPr/>
      </dsp:nvSpPr>
      <dsp:spPr>
        <a:xfrm>
          <a:off x="0" y="4933953"/>
          <a:ext cx="8128000" cy="428400"/>
        </a:xfrm>
        <a:prstGeom prst="rect">
          <a:avLst/>
        </a:prstGeom>
        <a:solidFill>
          <a:schemeClr val="lt1">
            <a:alpha val="90000"/>
            <a:hueOff val="0"/>
            <a:satOff val="0"/>
            <a:lumOff val="0"/>
            <a:alphaOff val="0"/>
          </a:schemeClr>
        </a:solidFill>
        <a:ln w="19050" cap="rnd" cmpd="sng" algn="ctr">
          <a:solidFill>
            <a:schemeClr val="accent4">
              <a:hueOff val="-3519944"/>
              <a:satOff val="-36129"/>
              <a:lumOff val="15099"/>
              <a:alphaOff val="0"/>
            </a:schemeClr>
          </a:solidFill>
          <a:prstDash val="solid"/>
        </a:ln>
        <a:effectLst/>
      </dsp:spPr>
      <dsp:style>
        <a:lnRef idx="2">
          <a:scrgbClr r="0" g="0" b="0"/>
        </a:lnRef>
        <a:fillRef idx="1">
          <a:scrgbClr r="0" g="0" b="0"/>
        </a:fillRef>
        <a:effectRef idx="0">
          <a:scrgbClr r="0" g="0" b="0"/>
        </a:effectRef>
        <a:fontRef idx="minor"/>
      </dsp:style>
    </dsp:sp>
    <dsp:sp modelId="{E52D5D1F-F744-4CF4-AECF-0D086ADA9723}">
      <dsp:nvSpPr>
        <dsp:cNvPr id="0" name=""/>
        <dsp:cNvSpPr/>
      </dsp:nvSpPr>
      <dsp:spPr>
        <a:xfrm>
          <a:off x="406400" y="4683033"/>
          <a:ext cx="5689600" cy="501840"/>
        </a:xfrm>
        <a:prstGeom prst="roundRect">
          <a:avLst/>
        </a:prstGeom>
        <a:solidFill>
          <a:schemeClr val="accent4">
            <a:hueOff val="-3519944"/>
            <a:satOff val="-36129"/>
            <a:lumOff val="1509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References</a:t>
          </a:r>
        </a:p>
      </dsp:txBody>
      <dsp:txXfrm>
        <a:off x="430898" y="4707531"/>
        <a:ext cx="5640604"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a:p>
        </p:txBody>
      </p:sp>
      <p:sp>
        <p:nvSpPr>
          <p:cNvPr id="3" name="Date Placeholder 2"/>
          <p:cNvSpPr>
            <a:spLocks noGrp="1"/>
          </p:cNvSpPr>
          <p:nvPr>
            <p:ph type="dt" sz="quarter" idx="1"/>
          </p:nvPr>
        </p:nvSpPr>
        <p:spPr>
          <a:xfrm>
            <a:off x="5317963" y="1"/>
            <a:ext cx="4068339" cy="356357"/>
          </a:xfrm>
          <a:prstGeom prst="rect">
            <a:avLst/>
          </a:prstGeom>
        </p:spPr>
        <p:txBody>
          <a:bodyPr vert="horz" lIns="94229" tIns="47114" rIns="94229" bIns="47114" rtlCol="0"/>
          <a:lstStyle>
            <a:lvl1pPr algn="r">
              <a:defRPr sz="1200"/>
            </a:lvl1pPr>
          </a:lstStyle>
          <a:p>
            <a:fld id="{7CCA049B-3A46-4BDA-A8F5-2925B00FE570}" type="datetimeFigureOut">
              <a:rPr lang="en-US" smtClean="0"/>
              <a:t>6/11/2026</a:t>
            </a:fld>
            <a:endParaRPr lang="en-US"/>
          </a:p>
        </p:txBody>
      </p:sp>
      <p:sp>
        <p:nvSpPr>
          <p:cNvPr id="4" name="Footer Placeholder 3"/>
          <p:cNvSpPr>
            <a:spLocks noGrp="1"/>
          </p:cNvSpPr>
          <p:nvPr>
            <p:ph type="ftr" sz="quarter" idx="2"/>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a:p>
        </p:txBody>
      </p:sp>
      <p:sp>
        <p:nvSpPr>
          <p:cNvPr id="5" name="Slide Number Placeholder 4"/>
          <p:cNvSpPr>
            <a:spLocks noGrp="1"/>
          </p:cNvSpPr>
          <p:nvPr>
            <p:ph type="sldNum" sz="quarter" idx="3"/>
          </p:nvPr>
        </p:nvSpPr>
        <p:spPr>
          <a:xfrm>
            <a:off x="5317963" y="6746119"/>
            <a:ext cx="4068339" cy="356356"/>
          </a:xfrm>
          <a:prstGeom prst="rect">
            <a:avLst/>
          </a:prstGeom>
        </p:spPr>
        <p:txBody>
          <a:bodyPr vert="horz" lIns="94229" tIns="47114" rIns="94229" bIns="47114" rtlCol="0" anchor="b"/>
          <a:lstStyle>
            <a:lvl1pPr algn="r">
              <a:defRPr sz="1200"/>
            </a:lvl1pPr>
          </a:lstStyle>
          <a:p>
            <a:fld id="{DBAA5490-FD59-4087-AC7E-016E8A4124C4}" type="slidenum">
              <a:rPr lang="en-US" smtClean="0"/>
              <a:t>‹#›</a:t>
            </a:fld>
            <a:endParaRPr lang="en-US"/>
          </a:p>
        </p:txBody>
      </p:sp>
    </p:spTree>
    <p:extLst>
      <p:ext uri="{BB962C8B-B14F-4D97-AF65-F5344CB8AC3E}">
        <p14:creationId xmlns:p14="http://schemas.microsoft.com/office/powerpoint/2010/main" val="7910926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a:p>
        </p:txBody>
      </p:sp>
      <p:sp>
        <p:nvSpPr>
          <p:cNvPr id="3" name="Date Placeholder 2"/>
          <p:cNvSpPr>
            <a:spLocks noGrp="1"/>
          </p:cNvSpPr>
          <p:nvPr>
            <p:ph type="dt" idx="1"/>
          </p:nvPr>
        </p:nvSpPr>
        <p:spPr>
          <a:xfrm>
            <a:off x="5317963" y="1"/>
            <a:ext cx="4068339" cy="356357"/>
          </a:xfrm>
          <a:prstGeom prst="rect">
            <a:avLst/>
          </a:prstGeom>
        </p:spPr>
        <p:txBody>
          <a:bodyPr vert="horz" lIns="94229" tIns="47114" rIns="94229" bIns="47114" rtlCol="0"/>
          <a:lstStyle>
            <a:lvl1pPr algn="r">
              <a:defRPr sz="1200"/>
            </a:lvl1pPr>
          </a:lstStyle>
          <a:p>
            <a:fld id="{44C46CEC-428A-4DD0-A7C7-21AF8DE33E93}" type="datetimeFigureOut">
              <a:rPr lang="en-US" smtClean="0"/>
              <a:t>6/11/2026</a:t>
            </a:fld>
            <a:endParaRPr lang="en-US"/>
          </a:p>
        </p:txBody>
      </p:sp>
      <p:sp>
        <p:nvSpPr>
          <p:cNvPr id="4" name="Slide Image Placeholder 3"/>
          <p:cNvSpPr>
            <a:spLocks noGrp="1" noRot="1" noChangeAspect="1"/>
          </p:cNvSpPr>
          <p:nvPr>
            <p:ph type="sldImg" idx="2"/>
          </p:nvPr>
        </p:nvSpPr>
        <p:spPr>
          <a:xfrm>
            <a:off x="2563813" y="887413"/>
            <a:ext cx="4260850" cy="2397125"/>
          </a:xfrm>
          <a:prstGeom prst="rect">
            <a:avLst/>
          </a:prstGeom>
          <a:noFill/>
          <a:ln w="12700">
            <a:solidFill>
              <a:prstClr val="black"/>
            </a:solidFill>
          </a:ln>
        </p:spPr>
        <p:txBody>
          <a:bodyPr vert="horz" lIns="94229" tIns="47114" rIns="94229" bIns="47114" rtlCol="0" anchor="ctr"/>
          <a:lstStyle/>
          <a:p>
            <a:endParaRPr lang="en-US"/>
          </a:p>
        </p:txBody>
      </p:sp>
      <p:sp>
        <p:nvSpPr>
          <p:cNvPr id="5" name="Notes Placeholder 4"/>
          <p:cNvSpPr>
            <a:spLocks noGrp="1"/>
          </p:cNvSpPr>
          <p:nvPr>
            <p:ph type="body" sz="quarter" idx="3"/>
          </p:nvPr>
        </p:nvSpPr>
        <p:spPr>
          <a:xfrm>
            <a:off x="938848" y="3418066"/>
            <a:ext cx="7510780" cy="2796600"/>
          </a:xfrm>
          <a:prstGeom prst="rect">
            <a:avLst/>
          </a:prstGeom>
        </p:spPr>
        <p:txBody>
          <a:bodyPr vert="horz" lIns="94229" tIns="47114" rIns="94229" bIns="471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a:p>
        </p:txBody>
      </p:sp>
      <p:sp>
        <p:nvSpPr>
          <p:cNvPr id="7" name="Slide Number Placeholder 6"/>
          <p:cNvSpPr>
            <a:spLocks noGrp="1"/>
          </p:cNvSpPr>
          <p:nvPr>
            <p:ph type="sldNum" sz="quarter" idx="5"/>
          </p:nvPr>
        </p:nvSpPr>
        <p:spPr>
          <a:xfrm>
            <a:off x="5317963" y="6746119"/>
            <a:ext cx="4068339" cy="356356"/>
          </a:xfrm>
          <a:prstGeom prst="rect">
            <a:avLst/>
          </a:prstGeom>
        </p:spPr>
        <p:txBody>
          <a:bodyPr vert="horz" lIns="94229" tIns="47114" rIns="94229" bIns="47114" rtlCol="0" anchor="b"/>
          <a:lstStyle>
            <a:lvl1pPr algn="r">
              <a:defRPr sz="1200"/>
            </a:lvl1pPr>
          </a:lstStyle>
          <a:p>
            <a:fld id="{4CBCEA92-F142-4D57-B507-37BDAF44710C}" type="slidenum">
              <a:rPr lang="en-US" smtClean="0"/>
              <a:t>‹#›</a:t>
            </a:fld>
            <a:endParaRPr lang="en-US"/>
          </a:p>
        </p:txBody>
      </p:sp>
    </p:spTree>
    <p:extLst>
      <p:ext uri="{BB962C8B-B14F-4D97-AF65-F5344CB8AC3E}">
        <p14:creationId xmlns:p14="http://schemas.microsoft.com/office/powerpoint/2010/main" val="1402020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CBCEA92-F142-4D57-B507-37BDAF44710C}" type="slidenum">
              <a:rPr lang="en-US" smtClean="0"/>
              <a:t>8</a:t>
            </a:fld>
            <a:endParaRPr lang="en-US"/>
          </a:p>
        </p:txBody>
      </p:sp>
    </p:spTree>
    <p:extLst>
      <p:ext uri="{BB962C8B-B14F-4D97-AF65-F5344CB8AC3E}">
        <p14:creationId xmlns:p14="http://schemas.microsoft.com/office/powerpoint/2010/main" val="418937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CBCEA92-F142-4D57-B507-37BDAF44710C}" type="slidenum">
              <a:rPr lang="en-US" smtClean="0"/>
              <a:t>11</a:t>
            </a:fld>
            <a:endParaRPr lang="en-US"/>
          </a:p>
        </p:txBody>
      </p:sp>
    </p:spTree>
    <p:extLst>
      <p:ext uri="{BB962C8B-B14F-4D97-AF65-F5344CB8AC3E}">
        <p14:creationId xmlns:p14="http://schemas.microsoft.com/office/powerpoint/2010/main" val="2819383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30AFA-0136-F415-5CA3-EA13F6C40D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6532A2-F349-1006-77D7-4F694EC34956}"/>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B7F2F9AE-30D6-63AF-16EC-5BE4F870F7B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C908333-D039-128A-8886-5AFAE6AAA33D}"/>
              </a:ext>
            </a:extLst>
          </p:cNvPr>
          <p:cNvSpPr>
            <a:spLocks noGrp="1"/>
          </p:cNvSpPr>
          <p:nvPr>
            <p:ph type="sldNum" sz="quarter" idx="10"/>
          </p:nvPr>
        </p:nvSpPr>
        <p:spPr/>
        <p:txBody>
          <a:bodyPr/>
          <a:lstStyle/>
          <a:p>
            <a:fld id="{4CBCEA92-F142-4D57-B507-37BDAF44710C}" type="slidenum">
              <a:rPr lang="en-US" smtClean="0"/>
              <a:t>12</a:t>
            </a:fld>
            <a:endParaRPr lang="en-US"/>
          </a:p>
        </p:txBody>
      </p:sp>
    </p:spTree>
    <p:extLst>
      <p:ext uri="{BB962C8B-B14F-4D97-AF65-F5344CB8AC3E}">
        <p14:creationId xmlns:p14="http://schemas.microsoft.com/office/powerpoint/2010/main" val="184093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Accurate documentation of care is crucial within Riverdale Nursing Home to ensure safe and effective care of residents (NHS England, 2025). There is a need to share information quickly and effectively among staff members across buildings to ensure continuity of care. Clear and accurate resident record keeping helps to optimise health care services and enable informed decision-making (NHS England, 2023). Staff use digital communication tools to minimise information delays between staff. Guilmette, Kegg and Fisher (2023) found that Outlook was a helpful tool for handling, distributing and sharing care-related documents.</a:t>
            </a:r>
            <a:endParaRPr lang="en-IN"/>
          </a:p>
        </p:txBody>
      </p:sp>
      <p:sp>
        <p:nvSpPr>
          <p:cNvPr id="4" name="Slide Number Placeholder 3"/>
          <p:cNvSpPr>
            <a:spLocks noGrp="1"/>
          </p:cNvSpPr>
          <p:nvPr>
            <p:ph type="sldNum" sz="quarter" idx="5"/>
          </p:nvPr>
        </p:nvSpPr>
        <p:spPr/>
        <p:txBody>
          <a:bodyPr/>
          <a:lstStyle/>
          <a:p>
            <a:fld id="{4CBCEA92-F142-4D57-B507-37BDAF44710C}" type="slidenum">
              <a:rPr lang="en-US" smtClean="0"/>
              <a:t>13</a:t>
            </a:fld>
            <a:endParaRPr lang="en-US"/>
          </a:p>
        </p:txBody>
      </p:sp>
    </p:spTree>
    <p:extLst>
      <p:ext uri="{BB962C8B-B14F-4D97-AF65-F5344CB8AC3E}">
        <p14:creationId xmlns:p14="http://schemas.microsoft.com/office/powerpoint/2010/main" val="2502209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88F737-0F8B-13CF-8CE7-661620A003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F04060-477B-7A83-94FF-368FDFC3718A}"/>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C8D154AF-9664-9C64-5992-1B7D347149D2}"/>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Outlook allows carers to electronically submit completed care reports and resident updates, enhancing the efficiency of care reporting (Nakase-Richardson </a:t>
            </a:r>
            <a:r>
              <a:rPr lang="en-IN" sz="1200" i="1" kern="1200">
                <a:solidFill>
                  <a:schemeClr val="tx1"/>
                </a:solidFill>
                <a:effectLst/>
                <a:latin typeface="+mn-lt"/>
                <a:ea typeface="+mn-ea"/>
                <a:cs typeface="+mn-cs"/>
              </a:rPr>
              <a:t>et al., </a:t>
            </a:r>
            <a:r>
              <a:rPr lang="en-IN" sz="1200" kern="1200">
                <a:solidFill>
                  <a:schemeClr val="tx1"/>
                </a:solidFill>
                <a:effectLst/>
                <a:latin typeface="+mn-lt"/>
                <a:ea typeface="+mn-ea"/>
                <a:cs typeface="+mn-cs"/>
              </a:rPr>
              <a:t>2026). Documents relating to care can securely be attached and shared with the appropriate health care professionals as necessary. This system can minimise the use of paper-based communication processes by allowing for the swift distribution of documents. The need for effective information-sharing roles in adult social care settings (NHS England, 2026). The ability to electronically communicate with residents via Outlook will ensure the timely sharing of key resident information with staff and healthcare teams.</a:t>
            </a:r>
            <a:endParaRPr lang="en-IN"/>
          </a:p>
        </p:txBody>
      </p:sp>
      <p:sp>
        <p:nvSpPr>
          <p:cNvPr id="4" name="Slide Number Placeholder 3">
            <a:extLst>
              <a:ext uri="{FF2B5EF4-FFF2-40B4-BE49-F238E27FC236}">
                <a16:creationId xmlns:a16="http://schemas.microsoft.com/office/drawing/2014/main" id="{09EFD702-12FD-E745-B7AF-96A562B9ED9D}"/>
              </a:ext>
            </a:extLst>
          </p:cNvPr>
          <p:cNvSpPr>
            <a:spLocks noGrp="1"/>
          </p:cNvSpPr>
          <p:nvPr>
            <p:ph type="sldNum" sz="quarter" idx="5"/>
          </p:nvPr>
        </p:nvSpPr>
        <p:spPr/>
        <p:txBody>
          <a:bodyPr/>
          <a:lstStyle/>
          <a:p>
            <a:fld id="{4CBCEA92-F142-4D57-B507-37BDAF44710C}" type="slidenum">
              <a:rPr lang="en-US" smtClean="0"/>
              <a:t>14</a:t>
            </a:fld>
            <a:endParaRPr lang="en-US"/>
          </a:p>
        </p:txBody>
      </p:sp>
    </p:spTree>
    <p:extLst>
      <p:ext uri="{BB962C8B-B14F-4D97-AF65-F5344CB8AC3E}">
        <p14:creationId xmlns:p14="http://schemas.microsoft.com/office/powerpoint/2010/main" val="62197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4F5BE-634C-3848-38F0-190C3D237C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5093E3-ACB3-E6DB-7862-36D5D3D816D4}"/>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454E3830-C1EC-8488-3E99-FA27FAE958BD}"/>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Outlook offers a convenient archive of email correspondence that can be accessed at any time in case of need, ensuring accountability and information retrieval (Leffler, 2023). The search and archive tools facilitate easy access for staff to previous correspondence. Documents can be inserted into an email straight away, greatly enhancing communication efficiency (Microsoft, 2024). Outlook also integrates with the calendar and meeting features to enable collaboration and scheduling between teams and departments (Microsoft, 2024). Moreover, the platform facilitates structured communication between various workplaces, allowing employees to collaborate efficiently and manage information effectively.</a:t>
            </a:r>
            <a:endParaRPr lang="en-IN"/>
          </a:p>
        </p:txBody>
      </p:sp>
      <p:sp>
        <p:nvSpPr>
          <p:cNvPr id="4" name="Slide Number Placeholder 3">
            <a:extLst>
              <a:ext uri="{FF2B5EF4-FFF2-40B4-BE49-F238E27FC236}">
                <a16:creationId xmlns:a16="http://schemas.microsoft.com/office/drawing/2014/main" id="{35F1FB2C-8628-E419-4CAE-4C21C4346839}"/>
              </a:ext>
            </a:extLst>
          </p:cNvPr>
          <p:cNvSpPr>
            <a:spLocks noGrp="1"/>
          </p:cNvSpPr>
          <p:nvPr>
            <p:ph type="sldNum" sz="quarter" idx="5"/>
          </p:nvPr>
        </p:nvSpPr>
        <p:spPr/>
        <p:txBody>
          <a:bodyPr/>
          <a:lstStyle/>
          <a:p>
            <a:fld id="{4CBCEA92-F142-4D57-B507-37BDAF44710C}" type="slidenum">
              <a:rPr lang="en-US" smtClean="0"/>
              <a:t>15</a:t>
            </a:fld>
            <a:endParaRPr lang="en-US"/>
          </a:p>
        </p:txBody>
      </p:sp>
    </p:spTree>
    <p:extLst>
      <p:ext uri="{BB962C8B-B14F-4D97-AF65-F5344CB8AC3E}">
        <p14:creationId xmlns:p14="http://schemas.microsoft.com/office/powerpoint/2010/main" val="627004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B75839-332A-57CA-91EA-8D99B5BA49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957FF5-E547-4837-E950-5B761A868EF6}"/>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1F4818D2-B500-AC64-11B5-1DAC1924D13E}"/>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Staff might not be checking emails regularly, which can lead to important care information being missed and consequently, communication gaps could arise within care settings (NHS England, 2026). Communication to the wrong person(s) could lead to confidentiality and information governance issues (NHS England, 2026). To be effective, staff should be given suitable digital skills training to enable them to communicate in a professional and secure manner when using Outlook. Communication processes can be limited at a given time due to technical issues arising, such as internet outages or system failures. It is suggested by Franks (2025) that Outlook must not replace the existing organisational record keeping, but rather support it.</a:t>
            </a:r>
            <a:endParaRPr lang="en-IN"/>
          </a:p>
        </p:txBody>
      </p:sp>
      <p:sp>
        <p:nvSpPr>
          <p:cNvPr id="4" name="Slide Number Placeholder 3">
            <a:extLst>
              <a:ext uri="{FF2B5EF4-FFF2-40B4-BE49-F238E27FC236}">
                <a16:creationId xmlns:a16="http://schemas.microsoft.com/office/drawing/2014/main" id="{52B7E31E-97ED-D2BE-ACBF-F5234BD93DA2}"/>
              </a:ext>
            </a:extLst>
          </p:cNvPr>
          <p:cNvSpPr>
            <a:spLocks noGrp="1"/>
          </p:cNvSpPr>
          <p:nvPr>
            <p:ph type="sldNum" sz="quarter" idx="5"/>
          </p:nvPr>
        </p:nvSpPr>
        <p:spPr/>
        <p:txBody>
          <a:bodyPr/>
          <a:lstStyle/>
          <a:p>
            <a:fld id="{4CBCEA92-F142-4D57-B507-37BDAF44710C}" type="slidenum">
              <a:rPr lang="en-US" smtClean="0"/>
              <a:t>16</a:t>
            </a:fld>
            <a:endParaRPr lang="en-US"/>
          </a:p>
        </p:txBody>
      </p:sp>
    </p:spTree>
    <p:extLst>
      <p:ext uri="{BB962C8B-B14F-4D97-AF65-F5344CB8AC3E}">
        <p14:creationId xmlns:p14="http://schemas.microsoft.com/office/powerpoint/2010/main" val="22355231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C05D87-E3D8-F363-E6E6-0929F2B3D7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C50210-664C-31D2-53C4-D06299ABB922}"/>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10BAB826-22A5-222F-6765-05DA3BA0D17D}"/>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Outlook helps to enhance communication across Riverdale Nursing Home by allowing caregivers, nurses and managers to share care documentation quickly and easily. The use of email also fosters accountability, as evidenced by the exchange of information between staff members (NHS England, 2025). The platform increases the efficiency of communication between buildings and shift rotations, facilitating continuity of care. It is vital that staff training and active monitoring are actioned to ensure that digital communication systems are used to their full effect (NHS England, 2026). Thus, Outlook is a suitable tool that can be used in the organisation to facilitate care documentation activities, as a Microsoft 365 tool.</a:t>
            </a:r>
            <a:endParaRPr lang="en-IN"/>
          </a:p>
        </p:txBody>
      </p:sp>
      <p:sp>
        <p:nvSpPr>
          <p:cNvPr id="4" name="Slide Number Placeholder 3">
            <a:extLst>
              <a:ext uri="{FF2B5EF4-FFF2-40B4-BE49-F238E27FC236}">
                <a16:creationId xmlns:a16="http://schemas.microsoft.com/office/drawing/2014/main" id="{FEE731FF-CC9B-C157-308B-8FAAF288FAE5}"/>
              </a:ext>
            </a:extLst>
          </p:cNvPr>
          <p:cNvSpPr>
            <a:spLocks noGrp="1"/>
          </p:cNvSpPr>
          <p:nvPr>
            <p:ph type="sldNum" sz="quarter" idx="5"/>
          </p:nvPr>
        </p:nvSpPr>
        <p:spPr/>
        <p:txBody>
          <a:bodyPr/>
          <a:lstStyle/>
          <a:p>
            <a:fld id="{4CBCEA92-F142-4D57-B507-37BDAF44710C}" type="slidenum">
              <a:rPr lang="en-US" smtClean="0"/>
              <a:t>17</a:t>
            </a:fld>
            <a:endParaRPr lang="en-US"/>
          </a:p>
        </p:txBody>
      </p:sp>
    </p:spTree>
    <p:extLst>
      <p:ext uri="{BB962C8B-B14F-4D97-AF65-F5344CB8AC3E}">
        <p14:creationId xmlns:p14="http://schemas.microsoft.com/office/powerpoint/2010/main" val="2319371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BCEA92-F142-4D57-B507-37BDAF44710C}" type="slidenum">
              <a:rPr lang="en-US" smtClean="0"/>
              <a:t>18</a:t>
            </a:fld>
            <a:endParaRPr lang="en-US"/>
          </a:p>
        </p:txBody>
      </p:sp>
    </p:spTree>
    <p:extLst>
      <p:ext uri="{BB962C8B-B14F-4D97-AF65-F5344CB8AC3E}">
        <p14:creationId xmlns:p14="http://schemas.microsoft.com/office/powerpoint/2010/main" val="2410700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27</a:t>
            </a:fld>
            <a:endParaRPr lang="en-US" altLang="zh-CN" noProof="0"/>
          </a:p>
        </p:txBody>
      </p:sp>
    </p:spTree>
    <p:extLst>
      <p:ext uri="{BB962C8B-B14F-4D97-AF65-F5344CB8AC3E}">
        <p14:creationId xmlns:p14="http://schemas.microsoft.com/office/powerpoint/2010/main" val="681593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060679C-80C7-4E7D-9614-ABA41C5B2858}" type="slidenum">
              <a:rPr lang="en-US" smtClean="0"/>
              <a:t>28</a:t>
            </a:fld>
            <a:endParaRPr lang="en-US"/>
          </a:p>
        </p:txBody>
      </p:sp>
    </p:spTree>
    <p:extLst>
      <p:ext uri="{BB962C8B-B14F-4D97-AF65-F5344CB8AC3E}">
        <p14:creationId xmlns:p14="http://schemas.microsoft.com/office/powerpoint/2010/main" val="3769115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33</a:t>
            </a:fld>
            <a:endParaRPr lang="en-US" altLang="zh-CN"/>
          </a:p>
        </p:txBody>
      </p:sp>
    </p:spTree>
    <p:extLst>
      <p:ext uri="{BB962C8B-B14F-4D97-AF65-F5344CB8AC3E}">
        <p14:creationId xmlns:p14="http://schemas.microsoft.com/office/powerpoint/2010/main" val="28809061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34</a:t>
            </a:fld>
            <a:endParaRPr lang="en-US" altLang="zh-CN" noProof="0"/>
          </a:p>
        </p:txBody>
      </p:sp>
    </p:spTree>
    <p:extLst>
      <p:ext uri="{BB962C8B-B14F-4D97-AF65-F5344CB8AC3E}">
        <p14:creationId xmlns:p14="http://schemas.microsoft.com/office/powerpoint/2010/main" val="13774609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35</a:t>
            </a:fld>
            <a:endParaRPr lang="en-US" altLang="zh-CN" noProof="0"/>
          </a:p>
        </p:txBody>
      </p:sp>
    </p:spTree>
    <p:extLst>
      <p:ext uri="{BB962C8B-B14F-4D97-AF65-F5344CB8AC3E}">
        <p14:creationId xmlns:p14="http://schemas.microsoft.com/office/powerpoint/2010/main" val="20938003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9DEF2-9F2B-7280-C1DC-E71DEB17B4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184D98-42ED-D405-E95A-0BBD46B3A437}"/>
              </a:ext>
            </a:extLst>
          </p:cNvPr>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a:extLst>
              <a:ext uri="{FF2B5EF4-FFF2-40B4-BE49-F238E27FC236}">
                <a16:creationId xmlns:a16="http://schemas.microsoft.com/office/drawing/2014/main" id="{4AB190CF-90B8-4692-5DC8-396BB38C269A}"/>
              </a:ext>
            </a:extLst>
          </p:cNvPr>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992B3C74-AA33-F46F-3D0F-6AE513D8F621}"/>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36</a:t>
            </a:fld>
            <a:endParaRPr lang="en-US" altLang="zh-CN" noProof="0"/>
          </a:p>
        </p:txBody>
      </p:sp>
    </p:spTree>
    <p:extLst>
      <p:ext uri="{BB962C8B-B14F-4D97-AF65-F5344CB8AC3E}">
        <p14:creationId xmlns:p14="http://schemas.microsoft.com/office/powerpoint/2010/main" val="900333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hyperlink" Target="http://www.nealanalytics.com/templates/" TargetMode="External"/><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hyperlink" Target="http://www.nealanalytics.com/templates/" TargetMode="External"/><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1541327652"/>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3538232005"/>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1777939772"/>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smtClean="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3747016778"/>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6/11/2026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2362843435"/>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6/11/2026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74363149"/>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E1514C-5E56-4738-A1FF-4B1CFD2A3E36}" type="slidenum">
              <a:rPr lang="en-US" smtClean="0"/>
              <a:t>‹#›</a:t>
            </a:fld>
            <a:endParaRPr lang="en-US"/>
          </a:p>
        </p:txBody>
      </p:sp>
      <p:sp>
        <p:nvSpPr>
          <p:cNvPr id="5" name="Rectangle 4">
            <a:extLst>
              <a:ext uri="{FF2B5EF4-FFF2-40B4-BE49-F238E27FC236}">
                <a16:creationId xmlns:a16="http://schemas.microsoft.com/office/drawing/2014/main" id="{3721C6A6-43CF-0306-7B62-F5A513F85398}"/>
              </a:ext>
            </a:extLst>
          </p:cNvPr>
          <p:cNvSpPr/>
          <p:nvPr userDrawn="1"/>
        </p:nvSpPr>
        <p:spPr>
          <a:xfrm>
            <a:off x="0" y="0"/>
            <a:ext cx="12192000" cy="11480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6264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3785004512"/>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E1514C-5E56-4738-A1FF-4B1CFD2A3E36}" type="slidenum">
              <a:rPr lang="en-US" smtClean="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smtClean="0"/>
              <a:pPr/>
              <a:t>6/11/2026</a:t>
            </a:fld>
            <a:endParaRPr lang="en-US"/>
          </a:p>
        </p:txBody>
      </p:sp>
    </p:spTree>
    <p:extLst>
      <p:ext uri="{BB962C8B-B14F-4D97-AF65-F5344CB8AC3E}">
        <p14:creationId xmlns:p14="http://schemas.microsoft.com/office/powerpoint/2010/main" val="165456646"/>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973921466"/>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67417698"/>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1831053431"/>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96302186"/>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118412755"/>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2553327859"/>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4242302381"/>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 Titl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73233B-0705-4E94-AE39-0FCF7FAB804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Slide Number Placeholder 5"/>
          <p:cNvSpPr>
            <a:spLocks noGrp="1"/>
          </p:cNvSpPr>
          <p:nvPr>
            <p:ph type="sldNum" sz="quarter" idx="12"/>
          </p:nvPr>
        </p:nvSpPr>
        <p:spPr/>
        <p:txBody>
          <a:bodyPr/>
          <a:lstStyle/>
          <a:p>
            <a:fld id="{5AE1514C-5E56-4738-A1FF-4B1CFD2A3E36}" type="slidenum">
              <a:rPr lang="en-US" smtClean="0"/>
              <a:t>‹#›</a:t>
            </a:fld>
            <a:endParaRPr lang="en-US"/>
          </a:p>
        </p:txBody>
      </p:sp>
      <p:sp>
        <p:nvSpPr>
          <p:cNvPr id="9" name="TextBox 8">
            <a:hlinkClick r:id="rId3"/>
            <a:extLst>
              <a:ext uri="{FF2B5EF4-FFF2-40B4-BE49-F238E27FC236}">
                <a16:creationId xmlns:a16="http://schemas.microsoft.com/office/drawing/2014/main" id="{011B0CED-3A92-43B0-A3DE-C37B6408D9DB}"/>
              </a:ext>
            </a:extLst>
          </p:cNvPr>
          <p:cNvSpPr txBox="1"/>
          <p:nvPr userDrawn="1"/>
        </p:nvSpPr>
        <p:spPr>
          <a:xfrm>
            <a:off x="329642" y="4267687"/>
            <a:ext cx="2664879" cy="329343"/>
          </a:xfrm>
          <a:prstGeom prst="roundRect">
            <a:avLst>
              <a:gd name="adj" fmla="val 50000"/>
            </a:avLst>
          </a:prstGeom>
          <a:solidFill>
            <a:srgbClr val="00B0F0"/>
          </a:solidFill>
          <a:ln w="19050">
            <a:solidFill>
              <a:schemeClr val="tx1"/>
            </a:solidFill>
          </a:ln>
        </p:spPr>
        <p:txBody>
          <a:bodyPr wrap="square" lIns="0" rIns="0" rtlCol="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effectLst/>
                <a:uLnTx/>
                <a:uFillTx/>
              </a:rPr>
              <a:t>Neal Creative  | click &amp; </a:t>
            </a:r>
            <a:r>
              <a:rPr kumimoji="0" lang="en-US" sz="1200" b="1" i="0" u="none" strike="noStrike" kern="0" cap="none" spc="0" normalizeH="0" baseline="0" noProof="0">
                <a:ln>
                  <a:noFill/>
                </a:ln>
                <a:effectLst/>
                <a:uLnTx/>
                <a:uFillTx/>
              </a:rPr>
              <a:t>Learn more</a:t>
            </a:r>
          </a:p>
        </p:txBody>
      </p:sp>
      <p:sp>
        <p:nvSpPr>
          <p:cNvPr id="10" name="TextBox 9">
            <a:extLst>
              <a:ext uri="{FF2B5EF4-FFF2-40B4-BE49-F238E27FC236}">
                <a16:creationId xmlns:a16="http://schemas.microsoft.com/office/drawing/2014/main" id="{0BEF3013-858C-4FFF-B19A-1F10A879C4E8}"/>
              </a:ext>
            </a:extLst>
          </p:cNvPr>
          <p:cNvSpPr txBox="1"/>
          <p:nvPr userDrawn="1"/>
        </p:nvSpPr>
        <p:spPr>
          <a:xfrm>
            <a:off x="177800" y="6435060"/>
            <a:ext cx="1050288" cy="246221"/>
          </a:xfrm>
          <a:prstGeom prst="rect">
            <a:avLst/>
          </a:prstGeom>
          <a:noFill/>
        </p:spPr>
        <p:txBody>
          <a:bodyPr wrap="none" rtlCol="0">
            <a:spAutoFit/>
          </a:bodyPr>
          <a:lstStyle/>
          <a:p>
            <a:r>
              <a:rPr lang="en-US" sz="1000">
                <a:solidFill>
                  <a:schemeClr val="bg1">
                    <a:lumMod val="75000"/>
                  </a:schemeClr>
                </a:solidFill>
              </a:rPr>
              <a:t>Neal Creative </a:t>
            </a:r>
            <a:r>
              <a:rPr lang="en-US" sz="1000" baseline="30000">
                <a:solidFill>
                  <a:schemeClr val="bg1">
                    <a:lumMod val="75000"/>
                  </a:schemeClr>
                </a:solidFill>
              </a:rPr>
              <a:t>©</a:t>
            </a:r>
          </a:p>
        </p:txBody>
      </p:sp>
    </p:spTree>
    <p:extLst>
      <p:ext uri="{BB962C8B-B14F-4D97-AF65-F5344CB8AC3E}">
        <p14:creationId xmlns:p14="http://schemas.microsoft.com/office/powerpoint/2010/main" val="22215384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EEE197-7B3D-420C-8D35-83CAE6B36171}"/>
              </a:ext>
            </a:extLst>
          </p:cNvPr>
          <p:cNvSpPr>
            <a:spLocks noGrp="1"/>
          </p:cNvSpPr>
          <p:nvPr>
            <p:ph type="title" hasCustomPrompt="1"/>
          </p:nvPr>
        </p:nvSpPr>
        <p:spPr>
          <a:solidFill>
            <a:schemeClr val="bg1">
              <a:lumMod val="95000"/>
            </a:schemeClr>
          </a:solidFill>
        </p:spPr>
        <p:txBody>
          <a:bodyPr vert="horz" lIns="457200" tIns="45720" rIns="457200" bIns="45720" rtlCol="0" anchor="ctr">
            <a:noAutofit/>
          </a:bodyPr>
          <a:lstStyle>
            <a:lvl1pPr>
              <a:defRPr lang="en-US" sz="3400" spc="160" baseline="0" dirty="0"/>
            </a:lvl1pPr>
          </a:lstStyle>
          <a:p>
            <a:pPr lvl="0"/>
            <a:r>
              <a:rPr lang="en-US"/>
              <a:t>CLICK TO EDIT MASTER TITLE STYLE</a:t>
            </a:r>
          </a:p>
        </p:txBody>
      </p:sp>
    </p:spTree>
    <p:extLst>
      <p:ext uri="{BB962C8B-B14F-4D97-AF65-F5344CB8AC3E}">
        <p14:creationId xmlns:p14="http://schemas.microsoft.com/office/powerpoint/2010/main" val="2062543769"/>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BLANK - no top bar">
    <p:spTree>
      <p:nvGrpSpPr>
        <p:cNvPr id="1" name=""/>
        <p:cNvGrpSpPr/>
        <p:nvPr/>
      </p:nvGrpSpPr>
      <p:grpSpPr>
        <a:xfrm>
          <a:off x="0" y="0"/>
          <a:ext cx="0" cy="0"/>
          <a:chOff x="0" y="0"/>
          <a:chExt cx="0" cy="0"/>
        </a:xfrm>
      </p:grpSpPr>
      <p:sp>
        <p:nvSpPr>
          <p:cNvPr id="3" name="Rectangle 2"/>
          <p:cNvSpPr/>
          <p:nvPr userDrawn="1"/>
        </p:nvSpPr>
        <p:spPr>
          <a:xfrm>
            <a:off x="0" y="0"/>
            <a:ext cx="12192000" cy="122548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hlinkClick r:id="rId2"/>
          </p:cNvPr>
          <p:cNvSpPr txBox="1"/>
          <p:nvPr userDrawn="1"/>
        </p:nvSpPr>
        <p:spPr>
          <a:xfrm>
            <a:off x="9524236" y="6316156"/>
            <a:ext cx="2426464" cy="367873"/>
          </a:xfrm>
          <a:prstGeom prst="roundRect">
            <a:avLst>
              <a:gd name="adj" fmla="val 50000"/>
            </a:avLst>
          </a:prstGeom>
          <a:solidFill>
            <a:schemeClr val="tx2"/>
          </a:solidFill>
        </p:spPr>
        <p:txBody>
          <a:bodyPr wrap="square" rtlCol="0">
            <a:spAutoFit/>
          </a:bodyPr>
          <a:lstStyle/>
          <a:p>
            <a:pPr algn="ctr"/>
            <a:r>
              <a:rPr lang="en-US" sz="1100">
                <a:solidFill>
                  <a:schemeClr val="bg1"/>
                </a:solidFill>
              </a:rPr>
              <a:t>Neal Creative</a:t>
            </a:r>
            <a:r>
              <a:rPr lang="en-US" sz="1100" baseline="0">
                <a:solidFill>
                  <a:schemeClr val="bg1"/>
                </a:solidFill>
              </a:rPr>
              <a:t>  | </a:t>
            </a:r>
            <a:r>
              <a:rPr lang="en-US" sz="1100" b="1" baseline="0">
                <a:solidFill>
                  <a:schemeClr val="bg1"/>
                </a:solidFill>
              </a:rPr>
              <a:t>Learn more</a:t>
            </a:r>
            <a:endParaRPr lang="en-US" sz="1100" b="1">
              <a:solidFill>
                <a:schemeClr val="bg1"/>
              </a:solidFill>
            </a:endParaRPr>
          </a:p>
        </p:txBody>
      </p:sp>
      <p:sp>
        <p:nvSpPr>
          <p:cNvPr id="5" name="TextBox 4">
            <a:extLst>
              <a:ext uri="{FF2B5EF4-FFF2-40B4-BE49-F238E27FC236}">
                <a16:creationId xmlns:a16="http://schemas.microsoft.com/office/drawing/2014/main" id="{FB34A05A-4AD6-4BC6-B6EA-314331190DB2}"/>
              </a:ext>
            </a:extLst>
          </p:cNvPr>
          <p:cNvSpPr txBox="1"/>
          <p:nvPr userDrawn="1"/>
        </p:nvSpPr>
        <p:spPr>
          <a:xfrm>
            <a:off x="177800" y="6435060"/>
            <a:ext cx="1050288" cy="246221"/>
          </a:xfrm>
          <a:prstGeom prst="rect">
            <a:avLst/>
          </a:prstGeom>
          <a:noFill/>
        </p:spPr>
        <p:txBody>
          <a:bodyPr wrap="none" rtlCol="0">
            <a:spAutoFit/>
          </a:bodyPr>
          <a:lstStyle/>
          <a:p>
            <a:r>
              <a:rPr lang="en-US" sz="1000">
                <a:solidFill>
                  <a:schemeClr val="bg1">
                    <a:lumMod val="75000"/>
                  </a:schemeClr>
                </a:solidFill>
              </a:rPr>
              <a:t>Neal Creative </a:t>
            </a:r>
            <a:r>
              <a:rPr lang="en-US" sz="1000" baseline="30000">
                <a:solidFill>
                  <a:schemeClr val="bg1">
                    <a:lumMod val="75000"/>
                  </a:schemeClr>
                </a:solidFill>
              </a:rPr>
              <a:t>©</a:t>
            </a:r>
          </a:p>
        </p:txBody>
      </p:sp>
    </p:spTree>
    <p:extLst>
      <p:ext uri="{BB962C8B-B14F-4D97-AF65-F5344CB8AC3E}">
        <p14:creationId xmlns:p14="http://schemas.microsoft.com/office/powerpoint/2010/main" val="3226279044"/>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EB7EC1E-298E-4ADC-8DD1-C08F563A046A}" type="datetimeFigureOut">
              <a:rPr lang="en-US" smtClean="0"/>
              <a:t>6/11/2026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BEC222F7-9A6B-45FF-9CCD-344B2808BAA6}" type="slidenum">
              <a:rPr lang="en-US" smtClean="0"/>
              <a:t>‹#›</a:t>
            </a:fld>
            <a:endParaRPr lang="en-US"/>
          </a:p>
        </p:txBody>
      </p:sp>
    </p:spTree>
    <p:extLst>
      <p:ext uri="{BB962C8B-B14F-4D97-AF65-F5344CB8AC3E}">
        <p14:creationId xmlns:p14="http://schemas.microsoft.com/office/powerpoint/2010/main" val="23245284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userDrawn="1"/>
        </p:nvPicPr>
        <p:blipFill>
          <a:blip r:embed="rId3"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4292" y="731520"/>
            <a:ext cx="5029200" cy="3291840"/>
          </a:xfrm>
        </p:spPr>
        <p:txBody>
          <a:bodyPr anchor="b">
            <a:normAutofit/>
          </a:bodyPr>
          <a:lstStyle>
            <a:lvl1pPr>
              <a:defRPr sz="4800"/>
            </a:lvl1pPr>
          </a:lstStyle>
          <a:p>
            <a:r>
              <a:rPr lang="en-US" noProof="0"/>
              <a:t>Click to edit Master title style</a:t>
            </a:r>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168533"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0894" y="4172084"/>
            <a:ext cx="4912598" cy="914400"/>
          </a:xfrm>
          <a:prstGeom prst="rect">
            <a:avLst/>
          </a:prstGeom>
        </p:spPr>
        <p:txBody>
          <a:bodyPr>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594304786"/>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ection break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3000" y="3200400"/>
            <a:ext cx="5029200" cy="2743200"/>
          </a:xfrm>
        </p:spPr>
        <p:txBody>
          <a:bodyPr anchor="t">
            <a:normAutofit/>
          </a:bodyPr>
          <a:lstStyle>
            <a:lvl1pPr>
              <a:defRPr sz="4800"/>
            </a:lvl1pPr>
          </a:lstStyle>
          <a:p>
            <a:r>
              <a:rPr lang="en-US" noProof="0"/>
              <a:t>Click to edit Master title style</a:t>
            </a:r>
          </a:p>
        </p:txBody>
      </p:sp>
      <p:pic>
        <p:nvPicPr>
          <p:cNvPr id="10" name="Picture Placeholder 31">
            <a:extLst>
              <a:ext uri="{FF2B5EF4-FFF2-40B4-BE49-F238E27FC236}">
                <a16:creationId xmlns:a16="http://schemas.microsoft.com/office/drawing/2014/main" id="{373D33A6-83B0-5538-2873-8856E4E60DC0}"/>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accent5">
              <a:alpha val="30000"/>
            </a:schemeClr>
          </a:solidFill>
        </p:spPr>
      </p:pic>
      <p:sp>
        <p:nvSpPr>
          <p:cNvPr id="7" name="Content placeholder 47">
            <a:extLst>
              <a:ext uri="{FF2B5EF4-FFF2-40B4-BE49-F238E27FC236}">
                <a16:creationId xmlns:a16="http://schemas.microsoft.com/office/drawing/2014/main" id="{3944D979-8121-82AA-A130-38072F1EA83F}"/>
              </a:ext>
            </a:extLst>
          </p:cNvPr>
          <p:cNvSpPr>
            <a:spLocks noGrp="1"/>
          </p:cNvSpPr>
          <p:nvPr>
            <p:ph type="pic" sz="quarter" idx="47" hasCustomPrompt="1"/>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1872" y="2240280"/>
            <a:ext cx="5029200" cy="760288"/>
          </a:xfrm>
          <a:prstGeom prst="rect">
            <a:avLst/>
          </a:prstGeom>
        </p:spPr>
        <p:txBody>
          <a:bodyPr anchor="b">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5" name="Freeform: Shape 25">
            <a:extLst>
              <a:ext uri="{FF2B5EF4-FFF2-40B4-BE49-F238E27FC236}">
                <a16:creationId xmlns:a16="http://schemas.microsoft.com/office/drawing/2014/main" id="{8A1DBD66-3066-DF70-EF94-95DF0D7A6503}"/>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6" name="Freeform: Shape 11">
            <a:extLst>
              <a:ext uri="{FF2B5EF4-FFF2-40B4-BE49-F238E27FC236}">
                <a16:creationId xmlns:a16="http://schemas.microsoft.com/office/drawing/2014/main" id="{D2CC929C-40BF-4EF5-7910-7F657CAF8CA9}"/>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cxnSp>
        <p:nvCxnSpPr>
          <p:cNvPr id="9" name="Straight Connector 2">
            <a:extLst>
              <a:ext uri="{FF2B5EF4-FFF2-40B4-BE49-F238E27FC236}">
                <a16:creationId xmlns:a16="http://schemas.microsoft.com/office/drawing/2014/main" id="{66E94398-47F0-267C-6791-5C30B1CEF496}"/>
              </a:ext>
            </a:extLst>
          </p:cNvPr>
          <p:cNvCxnSpPr/>
          <p:nvPr userDrawn="1"/>
        </p:nvCxnSpPr>
        <p:spPr>
          <a:xfrm>
            <a:off x="1142663" y="2282891"/>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502910036"/>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5998464" y="731520"/>
            <a:ext cx="5029200" cy="3291840"/>
          </a:xfrm>
        </p:spPr>
        <p:txBody>
          <a:bodyPr anchor="b">
            <a:normAutofit/>
          </a:bodyPr>
          <a:lstStyle/>
          <a:p>
            <a:r>
              <a:rPr lang="en-US" noProof="0"/>
              <a:t>Click to edit Master title style</a:t>
            </a:r>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6117336" y="4172084"/>
            <a:ext cx="4910328" cy="1005840"/>
          </a:xfrm>
          <a:prstGeom prst="rect">
            <a:avLst/>
          </a:prstGeom>
        </p:spPr>
        <p:txBody>
          <a:bodyPr>
            <a:norm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2" name="Freeform: Shape 5">
            <a:extLst>
              <a:ext uri="{FF2B5EF4-FFF2-40B4-BE49-F238E27FC236}">
                <a16:creationId xmlns:a16="http://schemas.microsoft.com/office/drawing/2014/main" id="{B17C1EC9-3787-8D41-B5F1-BF16FD5C7ACB}"/>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4" name="Freeform: Shape 6">
            <a:extLst>
              <a:ext uri="{FF2B5EF4-FFF2-40B4-BE49-F238E27FC236}">
                <a16:creationId xmlns:a16="http://schemas.microsoft.com/office/drawing/2014/main" id="{E945D8B2-8BED-B43F-8D56-AB19D0D29970}"/>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a:p>
        </p:txBody>
      </p:sp>
      <p:sp>
        <p:nvSpPr>
          <p:cNvPr id="5" name="Freeform: Shape 7">
            <a:extLst>
              <a:ext uri="{FF2B5EF4-FFF2-40B4-BE49-F238E27FC236}">
                <a16:creationId xmlns:a16="http://schemas.microsoft.com/office/drawing/2014/main" id="{3853EA5E-735A-20F3-684A-C0AD030EC2D4}"/>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6" name="Freeform: Shape 11">
            <a:extLst>
              <a:ext uri="{FF2B5EF4-FFF2-40B4-BE49-F238E27FC236}">
                <a16:creationId xmlns:a16="http://schemas.microsoft.com/office/drawing/2014/main" id="{75DB4848-0824-8316-ED27-44DF37AD6F3D}"/>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cxnSp>
        <p:nvCxnSpPr>
          <p:cNvPr id="7" name="Straight Connector 2">
            <a:extLst>
              <a:ext uri="{FF2B5EF4-FFF2-40B4-BE49-F238E27FC236}">
                <a16:creationId xmlns:a16="http://schemas.microsoft.com/office/drawing/2014/main" id="{8784B377-2FE4-4091-C29F-46938ECFA73E}"/>
              </a:ext>
            </a:extLst>
          </p:cNvPr>
          <p:cNvCxnSpPr/>
          <p:nvPr userDrawn="1"/>
        </p:nvCxnSpPr>
        <p:spPr>
          <a:xfrm>
            <a:off x="5998709" y="4172084"/>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3712094453"/>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rmAutofit/>
          </a:bodyPr>
          <a:lstStyle/>
          <a:p>
            <a:r>
              <a:rPr lang="en-US"/>
              <a:t>Click to edit Master title style</a:t>
            </a:r>
          </a:p>
        </p:txBody>
      </p:sp>
      <p:sp>
        <p:nvSpPr>
          <p:cNvPr id="2" name="Content placeholder 47">
            <a:extLst>
              <a:ext uri="{FF2B5EF4-FFF2-40B4-BE49-F238E27FC236}">
                <a16:creationId xmlns:a16="http://schemas.microsoft.com/office/drawing/2014/main" id="{117BCD91-6BBA-AACD-3424-C3A4E5C1AB1D}"/>
              </a:ext>
            </a:extLst>
          </p:cNvPr>
          <p:cNvSpPr>
            <a:spLocks noGrp="1" noChangeAspect="1"/>
          </p:cNvSpPr>
          <p:nvPr>
            <p:ph type="pic" sz="quarter" idx="48"/>
          </p:nvPr>
        </p:nvSpPr>
        <p:spPr>
          <a:xfrm>
            <a:off x="914400" y="539496"/>
            <a:ext cx="5025207" cy="577900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p>
        </p:txBody>
      </p:sp>
      <p:pic>
        <p:nvPicPr>
          <p:cNvPr id="7" name="Shape 33">
            <a:extLst>
              <a:ext uri="{FF2B5EF4-FFF2-40B4-BE49-F238E27FC236}">
                <a16:creationId xmlns:a16="http://schemas.microsoft.com/office/drawing/2014/main" id="{78B6A20E-2402-E586-7E92-A2C0D0B854D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352010" y="4038403"/>
            <a:ext cx="1438713" cy="1645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Freeform: Shape 11">
            <a:extLst>
              <a:ext uri="{FF2B5EF4-FFF2-40B4-BE49-F238E27FC236}">
                <a16:creationId xmlns:a16="http://schemas.microsoft.com/office/drawing/2014/main" id="{20E24AA2-A4D8-FFB3-C801-0E57990B8CB6}"/>
              </a:ext>
            </a:extLst>
          </p:cNvPr>
          <p:cNvSpPr/>
          <p:nvPr userDrawn="1"/>
        </p:nvSpPr>
        <p:spPr>
          <a:xfrm>
            <a:off x="1360235" y="5541405"/>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1">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
        <p:nvSpPr>
          <p:cNvPr id="9" name="Freeform: Shape 5">
            <a:extLst>
              <a:ext uri="{FF2B5EF4-FFF2-40B4-BE49-F238E27FC236}">
                <a16:creationId xmlns:a16="http://schemas.microsoft.com/office/drawing/2014/main" id="{1FEC53F3-5030-5BCF-54CA-ABB14457C073}"/>
              </a:ext>
            </a:extLst>
          </p:cNvPr>
          <p:cNvSpPr/>
          <p:nvPr userDrawn="1"/>
        </p:nvSpPr>
        <p:spPr>
          <a:xfrm>
            <a:off x="5429027" y="393334"/>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Tree>
    <p:extLst>
      <p:ext uri="{BB962C8B-B14F-4D97-AF65-F5344CB8AC3E}">
        <p14:creationId xmlns:p14="http://schemas.microsoft.com/office/powerpoint/2010/main" val="25120740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wo content 0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914400" y="731520"/>
            <a:ext cx="4389120" cy="2103120"/>
          </a:xfrm>
        </p:spPr>
        <p:txBody>
          <a:bodyPr anchor="b" anchorCtr="0">
            <a:normAutofit/>
          </a:bodyPr>
          <a:lstStyle>
            <a:lvl1pPr>
              <a:defRPr sz="3600"/>
            </a:lvl1pPr>
          </a:lstStyle>
          <a:p>
            <a:r>
              <a:rPr lang="en-US"/>
              <a:t>Click to edit Master title style</a:t>
            </a:r>
          </a:p>
        </p:txBody>
      </p:sp>
      <p:sp>
        <p:nvSpPr>
          <p:cNvPr id="4" name="Content Placeholder 2">
            <a:extLst>
              <a:ext uri="{FF2B5EF4-FFF2-40B4-BE49-F238E27FC236}">
                <a16:creationId xmlns:a16="http://schemas.microsoft.com/office/drawing/2014/main" id="{C403123E-E3E0-5E2A-E1FB-EC28A2C68EEB}"/>
              </a:ext>
            </a:extLst>
          </p:cNvPr>
          <p:cNvSpPr>
            <a:spLocks noGrp="1"/>
          </p:cNvSpPr>
          <p:nvPr>
            <p:ph idx="14"/>
          </p:nvPr>
        </p:nvSpPr>
        <p:spPr>
          <a:xfrm>
            <a:off x="914400" y="3108960"/>
            <a:ext cx="4389120" cy="192024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9" name="Content Placeholder 2">
            <a:extLst>
              <a:ext uri="{FF2B5EF4-FFF2-40B4-BE49-F238E27FC236}">
                <a16:creationId xmlns:a16="http://schemas.microsoft.com/office/drawing/2014/main" id="{5B0A6B95-C59B-C125-7957-8C41B37891E1}"/>
              </a:ext>
            </a:extLst>
          </p:cNvPr>
          <p:cNvSpPr>
            <a:spLocks noGrp="1"/>
          </p:cNvSpPr>
          <p:nvPr>
            <p:ph idx="1"/>
          </p:nvPr>
        </p:nvSpPr>
        <p:spPr>
          <a:xfrm>
            <a:off x="5852160" y="731520"/>
            <a:ext cx="5367528" cy="521208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
        <p:nvSpPr>
          <p:cNvPr id="12" name="Freeform 11">
            <a:extLst>
              <a:ext uri="{FF2B5EF4-FFF2-40B4-BE49-F238E27FC236}">
                <a16:creationId xmlns:a16="http://schemas.microsoft.com/office/drawing/2014/main" id="{18CD2E87-8426-FC12-6665-A6E2F64FEA93}"/>
              </a:ext>
            </a:extLst>
          </p:cNvPr>
          <p:cNvSpPr>
            <a:spLocks noChangeAspect="1"/>
          </p:cNvSpPr>
          <p:nvPr userDrawn="1"/>
        </p:nvSpPr>
        <p:spPr>
          <a:xfrm flipH="1">
            <a:off x="-9525" y="5039331"/>
            <a:ext cx="986377" cy="128016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13" name="Freeform: Shape 11">
            <a:extLst>
              <a:ext uri="{FF2B5EF4-FFF2-40B4-BE49-F238E27FC236}">
                <a16:creationId xmlns:a16="http://schemas.microsoft.com/office/drawing/2014/main" id="{D35CF771-1335-6C94-6AA8-AF68EADDDF00}"/>
              </a:ext>
            </a:extLst>
          </p:cNvPr>
          <p:cNvSpPr/>
          <p:nvPr userDrawn="1"/>
        </p:nvSpPr>
        <p:spPr>
          <a:xfrm>
            <a:off x="1140014" y="5142797"/>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bg2">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13736695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914400" y="731520"/>
            <a:ext cx="3931920" cy="2103120"/>
          </a:xfrm>
        </p:spPr>
        <p:txBody>
          <a:bodyPr anchor="b">
            <a:normAutofit/>
          </a:bodyPr>
          <a:lstStyle>
            <a:lvl1pPr>
              <a:defRPr sz="3600"/>
            </a:lvl1pPr>
          </a:lstStyle>
          <a:p>
            <a:r>
              <a:rPr lang="en-US"/>
              <a:t>Click to edit Master title style</a:t>
            </a:r>
          </a:p>
        </p:txBody>
      </p:sp>
      <p:sp>
        <p:nvSpPr>
          <p:cNvPr id="9" name="Content Placeholder 2">
            <a:extLst>
              <a:ext uri="{FF2B5EF4-FFF2-40B4-BE49-F238E27FC236}">
                <a16:creationId xmlns:a16="http://schemas.microsoft.com/office/drawing/2014/main" id="{2317990C-ED42-30BE-0501-F9C5B4A48B73}"/>
              </a:ext>
            </a:extLst>
          </p:cNvPr>
          <p:cNvSpPr>
            <a:spLocks noGrp="1"/>
          </p:cNvSpPr>
          <p:nvPr>
            <p:ph idx="1"/>
          </p:nvPr>
        </p:nvSpPr>
        <p:spPr>
          <a:xfrm>
            <a:off x="914400" y="3108960"/>
            <a:ext cx="3931920" cy="26517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a:extLst>
              <a:ext uri="{FF2B5EF4-FFF2-40B4-BE49-F238E27FC236}">
                <a16:creationId xmlns:a16="http://schemas.microsoft.com/office/drawing/2014/main" id="{4AC62875-1B1B-E814-6549-162A8DBF8929}"/>
              </a:ext>
            </a:extLst>
          </p:cNvPr>
          <p:cNvSpPr>
            <a:spLocks noGrp="1"/>
          </p:cNvSpPr>
          <p:nvPr>
            <p:ph type="pic" sz="quarter" idx="54"/>
          </p:nvPr>
        </p:nvSpPr>
        <p:spPr>
          <a:xfrm>
            <a:off x="5745002" y="0"/>
            <a:ext cx="6446999" cy="6858000"/>
          </a:xfrm>
          <a:custGeom>
            <a:avLst/>
            <a:gdLst>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close/>
              </a:path>
            </a:pathLst>
          </a:custGeom>
        </p:spPr>
        <p:txBody>
          <a:bodyPr wrap="square" anchor="ctr">
            <a:noAutofit/>
          </a:bodyPr>
          <a:lstStyle>
            <a:lvl1pPr marL="0" indent="0">
              <a:buNone/>
              <a:defRPr sz="1600"/>
            </a:lvl1pPr>
          </a:lstStyle>
          <a:p>
            <a:r>
              <a:rPr lang="en-US"/>
              <a:t>Click icon to add picture</a:t>
            </a:r>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endParaRPr lang="en-US" noProof="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a:p>
        </p:txBody>
      </p:sp>
      <p:sp>
        <p:nvSpPr>
          <p:cNvPr id="2" name="Freeform: Shape 1">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userDrawn="1"/>
        </p:nvSpPr>
        <p:spPr>
          <a:xfrm>
            <a:off x="5203802" y="480395"/>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a:ln>
                <a:noFill/>
              </a:ln>
              <a:solidFill>
                <a:srgbClr val="F7D952"/>
              </a:solidFill>
              <a:effectLst/>
              <a:uLnTx/>
              <a:uFillTx/>
              <a:latin typeface="Posterama Text SemiBold"/>
              <a:ea typeface="+mn-ea"/>
              <a:cs typeface="+mn-cs"/>
            </a:endParaRPr>
          </a:p>
        </p:txBody>
      </p:sp>
    </p:spTree>
    <p:extLst>
      <p:ext uri="{BB962C8B-B14F-4D97-AF65-F5344CB8AC3E}">
        <p14:creationId xmlns:p14="http://schemas.microsoft.com/office/powerpoint/2010/main" val="10285130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2" name="Freeform: Shape 19">
            <a:extLst>
              <a:ext uri="{FF2B5EF4-FFF2-40B4-BE49-F238E27FC236}">
                <a16:creationId xmlns:a16="http://schemas.microsoft.com/office/drawing/2014/main" id="{9D307BA6-8A60-85D7-CC8B-894256DC4B90}"/>
              </a:ext>
            </a:extLst>
          </p:cNvPr>
          <p:cNvSpPr/>
          <p:nvPr userDrawn="1"/>
        </p:nvSpPr>
        <p:spPr>
          <a:xfrm>
            <a:off x="8517470" y="2248218"/>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7" name="Freeform: Shape 19">
            <a:extLst>
              <a:ext uri="{FF2B5EF4-FFF2-40B4-BE49-F238E27FC236}">
                <a16:creationId xmlns:a16="http://schemas.microsoft.com/office/drawing/2014/main" id="{F38B75F8-75D4-4B41-B7C7-433032DD0A6F}"/>
              </a:ext>
            </a:extLst>
          </p:cNvPr>
          <p:cNvSpPr/>
          <p:nvPr userDrawn="1"/>
        </p:nvSpPr>
        <p:spPr>
          <a:xfrm>
            <a:off x="9578882" y="460803"/>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8" name="Freeform: Shape 24">
            <a:extLst>
              <a:ext uri="{FF2B5EF4-FFF2-40B4-BE49-F238E27FC236}">
                <a16:creationId xmlns:a16="http://schemas.microsoft.com/office/drawing/2014/main" id="{671D1224-EDDC-4900-92DC-13608D44C524}"/>
              </a:ext>
            </a:extLst>
          </p:cNvPr>
          <p:cNvSpPr/>
          <p:nvPr userDrawn="1"/>
        </p:nvSpPr>
        <p:spPr>
          <a:xfrm>
            <a:off x="9522496"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15" name="Freeform 14">
            <a:extLst>
              <a:ext uri="{FF2B5EF4-FFF2-40B4-BE49-F238E27FC236}">
                <a16:creationId xmlns:a16="http://schemas.microsoft.com/office/drawing/2014/main" id="{635A9E44-4E60-1AD1-0B85-72422683B48A}"/>
              </a:ext>
            </a:extLst>
          </p:cNvPr>
          <p:cNvSpPr/>
          <p:nvPr userDrawn="1"/>
        </p:nvSpPr>
        <p:spPr>
          <a:xfrm>
            <a:off x="11034052" y="3709992"/>
            <a:ext cx="117318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914400" y="1060704"/>
            <a:ext cx="7132320" cy="1773936"/>
          </a:xfrm>
        </p:spPr>
        <p:txBody>
          <a:bodyPr anchor="b">
            <a:normAutofit/>
          </a:bodyPr>
          <a:lstStyle>
            <a:lvl1pPr>
              <a:defRPr sz="3600"/>
            </a:lvl1pPr>
          </a:lstStyle>
          <a:p>
            <a:r>
              <a:rPr lang="en-US" noProof="0"/>
              <a:t>Click to edit Master title style</a:t>
            </a:r>
          </a:p>
        </p:txBody>
      </p:sp>
      <p:sp>
        <p:nvSpPr>
          <p:cNvPr id="3" name="Content Placeholder 2">
            <a:extLst>
              <a:ext uri="{FF2B5EF4-FFF2-40B4-BE49-F238E27FC236}">
                <a16:creationId xmlns:a16="http://schemas.microsoft.com/office/drawing/2014/main" id="{E3E34C76-4814-6AFA-CEFD-F82B9ED9BB1D}"/>
              </a:ext>
            </a:extLst>
          </p:cNvPr>
          <p:cNvSpPr>
            <a:spLocks noGrp="1"/>
          </p:cNvSpPr>
          <p:nvPr>
            <p:ph idx="1"/>
          </p:nvPr>
        </p:nvSpPr>
        <p:spPr>
          <a:xfrm>
            <a:off x="91440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Content Placeholder 2">
            <a:extLst>
              <a:ext uri="{FF2B5EF4-FFF2-40B4-BE49-F238E27FC236}">
                <a16:creationId xmlns:a16="http://schemas.microsoft.com/office/drawing/2014/main" id="{D42F254A-B4C7-D072-FEB9-22F9A2B0CA64}"/>
              </a:ext>
            </a:extLst>
          </p:cNvPr>
          <p:cNvSpPr>
            <a:spLocks noGrp="1"/>
          </p:cNvSpPr>
          <p:nvPr>
            <p:ph idx="56"/>
          </p:nvPr>
        </p:nvSpPr>
        <p:spPr>
          <a:xfrm>
            <a:off x="475488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Footer Placeholder 8">
            <a:extLst>
              <a:ext uri="{FF2B5EF4-FFF2-40B4-BE49-F238E27FC236}">
                <a16:creationId xmlns:a16="http://schemas.microsoft.com/office/drawing/2014/main" id="{85DBF4DF-D0B4-1DA6-0271-5D4033A9C19C}"/>
              </a:ext>
            </a:extLst>
          </p:cNvPr>
          <p:cNvSpPr>
            <a:spLocks noGrp="1"/>
          </p:cNvSpPr>
          <p:nvPr>
            <p:ph type="ftr" sz="quarter" idx="57"/>
          </p:nvPr>
        </p:nvSpPr>
        <p:spPr/>
        <p:txBody>
          <a:bodyPr/>
          <a:lstStyle/>
          <a:p>
            <a:endParaRPr lang="en-US" noProof="0"/>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a:p>
        </p:txBody>
      </p:sp>
    </p:spTree>
    <p:extLst>
      <p:ext uri="{BB962C8B-B14F-4D97-AF65-F5344CB8AC3E}">
        <p14:creationId xmlns:p14="http://schemas.microsoft.com/office/powerpoint/2010/main" val="2132921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6/11/2026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AE1514C-5E56-4738-A1FF-4B1CFD2A3E36}" type="slidenum">
              <a:rPr lang="en-US" smtClean="0"/>
              <a:pPr/>
              <a:t>‹#›</a:t>
            </a:fld>
            <a:endParaRPr lang="en-US"/>
          </a:p>
        </p:txBody>
      </p:sp>
      <p:sp>
        <p:nvSpPr>
          <p:cNvPr id="7" name="Rectangle 6">
            <a:extLst>
              <a:ext uri="{FF2B5EF4-FFF2-40B4-BE49-F238E27FC236}">
                <a16:creationId xmlns:a16="http://schemas.microsoft.com/office/drawing/2014/main" id="{52D13A70-BC0E-609F-FF17-50DEF5F7FF8F}"/>
              </a:ext>
            </a:extLst>
          </p:cNvPr>
          <p:cNvSpPr/>
          <p:nvPr userDrawn="1"/>
        </p:nvSpPr>
        <p:spPr>
          <a:xfrm>
            <a:off x="0" y="0"/>
            <a:ext cx="12192000" cy="1050758"/>
          </a:xfrm>
          <a:prstGeom prst="rect">
            <a:avLst/>
          </a:prstGeom>
        </p:spPr>
        <p:txBody>
          <a:bodyPr vert="horz" lIns="457200" tIns="45720" rIns="457200" bIns="45720" rtlCol="0" anchor="ctr">
            <a:noAutofit/>
          </a:bodyPr>
          <a:lstStyle/>
          <a:p>
            <a:pPr lvl="0" algn="ctr">
              <a:lnSpc>
                <a:spcPct val="90000"/>
              </a:lnSpc>
              <a:spcBef>
                <a:spcPct val="0"/>
              </a:spcBef>
              <a:buNone/>
              <a:tabLst>
                <a:tab pos="10579100" algn="l"/>
              </a:tabLst>
            </a:pPr>
            <a:endParaRPr lang="en-US" sz="3400" b="0" i="0" spc="160" baseline="0">
              <a:gradFill>
                <a:gsLst>
                  <a:gs pos="0">
                    <a:schemeClr val="tx2"/>
                  </a:gs>
                  <a:gs pos="100000">
                    <a:schemeClr val="tx2"/>
                  </a:gs>
                </a:gsLst>
                <a:lin ang="5400000" scaled="1"/>
              </a:gradFill>
              <a:latin typeface="Segoe UI Semibold" panose="020B0702040204020203" pitchFamily="34" charset="0"/>
              <a:ea typeface="+mj-ea"/>
              <a:cs typeface="Segoe UI Semibold" panose="020B0702040204020203" pitchFamily="34" charset="0"/>
            </a:endParaRPr>
          </a:p>
        </p:txBody>
      </p:sp>
    </p:spTree>
    <p:extLst>
      <p:ext uri="{BB962C8B-B14F-4D97-AF65-F5344CB8AC3E}">
        <p14:creationId xmlns:p14="http://schemas.microsoft.com/office/powerpoint/2010/main" val="2099305393"/>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673" r:id="rId17"/>
    <p:sldLayoutId id="2147483677" r:id="rId18"/>
    <p:sldLayoutId id="2147483679" r:id="rId19"/>
    <p:sldLayoutId id="2147483715" r:id="rId20"/>
    <p:sldLayoutId id="2147483716" r:id="rId21"/>
    <p:sldLayoutId id="2147483717" r:id="rId22"/>
    <p:sldLayoutId id="2147483718" r:id="rId23"/>
    <p:sldLayoutId id="2147483719" r:id="rId24"/>
    <p:sldLayoutId id="2147483720" r:id="rId25"/>
    <p:sldLayoutId id="2147483721" r:id="rId26"/>
    <p:sldLayoutId id="2147483722" r:id="rId27"/>
  </p:sldLayoutIdLst>
  <p:hf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support.microsoft.com/en-us/teams"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8" Type="http://schemas.openxmlformats.org/officeDocument/2006/relationships/hyperlink" Target="https://digital.nhs.uk/data-and-information/information-governance/guidance/information-sharing-in-social-care" TargetMode="External"/><Relationship Id="rId3" Type="http://schemas.openxmlformats.org/officeDocument/2006/relationships/hyperlink" Target="https://www.england.nhs.uk/long-read/records-management-policy" TargetMode="External"/><Relationship Id="rId7" Type="http://schemas.openxmlformats.org/officeDocument/2006/relationships/hyperlink" Target="https://www.england.nhs.uk/long-read/high-quality-patient-records"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hyperlink" Target="https://www.england.nhs.uk/long-read/towards-a-unified-vision-of-nursing-and-midwifery-documentation" TargetMode="External"/><Relationship Id="rId5" Type="http://schemas.openxmlformats.org/officeDocument/2006/relationships/hyperlink" Target="https://support.microsoft.com/en-gb/office/schedule-a-meeting-or-event-in-outlook-5c9877bc-ab91-4a7c-99fb-b0b68d7ea94f" TargetMode="External"/><Relationship Id="rId10" Type="http://schemas.openxmlformats.org/officeDocument/2006/relationships/hyperlink" Target="https://digital.nhs.uk/data-and-information/looking-after-information/data-security-and-information-governance/codes-of-practice-for-handling-information-in-health-and-care/a-guide-to-confidentiality-in-health-and-social-care/hscic-guide-to-confidentiality-references/section-6" TargetMode="External"/><Relationship Id="rId4" Type="http://schemas.openxmlformats.org/officeDocument/2006/relationships/hyperlink" Target="https://support.microsoft.com/en-us/office/add-pictures-or-attach-files-to-emails-in-outlook-bdfafef5-792a-42b1-9a7b-84512d7de7fc" TargetMode="External"/><Relationship Id="rId9" Type="http://schemas.openxmlformats.org/officeDocument/2006/relationships/hyperlink" Target="https://digital.nhs.uk/data-and-information/information-governance/guidance/records-management-code-of-practice"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 Id="rId4" Type="http://schemas.microsoft.com/office/2007/relationships/hdphoto" Target="../media/hdphoto2.wdp"/></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1.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5.xml"/><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26.xml"/><Relationship Id="rId4" Type="http://schemas.microsoft.com/office/2007/relationships/hdphoto" Target="../media/hdphoto3.wdp"/></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3.xml"/></Relationships>
</file>

<file path=ppt/slides/_rels/slide38.xml.rels><?xml version="1.0" encoding="UTF-8" standalone="yes"?>
<Relationships xmlns="http://schemas.openxmlformats.org/package/2006/relationships"><Relationship Id="rId3" Type="http://schemas.openxmlformats.org/officeDocument/2006/relationships/hyperlink" Target="https://www.pearson.com/en-gb/subject-catalog/p/management-information-systems-managing-the-digital-firm-global-edition/P200000013416/9781292750453?/" TargetMode="External"/><Relationship Id="rId2" Type="http://schemas.openxmlformats.org/officeDocument/2006/relationships/hyperlink" Target="https://doi.org/10.12968/nrec.2010.12.3.46685/" TargetMode="External"/><Relationship Id="rId1" Type="http://schemas.openxmlformats.org/officeDocument/2006/relationships/slideLayout" Target="../slideLayouts/slideLayout2.xml"/><Relationship Id="rId6" Type="http://schemas.openxmlformats.org/officeDocument/2006/relationships/hyperlink" Target="https://www.wiley-vch.de/en/areas-interest/computing-computer-sciences/introduction-to-information-systems-978-1-119-85993-2/" TargetMode="External"/><Relationship Id="rId5" Type="http://schemas.openxmlformats.org/officeDocument/2006/relationships/hyperlink" Target="https://www.wiley.com/en-gb/" TargetMode="External"/><Relationship Id="rId4" Type="http://schemas.openxmlformats.org/officeDocument/2006/relationships/hyperlink" Target="https://www.microsoft.com/en-gb/microsoft-365/outlook/outlook-for-business?/"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DF223-04C7-E485-6787-5AABA312B573}"/>
              </a:ext>
            </a:extLst>
          </p:cNvPr>
          <p:cNvSpPr>
            <a:spLocks noGrp="1"/>
          </p:cNvSpPr>
          <p:nvPr>
            <p:ph type="title"/>
          </p:nvPr>
        </p:nvSpPr>
        <p:spPr>
          <a:xfrm>
            <a:off x="677334" y="609599"/>
            <a:ext cx="8596668" cy="5064369"/>
          </a:xfrm>
        </p:spPr>
        <p:txBody>
          <a:bodyPr>
            <a:normAutofit fontScale="90000"/>
          </a:bodyPr>
          <a:lstStyle/>
          <a:p>
            <a:r>
              <a:rPr lang="en-GB"/>
              <a:t>Module Title : Digital skills and Research Methods</a:t>
            </a:r>
            <a:br>
              <a:rPr lang="en-GB"/>
            </a:br>
            <a:r>
              <a:rPr lang="en-GB"/>
              <a:t>Module Code :LCHS4007</a:t>
            </a:r>
            <a:br>
              <a:rPr lang="en-GB"/>
            </a:br>
            <a:br>
              <a:rPr lang="en-GB"/>
            </a:br>
            <a:r>
              <a:rPr lang="en-GB"/>
              <a:t>Student Names : Nadia Shuja(2536893),Savita Singh(2511155), Tabassum Faraz(2511023), Rehana Begum(2539761)</a:t>
            </a:r>
            <a:br>
              <a:rPr lang="en-GB"/>
            </a:br>
            <a:br>
              <a:rPr lang="en-GB"/>
            </a:br>
            <a:r>
              <a:rPr lang="en-GB"/>
              <a:t>Group Number : 7</a:t>
            </a:r>
            <a:br>
              <a:rPr lang="en-GB"/>
            </a:br>
            <a:r>
              <a:rPr lang="en-GB"/>
              <a:t>Lecturer Name: Justin Akoli </a:t>
            </a:r>
            <a:br>
              <a:rPr lang="en-GB"/>
            </a:br>
            <a:br>
              <a:rPr lang="en-GB"/>
            </a:br>
            <a:endParaRPr lang="en-GB"/>
          </a:p>
        </p:txBody>
      </p:sp>
      <p:sp>
        <p:nvSpPr>
          <p:cNvPr id="3" name="Footer Placeholder 2">
            <a:extLst>
              <a:ext uri="{FF2B5EF4-FFF2-40B4-BE49-F238E27FC236}">
                <a16:creationId xmlns:a16="http://schemas.microsoft.com/office/drawing/2014/main" id="{979A8314-D875-0338-5CD1-8B53DD38B3E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E6C4DC2-D74D-0053-2207-05152DC2C870}"/>
              </a:ext>
            </a:extLst>
          </p:cNvPr>
          <p:cNvSpPr>
            <a:spLocks noGrp="1"/>
          </p:cNvSpPr>
          <p:nvPr>
            <p:ph type="sldNum" sz="quarter" idx="12"/>
          </p:nvPr>
        </p:nvSpPr>
        <p:spPr/>
        <p:txBody>
          <a:bodyPr/>
          <a:lstStyle/>
          <a:p>
            <a:fld id="{D57F1E4F-1CFF-5643-939E-217C01CDF565}" type="slidenum">
              <a:rPr lang="en-US" smtClean="0"/>
              <a:pPr/>
              <a:t>1</a:t>
            </a:fld>
            <a:endParaRPr lang="en-US"/>
          </a:p>
        </p:txBody>
      </p:sp>
    </p:spTree>
    <p:extLst>
      <p:ext uri="{BB962C8B-B14F-4D97-AF65-F5344CB8AC3E}">
        <p14:creationId xmlns:p14="http://schemas.microsoft.com/office/powerpoint/2010/main" val="3690088175"/>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2">
            <a:extLst>
              <a:ext uri="{FF2B5EF4-FFF2-40B4-BE49-F238E27FC236}">
                <a16:creationId xmlns:a16="http://schemas.microsoft.com/office/drawing/2014/main" id="{673D9E0C-5B3D-2048-43CC-0D70C4DEF728}"/>
              </a:ext>
            </a:extLst>
          </p:cNvPr>
          <p:cNvSpPr txBox="1">
            <a:spLocks/>
          </p:cNvSpPr>
          <p:nvPr/>
        </p:nvSpPr>
        <p:spPr>
          <a:xfrm>
            <a:off x="1173285" y="1686080"/>
            <a:ext cx="10817992" cy="3173606"/>
          </a:xfrm>
          <a:prstGeom prst="rect">
            <a:avLst/>
          </a:prstGeom>
          <a:noFill/>
          <a:ln/>
          <a:effectLst/>
        </p:spPr>
        <p:txBody>
          <a:bodyPr vert="horz" wrap="square" lIns="0" tIns="0" rIns="0" bIns="0" rtlCol="0" anchor="ctr">
            <a:normAutofit fontScale="92500" lnSpcReduction="10000"/>
          </a:bodyPr>
          <a:lstStyle>
            <a:lvl1pPr algn="l" defTabSz="457200" rtl="0" eaLnBrk="1" latinLnBrk="0" hangingPunct="1">
              <a:spcBef>
                <a:spcPct val="0"/>
              </a:spcBef>
              <a:buNone/>
              <a:defRPr sz="3600" b="0" kern="1200" cap="all">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5400" b="1" cap="none">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Group 7</a:t>
            </a:r>
            <a:br>
              <a:rPr lang="en-US" sz="24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cs typeface="Arial" panose="020B0604020202020204" pitchFamily="34" charset="0"/>
              </a:rPr>
            </a:br>
            <a:br>
              <a:rPr lang="en-US" sz="24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cs typeface="Arial" panose="020B0604020202020204" pitchFamily="34" charset="0"/>
              </a:rPr>
            </a:br>
            <a:r>
              <a:rPr lang="en-US" sz="3200" b="1" cap="none">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cs typeface="Arial" panose="020B0604020202020204" pitchFamily="34" charset="0"/>
              </a:rPr>
              <a:t>Student Name        Nadia Shuja  </a:t>
            </a:r>
          </a:p>
          <a:p>
            <a:r>
              <a:rPr lang="en-US" sz="3200" b="1" cap="none">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cs typeface="Arial" panose="020B0604020202020204" pitchFamily="34" charset="0"/>
              </a:rPr>
              <a:t>Student ID               2536893</a:t>
            </a:r>
          </a:p>
          <a:p>
            <a:r>
              <a:rPr lang="en-US" sz="3200" b="1" cap="none">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cs typeface="Arial" panose="020B0604020202020204" pitchFamily="34" charset="0"/>
              </a:rPr>
              <a:t>Module                    Digital Skills and Research Methods</a:t>
            </a:r>
          </a:p>
          <a:p>
            <a:r>
              <a:rPr lang="en-US" sz="3200" b="1" cap="none">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cs typeface="Arial" panose="020B0604020202020204" pitchFamily="34" charset="0"/>
              </a:rPr>
              <a:t>Module Code          LCHS4007</a:t>
            </a:r>
          </a:p>
          <a:p>
            <a:r>
              <a:rPr lang="en-US" sz="3200" b="1" cap="none">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cs typeface="Arial" panose="020B0604020202020204" pitchFamily="34" charset="0"/>
              </a:rPr>
              <a:t>Lecturer                  Justin Akoli</a:t>
            </a:r>
          </a:p>
        </p:txBody>
      </p:sp>
    </p:spTree>
    <p:extLst>
      <p:ext uri="{BB962C8B-B14F-4D97-AF65-F5344CB8AC3E}">
        <p14:creationId xmlns:p14="http://schemas.microsoft.com/office/powerpoint/2010/main" val="1293346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55F6B-8BB2-1F6B-2440-D66446B5607E}"/>
              </a:ext>
            </a:extLst>
          </p:cNvPr>
          <p:cNvSpPr>
            <a:spLocks noGrp="1"/>
          </p:cNvSpPr>
          <p:nvPr>
            <p:ph type="title"/>
          </p:nvPr>
        </p:nvSpPr>
        <p:spPr>
          <a:xfrm>
            <a:off x="1150997" y="1019930"/>
            <a:ext cx="8149120" cy="1823632"/>
          </a:xfrm>
        </p:spPr>
        <p:txBody>
          <a:bodyPr>
            <a:noAutofit/>
          </a:bodyPr>
          <a:lstStyle/>
          <a:p>
            <a:pPr algn="l">
              <a:tabLst>
                <a:tab pos="5999163" algn="l"/>
              </a:tabLst>
            </a:pPr>
            <a:r>
              <a:rPr lang="en-US" sz="4800" b="1" spc="50">
                <a:ln w="0"/>
                <a:effectLst>
                  <a:innerShdw blurRad="63500" dist="50800" dir="13500000">
                    <a:srgbClr val="000000">
                      <a:alpha val="50000"/>
                    </a:srgbClr>
                  </a:innerShdw>
                </a:effectLst>
                <a:latin typeface="+mn-lt"/>
                <a:ea typeface="Calibri" pitchFamily="34" charset="-122"/>
                <a:cs typeface="Calibri" pitchFamily="34" charset="-120"/>
              </a:rPr>
              <a:t>Staff Training Through</a:t>
            </a:r>
            <a:br>
              <a:rPr lang="en-US" sz="4800" b="1" spc="50">
                <a:ln w="0"/>
                <a:effectLst>
                  <a:innerShdw blurRad="63500" dist="50800" dir="13500000">
                    <a:srgbClr val="000000">
                      <a:alpha val="50000"/>
                    </a:srgbClr>
                  </a:innerShdw>
                </a:effectLst>
                <a:latin typeface="+mn-lt"/>
                <a:ea typeface="Calibri" pitchFamily="34" charset="-122"/>
                <a:cs typeface="Calibri" pitchFamily="34" charset="-120"/>
              </a:rPr>
            </a:br>
            <a:br>
              <a:rPr lang="en-US" sz="4800" b="1" spc="50">
                <a:ln w="0"/>
                <a:effectLst>
                  <a:innerShdw blurRad="63500" dist="50800" dir="13500000">
                    <a:srgbClr val="000000">
                      <a:alpha val="50000"/>
                    </a:srgbClr>
                  </a:innerShdw>
                </a:effectLst>
                <a:latin typeface="+mn-lt"/>
                <a:ea typeface="Calibri" pitchFamily="34" charset="-122"/>
                <a:cs typeface="Calibri" pitchFamily="34" charset="-120"/>
              </a:rPr>
            </a:br>
            <a:r>
              <a:rPr lang="en-US" sz="48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n-lt"/>
                <a:ea typeface="Calibri" pitchFamily="34" charset="-122"/>
                <a:cs typeface="Calibri" pitchFamily="34" charset="-120"/>
              </a:rPr>
              <a:t>Microsoft Teams</a:t>
            </a:r>
            <a:endParaRPr lang="en-US" sz="4800">
              <a:latin typeface="+mn-lt"/>
            </a:endParaRPr>
          </a:p>
        </p:txBody>
      </p:sp>
      <p:pic>
        <p:nvPicPr>
          <p:cNvPr id="3" name="Image 0" descr="preencoded.png">
            <a:extLst>
              <a:ext uri="{FF2B5EF4-FFF2-40B4-BE49-F238E27FC236}">
                <a16:creationId xmlns:a16="http://schemas.microsoft.com/office/drawing/2014/main" id="{F30D3796-8A0B-E4C4-AFAB-FD4D90CCC2C4}"/>
              </a:ext>
            </a:extLst>
          </p:cNvPr>
          <p:cNvPicPr>
            <a:picLocks noChangeAspect="1"/>
          </p:cNvPicPr>
          <p:nvPr/>
        </p:nvPicPr>
        <p:blipFill>
          <a:blip r:embed="rId2"/>
          <a:stretch>
            <a:fillRect/>
          </a:stretch>
        </p:blipFill>
        <p:spPr>
          <a:xfrm>
            <a:off x="10110195" y="262010"/>
            <a:ext cx="1064622" cy="1064622"/>
          </a:xfrm>
          <a:prstGeom prst="rect">
            <a:avLst/>
          </a:prstGeom>
        </p:spPr>
      </p:pic>
      <p:pic>
        <p:nvPicPr>
          <p:cNvPr id="4" name="Picture 3" descr="Microsoft Teams Training">
            <a:extLst>
              <a:ext uri="{FF2B5EF4-FFF2-40B4-BE49-F238E27FC236}">
                <a16:creationId xmlns:a16="http://schemas.microsoft.com/office/drawing/2014/main" id="{A12A60B1-7C34-8B8B-0CE6-512B27648A7A}"/>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artisticCrisscrossEtching/>
                    </a14:imgEffect>
                    <a14:imgEffect>
                      <a14:brightnessContrast bright="-20000" contrast="-20000"/>
                    </a14:imgEffect>
                  </a14:imgLayer>
                </a14:imgProps>
              </a:ext>
            </a:extLst>
          </a:blip>
          <a:stretch>
            <a:fillRect/>
          </a:stretch>
        </p:blipFill>
        <p:spPr>
          <a:xfrm>
            <a:off x="5303616" y="3176704"/>
            <a:ext cx="6020778" cy="3574837"/>
          </a:xfrm>
          <a:prstGeom prst="rect">
            <a:avLst/>
          </a:prstGeom>
        </p:spPr>
      </p:pic>
    </p:spTree>
    <p:extLst>
      <p:ext uri="{BB962C8B-B14F-4D97-AF65-F5344CB8AC3E}">
        <p14:creationId xmlns:p14="http://schemas.microsoft.com/office/powerpoint/2010/main" val="3395362694"/>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70B1F78-823F-F815-0788-B7A1310BE3D4}"/>
              </a:ext>
            </a:extLst>
          </p:cNvPr>
          <p:cNvSpPr>
            <a:spLocks noGrp="1"/>
          </p:cNvSpPr>
          <p:nvPr>
            <p:ph type="body" idx="1"/>
          </p:nvPr>
        </p:nvSpPr>
        <p:spPr>
          <a:xfrm>
            <a:off x="225218" y="368742"/>
            <a:ext cx="7791931" cy="878468"/>
          </a:xfrm>
        </p:spPr>
        <p:txBody>
          <a:bodyPr/>
          <a:lstStyle/>
          <a:p>
            <a:pPr algn="l"/>
            <a:r>
              <a:rPr lang="en-US" sz="4000" b="1">
                <a:solidFill>
                  <a:schemeClr val="tx1"/>
                </a:solidFill>
                <a:latin typeface="Arial" panose="020B0604020202020204" pitchFamily="34" charset="0"/>
                <a:cs typeface="Arial" panose="020B0604020202020204" pitchFamily="34" charset="0"/>
              </a:rPr>
              <a:t>Presentation Overview</a:t>
            </a:r>
          </a:p>
          <a:p>
            <a:endParaRPr lang="en-US"/>
          </a:p>
        </p:txBody>
      </p:sp>
      <p:graphicFrame>
        <p:nvGraphicFramePr>
          <p:cNvPr id="4" name="Diagram 3">
            <a:extLst>
              <a:ext uri="{FF2B5EF4-FFF2-40B4-BE49-F238E27FC236}">
                <a16:creationId xmlns:a16="http://schemas.microsoft.com/office/drawing/2014/main" id="{B91538D4-6F0F-1652-889B-0BC20DE18FD5}"/>
              </a:ext>
            </a:extLst>
          </p:cNvPr>
          <p:cNvGraphicFramePr/>
          <p:nvPr/>
        </p:nvGraphicFramePr>
        <p:xfrm>
          <a:off x="1000158" y="124721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8373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D41F2-F978-C282-B66C-1DC9A5AE5001}"/>
              </a:ext>
            </a:extLst>
          </p:cNvPr>
          <p:cNvSpPr>
            <a:spLocks noGrp="1"/>
          </p:cNvSpPr>
          <p:nvPr>
            <p:ph type="title"/>
          </p:nvPr>
        </p:nvSpPr>
        <p:spPr>
          <a:xfrm>
            <a:off x="1020851" y="962025"/>
            <a:ext cx="2217649" cy="2543175"/>
          </a:xfrm>
        </p:spPr>
        <p:txBody>
          <a:bodyPr>
            <a:normAutofit/>
          </a:bodyPr>
          <a:lstStyle/>
          <a:p>
            <a:pPr algn="l"/>
            <a:br>
              <a:rPr lang="en-US" sz="2700"/>
            </a:br>
            <a:br>
              <a:rPr lang="en-US"/>
            </a:br>
            <a:endParaRPr lang="en-US"/>
          </a:p>
        </p:txBody>
      </p:sp>
      <p:sp>
        <p:nvSpPr>
          <p:cNvPr id="3" name="Text Placeholder 2">
            <a:extLst>
              <a:ext uri="{FF2B5EF4-FFF2-40B4-BE49-F238E27FC236}">
                <a16:creationId xmlns:a16="http://schemas.microsoft.com/office/drawing/2014/main" id="{5D8E7562-1DD1-AA1A-7C9F-99AE90A06044}"/>
              </a:ext>
            </a:extLst>
          </p:cNvPr>
          <p:cNvSpPr>
            <a:spLocks noGrp="1"/>
          </p:cNvSpPr>
          <p:nvPr>
            <p:ph type="body" idx="1"/>
          </p:nvPr>
        </p:nvSpPr>
        <p:spPr>
          <a:xfrm>
            <a:off x="920491" y="261567"/>
            <a:ext cx="10351017" cy="1188092"/>
          </a:xfrm>
        </p:spPr>
        <p:txBody>
          <a:bodyPr>
            <a:normAutofit fontScale="40000" lnSpcReduction="20000"/>
          </a:bodyPr>
          <a:lstStyle/>
          <a:p>
            <a:pPr algn="l"/>
            <a:r>
              <a:rPr lang="en-US" sz="10000" b="1">
                <a:solidFill>
                  <a:schemeClr val="tx1"/>
                </a:solidFill>
                <a:ea typeface="Calibri" pitchFamily="34" charset="-122"/>
                <a:cs typeface="Calibri" pitchFamily="34" charset="-120"/>
              </a:rPr>
              <a:t>The Setting — Riverdale Nursing Home</a:t>
            </a:r>
            <a:endParaRPr lang="en-US" sz="10000">
              <a:solidFill>
                <a:schemeClr val="tx1"/>
              </a:solidFill>
            </a:endParaRPr>
          </a:p>
          <a:p>
            <a:pPr algn="l"/>
            <a:endParaRPr lang="en-US"/>
          </a:p>
        </p:txBody>
      </p:sp>
      <p:sp>
        <p:nvSpPr>
          <p:cNvPr id="4" name="TextBox 3">
            <a:extLst>
              <a:ext uri="{FF2B5EF4-FFF2-40B4-BE49-F238E27FC236}">
                <a16:creationId xmlns:a16="http://schemas.microsoft.com/office/drawing/2014/main" id="{7C8DF4DF-386E-15EE-CAA3-8A789D8EF0CE}"/>
              </a:ext>
            </a:extLst>
          </p:cNvPr>
          <p:cNvSpPr txBox="1"/>
          <p:nvPr/>
        </p:nvSpPr>
        <p:spPr>
          <a:xfrm>
            <a:off x="357187" y="768906"/>
            <a:ext cx="10914322" cy="6001643"/>
          </a:xfrm>
          <a:prstGeom prst="rect">
            <a:avLst/>
          </a:prstGeom>
          <a:noFill/>
        </p:spPr>
        <p:txBody>
          <a:bodyPr wrap="square" rtlCol="0">
            <a:spAutoFit/>
          </a:bodyPr>
          <a:lstStyle/>
          <a:p>
            <a:pPr marL="285750" indent="-285750">
              <a:buFont typeface="Wingdings" panose="05000000000000000000" pitchFamily="2" charset="2"/>
              <a:buChar char="v"/>
            </a:pPr>
            <a:endParaRPr lang="en-GB" sz="2400"/>
          </a:p>
          <a:p>
            <a:pPr marL="285750" indent="-285750">
              <a:buFont typeface="Wingdings" panose="05000000000000000000" pitchFamily="2" charset="2"/>
              <a:buChar char="v"/>
            </a:pPr>
            <a:r>
              <a:rPr lang="en-GB" sz="2400"/>
              <a:t>Riverdale Nursing home provides round the clock care and supervision to senior citizens who require it.</a:t>
            </a:r>
          </a:p>
          <a:p>
            <a:endParaRPr lang="en-GB" sz="2400"/>
          </a:p>
          <a:p>
            <a:pPr marL="285750" indent="-285750">
              <a:buFont typeface="Wingdings" panose="05000000000000000000" pitchFamily="2" charset="2"/>
              <a:buChar char="v"/>
            </a:pPr>
            <a:r>
              <a:rPr lang="en-GB" sz="2400"/>
              <a:t>It is run in two separate buildings and has a range of staff, including carers, senior carers, nurse and administrative staff.</a:t>
            </a:r>
          </a:p>
          <a:p>
            <a:endParaRPr lang="en-GB" sz="2400"/>
          </a:p>
          <a:p>
            <a:pPr marL="285750" indent="-285750">
              <a:buFont typeface="Wingdings" panose="05000000000000000000" pitchFamily="2" charset="2"/>
              <a:buChar char="v"/>
            </a:pPr>
            <a:r>
              <a:rPr lang="en-GB" sz="2400"/>
              <a:t>Since staff work different shifts and locations, communications can sometimes be difficult.</a:t>
            </a:r>
          </a:p>
          <a:p>
            <a:pPr marL="285750" indent="-285750">
              <a:buFont typeface="Wingdings" panose="05000000000000000000" pitchFamily="2" charset="2"/>
              <a:buChar char="v"/>
            </a:pPr>
            <a:endParaRPr lang="en-GB" sz="2400"/>
          </a:p>
          <a:p>
            <a:pPr marL="285750" indent="-285750">
              <a:buFont typeface="Wingdings" panose="05000000000000000000" pitchFamily="2" charset="2"/>
              <a:buChar char="v"/>
            </a:pPr>
            <a:r>
              <a:rPr lang="en-GB" sz="2400"/>
              <a:t>This means that key messages, policy changes and training are not always effectively communicated at all.</a:t>
            </a:r>
          </a:p>
          <a:p>
            <a:pPr marL="285750" indent="-285750">
              <a:buFont typeface="Wingdings" panose="05000000000000000000" pitchFamily="2" charset="2"/>
              <a:buChar char="v"/>
            </a:pPr>
            <a:endParaRPr lang="en-GB" sz="2400"/>
          </a:p>
          <a:p>
            <a:pPr marL="285750" indent="-285750">
              <a:buFont typeface="Wingdings" panose="05000000000000000000" pitchFamily="2" charset="2"/>
              <a:buChar char="v"/>
            </a:pPr>
            <a:r>
              <a:rPr lang="en-GB" sz="2400"/>
              <a:t>This means that there is a need for a reliable digital solution that enables all staff to be connected wherever and whenever they </a:t>
            </a:r>
          </a:p>
          <a:p>
            <a:r>
              <a:rPr lang="en-GB" sz="2400"/>
              <a:t>   work</a:t>
            </a:r>
            <a:r>
              <a:rPr lang="en-GB" sz="2400">
                <a:solidFill>
                  <a:srgbClr val="C00000"/>
                </a:solidFill>
              </a:rPr>
              <a:t> (Henderson, D., 2020)</a:t>
            </a:r>
          </a:p>
        </p:txBody>
      </p:sp>
    </p:spTree>
    <p:extLst>
      <p:ext uri="{BB962C8B-B14F-4D97-AF65-F5344CB8AC3E}">
        <p14:creationId xmlns:p14="http://schemas.microsoft.com/office/powerpoint/2010/main" val="2203197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F99CA0E-23AF-6711-09BC-C052533A0A31}"/>
              </a:ext>
            </a:extLst>
          </p:cNvPr>
          <p:cNvSpPr>
            <a:spLocks noGrp="1"/>
          </p:cNvSpPr>
          <p:nvPr>
            <p:ph type="body" sz="half" idx="2"/>
          </p:nvPr>
        </p:nvSpPr>
        <p:spPr>
          <a:xfrm>
            <a:off x="109582" y="1549958"/>
            <a:ext cx="7338967" cy="5140774"/>
          </a:xfrm>
        </p:spPr>
        <p:txBody>
          <a:bodyPr>
            <a:normAutofit/>
          </a:bodyPr>
          <a:lstStyle/>
          <a:p>
            <a:pPr marL="342900" marR="0" lvl="0" indent="-342900" algn="just" defTabSz="457200" rtl="0" eaLnBrk="1" fontAlgn="auto" latinLnBrk="0" hangingPunct="1">
              <a:lnSpc>
                <a:spcPct val="100000"/>
              </a:lnSpc>
              <a:spcBef>
                <a:spcPts val="1000"/>
              </a:spcBef>
              <a:spcAft>
                <a:spcPts val="0"/>
              </a:spcAft>
              <a:buClr>
                <a:srgbClr val="17406D"/>
              </a:buClr>
              <a:buSzPct val="80000"/>
              <a:buFont typeface="Wingdings" panose="05000000000000000000" pitchFamily="2" charset="2"/>
              <a:buChar char="v"/>
              <a:tabLst/>
              <a:defRPr/>
            </a:pPr>
            <a:r>
              <a:rPr kumimoji="0" lang="en-US" sz="2200" b="0" i="0" u="none" strike="noStrike" kern="1200" cap="none" spc="0" normalizeH="0" baseline="0" noProof="0">
                <a:ln>
                  <a:noFill/>
                </a:ln>
                <a:solidFill>
                  <a:schemeClr val="tx1"/>
                </a:solidFill>
                <a:effectLst/>
                <a:uLnTx/>
                <a:uFillTx/>
                <a:latin typeface="Trebuchet MS" panose="020B0603020202020204"/>
                <a:ea typeface="+mn-ea"/>
                <a:cs typeface="Calibri" panose="020F0502020204030204" pitchFamily="34" charset="0"/>
              </a:rPr>
              <a:t>In healthcare environments, staff training is crucial as workers need to be informed about the regulations, procedures, and best practices. </a:t>
            </a:r>
          </a:p>
          <a:p>
            <a:pPr marL="342900" marR="0" lvl="0" indent="-342900" algn="just" defTabSz="457200" rtl="0" eaLnBrk="1" fontAlgn="auto" latinLnBrk="0" hangingPunct="1">
              <a:lnSpc>
                <a:spcPct val="100000"/>
              </a:lnSpc>
              <a:spcBef>
                <a:spcPts val="1000"/>
              </a:spcBef>
              <a:spcAft>
                <a:spcPts val="0"/>
              </a:spcAft>
              <a:buClr>
                <a:srgbClr val="17406D"/>
              </a:buClr>
              <a:buSzPct val="80000"/>
              <a:buFont typeface="Wingdings" panose="05000000000000000000" pitchFamily="2" charset="2"/>
              <a:buChar char="v"/>
              <a:tabLst/>
              <a:defRPr/>
            </a:pPr>
            <a:r>
              <a:rPr kumimoji="0" lang="en-US" sz="2200" b="0" i="0" u="none" strike="noStrike" kern="1200" cap="none" spc="0" normalizeH="0" baseline="0" noProof="0">
                <a:ln>
                  <a:noFill/>
                </a:ln>
                <a:solidFill>
                  <a:schemeClr val="tx1"/>
                </a:solidFill>
                <a:effectLst/>
                <a:uLnTx/>
                <a:uFillTx/>
                <a:latin typeface="Trebuchet MS" panose="020B0603020202020204"/>
                <a:ea typeface="+mn-ea"/>
                <a:cs typeface="Calibri" panose="020F0502020204030204" pitchFamily="34" charset="0"/>
              </a:rPr>
              <a:t>Training at Riverdale Nursing Home covers essential compliance areas like safeguarding, infection control, medication handling, and fire safety. </a:t>
            </a:r>
          </a:p>
          <a:p>
            <a:pPr marL="342900" marR="0" lvl="0" indent="-342900" algn="just" defTabSz="457200" rtl="0" eaLnBrk="1" fontAlgn="auto" latinLnBrk="0" hangingPunct="1">
              <a:lnSpc>
                <a:spcPct val="100000"/>
              </a:lnSpc>
              <a:spcBef>
                <a:spcPts val="1000"/>
              </a:spcBef>
              <a:spcAft>
                <a:spcPts val="0"/>
              </a:spcAft>
              <a:buClr>
                <a:srgbClr val="17406D"/>
              </a:buClr>
              <a:buSzPct val="80000"/>
              <a:buFont typeface="Wingdings" panose="05000000000000000000" pitchFamily="2" charset="2"/>
              <a:buChar char="v"/>
              <a:tabLst/>
              <a:defRPr/>
            </a:pPr>
            <a:r>
              <a:rPr kumimoji="0" lang="en-US" sz="2200" b="0" i="0" u="none" strike="noStrike" kern="1200" cap="none" spc="0" normalizeH="0" baseline="0" noProof="0">
                <a:ln>
                  <a:noFill/>
                </a:ln>
                <a:solidFill>
                  <a:schemeClr val="tx1"/>
                </a:solidFill>
                <a:effectLst/>
                <a:uLnTx/>
                <a:uFillTx/>
                <a:latin typeface="Trebuchet MS" panose="020B0603020202020204"/>
                <a:ea typeface="+mn-ea"/>
                <a:cs typeface="Calibri" panose="020F0502020204030204" pitchFamily="34" charset="0"/>
              </a:rPr>
              <a:t>New staff members must also be inducted, and current staff members must be updated regularly on policies and procedures. </a:t>
            </a:r>
          </a:p>
          <a:p>
            <a:pPr marL="342900" marR="0" lvl="0" indent="-342900" algn="just" defTabSz="457200" rtl="0" eaLnBrk="1" fontAlgn="auto" latinLnBrk="0" hangingPunct="1">
              <a:lnSpc>
                <a:spcPct val="100000"/>
              </a:lnSpc>
              <a:spcBef>
                <a:spcPts val="1000"/>
              </a:spcBef>
              <a:spcAft>
                <a:spcPts val="0"/>
              </a:spcAft>
              <a:buClr>
                <a:srgbClr val="17406D"/>
              </a:buClr>
              <a:buSzPct val="80000"/>
              <a:buFont typeface="Wingdings" panose="05000000000000000000" pitchFamily="2" charset="2"/>
              <a:buChar char="v"/>
              <a:tabLst/>
              <a:defRPr/>
            </a:pPr>
            <a:r>
              <a:rPr kumimoji="0" lang="en-US" sz="2200" b="0" i="0" u="none" strike="noStrike" kern="1200" cap="none" spc="0" normalizeH="0" baseline="0" noProof="0">
                <a:ln>
                  <a:noFill/>
                </a:ln>
                <a:solidFill>
                  <a:schemeClr val="tx1"/>
                </a:solidFill>
                <a:effectLst/>
                <a:uLnTx/>
                <a:uFillTx/>
                <a:latin typeface="Trebuchet MS" panose="020B0603020202020204"/>
                <a:ea typeface="+mn-ea"/>
                <a:cs typeface="Calibri" panose="020F0502020204030204" pitchFamily="34" charset="0"/>
              </a:rPr>
              <a:t>Thus, the organization needs a system to provide the same information to all staff at the appropriate time. </a:t>
            </a:r>
            <a:r>
              <a:rPr kumimoji="0" lang="en-US" sz="2200" b="0" i="0" u="none" strike="noStrike" kern="1200" cap="none" spc="0" normalizeH="0" baseline="0" noProof="0">
                <a:ln>
                  <a:noFill/>
                </a:ln>
                <a:solidFill>
                  <a:srgbClr val="C00000"/>
                </a:solidFill>
                <a:effectLst/>
                <a:uLnTx/>
                <a:uFillTx/>
                <a:latin typeface="Trebuchet MS" panose="020B0603020202020204"/>
                <a:ea typeface="+mn-ea"/>
                <a:cs typeface="Calibri" panose="020F0502020204030204" pitchFamily="34" charset="0"/>
              </a:rPr>
              <a:t>Microsoft (2023)</a:t>
            </a:r>
            <a:endParaRPr lang="en-US" sz="2800">
              <a:solidFill>
                <a:srgbClr val="C00000"/>
              </a:solidFill>
            </a:endParaRPr>
          </a:p>
        </p:txBody>
      </p:sp>
      <p:pic>
        <p:nvPicPr>
          <p:cNvPr id="5" name="Picture 4" descr="Investing in Excellence: The Crucial Role of Ongoing Staff Training and  Professional Development in Skilled Nursing">
            <a:extLst>
              <a:ext uri="{FF2B5EF4-FFF2-40B4-BE49-F238E27FC236}">
                <a16:creationId xmlns:a16="http://schemas.microsoft.com/office/drawing/2014/main" id="{4581CB10-F1EA-8C3A-5D5F-4B4619B3E253}"/>
              </a:ext>
            </a:extLst>
          </p:cNvPr>
          <p:cNvPicPr>
            <a:picLocks noChangeAspect="1"/>
          </p:cNvPicPr>
          <p:nvPr/>
        </p:nvPicPr>
        <p:blipFill>
          <a:blip r:embed="rId2"/>
          <a:stretch>
            <a:fillRect/>
          </a:stretch>
        </p:blipFill>
        <p:spPr>
          <a:xfrm>
            <a:off x="7448549" y="1919324"/>
            <a:ext cx="4527126" cy="3388718"/>
          </a:xfrm>
          <a:prstGeom prst="rect">
            <a:avLst/>
          </a:prstGeom>
          <a:ln w="12700">
            <a:solidFill>
              <a:schemeClr val="tx1"/>
            </a:solidFill>
          </a:ln>
        </p:spPr>
      </p:pic>
      <p:sp>
        <p:nvSpPr>
          <p:cNvPr id="7" name="Title 6">
            <a:extLst>
              <a:ext uri="{FF2B5EF4-FFF2-40B4-BE49-F238E27FC236}">
                <a16:creationId xmlns:a16="http://schemas.microsoft.com/office/drawing/2014/main" id="{003E2D51-7DE1-4F57-D486-4876C8073200}"/>
              </a:ext>
            </a:extLst>
          </p:cNvPr>
          <p:cNvSpPr>
            <a:spLocks noGrp="1"/>
          </p:cNvSpPr>
          <p:nvPr>
            <p:ph type="title"/>
          </p:nvPr>
        </p:nvSpPr>
        <p:spPr>
          <a:xfrm rot="10800000" flipV="1">
            <a:off x="677334" y="167268"/>
            <a:ext cx="8485716" cy="937632"/>
          </a:xfrm>
        </p:spPr>
        <p:txBody>
          <a:bodyPr>
            <a:normAutofit/>
          </a:bodyPr>
          <a:lstStyle/>
          <a:p>
            <a:r>
              <a:rPr lang="en-GB" sz="4400" b="1">
                <a:solidFill>
                  <a:schemeClr val="tx1"/>
                </a:solidFill>
              </a:rPr>
              <a:t>Staff Training Challenges</a:t>
            </a:r>
          </a:p>
        </p:txBody>
      </p:sp>
    </p:spTree>
    <p:extLst>
      <p:ext uri="{BB962C8B-B14F-4D97-AF65-F5344CB8AC3E}">
        <p14:creationId xmlns:p14="http://schemas.microsoft.com/office/powerpoint/2010/main" val="3948718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8FE9C-054E-04E0-A634-839A565ABE78}"/>
              </a:ext>
            </a:extLst>
          </p:cNvPr>
          <p:cNvSpPr>
            <a:spLocks noGrp="1"/>
          </p:cNvSpPr>
          <p:nvPr>
            <p:ph type="title"/>
          </p:nvPr>
        </p:nvSpPr>
        <p:spPr>
          <a:xfrm>
            <a:off x="942975" y="-2000250"/>
            <a:ext cx="6952088" cy="4843810"/>
          </a:xfrm>
        </p:spPr>
        <p:txBody>
          <a:bodyPr>
            <a:noAutofit/>
          </a:bodyPr>
          <a:lstStyle/>
          <a:p>
            <a:pPr marL="0" indent="0" algn="l"/>
            <a:br>
              <a:rPr lang="en-US" sz="2400">
                <a:solidFill>
                  <a:schemeClr val="accent2">
                    <a:lumMod val="75000"/>
                  </a:schemeClr>
                </a:solidFill>
                <a:cs typeface="Calibri" panose="020F0502020204030204" pitchFamily="34" charset="0"/>
              </a:rPr>
            </a:br>
            <a:endParaRPr lang="en-US" sz="2400"/>
          </a:p>
        </p:txBody>
      </p:sp>
      <p:sp>
        <p:nvSpPr>
          <p:cNvPr id="3" name="Text Placeholder 2">
            <a:extLst>
              <a:ext uri="{FF2B5EF4-FFF2-40B4-BE49-F238E27FC236}">
                <a16:creationId xmlns:a16="http://schemas.microsoft.com/office/drawing/2014/main" id="{5636AF31-1C36-3928-E574-F1347F0A030F}"/>
              </a:ext>
            </a:extLst>
          </p:cNvPr>
          <p:cNvSpPr>
            <a:spLocks noGrp="1"/>
          </p:cNvSpPr>
          <p:nvPr>
            <p:ph type="body" idx="1"/>
          </p:nvPr>
        </p:nvSpPr>
        <p:spPr>
          <a:xfrm>
            <a:off x="523053" y="344055"/>
            <a:ext cx="7791931" cy="878468"/>
          </a:xfrm>
        </p:spPr>
        <p:txBody>
          <a:bodyPr/>
          <a:lstStyle/>
          <a:p>
            <a:pPr algn="l"/>
            <a:r>
              <a:rPr lang="en-US" sz="4000" b="1">
                <a:solidFill>
                  <a:schemeClr val="tx1"/>
                </a:solidFill>
                <a:ea typeface="Calibri" pitchFamily="34" charset="-122"/>
                <a:cs typeface="Calibri" pitchFamily="34" charset="-120"/>
              </a:rPr>
              <a:t>Why Microsoft Teams?</a:t>
            </a:r>
          </a:p>
          <a:p>
            <a:pPr algn="l"/>
            <a:endParaRPr lang="en-US"/>
          </a:p>
        </p:txBody>
      </p:sp>
      <p:pic>
        <p:nvPicPr>
          <p:cNvPr id="4" name="Picture 3" descr="Cómo usar Microsoft Teams para tus clases virtuales o teletrabajo">
            <a:extLst>
              <a:ext uri="{FF2B5EF4-FFF2-40B4-BE49-F238E27FC236}">
                <a16:creationId xmlns:a16="http://schemas.microsoft.com/office/drawing/2014/main" id="{F1929B10-7085-E6F7-57EB-4BA83EF8A555}"/>
              </a:ext>
            </a:extLst>
          </p:cNvPr>
          <p:cNvPicPr>
            <a:picLocks noChangeAspect="1"/>
          </p:cNvPicPr>
          <p:nvPr/>
        </p:nvPicPr>
        <p:blipFill>
          <a:blip r:embed="rId2"/>
          <a:stretch>
            <a:fillRect/>
          </a:stretch>
        </p:blipFill>
        <p:spPr>
          <a:xfrm>
            <a:off x="8065947" y="1999539"/>
            <a:ext cx="3263693" cy="3230381"/>
          </a:xfrm>
          <a:prstGeom prst="rect">
            <a:avLst/>
          </a:prstGeom>
        </p:spPr>
      </p:pic>
      <p:sp>
        <p:nvSpPr>
          <p:cNvPr id="5" name="TextBox 4">
            <a:extLst>
              <a:ext uri="{FF2B5EF4-FFF2-40B4-BE49-F238E27FC236}">
                <a16:creationId xmlns:a16="http://schemas.microsoft.com/office/drawing/2014/main" id="{A6DA216E-BF0C-E341-B640-F9D0B14BE837}"/>
              </a:ext>
            </a:extLst>
          </p:cNvPr>
          <p:cNvSpPr txBox="1"/>
          <p:nvPr/>
        </p:nvSpPr>
        <p:spPr>
          <a:xfrm>
            <a:off x="285750" y="1323975"/>
            <a:ext cx="7780197" cy="5632311"/>
          </a:xfrm>
          <a:prstGeom prst="rect">
            <a:avLst/>
          </a:prstGeom>
          <a:noFill/>
        </p:spPr>
        <p:txBody>
          <a:bodyPr wrap="square" rtlCol="0">
            <a:spAutoFit/>
          </a:bodyPr>
          <a:lstStyle/>
          <a:p>
            <a:pPr marL="342900" indent="-342900">
              <a:buFont typeface="Wingdings" panose="05000000000000000000" pitchFamily="2" charset="2"/>
              <a:buChar char="v"/>
            </a:pPr>
            <a:r>
              <a:rPr kumimoji="0" lang="en-US" sz="2400" b="0" i="0" u="none" strike="noStrike" kern="1200" cap="none" spc="0" normalizeH="0" baseline="0" noProof="0">
                <a:ln>
                  <a:noFill/>
                </a:ln>
                <a:effectLst/>
                <a:uLnTx/>
                <a:uFillTx/>
                <a:latin typeface="Trebuchet MS" panose="020B0603020202020204"/>
                <a:ea typeface="+mj-ea"/>
                <a:cs typeface="+mj-cs"/>
              </a:rPr>
              <a:t>Microsoft Teams is the perfect solution as it brings together communication, meetings, file sharing, and scheduling in one place. </a:t>
            </a:r>
            <a:br>
              <a:rPr kumimoji="0" lang="en-US" sz="2400" b="0" i="0" u="none" strike="noStrike" kern="1200" cap="none" spc="0" normalizeH="0" baseline="0" noProof="0">
                <a:ln>
                  <a:noFill/>
                </a:ln>
                <a:effectLst/>
                <a:uLnTx/>
                <a:uFillTx/>
                <a:latin typeface="Trebuchet MS" panose="020B0603020202020204"/>
                <a:ea typeface="+mj-ea"/>
                <a:cs typeface="+mj-cs"/>
              </a:rPr>
            </a:br>
            <a:endParaRPr kumimoji="0" lang="en-US" sz="24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400" b="0" i="0" u="none" strike="noStrike" kern="1200" cap="none" spc="0" normalizeH="0" baseline="0" noProof="0">
                <a:ln>
                  <a:noFill/>
                </a:ln>
                <a:effectLst/>
                <a:uLnTx/>
                <a:uFillTx/>
                <a:latin typeface="Trebuchet MS" panose="020B0603020202020204"/>
                <a:ea typeface="+mj-ea"/>
                <a:cs typeface="+mj-cs"/>
              </a:rPr>
              <a:t>Teams can be implemented at no additional software cost, as Riverdale already uses Microsoft 365. </a:t>
            </a:r>
            <a:br>
              <a:rPr kumimoji="0" lang="en-US" sz="2400" b="0" i="0" u="none" strike="noStrike" kern="1200" cap="none" spc="0" normalizeH="0" baseline="0" noProof="0">
                <a:ln>
                  <a:noFill/>
                </a:ln>
                <a:effectLst/>
                <a:uLnTx/>
                <a:uFillTx/>
                <a:latin typeface="Trebuchet MS" panose="020B0603020202020204"/>
                <a:ea typeface="+mj-ea"/>
                <a:cs typeface="+mj-cs"/>
              </a:rPr>
            </a:br>
            <a:endParaRPr kumimoji="0" lang="en-US" sz="24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400" b="0" i="0" u="none" strike="noStrike" kern="1200" cap="none" spc="0" normalizeH="0" baseline="0" noProof="0">
                <a:ln>
                  <a:noFill/>
                </a:ln>
                <a:effectLst/>
                <a:uLnTx/>
                <a:uFillTx/>
                <a:latin typeface="Trebuchet MS" panose="020B0603020202020204"/>
                <a:ea typeface="+mj-ea"/>
                <a:cs typeface="+mj-cs"/>
              </a:rPr>
              <a:t>Staff can join live training sessions through video meetings, access training materials online, and communicate through dedicated channels.</a:t>
            </a:r>
            <a:br>
              <a:rPr kumimoji="0" lang="en-US" sz="2400" b="0" i="0" u="none" strike="noStrike" kern="1200" cap="none" spc="0" normalizeH="0" baseline="0" noProof="0">
                <a:ln>
                  <a:noFill/>
                </a:ln>
                <a:effectLst/>
                <a:uLnTx/>
                <a:uFillTx/>
                <a:latin typeface="Trebuchet MS" panose="020B0603020202020204"/>
                <a:ea typeface="+mj-ea"/>
                <a:cs typeface="+mj-cs"/>
              </a:rPr>
            </a:br>
            <a:endParaRPr kumimoji="0" lang="en-US" sz="24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400" b="0" i="0" u="none" strike="noStrike" kern="1200" cap="none" spc="0" normalizeH="0" baseline="0" noProof="0">
                <a:ln>
                  <a:noFill/>
                </a:ln>
                <a:effectLst/>
                <a:uLnTx/>
                <a:uFillTx/>
                <a:latin typeface="Trebuchet MS" panose="020B0603020202020204"/>
                <a:ea typeface="+mj-ea"/>
                <a:cs typeface="+mj-cs"/>
              </a:rPr>
              <a:t>In addition, training sessions can be recorded for staff who are unable to attend.</a:t>
            </a:r>
            <a:r>
              <a:rPr kumimoji="0" lang="en-US" sz="2400" b="0" i="0" u="none" strike="noStrike" kern="1200" cap="none" spc="0" normalizeH="0" baseline="0" noProof="0">
                <a:ln>
                  <a:noFill/>
                </a:ln>
                <a:solidFill>
                  <a:srgbClr val="17406D"/>
                </a:solidFill>
                <a:effectLst/>
                <a:uLnTx/>
                <a:uFillTx/>
                <a:latin typeface="Trebuchet MS" panose="020B0603020202020204"/>
                <a:ea typeface="+mj-ea"/>
                <a:cs typeface="+mj-cs"/>
              </a:rPr>
              <a:t> </a:t>
            </a:r>
            <a:r>
              <a:rPr kumimoji="0" lang="en-US" sz="2400" b="0" i="0" u="none" strike="noStrike" kern="1200" cap="none" spc="0" normalizeH="0" baseline="0" noProof="0">
                <a:ln>
                  <a:noFill/>
                </a:ln>
                <a:solidFill>
                  <a:srgbClr val="C00000"/>
                </a:solidFill>
                <a:effectLst/>
                <a:uLnTx/>
                <a:uFillTx/>
                <a:latin typeface="Trebuchet MS" panose="020B0603020202020204"/>
                <a:ea typeface="+mj-ea"/>
                <a:cs typeface="+mj-cs"/>
              </a:rPr>
              <a:t>(Robinson, S., 2024).</a:t>
            </a:r>
            <a:endParaRPr lang="en-GB">
              <a:solidFill>
                <a:srgbClr val="C00000"/>
              </a:solidFill>
            </a:endParaRPr>
          </a:p>
        </p:txBody>
      </p:sp>
    </p:spTree>
    <p:extLst>
      <p:ext uri="{BB962C8B-B14F-4D97-AF65-F5344CB8AC3E}">
        <p14:creationId xmlns:p14="http://schemas.microsoft.com/office/powerpoint/2010/main" val="518926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57E5B20-D3EA-1493-94D6-5EE406387141}"/>
              </a:ext>
            </a:extLst>
          </p:cNvPr>
          <p:cNvSpPr>
            <a:spLocks noGrp="1"/>
          </p:cNvSpPr>
          <p:nvPr>
            <p:ph type="body" idx="1"/>
          </p:nvPr>
        </p:nvSpPr>
        <p:spPr>
          <a:xfrm>
            <a:off x="1178632" y="225977"/>
            <a:ext cx="10144363" cy="1058073"/>
          </a:xfrm>
        </p:spPr>
        <p:txBody>
          <a:bodyPr>
            <a:normAutofit/>
          </a:bodyPr>
          <a:lstStyle/>
          <a:p>
            <a:pPr algn="l"/>
            <a:r>
              <a:rPr lang="en-US" sz="4000" b="1">
                <a:solidFill>
                  <a:schemeClr val="tx1"/>
                </a:solidFill>
                <a:ea typeface="Calibri" pitchFamily="34" charset="-122"/>
                <a:cs typeface="Calibri" pitchFamily="34" charset="-120"/>
              </a:rPr>
              <a:t>Real-World Application at Riverdale</a:t>
            </a:r>
          </a:p>
          <a:p>
            <a:pPr algn="l"/>
            <a:endParaRPr lang="en-US"/>
          </a:p>
        </p:txBody>
      </p:sp>
      <p:sp>
        <p:nvSpPr>
          <p:cNvPr id="4" name="Title 1">
            <a:extLst>
              <a:ext uri="{FF2B5EF4-FFF2-40B4-BE49-F238E27FC236}">
                <a16:creationId xmlns:a16="http://schemas.microsoft.com/office/drawing/2014/main" id="{49ABB63F-1B7E-0427-B08C-C3AB0BFFD97F}"/>
              </a:ext>
            </a:extLst>
          </p:cNvPr>
          <p:cNvSpPr>
            <a:spLocks noGrp="1"/>
          </p:cNvSpPr>
          <p:nvPr>
            <p:ph type="title"/>
          </p:nvPr>
        </p:nvSpPr>
        <p:spPr>
          <a:xfrm>
            <a:off x="869005" y="1284050"/>
            <a:ext cx="10145071" cy="5100084"/>
          </a:xfrm>
        </p:spPr>
        <p:txBody>
          <a:bodyPr>
            <a:noAutofit/>
          </a:bodyPr>
          <a:lstStyle/>
          <a:p>
            <a:pPr marL="342900" indent="-342900" algn="l"/>
            <a:r>
              <a:rPr lang="en-US" sz="2800"/>
              <a:t>   </a:t>
            </a:r>
            <a:br>
              <a:rPr lang="en-US" sz="2800"/>
            </a:br>
            <a:br>
              <a:rPr lang="en-US" sz="2800"/>
            </a:br>
            <a:br>
              <a:rPr lang="en-US" sz="2800"/>
            </a:br>
            <a:endParaRPr lang="en-US" sz="2400"/>
          </a:p>
        </p:txBody>
      </p:sp>
      <p:sp>
        <p:nvSpPr>
          <p:cNvPr id="2" name="TextBox 1">
            <a:extLst>
              <a:ext uri="{FF2B5EF4-FFF2-40B4-BE49-F238E27FC236}">
                <a16:creationId xmlns:a16="http://schemas.microsoft.com/office/drawing/2014/main" id="{81D8A996-2320-483E-5646-DCBC5A85DDBA}"/>
              </a:ext>
            </a:extLst>
          </p:cNvPr>
          <p:cNvSpPr txBox="1"/>
          <p:nvPr/>
        </p:nvSpPr>
        <p:spPr>
          <a:xfrm>
            <a:off x="142875" y="1038225"/>
            <a:ext cx="11706225" cy="5970865"/>
          </a:xfrm>
          <a:prstGeom prst="rect">
            <a:avLst/>
          </a:prstGeom>
          <a:noFill/>
        </p:spPr>
        <p:txBody>
          <a:bodyPr wrap="square" rtlCol="0">
            <a:spAutoFit/>
          </a:bodyPr>
          <a:lstStyle/>
          <a:p>
            <a:pPr marL="342900" indent="-342900">
              <a:buFont typeface="Wingdings" panose="05000000000000000000" pitchFamily="2" charset="2"/>
              <a:buChar char="v"/>
            </a:pPr>
            <a:r>
              <a:rPr kumimoji="0" lang="en-US" sz="2600" b="0" i="0" u="none" strike="noStrike" kern="1200" cap="none" spc="0" normalizeH="0" baseline="0" noProof="0">
                <a:ln>
                  <a:noFill/>
                </a:ln>
                <a:effectLst/>
                <a:uLnTx/>
                <a:uFillTx/>
                <a:latin typeface="Trebuchet MS" panose="020B0603020202020204"/>
                <a:ea typeface="+mj-ea"/>
                <a:cs typeface="+mj-cs"/>
              </a:rPr>
              <a:t>Riverdale can start by establishing role-based channels like Carers Training, Medication Updates, Admin Briefings, and New Staff Induction to make Teams a success.</a:t>
            </a:r>
            <a:br>
              <a:rPr kumimoji="0" lang="en-US" sz="2600" b="0" i="0" u="none" strike="noStrike" kern="1200" cap="none" spc="0" normalizeH="0" baseline="0" noProof="0">
                <a:ln>
                  <a:noFill/>
                </a:ln>
                <a:effectLst/>
                <a:uLnTx/>
                <a:uFillTx/>
                <a:latin typeface="Trebuchet MS" panose="020B0603020202020204"/>
                <a:ea typeface="+mj-ea"/>
                <a:cs typeface="+mj-cs"/>
              </a:rPr>
            </a:br>
            <a:endParaRPr kumimoji="0" lang="en-US" sz="26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600" b="0" i="0" u="none" strike="noStrike" kern="1200" cap="none" spc="0" normalizeH="0" baseline="0" noProof="0">
                <a:ln>
                  <a:noFill/>
                </a:ln>
                <a:effectLst/>
                <a:uLnTx/>
                <a:uFillTx/>
                <a:latin typeface="Trebuchet MS" panose="020B0603020202020204"/>
                <a:ea typeface="+mj-ea"/>
                <a:cs typeface="+mj-cs"/>
              </a:rPr>
              <a:t>A live training session can then be delivered by a senior nurse, and staff from both buildings can attend at the same time, with training presentations, policy documents, and handbooks uploaded to the platform for future reference. </a:t>
            </a:r>
            <a:endParaRPr lang="en-US" sz="2600">
              <a:latin typeface="Trebuchet MS" panose="020B0603020202020204"/>
              <a:ea typeface="+mj-ea"/>
              <a:cs typeface="+mj-cs"/>
            </a:endParaRPr>
          </a:p>
          <a:p>
            <a:pPr marL="342900" indent="-342900">
              <a:buFont typeface="Wingdings" panose="05000000000000000000" pitchFamily="2" charset="2"/>
              <a:buChar char="v"/>
            </a:pPr>
            <a:endParaRPr kumimoji="0" lang="en-US" sz="26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600" b="0" i="0" u="none" strike="noStrike" kern="1200" cap="none" spc="0" normalizeH="0" baseline="0" noProof="0">
                <a:ln>
                  <a:noFill/>
                </a:ln>
                <a:effectLst/>
                <a:uLnTx/>
                <a:uFillTx/>
                <a:latin typeface="Trebuchet MS" panose="020B0603020202020204"/>
                <a:ea typeface="+mj-ea"/>
                <a:cs typeface="+mj-cs"/>
              </a:rPr>
              <a:t>Managers can also send targeted announcements and monitor training completion to ensure compliance. </a:t>
            </a:r>
            <a:br>
              <a:rPr kumimoji="0" lang="en-US" sz="2600" b="0" i="0" u="none" strike="noStrike" kern="1200" cap="none" spc="0" normalizeH="0" baseline="0" noProof="0">
                <a:ln>
                  <a:noFill/>
                </a:ln>
                <a:effectLst/>
                <a:uLnTx/>
                <a:uFillTx/>
                <a:latin typeface="Trebuchet MS" panose="020B0603020202020204"/>
                <a:ea typeface="+mj-ea"/>
                <a:cs typeface="+mj-cs"/>
              </a:rPr>
            </a:br>
            <a:endParaRPr kumimoji="0" lang="en-US" sz="26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600" b="0" i="0" u="none" strike="noStrike" kern="1200" cap="none" spc="0" normalizeH="0" baseline="0" noProof="0">
                <a:ln>
                  <a:noFill/>
                </a:ln>
                <a:effectLst/>
                <a:uLnTx/>
                <a:uFillTx/>
                <a:latin typeface="Trebuchet MS" panose="020B0603020202020204"/>
                <a:ea typeface="+mj-ea"/>
                <a:cs typeface="+mj-cs"/>
              </a:rPr>
              <a:t>This way, you're building a systematic and productive training program for everyone.</a:t>
            </a:r>
            <a:br>
              <a:rPr kumimoji="0" lang="en-US" sz="2400" b="0" i="0" u="none" strike="noStrike" kern="1200" cap="none" spc="0" normalizeH="0" baseline="0" noProof="0">
                <a:ln>
                  <a:noFill/>
                </a:ln>
                <a:effectLst/>
                <a:uLnTx/>
                <a:uFillTx/>
                <a:latin typeface="Trebuchet MS" panose="020B0603020202020204"/>
                <a:ea typeface="+mj-ea"/>
                <a:cs typeface="+mj-cs"/>
              </a:rPr>
            </a:br>
            <a:endParaRPr lang="en-GB"/>
          </a:p>
        </p:txBody>
      </p:sp>
    </p:spTree>
    <p:extLst>
      <p:ext uri="{BB962C8B-B14F-4D97-AF65-F5344CB8AC3E}">
        <p14:creationId xmlns:p14="http://schemas.microsoft.com/office/powerpoint/2010/main" val="991294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A6D8E-3473-E8DF-37F5-74F783BFB235}"/>
              </a:ext>
            </a:extLst>
          </p:cNvPr>
          <p:cNvSpPr>
            <a:spLocks noGrp="1"/>
          </p:cNvSpPr>
          <p:nvPr>
            <p:ph type="title"/>
          </p:nvPr>
        </p:nvSpPr>
        <p:spPr>
          <a:xfrm>
            <a:off x="114300" y="127833"/>
            <a:ext cx="11910431" cy="853475"/>
          </a:xfrm>
        </p:spPr>
        <p:txBody>
          <a:bodyPr>
            <a:normAutofit fontScale="90000"/>
          </a:bodyPr>
          <a:lstStyle/>
          <a:p>
            <a:pPr algn="l"/>
            <a:r>
              <a:rPr lang="en-US" sz="4000" b="1">
                <a:solidFill>
                  <a:schemeClr val="tx1"/>
                </a:solidFill>
                <a:ea typeface="Calibri" pitchFamily="34" charset="-122"/>
                <a:cs typeface="Calibri" pitchFamily="34" charset="-120"/>
              </a:rPr>
              <a:t>   How Teams Improves Efficiency &amp; Communication</a:t>
            </a:r>
            <a:br>
              <a:rPr lang="en-US" sz="3600" b="1">
                <a:ea typeface="Calibri" pitchFamily="34" charset="-122"/>
                <a:cs typeface="Calibri" pitchFamily="34" charset="-120"/>
              </a:rPr>
            </a:br>
            <a:endParaRPr lang="en-US"/>
          </a:p>
        </p:txBody>
      </p:sp>
      <p:sp>
        <p:nvSpPr>
          <p:cNvPr id="3" name="Content Placeholder 2">
            <a:extLst>
              <a:ext uri="{FF2B5EF4-FFF2-40B4-BE49-F238E27FC236}">
                <a16:creationId xmlns:a16="http://schemas.microsoft.com/office/drawing/2014/main" id="{0B5063F7-0D04-ACDE-53E5-D1BF02174CBF}"/>
              </a:ext>
            </a:extLst>
          </p:cNvPr>
          <p:cNvSpPr>
            <a:spLocks noGrp="1"/>
          </p:cNvSpPr>
          <p:nvPr>
            <p:ph idx="1"/>
          </p:nvPr>
        </p:nvSpPr>
        <p:spPr>
          <a:xfrm>
            <a:off x="-2" y="981308"/>
            <a:ext cx="11496677" cy="5876691"/>
          </a:xfrm>
        </p:spPr>
        <p:txBody>
          <a:bodyPr>
            <a:normAutofit fontScale="62500" lnSpcReduction="20000"/>
          </a:bodyPr>
          <a:lstStyle/>
          <a:p>
            <a:pPr marL="6160" indent="0" algn="just">
              <a:buNone/>
            </a:pPr>
            <a:r>
              <a:rPr lang="en-US"/>
              <a:t> </a:t>
            </a:r>
          </a:p>
          <a:p>
            <a:pPr marL="6160" indent="0" algn="just">
              <a:buNone/>
            </a:pPr>
            <a:r>
              <a:rPr lang="en-US" sz="5100">
                <a:solidFill>
                  <a:schemeClr val="tx1"/>
                </a:solidFill>
                <a:latin typeface="+mj-lt"/>
              </a:rPr>
              <a:t> Microsoft Teams enhances training in several ways:</a:t>
            </a:r>
          </a:p>
          <a:p>
            <a:pPr marL="6160" indent="0" algn="just">
              <a:buNone/>
            </a:pPr>
            <a:endParaRPr lang="en-US" sz="5100">
              <a:solidFill>
                <a:schemeClr val="tx1"/>
              </a:solidFill>
              <a:latin typeface="+mj-lt"/>
            </a:endParaRPr>
          </a:p>
          <a:p>
            <a:pPr marL="685800" indent="-685800" algn="just">
              <a:buFont typeface="Wingdings" panose="05000000000000000000" pitchFamily="2" charset="2"/>
              <a:buChar char="v"/>
            </a:pPr>
            <a:r>
              <a:rPr lang="en-US" sz="5100">
                <a:solidFill>
                  <a:schemeClr val="tx1"/>
                </a:solidFill>
                <a:latin typeface="+mj-lt"/>
              </a:rPr>
              <a:t>First, recorded sessions mean that no employee misses out on important training because of shift schedules. </a:t>
            </a:r>
          </a:p>
          <a:p>
            <a:pPr marL="685800" indent="-685800" algn="just">
              <a:buFont typeface="Wingdings" panose="05000000000000000000" pitchFamily="2" charset="2"/>
              <a:buChar char="v"/>
            </a:pPr>
            <a:r>
              <a:rPr lang="en-US" sz="5100">
                <a:solidFill>
                  <a:schemeClr val="tx1"/>
                </a:solidFill>
                <a:latin typeface="+mj-lt"/>
              </a:rPr>
              <a:t>Second, instant messaging and announcements offer real-time communication.</a:t>
            </a:r>
          </a:p>
          <a:p>
            <a:pPr marL="685800" indent="-685800" algn="just">
              <a:buFont typeface="Wingdings" panose="05000000000000000000" pitchFamily="2" charset="2"/>
              <a:buChar char="v"/>
            </a:pPr>
            <a:r>
              <a:rPr lang="en-US" sz="5100">
                <a:solidFill>
                  <a:schemeClr val="tx1"/>
                </a:solidFill>
                <a:latin typeface="+mj-lt"/>
              </a:rPr>
              <a:t>Third, all training materials, policies, and manuals can be kept in a single central location and can be accessed easily whenever required. </a:t>
            </a:r>
          </a:p>
          <a:p>
            <a:pPr marL="685800" indent="-685800" algn="just">
              <a:buFont typeface="Wingdings" panose="05000000000000000000" pitchFamily="2" charset="2"/>
              <a:buChar char="v"/>
            </a:pPr>
            <a:r>
              <a:rPr lang="en-US" sz="5100">
                <a:solidFill>
                  <a:schemeClr val="tx1"/>
                </a:solidFill>
                <a:latin typeface="+mj-lt"/>
              </a:rPr>
              <a:t>Lastly, Teams enables employees from both buildings to attend the same training without having to travel, which saves time and resources. </a:t>
            </a:r>
            <a:r>
              <a:rPr lang="en-US" sz="5100">
                <a:solidFill>
                  <a:srgbClr val="C00000"/>
                </a:solidFill>
              </a:rPr>
              <a:t>(Dall’ Ora, C., 2020)</a:t>
            </a:r>
            <a:endParaRPr lang="en-US" sz="4400">
              <a:solidFill>
                <a:srgbClr val="C00000"/>
              </a:solidFill>
              <a:latin typeface="+mj-lt"/>
            </a:endParaRPr>
          </a:p>
        </p:txBody>
      </p:sp>
    </p:spTree>
    <p:extLst>
      <p:ext uri="{BB962C8B-B14F-4D97-AF65-F5344CB8AC3E}">
        <p14:creationId xmlns:p14="http://schemas.microsoft.com/office/powerpoint/2010/main" val="1560797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CED8E-04A0-934E-FB00-6FE22819D07A}"/>
              </a:ext>
            </a:extLst>
          </p:cNvPr>
          <p:cNvSpPr>
            <a:spLocks noGrp="1"/>
          </p:cNvSpPr>
          <p:nvPr>
            <p:ph type="title"/>
          </p:nvPr>
        </p:nvSpPr>
        <p:spPr>
          <a:xfrm>
            <a:off x="1071004" y="80988"/>
            <a:ext cx="7956560" cy="1078348"/>
          </a:xfrm>
        </p:spPr>
        <p:txBody>
          <a:bodyPr/>
          <a:lstStyle/>
          <a:p>
            <a:pPr algn="l"/>
            <a:r>
              <a:rPr lang="en-US" sz="3600" b="1">
                <a:solidFill>
                  <a:schemeClr val="bg1"/>
                </a:solidFill>
                <a:ea typeface="Calibri" pitchFamily="34" charset="-122"/>
                <a:cs typeface="Calibri" pitchFamily="34" charset="-120"/>
              </a:rPr>
              <a:t>Advantages &amp; Limitations</a:t>
            </a:r>
            <a:endParaRPr lang="en-US"/>
          </a:p>
        </p:txBody>
      </p:sp>
      <p:sp>
        <p:nvSpPr>
          <p:cNvPr id="3" name="Text Placeholder 2">
            <a:extLst>
              <a:ext uri="{FF2B5EF4-FFF2-40B4-BE49-F238E27FC236}">
                <a16:creationId xmlns:a16="http://schemas.microsoft.com/office/drawing/2014/main" id="{CE753C38-B6FC-450F-0278-4CF83B01A802}"/>
              </a:ext>
            </a:extLst>
          </p:cNvPr>
          <p:cNvSpPr>
            <a:spLocks noGrp="1"/>
          </p:cNvSpPr>
          <p:nvPr>
            <p:ph type="body" idx="1"/>
          </p:nvPr>
        </p:nvSpPr>
        <p:spPr>
          <a:xfrm>
            <a:off x="1231299" y="363849"/>
            <a:ext cx="3896467" cy="1078348"/>
          </a:xfrm>
        </p:spPr>
        <p:txBody>
          <a:bodyPr/>
          <a:lstStyle/>
          <a:p>
            <a:r>
              <a:rPr lang="en-US" sz="3600" b="1" kern="0" spc="100">
                <a:solidFill>
                  <a:srgbClr val="02C39A"/>
                </a:solidFill>
                <a:ea typeface="Calibri" pitchFamily="34" charset="-122"/>
                <a:cs typeface="Calibri" pitchFamily="34" charset="-120"/>
              </a:rPr>
              <a:t>ADVANTAGES</a:t>
            </a:r>
            <a:endParaRPr lang="en-US" sz="3600" b="1"/>
          </a:p>
        </p:txBody>
      </p:sp>
      <p:sp>
        <p:nvSpPr>
          <p:cNvPr id="4" name="Content Placeholder 3">
            <a:extLst>
              <a:ext uri="{FF2B5EF4-FFF2-40B4-BE49-F238E27FC236}">
                <a16:creationId xmlns:a16="http://schemas.microsoft.com/office/drawing/2014/main" id="{DE03F696-D49F-E6A6-C1E5-DA8C030A979D}"/>
              </a:ext>
            </a:extLst>
          </p:cNvPr>
          <p:cNvSpPr>
            <a:spLocks noGrp="1"/>
          </p:cNvSpPr>
          <p:nvPr>
            <p:ph sz="half" idx="2"/>
          </p:nvPr>
        </p:nvSpPr>
        <p:spPr>
          <a:xfrm>
            <a:off x="104172" y="1392946"/>
            <a:ext cx="5372270" cy="5285645"/>
          </a:xfrm>
        </p:spPr>
        <p:txBody>
          <a:bodyPr>
            <a:normAutofit lnSpcReduction="10000"/>
          </a:bodyPr>
          <a:lstStyle/>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All-in-one: chat, video, files, and calendar</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Integrated with Microsoft 365 already in use</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Recorded sessions for shift workers (Prensky and Berry, 2020)</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 Accessible on any device  phone, tablet, PC</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Reduces paper and email-based training updates</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Free with existing Microsoft 365 licence</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Supports up to 1,000 participants per meeting </a:t>
            </a:r>
            <a:r>
              <a:rPr lang="en-US" sz="2300">
                <a:solidFill>
                  <a:srgbClr val="C00000"/>
                </a:solidFill>
                <a:latin typeface="Arial" panose="020B0604020202020204" pitchFamily="34" charset="0"/>
                <a:cs typeface="Arial" panose="020B0604020202020204" pitchFamily="34" charset="0"/>
              </a:rPr>
              <a:t>(Charnock, R., 2024).</a:t>
            </a:r>
          </a:p>
          <a:p>
            <a:endParaRPr lang="en-US"/>
          </a:p>
        </p:txBody>
      </p:sp>
      <p:sp>
        <p:nvSpPr>
          <p:cNvPr id="5" name="Text Placeholder 4">
            <a:extLst>
              <a:ext uri="{FF2B5EF4-FFF2-40B4-BE49-F238E27FC236}">
                <a16:creationId xmlns:a16="http://schemas.microsoft.com/office/drawing/2014/main" id="{1D99785F-DD24-89D6-B0CB-533AB7DFB622}"/>
              </a:ext>
            </a:extLst>
          </p:cNvPr>
          <p:cNvSpPr>
            <a:spLocks noGrp="1"/>
          </p:cNvSpPr>
          <p:nvPr>
            <p:ph type="body" sz="quarter" idx="3"/>
          </p:nvPr>
        </p:nvSpPr>
        <p:spPr>
          <a:xfrm>
            <a:off x="7064236" y="1129502"/>
            <a:ext cx="3899798" cy="713818"/>
          </a:xfrm>
        </p:spPr>
        <p:txBody>
          <a:bodyPr/>
          <a:lstStyle/>
          <a:p>
            <a:r>
              <a:rPr lang="en-US" sz="3600" b="1" kern="0" spc="100">
                <a:solidFill>
                  <a:srgbClr val="FF0000"/>
                </a:solidFill>
                <a:ea typeface="Calibri" pitchFamily="34" charset="-122"/>
                <a:cs typeface="Calibri" pitchFamily="34" charset="-120"/>
              </a:rPr>
              <a:t>LIMITATIONS</a:t>
            </a:r>
            <a:endParaRPr lang="en-US" sz="3600">
              <a:solidFill>
                <a:srgbClr val="FF0000"/>
              </a:solidFill>
            </a:endParaRPr>
          </a:p>
          <a:p>
            <a:endParaRPr lang="en-US"/>
          </a:p>
        </p:txBody>
      </p:sp>
      <p:sp>
        <p:nvSpPr>
          <p:cNvPr id="6" name="Content Placeholder 5">
            <a:extLst>
              <a:ext uri="{FF2B5EF4-FFF2-40B4-BE49-F238E27FC236}">
                <a16:creationId xmlns:a16="http://schemas.microsoft.com/office/drawing/2014/main" id="{DF4D1BB0-05ED-1255-78F1-C7D1584B89BA}"/>
              </a:ext>
            </a:extLst>
          </p:cNvPr>
          <p:cNvSpPr>
            <a:spLocks noGrp="1"/>
          </p:cNvSpPr>
          <p:nvPr>
            <p:ph sz="quarter" idx="4"/>
          </p:nvPr>
        </p:nvSpPr>
        <p:spPr>
          <a:xfrm>
            <a:off x="5476442" y="1361089"/>
            <a:ext cx="5853197" cy="5349357"/>
          </a:xfrm>
        </p:spPr>
        <p:txBody>
          <a:bodyPr>
            <a:noAutofit/>
          </a:bodyPr>
          <a:lstStyle/>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Requires digital literacy ,  staff may need support</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Older staff may find the platform overwhelming</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Poor Wi-Fi can disrupt live training sessions</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Notifications can become excessive and distracting</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Privacy risk if patient data is shared in chats</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Requires management to actively monitor usage</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Notification fatigue can reduce staff engagement </a:t>
            </a:r>
            <a:r>
              <a:rPr lang="en-US" sz="2200">
                <a:solidFill>
                  <a:srgbClr val="C00000"/>
                </a:solidFill>
              </a:rPr>
              <a:t>(Grynyshyna, M ., 2023).</a:t>
            </a:r>
            <a:endParaRPr lang="en-US" sz="2200">
              <a:solidFill>
                <a:srgbClr val="C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3862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A87A4-D2CF-C67C-DA08-3AB9F4D98D42}"/>
              </a:ext>
            </a:extLst>
          </p:cNvPr>
          <p:cNvSpPr>
            <a:spLocks noGrp="1"/>
          </p:cNvSpPr>
          <p:nvPr>
            <p:ph type="title"/>
          </p:nvPr>
        </p:nvSpPr>
        <p:spPr>
          <a:xfrm>
            <a:off x="162047" y="856527"/>
            <a:ext cx="11166888" cy="5845215"/>
          </a:xfrm>
        </p:spPr>
        <p:txBody>
          <a:bodyPr>
            <a:noAutofit/>
          </a:bodyPr>
          <a:lstStyle/>
          <a:p>
            <a:pPr algn="l"/>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1. Charnock, R., 2024. </a:t>
            </a:r>
            <a:r>
              <a:rPr lang="en-US" sz="2000" i="1">
                <a:solidFill>
                  <a:schemeClr val="tx1"/>
                </a:solidFill>
                <a:latin typeface="Aptos Narrow" panose="020F0502020204030204" pitchFamily="34" charset="0"/>
              </a:rPr>
              <a:t>7 Benefits of Using Microsoft Teams for Business.</a:t>
            </a: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2. Dall'Ora, C. Dahlgren, A. 2020. Shift work in nursing: closing the knowledge gaps and advancing innovation in practice. </a:t>
            </a:r>
            <a:r>
              <a:rPr lang="en-US" sz="2000" i="1">
                <a:solidFill>
                  <a:schemeClr val="tx1"/>
                </a:solidFill>
                <a:latin typeface="Aptos Narrow" panose="020F0502020204030204" pitchFamily="34" charset="0"/>
              </a:rPr>
              <a:t>International Journal of Nursing Studies, </a:t>
            </a:r>
            <a:r>
              <a:rPr lang="en-US" sz="2000">
                <a:solidFill>
                  <a:schemeClr val="tx1"/>
                </a:solidFill>
                <a:latin typeface="Aptos Narrow" panose="020F0502020204030204" pitchFamily="34" charset="0"/>
              </a:rPr>
              <a:t>Volume 112, p. 103743.</a:t>
            </a: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3. </a:t>
            </a:r>
            <a:r>
              <a:rPr kumimoji="0" lang="en-US" sz="2000" b="0" i="0" u="none" strike="noStrike" kern="1200" cap="none" spc="0" normalizeH="0" baseline="0" noProof="0" err="1">
                <a:ln>
                  <a:noFill/>
                </a:ln>
                <a:solidFill>
                  <a:schemeClr val="tx1"/>
                </a:solidFill>
                <a:effectLst/>
                <a:uLnTx/>
                <a:uFillTx/>
                <a:latin typeface="Aptos Narrow" panose="020F0502020204030204" pitchFamily="34" charset="0"/>
              </a:rPr>
              <a:t>Grynyshyna</a:t>
            </a:r>
            <a:r>
              <a:rPr kumimoji="0" lang="en-US" sz="2000" b="0" i="0" u="none" strike="noStrike" kern="1200" cap="none" spc="0" normalizeH="0" baseline="0" noProof="0">
                <a:ln>
                  <a:noFill/>
                </a:ln>
                <a:solidFill>
                  <a:schemeClr val="tx1"/>
                </a:solidFill>
                <a:effectLst/>
                <a:uLnTx/>
                <a:uFillTx/>
                <a:latin typeface="Aptos Narrow" panose="020F0502020204030204" pitchFamily="34" charset="0"/>
              </a:rPr>
              <a:t>, M., 2023. Comparative Analysis of Ways to Integrate Microsoft Teams, Zoom, Google Meet Into the Educational Process of Higher Education Institutions of Ukraine. </a:t>
            </a:r>
            <a:r>
              <a:rPr kumimoji="0" lang="en-US" sz="2000" b="0" i="1" u="none" strike="noStrike" kern="1200" cap="none" spc="0" normalizeH="0" baseline="0" noProof="0">
                <a:ln>
                  <a:noFill/>
                </a:ln>
                <a:solidFill>
                  <a:schemeClr val="tx1"/>
                </a:solidFill>
                <a:effectLst/>
                <a:uLnTx/>
                <a:uFillTx/>
                <a:latin typeface="Aptos Narrow" panose="020F0502020204030204" pitchFamily="34" charset="0"/>
              </a:rPr>
              <a:t>Journal of Higher Education Theory and Practice, </a:t>
            </a:r>
            <a:r>
              <a:rPr kumimoji="0" lang="en-US" sz="2000" b="0" i="0" u="none" strike="noStrike" kern="1200" cap="none" spc="0" normalizeH="0" baseline="0" noProof="0">
                <a:ln>
                  <a:noFill/>
                </a:ln>
                <a:solidFill>
                  <a:schemeClr val="tx1"/>
                </a:solidFill>
                <a:effectLst/>
                <a:uLnTx/>
                <a:uFillTx/>
                <a:latin typeface="Aptos Narrow" panose="020F0502020204030204" pitchFamily="34" charset="0"/>
              </a:rPr>
              <a:t>Volume 23.</a:t>
            </a:r>
            <a:br>
              <a:rPr kumimoji="0" lang="en-US" sz="2000" b="0" i="0" u="none" strike="noStrike" kern="1200" cap="none" spc="0" normalizeH="0" baseline="0" noProof="0">
                <a:ln>
                  <a:noFill/>
                </a:ln>
                <a:solidFill>
                  <a:schemeClr val="tx1"/>
                </a:solidFill>
                <a:effectLst/>
                <a:uLnTx/>
                <a:uFillTx/>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4. Henderson, D. Woodcock, H.  Metha, J. Khan, N. Shivji, V. Richardson, C. Aya, H. Ziser, S. Pollara, G. and Burns, A. 2020.  Keep calm and carry on learning: using Microsoft Teams to deliver a medical education program during the COVID-19 pandemic. </a:t>
            </a:r>
            <a:r>
              <a:rPr lang="en-US" sz="2000" i="1">
                <a:solidFill>
                  <a:schemeClr val="tx1"/>
                </a:solidFill>
                <a:latin typeface="Aptos Narrow" panose="020F0502020204030204" pitchFamily="34" charset="0"/>
              </a:rPr>
              <a:t>Future Healthcare Journal, </a:t>
            </a:r>
            <a:r>
              <a:rPr lang="en-US" sz="2000">
                <a:solidFill>
                  <a:schemeClr val="tx1"/>
                </a:solidFill>
                <a:latin typeface="Aptos Narrow" panose="020F0502020204030204" pitchFamily="34" charset="0"/>
              </a:rPr>
              <a:t>7(3), pp. e67-e70.</a:t>
            </a: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5. Microsoft (2023) What is Microsoft Teams? Available at: </a:t>
            </a:r>
            <a:r>
              <a:rPr lang="en-US" sz="2000">
                <a:solidFill>
                  <a:schemeClr val="tx1"/>
                </a:solidFill>
                <a:latin typeface="Aptos Narrow" panose="020F0502020204030204" pitchFamily="34" charset="0"/>
                <a:hlinkClick r:id="rId3"/>
              </a:rPr>
              <a:t>https://support.Microsoft.com/en-us/teams</a:t>
            </a:r>
            <a:r>
              <a:rPr lang="en-US" sz="2000">
                <a:solidFill>
                  <a:schemeClr val="tx1"/>
                </a:solidFill>
                <a:latin typeface="Aptos Narrow" panose="020F0502020204030204" pitchFamily="34" charset="0"/>
              </a:rPr>
              <a:t> </a:t>
            </a: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6. Robinson, S., 2024. </a:t>
            </a:r>
            <a:r>
              <a:rPr lang="en-US" sz="2000" i="1">
                <a:solidFill>
                  <a:schemeClr val="tx1"/>
                </a:solidFill>
                <a:latin typeface="Aptos Narrow" panose="020F0502020204030204" pitchFamily="34" charset="0"/>
              </a:rPr>
              <a:t>Microsoft Teams. </a:t>
            </a:r>
            <a:r>
              <a:rPr lang="en-US" sz="2000">
                <a:solidFill>
                  <a:schemeClr val="tx1"/>
                </a:solidFill>
                <a:latin typeface="Aptos Narrow" panose="020F0502020204030204" pitchFamily="34" charset="0"/>
              </a:rPr>
              <a:t>[Online] </a:t>
            </a: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Available at: </a:t>
            </a:r>
            <a:r>
              <a:rPr lang="en-US" sz="2000" u="sng">
                <a:solidFill>
                  <a:schemeClr val="tx1"/>
                </a:solidFill>
                <a:latin typeface="Aptos Narrow" panose="020F0502020204030204" pitchFamily="34" charset="0"/>
              </a:rPr>
              <a:t>https://www.techtarget.com/searchunifiedcommunications/definition/Microsoft-Teams</a:t>
            </a:r>
            <a:br>
              <a:rPr lang="en-US" sz="1600">
                <a:solidFill>
                  <a:schemeClr val="tx1"/>
                </a:solidFill>
                <a:latin typeface="Aptos Narrow" panose="020F0502020204030204" pitchFamily="34" charset="0"/>
              </a:rPr>
            </a:br>
            <a:r>
              <a:rPr lang="en-US" sz="1800">
                <a:latin typeface="Aptos Narrow" panose="020F0502020204030204" pitchFamily="34" charset="0"/>
              </a:rPr>
              <a:t> </a:t>
            </a:r>
            <a:br>
              <a:rPr lang="en-US" sz="1800"/>
            </a:br>
            <a:endParaRPr lang="en-US" sz="1800"/>
          </a:p>
        </p:txBody>
      </p:sp>
      <p:sp>
        <p:nvSpPr>
          <p:cNvPr id="3" name="Text Placeholder 2">
            <a:extLst>
              <a:ext uri="{FF2B5EF4-FFF2-40B4-BE49-F238E27FC236}">
                <a16:creationId xmlns:a16="http://schemas.microsoft.com/office/drawing/2014/main" id="{8D01624C-5699-8351-9768-3520FA2CA76D}"/>
              </a:ext>
            </a:extLst>
          </p:cNvPr>
          <p:cNvSpPr>
            <a:spLocks noGrp="1"/>
          </p:cNvSpPr>
          <p:nvPr>
            <p:ph type="body" idx="1"/>
          </p:nvPr>
        </p:nvSpPr>
        <p:spPr>
          <a:xfrm>
            <a:off x="162048" y="156258"/>
            <a:ext cx="8824634" cy="1240255"/>
          </a:xfrm>
        </p:spPr>
        <p:txBody>
          <a:bodyPr/>
          <a:lstStyle/>
          <a:p>
            <a:pPr algn="l"/>
            <a:r>
              <a:rPr lang="en-US" sz="4000" b="1">
                <a:solidFill>
                  <a:schemeClr val="tx1"/>
                </a:solidFill>
                <a:ea typeface="Calibri" pitchFamily="34" charset="-122"/>
                <a:cs typeface="Calibri" pitchFamily="34" charset="-120"/>
              </a:rPr>
              <a:t>References</a:t>
            </a:r>
          </a:p>
          <a:p>
            <a:pPr algn="l"/>
            <a:endParaRPr lang="en-US"/>
          </a:p>
        </p:txBody>
      </p:sp>
    </p:spTree>
    <p:extLst>
      <p:ext uri="{BB962C8B-B14F-4D97-AF65-F5344CB8AC3E}">
        <p14:creationId xmlns:p14="http://schemas.microsoft.com/office/powerpoint/2010/main" val="999136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2255FE-95FC-CC30-E65A-D926901791A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30820CB-A3E1-94C7-0EF5-DA65B60DF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9" y="0"/>
            <a:ext cx="12185522" cy="6858000"/>
          </a:xfrm>
          <a:prstGeom prst="rect">
            <a:avLst/>
          </a:prstGeom>
        </p:spPr>
      </p:pic>
      <p:sp>
        <p:nvSpPr>
          <p:cNvPr id="6" name="TextBox 5">
            <a:extLst>
              <a:ext uri="{FF2B5EF4-FFF2-40B4-BE49-F238E27FC236}">
                <a16:creationId xmlns:a16="http://schemas.microsoft.com/office/drawing/2014/main" id="{053EF60A-2350-9D9A-E9B5-D2BE73463C6F}"/>
              </a:ext>
            </a:extLst>
          </p:cNvPr>
          <p:cNvSpPr txBox="1"/>
          <p:nvPr/>
        </p:nvSpPr>
        <p:spPr>
          <a:xfrm>
            <a:off x="447666" y="4012900"/>
            <a:ext cx="8541352" cy="1897955"/>
          </a:xfrm>
          <a:prstGeom prst="rect">
            <a:avLst/>
          </a:prstGeom>
          <a:noFill/>
        </p:spPr>
        <p:txBody>
          <a:bodyPr wrap="square">
            <a:spAutoFit/>
          </a:bodyPr>
          <a:lstStyle/>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Group 7</a:t>
            </a:r>
          </a:p>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Student Name: Savita Singh </a:t>
            </a:r>
          </a:p>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Student ID: 2511155</a:t>
            </a:r>
          </a:p>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Module Title: Digital Skills and Research Methods</a:t>
            </a:r>
          </a:p>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Module Code: LCHS4007</a:t>
            </a:r>
          </a:p>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Lecturer: Justin Akoli</a:t>
            </a:r>
          </a:p>
        </p:txBody>
      </p:sp>
    </p:spTree>
    <p:extLst>
      <p:ext uri="{BB962C8B-B14F-4D97-AF65-F5344CB8AC3E}">
        <p14:creationId xmlns:p14="http://schemas.microsoft.com/office/powerpoint/2010/main" val="26449739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DEC19-21C7-F890-71C9-EE7B4F45C84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3ACED59-F8EE-502E-0988-D8E5D330C06D}"/>
              </a:ext>
            </a:extLst>
          </p:cNvPr>
          <p:cNvSpPr>
            <a:spLocks noGrp="1"/>
          </p:cNvSpPr>
          <p:nvPr>
            <p:ph type="title"/>
          </p:nvPr>
        </p:nvSpPr>
        <p:spPr>
          <a:xfrm>
            <a:off x="677333" y="609600"/>
            <a:ext cx="8902095" cy="1320800"/>
          </a:xfrm>
          <a:solidFill>
            <a:schemeClr val="bg2">
              <a:lumMod val="20000"/>
              <a:lumOff val="80000"/>
            </a:schemeClr>
          </a:solidFill>
        </p:spPr>
        <p:txBody>
          <a:bodyPr>
            <a:normAutofit/>
          </a:bodyPr>
          <a:lstStyle/>
          <a:p>
            <a:r>
              <a:rPr lang="en-US" sz="4000" b="1">
                <a:latin typeface="Arial Rounded MT Bold" panose="020F0704030504030204" pitchFamily="34" charset="0"/>
                <a:cs typeface="Times New Roman" panose="02020603050405020304" pitchFamily="18" charset="0"/>
              </a:rPr>
              <a:t>Enhancing Care Documentation at Riverdale Nursing Home</a:t>
            </a:r>
          </a:p>
        </p:txBody>
      </p:sp>
      <p:sp>
        <p:nvSpPr>
          <p:cNvPr id="7" name="TextBox 6">
            <a:extLst>
              <a:ext uri="{FF2B5EF4-FFF2-40B4-BE49-F238E27FC236}">
                <a16:creationId xmlns:a16="http://schemas.microsoft.com/office/drawing/2014/main" id="{080C97E5-AEB6-1BFD-BE7B-76DC7EB9A3F0}"/>
              </a:ext>
            </a:extLst>
          </p:cNvPr>
          <p:cNvSpPr txBox="1"/>
          <p:nvPr/>
        </p:nvSpPr>
        <p:spPr>
          <a:xfrm>
            <a:off x="304338" y="2284728"/>
            <a:ext cx="6720576" cy="3662541"/>
          </a:xfrm>
          <a:prstGeom prst="rect">
            <a:avLst/>
          </a:prstGeom>
          <a:noFill/>
        </p:spPr>
        <p:txBody>
          <a:bodyPr wrap="square">
            <a:spAutoFit/>
          </a:bodyPr>
          <a:lstStyle/>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Riverdale Nursing Home requires accurate care documentation to support safe and effective resident care (NHS England, 2025).</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Staff working across different buildings must share information efficiently to maintain continuity of care.</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Good documentation helps healthcare professionals maintain clear and accurate resident records (NHS England, 2023).</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Digital communication tools improve information sharing and reduce delays between staff members.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Microsoft Outlook can support the management and distribution of care-related documentation (Guilmette, Kegg and Fisher, 2023).</a:t>
            </a:r>
          </a:p>
        </p:txBody>
      </p:sp>
      <p:pic>
        <p:nvPicPr>
          <p:cNvPr id="13" name="Picture 12">
            <a:extLst>
              <a:ext uri="{FF2B5EF4-FFF2-40B4-BE49-F238E27FC236}">
                <a16:creationId xmlns:a16="http://schemas.microsoft.com/office/drawing/2014/main" id="{9F2BC124-F5DB-6890-3A0F-B56378B3306F}"/>
              </a:ext>
            </a:extLst>
          </p:cNvPr>
          <p:cNvPicPr>
            <a:picLocks noChangeAspect="1"/>
          </p:cNvPicPr>
          <p:nvPr/>
        </p:nvPicPr>
        <p:blipFill>
          <a:blip r:embed="rId3"/>
          <a:stretch>
            <a:fillRect/>
          </a:stretch>
        </p:blipFill>
        <p:spPr>
          <a:xfrm>
            <a:off x="7024914" y="1619541"/>
            <a:ext cx="4809782" cy="4628859"/>
          </a:xfrm>
          <a:prstGeom prst="rect">
            <a:avLst/>
          </a:prstGeom>
        </p:spPr>
      </p:pic>
    </p:spTree>
    <p:extLst>
      <p:ext uri="{BB962C8B-B14F-4D97-AF65-F5344CB8AC3E}">
        <p14:creationId xmlns:p14="http://schemas.microsoft.com/office/powerpoint/2010/main" val="696192848"/>
      </p:ext>
    </p:extLst>
  </p:cSld>
  <p:clrMapOvr>
    <a:masterClrMapping/>
  </p:clrMapOvr>
  <p:transition spd="slow">
    <p:push/>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CBB685-34F9-A465-DFB6-A0FD07300CE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2BE4CF2-4F4E-DFD0-1F23-527FB792E5D8}"/>
              </a:ext>
            </a:extLst>
          </p:cNvPr>
          <p:cNvSpPr>
            <a:spLocks noGrp="1"/>
          </p:cNvSpPr>
          <p:nvPr>
            <p:ph type="title"/>
          </p:nvPr>
        </p:nvSpPr>
        <p:spPr>
          <a:xfrm>
            <a:off x="677333" y="609600"/>
            <a:ext cx="8626323" cy="1320800"/>
          </a:xfrm>
          <a:solidFill>
            <a:schemeClr val="bg2">
              <a:lumMod val="20000"/>
              <a:lumOff val="80000"/>
            </a:schemeClr>
          </a:solidFill>
        </p:spPr>
        <p:txBody>
          <a:bodyPr/>
          <a:lstStyle/>
          <a:p>
            <a:r>
              <a:rPr lang="en-US" sz="4000" b="1">
                <a:latin typeface="Arial Rounded MT Bold" panose="020F0704030504030204" pitchFamily="34" charset="0"/>
                <a:cs typeface="Times New Roman" panose="02020603050405020304" pitchFamily="18" charset="0"/>
              </a:rPr>
              <a:t>Using Outlook for Care Documentation</a:t>
            </a:r>
          </a:p>
        </p:txBody>
      </p:sp>
      <p:sp>
        <p:nvSpPr>
          <p:cNvPr id="4" name="TextBox 3">
            <a:extLst>
              <a:ext uri="{FF2B5EF4-FFF2-40B4-BE49-F238E27FC236}">
                <a16:creationId xmlns:a16="http://schemas.microsoft.com/office/drawing/2014/main" id="{2B18FAB7-1351-E6FB-D064-1FC98F4E06EC}"/>
              </a:ext>
            </a:extLst>
          </p:cNvPr>
          <p:cNvSpPr txBox="1"/>
          <p:nvPr/>
        </p:nvSpPr>
        <p:spPr>
          <a:xfrm>
            <a:off x="304338" y="2284728"/>
            <a:ext cx="6720576" cy="3416320"/>
          </a:xfrm>
          <a:prstGeom prst="rect">
            <a:avLst/>
          </a:prstGeom>
          <a:noFill/>
        </p:spPr>
        <p:txBody>
          <a:bodyPr wrap="square">
            <a:spAutoFit/>
          </a:bodyPr>
          <a:lstStyle/>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allows carers to send completed care reports and resident updates electronically (Nakase-Richardson </a:t>
            </a:r>
            <a:r>
              <a:rPr lang="en-US" sz="1600" i="1">
                <a:latin typeface="Arial" panose="020B0604020202020204" pitchFamily="34" charset="0"/>
                <a:cs typeface="Arial" panose="020B0604020202020204" pitchFamily="34" charset="0"/>
              </a:rPr>
              <a:t>et al., </a:t>
            </a:r>
            <a:r>
              <a:rPr lang="en-US" sz="1600">
                <a:latin typeface="Arial" panose="020B0604020202020204" pitchFamily="34" charset="0"/>
                <a:cs typeface="Arial" panose="020B0604020202020204" pitchFamily="34" charset="0"/>
              </a:rPr>
              <a:t>2026).</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Care documents can be attached securely and shared with relevant healthcare professionals.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Staff can distribute documentation quickly without relying on paper-based communication systems.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supports information sharing responsibilities required within adult social care settings (NHS England, 2026).</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Electronic communication helps ensure important resident information reaches appropriate staff promptly.</a:t>
            </a:r>
          </a:p>
        </p:txBody>
      </p:sp>
      <p:pic>
        <p:nvPicPr>
          <p:cNvPr id="20" name="Picture 19">
            <a:extLst>
              <a:ext uri="{FF2B5EF4-FFF2-40B4-BE49-F238E27FC236}">
                <a16:creationId xmlns:a16="http://schemas.microsoft.com/office/drawing/2014/main" id="{80A7B1F0-D813-0351-B316-316E7A454DCD}"/>
              </a:ext>
            </a:extLst>
          </p:cNvPr>
          <p:cNvPicPr>
            <a:picLocks noChangeAspect="1"/>
          </p:cNvPicPr>
          <p:nvPr/>
        </p:nvPicPr>
        <p:blipFill>
          <a:blip r:embed="rId3"/>
          <a:stretch>
            <a:fillRect/>
          </a:stretch>
        </p:blipFill>
        <p:spPr>
          <a:xfrm>
            <a:off x="7024914" y="1611086"/>
            <a:ext cx="4637314" cy="4637314"/>
          </a:xfrm>
          <a:prstGeom prst="rect">
            <a:avLst/>
          </a:prstGeom>
        </p:spPr>
      </p:pic>
    </p:spTree>
    <p:extLst>
      <p:ext uri="{BB962C8B-B14F-4D97-AF65-F5344CB8AC3E}">
        <p14:creationId xmlns:p14="http://schemas.microsoft.com/office/powerpoint/2010/main" val="2871744674"/>
      </p:ext>
    </p:extLst>
  </p:cSld>
  <p:clrMapOvr>
    <a:masterClrMapping/>
  </p:clrMapOvr>
  <p:transition spd="slow">
    <p:push/>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153F51-30E2-1C3D-F524-25026646F52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2B3F47C-5A19-A37A-FEB6-31E988154119}"/>
              </a:ext>
            </a:extLst>
          </p:cNvPr>
          <p:cNvSpPr>
            <a:spLocks noGrp="1"/>
          </p:cNvSpPr>
          <p:nvPr>
            <p:ph type="title"/>
          </p:nvPr>
        </p:nvSpPr>
        <p:spPr>
          <a:solidFill>
            <a:schemeClr val="bg2">
              <a:lumMod val="20000"/>
              <a:lumOff val="80000"/>
            </a:schemeClr>
          </a:solidFill>
        </p:spPr>
        <p:txBody>
          <a:bodyPr/>
          <a:lstStyle/>
          <a:p>
            <a:r>
              <a:rPr lang="en-US" sz="4000" b="1">
                <a:latin typeface="Arial Rounded MT Bold" panose="020F0704030504030204" pitchFamily="34" charset="0"/>
                <a:cs typeface="Times New Roman" panose="02020603050405020304" pitchFamily="18" charset="0"/>
              </a:rPr>
              <a:t>Advantages of Outlook</a:t>
            </a:r>
          </a:p>
        </p:txBody>
      </p:sp>
      <p:sp>
        <p:nvSpPr>
          <p:cNvPr id="4" name="TextBox 3">
            <a:extLst>
              <a:ext uri="{FF2B5EF4-FFF2-40B4-BE49-F238E27FC236}">
                <a16:creationId xmlns:a16="http://schemas.microsoft.com/office/drawing/2014/main" id="{C53BA832-49F1-E5FF-6120-76B63F3C548F}"/>
              </a:ext>
            </a:extLst>
          </p:cNvPr>
          <p:cNvSpPr txBox="1"/>
          <p:nvPr/>
        </p:nvSpPr>
        <p:spPr>
          <a:xfrm>
            <a:off x="304338" y="1994442"/>
            <a:ext cx="6720576" cy="3170099"/>
          </a:xfrm>
          <a:prstGeom prst="rect">
            <a:avLst/>
          </a:prstGeom>
          <a:noFill/>
        </p:spPr>
        <p:txBody>
          <a:bodyPr wrap="square">
            <a:spAutoFit/>
          </a:bodyPr>
          <a:lstStyle/>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creates an accessible record of emails that can be reviewed later (Leffler, 2023).</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Staff can locate previous communications quickly using Outlook search and archive functions.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Documents can be attached directly to emails, improving communication efficiency significantly (Microsoft, 2024).</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integrates with calendars and meetings, supporting effective coordination between teams (Microsoft, 2024).</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The platform supports </a:t>
            </a:r>
            <a:r>
              <a:rPr lang="en-US" sz="1600" err="1">
                <a:latin typeface="Arial" panose="020B0604020202020204" pitchFamily="34" charset="0"/>
                <a:cs typeface="Arial" panose="020B0604020202020204" pitchFamily="34" charset="0"/>
              </a:rPr>
              <a:t>organised</a:t>
            </a:r>
            <a:r>
              <a:rPr lang="en-US" sz="1600">
                <a:latin typeface="Arial" panose="020B0604020202020204" pitchFamily="34" charset="0"/>
                <a:cs typeface="Arial" panose="020B0604020202020204" pitchFamily="34" charset="0"/>
              </a:rPr>
              <a:t> communication across multiple departments and workplace locations.</a:t>
            </a:r>
          </a:p>
        </p:txBody>
      </p:sp>
      <p:pic>
        <p:nvPicPr>
          <p:cNvPr id="9" name="Picture 8">
            <a:extLst>
              <a:ext uri="{FF2B5EF4-FFF2-40B4-BE49-F238E27FC236}">
                <a16:creationId xmlns:a16="http://schemas.microsoft.com/office/drawing/2014/main" id="{BCE2AAE9-F827-EBCE-7636-05CE5281C6D0}"/>
              </a:ext>
            </a:extLst>
          </p:cNvPr>
          <p:cNvPicPr>
            <a:picLocks noChangeAspect="1"/>
          </p:cNvPicPr>
          <p:nvPr/>
        </p:nvPicPr>
        <p:blipFill>
          <a:blip r:embed="rId3"/>
          <a:stretch>
            <a:fillRect/>
          </a:stretch>
        </p:blipFill>
        <p:spPr>
          <a:xfrm>
            <a:off x="7369627" y="1436913"/>
            <a:ext cx="4651829" cy="4651829"/>
          </a:xfrm>
          <a:prstGeom prst="rect">
            <a:avLst/>
          </a:prstGeom>
        </p:spPr>
      </p:pic>
    </p:spTree>
    <p:extLst>
      <p:ext uri="{BB962C8B-B14F-4D97-AF65-F5344CB8AC3E}">
        <p14:creationId xmlns:p14="http://schemas.microsoft.com/office/powerpoint/2010/main" val="3983032484"/>
      </p:ext>
    </p:extLst>
  </p:cSld>
  <p:clrMapOvr>
    <a:masterClrMapping/>
  </p:clrMapOvr>
  <p:transition spd="slow">
    <p:push/>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DFF40-A096-D6E0-F076-19288BB0999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DF08267-B26C-433D-F23E-503C54BAAE79}"/>
              </a:ext>
            </a:extLst>
          </p:cNvPr>
          <p:cNvSpPr>
            <a:spLocks noGrp="1"/>
          </p:cNvSpPr>
          <p:nvPr>
            <p:ph type="title"/>
          </p:nvPr>
        </p:nvSpPr>
        <p:spPr>
          <a:xfrm>
            <a:off x="677333" y="609600"/>
            <a:ext cx="8815009" cy="1320800"/>
          </a:xfrm>
          <a:solidFill>
            <a:schemeClr val="bg2">
              <a:lumMod val="20000"/>
              <a:lumOff val="80000"/>
            </a:schemeClr>
          </a:solidFill>
        </p:spPr>
        <p:txBody>
          <a:bodyPr/>
          <a:lstStyle/>
          <a:p>
            <a:r>
              <a:rPr lang="en-US" sz="4000" b="1">
                <a:latin typeface="Arial Rounded MT Bold" panose="020F0704030504030204" pitchFamily="34" charset="0"/>
                <a:cs typeface="Times New Roman" panose="02020603050405020304" pitchFamily="18" charset="0"/>
              </a:rPr>
              <a:t>Limitations of Outlook</a:t>
            </a:r>
          </a:p>
        </p:txBody>
      </p:sp>
      <p:sp>
        <p:nvSpPr>
          <p:cNvPr id="4" name="TextBox 3">
            <a:extLst>
              <a:ext uri="{FF2B5EF4-FFF2-40B4-BE49-F238E27FC236}">
                <a16:creationId xmlns:a16="http://schemas.microsoft.com/office/drawing/2014/main" id="{5B067678-D6B0-A2A4-E9A8-C82ECAA688EE}"/>
              </a:ext>
            </a:extLst>
          </p:cNvPr>
          <p:cNvSpPr txBox="1"/>
          <p:nvPr/>
        </p:nvSpPr>
        <p:spPr>
          <a:xfrm>
            <a:off x="304338" y="1994442"/>
            <a:ext cx="6720576" cy="3416320"/>
          </a:xfrm>
          <a:prstGeom prst="rect">
            <a:avLst/>
          </a:prstGeom>
          <a:noFill/>
        </p:spPr>
        <p:txBody>
          <a:bodyPr wrap="square">
            <a:spAutoFit/>
          </a:bodyPr>
          <a:lstStyle/>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Important care information may be overlooked if staff fail to monitor emails regularly (NHS England, 2026).</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Incorrect email recipients may create confidentiality and information governance concerns (NHS England, 2026).</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Staff require digital skills training to use Outlook effectively and professionally.</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Technical issues or internet failures may temporarily disrupt communication processes.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should complement </a:t>
            </a:r>
            <a:r>
              <a:rPr lang="en-US" sz="1600" err="1">
                <a:latin typeface="Arial" panose="020B0604020202020204" pitchFamily="34" charset="0"/>
                <a:cs typeface="Arial" panose="020B0604020202020204" pitchFamily="34" charset="0"/>
              </a:rPr>
              <a:t>organisational</a:t>
            </a:r>
            <a:r>
              <a:rPr lang="en-US" sz="1600">
                <a:latin typeface="Arial" panose="020B0604020202020204" pitchFamily="34" charset="0"/>
                <a:cs typeface="Arial" panose="020B0604020202020204" pitchFamily="34" charset="0"/>
              </a:rPr>
              <a:t> record-keeping procedures rather than replace them completely (Franks, 2025).</a:t>
            </a:r>
          </a:p>
        </p:txBody>
      </p:sp>
      <p:pic>
        <p:nvPicPr>
          <p:cNvPr id="6" name="Picture 5">
            <a:extLst>
              <a:ext uri="{FF2B5EF4-FFF2-40B4-BE49-F238E27FC236}">
                <a16:creationId xmlns:a16="http://schemas.microsoft.com/office/drawing/2014/main" id="{A5649C3A-36E6-C4AE-5488-211E1E0F1774}"/>
              </a:ext>
            </a:extLst>
          </p:cNvPr>
          <p:cNvPicPr>
            <a:picLocks noChangeAspect="1"/>
          </p:cNvPicPr>
          <p:nvPr/>
        </p:nvPicPr>
        <p:blipFill>
          <a:blip r:embed="rId3"/>
          <a:stretch>
            <a:fillRect/>
          </a:stretch>
        </p:blipFill>
        <p:spPr>
          <a:xfrm>
            <a:off x="7242629" y="1741713"/>
            <a:ext cx="4645033" cy="4347029"/>
          </a:xfrm>
          <a:prstGeom prst="rect">
            <a:avLst/>
          </a:prstGeom>
        </p:spPr>
      </p:pic>
    </p:spTree>
    <p:extLst>
      <p:ext uri="{BB962C8B-B14F-4D97-AF65-F5344CB8AC3E}">
        <p14:creationId xmlns:p14="http://schemas.microsoft.com/office/powerpoint/2010/main" val="3213277769"/>
      </p:ext>
    </p:extLst>
  </p:cSld>
  <p:clrMapOvr>
    <a:masterClrMapping/>
  </p:clrMapOvr>
  <p:transition spd="slow">
    <p:push/>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7D7232-5B3F-C883-547C-2DF0A036356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1F419DD-B37D-14C1-DE9C-97EE36488C80}"/>
              </a:ext>
            </a:extLst>
          </p:cNvPr>
          <p:cNvSpPr>
            <a:spLocks noGrp="1"/>
          </p:cNvSpPr>
          <p:nvPr>
            <p:ph type="title"/>
          </p:nvPr>
        </p:nvSpPr>
        <p:spPr>
          <a:solidFill>
            <a:schemeClr val="bg2">
              <a:lumMod val="20000"/>
              <a:lumOff val="80000"/>
            </a:schemeClr>
          </a:solidFill>
        </p:spPr>
        <p:txBody>
          <a:bodyPr/>
          <a:lstStyle/>
          <a:p>
            <a:r>
              <a:rPr lang="en-US" sz="4000" b="1">
                <a:latin typeface="Arial Rounded MT Bold" panose="020F0704030504030204" pitchFamily="34" charset="0"/>
                <a:cs typeface="Times New Roman" panose="02020603050405020304" pitchFamily="18" charset="0"/>
              </a:rPr>
              <a:t>Recommendation for Riverdale Nursing Home</a:t>
            </a:r>
          </a:p>
        </p:txBody>
      </p:sp>
      <p:sp>
        <p:nvSpPr>
          <p:cNvPr id="4" name="TextBox 3">
            <a:extLst>
              <a:ext uri="{FF2B5EF4-FFF2-40B4-BE49-F238E27FC236}">
                <a16:creationId xmlns:a16="http://schemas.microsoft.com/office/drawing/2014/main" id="{53FF9F05-808C-8DC1-B5C3-42E1B89290E7}"/>
              </a:ext>
            </a:extLst>
          </p:cNvPr>
          <p:cNvSpPr txBox="1"/>
          <p:nvPr/>
        </p:nvSpPr>
        <p:spPr>
          <a:xfrm>
            <a:off x="304338" y="2284728"/>
            <a:ext cx="6720576" cy="3170099"/>
          </a:xfrm>
          <a:prstGeom prst="rect">
            <a:avLst/>
          </a:prstGeom>
          <a:noFill/>
        </p:spPr>
        <p:txBody>
          <a:bodyPr wrap="square">
            <a:spAutoFit/>
          </a:bodyPr>
          <a:lstStyle/>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enables rapid sharing of care documentation between carers, nurses, and managers.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Email communication supports accountability by maintaining evidence of information exchanged (England, 2025).</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The system improves communication efficiency across different buildings and working shifts.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Staff training and monitoring are essential to </a:t>
            </a:r>
            <a:r>
              <a:rPr lang="en-US" sz="1600" err="1">
                <a:latin typeface="Arial" panose="020B0604020202020204" pitchFamily="34" charset="0"/>
                <a:cs typeface="Arial" panose="020B0604020202020204" pitchFamily="34" charset="0"/>
              </a:rPr>
              <a:t>maximise</a:t>
            </a:r>
            <a:r>
              <a:rPr lang="en-US" sz="1600">
                <a:latin typeface="Arial" panose="020B0604020202020204" pitchFamily="34" charset="0"/>
                <a:cs typeface="Arial" panose="020B0604020202020204" pitchFamily="34" charset="0"/>
              </a:rPr>
              <a:t> the benefits of Outlook (NHS England, 2026).</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Therefore, Outlook is a suitable Microsoft 365 tool for supporting care documentation activities.</a:t>
            </a:r>
          </a:p>
        </p:txBody>
      </p:sp>
      <p:pic>
        <p:nvPicPr>
          <p:cNvPr id="6" name="Picture 5">
            <a:extLst>
              <a:ext uri="{FF2B5EF4-FFF2-40B4-BE49-F238E27FC236}">
                <a16:creationId xmlns:a16="http://schemas.microsoft.com/office/drawing/2014/main" id="{57424DC3-CBA1-EB4F-2B43-72064B770801}"/>
              </a:ext>
            </a:extLst>
          </p:cNvPr>
          <p:cNvPicPr>
            <a:picLocks noChangeAspect="1"/>
          </p:cNvPicPr>
          <p:nvPr/>
        </p:nvPicPr>
        <p:blipFill>
          <a:blip r:embed="rId3"/>
          <a:stretch>
            <a:fillRect/>
          </a:stretch>
        </p:blipFill>
        <p:spPr>
          <a:xfrm>
            <a:off x="7424518" y="1681748"/>
            <a:ext cx="4376057" cy="4376057"/>
          </a:xfrm>
          <a:prstGeom prst="rect">
            <a:avLst/>
          </a:prstGeom>
        </p:spPr>
      </p:pic>
    </p:spTree>
    <p:extLst>
      <p:ext uri="{BB962C8B-B14F-4D97-AF65-F5344CB8AC3E}">
        <p14:creationId xmlns:p14="http://schemas.microsoft.com/office/powerpoint/2010/main" val="1593809231"/>
      </p:ext>
    </p:extLst>
  </p:cSld>
  <p:clrMapOvr>
    <a:masterClrMapping/>
  </p:clrMapOvr>
  <p:transition spd="slow">
    <p:push/>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ECCA7-4D0B-1B91-A28D-C74313CC81D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273EB5C-1257-3724-77BB-F630591E7F79}"/>
              </a:ext>
            </a:extLst>
          </p:cNvPr>
          <p:cNvSpPr>
            <a:spLocks noGrp="1"/>
          </p:cNvSpPr>
          <p:nvPr>
            <p:ph type="title"/>
          </p:nvPr>
        </p:nvSpPr>
        <p:spPr>
          <a:xfrm>
            <a:off x="474138" y="371928"/>
            <a:ext cx="8596668" cy="1320800"/>
          </a:xfrm>
          <a:solidFill>
            <a:schemeClr val="bg2">
              <a:lumMod val="20000"/>
              <a:lumOff val="80000"/>
            </a:schemeClr>
          </a:solidFill>
        </p:spPr>
        <p:txBody>
          <a:bodyPr/>
          <a:lstStyle/>
          <a:p>
            <a:r>
              <a:rPr lang="en-US" sz="4000" b="1">
                <a:latin typeface="Arial Rounded MT Bold" panose="020F0704030504030204" pitchFamily="34" charset="0"/>
                <a:cs typeface="Times New Roman" panose="02020603050405020304" pitchFamily="18" charset="0"/>
              </a:rPr>
              <a:t>Reference List</a:t>
            </a:r>
          </a:p>
        </p:txBody>
      </p:sp>
      <p:sp>
        <p:nvSpPr>
          <p:cNvPr id="7" name="TextBox 6">
            <a:extLst>
              <a:ext uri="{FF2B5EF4-FFF2-40B4-BE49-F238E27FC236}">
                <a16:creationId xmlns:a16="http://schemas.microsoft.com/office/drawing/2014/main" id="{9D69D82E-7F87-16AC-9A62-63AC475CF055}"/>
              </a:ext>
            </a:extLst>
          </p:cNvPr>
          <p:cNvSpPr txBox="1"/>
          <p:nvPr/>
        </p:nvSpPr>
        <p:spPr>
          <a:xfrm>
            <a:off x="495301" y="1123984"/>
            <a:ext cx="11144250" cy="5518434"/>
          </a:xfrm>
          <a:prstGeom prst="rect">
            <a:avLst/>
          </a:prstGeom>
          <a:noFill/>
        </p:spPr>
        <p:txBody>
          <a:bodyPr wrap="square">
            <a:spAutoFit/>
          </a:bodyPr>
          <a:lstStyle/>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England, N. (2025). </a:t>
            </a:r>
            <a:r>
              <a:rPr lang="en-IN" sz="1240" i="1">
                <a:latin typeface="Arial" panose="020B0604020202020204" pitchFamily="34" charset="0"/>
                <a:cs typeface="Arial" panose="020B0604020202020204" pitchFamily="34" charset="0"/>
              </a:rPr>
              <a:t>NHS England» Records management policy</a:t>
            </a:r>
            <a:r>
              <a:rPr lang="en-IN" sz="1240">
                <a:latin typeface="Arial" panose="020B0604020202020204" pitchFamily="34" charset="0"/>
                <a:cs typeface="Arial" panose="020B0604020202020204" pitchFamily="34" charset="0"/>
              </a:rPr>
              <a:t>. [online] England.nhs.uk. Available at: </a:t>
            </a:r>
            <a:r>
              <a:rPr lang="en-IN" sz="1240" u="sng">
                <a:latin typeface="Arial" panose="020B0604020202020204" pitchFamily="34" charset="0"/>
                <a:cs typeface="Arial" panose="020B0604020202020204" pitchFamily="34" charset="0"/>
                <a:hlinkClick r:id="rId3"/>
              </a:rPr>
              <a:t>https://www.england.nhs.uk/long-read/records-management-policy</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GB" sz="1240">
                <a:latin typeface="Arial" panose="020B0604020202020204" pitchFamily="34" charset="0"/>
                <a:cs typeface="Arial" panose="020B0604020202020204" pitchFamily="34" charset="0"/>
              </a:rPr>
              <a:t>Franks, P.C., (2025). </a:t>
            </a:r>
            <a:r>
              <a:rPr lang="en-GB" sz="1240" i="1">
                <a:latin typeface="Arial" panose="020B0604020202020204" pitchFamily="34" charset="0"/>
                <a:cs typeface="Arial" panose="020B0604020202020204" pitchFamily="34" charset="0"/>
              </a:rPr>
              <a:t>Records and information management</a:t>
            </a:r>
            <a:r>
              <a:rPr lang="en-GB" sz="1240">
                <a:latin typeface="Arial" panose="020B0604020202020204" pitchFamily="34" charset="0"/>
                <a:cs typeface="Arial" panose="020B0604020202020204" pitchFamily="34" charset="0"/>
              </a:rPr>
              <a:t>. American Library Association.</a:t>
            </a:r>
            <a:endParaRPr lang="en-IN" sz="1240">
              <a:latin typeface="Arial" panose="020B0604020202020204" pitchFamily="34" charset="0"/>
              <a:cs typeface="Arial" panose="020B0604020202020204" pitchFamily="34" charset="0"/>
            </a:endParaRPr>
          </a:p>
          <a:p>
            <a:pPr marL="171450" indent="-171450" algn="just">
              <a:spcBef>
                <a:spcPts val="600"/>
              </a:spcBef>
              <a:buFont typeface="Wingdings" panose="05000000000000000000" pitchFamily="2" charset="2"/>
              <a:buChar char="q"/>
            </a:pPr>
            <a:r>
              <a:rPr lang="en-GB" sz="1240">
                <a:latin typeface="Arial" panose="020B0604020202020204" pitchFamily="34" charset="0"/>
                <a:cs typeface="Arial" panose="020B0604020202020204" pitchFamily="34" charset="0"/>
              </a:rPr>
              <a:t>Guilmette, A., Kegg, D. and Fisher, E., (2023). </a:t>
            </a:r>
            <a:r>
              <a:rPr lang="en-GB" sz="1240" i="1">
                <a:latin typeface="Arial" panose="020B0604020202020204" pitchFamily="34" charset="0"/>
                <a:cs typeface="Arial" panose="020B0604020202020204" pitchFamily="34" charset="0"/>
              </a:rPr>
              <a:t>Microsoft 365 Administration Inside Out</a:t>
            </a:r>
            <a:r>
              <a:rPr lang="en-GB" sz="1240">
                <a:latin typeface="Arial" panose="020B0604020202020204" pitchFamily="34" charset="0"/>
                <a:cs typeface="Arial" panose="020B0604020202020204" pitchFamily="34" charset="0"/>
              </a:rPr>
              <a:t>. Microsoft Press.</a:t>
            </a:r>
            <a:endParaRPr lang="en-IN" sz="1240">
              <a:latin typeface="Arial" panose="020B0604020202020204" pitchFamily="34" charset="0"/>
              <a:cs typeface="Arial" panose="020B0604020202020204" pitchFamily="34" charset="0"/>
            </a:endParaRPr>
          </a:p>
          <a:p>
            <a:pPr marL="171450" indent="-171450" algn="just">
              <a:spcBef>
                <a:spcPts val="600"/>
              </a:spcBef>
              <a:buFont typeface="Wingdings" panose="05000000000000000000" pitchFamily="2" charset="2"/>
              <a:buChar char="q"/>
            </a:pPr>
            <a:r>
              <a:rPr lang="en-GB" sz="1240">
                <a:latin typeface="Arial" panose="020B0604020202020204" pitchFamily="34" charset="0"/>
                <a:cs typeface="Arial" panose="020B0604020202020204" pitchFamily="34" charset="0"/>
              </a:rPr>
              <a:t>Leffler, D., (2023). Technical Issues: Creating a Troubleshooting System with Microsoft Outlook. </a:t>
            </a:r>
            <a:r>
              <a:rPr lang="en-GB" sz="1240" i="1">
                <a:latin typeface="Arial" panose="020B0604020202020204" pitchFamily="34" charset="0"/>
                <a:cs typeface="Arial" panose="020B0604020202020204" pitchFamily="34" charset="0"/>
              </a:rPr>
              <a:t>Internet Reference Services Quarterly</a:t>
            </a:r>
            <a:r>
              <a:rPr lang="en-GB" sz="1240">
                <a:latin typeface="Arial" panose="020B0604020202020204" pitchFamily="34" charset="0"/>
                <a:cs typeface="Arial" panose="020B0604020202020204" pitchFamily="34" charset="0"/>
              </a:rPr>
              <a:t>, </a:t>
            </a:r>
            <a:r>
              <a:rPr lang="en-GB" sz="1240" i="1">
                <a:latin typeface="Arial" panose="020B0604020202020204" pitchFamily="34" charset="0"/>
                <a:cs typeface="Arial" panose="020B0604020202020204" pitchFamily="34" charset="0"/>
              </a:rPr>
              <a:t>27</a:t>
            </a:r>
            <a:r>
              <a:rPr lang="en-GB" sz="1240">
                <a:latin typeface="Arial" panose="020B0604020202020204" pitchFamily="34" charset="0"/>
                <a:cs typeface="Arial" panose="020B0604020202020204" pitchFamily="34" charset="0"/>
              </a:rPr>
              <a:t>(3), pp.179-196.</a:t>
            </a:r>
            <a:endParaRPr lang="en-IN" sz="1240">
              <a:latin typeface="Arial" panose="020B0604020202020204" pitchFamily="34" charset="0"/>
              <a:cs typeface="Arial" panose="020B0604020202020204" pitchFamily="34" charset="0"/>
            </a:endParaRP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Microsoft (2024). </a:t>
            </a:r>
            <a:r>
              <a:rPr lang="en-IN" sz="1240" i="1">
                <a:latin typeface="Arial" panose="020B0604020202020204" pitchFamily="34" charset="0"/>
                <a:cs typeface="Arial" panose="020B0604020202020204" pitchFamily="34" charset="0"/>
              </a:rPr>
              <a:t>Add pictures or attach files to emails in Outlook - Microsoft Support</a:t>
            </a:r>
            <a:r>
              <a:rPr lang="en-IN" sz="1240">
                <a:latin typeface="Arial" panose="020B0604020202020204" pitchFamily="34" charset="0"/>
                <a:cs typeface="Arial" panose="020B0604020202020204" pitchFamily="34" charset="0"/>
              </a:rPr>
              <a:t>. [online] Microsoft.com. Available at: </a:t>
            </a:r>
            <a:r>
              <a:rPr lang="en-IN" sz="1240" u="sng">
                <a:latin typeface="Arial" panose="020B0604020202020204" pitchFamily="34" charset="0"/>
                <a:cs typeface="Arial" panose="020B0604020202020204" pitchFamily="34" charset="0"/>
                <a:hlinkClick r:id="rId4"/>
              </a:rPr>
              <a:t>https://support.microsoft.com/en-us/office/add-pictures-or-attach-files-to-emails-in-outlook-bdfafef5-792a-42b1-9a7b-84512d7de7fc</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Microsoft (2024). </a:t>
            </a:r>
            <a:r>
              <a:rPr lang="en-IN" sz="1240" i="1">
                <a:latin typeface="Arial" panose="020B0604020202020204" pitchFamily="34" charset="0"/>
                <a:cs typeface="Arial" panose="020B0604020202020204" pitchFamily="34" charset="0"/>
              </a:rPr>
              <a:t>Schedule a meeting or event in Outlook - Microsoft Support</a:t>
            </a:r>
            <a:r>
              <a:rPr lang="en-IN" sz="1240">
                <a:latin typeface="Arial" panose="020B0604020202020204" pitchFamily="34" charset="0"/>
                <a:cs typeface="Arial" panose="020B0604020202020204" pitchFamily="34" charset="0"/>
              </a:rPr>
              <a:t>. [online] Microsoft.com. Available at: </a:t>
            </a:r>
            <a:r>
              <a:rPr lang="en-IN" sz="1240" u="sng">
                <a:latin typeface="Arial" panose="020B0604020202020204" pitchFamily="34" charset="0"/>
                <a:cs typeface="Arial" panose="020B0604020202020204" pitchFamily="34" charset="0"/>
                <a:hlinkClick r:id="rId5"/>
              </a:rPr>
              <a:t>https://support.microsoft.com/en-gb/office/schedule-a-meeting-or-event-in-outlook-5c9877bc-ab91-4a7c-99fb-b0b68d7ea94f</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GB" sz="1240">
                <a:latin typeface="Arial" panose="020B0604020202020204" pitchFamily="34" charset="0"/>
                <a:cs typeface="Arial" panose="020B0604020202020204" pitchFamily="34" charset="0"/>
              </a:rPr>
              <a:t>Nakase-Richardson, R., Haun, J.N., Moore, M., Bogner, J., Hoffman, J.M., Dams-O'Connor, K., Coulter, J., Kretzmer, T., Martin, A.M., Silva, M.A. and I-HEAL Consortium, (2026). Using Implementation Science to Improve Health Care Access and Quality for People With Traumatic Brain Injury–Related Morbidity (I-HEAL): Protocol for a Translational </a:t>
            </a:r>
            <a:r>
              <a:rPr lang="en-GB" sz="1240" err="1">
                <a:latin typeface="Arial" panose="020B0604020202020204" pitchFamily="34" charset="0"/>
                <a:cs typeface="Arial" panose="020B0604020202020204" pitchFamily="34" charset="0"/>
              </a:rPr>
              <a:t>Multiproject</a:t>
            </a:r>
            <a:r>
              <a:rPr lang="en-GB" sz="1240">
                <a:latin typeface="Arial" panose="020B0604020202020204" pitchFamily="34" charset="0"/>
                <a:cs typeface="Arial" panose="020B0604020202020204" pitchFamily="34" charset="0"/>
              </a:rPr>
              <a:t> Program Award. </a:t>
            </a:r>
            <a:r>
              <a:rPr lang="en-GB" sz="1240" i="1">
                <a:latin typeface="Arial" panose="020B0604020202020204" pitchFamily="34" charset="0"/>
                <a:cs typeface="Arial" panose="020B0604020202020204" pitchFamily="34" charset="0"/>
              </a:rPr>
              <a:t>JMIR Research Protocols</a:t>
            </a:r>
            <a:r>
              <a:rPr lang="en-GB" sz="1240">
                <a:latin typeface="Arial" panose="020B0604020202020204" pitchFamily="34" charset="0"/>
                <a:cs typeface="Arial" panose="020B0604020202020204" pitchFamily="34" charset="0"/>
              </a:rPr>
              <a:t>, </a:t>
            </a:r>
            <a:r>
              <a:rPr lang="en-GB" sz="1240" i="1">
                <a:latin typeface="Arial" panose="020B0604020202020204" pitchFamily="34" charset="0"/>
                <a:cs typeface="Arial" panose="020B0604020202020204" pitchFamily="34" charset="0"/>
              </a:rPr>
              <a:t>15</a:t>
            </a:r>
            <a:r>
              <a:rPr lang="en-GB" sz="1240">
                <a:latin typeface="Arial" panose="020B0604020202020204" pitchFamily="34" charset="0"/>
                <a:cs typeface="Arial" panose="020B0604020202020204" pitchFamily="34" charset="0"/>
              </a:rPr>
              <a:t>(1), p.e79738.</a:t>
            </a:r>
            <a:endParaRPr lang="en-IN" sz="1240">
              <a:latin typeface="Arial" panose="020B0604020202020204" pitchFamily="34" charset="0"/>
              <a:cs typeface="Arial" panose="020B0604020202020204" pitchFamily="34" charset="0"/>
            </a:endParaRP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NHS England (2023). </a:t>
            </a:r>
            <a:r>
              <a:rPr lang="en-IN" sz="1240" i="1">
                <a:latin typeface="Arial" panose="020B0604020202020204" pitchFamily="34" charset="0"/>
                <a:cs typeface="Arial" panose="020B0604020202020204" pitchFamily="34" charset="0"/>
              </a:rPr>
              <a:t>Towards a unified vision of nursing and midwifery documentation</a:t>
            </a:r>
            <a:r>
              <a:rPr lang="en-IN" sz="1240">
                <a:latin typeface="Arial" panose="020B0604020202020204" pitchFamily="34" charset="0"/>
                <a:cs typeface="Arial" panose="020B0604020202020204" pitchFamily="34" charset="0"/>
              </a:rPr>
              <a:t>. [online] www.england.nhs.uk. Available at: </a:t>
            </a:r>
            <a:r>
              <a:rPr lang="en-IN" sz="1240" u="sng">
                <a:latin typeface="Arial" panose="020B0604020202020204" pitchFamily="34" charset="0"/>
                <a:cs typeface="Arial" panose="020B0604020202020204" pitchFamily="34" charset="0"/>
                <a:hlinkClick r:id="rId6"/>
              </a:rPr>
              <a:t>https://www.england.nhs.uk/long-read/towards-a-unified-vision-of-nursing-and-midwifery-documentation</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NHS England (2025). </a:t>
            </a:r>
            <a:r>
              <a:rPr lang="en-IN" sz="1240" i="1">
                <a:latin typeface="Arial" panose="020B0604020202020204" pitchFamily="34" charset="0"/>
                <a:cs typeface="Arial" panose="020B0604020202020204" pitchFamily="34" charset="0"/>
              </a:rPr>
              <a:t>NHS England» High quality patient records</a:t>
            </a:r>
            <a:r>
              <a:rPr lang="en-IN" sz="1240">
                <a:latin typeface="Arial" panose="020B0604020202020204" pitchFamily="34" charset="0"/>
                <a:cs typeface="Arial" panose="020B0604020202020204" pitchFamily="34" charset="0"/>
              </a:rPr>
              <a:t>. [online] www.england.nhs.uk. Available at: </a:t>
            </a:r>
            <a:r>
              <a:rPr lang="en-IN" sz="1240" u="sng">
                <a:latin typeface="Arial" panose="020B0604020202020204" pitchFamily="34" charset="0"/>
                <a:cs typeface="Arial" panose="020B0604020202020204" pitchFamily="34" charset="0"/>
                <a:hlinkClick r:id="rId7"/>
              </a:rPr>
              <a:t>https://www.england.nhs.uk/long-read/high-quality-patient-records</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NHS England (2026). </a:t>
            </a:r>
            <a:r>
              <a:rPr lang="en-IN" sz="1240" i="1">
                <a:latin typeface="Arial" panose="020B0604020202020204" pitchFamily="34" charset="0"/>
                <a:cs typeface="Arial" panose="020B0604020202020204" pitchFamily="34" charset="0"/>
              </a:rPr>
              <a:t>Information sharing in social care</a:t>
            </a:r>
            <a:r>
              <a:rPr lang="en-IN" sz="1240">
                <a:latin typeface="Arial" panose="020B0604020202020204" pitchFamily="34" charset="0"/>
                <a:cs typeface="Arial" panose="020B0604020202020204" pitchFamily="34" charset="0"/>
              </a:rPr>
              <a:t>. [online] Digital.nhs.uk. Available at: </a:t>
            </a:r>
            <a:r>
              <a:rPr lang="en-IN" sz="1240" u="sng">
                <a:latin typeface="Arial" panose="020B0604020202020204" pitchFamily="34" charset="0"/>
                <a:cs typeface="Arial" panose="020B0604020202020204" pitchFamily="34" charset="0"/>
                <a:hlinkClick r:id="rId8"/>
              </a:rPr>
              <a:t>https://digital.nhs.uk/data-and-information/information-governance/guidance/information-sharing-in-social-care</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NHS England (2026). </a:t>
            </a:r>
            <a:r>
              <a:rPr lang="en-IN" sz="1240" i="1">
                <a:latin typeface="Arial" panose="020B0604020202020204" pitchFamily="34" charset="0"/>
                <a:cs typeface="Arial" panose="020B0604020202020204" pitchFamily="34" charset="0"/>
              </a:rPr>
              <a:t>Records Management Code of Practice</a:t>
            </a:r>
            <a:r>
              <a:rPr lang="en-IN" sz="1240">
                <a:latin typeface="Arial" panose="020B0604020202020204" pitchFamily="34" charset="0"/>
                <a:cs typeface="Arial" panose="020B0604020202020204" pitchFamily="34" charset="0"/>
              </a:rPr>
              <a:t>. [online] NHS Digital. Available at: </a:t>
            </a:r>
            <a:r>
              <a:rPr lang="en-IN" sz="1240" u="sng">
                <a:latin typeface="Arial" panose="020B0604020202020204" pitchFamily="34" charset="0"/>
                <a:cs typeface="Arial" panose="020B0604020202020204" pitchFamily="34" charset="0"/>
                <a:hlinkClick r:id="rId9"/>
              </a:rPr>
              <a:t>https://digital.nhs.uk/data-and-information/information-governance/guidance/records-management-code-of-practice</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NHS England (2026). </a:t>
            </a:r>
            <a:r>
              <a:rPr lang="en-IN" sz="1240" i="1">
                <a:latin typeface="Arial" panose="020B0604020202020204" pitchFamily="34" charset="0"/>
                <a:cs typeface="Arial" panose="020B0604020202020204" pitchFamily="34" charset="0"/>
              </a:rPr>
              <a:t>Section 6: Record-keeping best practice</a:t>
            </a:r>
            <a:r>
              <a:rPr lang="en-IN" sz="1240">
                <a:latin typeface="Arial" panose="020B0604020202020204" pitchFamily="34" charset="0"/>
                <a:cs typeface="Arial" panose="020B0604020202020204" pitchFamily="34" charset="0"/>
              </a:rPr>
              <a:t>. [online] NHS Digital. Available at: </a:t>
            </a:r>
            <a:r>
              <a:rPr lang="en-IN" sz="1240" u="sng">
                <a:latin typeface="Arial" panose="020B0604020202020204" pitchFamily="34" charset="0"/>
                <a:cs typeface="Arial" panose="020B0604020202020204" pitchFamily="34" charset="0"/>
                <a:hlinkClick r:id="rId10"/>
              </a:rPr>
              <a:t>https://digital.nhs.uk/data-and-information/looking-after-information/data-security-and-information-governance/codes-of-practice-for-handling-information-in-health-and-care/a-guide-to-confidentiality-in-health-and-social-care/hscic-guide-to-confidentiality-references/section-6</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p:txBody>
      </p:sp>
    </p:spTree>
    <p:extLst>
      <p:ext uri="{BB962C8B-B14F-4D97-AF65-F5344CB8AC3E}">
        <p14:creationId xmlns:p14="http://schemas.microsoft.com/office/powerpoint/2010/main" val="1619279839"/>
      </p:ext>
    </p:extLst>
  </p:cSld>
  <p:clrMapOvr>
    <a:masterClrMapping/>
  </p:clrMapOvr>
  <p:transition spd="slow">
    <p:push/>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1028F-29BF-DFFF-BCB4-09B599D55B18}"/>
              </a:ext>
            </a:extLst>
          </p:cNvPr>
          <p:cNvSpPr>
            <a:spLocks noGrp="1"/>
          </p:cNvSpPr>
          <p:nvPr>
            <p:ph type="ctrTitle"/>
          </p:nvPr>
        </p:nvSpPr>
        <p:spPr>
          <a:xfrm>
            <a:off x="1975184" y="2297609"/>
            <a:ext cx="8915399" cy="2262781"/>
          </a:xfrm>
        </p:spPr>
        <p:txBody>
          <a:bodyPr>
            <a:normAutofit fontScale="90000"/>
          </a:bodyPr>
          <a:lstStyle/>
          <a:p>
            <a:pPr>
              <a:spcAft>
                <a:spcPts val="800"/>
              </a:spcAft>
            </a:pPr>
            <a:r>
              <a:rPr lang="en-US" sz="3100" b="1">
                <a:solidFill>
                  <a:schemeClr val="accent3">
                    <a:lumMod val="50000"/>
                  </a:schemeClr>
                </a:solidFill>
                <a:latin typeface="Arial Black"/>
                <a:cs typeface="Arial"/>
              </a:rPr>
              <a:t>Module Title: Digital Skills and Research Methods</a:t>
            </a:r>
            <a:br>
              <a:rPr lang="en-US" sz="3100" b="1">
                <a:latin typeface="Arial Black" panose="020B0A04020102020204" pitchFamily="34" charset="0"/>
                <a:cs typeface="Arial" panose="020B0604020202020204" pitchFamily="34" charset="0"/>
              </a:rPr>
            </a:br>
            <a:r>
              <a:rPr lang="en-US" sz="3100" b="1">
                <a:solidFill>
                  <a:schemeClr val="accent3">
                    <a:lumMod val="50000"/>
                  </a:schemeClr>
                </a:solidFill>
                <a:latin typeface="Arial Black"/>
                <a:cs typeface="Arial"/>
              </a:rPr>
              <a:t>Module Code: LCHS4007</a:t>
            </a:r>
            <a:br>
              <a:rPr lang="en-US" sz="3100" b="1">
                <a:latin typeface="Arial Black" panose="020B0A04020102020204" pitchFamily="34" charset="0"/>
                <a:cs typeface="Arial" panose="020B0604020202020204" pitchFamily="34" charset="0"/>
              </a:rPr>
            </a:br>
            <a:r>
              <a:rPr lang="en-US" sz="3100" b="1">
                <a:solidFill>
                  <a:schemeClr val="accent3">
                    <a:lumMod val="50000"/>
                  </a:schemeClr>
                </a:solidFill>
                <a:latin typeface="Arial Black"/>
                <a:cs typeface="Arial"/>
              </a:rPr>
              <a:t>Student Name: Tabassum Faraz</a:t>
            </a:r>
            <a:br>
              <a:rPr lang="en-US" sz="3100" b="1">
                <a:latin typeface="Arial Black" panose="020B0A04020102020204" pitchFamily="34" charset="0"/>
                <a:cs typeface="Arial" panose="020B0604020202020204" pitchFamily="34" charset="0"/>
              </a:rPr>
            </a:br>
            <a:r>
              <a:rPr lang="en-US" sz="3100" b="1">
                <a:solidFill>
                  <a:schemeClr val="accent3">
                    <a:lumMod val="50000"/>
                  </a:schemeClr>
                </a:solidFill>
                <a:latin typeface="Arial Black"/>
                <a:cs typeface="Arial"/>
              </a:rPr>
              <a:t>Student ID:   2511023</a:t>
            </a:r>
            <a:br>
              <a:rPr lang="en-US" sz="3100" b="1">
                <a:latin typeface="Arial Black" panose="020B0A04020102020204" pitchFamily="34" charset="0"/>
                <a:cs typeface="Arial" panose="020B0604020202020204" pitchFamily="34" charset="0"/>
              </a:rPr>
            </a:br>
            <a:r>
              <a:rPr lang="en-US" sz="3100" b="1">
                <a:solidFill>
                  <a:schemeClr val="accent3">
                    <a:lumMod val="50000"/>
                  </a:schemeClr>
                </a:solidFill>
                <a:latin typeface="Arial Black"/>
                <a:cs typeface="Arial"/>
              </a:rPr>
              <a:t>Lecturer Name: Justin Akoli</a:t>
            </a:r>
            <a:br>
              <a:rPr lang="en-US" b="1">
                <a:latin typeface="Arial Black" panose="020B0A04020102020204" pitchFamily="34" charset="0"/>
                <a:cs typeface="Arial" panose="020B0604020202020204" pitchFamily="34" charset="0"/>
              </a:rPr>
            </a:br>
            <a:r>
              <a:rPr lang="en-US" sz="3100" b="1">
                <a:solidFill>
                  <a:schemeClr val="accent3">
                    <a:lumMod val="50000"/>
                  </a:schemeClr>
                </a:solidFill>
                <a:latin typeface="Arial Black"/>
                <a:cs typeface="Arial"/>
              </a:rPr>
              <a:t>Group  7</a:t>
            </a:r>
          </a:p>
        </p:txBody>
      </p:sp>
      <p:pic>
        <p:nvPicPr>
          <p:cNvPr id="4" name="Picture 3" descr="Riverdale Care Home | Care Home | Braintree, CM7 1BA">
            <a:extLst>
              <a:ext uri="{FF2B5EF4-FFF2-40B4-BE49-F238E27FC236}">
                <a16:creationId xmlns:a16="http://schemas.microsoft.com/office/drawing/2014/main" id="{ABAB42FF-DB53-2DA3-EACC-C03E4BC0E14F}"/>
              </a:ext>
            </a:extLst>
          </p:cNvPr>
          <p:cNvPicPr>
            <a:picLocks noChangeAspect="1"/>
          </p:cNvPicPr>
          <p:nvPr/>
        </p:nvPicPr>
        <p:blipFill>
          <a:blip r:embed="rId2"/>
          <a:stretch>
            <a:fillRect/>
          </a:stretch>
        </p:blipFill>
        <p:spPr>
          <a:xfrm>
            <a:off x="4922211" y="4240171"/>
            <a:ext cx="7185568" cy="2503709"/>
          </a:xfrm>
          <a:prstGeom prst="rect">
            <a:avLst/>
          </a:prstGeom>
        </p:spPr>
      </p:pic>
    </p:spTree>
    <p:extLst>
      <p:ext uri="{BB962C8B-B14F-4D97-AF65-F5344CB8AC3E}">
        <p14:creationId xmlns:p14="http://schemas.microsoft.com/office/powerpoint/2010/main" val="2148526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CA39E-2411-3C48-22D7-088B2EA14BB8}"/>
              </a:ext>
            </a:extLst>
          </p:cNvPr>
          <p:cNvSpPr>
            <a:spLocks noGrp="1"/>
          </p:cNvSpPr>
          <p:nvPr>
            <p:ph type="ctrTitle"/>
          </p:nvPr>
        </p:nvSpPr>
        <p:spPr>
          <a:xfrm>
            <a:off x="974559" y="1509997"/>
            <a:ext cx="11867146" cy="1815015"/>
          </a:xfrm>
        </p:spPr>
        <p:txBody>
          <a:bodyPr>
            <a:normAutofit fontScale="90000"/>
          </a:bodyPr>
          <a:lstStyle/>
          <a:p>
            <a:r>
              <a:rPr lang="en-US" b="1">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Secure file storage and sharing Through</a:t>
            </a:r>
            <a:br>
              <a:rPr lang="en-US" b="1">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br>
            <a:r>
              <a:rPr lang="en-US" b="1">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               OneDrive </a:t>
            </a:r>
            <a:br>
              <a:rPr lang="en-US" b="1">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br>
            <a:r>
              <a:rPr lang="en-US" b="1">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                                  At</a:t>
            </a:r>
          </a:p>
        </p:txBody>
      </p:sp>
      <p:pic>
        <p:nvPicPr>
          <p:cNvPr id="6" name="Picture 5" descr="1,040 Nursing Home Infographics Royalty-Free Images, Stock Photos &amp;  Pictures | Shutterstock">
            <a:extLst>
              <a:ext uri="{FF2B5EF4-FFF2-40B4-BE49-F238E27FC236}">
                <a16:creationId xmlns:a16="http://schemas.microsoft.com/office/drawing/2014/main" id="{09351B87-1478-B58F-33B1-945402B2ACF2}"/>
              </a:ext>
            </a:extLst>
          </p:cNvPr>
          <p:cNvPicPr>
            <a:picLocks noChangeAspect="1"/>
          </p:cNvPicPr>
          <p:nvPr/>
        </p:nvPicPr>
        <p:blipFill>
          <a:blip r:embed="rId2"/>
          <a:srcRect b="10819"/>
          <a:stretch>
            <a:fillRect/>
          </a:stretch>
        </p:blipFill>
        <p:spPr>
          <a:xfrm>
            <a:off x="1744866" y="4337823"/>
            <a:ext cx="10369075" cy="2442117"/>
          </a:xfrm>
          <a:prstGeom prst="rect">
            <a:avLst/>
          </a:prstGeom>
        </p:spPr>
      </p:pic>
    </p:spTree>
    <p:extLst>
      <p:ext uri="{BB962C8B-B14F-4D97-AF65-F5344CB8AC3E}">
        <p14:creationId xmlns:p14="http://schemas.microsoft.com/office/powerpoint/2010/main" val="276265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CB3FB-06D7-2AC9-0345-544C47227365}"/>
              </a:ext>
            </a:extLst>
          </p:cNvPr>
          <p:cNvSpPr>
            <a:spLocks noGrp="1"/>
          </p:cNvSpPr>
          <p:nvPr>
            <p:ph type="title"/>
          </p:nvPr>
        </p:nvSpPr>
        <p:spPr>
          <a:xfrm>
            <a:off x="1640156" y="178942"/>
            <a:ext cx="8911687" cy="1280890"/>
          </a:xfrm>
        </p:spPr>
        <p:txBody>
          <a:bodyPr>
            <a:normAutofit/>
          </a:bodyPr>
          <a:lstStyle/>
          <a:p>
            <a:r>
              <a:rPr lang="en-US" sz="4000" b="1">
                <a:latin typeface="Arial" panose="020B0604020202020204" pitchFamily="34" charset="0"/>
                <a:cs typeface="Arial" panose="020B0604020202020204" pitchFamily="34" charset="0"/>
              </a:rPr>
              <a:t>Introduction to the Workplace Task</a:t>
            </a:r>
            <a:endParaRPr lang="en-US"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76CE4B8-C081-B621-86AB-0D586575A0C4}"/>
              </a:ext>
            </a:extLst>
          </p:cNvPr>
          <p:cNvSpPr>
            <a:spLocks noGrp="1"/>
          </p:cNvSpPr>
          <p:nvPr>
            <p:ph idx="1"/>
          </p:nvPr>
        </p:nvSpPr>
        <p:spPr>
          <a:xfrm>
            <a:off x="1379768" y="1311916"/>
            <a:ext cx="10687906" cy="5546084"/>
          </a:xfrm>
        </p:spPr>
        <p:txBody>
          <a:bodyPr>
            <a:normAutofit/>
          </a:bodyPr>
          <a:lstStyle/>
          <a:p>
            <a:r>
              <a:rPr lang="en-US" sz="2400">
                <a:latin typeface="Arial" panose="020B0604020202020204" pitchFamily="34" charset="0"/>
                <a:cs typeface="Arial" panose="020B0604020202020204" pitchFamily="34" charset="0"/>
              </a:rPr>
              <a:t>Healthcare workers handle large amounts of sensitive patient data daily, so secure file storage and sharing is essential. </a:t>
            </a:r>
          </a:p>
          <a:p>
            <a:r>
              <a:rPr lang="en-US" sz="2400">
                <a:latin typeface="Arial" panose="020B0604020202020204" pitchFamily="34" charset="0"/>
                <a:cs typeface="Arial" panose="020B0604020202020204" pitchFamily="34" charset="0"/>
              </a:rPr>
              <a:t>At Riverdale Nursing Home, staff such as nurses, carers, and administrators manage important documents. </a:t>
            </a:r>
          </a:p>
          <a:p>
            <a:r>
              <a:rPr lang="en-US" sz="2400">
                <a:latin typeface="Arial" panose="020B0604020202020204" pitchFamily="34" charset="0"/>
                <a:cs typeface="Arial" panose="020B0604020202020204" pitchFamily="34" charset="0"/>
              </a:rPr>
              <a:t>These documents include care plans, prescription records, safeguarding reports, and incident forms. </a:t>
            </a:r>
          </a:p>
          <a:p>
            <a:r>
              <a:rPr lang="en-US" sz="2400">
                <a:latin typeface="Arial" panose="020B0604020202020204" pitchFamily="34" charset="0"/>
                <a:cs typeface="Arial" panose="020B0604020202020204" pitchFamily="34" charset="0"/>
              </a:rPr>
              <a:t>Information must be protected from unauthorized access while remaining accessible to authorized staff. </a:t>
            </a:r>
          </a:p>
          <a:p>
            <a:r>
              <a:rPr lang="en-US" sz="2400">
                <a:latin typeface="Arial" panose="020B0604020202020204" pitchFamily="34" charset="0"/>
                <a:cs typeface="Arial" panose="020B0604020202020204" pitchFamily="34" charset="0"/>
              </a:rPr>
              <a:t>Fast and secure communication is important due to multiple facilities and shift-based working (Bharat S. Rawal, 2017).</a:t>
            </a:r>
          </a:p>
        </p:txBody>
      </p:sp>
    </p:spTree>
    <p:extLst>
      <p:ext uri="{BB962C8B-B14F-4D97-AF65-F5344CB8AC3E}">
        <p14:creationId xmlns:p14="http://schemas.microsoft.com/office/powerpoint/2010/main" val="29179946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5C9BE-ABEB-22FB-7C7C-42AAE5B7355B}"/>
              </a:ext>
            </a:extLst>
          </p:cNvPr>
          <p:cNvSpPr>
            <a:spLocks noGrp="1"/>
          </p:cNvSpPr>
          <p:nvPr>
            <p:ph type="title"/>
          </p:nvPr>
        </p:nvSpPr>
        <p:spPr>
          <a:xfrm>
            <a:off x="1461957" y="142847"/>
            <a:ext cx="10413211" cy="1312974"/>
          </a:xfrm>
        </p:spPr>
        <p:txBody>
          <a:bodyPr>
            <a:noAutofit/>
          </a:bodyPr>
          <a:lstStyle/>
          <a:p>
            <a:r>
              <a:rPr lang="en-US" sz="4000" b="1">
                <a:latin typeface="Arial" panose="020B0604020202020204" pitchFamily="34" charset="0"/>
                <a:cs typeface="Arial" panose="020B0604020202020204" pitchFamily="34" charset="0"/>
              </a:rPr>
              <a:t>Microsoft 365 Tool Selected – OneDrive</a:t>
            </a:r>
            <a:endParaRPr lang="en-US"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B38AA4A-68C9-6EEA-2717-D3565F939B98}"/>
              </a:ext>
            </a:extLst>
          </p:cNvPr>
          <p:cNvSpPr>
            <a:spLocks noGrp="1"/>
          </p:cNvSpPr>
          <p:nvPr>
            <p:ph idx="1"/>
          </p:nvPr>
        </p:nvSpPr>
        <p:spPr>
          <a:xfrm>
            <a:off x="1461957" y="1455821"/>
            <a:ext cx="7152654" cy="5253288"/>
          </a:xfrm>
        </p:spPr>
        <p:txBody>
          <a:bodyPr>
            <a:normAutofit fontScale="92500" lnSpcReduction="20000"/>
          </a:bodyPr>
          <a:lstStyle/>
          <a:p>
            <a:r>
              <a:rPr lang="en-US" sz="2600">
                <a:latin typeface="Arial" panose="020B0604020202020204" pitchFamily="34" charset="0"/>
                <a:cs typeface="Arial" panose="020B0604020202020204" pitchFamily="34" charset="0"/>
              </a:rPr>
              <a:t>OneDrive, a secure cloud storage and file-sharing platform, is the Microsoft 365 product used for this task. </a:t>
            </a:r>
          </a:p>
          <a:p>
            <a:r>
              <a:rPr lang="en-US" sz="2600">
                <a:latin typeface="Arial" panose="020B0604020202020204" pitchFamily="34" charset="0"/>
                <a:cs typeface="Arial" panose="020B0604020202020204" pitchFamily="34" charset="0"/>
              </a:rPr>
              <a:t>By storing documents online rather than on local devices, users can view them from any location with internet connectivity. </a:t>
            </a:r>
          </a:p>
          <a:p>
            <a:r>
              <a:rPr lang="en-US" sz="2600">
                <a:latin typeface="Arial" panose="020B0604020202020204" pitchFamily="34" charset="0"/>
                <a:cs typeface="Arial" panose="020B0604020202020204" pitchFamily="34" charset="0"/>
              </a:rPr>
              <a:t>This implies that employees at Riverdale Nursing Home can read and change the same files instantly across the two buildings. </a:t>
            </a:r>
          </a:p>
          <a:p>
            <a:r>
              <a:rPr lang="en-US" sz="2600">
                <a:latin typeface="Arial" panose="020B0604020202020204" pitchFamily="34" charset="0"/>
                <a:cs typeface="Arial" panose="020B0604020202020204" pitchFamily="34" charset="0"/>
              </a:rPr>
              <a:t>Additionally, OneDrive automatically syncs updates so that everyone is using the most recent version of a document.</a:t>
            </a:r>
          </a:p>
          <a:p>
            <a:r>
              <a:rPr lang="en-US" sz="2600">
                <a:latin typeface="Arial" panose="020B0604020202020204" pitchFamily="34" charset="0"/>
                <a:cs typeface="Arial" panose="020B0604020202020204" pitchFamily="34" charset="0"/>
              </a:rPr>
              <a:t> This is especially crucial in medical care, where safe patient care depends on precise and current information (</a:t>
            </a:r>
            <a:r>
              <a:rPr lang="en-US" sz="2600" err="1">
                <a:latin typeface="Arial" panose="020B0604020202020204" pitchFamily="34" charset="0"/>
                <a:cs typeface="Arial" panose="020B0604020202020204" pitchFamily="34" charset="0"/>
              </a:rPr>
              <a:t>Shamsah</a:t>
            </a:r>
            <a:r>
              <a:rPr lang="en-US" sz="2600">
                <a:latin typeface="Arial" panose="020B0604020202020204" pitchFamily="34" charset="0"/>
                <a:cs typeface="Arial" panose="020B0604020202020204" pitchFamily="34" charset="0"/>
              </a:rPr>
              <a:t> Alotaibi, 2019).</a:t>
            </a:r>
          </a:p>
          <a:p>
            <a:endParaRPr lang="en-US" sz="2400">
              <a:latin typeface="Arial" panose="020B0604020202020204" pitchFamily="34" charset="0"/>
              <a:cs typeface="Arial" panose="020B0604020202020204" pitchFamily="34" charset="0"/>
            </a:endParaRPr>
          </a:p>
        </p:txBody>
      </p:sp>
      <p:pic>
        <p:nvPicPr>
          <p:cNvPr id="4" name="Picture 3" descr="Microsoft OneDrive— A product case study | by Shreya Batra | Medium">
            <a:extLst>
              <a:ext uri="{FF2B5EF4-FFF2-40B4-BE49-F238E27FC236}">
                <a16:creationId xmlns:a16="http://schemas.microsoft.com/office/drawing/2014/main" id="{5319A5CF-D61D-8135-869D-8043DA4BB97D}"/>
              </a:ext>
            </a:extLst>
          </p:cNvPr>
          <p:cNvPicPr>
            <a:picLocks noChangeAspect="1"/>
          </p:cNvPicPr>
          <p:nvPr/>
        </p:nvPicPr>
        <p:blipFill>
          <a:blip r:embed="rId2"/>
          <a:stretch>
            <a:fillRect/>
          </a:stretch>
        </p:blipFill>
        <p:spPr>
          <a:xfrm>
            <a:off x="8483767" y="4207042"/>
            <a:ext cx="3585410" cy="239027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5" name="Picture 4" descr="How to Use OneDrive: 4 Steps guide">
            <a:extLst>
              <a:ext uri="{FF2B5EF4-FFF2-40B4-BE49-F238E27FC236}">
                <a16:creationId xmlns:a16="http://schemas.microsoft.com/office/drawing/2014/main" id="{0322689A-E06A-7C42-16B8-6DF59A6D6A65}"/>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40000"/>
                    </a14:imgEffect>
                  </a14:imgLayer>
                </a14:imgProps>
              </a:ext>
            </a:extLst>
          </a:blip>
          <a:stretch>
            <a:fillRect/>
          </a:stretch>
        </p:blipFill>
        <p:spPr>
          <a:xfrm>
            <a:off x="8483767" y="1168065"/>
            <a:ext cx="3606466" cy="2176713"/>
          </a:xfrm>
          <a:prstGeom prst="ellipse">
            <a:avLst/>
          </a:prstGeom>
          <a:ln>
            <a:noFill/>
          </a:ln>
          <a:effectLst>
            <a:softEdge rad="112500"/>
          </a:effectLst>
        </p:spPr>
      </p:pic>
    </p:spTree>
    <p:extLst>
      <p:ext uri="{BB962C8B-B14F-4D97-AF65-F5344CB8AC3E}">
        <p14:creationId xmlns:p14="http://schemas.microsoft.com/office/powerpoint/2010/main" val="27490731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1F8C-2104-3477-DB97-34444297FD42}"/>
              </a:ext>
            </a:extLst>
          </p:cNvPr>
          <p:cNvSpPr>
            <a:spLocks noGrp="1"/>
          </p:cNvSpPr>
          <p:nvPr>
            <p:ph type="title"/>
          </p:nvPr>
        </p:nvSpPr>
        <p:spPr>
          <a:xfrm>
            <a:off x="471654" y="116306"/>
            <a:ext cx="11632113" cy="1411705"/>
          </a:xfrm>
        </p:spPr>
        <p:txBody>
          <a:bodyPr>
            <a:normAutofit fontScale="90000"/>
          </a:bodyPr>
          <a:lstStyle/>
          <a:p>
            <a:r>
              <a:rPr lang="en-US" sz="4400" b="1"/>
              <a:t>Why OneDrive is Suitable for Riverdale Nursing Home</a:t>
            </a:r>
            <a:endParaRPr lang="en-US" sz="4400"/>
          </a:p>
        </p:txBody>
      </p:sp>
      <p:sp>
        <p:nvSpPr>
          <p:cNvPr id="3" name="Text Placeholder 2">
            <a:extLst>
              <a:ext uri="{FF2B5EF4-FFF2-40B4-BE49-F238E27FC236}">
                <a16:creationId xmlns:a16="http://schemas.microsoft.com/office/drawing/2014/main" id="{31D45E2E-82E5-2734-67FE-483B33EB920B}"/>
              </a:ext>
            </a:extLst>
          </p:cNvPr>
          <p:cNvSpPr>
            <a:spLocks noGrp="1"/>
          </p:cNvSpPr>
          <p:nvPr>
            <p:ph type="body" sz="half" idx="2"/>
          </p:nvPr>
        </p:nvSpPr>
        <p:spPr>
          <a:xfrm>
            <a:off x="1013074" y="1786933"/>
            <a:ext cx="11090693" cy="4455695"/>
          </a:xfrm>
        </p:spPr>
        <p:txBody>
          <a:bodyPr>
            <a:normAutofit/>
          </a:bodyPr>
          <a:lstStyle/>
          <a:p>
            <a:r>
              <a:rPr lang="en-US"/>
              <a:t>      </a:t>
            </a:r>
            <a:r>
              <a:rPr lang="en-US" sz="2400">
                <a:latin typeface="Arial" panose="020B0604020202020204" pitchFamily="34" charset="0"/>
                <a:cs typeface="Arial" panose="020B0604020202020204" pitchFamily="34" charset="0"/>
              </a:rPr>
              <a:t>Because OneDrive facilitates safe and effective information exchange across many locations and shifts, it is appropriate for Riverdale Nursing Home.</a:t>
            </a:r>
          </a:p>
          <a:p>
            <a:r>
              <a:rPr lang="en-US" sz="2400">
                <a:latin typeface="Arial" panose="020B0604020202020204" pitchFamily="34" charset="0"/>
                <a:cs typeface="Arial" panose="020B0604020202020204" pitchFamily="34" charset="0"/>
              </a:rPr>
              <a:t>     Reports, prescription charts, and care plans are among the crucial papers that staff members can access from any approved device. </a:t>
            </a:r>
          </a:p>
          <a:p>
            <a:r>
              <a:rPr lang="en-US" sz="2400">
                <a:latin typeface="Arial" panose="020B0604020202020204" pitchFamily="34" charset="0"/>
                <a:cs typeface="Arial" panose="020B0604020202020204" pitchFamily="34" charset="0"/>
              </a:rPr>
              <a:t>     When employees switch shifts or work in different buildings, this guarantees continuity of care. </a:t>
            </a:r>
          </a:p>
          <a:p>
            <a:r>
              <a:rPr lang="en-US" sz="2400">
                <a:latin typeface="Arial" panose="020B0604020202020204" pitchFamily="34" charset="0"/>
                <a:cs typeface="Arial" panose="020B0604020202020204" pitchFamily="34" charset="0"/>
              </a:rPr>
              <a:t>     Additionally, it lessens the time spent waiting for email attachments or printed papers. Furthermore, OneDrive has robust security features that assist safeguard important resident data, including as encryption, access permissions, and automatic backup.</a:t>
            </a:r>
          </a:p>
        </p:txBody>
      </p:sp>
    </p:spTree>
    <p:extLst>
      <p:ext uri="{BB962C8B-B14F-4D97-AF65-F5344CB8AC3E}">
        <p14:creationId xmlns:p14="http://schemas.microsoft.com/office/powerpoint/2010/main" val="18743928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581E7-672E-237E-9B00-3F60CE77B912}"/>
              </a:ext>
            </a:extLst>
          </p:cNvPr>
          <p:cNvSpPr>
            <a:spLocks noGrp="1"/>
          </p:cNvSpPr>
          <p:nvPr>
            <p:ph type="title"/>
          </p:nvPr>
        </p:nvSpPr>
        <p:spPr>
          <a:xfrm>
            <a:off x="1498051" y="142847"/>
            <a:ext cx="10437275" cy="1108437"/>
          </a:xfrm>
        </p:spPr>
        <p:txBody>
          <a:bodyPr>
            <a:normAutofit/>
          </a:bodyPr>
          <a:lstStyle/>
          <a:p>
            <a:r>
              <a:rPr lang="en-US" sz="4000" b="1"/>
              <a:t>How OneDrive Improves Communication</a:t>
            </a:r>
            <a:endParaRPr lang="en-US" sz="4000"/>
          </a:p>
        </p:txBody>
      </p:sp>
      <p:sp>
        <p:nvSpPr>
          <p:cNvPr id="3" name="Content Placeholder 2">
            <a:extLst>
              <a:ext uri="{FF2B5EF4-FFF2-40B4-BE49-F238E27FC236}">
                <a16:creationId xmlns:a16="http://schemas.microsoft.com/office/drawing/2014/main" id="{C8F2208B-B700-0D92-03AE-251296EF0BC5}"/>
              </a:ext>
            </a:extLst>
          </p:cNvPr>
          <p:cNvSpPr>
            <a:spLocks noGrp="1"/>
          </p:cNvSpPr>
          <p:nvPr>
            <p:ph idx="1"/>
          </p:nvPr>
        </p:nvSpPr>
        <p:spPr>
          <a:xfrm>
            <a:off x="1212360" y="998621"/>
            <a:ext cx="5705798" cy="5859379"/>
          </a:xfrm>
        </p:spPr>
        <p:txBody>
          <a:bodyPr>
            <a:normAutofit fontScale="92500" lnSpcReduction="10000"/>
          </a:bodyPr>
          <a:lstStyle/>
          <a:p>
            <a:r>
              <a:rPr lang="en-US" sz="2400">
                <a:latin typeface="Arial" panose="020B0604020202020204" pitchFamily="34" charset="0"/>
                <a:cs typeface="Arial" panose="020B0604020202020204" pitchFamily="34" charset="0"/>
              </a:rPr>
              <a:t>OneDrive enhances communication by allowing staff to share and access the same up-to-date documents securely. </a:t>
            </a:r>
          </a:p>
          <a:p>
            <a:r>
              <a:rPr lang="en-US" sz="2400">
                <a:latin typeface="Arial" panose="020B0604020202020204" pitchFamily="34" charset="0"/>
                <a:cs typeface="Arial" panose="020B0604020202020204" pitchFamily="34" charset="0"/>
              </a:rPr>
              <a:t>This ensures that all team members, including nurses, carers, and administrators, are working with consistent information. </a:t>
            </a:r>
          </a:p>
          <a:p>
            <a:r>
              <a:rPr lang="en-US" sz="2400">
                <a:latin typeface="Arial" panose="020B0604020202020204" pitchFamily="34" charset="0"/>
                <a:cs typeface="Arial" panose="020B0604020202020204" pitchFamily="34" charset="0"/>
              </a:rPr>
              <a:t>At Riverdale Nursing Home, important updates such as care instructions, safeguarding procedures, and policy changes can be shared instantly.</a:t>
            </a:r>
          </a:p>
          <a:p>
            <a:r>
              <a:rPr lang="en-US" sz="2400">
                <a:latin typeface="Arial" panose="020B0604020202020204" pitchFamily="34" charset="0"/>
                <a:cs typeface="Arial" panose="020B0604020202020204" pitchFamily="34" charset="0"/>
              </a:rPr>
              <a:t> This reduces misunderstandings caused by outdated or conflicting document versions. As a result, teamwork improves and staff can respond more quickly and effectively to residents’ needs (Krajčík, 2018).</a:t>
            </a:r>
          </a:p>
          <a:p>
            <a:endParaRPr lang="en-US"/>
          </a:p>
        </p:txBody>
      </p:sp>
      <p:pic>
        <p:nvPicPr>
          <p:cNvPr id="4" name="Picture 3" descr="Why Communication Strategies in Healthcare Must Evolve - theEMPLOYEEapp">
            <a:extLst>
              <a:ext uri="{FF2B5EF4-FFF2-40B4-BE49-F238E27FC236}">
                <a16:creationId xmlns:a16="http://schemas.microsoft.com/office/drawing/2014/main" id="{52FB5E83-5089-6CC4-2357-050D80FF11CF}"/>
              </a:ext>
            </a:extLst>
          </p:cNvPr>
          <p:cNvPicPr>
            <a:picLocks noChangeAspect="1"/>
          </p:cNvPicPr>
          <p:nvPr/>
        </p:nvPicPr>
        <p:blipFill>
          <a:blip r:embed="rId2"/>
          <a:stretch>
            <a:fillRect/>
          </a:stretch>
        </p:blipFill>
        <p:spPr>
          <a:xfrm>
            <a:off x="6820827" y="1999245"/>
            <a:ext cx="5296052" cy="2945734"/>
          </a:xfrm>
          <a:prstGeom prst="rect">
            <a:avLst/>
          </a:prstGeom>
        </p:spPr>
      </p:pic>
    </p:spTree>
    <p:extLst>
      <p:ext uri="{BB962C8B-B14F-4D97-AF65-F5344CB8AC3E}">
        <p14:creationId xmlns:p14="http://schemas.microsoft.com/office/powerpoint/2010/main" val="9224830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8971D-2A10-6C67-BCA9-298450F6CA8C}"/>
              </a:ext>
            </a:extLst>
          </p:cNvPr>
          <p:cNvSpPr>
            <a:spLocks noGrp="1"/>
          </p:cNvSpPr>
          <p:nvPr>
            <p:ph type="title"/>
          </p:nvPr>
        </p:nvSpPr>
        <p:spPr>
          <a:xfrm>
            <a:off x="1640156" y="190974"/>
            <a:ext cx="10210949" cy="1156563"/>
          </a:xfrm>
        </p:spPr>
        <p:txBody>
          <a:bodyPr>
            <a:normAutofit/>
          </a:bodyPr>
          <a:lstStyle/>
          <a:p>
            <a:r>
              <a:rPr lang="en-US" sz="4000" b="1"/>
              <a:t>Advantages &amp; Limitations OneDrive</a:t>
            </a:r>
            <a:endParaRPr lang="en-US" sz="4000"/>
          </a:p>
        </p:txBody>
      </p:sp>
      <p:sp>
        <p:nvSpPr>
          <p:cNvPr id="3" name="Text Placeholder 2">
            <a:extLst>
              <a:ext uri="{FF2B5EF4-FFF2-40B4-BE49-F238E27FC236}">
                <a16:creationId xmlns:a16="http://schemas.microsoft.com/office/drawing/2014/main" id="{CF4FB5F0-F307-C9E4-9C89-A8A27CBF1262}"/>
              </a:ext>
            </a:extLst>
          </p:cNvPr>
          <p:cNvSpPr>
            <a:spLocks noGrp="1"/>
          </p:cNvSpPr>
          <p:nvPr>
            <p:ph type="body" idx="1"/>
          </p:nvPr>
        </p:nvSpPr>
        <p:spPr>
          <a:xfrm>
            <a:off x="1580430" y="915341"/>
            <a:ext cx="3992732" cy="576262"/>
          </a:xfrm>
        </p:spPr>
        <p:txBody>
          <a:bodyPr/>
          <a:lstStyle/>
          <a:p>
            <a:r>
              <a:rPr lang="en-US" sz="2800" b="1"/>
              <a:t>Advantages</a:t>
            </a:r>
            <a:endParaRPr lang="en-US" sz="2800"/>
          </a:p>
        </p:txBody>
      </p:sp>
      <p:sp>
        <p:nvSpPr>
          <p:cNvPr id="4" name="Content Placeholder 3">
            <a:extLst>
              <a:ext uri="{FF2B5EF4-FFF2-40B4-BE49-F238E27FC236}">
                <a16:creationId xmlns:a16="http://schemas.microsoft.com/office/drawing/2014/main" id="{EF2369E1-EFB5-243F-6717-963B44868054}"/>
              </a:ext>
            </a:extLst>
          </p:cNvPr>
          <p:cNvSpPr>
            <a:spLocks noGrp="1"/>
          </p:cNvSpPr>
          <p:nvPr>
            <p:ph sz="half" idx="2"/>
          </p:nvPr>
        </p:nvSpPr>
        <p:spPr>
          <a:xfrm>
            <a:off x="1026042" y="1635668"/>
            <a:ext cx="5069958" cy="5031358"/>
          </a:xfrm>
        </p:spPr>
        <p:txBody>
          <a:bodyPr/>
          <a:lstStyle/>
          <a:p>
            <a:r>
              <a:rPr lang="en-US"/>
              <a:t>Secure cloud storage </a:t>
            </a:r>
          </a:p>
          <a:p>
            <a:r>
              <a:rPr lang="en-US"/>
              <a:t>Easy file access anytime, anywhere Real-time collaboration</a:t>
            </a:r>
          </a:p>
          <a:p>
            <a:r>
              <a:rPr lang="en-US"/>
              <a:t> Access from multiple devices </a:t>
            </a:r>
          </a:p>
          <a:p>
            <a:r>
              <a:rPr lang="en-US"/>
              <a:t>Reduces paper usage</a:t>
            </a:r>
          </a:p>
          <a:p>
            <a:r>
              <a:rPr lang="en-US"/>
              <a:t> Better organization of records Automatic file updates </a:t>
            </a:r>
          </a:p>
          <a:p>
            <a:r>
              <a:rPr lang="en-US"/>
              <a:t>Improved accuracy and decision-making</a:t>
            </a:r>
          </a:p>
          <a:p>
            <a:r>
              <a:rPr lang="en-US"/>
              <a:t> Supports teamwork and care quality</a:t>
            </a:r>
          </a:p>
          <a:p>
            <a:r>
              <a:rPr lang="en-US"/>
              <a:t> Environmentally friendly system (Bougnague, 2024). </a:t>
            </a:r>
          </a:p>
        </p:txBody>
      </p:sp>
      <p:sp>
        <p:nvSpPr>
          <p:cNvPr id="5" name="Text Placeholder 4">
            <a:extLst>
              <a:ext uri="{FF2B5EF4-FFF2-40B4-BE49-F238E27FC236}">
                <a16:creationId xmlns:a16="http://schemas.microsoft.com/office/drawing/2014/main" id="{26C76ABA-62DC-2FA4-6C24-7CB38BFE7024}"/>
              </a:ext>
            </a:extLst>
          </p:cNvPr>
          <p:cNvSpPr>
            <a:spLocks noGrp="1"/>
          </p:cNvSpPr>
          <p:nvPr>
            <p:ph type="body" sz="quarter" idx="3"/>
          </p:nvPr>
        </p:nvSpPr>
        <p:spPr>
          <a:xfrm>
            <a:off x="7108193" y="915341"/>
            <a:ext cx="3999001" cy="576262"/>
          </a:xfrm>
        </p:spPr>
        <p:txBody>
          <a:bodyPr/>
          <a:lstStyle/>
          <a:p>
            <a:r>
              <a:rPr lang="en-US" sz="2800" b="1"/>
              <a:t>Limitations</a:t>
            </a:r>
            <a:endParaRPr lang="en-US" sz="2800"/>
          </a:p>
        </p:txBody>
      </p:sp>
      <p:sp>
        <p:nvSpPr>
          <p:cNvPr id="6" name="Content Placeholder 5">
            <a:extLst>
              <a:ext uri="{FF2B5EF4-FFF2-40B4-BE49-F238E27FC236}">
                <a16:creationId xmlns:a16="http://schemas.microsoft.com/office/drawing/2014/main" id="{4E0167D9-EF92-5E23-8686-78EDEA0B6672}"/>
              </a:ext>
            </a:extLst>
          </p:cNvPr>
          <p:cNvSpPr>
            <a:spLocks noGrp="1"/>
          </p:cNvSpPr>
          <p:nvPr>
            <p:ph sz="quarter" idx="4"/>
          </p:nvPr>
        </p:nvSpPr>
        <p:spPr>
          <a:xfrm>
            <a:off x="6781147" y="1635666"/>
            <a:ext cx="5069958" cy="5031357"/>
          </a:xfrm>
        </p:spPr>
        <p:txBody>
          <a:bodyPr/>
          <a:lstStyle/>
          <a:p>
            <a:r>
              <a:rPr lang="en-US"/>
              <a:t>Requires stable internet connection</a:t>
            </a:r>
          </a:p>
          <a:p>
            <a:r>
              <a:rPr lang="en-US"/>
              <a:t> May not work during network issues </a:t>
            </a:r>
          </a:p>
          <a:p>
            <a:r>
              <a:rPr lang="en-US"/>
              <a:t>Staff need training to use it properly</a:t>
            </a:r>
          </a:p>
          <a:p>
            <a:r>
              <a:rPr lang="en-US"/>
              <a:t> Risk of user errors</a:t>
            </a:r>
          </a:p>
          <a:p>
            <a:r>
              <a:rPr lang="en-US"/>
              <a:t> Cybersecurity risks if passwords are weak </a:t>
            </a:r>
          </a:p>
          <a:p>
            <a:r>
              <a:rPr lang="en-US"/>
              <a:t>Possible data breach if not secured</a:t>
            </a:r>
          </a:p>
          <a:p>
            <a:r>
              <a:rPr lang="en-US"/>
              <a:t> Requires strong IT policies and monitoring</a:t>
            </a:r>
          </a:p>
          <a:p>
            <a:r>
              <a:rPr lang="en-US"/>
              <a:t> Dependence on digital system uptime (David Hester, 2017).</a:t>
            </a:r>
          </a:p>
        </p:txBody>
      </p:sp>
    </p:spTree>
    <p:extLst>
      <p:ext uri="{BB962C8B-B14F-4D97-AF65-F5344CB8AC3E}">
        <p14:creationId xmlns:p14="http://schemas.microsoft.com/office/powerpoint/2010/main" val="17929196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E14DE-3798-43D7-A7C2-34A278411626}"/>
              </a:ext>
            </a:extLst>
          </p:cNvPr>
          <p:cNvSpPr>
            <a:spLocks noGrp="1"/>
          </p:cNvSpPr>
          <p:nvPr>
            <p:ph type="title"/>
          </p:nvPr>
        </p:nvSpPr>
        <p:spPr>
          <a:xfrm>
            <a:off x="2051504" y="106752"/>
            <a:ext cx="8911687" cy="1280890"/>
          </a:xfrm>
        </p:spPr>
        <p:txBody>
          <a:bodyPr/>
          <a:lstStyle/>
          <a:p>
            <a:r>
              <a:rPr lang="en-GB" b="1"/>
              <a:t>References</a:t>
            </a:r>
            <a:br>
              <a:rPr lang="en-US" b="1"/>
            </a:br>
            <a:endParaRPr lang="en-US"/>
          </a:p>
        </p:txBody>
      </p:sp>
      <p:sp>
        <p:nvSpPr>
          <p:cNvPr id="3" name="Content Placeholder 2">
            <a:extLst>
              <a:ext uri="{FF2B5EF4-FFF2-40B4-BE49-F238E27FC236}">
                <a16:creationId xmlns:a16="http://schemas.microsoft.com/office/drawing/2014/main" id="{2747CC08-EC03-7868-6508-7F17E096950B}"/>
              </a:ext>
            </a:extLst>
          </p:cNvPr>
          <p:cNvSpPr>
            <a:spLocks noGrp="1"/>
          </p:cNvSpPr>
          <p:nvPr>
            <p:ph idx="1"/>
          </p:nvPr>
        </p:nvSpPr>
        <p:spPr>
          <a:xfrm>
            <a:off x="1566109" y="1387642"/>
            <a:ext cx="9707480" cy="5205663"/>
          </a:xfrm>
        </p:spPr>
        <p:txBody>
          <a:bodyPr>
            <a:normAutofit lnSpcReduction="10000"/>
          </a:bodyPr>
          <a:lstStyle/>
          <a:p>
            <a:pPr algn="just"/>
            <a:r>
              <a:rPr lang="en-GB" sz="2000">
                <a:latin typeface="Arial" panose="020B0604020202020204" pitchFamily="34" charset="0"/>
                <a:cs typeface="Arial" panose="020B0604020202020204" pitchFamily="34" charset="0"/>
              </a:rPr>
              <a:t>Bharat S. Rawal, S. S. V., 2017. </a:t>
            </a:r>
            <a:r>
              <a:rPr lang="en-GB" sz="2000" i="1">
                <a:latin typeface="Arial" panose="020B0604020202020204" pitchFamily="34" charset="0"/>
                <a:cs typeface="Arial" panose="020B0604020202020204" pitchFamily="34" charset="0"/>
              </a:rPr>
              <a:t>Secure Cloud Storage and File Sharing. </a:t>
            </a:r>
            <a:r>
              <a:rPr lang="en-GB" sz="2000">
                <a:latin typeface="Arial" panose="020B0604020202020204" pitchFamily="34" charset="0"/>
                <a:cs typeface="Arial" panose="020B0604020202020204" pitchFamily="34" charset="0"/>
              </a:rPr>
              <a:t>New York, IEEE.</a:t>
            </a:r>
            <a:endParaRPr lang="en-US" sz="2000">
              <a:latin typeface="Arial" panose="020B0604020202020204" pitchFamily="34" charset="0"/>
              <a:cs typeface="Arial" panose="020B0604020202020204" pitchFamily="34" charset="0"/>
            </a:endParaRPr>
          </a:p>
          <a:p>
            <a:pPr algn="just"/>
            <a:r>
              <a:rPr lang="en-GB" sz="2000">
                <a:latin typeface="Arial" panose="020B0604020202020204" pitchFamily="34" charset="0"/>
                <a:cs typeface="Arial" panose="020B0604020202020204" pitchFamily="34" charset="0"/>
              </a:rPr>
              <a:t>Bougnague, S., 2024. </a:t>
            </a:r>
            <a:r>
              <a:rPr lang="en-GB" sz="2000" i="1">
                <a:latin typeface="Arial" panose="020B0604020202020204" pitchFamily="34" charset="0"/>
                <a:cs typeface="Arial" panose="020B0604020202020204" pitchFamily="34" charset="0"/>
              </a:rPr>
              <a:t>Cloud Technology in Healthcare: Uses and Benefits, </a:t>
            </a:r>
            <a:r>
              <a:rPr lang="en-GB" sz="2000" err="1">
                <a:latin typeface="Arial" panose="020B0604020202020204" pitchFamily="34" charset="0"/>
                <a:cs typeface="Arial" panose="020B0604020202020204" pitchFamily="34" charset="0"/>
              </a:rPr>
              <a:t>s.l.</a:t>
            </a:r>
            <a:r>
              <a:rPr lang="en-GB" sz="2000">
                <a:latin typeface="Arial" panose="020B0604020202020204" pitchFamily="34" charset="0"/>
                <a:cs typeface="Arial" panose="020B0604020202020204" pitchFamily="34" charset="0"/>
              </a:rPr>
              <a:t>: </a:t>
            </a:r>
            <a:r>
              <a:rPr lang="en-GB" sz="2000" err="1">
                <a:latin typeface="Arial" panose="020B0604020202020204" pitchFamily="34" charset="0"/>
                <a:cs typeface="Arial" panose="020B0604020202020204" pitchFamily="34" charset="0"/>
              </a:rPr>
              <a:t>s.n</a:t>
            </a:r>
            <a:r>
              <a:rPr lang="en-GB" sz="2000">
                <a:latin typeface="Arial" panose="020B0604020202020204" pitchFamily="34" charset="0"/>
                <a:cs typeface="Arial" panose="020B0604020202020204" pitchFamily="34" charset="0"/>
              </a:rPr>
              <a:t>.</a:t>
            </a:r>
            <a:endParaRPr lang="en-US" sz="2000">
              <a:latin typeface="Arial" panose="020B0604020202020204" pitchFamily="34" charset="0"/>
              <a:cs typeface="Arial" panose="020B0604020202020204" pitchFamily="34" charset="0"/>
            </a:endParaRPr>
          </a:p>
          <a:p>
            <a:pPr algn="just"/>
            <a:r>
              <a:rPr lang="en-GB" sz="2000">
                <a:latin typeface="Arial" panose="020B0604020202020204" pitchFamily="34" charset="0"/>
                <a:cs typeface="Arial" panose="020B0604020202020204" pitchFamily="34" charset="0"/>
              </a:rPr>
              <a:t>David Hester, D. H., 2017. A discussion on the merits and limitations of using drive-by monitoring to detect localised damage in a bridge. </a:t>
            </a:r>
            <a:r>
              <a:rPr lang="en-GB" sz="2000" i="1">
                <a:latin typeface="Arial" panose="020B0604020202020204" pitchFamily="34" charset="0"/>
                <a:cs typeface="Arial" panose="020B0604020202020204" pitchFamily="34" charset="0"/>
              </a:rPr>
              <a:t>Mechanical Systems and Signal Processing, </a:t>
            </a:r>
            <a:r>
              <a:rPr lang="en-GB" sz="2000">
                <a:latin typeface="Arial" panose="020B0604020202020204" pitchFamily="34" charset="0"/>
                <a:cs typeface="Arial" panose="020B0604020202020204" pitchFamily="34" charset="0"/>
              </a:rPr>
              <a:t>June, Volume 90, pp. 234-253.</a:t>
            </a:r>
            <a:endParaRPr lang="en-US" sz="2000">
              <a:latin typeface="Arial" panose="020B0604020202020204" pitchFamily="34" charset="0"/>
              <a:cs typeface="Arial" panose="020B0604020202020204" pitchFamily="34" charset="0"/>
            </a:endParaRPr>
          </a:p>
          <a:p>
            <a:pPr algn="just"/>
            <a:r>
              <a:rPr lang="en-GB" sz="2000">
                <a:latin typeface="Arial" panose="020B0604020202020204" pitchFamily="34" charset="0"/>
                <a:cs typeface="Arial" panose="020B0604020202020204" pitchFamily="34" charset="0"/>
              </a:rPr>
              <a:t>Krajčík, M., 2018. Office 365 as a Tool for Effective Internal Communication in Corporate Environment. p. 275–309.</a:t>
            </a:r>
            <a:endParaRPr lang="en-US" sz="2000">
              <a:latin typeface="Arial" panose="020B0604020202020204" pitchFamily="34" charset="0"/>
              <a:cs typeface="Arial" panose="020B0604020202020204" pitchFamily="34" charset="0"/>
            </a:endParaRPr>
          </a:p>
          <a:p>
            <a:pPr algn="just"/>
            <a:r>
              <a:rPr lang="en-GB" sz="2000" err="1">
                <a:latin typeface="Arial" panose="020B0604020202020204" pitchFamily="34" charset="0"/>
                <a:cs typeface="Arial" panose="020B0604020202020204" pitchFamily="34" charset="0"/>
              </a:rPr>
              <a:t>Shamsah</a:t>
            </a:r>
            <a:r>
              <a:rPr lang="en-GB" sz="2000">
                <a:latin typeface="Arial" panose="020B0604020202020204" pitchFamily="34" charset="0"/>
                <a:cs typeface="Arial" panose="020B0604020202020204" pitchFamily="34" charset="0"/>
              </a:rPr>
              <a:t> Alotaibi, H. A. M. E., 2019. </a:t>
            </a:r>
            <a:r>
              <a:rPr lang="en-GB" sz="2000" i="1">
                <a:latin typeface="Arial" panose="020B0604020202020204" pitchFamily="34" charset="0"/>
                <a:cs typeface="Arial" panose="020B0604020202020204" pitchFamily="34" charset="0"/>
              </a:rPr>
              <a:t>Comparing Performance of Commercial Cloud Storage Systems: The Case of Dropbox and One Drive. </a:t>
            </a:r>
            <a:r>
              <a:rPr lang="it-IT" sz="2000">
                <a:latin typeface="Arial" panose="020B0604020202020204" pitchFamily="34" charset="0"/>
                <a:cs typeface="Arial" panose="020B0604020202020204" pitchFamily="34" charset="0"/>
              </a:rPr>
              <a:t>Sakaka, IEEE.</a:t>
            </a:r>
            <a:endParaRPr lang="en-US" sz="2000">
              <a:latin typeface="Arial" panose="020B0604020202020204" pitchFamily="34" charset="0"/>
              <a:cs typeface="Arial" panose="020B0604020202020204" pitchFamily="34" charset="0"/>
            </a:endParaRPr>
          </a:p>
          <a:p>
            <a:pPr algn="just"/>
            <a:r>
              <a:rPr lang="it-IT" sz="2000">
                <a:latin typeface="Arial" panose="020B0604020202020204" pitchFamily="34" charset="0"/>
                <a:cs typeface="Arial" panose="020B0604020202020204" pitchFamily="34" charset="0"/>
              </a:rPr>
              <a:t>Zhenhua Li, C. J. T. X. C. W. Y. L. L. C. Y. L. Y. D. Z.-L. Z., 2014. </a:t>
            </a:r>
            <a:r>
              <a:rPr lang="en-GB" sz="2000">
                <a:latin typeface="Arial" panose="020B0604020202020204" pitchFamily="34" charset="0"/>
                <a:cs typeface="Arial" panose="020B0604020202020204" pitchFamily="34" charset="0"/>
              </a:rPr>
              <a:t>Towards Network-level Efficiency for Cloud Storage Services. </a:t>
            </a:r>
            <a:r>
              <a:rPr lang="en-GB" sz="2000" i="1">
                <a:latin typeface="Arial" panose="020B0604020202020204" pitchFamily="34" charset="0"/>
                <a:cs typeface="Arial" panose="020B0604020202020204" pitchFamily="34" charset="0"/>
              </a:rPr>
              <a:t>Association for Computing Machinery.</a:t>
            </a:r>
            <a:endParaRPr lang="en-US" sz="2000">
              <a:latin typeface="Arial" panose="020B0604020202020204" pitchFamily="34" charset="0"/>
              <a:cs typeface="Arial" panose="020B0604020202020204" pitchFamily="34" charset="0"/>
            </a:endParaRPr>
          </a:p>
          <a:p>
            <a:pPr marL="0" indent="0">
              <a:buNone/>
            </a:pPr>
            <a:r>
              <a:rPr lang="en-GB"/>
              <a:t> </a:t>
            </a:r>
            <a:endParaRPr lang="en-US"/>
          </a:p>
          <a:p>
            <a:endParaRPr lang="en-US"/>
          </a:p>
        </p:txBody>
      </p:sp>
    </p:spTree>
    <p:extLst>
      <p:ext uri="{BB962C8B-B14F-4D97-AF65-F5344CB8AC3E}">
        <p14:creationId xmlns:p14="http://schemas.microsoft.com/office/powerpoint/2010/main" val="398582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554803" y="-1645920"/>
            <a:ext cx="9318661" cy="3341156"/>
          </a:xfrm>
        </p:spPr>
        <p:txBody>
          <a:bodyPr lIns="0" anchor="b" anchorCtr="0">
            <a:normAutofit/>
          </a:bodyPr>
          <a:lstStyle/>
          <a:p>
            <a:pPr algn="ctr"/>
            <a:r>
              <a:rPr lang="en-US"/>
              <a:t>	</a:t>
            </a:r>
            <a:r>
              <a:rPr lang="en-US" b="1" i="1" u="sng">
                <a:solidFill>
                  <a:srgbClr val="C00000"/>
                </a:solidFill>
                <a:highlight>
                  <a:srgbClr val="C0C0C0"/>
                </a:highlight>
              </a:rPr>
              <a:t>STAFF COMMUNICATIONS </a:t>
            </a:r>
            <a:r>
              <a:rPr lang="en-US" b="1" u="sng">
                <a:solidFill>
                  <a:srgbClr val="C00000"/>
                </a:solidFill>
                <a:highlight>
                  <a:srgbClr val="C0C0C0"/>
                </a:highlight>
              </a:rPr>
              <a:t>USING </a:t>
            </a:r>
            <a:r>
              <a:rPr lang="en-US" b="1" i="1" u="sng">
                <a:solidFill>
                  <a:srgbClr val="C00000"/>
                </a:solidFill>
                <a:highlight>
                  <a:srgbClr val="C0C0C0"/>
                </a:highlight>
              </a:rPr>
              <a:t>MICROSOFT OUTLOOK</a:t>
            </a:r>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591055" y="5627432"/>
            <a:ext cx="4912598" cy="914400"/>
          </a:xfrm>
        </p:spPr>
        <p:txBody>
          <a:bodyPr vert="horz" lIns="91440" tIns="45720" rIns="91440" bIns="45720" rtlCol="0" anchor="t">
            <a:noAutofit/>
          </a:bodyPr>
          <a:lstStyle/>
          <a:p>
            <a:r>
              <a:rPr lang="en-US" sz="2400" b="1"/>
              <a:t>Student name: </a:t>
            </a:r>
            <a:r>
              <a:rPr lang="en-US" sz="2400" b="1">
                <a:solidFill>
                  <a:srgbClr val="C00000"/>
                </a:solidFill>
              </a:rPr>
              <a:t>Rehana Begum </a:t>
            </a:r>
          </a:p>
          <a:p>
            <a:r>
              <a:rPr lang="en-US" sz="2400" b="1"/>
              <a:t>Student number: </a:t>
            </a:r>
            <a:r>
              <a:rPr lang="en-US" sz="2400" b="1">
                <a:solidFill>
                  <a:srgbClr val="C00000"/>
                </a:solidFill>
              </a:rPr>
              <a:t>2539761</a:t>
            </a:r>
          </a:p>
        </p:txBody>
      </p:sp>
      <p:sp>
        <p:nvSpPr>
          <p:cNvPr id="5" name="TextBox 4">
            <a:extLst>
              <a:ext uri="{FF2B5EF4-FFF2-40B4-BE49-F238E27FC236}">
                <a16:creationId xmlns:a16="http://schemas.microsoft.com/office/drawing/2014/main" id="{E943D0CE-FED6-5E2B-95F6-9C7F91150D48}"/>
              </a:ext>
            </a:extLst>
          </p:cNvPr>
          <p:cNvSpPr txBox="1"/>
          <p:nvPr/>
        </p:nvSpPr>
        <p:spPr>
          <a:xfrm>
            <a:off x="3048856" y="2424970"/>
            <a:ext cx="6097712" cy="369332"/>
          </a:xfrm>
          <a:prstGeom prst="rect">
            <a:avLst/>
          </a:prstGeom>
          <a:noFill/>
        </p:spPr>
        <p:txBody>
          <a:bodyPr wrap="square">
            <a:spAutoFit/>
          </a:bodyPr>
          <a:lstStyle/>
          <a:p>
            <a:endParaRPr lang="en-GB"/>
          </a:p>
        </p:txBody>
      </p:sp>
      <p:pic>
        <p:nvPicPr>
          <p:cNvPr id="8" name="Picture 7">
            <a:extLst>
              <a:ext uri="{FF2B5EF4-FFF2-40B4-BE49-F238E27FC236}">
                <a16:creationId xmlns:a16="http://schemas.microsoft.com/office/drawing/2014/main" id="{63004C5E-D646-C5DD-BF85-794F85E5212B}"/>
              </a:ext>
            </a:extLst>
          </p:cNvPr>
          <p:cNvPicPr>
            <a:picLocks noChangeAspect="1"/>
          </p:cNvPicPr>
          <p:nvPr/>
        </p:nvPicPr>
        <p:blipFill>
          <a:blip r:embed="rId3"/>
          <a:stretch>
            <a:fillRect/>
          </a:stretch>
        </p:blipFill>
        <p:spPr>
          <a:xfrm>
            <a:off x="329734" y="1808733"/>
            <a:ext cx="5441271" cy="3648102"/>
          </a:xfrm>
          <a:prstGeom prst="rect">
            <a:avLst/>
          </a:prstGeom>
        </p:spPr>
      </p:pic>
      <p:pic>
        <p:nvPicPr>
          <p:cNvPr id="12" name="Picture 11">
            <a:extLst>
              <a:ext uri="{FF2B5EF4-FFF2-40B4-BE49-F238E27FC236}">
                <a16:creationId xmlns:a16="http://schemas.microsoft.com/office/drawing/2014/main" id="{6371FCD1-21BA-7D1C-5B23-598AF6549389}"/>
              </a:ext>
            </a:extLst>
          </p:cNvPr>
          <p:cNvPicPr>
            <a:picLocks noChangeAspect="1"/>
          </p:cNvPicPr>
          <p:nvPr/>
        </p:nvPicPr>
        <p:blipFill>
          <a:blip r:embed="rId4"/>
          <a:stretch>
            <a:fillRect/>
          </a:stretch>
        </p:blipFill>
        <p:spPr>
          <a:xfrm>
            <a:off x="7862298" y="2907318"/>
            <a:ext cx="4502742" cy="4182359"/>
          </a:xfrm>
          <a:prstGeom prst="rect">
            <a:avLst/>
          </a:prstGeom>
        </p:spPr>
      </p:pic>
      <p:sp>
        <p:nvSpPr>
          <p:cNvPr id="15" name="TextBox 14">
            <a:extLst>
              <a:ext uri="{FF2B5EF4-FFF2-40B4-BE49-F238E27FC236}">
                <a16:creationId xmlns:a16="http://schemas.microsoft.com/office/drawing/2014/main" id="{37B0F65A-0012-5CAB-4ECE-4799BF969785}"/>
              </a:ext>
            </a:extLst>
          </p:cNvPr>
          <p:cNvSpPr txBox="1"/>
          <p:nvPr/>
        </p:nvSpPr>
        <p:spPr>
          <a:xfrm>
            <a:off x="3232936" y="1854754"/>
            <a:ext cx="6640528" cy="914400"/>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17" name="TextBox 16">
            <a:extLst>
              <a:ext uri="{FF2B5EF4-FFF2-40B4-BE49-F238E27FC236}">
                <a16:creationId xmlns:a16="http://schemas.microsoft.com/office/drawing/2014/main" id="{09C5E2A1-ACB4-B95C-A3C7-665B5FA585C9}"/>
              </a:ext>
            </a:extLst>
          </p:cNvPr>
          <p:cNvSpPr txBox="1"/>
          <p:nvPr/>
        </p:nvSpPr>
        <p:spPr>
          <a:xfrm>
            <a:off x="8674207" y="1879122"/>
            <a:ext cx="1278640" cy="914400"/>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23" name="TextBox 22">
            <a:extLst>
              <a:ext uri="{FF2B5EF4-FFF2-40B4-BE49-F238E27FC236}">
                <a16:creationId xmlns:a16="http://schemas.microsoft.com/office/drawing/2014/main" id="{38D3B48D-696B-8B5E-021C-5543DEED55D6}"/>
              </a:ext>
            </a:extLst>
          </p:cNvPr>
          <p:cNvSpPr txBox="1"/>
          <p:nvPr/>
        </p:nvSpPr>
        <p:spPr>
          <a:xfrm>
            <a:off x="3201256" y="2577370"/>
            <a:ext cx="6097712" cy="369332"/>
          </a:xfrm>
          <a:prstGeom prst="rect">
            <a:avLst/>
          </a:prstGeom>
          <a:noFill/>
        </p:spPr>
        <p:txBody>
          <a:bodyPr wrap="square">
            <a:spAutoFit/>
          </a:bodyPr>
          <a:lstStyle/>
          <a:p>
            <a:pPr algn="ctr"/>
            <a:endParaRPr lang="en-GB"/>
          </a:p>
        </p:txBody>
      </p:sp>
      <p:sp>
        <p:nvSpPr>
          <p:cNvPr id="24" name="TextBox 23">
            <a:extLst>
              <a:ext uri="{FF2B5EF4-FFF2-40B4-BE49-F238E27FC236}">
                <a16:creationId xmlns:a16="http://schemas.microsoft.com/office/drawing/2014/main" id="{081FE94B-761A-0D3C-AEA7-AF2E7135E9AB}"/>
              </a:ext>
            </a:extLst>
          </p:cNvPr>
          <p:cNvSpPr txBox="1"/>
          <p:nvPr/>
        </p:nvSpPr>
        <p:spPr>
          <a:xfrm>
            <a:off x="3385336" y="2007154"/>
            <a:ext cx="6640528" cy="369332"/>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25" name="TextBox 24">
            <a:extLst>
              <a:ext uri="{FF2B5EF4-FFF2-40B4-BE49-F238E27FC236}">
                <a16:creationId xmlns:a16="http://schemas.microsoft.com/office/drawing/2014/main" id="{20FDE3C5-9AC2-2FBC-CE71-45B1EA936DC8}"/>
              </a:ext>
            </a:extLst>
          </p:cNvPr>
          <p:cNvSpPr txBox="1"/>
          <p:nvPr/>
        </p:nvSpPr>
        <p:spPr>
          <a:xfrm>
            <a:off x="3375632" y="2413000"/>
            <a:ext cx="5923336" cy="369332"/>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26" name="TextBox 25">
            <a:extLst>
              <a:ext uri="{FF2B5EF4-FFF2-40B4-BE49-F238E27FC236}">
                <a16:creationId xmlns:a16="http://schemas.microsoft.com/office/drawing/2014/main" id="{B23E7DA1-5937-E9B6-8EBB-1988EB355777}"/>
              </a:ext>
            </a:extLst>
          </p:cNvPr>
          <p:cNvSpPr txBox="1"/>
          <p:nvPr/>
        </p:nvSpPr>
        <p:spPr>
          <a:xfrm>
            <a:off x="3353656" y="2729770"/>
            <a:ext cx="6097712" cy="369332"/>
          </a:xfrm>
          <a:prstGeom prst="rect">
            <a:avLst/>
          </a:prstGeom>
          <a:noFill/>
        </p:spPr>
        <p:txBody>
          <a:bodyPr wrap="square">
            <a:spAutoFit/>
          </a:bodyPr>
          <a:lstStyle/>
          <a:p>
            <a:pPr algn="ctr"/>
            <a:endParaRPr lang="en-GB"/>
          </a:p>
        </p:txBody>
      </p:sp>
      <p:sp>
        <p:nvSpPr>
          <p:cNvPr id="27" name="TextBox 26">
            <a:extLst>
              <a:ext uri="{FF2B5EF4-FFF2-40B4-BE49-F238E27FC236}">
                <a16:creationId xmlns:a16="http://schemas.microsoft.com/office/drawing/2014/main" id="{0BAF1A31-A414-285D-3FD5-16F482CA306B}"/>
              </a:ext>
            </a:extLst>
          </p:cNvPr>
          <p:cNvSpPr txBox="1"/>
          <p:nvPr/>
        </p:nvSpPr>
        <p:spPr>
          <a:xfrm>
            <a:off x="3537736" y="2159554"/>
            <a:ext cx="6640528" cy="369332"/>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28" name="TextBox 27">
            <a:extLst>
              <a:ext uri="{FF2B5EF4-FFF2-40B4-BE49-F238E27FC236}">
                <a16:creationId xmlns:a16="http://schemas.microsoft.com/office/drawing/2014/main" id="{C895ED9C-4653-7134-1B36-5C6F23E34598}"/>
              </a:ext>
            </a:extLst>
          </p:cNvPr>
          <p:cNvSpPr txBox="1"/>
          <p:nvPr/>
        </p:nvSpPr>
        <p:spPr>
          <a:xfrm>
            <a:off x="3528032" y="2565400"/>
            <a:ext cx="5923336" cy="369332"/>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2" name="TextBox 1">
            <a:extLst>
              <a:ext uri="{FF2B5EF4-FFF2-40B4-BE49-F238E27FC236}">
                <a16:creationId xmlns:a16="http://schemas.microsoft.com/office/drawing/2014/main" id="{701DCC4B-F6C6-AE1B-FAC0-73DF7DA553A2}"/>
              </a:ext>
            </a:extLst>
          </p:cNvPr>
          <p:cNvSpPr txBox="1"/>
          <p:nvPr/>
        </p:nvSpPr>
        <p:spPr>
          <a:xfrm>
            <a:off x="6174154" y="1808252"/>
            <a:ext cx="3245534" cy="2862322"/>
          </a:xfrm>
          <a:prstGeom prst="rect">
            <a:avLst/>
          </a:prstGeom>
        </p:spPr>
        <p:txBody>
          <a:bodyPr wrap="square" lIns="91440" tIns="45720" rIns="91440" bIns="45720" rtlCol="0" anchor="t">
            <a:spAutoFit/>
          </a:bodyPr>
          <a:lstStyle/>
          <a:p>
            <a:pPr marL="0" indent="0" algn="ctr">
              <a:lnSpc>
                <a:spcPct val="100000"/>
              </a:lnSpc>
              <a:spcBef>
                <a:spcPts val="0"/>
              </a:spcBef>
              <a:buFontTx/>
              <a:buNone/>
            </a:pPr>
            <a:r>
              <a:rPr lang="en-GB" sz="2400" b="1">
                <a:solidFill>
                  <a:prstClr val="white"/>
                </a:solidFill>
                <a:latin typeface="Posterama"/>
                <a:ea typeface="微软雅黑"/>
                <a:cs typeface="Posterama"/>
              </a:rPr>
              <a:t>Module code: </a:t>
            </a:r>
            <a:r>
              <a:rPr lang="en-GB" sz="2400" b="1">
                <a:solidFill>
                  <a:srgbClr val="FF0000"/>
                </a:solidFill>
                <a:latin typeface="Posterama"/>
                <a:ea typeface="微软雅黑"/>
                <a:cs typeface="Posterama"/>
              </a:rPr>
              <a:t>LCHS4007</a:t>
            </a:r>
          </a:p>
          <a:p>
            <a:pPr marL="0" indent="0" algn="ctr">
              <a:lnSpc>
                <a:spcPct val="100000"/>
              </a:lnSpc>
              <a:spcBef>
                <a:spcPts val="0"/>
              </a:spcBef>
              <a:buFontTx/>
              <a:buNone/>
            </a:pPr>
            <a:endParaRPr lang="en-GB" sz="2400" b="1">
              <a:solidFill>
                <a:srgbClr val="FF0000"/>
              </a:solidFill>
              <a:latin typeface="Posterama" panose="020B0504020200020000" pitchFamily="34" charset="0"/>
              <a:ea typeface="微软雅黑"/>
              <a:cs typeface="Posterama" panose="020B0504020200020000" pitchFamily="34" charset="0"/>
            </a:endParaRPr>
          </a:p>
          <a:p>
            <a:pPr marL="0" indent="0" algn="ctr">
              <a:lnSpc>
                <a:spcPct val="100000"/>
              </a:lnSpc>
              <a:spcBef>
                <a:spcPts val="0"/>
              </a:spcBef>
              <a:buFontTx/>
              <a:buNone/>
            </a:pPr>
            <a:r>
              <a:rPr lang="en-GB" sz="2400" b="1">
                <a:solidFill>
                  <a:prstClr val="white"/>
                </a:solidFill>
                <a:latin typeface="Posterama"/>
                <a:ea typeface="微软雅黑"/>
                <a:cs typeface="Posterama"/>
              </a:rPr>
              <a:t>Module Code: </a:t>
            </a:r>
            <a:r>
              <a:rPr lang="en-GB" sz="2400" b="1">
                <a:solidFill>
                  <a:srgbClr val="FF0000"/>
                </a:solidFill>
                <a:latin typeface="Posterama"/>
                <a:ea typeface="微软雅黑"/>
                <a:cs typeface="Posterama"/>
              </a:rPr>
              <a:t>Digital Skills and Research Methods </a:t>
            </a:r>
          </a:p>
          <a:p>
            <a:pPr marL="0" indent="0" algn="ctr">
              <a:lnSpc>
                <a:spcPct val="100000"/>
              </a:lnSpc>
              <a:spcBef>
                <a:spcPts val="0"/>
              </a:spcBef>
              <a:buFontTx/>
              <a:buNone/>
            </a:pPr>
            <a:endParaRPr lang="en-GB">
              <a:solidFill>
                <a:prstClr val="white"/>
              </a:solidFill>
              <a:latin typeface="Posterama" panose="020B0504020200020000" pitchFamily="34" charset="0"/>
              <a:ea typeface="微软雅黑"/>
              <a:cs typeface="Posterama" panose="020B0504020200020000" pitchFamily="34" charset="0"/>
            </a:endParaRPr>
          </a:p>
          <a:p>
            <a:pPr marL="0" indent="0" algn="ctr">
              <a:lnSpc>
                <a:spcPct val="100000"/>
              </a:lnSpc>
              <a:spcBef>
                <a:spcPts val="0"/>
              </a:spcBef>
              <a:buFontTx/>
              <a:buNone/>
            </a:pPr>
            <a:endParaRPr lang="en-GB">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38984479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021C-3CEB-0FBA-DA89-C9C82E741BB3}"/>
              </a:ext>
            </a:extLst>
          </p:cNvPr>
          <p:cNvSpPr>
            <a:spLocks noGrp="1"/>
          </p:cNvSpPr>
          <p:nvPr>
            <p:ph type="title"/>
          </p:nvPr>
        </p:nvSpPr>
        <p:spPr>
          <a:xfrm>
            <a:off x="-120119" y="225629"/>
            <a:ext cx="9472773" cy="2743200"/>
          </a:xfrm>
        </p:spPr>
        <p:txBody>
          <a:bodyPr anchor="t" anchorCtr="0">
            <a:normAutofit/>
          </a:bodyPr>
          <a:lstStyle/>
          <a:p>
            <a:pPr algn="ctr"/>
            <a:r>
              <a:rPr lang="en-US" sz="4000" b="1" i="1" u="sng">
                <a:solidFill>
                  <a:srgbClr val="C00000"/>
                </a:solidFill>
                <a:highlight>
                  <a:srgbClr val="C0C0C0"/>
                </a:highlight>
              </a:rPr>
              <a:t>What does Staff Communication involve in Riverdale Nursing Home? </a:t>
            </a:r>
          </a:p>
        </p:txBody>
      </p:sp>
      <p:sp>
        <p:nvSpPr>
          <p:cNvPr id="3" name="Text Placeholder 2">
            <a:extLst>
              <a:ext uri="{FF2B5EF4-FFF2-40B4-BE49-F238E27FC236}">
                <a16:creationId xmlns:a16="http://schemas.microsoft.com/office/drawing/2014/main" id="{3C6746B3-AFD9-641E-7CBF-9A783646B368}"/>
              </a:ext>
            </a:extLst>
          </p:cNvPr>
          <p:cNvSpPr>
            <a:spLocks noGrp="1"/>
          </p:cNvSpPr>
          <p:nvPr>
            <p:ph type="body" sz="quarter" idx="28"/>
          </p:nvPr>
        </p:nvSpPr>
        <p:spPr>
          <a:xfrm>
            <a:off x="420449" y="1666860"/>
            <a:ext cx="7010010" cy="3490767"/>
          </a:xfrm>
        </p:spPr>
        <p:txBody>
          <a:bodyPr anchor="t" anchorCtr="0">
            <a:noAutofit/>
          </a:bodyPr>
          <a:lstStyle/>
          <a:p>
            <a:pPr algn="ctr"/>
            <a:r>
              <a:rPr lang="en-GB" sz="2200" b="1"/>
              <a:t>Staff communication refers to the </a:t>
            </a:r>
            <a:r>
              <a:rPr lang="en-GB" sz="2200" b="1" i="1"/>
              <a:t>sharing of information</a:t>
            </a:r>
            <a:r>
              <a:rPr lang="en-GB" sz="2200" b="1"/>
              <a:t> between </a:t>
            </a:r>
            <a:r>
              <a:rPr lang="en-GB" sz="2200" b="1" i="1">
                <a:solidFill>
                  <a:srgbClr val="C00000"/>
                </a:solidFill>
              </a:rPr>
              <a:t>carers,</a:t>
            </a:r>
            <a:r>
              <a:rPr lang="en-GB" sz="2200" b="1" i="1"/>
              <a:t> </a:t>
            </a:r>
            <a:r>
              <a:rPr lang="en-GB" sz="2200" b="1" i="1">
                <a:solidFill>
                  <a:srgbClr val="C00000"/>
                </a:solidFill>
              </a:rPr>
              <a:t>nurses, senior carers </a:t>
            </a:r>
            <a:r>
              <a:rPr lang="en-GB" sz="2200" b="1"/>
              <a:t>and </a:t>
            </a:r>
            <a:r>
              <a:rPr lang="en-GB" sz="2200" b="1" i="1">
                <a:solidFill>
                  <a:srgbClr val="C00000"/>
                </a:solidFill>
              </a:rPr>
              <a:t>administrative staff</a:t>
            </a:r>
            <a:r>
              <a:rPr lang="en-GB" sz="2200" b="1"/>
              <a:t> to ensure </a:t>
            </a:r>
            <a:r>
              <a:rPr lang="en-GB" sz="2200" b="1" i="1">
                <a:solidFill>
                  <a:srgbClr val="C00000"/>
                </a:solidFill>
              </a:rPr>
              <a:t>safe and effective care delivery.  </a:t>
            </a:r>
            <a:r>
              <a:rPr lang="en-GB" sz="2200" b="1" i="1"/>
              <a:t>(</a:t>
            </a:r>
            <a:r>
              <a:rPr lang="en-GB" sz="2400"/>
              <a:t>Ashurst and Taylor, 2010)</a:t>
            </a:r>
            <a:endParaRPr lang="en-GB" sz="2200" b="1" i="1">
              <a:solidFill>
                <a:srgbClr val="C00000"/>
              </a:solidFill>
            </a:endParaRPr>
          </a:p>
          <a:p>
            <a:r>
              <a:rPr lang="en-GB" b="1"/>
              <a:t>Examples include:</a:t>
            </a:r>
          </a:p>
          <a:p>
            <a:pPr marL="342900" indent="-342900">
              <a:buFont typeface="Arial" panose="020B0604020202020204" pitchFamily="34" charset="0"/>
              <a:buChar char="•"/>
            </a:pPr>
            <a:r>
              <a:rPr lang="en-GB" b="1" i="1">
                <a:solidFill>
                  <a:srgbClr val="C00000"/>
                </a:solidFill>
                <a:highlight>
                  <a:srgbClr val="C0C0C0"/>
                </a:highlight>
              </a:rPr>
              <a:t>Shift handovers </a:t>
            </a:r>
          </a:p>
          <a:p>
            <a:pPr marL="342900" indent="-342900">
              <a:buFont typeface="Arial" panose="020B0604020202020204" pitchFamily="34" charset="0"/>
              <a:buChar char="•"/>
            </a:pPr>
            <a:r>
              <a:rPr lang="en-GB" b="1" i="1">
                <a:solidFill>
                  <a:srgbClr val="C00000"/>
                </a:solidFill>
                <a:highlight>
                  <a:srgbClr val="C0C0C0"/>
                </a:highlight>
              </a:rPr>
              <a:t>Medication updates </a:t>
            </a:r>
          </a:p>
          <a:p>
            <a:pPr marL="342900" indent="-342900">
              <a:buFont typeface="Arial" panose="020B0604020202020204" pitchFamily="34" charset="0"/>
              <a:buChar char="•"/>
            </a:pPr>
            <a:r>
              <a:rPr lang="en-GB" b="1" i="1">
                <a:solidFill>
                  <a:srgbClr val="C00000"/>
                </a:solidFill>
                <a:highlight>
                  <a:srgbClr val="C0C0C0"/>
                </a:highlight>
              </a:rPr>
              <a:t>Staff rota changes </a:t>
            </a:r>
          </a:p>
          <a:p>
            <a:pPr marL="342900" indent="-342900">
              <a:buFont typeface="Arial" panose="020B0604020202020204" pitchFamily="34" charset="0"/>
              <a:buChar char="•"/>
            </a:pPr>
            <a:r>
              <a:rPr lang="en-GB" b="1" i="1">
                <a:solidFill>
                  <a:srgbClr val="C00000"/>
                </a:solidFill>
                <a:highlight>
                  <a:srgbClr val="C0C0C0"/>
                </a:highlight>
              </a:rPr>
              <a:t>Meeting notifications </a:t>
            </a:r>
          </a:p>
          <a:p>
            <a:pPr marL="342900" indent="-342900">
              <a:buFont typeface="Arial" panose="020B0604020202020204" pitchFamily="34" charset="0"/>
              <a:buChar char="•"/>
            </a:pPr>
            <a:r>
              <a:rPr lang="en-GB" b="1" i="1">
                <a:solidFill>
                  <a:srgbClr val="C00000"/>
                </a:solidFill>
                <a:highlight>
                  <a:srgbClr val="C0C0C0"/>
                </a:highlight>
              </a:rPr>
              <a:t>Policy and procedure updates </a:t>
            </a:r>
          </a:p>
          <a:p>
            <a:pPr marL="342900" indent="-342900">
              <a:buFont typeface="Arial" panose="020B0604020202020204" pitchFamily="34" charset="0"/>
              <a:buChar char="•"/>
            </a:pPr>
            <a:r>
              <a:rPr lang="en-GB" b="1" i="1">
                <a:solidFill>
                  <a:srgbClr val="C00000"/>
                </a:solidFill>
                <a:highlight>
                  <a:srgbClr val="C0C0C0"/>
                </a:highlight>
              </a:rPr>
              <a:t>Emergency announcements</a:t>
            </a:r>
          </a:p>
          <a:p>
            <a:endParaRPr lang="en-US" sz="2200" i="1"/>
          </a:p>
        </p:txBody>
      </p:sp>
      <p:sp>
        <p:nvSpPr>
          <p:cNvPr id="4" name="Slide Number Placeholder 3">
            <a:extLst>
              <a:ext uri="{FF2B5EF4-FFF2-40B4-BE49-F238E27FC236}">
                <a16:creationId xmlns:a16="http://schemas.microsoft.com/office/drawing/2014/main" id="{5D559569-83D5-A20B-653C-B9D6C8D98164}"/>
              </a:ext>
            </a:extLst>
          </p:cNvPr>
          <p:cNvSpPr>
            <a:spLocks noGrp="1"/>
          </p:cNvSpPr>
          <p:nvPr>
            <p:ph type="sldNum" sz="quarter" idx="4294967295"/>
          </p:nvPr>
        </p:nvSpPr>
        <p:spPr>
          <a:xfrm>
            <a:off x="11733213" y="6218238"/>
            <a:ext cx="458787" cy="365125"/>
          </a:xfrm>
        </p:spPr>
        <p:txBody>
          <a:bodyPr/>
          <a:lstStyle/>
          <a:p>
            <a:fld id="{47FEACEE-25B4-4A2D-B147-27296E36371D}" type="slidenum">
              <a:rPr lang="en-US" altLang="zh-CN" noProof="0" smtClean="0"/>
              <a:pPr/>
              <a:t>28</a:t>
            </a:fld>
            <a:endParaRPr lang="en-US" altLang="zh-CN" noProof="0"/>
          </a:p>
        </p:txBody>
      </p:sp>
      <p:sp>
        <p:nvSpPr>
          <p:cNvPr id="7" name="TextBox 6">
            <a:extLst>
              <a:ext uri="{FF2B5EF4-FFF2-40B4-BE49-F238E27FC236}">
                <a16:creationId xmlns:a16="http://schemas.microsoft.com/office/drawing/2014/main" id="{83592BAB-15EF-245B-88C7-18900A148975}"/>
              </a:ext>
            </a:extLst>
          </p:cNvPr>
          <p:cNvSpPr txBox="1"/>
          <p:nvPr/>
        </p:nvSpPr>
        <p:spPr>
          <a:xfrm>
            <a:off x="2905018" y="3272588"/>
            <a:ext cx="6262098" cy="369332"/>
          </a:xfrm>
          <a:prstGeom prst="rect">
            <a:avLst/>
          </a:prstGeom>
          <a:noFill/>
        </p:spPr>
        <p:txBody>
          <a:bodyPr wrap="square">
            <a:spAutoFit/>
          </a:bodyPr>
          <a:lstStyle/>
          <a:p>
            <a:endParaRPr lang="en-GB"/>
          </a:p>
        </p:txBody>
      </p:sp>
      <p:sp>
        <p:nvSpPr>
          <p:cNvPr id="13" name="TextBox 12">
            <a:extLst>
              <a:ext uri="{FF2B5EF4-FFF2-40B4-BE49-F238E27FC236}">
                <a16:creationId xmlns:a16="http://schemas.microsoft.com/office/drawing/2014/main" id="{6B1C7321-9BFD-D7E9-AE72-A0C6843FF0B0}"/>
              </a:ext>
            </a:extLst>
          </p:cNvPr>
          <p:cNvSpPr txBox="1"/>
          <p:nvPr/>
        </p:nvSpPr>
        <p:spPr>
          <a:xfrm>
            <a:off x="2879333" y="3272588"/>
            <a:ext cx="6210728" cy="369332"/>
          </a:xfrm>
          <a:prstGeom prst="rect">
            <a:avLst/>
          </a:prstGeom>
          <a:noFill/>
        </p:spPr>
        <p:txBody>
          <a:bodyPr wrap="square">
            <a:spAutoFit/>
          </a:bodyPr>
          <a:lstStyle/>
          <a:p>
            <a:endParaRPr lang="en-GB"/>
          </a:p>
        </p:txBody>
      </p:sp>
      <p:pic>
        <p:nvPicPr>
          <p:cNvPr id="15" name="Picture 14">
            <a:extLst>
              <a:ext uri="{FF2B5EF4-FFF2-40B4-BE49-F238E27FC236}">
                <a16:creationId xmlns:a16="http://schemas.microsoft.com/office/drawing/2014/main" id="{72FBE0CF-7EAD-9B22-FDE5-CE34B70FA045}"/>
              </a:ext>
            </a:extLst>
          </p:cNvPr>
          <p:cNvPicPr>
            <a:picLocks noChangeAspect="1"/>
          </p:cNvPicPr>
          <p:nvPr/>
        </p:nvPicPr>
        <p:blipFill>
          <a:blip r:embed="rId3"/>
          <a:stretch>
            <a:fillRect/>
          </a:stretch>
        </p:blipFill>
        <p:spPr>
          <a:xfrm>
            <a:off x="7507514" y="1597478"/>
            <a:ext cx="4455092" cy="2884592"/>
          </a:xfrm>
          <a:prstGeom prst="rect">
            <a:avLst/>
          </a:prstGeom>
        </p:spPr>
      </p:pic>
    </p:spTree>
    <p:extLst>
      <p:ext uri="{BB962C8B-B14F-4D97-AF65-F5344CB8AC3E}">
        <p14:creationId xmlns:p14="http://schemas.microsoft.com/office/powerpoint/2010/main" val="14850807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2A73C-F597-27B7-8F29-D6406DC4DB9A}"/>
              </a:ext>
            </a:extLst>
          </p:cNvPr>
          <p:cNvSpPr>
            <a:spLocks noGrp="1"/>
          </p:cNvSpPr>
          <p:nvPr>
            <p:ph type="title"/>
          </p:nvPr>
        </p:nvSpPr>
        <p:spPr>
          <a:xfrm>
            <a:off x="5095982" y="-1034094"/>
            <a:ext cx="7096018" cy="3291840"/>
          </a:xfrm>
        </p:spPr>
        <p:txBody>
          <a:bodyPr lIns="0" anchor="b" anchorCtr="0">
            <a:normAutofit/>
          </a:bodyPr>
          <a:lstStyle/>
          <a:p>
            <a:pPr algn="ctr"/>
            <a:r>
              <a:rPr lang="en-US" sz="4000" b="1" u="sng">
                <a:solidFill>
                  <a:srgbClr val="C00000"/>
                </a:solidFill>
                <a:highlight>
                  <a:srgbClr val="C0C0C0"/>
                </a:highlight>
              </a:rPr>
              <a:t>Current challenges with communication in Riverdale Nursing home - </a:t>
            </a:r>
          </a:p>
        </p:txBody>
      </p:sp>
      <p:sp>
        <p:nvSpPr>
          <p:cNvPr id="3" name="Text Placeholder 2">
            <a:extLst>
              <a:ext uri="{FF2B5EF4-FFF2-40B4-BE49-F238E27FC236}">
                <a16:creationId xmlns:a16="http://schemas.microsoft.com/office/drawing/2014/main" id="{AC190503-C2C6-37F4-4636-9B4A8A3DE4EB}"/>
              </a:ext>
            </a:extLst>
          </p:cNvPr>
          <p:cNvSpPr>
            <a:spLocks noGrp="1"/>
          </p:cNvSpPr>
          <p:nvPr>
            <p:ph type="body" sz="quarter" idx="28"/>
          </p:nvPr>
        </p:nvSpPr>
        <p:spPr>
          <a:xfrm>
            <a:off x="5322627" y="2535146"/>
            <a:ext cx="6643955" cy="4322853"/>
          </a:xfrm>
        </p:spPr>
        <p:txBody>
          <a:bodyPr vert="horz" lIns="91440" tIns="45720" rIns="91440" bIns="45720" rtlCol="0" anchor="t">
            <a:normAutofit fontScale="25000" lnSpcReduction="20000"/>
          </a:bodyPr>
          <a:lstStyle/>
          <a:p>
            <a:r>
              <a:rPr lang="en-GB" sz="9600"/>
              <a:t>According to the case study:</a:t>
            </a:r>
          </a:p>
          <a:p>
            <a:pPr marL="1371600" indent="-1371600">
              <a:buFont typeface="Arial" panose="020B0604020202020204" pitchFamily="34" charset="0"/>
              <a:buChar char="•"/>
            </a:pPr>
            <a:r>
              <a:rPr lang="en-GB" sz="9600"/>
              <a:t>Missed messages </a:t>
            </a:r>
          </a:p>
          <a:p>
            <a:pPr marL="1371600" indent="-1371600">
              <a:buFont typeface="Arial" panose="020B0604020202020204" pitchFamily="34" charset="0"/>
              <a:buChar char="•"/>
            </a:pPr>
            <a:r>
              <a:rPr lang="en-GB" sz="9600"/>
              <a:t>Duplicated work </a:t>
            </a:r>
          </a:p>
          <a:p>
            <a:pPr marL="1371600" indent="-1371600">
              <a:buFont typeface="Arial" panose="020B0604020202020204" pitchFamily="34" charset="0"/>
              <a:buChar char="•"/>
            </a:pPr>
            <a:r>
              <a:rPr lang="en-GB" sz="9600"/>
              <a:t>Confusion over communication methods </a:t>
            </a:r>
          </a:p>
          <a:p>
            <a:pPr marL="1371600" indent="-1371600">
              <a:buFont typeface="Arial" panose="020B0604020202020204" pitchFamily="34" charset="0"/>
              <a:buChar char="•"/>
            </a:pPr>
            <a:r>
              <a:rPr lang="en-GB" sz="9600"/>
              <a:t>Reduced workplace efficiency </a:t>
            </a:r>
          </a:p>
          <a:p>
            <a:r>
              <a:rPr lang="en-GB" sz="9600"/>
              <a:t>Effective communication is essential for maintaining high standards of resident care (Laudon and Laudon, 2024)</a:t>
            </a:r>
            <a:r>
              <a:rPr lang="en-GB" sz="9600">
                <a:solidFill>
                  <a:schemeClr val="tx1">
                    <a:lumMod val="76000"/>
                    <a:lumOff val="24000"/>
                  </a:schemeClr>
                </a:solidFill>
              </a:rPr>
              <a:t>.</a:t>
            </a:r>
          </a:p>
          <a:p>
            <a:endParaRPr lang="en-US"/>
          </a:p>
        </p:txBody>
      </p:sp>
      <p:pic>
        <p:nvPicPr>
          <p:cNvPr id="5" name="Picture 4">
            <a:extLst>
              <a:ext uri="{FF2B5EF4-FFF2-40B4-BE49-F238E27FC236}">
                <a16:creationId xmlns:a16="http://schemas.microsoft.com/office/drawing/2014/main" id="{C5656020-E4BB-114B-6278-E573C5F88AF1}"/>
              </a:ext>
            </a:extLst>
          </p:cNvPr>
          <p:cNvPicPr>
            <a:picLocks noChangeAspect="1"/>
          </p:cNvPicPr>
          <p:nvPr/>
        </p:nvPicPr>
        <p:blipFill>
          <a:blip r:embed="rId2"/>
          <a:stretch>
            <a:fillRect/>
          </a:stretch>
        </p:blipFill>
        <p:spPr>
          <a:xfrm>
            <a:off x="211798" y="144708"/>
            <a:ext cx="3353335" cy="3070353"/>
          </a:xfrm>
          <a:prstGeom prst="rect">
            <a:avLst/>
          </a:prstGeom>
        </p:spPr>
      </p:pic>
    </p:spTree>
    <p:extLst>
      <p:ext uri="{BB962C8B-B14F-4D97-AF65-F5344CB8AC3E}">
        <p14:creationId xmlns:p14="http://schemas.microsoft.com/office/powerpoint/2010/main" val="35301119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FC4C4CA-1DBF-910F-7170-AD1771118D9A}"/>
              </a:ext>
            </a:extLst>
          </p:cNvPr>
          <p:cNvSpPr>
            <a:spLocks noGrp="1"/>
          </p:cNvSpPr>
          <p:nvPr>
            <p:ph type="title"/>
          </p:nvPr>
        </p:nvSpPr>
        <p:spPr>
          <a:xfrm>
            <a:off x="1271899" y="-625754"/>
            <a:ext cx="9852918" cy="2646131"/>
          </a:xfrm>
        </p:spPr>
        <p:txBody>
          <a:bodyPr>
            <a:normAutofit/>
          </a:bodyPr>
          <a:lstStyle/>
          <a:p>
            <a:pPr algn="ctr"/>
            <a:r>
              <a:rPr lang="en-GB" sz="5400" b="1" u="sng">
                <a:solidFill>
                  <a:srgbClr val="C00000"/>
                </a:solidFill>
                <a:highlight>
                  <a:srgbClr val="D6E0EB"/>
                </a:highlight>
              </a:rPr>
              <a:t>What is Microsoft outlook?</a:t>
            </a:r>
          </a:p>
        </p:txBody>
      </p:sp>
      <p:pic>
        <p:nvPicPr>
          <p:cNvPr id="12" name="Picture 11">
            <a:extLst>
              <a:ext uri="{FF2B5EF4-FFF2-40B4-BE49-F238E27FC236}">
                <a16:creationId xmlns:a16="http://schemas.microsoft.com/office/drawing/2014/main" id="{6BD4D995-7FDE-F5AA-3557-45352E86B5ED}"/>
              </a:ext>
            </a:extLst>
          </p:cNvPr>
          <p:cNvPicPr>
            <a:picLocks noChangeAspect="1"/>
          </p:cNvPicPr>
          <p:nvPr/>
        </p:nvPicPr>
        <p:blipFill>
          <a:blip r:embed="rId2"/>
          <a:stretch>
            <a:fillRect/>
          </a:stretch>
        </p:blipFill>
        <p:spPr>
          <a:xfrm>
            <a:off x="9258460" y="5089830"/>
            <a:ext cx="2867025" cy="1608921"/>
          </a:xfrm>
          <a:prstGeom prst="rect">
            <a:avLst/>
          </a:prstGeom>
        </p:spPr>
      </p:pic>
      <p:sp>
        <p:nvSpPr>
          <p:cNvPr id="14" name="TextBox 13">
            <a:extLst>
              <a:ext uri="{FF2B5EF4-FFF2-40B4-BE49-F238E27FC236}">
                <a16:creationId xmlns:a16="http://schemas.microsoft.com/office/drawing/2014/main" id="{FDE42E1D-A742-A515-03BF-A45A5B122EFA}"/>
              </a:ext>
            </a:extLst>
          </p:cNvPr>
          <p:cNvSpPr txBox="1"/>
          <p:nvPr/>
        </p:nvSpPr>
        <p:spPr>
          <a:xfrm>
            <a:off x="144222" y="1500772"/>
            <a:ext cx="12113231" cy="1477328"/>
          </a:xfrm>
          <a:prstGeom prst="rect">
            <a:avLst/>
          </a:prstGeom>
        </p:spPr>
        <p:txBody>
          <a:bodyPr wrap="square" rtlCol="0">
            <a:spAutoFit/>
          </a:bodyPr>
          <a:lstStyle/>
          <a:p>
            <a:pPr algn="ctr"/>
            <a:r>
              <a:rPr lang="en-GB" sz="3600" i="1">
                <a:highlight>
                  <a:srgbClr val="D6E0EB"/>
                </a:highlight>
              </a:rPr>
              <a:t>Microsoft Outlook is an email and calendar application included within Microsoft 365. </a:t>
            </a:r>
            <a:r>
              <a:rPr lang="en-GB" sz="3600">
                <a:highlight>
                  <a:srgbClr val="D6E0EB"/>
                </a:highlight>
              </a:rPr>
              <a:t>(Microsoft 365, 2026).</a:t>
            </a:r>
            <a:endParaRPr lang="en-US" sz="3600">
              <a:highlight>
                <a:srgbClr val="D6E0EB"/>
              </a:highlight>
            </a:endParaRPr>
          </a:p>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15" name="TextBox 14">
            <a:extLst>
              <a:ext uri="{FF2B5EF4-FFF2-40B4-BE49-F238E27FC236}">
                <a16:creationId xmlns:a16="http://schemas.microsoft.com/office/drawing/2014/main" id="{3FDFED39-DD85-7097-861C-27E3BA0D0306}"/>
              </a:ext>
            </a:extLst>
          </p:cNvPr>
          <p:cNvSpPr txBox="1"/>
          <p:nvPr/>
        </p:nvSpPr>
        <p:spPr>
          <a:xfrm>
            <a:off x="699743" y="3015542"/>
            <a:ext cx="11013896" cy="830997"/>
          </a:xfrm>
          <a:prstGeom prst="rect">
            <a:avLst/>
          </a:prstGeom>
        </p:spPr>
        <p:txBody>
          <a:bodyPr wrap="square" lIns="91440" tIns="45720" rIns="91440" bIns="45720" rtlCol="0" anchor="t">
            <a:spAutoFit/>
          </a:bodyPr>
          <a:lstStyle/>
          <a:p>
            <a:pPr marL="0" indent="0" algn="ctr">
              <a:lnSpc>
                <a:spcPct val="100000"/>
              </a:lnSpc>
              <a:spcBef>
                <a:spcPts val="0"/>
              </a:spcBef>
              <a:buFontTx/>
              <a:buNone/>
            </a:pPr>
            <a:r>
              <a:rPr lang="en-GB" sz="4800" b="1" u="sng">
                <a:solidFill>
                  <a:srgbClr val="C00000"/>
                </a:solidFill>
                <a:highlight>
                  <a:srgbClr val="D6E0EB"/>
                </a:highlight>
                <a:latin typeface="Posterama"/>
                <a:ea typeface="微软雅黑"/>
                <a:cs typeface="Posterama"/>
              </a:rPr>
              <a:t>What is Microsoft outlooks purpose?</a:t>
            </a:r>
          </a:p>
        </p:txBody>
      </p:sp>
      <p:sp>
        <p:nvSpPr>
          <p:cNvPr id="16" name="TextBox 15">
            <a:extLst>
              <a:ext uri="{FF2B5EF4-FFF2-40B4-BE49-F238E27FC236}">
                <a16:creationId xmlns:a16="http://schemas.microsoft.com/office/drawing/2014/main" id="{9103B194-8B75-CB0D-A29F-108C112DF372}"/>
              </a:ext>
            </a:extLst>
          </p:cNvPr>
          <p:cNvSpPr txBox="1"/>
          <p:nvPr/>
        </p:nvSpPr>
        <p:spPr>
          <a:xfrm>
            <a:off x="2498818" y="4169650"/>
            <a:ext cx="6565186" cy="2523768"/>
          </a:xfrm>
          <a:prstGeom prst="rect">
            <a:avLst/>
          </a:prstGeom>
        </p:spPr>
        <p:txBody>
          <a:bodyPr wrap="square" rtlCol="0">
            <a:spAutoFit/>
          </a:bodyPr>
          <a:lstStyle/>
          <a:p>
            <a:pPr algn="ctr"/>
            <a:r>
              <a:rPr lang="en-GB" sz="2800">
                <a:highlight>
                  <a:srgbClr val="D6E0EB"/>
                </a:highlight>
              </a:rPr>
              <a:t>Outlook provides a centralised platform for professional communication and information sharing, helping staff remain informed and coordinated throughout the organisation (Microsoft, 2025).</a:t>
            </a:r>
          </a:p>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39134502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2034283" y="209175"/>
            <a:ext cx="8445357" cy="3383280"/>
          </a:xfrm>
          <a:noFill/>
        </p:spPr>
        <p:txBody>
          <a:bodyPr anchor="t" anchorCtr="0">
            <a:noAutofit/>
          </a:bodyPr>
          <a:lstStyle/>
          <a:p>
            <a:pPr algn="ctr"/>
            <a:r>
              <a:rPr lang="en-US" sz="5400" b="1" u="sng">
                <a:solidFill>
                  <a:srgbClr val="C00000"/>
                </a:solidFill>
                <a:highlight>
                  <a:srgbClr val="D6E0EB"/>
                </a:highlight>
              </a:rPr>
              <a:t>Why Microsoft Outlook?</a:t>
            </a:r>
          </a:p>
        </p:txBody>
      </p:sp>
      <p:sp>
        <p:nvSpPr>
          <p:cNvPr id="4" name="Slide Number Placeholder 3">
            <a:extLst>
              <a:ext uri="{FF2B5EF4-FFF2-40B4-BE49-F238E27FC236}">
                <a16:creationId xmlns:a16="http://schemas.microsoft.com/office/drawing/2014/main" id="{14D4AF3B-CC38-C6F7-1058-2FC5EE48D7F2}"/>
              </a:ext>
            </a:extLst>
          </p:cNvPr>
          <p:cNvSpPr>
            <a:spLocks noGrp="1"/>
          </p:cNvSpPr>
          <p:nvPr>
            <p:ph type="sldNum" sz="quarter" idx="12"/>
          </p:nvPr>
        </p:nvSpPr>
        <p:spPr/>
        <p:txBody>
          <a:bodyPr/>
          <a:lstStyle/>
          <a:p>
            <a:fld id="{69E57DC2-970A-4B3E-BB1C-7A09969E49DF}" type="slidenum">
              <a:rPr lang="en-US" smtClean="0"/>
              <a:t>31</a:t>
            </a:fld>
            <a:endParaRPr lang="en-US"/>
          </a:p>
        </p:txBody>
      </p:sp>
      <p:graphicFrame>
        <p:nvGraphicFramePr>
          <p:cNvPr id="12" name="Content Placeholder 11">
            <a:extLst>
              <a:ext uri="{FF2B5EF4-FFF2-40B4-BE49-F238E27FC236}">
                <a16:creationId xmlns:a16="http://schemas.microsoft.com/office/drawing/2014/main" id="{F47E9694-00CA-B3F7-C660-4A7039BF3AD4}"/>
              </a:ext>
            </a:extLst>
          </p:cNvPr>
          <p:cNvGraphicFramePr>
            <a:graphicFrameLocks noGrp="1"/>
          </p:cNvGraphicFramePr>
          <p:nvPr>
            <p:ph idx="1"/>
            <p:extLst>
              <p:ext uri="{D42A27DB-BD31-4B8C-83A1-F6EECF244321}">
                <p14:modId xmlns:p14="http://schemas.microsoft.com/office/powerpoint/2010/main" val="3027407338"/>
              </p:ext>
            </p:extLst>
          </p:nvPr>
        </p:nvGraphicFramePr>
        <p:xfrm>
          <a:off x="0" y="1331970"/>
          <a:ext cx="12192000" cy="5487724"/>
        </p:xfrm>
        <a:graphic>
          <a:graphicData uri="http://schemas.openxmlformats.org/drawingml/2006/table">
            <a:tbl>
              <a:tblPr/>
              <a:tblGrid>
                <a:gridCol w="6096000">
                  <a:extLst>
                    <a:ext uri="{9D8B030D-6E8A-4147-A177-3AD203B41FA5}">
                      <a16:colId xmlns:a16="http://schemas.microsoft.com/office/drawing/2014/main" val="1254295499"/>
                    </a:ext>
                  </a:extLst>
                </a:gridCol>
                <a:gridCol w="6096000">
                  <a:extLst>
                    <a:ext uri="{9D8B030D-6E8A-4147-A177-3AD203B41FA5}">
                      <a16:colId xmlns:a16="http://schemas.microsoft.com/office/drawing/2014/main" val="1088436396"/>
                    </a:ext>
                  </a:extLst>
                </a:gridCol>
              </a:tblGrid>
              <a:tr h="330613">
                <a:tc>
                  <a:txBody>
                    <a:bodyPr/>
                    <a:lstStyle/>
                    <a:p>
                      <a:pPr algn="ctr">
                        <a:buNone/>
                      </a:pPr>
                      <a:r>
                        <a:rPr lang="en-GB" sz="2000" b="1" i="0" u="sng">
                          <a:solidFill>
                            <a:srgbClr val="C00000"/>
                          </a:solidFill>
                          <a:highlight>
                            <a:srgbClr val="D6E0EB"/>
                          </a:highlight>
                        </a:rPr>
                        <a:t>Feature</a:t>
                      </a:r>
                    </a:p>
                  </a:txBody>
                  <a:tcPr marL="43732" marR="43732" marT="21866" marB="21866" anchor="ctr">
                    <a:lnL>
                      <a:noFill/>
                    </a:lnL>
                    <a:lnR>
                      <a:noFill/>
                    </a:lnR>
                    <a:lnT>
                      <a:noFill/>
                    </a:lnT>
                    <a:lnB>
                      <a:noFill/>
                    </a:lnB>
                    <a:noFill/>
                  </a:tcPr>
                </a:tc>
                <a:tc>
                  <a:txBody>
                    <a:bodyPr/>
                    <a:lstStyle/>
                    <a:p>
                      <a:pPr algn="ctr">
                        <a:buNone/>
                      </a:pPr>
                      <a:r>
                        <a:rPr lang="en-GB" sz="2000" b="1" i="0" u="sng">
                          <a:solidFill>
                            <a:srgbClr val="C00000"/>
                          </a:solidFill>
                          <a:highlight>
                            <a:srgbClr val="D6E0EB"/>
                          </a:highlight>
                        </a:rPr>
                        <a:t>Purpose</a:t>
                      </a:r>
                    </a:p>
                  </a:txBody>
                  <a:tcPr marL="43732" marR="43732" marT="21866" marB="21866" anchor="ctr">
                    <a:lnL>
                      <a:noFill/>
                    </a:lnL>
                    <a:lnR>
                      <a:noFill/>
                    </a:lnR>
                    <a:lnT>
                      <a:noFill/>
                    </a:lnT>
                    <a:lnB>
                      <a:noFill/>
                    </a:lnB>
                    <a:noFill/>
                  </a:tcPr>
                </a:tc>
                <a:extLst>
                  <a:ext uri="{0D108BD9-81ED-4DB2-BD59-A6C34878D82A}">
                    <a16:rowId xmlns:a16="http://schemas.microsoft.com/office/drawing/2014/main" val="853120905"/>
                  </a:ext>
                </a:extLst>
              </a:tr>
              <a:tr h="878809">
                <a:tc>
                  <a:txBody>
                    <a:bodyPr/>
                    <a:lstStyle/>
                    <a:p>
                      <a:pPr marL="285750" indent="-285750">
                        <a:buFont typeface="Arial" panose="020B0604020202020204" pitchFamily="34" charset="0"/>
                        <a:buChar char="•"/>
                      </a:pPr>
                      <a:r>
                        <a:rPr lang="en-GB" sz="2000" b="1">
                          <a:solidFill>
                            <a:schemeClr val="tx1"/>
                          </a:solidFill>
                          <a:highlight>
                            <a:srgbClr val="D6E0EB"/>
                          </a:highlight>
                        </a:rPr>
                        <a:t>Email Communication</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Allows staff to send and receive important information, such as medication updates, shift changes and organisational announcements.</a:t>
                      </a:r>
                    </a:p>
                  </a:txBody>
                  <a:tcPr marL="43732" marR="43732" marT="21866" marB="21866" anchor="ctr">
                    <a:lnL>
                      <a:noFill/>
                    </a:lnL>
                    <a:lnR>
                      <a:noFill/>
                    </a:lnR>
                    <a:lnT>
                      <a:noFill/>
                    </a:lnT>
                    <a:lnB>
                      <a:noFill/>
                    </a:lnB>
                    <a:noFill/>
                  </a:tcPr>
                </a:tc>
                <a:extLst>
                  <a:ext uri="{0D108BD9-81ED-4DB2-BD59-A6C34878D82A}">
                    <a16:rowId xmlns:a16="http://schemas.microsoft.com/office/drawing/2014/main" val="1868222513"/>
                  </a:ext>
                </a:extLst>
              </a:tr>
              <a:tr h="831978">
                <a:tc>
                  <a:txBody>
                    <a:bodyPr/>
                    <a:lstStyle/>
                    <a:p>
                      <a:pPr marL="285750" indent="-285750">
                        <a:buFont typeface="Arial" panose="020B0604020202020204" pitchFamily="34" charset="0"/>
                        <a:buChar char="•"/>
                      </a:pPr>
                      <a:r>
                        <a:rPr lang="en-GB" sz="2000" b="1">
                          <a:solidFill>
                            <a:schemeClr val="tx1"/>
                          </a:solidFill>
                          <a:highlight>
                            <a:srgbClr val="D6E0EB"/>
                          </a:highlight>
                        </a:rPr>
                        <a:t>Shared Calendars</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Enables staff to view schedules, meetings, training sessions and important events in one place.</a:t>
                      </a:r>
                    </a:p>
                  </a:txBody>
                  <a:tcPr marL="43732" marR="43732" marT="21866" marB="21866" anchor="ctr">
                    <a:lnL>
                      <a:noFill/>
                    </a:lnL>
                    <a:lnR>
                      <a:noFill/>
                    </a:lnR>
                    <a:lnT>
                      <a:noFill/>
                    </a:lnT>
                    <a:lnB>
                      <a:noFill/>
                    </a:lnB>
                    <a:noFill/>
                  </a:tcPr>
                </a:tc>
                <a:extLst>
                  <a:ext uri="{0D108BD9-81ED-4DB2-BD59-A6C34878D82A}">
                    <a16:rowId xmlns:a16="http://schemas.microsoft.com/office/drawing/2014/main" val="3887254179"/>
                  </a:ext>
                </a:extLst>
              </a:tr>
              <a:tr h="599243">
                <a:tc>
                  <a:txBody>
                    <a:bodyPr/>
                    <a:lstStyle/>
                    <a:p>
                      <a:pPr marL="285750" indent="-285750">
                        <a:buFont typeface="Arial" panose="020B0604020202020204" pitchFamily="34" charset="0"/>
                        <a:buChar char="•"/>
                      </a:pPr>
                      <a:r>
                        <a:rPr lang="en-GB" sz="2000" b="1">
                          <a:solidFill>
                            <a:schemeClr val="tx1"/>
                          </a:solidFill>
                          <a:highlight>
                            <a:srgbClr val="D6E0EB"/>
                          </a:highlight>
                        </a:rPr>
                        <a:t>Meeting Scheduling</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Allows managers and staff to arrange meetings and automatically send invitations and reminders.</a:t>
                      </a:r>
                    </a:p>
                  </a:txBody>
                  <a:tcPr marL="43732" marR="43732" marT="21866" marB="21866" anchor="ctr">
                    <a:lnL>
                      <a:noFill/>
                    </a:lnL>
                    <a:lnR>
                      <a:noFill/>
                    </a:lnR>
                    <a:lnT>
                      <a:noFill/>
                    </a:lnT>
                    <a:lnB>
                      <a:noFill/>
                    </a:lnB>
                    <a:noFill/>
                  </a:tcPr>
                </a:tc>
                <a:extLst>
                  <a:ext uri="{0D108BD9-81ED-4DB2-BD59-A6C34878D82A}">
                    <a16:rowId xmlns:a16="http://schemas.microsoft.com/office/drawing/2014/main" val="959220637"/>
                  </a:ext>
                </a:extLst>
              </a:tr>
              <a:tr h="599243">
                <a:tc>
                  <a:txBody>
                    <a:bodyPr/>
                    <a:lstStyle/>
                    <a:p>
                      <a:pPr marL="285750" indent="-285750">
                        <a:buFont typeface="Arial" panose="020B0604020202020204" pitchFamily="34" charset="0"/>
                        <a:buChar char="•"/>
                      </a:pPr>
                      <a:r>
                        <a:rPr lang="en-GB" sz="2000" b="1">
                          <a:solidFill>
                            <a:schemeClr val="tx1"/>
                          </a:solidFill>
                          <a:highlight>
                            <a:srgbClr val="D6E0EB"/>
                          </a:highlight>
                        </a:rPr>
                        <a:t>Contact Management</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Stores staff contact details, making it easier to communicate with colleagues and departments.</a:t>
                      </a:r>
                    </a:p>
                  </a:txBody>
                  <a:tcPr marL="43732" marR="43732" marT="21866" marB="21866" anchor="ctr">
                    <a:lnL>
                      <a:noFill/>
                    </a:lnL>
                    <a:lnR>
                      <a:noFill/>
                    </a:lnR>
                    <a:lnT>
                      <a:noFill/>
                    </a:lnT>
                    <a:lnB>
                      <a:noFill/>
                    </a:lnB>
                    <a:noFill/>
                  </a:tcPr>
                </a:tc>
                <a:extLst>
                  <a:ext uri="{0D108BD9-81ED-4DB2-BD59-A6C34878D82A}">
                    <a16:rowId xmlns:a16="http://schemas.microsoft.com/office/drawing/2014/main" val="3827873128"/>
                  </a:ext>
                </a:extLst>
              </a:tr>
              <a:tr h="599243">
                <a:tc>
                  <a:txBody>
                    <a:bodyPr/>
                    <a:lstStyle/>
                    <a:p>
                      <a:pPr marL="285750" indent="-285750">
                        <a:buFont typeface="Arial" panose="020B0604020202020204" pitchFamily="34" charset="0"/>
                        <a:buChar char="•"/>
                      </a:pPr>
                      <a:r>
                        <a:rPr lang="en-GB" sz="2000" b="1">
                          <a:solidFill>
                            <a:schemeClr val="tx1"/>
                          </a:solidFill>
                          <a:highlight>
                            <a:srgbClr val="D6E0EB"/>
                          </a:highlight>
                        </a:rPr>
                        <a:t>Task Reminders</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Helps staff keep track of important tasks and deadlines through automated notifications.</a:t>
                      </a:r>
                    </a:p>
                  </a:txBody>
                  <a:tcPr marL="43732" marR="43732" marT="21866" marB="21866" anchor="ctr">
                    <a:lnL>
                      <a:noFill/>
                    </a:lnL>
                    <a:lnR>
                      <a:noFill/>
                    </a:lnR>
                    <a:lnT>
                      <a:noFill/>
                    </a:lnT>
                    <a:lnB>
                      <a:noFill/>
                    </a:lnB>
                    <a:noFill/>
                  </a:tcPr>
                </a:tc>
                <a:extLst>
                  <a:ext uri="{0D108BD9-81ED-4DB2-BD59-A6C34878D82A}">
                    <a16:rowId xmlns:a16="http://schemas.microsoft.com/office/drawing/2014/main" val="1370880643"/>
                  </a:ext>
                </a:extLst>
              </a:tr>
              <a:tr h="878809">
                <a:tc>
                  <a:txBody>
                    <a:bodyPr/>
                    <a:lstStyle/>
                    <a:p>
                      <a:pPr marL="285750" indent="-285750">
                        <a:buFont typeface="Arial" panose="020B0604020202020204" pitchFamily="34" charset="0"/>
                        <a:buChar char="•"/>
                      </a:pPr>
                      <a:r>
                        <a:rPr lang="en-GB" sz="2000" b="1">
                          <a:solidFill>
                            <a:schemeClr val="tx1"/>
                          </a:solidFill>
                          <a:highlight>
                            <a:srgbClr val="D6E0EB"/>
                          </a:highlight>
                        </a:rPr>
                        <a:t>Mobile and Desktop Access</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Enables staff to access emails and schedules from computers, tablets and smartphones across both nursing home buildings.</a:t>
                      </a:r>
                    </a:p>
                  </a:txBody>
                  <a:tcPr marL="43732" marR="43732" marT="21866" marB="21866" anchor="ctr">
                    <a:lnL>
                      <a:noFill/>
                    </a:lnL>
                    <a:lnR>
                      <a:noFill/>
                    </a:lnR>
                    <a:lnT>
                      <a:noFill/>
                    </a:lnT>
                    <a:lnB>
                      <a:noFill/>
                    </a:lnB>
                    <a:noFill/>
                  </a:tcPr>
                </a:tc>
                <a:extLst>
                  <a:ext uri="{0D108BD9-81ED-4DB2-BD59-A6C34878D82A}">
                    <a16:rowId xmlns:a16="http://schemas.microsoft.com/office/drawing/2014/main" val="1159119390"/>
                  </a:ext>
                </a:extLst>
              </a:tr>
            </a:tbl>
          </a:graphicData>
        </a:graphic>
      </p:graphicFrame>
      <p:pic>
        <p:nvPicPr>
          <p:cNvPr id="17" name="Picture 16">
            <a:extLst>
              <a:ext uri="{FF2B5EF4-FFF2-40B4-BE49-F238E27FC236}">
                <a16:creationId xmlns:a16="http://schemas.microsoft.com/office/drawing/2014/main" id="{8BF72F34-893B-E7EE-9284-AD948621C90F}"/>
              </a:ext>
            </a:extLst>
          </p:cNvPr>
          <p:cNvPicPr>
            <a:picLocks noChangeAspect="1"/>
          </p:cNvPicPr>
          <p:nvPr/>
        </p:nvPicPr>
        <p:blipFill>
          <a:blip r:embed="rId2"/>
          <a:stretch>
            <a:fillRect/>
          </a:stretch>
        </p:blipFill>
        <p:spPr>
          <a:xfrm>
            <a:off x="99051" y="214231"/>
            <a:ext cx="1935232" cy="1765818"/>
          </a:xfrm>
          <a:prstGeom prst="rect">
            <a:avLst/>
          </a:prstGeom>
        </p:spPr>
      </p:pic>
    </p:spTree>
    <p:extLst>
      <p:ext uri="{BB962C8B-B14F-4D97-AF65-F5344CB8AC3E}">
        <p14:creationId xmlns:p14="http://schemas.microsoft.com/office/powerpoint/2010/main" val="36666746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4FDDEA-4081-BF21-55B5-30FECBA34EAF}"/>
              </a:ext>
            </a:extLst>
          </p:cNvPr>
          <p:cNvSpPr>
            <a:spLocks noGrp="1"/>
          </p:cNvSpPr>
          <p:nvPr>
            <p:ph type="title"/>
          </p:nvPr>
        </p:nvSpPr>
        <p:spPr>
          <a:xfrm>
            <a:off x="136132" y="257368"/>
            <a:ext cx="11247634" cy="2743200"/>
          </a:xfrm>
        </p:spPr>
        <p:txBody>
          <a:bodyPr/>
          <a:lstStyle/>
          <a:p>
            <a:pPr algn="ctr"/>
            <a:r>
              <a:rPr lang="en-GB" b="1" u="sng">
                <a:solidFill>
                  <a:srgbClr val="C00000"/>
                </a:solidFill>
                <a:highlight>
                  <a:srgbClr val="D6E0EB"/>
                </a:highlight>
              </a:rPr>
              <a:t>How Outlook meets Riverdale’s needs</a:t>
            </a:r>
          </a:p>
        </p:txBody>
      </p:sp>
      <p:sp>
        <p:nvSpPr>
          <p:cNvPr id="3" name="Text Placeholder 2">
            <a:extLst>
              <a:ext uri="{FF2B5EF4-FFF2-40B4-BE49-F238E27FC236}">
                <a16:creationId xmlns:a16="http://schemas.microsoft.com/office/drawing/2014/main" id="{2A399339-FABF-04A2-4090-C38B947B2B8B}"/>
              </a:ext>
            </a:extLst>
          </p:cNvPr>
          <p:cNvSpPr>
            <a:spLocks noGrp="1"/>
          </p:cNvSpPr>
          <p:nvPr>
            <p:ph type="body" sz="quarter" idx="28"/>
          </p:nvPr>
        </p:nvSpPr>
        <p:spPr>
          <a:xfrm>
            <a:off x="378050" y="5767891"/>
            <a:ext cx="11813950" cy="760288"/>
          </a:xfrm>
        </p:spPr>
        <p:txBody>
          <a:bodyPr anchor="b" anchorCtr="0">
            <a:normAutofit fontScale="25000" lnSpcReduction="20000"/>
          </a:bodyPr>
          <a:lstStyle/>
          <a:p>
            <a:r>
              <a:rPr lang="en-GB" sz="8000" b="1">
                <a:solidFill>
                  <a:srgbClr val="C00000"/>
                </a:solidFill>
              </a:rPr>
              <a:t>1. </a:t>
            </a:r>
            <a:r>
              <a:rPr lang="en-GB" sz="8000" b="1" i="1">
                <a:solidFill>
                  <a:srgbClr val="C00000"/>
                </a:solidFill>
              </a:rPr>
              <a:t>Centralised Communication </a:t>
            </a:r>
            <a:r>
              <a:rPr lang="en-GB" sz="8000" b="1">
                <a:solidFill>
                  <a:srgbClr val="C00000"/>
                </a:solidFill>
              </a:rPr>
              <a:t>-</a:t>
            </a:r>
          </a:p>
          <a:p>
            <a:r>
              <a:rPr lang="en-GB" sz="8000"/>
              <a:t>All staff communications are stored in one system.</a:t>
            </a:r>
          </a:p>
          <a:p>
            <a:r>
              <a:rPr lang="en-GB" sz="8000" b="1">
                <a:solidFill>
                  <a:srgbClr val="C00000"/>
                </a:solidFill>
              </a:rPr>
              <a:t>2. </a:t>
            </a:r>
            <a:r>
              <a:rPr lang="en-GB" sz="8000" b="1" i="1">
                <a:solidFill>
                  <a:srgbClr val="C00000"/>
                </a:solidFill>
              </a:rPr>
              <a:t>Improved Information Sharing</a:t>
            </a:r>
          </a:p>
          <a:p>
            <a:r>
              <a:rPr lang="en-GB" sz="8000"/>
              <a:t>Important updates can be distributed quickly to multiple staff members.</a:t>
            </a:r>
          </a:p>
          <a:p>
            <a:r>
              <a:rPr lang="en-GB" sz="8000" b="1">
                <a:solidFill>
                  <a:srgbClr val="C00000"/>
                </a:solidFill>
              </a:rPr>
              <a:t>3. </a:t>
            </a:r>
            <a:r>
              <a:rPr lang="en-GB" sz="8000" b="1" i="1">
                <a:solidFill>
                  <a:srgbClr val="C00000"/>
                </a:solidFill>
              </a:rPr>
              <a:t>Better Coordination</a:t>
            </a:r>
          </a:p>
          <a:p>
            <a:r>
              <a:rPr lang="en-GB" sz="8000"/>
              <a:t>Shared calendars help staff organise meetings, training sessions and shift-related activities.</a:t>
            </a:r>
          </a:p>
          <a:p>
            <a:r>
              <a:rPr lang="en-GB" sz="8000" b="1">
                <a:solidFill>
                  <a:srgbClr val="C00000"/>
                </a:solidFill>
              </a:rPr>
              <a:t>4. </a:t>
            </a:r>
            <a:r>
              <a:rPr lang="en-GB" sz="8000" b="1" i="1">
                <a:solidFill>
                  <a:srgbClr val="C00000"/>
                </a:solidFill>
              </a:rPr>
              <a:t>Communication Record</a:t>
            </a:r>
          </a:p>
          <a:p>
            <a:r>
              <a:rPr lang="en-GB" sz="8000"/>
              <a:t>Emails provide a permanent record that can be referred to when necessary.</a:t>
            </a:r>
          </a:p>
          <a:p>
            <a:r>
              <a:rPr lang="en-GB" sz="8000" b="1">
                <a:solidFill>
                  <a:srgbClr val="C00000"/>
                </a:solidFill>
              </a:rPr>
              <a:t>5. </a:t>
            </a:r>
            <a:r>
              <a:rPr lang="en-GB" sz="8000" b="1" i="1">
                <a:solidFill>
                  <a:srgbClr val="C00000"/>
                </a:solidFill>
              </a:rPr>
              <a:t>Accessibility</a:t>
            </a:r>
          </a:p>
          <a:p>
            <a:r>
              <a:rPr lang="en-GB" sz="8000"/>
              <a:t>Staff can access Outlook from computers, tablets and mobile devices across both nursing home buildings.</a:t>
            </a:r>
          </a:p>
          <a:p>
            <a:endParaRPr lang="en-GB" sz="8000">
              <a:solidFill>
                <a:srgbClr val="FFFFFF"/>
              </a:solidFill>
            </a:endParaRPr>
          </a:p>
          <a:p>
            <a:pPr algn="ctr"/>
            <a:r>
              <a:rPr lang="en-GB" sz="8000" b="1">
                <a:solidFill>
                  <a:srgbClr val="C00000"/>
                </a:solidFill>
                <a:highlight>
                  <a:srgbClr val="D6E0EB"/>
                </a:highlight>
              </a:rPr>
              <a:t>Research suggests that digital communication systems improve collaboration and organisational effectiveness (Rainer, Prince and Watson, 2021).</a:t>
            </a:r>
          </a:p>
          <a:p>
            <a:endParaRPr lang="en-US">
              <a:solidFill>
                <a:srgbClr val="C00000"/>
              </a:solidFill>
            </a:endParaRPr>
          </a:p>
        </p:txBody>
      </p:sp>
    </p:spTree>
    <p:extLst>
      <p:ext uri="{BB962C8B-B14F-4D97-AF65-F5344CB8AC3E}">
        <p14:creationId xmlns:p14="http://schemas.microsoft.com/office/powerpoint/2010/main" val="27350875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79BBF1-9BC2-6DCE-0154-8873469878A5}"/>
              </a:ext>
            </a:extLst>
          </p:cNvPr>
          <p:cNvSpPr>
            <a:spLocks noGrp="1"/>
          </p:cNvSpPr>
          <p:nvPr>
            <p:ph type="title"/>
          </p:nvPr>
        </p:nvSpPr>
        <p:spPr>
          <a:xfrm>
            <a:off x="2278423" y="-725242"/>
            <a:ext cx="7181636" cy="2103437"/>
          </a:xfrm>
        </p:spPr>
        <p:txBody>
          <a:bodyPr/>
          <a:lstStyle/>
          <a:p>
            <a:pPr algn="ctr"/>
            <a:r>
              <a:rPr lang="en-GB" b="1" u="sng">
                <a:solidFill>
                  <a:srgbClr val="C00000"/>
                </a:solidFill>
                <a:highlight>
                  <a:srgbClr val="D6E0EB"/>
                </a:highlight>
              </a:rPr>
              <a:t>How Outlook Improves Efficiency and Communication</a:t>
            </a:r>
            <a:endParaRPr lang="en-US" b="1" u="sng">
              <a:solidFill>
                <a:srgbClr val="C00000"/>
              </a:solidFill>
              <a:highlight>
                <a:srgbClr val="D6E0EB"/>
              </a:highlight>
            </a:endParaRPr>
          </a:p>
        </p:txBody>
      </p:sp>
      <p:graphicFrame>
        <p:nvGraphicFramePr>
          <p:cNvPr id="21" name="Content Placeholder 20">
            <a:extLst>
              <a:ext uri="{FF2B5EF4-FFF2-40B4-BE49-F238E27FC236}">
                <a16:creationId xmlns:a16="http://schemas.microsoft.com/office/drawing/2014/main" id="{1BF6734E-86DF-8AE6-9C18-E3C2B663240A}"/>
              </a:ext>
            </a:extLst>
          </p:cNvPr>
          <p:cNvGraphicFramePr>
            <a:graphicFrameLocks noGrp="1"/>
          </p:cNvGraphicFramePr>
          <p:nvPr>
            <p:ph idx="1"/>
          </p:nvPr>
        </p:nvGraphicFramePr>
        <p:xfrm>
          <a:off x="1273997" y="2156744"/>
          <a:ext cx="10253608" cy="4593594"/>
        </p:xfrm>
        <a:graphic>
          <a:graphicData uri="http://schemas.openxmlformats.org/drawingml/2006/table">
            <a:tbl>
              <a:tblPr/>
              <a:tblGrid>
                <a:gridCol w="4926559">
                  <a:extLst>
                    <a:ext uri="{9D8B030D-6E8A-4147-A177-3AD203B41FA5}">
                      <a16:colId xmlns:a16="http://schemas.microsoft.com/office/drawing/2014/main" val="3001722500"/>
                    </a:ext>
                  </a:extLst>
                </a:gridCol>
                <a:gridCol w="5327049">
                  <a:extLst>
                    <a:ext uri="{9D8B030D-6E8A-4147-A177-3AD203B41FA5}">
                      <a16:colId xmlns:a16="http://schemas.microsoft.com/office/drawing/2014/main" val="3007031017"/>
                    </a:ext>
                  </a:extLst>
                </a:gridCol>
              </a:tblGrid>
              <a:tr h="648101">
                <a:tc>
                  <a:txBody>
                    <a:bodyPr/>
                    <a:lstStyle/>
                    <a:p>
                      <a:pPr algn="ctr">
                        <a:buNone/>
                      </a:pPr>
                      <a:r>
                        <a:rPr lang="en-GB" sz="2600" b="1">
                          <a:solidFill>
                            <a:srgbClr val="C00000"/>
                          </a:solidFill>
                          <a:highlight>
                            <a:srgbClr val="D6E0EB"/>
                          </a:highlight>
                        </a:rPr>
                        <a:t>Current Issue</a:t>
                      </a:r>
                    </a:p>
                  </a:txBody>
                  <a:tcPr marL="46686" marR="46686" marT="23343" marB="23343" anchor="ctr">
                    <a:lnL>
                      <a:noFill/>
                    </a:lnL>
                    <a:lnR>
                      <a:noFill/>
                    </a:lnR>
                    <a:lnT>
                      <a:noFill/>
                    </a:lnT>
                    <a:lnB>
                      <a:noFill/>
                    </a:lnB>
                    <a:noFill/>
                  </a:tcPr>
                </a:tc>
                <a:tc>
                  <a:txBody>
                    <a:bodyPr/>
                    <a:lstStyle/>
                    <a:p>
                      <a:pPr algn="ctr">
                        <a:buNone/>
                      </a:pPr>
                      <a:r>
                        <a:rPr lang="en-GB" sz="2600" b="1">
                          <a:solidFill>
                            <a:srgbClr val="C00000"/>
                          </a:solidFill>
                          <a:highlight>
                            <a:srgbClr val="D6E0EB"/>
                          </a:highlight>
                        </a:rPr>
                        <a:t>Outlook Solution</a:t>
                      </a:r>
                    </a:p>
                  </a:txBody>
                  <a:tcPr marL="46686" marR="46686" marT="23343" marB="23343" anchor="ctr">
                    <a:lnL>
                      <a:noFill/>
                    </a:lnL>
                    <a:lnR>
                      <a:noFill/>
                    </a:lnR>
                    <a:lnT>
                      <a:noFill/>
                    </a:lnT>
                    <a:lnB>
                      <a:noFill/>
                    </a:lnB>
                    <a:noFill/>
                  </a:tcPr>
                </a:tc>
                <a:extLst>
                  <a:ext uri="{0D108BD9-81ED-4DB2-BD59-A6C34878D82A}">
                    <a16:rowId xmlns:a16="http://schemas.microsoft.com/office/drawing/2014/main" val="3515519162"/>
                  </a:ext>
                </a:extLst>
              </a:tr>
              <a:tr h="588829">
                <a:tc>
                  <a:txBody>
                    <a:bodyPr/>
                    <a:lstStyle/>
                    <a:p>
                      <a:pPr marL="457200" indent="-457200">
                        <a:buFont typeface="Arial" panose="020B0604020202020204" pitchFamily="34" charset="0"/>
                        <a:buChar char="•"/>
                      </a:pPr>
                      <a:r>
                        <a:rPr lang="en-GB" sz="2600">
                          <a:solidFill>
                            <a:schemeClr val="bg1"/>
                          </a:solidFill>
                        </a:rPr>
                        <a:t>Missed messages</a:t>
                      </a:r>
                    </a:p>
                  </a:txBody>
                  <a:tcPr marL="46686" marR="46686" marT="23343" marB="23343" anchor="ctr">
                    <a:lnL>
                      <a:noFill/>
                    </a:lnL>
                    <a:lnR>
                      <a:noFill/>
                    </a:lnR>
                    <a:lnT>
                      <a:noFill/>
                    </a:lnT>
                    <a:lnB>
                      <a:noFill/>
                    </a:lnB>
                    <a:noFill/>
                  </a:tcPr>
                </a:tc>
                <a:tc>
                  <a:txBody>
                    <a:bodyPr/>
                    <a:lstStyle/>
                    <a:p>
                      <a:pPr marL="457200" indent="-457200">
                        <a:buFont typeface="Arial" panose="020B0604020202020204" pitchFamily="34" charset="0"/>
                        <a:buChar char="•"/>
                      </a:pPr>
                      <a:r>
                        <a:rPr lang="en-GB" sz="2600">
                          <a:solidFill>
                            <a:schemeClr val="bg1"/>
                          </a:solidFill>
                        </a:rPr>
                        <a:t>Email notifications and organised inboxes</a:t>
                      </a:r>
                    </a:p>
                  </a:txBody>
                  <a:tcPr marL="46686" marR="46686" marT="23343" marB="23343" anchor="ctr">
                    <a:lnL>
                      <a:noFill/>
                    </a:lnL>
                    <a:lnR>
                      <a:noFill/>
                    </a:lnR>
                    <a:lnT>
                      <a:noFill/>
                    </a:lnT>
                    <a:lnB>
                      <a:noFill/>
                    </a:lnB>
                    <a:noFill/>
                  </a:tcPr>
                </a:tc>
                <a:extLst>
                  <a:ext uri="{0D108BD9-81ED-4DB2-BD59-A6C34878D82A}">
                    <a16:rowId xmlns:a16="http://schemas.microsoft.com/office/drawing/2014/main" val="729143240"/>
                  </a:ext>
                </a:extLst>
              </a:tr>
              <a:tr h="588829">
                <a:tc>
                  <a:txBody>
                    <a:bodyPr/>
                    <a:lstStyle/>
                    <a:p>
                      <a:pPr marL="457200" indent="-457200">
                        <a:buFont typeface="Arial" panose="020B0604020202020204" pitchFamily="34" charset="0"/>
                        <a:buChar char="•"/>
                      </a:pPr>
                      <a:r>
                        <a:rPr lang="en-GB" sz="2600">
                          <a:solidFill>
                            <a:schemeClr val="bg1"/>
                          </a:solidFill>
                        </a:rPr>
                        <a:t>Duplicated work</a:t>
                      </a:r>
                    </a:p>
                  </a:txBody>
                  <a:tcPr marL="46686" marR="46686" marT="23343" marB="23343" anchor="ctr">
                    <a:lnL>
                      <a:noFill/>
                    </a:lnL>
                    <a:lnR>
                      <a:noFill/>
                    </a:lnR>
                    <a:lnT>
                      <a:noFill/>
                    </a:lnT>
                    <a:lnB>
                      <a:noFill/>
                    </a:lnB>
                    <a:noFill/>
                  </a:tcPr>
                </a:tc>
                <a:tc>
                  <a:txBody>
                    <a:bodyPr/>
                    <a:lstStyle/>
                    <a:p>
                      <a:pPr marL="457200" indent="-457200">
                        <a:buFont typeface="Arial" panose="020B0604020202020204" pitchFamily="34" charset="0"/>
                        <a:buChar char="•"/>
                      </a:pPr>
                      <a:r>
                        <a:rPr lang="en-GB" sz="2600">
                          <a:solidFill>
                            <a:schemeClr val="bg1"/>
                          </a:solidFill>
                        </a:rPr>
                        <a:t>Shared information reduces repetition</a:t>
                      </a:r>
                    </a:p>
                  </a:txBody>
                  <a:tcPr marL="46686" marR="46686" marT="23343" marB="23343" anchor="ctr">
                    <a:lnL>
                      <a:noFill/>
                    </a:lnL>
                    <a:lnR>
                      <a:noFill/>
                    </a:lnR>
                    <a:lnT>
                      <a:noFill/>
                    </a:lnT>
                    <a:lnB>
                      <a:noFill/>
                    </a:lnB>
                    <a:noFill/>
                  </a:tcPr>
                </a:tc>
                <a:extLst>
                  <a:ext uri="{0D108BD9-81ED-4DB2-BD59-A6C34878D82A}">
                    <a16:rowId xmlns:a16="http://schemas.microsoft.com/office/drawing/2014/main" val="437811731"/>
                  </a:ext>
                </a:extLst>
              </a:tr>
              <a:tr h="588829">
                <a:tc>
                  <a:txBody>
                    <a:bodyPr/>
                    <a:lstStyle/>
                    <a:p>
                      <a:pPr marL="457200" indent="-457200">
                        <a:buFont typeface="Arial" panose="020B0604020202020204" pitchFamily="34" charset="0"/>
                        <a:buChar char="•"/>
                      </a:pPr>
                      <a:r>
                        <a:rPr lang="en-GB" sz="2600">
                          <a:solidFill>
                            <a:schemeClr val="bg1"/>
                          </a:solidFill>
                        </a:rPr>
                        <a:t>Poor coordination</a:t>
                      </a:r>
                    </a:p>
                  </a:txBody>
                  <a:tcPr marL="46686" marR="46686" marT="23343" marB="23343" anchor="ctr">
                    <a:lnL>
                      <a:noFill/>
                    </a:lnL>
                    <a:lnR>
                      <a:noFill/>
                    </a:lnR>
                    <a:lnT>
                      <a:noFill/>
                    </a:lnT>
                    <a:lnB>
                      <a:noFill/>
                    </a:lnB>
                    <a:noFill/>
                  </a:tcPr>
                </a:tc>
                <a:tc>
                  <a:txBody>
                    <a:bodyPr/>
                    <a:lstStyle/>
                    <a:p>
                      <a:pPr marL="457200" indent="-457200">
                        <a:buFont typeface="Arial" panose="020B0604020202020204" pitchFamily="34" charset="0"/>
                        <a:buChar char="•"/>
                      </a:pPr>
                      <a:r>
                        <a:rPr lang="en-GB" sz="2600">
                          <a:solidFill>
                            <a:schemeClr val="bg1"/>
                          </a:solidFill>
                        </a:rPr>
                        <a:t>Shared calendars improve planning</a:t>
                      </a:r>
                    </a:p>
                  </a:txBody>
                  <a:tcPr marL="46686" marR="46686" marT="23343" marB="23343" anchor="ctr">
                    <a:lnL>
                      <a:noFill/>
                    </a:lnL>
                    <a:lnR>
                      <a:noFill/>
                    </a:lnR>
                    <a:lnT>
                      <a:noFill/>
                    </a:lnT>
                    <a:lnB>
                      <a:noFill/>
                    </a:lnB>
                    <a:noFill/>
                  </a:tcPr>
                </a:tc>
                <a:extLst>
                  <a:ext uri="{0D108BD9-81ED-4DB2-BD59-A6C34878D82A}">
                    <a16:rowId xmlns:a16="http://schemas.microsoft.com/office/drawing/2014/main" val="1517038348"/>
                  </a:ext>
                </a:extLst>
              </a:tr>
              <a:tr h="588829">
                <a:tc>
                  <a:txBody>
                    <a:bodyPr/>
                    <a:lstStyle/>
                    <a:p>
                      <a:pPr marL="457200" indent="-457200">
                        <a:buFont typeface="Arial" panose="020B0604020202020204" pitchFamily="34" charset="0"/>
                        <a:buChar char="•"/>
                      </a:pPr>
                      <a:r>
                        <a:rPr lang="en-GB" sz="2600">
                          <a:solidFill>
                            <a:schemeClr val="bg1"/>
                          </a:solidFill>
                        </a:rPr>
                        <a:t>Communication delays</a:t>
                      </a:r>
                    </a:p>
                  </a:txBody>
                  <a:tcPr marL="46686" marR="46686" marT="23343" marB="23343" anchor="ctr">
                    <a:lnL>
                      <a:noFill/>
                    </a:lnL>
                    <a:lnR>
                      <a:noFill/>
                    </a:lnR>
                    <a:lnT>
                      <a:noFill/>
                    </a:lnT>
                    <a:lnB>
                      <a:noFill/>
                    </a:lnB>
                    <a:noFill/>
                  </a:tcPr>
                </a:tc>
                <a:tc>
                  <a:txBody>
                    <a:bodyPr/>
                    <a:lstStyle/>
                    <a:p>
                      <a:pPr marL="457200" indent="-457200">
                        <a:buFont typeface="Arial" panose="020B0604020202020204" pitchFamily="34" charset="0"/>
                        <a:buChar char="•"/>
                      </a:pPr>
                      <a:r>
                        <a:rPr lang="en-GB" sz="2600">
                          <a:solidFill>
                            <a:schemeClr val="bg1"/>
                          </a:solidFill>
                        </a:rPr>
                        <a:t>Instant email distribution</a:t>
                      </a:r>
                    </a:p>
                  </a:txBody>
                  <a:tcPr marL="46686" marR="46686" marT="23343" marB="23343" anchor="ctr">
                    <a:lnL>
                      <a:noFill/>
                    </a:lnL>
                    <a:lnR>
                      <a:noFill/>
                    </a:lnR>
                    <a:lnT>
                      <a:noFill/>
                    </a:lnT>
                    <a:lnB>
                      <a:noFill/>
                    </a:lnB>
                    <a:noFill/>
                  </a:tcPr>
                </a:tc>
                <a:extLst>
                  <a:ext uri="{0D108BD9-81ED-4DB2-BD59-A6C34878D82A}">
                    <a16:rowId xmlns:a16="http://schemas.microsoft.com/office/drawing/2014/main" val="1358354495"/>
                  </a:ext>
                </a:extLst>
              </a:tr>
              <a:tr h="579688">
                <a:tc>
                  <a:txBody>
                    <a:bodyPr/>
                    <a:lstStyle/>
                    <a:p>
                      <a:pPr marL="457200" indent="-457200">
                        <a:buFont typeface="Arial" panose="020B0604020202020204" pitchFamily="34" charset="0"/>
                        <a:buChar char="•"/>
                      </a:pPr>
                      <a:r>
                        <a:rPr lang="en-GB" sz="2600">
                          <a:solidFill>
                            <a:schemeClr val="bg1"/>
                          </a:solidFill>
                        </a:rPr>
                        <a:t>Information loss</a:t>
                      </a:r>
                    </a:p>
                  </a:txBody>
                  <a:tcPr marL="46686" marR="46686" marT="23343" marB="23343" anchor="ctr">
                    <a:lnL>
                      <a:noFill/>
                    </a:lnL>
                    <a:lnR>
                      <a:noFill/>
                    </a:lnR>
                    <a:lnT>
                      <a:noFill/>
                    </a:lnT>
                    <a:lnB>
                      <a:noFill/>
                    </a:lnB>
                    <a:noFill/>
                  </a:tcPr>
                </a:tc>
                <a:tc>
                  <a:txBody>
                    <a:bodyPr/>
                    <a:lstStyle/>
                    <a:p>
                      <a:pPr marL="457200" indent="-457200">
                        <a:buFont typeface="Arial" panose="020B0604020202020204" pitchFamily="34" charset="0"/>
                        <a:buChar char="•"/>
                      </a:pPr>
                      <a:r>
                        <a:rPr lang="en-GB" sz="2600">
                          <a:solidFill>
                            <a:schemeClr val="bg1"/>
                          </a:solidFill>
                        </a:rPr>
                        <a:t>Permanent communication records</a:t>
                      </a:r>
                    </a:p>
                  </a:txBody>
                  <a:tcPr marL="46686" marR="46686" marT="23343" marB="23343" anchor="ctr">
                    <a:lnL>
                      <a:noFill/>
                    </a:lnL>
                    <a:lnR>
                      <a:noFill/>
                    </a:lnR>
                    <a:lnT>
                      <a:noFill/>
                    </a:lnT>
                    <a:lnB>
                      <a:noFill/>
                    </a:lnB>
                    <a:noFill/>
                  </a:tcPr>
                </a:tc>
                <a:extLst>
                  <a:ext uri="{0D108BD9-81ED-4DB2-BD59-A6C34878D82A}">
                    <a16:rowId xmlns:a16="http://schemas.microsoft.com/office/drawing/2014/main" val="1349168534"/>
                  </a:ext>
                </a:extLst>
              </a:tr>
            </a:tbl>
          </a:graphicData>
        </a:graphic>
      </p:graphicFrame>
      <p:sp>
        <p:nvSpPr>
          <p:cNvPr id="2" name="Slide Number Placeholder 1">
            <a:extLst>
              <a:ext uri="{FF2B5EF4-FFF2-40B4-BE49-F238E27FC236}">
                <a16:creationId xmlns:a16="http://schemas.microsoft.com/office/drawing/2014/main" id="{BB5C5013-A563-C783-9185-9C847D4B4A46}"/>
              </a:ext>
            </a:extLst>
          </p:cNvPr>
          <p:cNvSpPr>
            <a:spLocks noGrp="1"/>
          </p:cNvSpPr>
          <p:nvPr>
            <p:ph type="sldNum" sz="quarter" idx="12"/>
          </p:nvPr>
        </p:nvSpPr>
        <p:spPr>
          <a:xfrm>
            <a:off x="11194169" y="6217920"/>
            <a:ext cx="458592" cy="365125"/>
          </a:xfrm>
        </p:spPr>
        <p:txBody>
          <a:bodyPr/>
          <a:lstStyle/>
          <a:p>
            <a:fld id="{47FEACEE-25B4-4A2D-B147-27296E36371D}" type="slidenum">
              <a:rPr lang="en-US" altLang="zh-CN" noProof="0" smtClean="0"/>
              <a:pPr/>
              <a:t>33</a:t>
            </a:fld>
            <a:endParaRPr lang="en-US" altLang="zh-CN" noProof="0"/>
          </a:p>
        </p:txBody>
      </p:sp>
      <p:sp>
        <p:nvSpPr>
          <p:cNvPr id="6" name="Slide Number Placeholder 13">
            <a:extLst>
              <a:ext uri="{FF2B5EF4-FFF2-40B4-BE49-F238E27FC236}">
                <a16:creationId xmlns:a16="http://schemas.microsoft.com/office/drawing/2014/main" id="{4800F032-5102-94C2-865C-AE9D448B2744}"/>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33</a:t>
            </a:fld>
            <a:endParaRPr kumimoji="0" lang="en-US" altLang="zh-CN" sz="1200" u="none" strike="noStrike" kern="1200" cap="none" spc="0" normalizeH="0" baseline="0">
              <a:ln>
                <a:noFill/>
              </a:ln>
              <a:solidFill>
                <a:schemeClr val="bg1"/>
              </a:solidFill>
              <a:effectLst/>
              <a:uLnTx/>
              <a:uFillTx/>
            </a:endParaRPr>
          </a:p>
        </p:txBody>
      </p:sp>
      <p:sp>
        <p:nvSpPr>
          <p:cNvPr id="20" name="TextBox 19">
            <a:extLst>
              <a:ext uri="{FF2B5EF4-FFF2-40B4-BE49-F238E27FC236}">
                <a16:creationId xmlns:a16="http://schemas.microsoft.com/office/drawing/2014/main" id="{F05EACFA-E5CD-7083-EBF8-FB017D58D653}"/>
              </a:ext>
            </a:extLst>
          </p:cNvPr>
          <p:cNvSpPr txBox="1"/>
          <p:nvPr/>
        </p:nvSpPr>
        <p:spPr>
          <a:xfrm>
            <a:off x="3041151" y="1582220"/>
            <a:ext cx="5753528" cy="461665"/>
          </a:xfrm>
          <a:prstGeom prst="rect">
            <a:avLst/>
          </a:prstGeom>
        </p:spPr>
        <p:txBody>
          <a:bodyPr wrap="square" rtlCol="0">
            <a:spAutoFit/>
          </a:bodyPr>
          <a:lstStyle/>
          <a:p>
            <a:pPr marL="0" indent="0" algn="ctr">
              <a:lnSpc>
                <a:spcPct val="100000"/>
              </a:lnSpc>
              <a:spcBef>
                <a:spcPts val="0"/>
              </a:spcBef>
              <a:buFontTx/>
              <a:buNone/>
            </a:pPr>
            <a:r>
              <a:rPr lang="en-GB" sz="2400" b="1">
                <a:highlight>
                  <a:srgbClr val="D6E0EB"/>
                </a:highlight>
                <a:latin typeface="Posterama" panose="020B0504020200020000" pitchFamily="34" charset="0"/>
                <a:ea typeface="微软雅黑"/>
                <a:cs typeface="Posterama" panose="020B0504020200020000" pitchFamily="34" charset="0"/>
              </a:rPr>
              <a:t>Benefits for </a:t>
            </a:r>
            <a:r>
              <a:rPr lang="en-GB" sz="2400" b="1" err="1">
                <a:highlight>
                  <a:srgbClr val="D6E0EB"/>
                </a:highlight>
                <a:latin typeface="Posterama" panose="020B0504020200020000" pitchFamily="34" charset="0"/>
                <a:ea typeface="微软雅黑"/>
                <a:cs typeface="Posterama" panose="020B0504020200020000" pitchFamily="34" charset="0"/>
              </a:rPr>
              <a:t>Rivedale</a:t>
            </a:r>
            <a:r>
              <a:rPr lang="en-GB" sz="2400" b="1">
                <a:highlight>
                  <a:srgbClr val="D6E0EB"/>
                </a:highlight>
                <a:latin typeface="Posterama" panose="020B0504020200020000" pitchFamily="34" charset="0"/>
                <a:ea typeface="微软雅黑"/>
                <a:cs typeface="Posterama" panose="020B0504020200020000" pitchFamily="34" charset="0"/>
              </a:rPr>
              <a:t> Nursing Home - </a:t>
            </a:r>
          </a:p>
        </p:txBody>
      </p:sp>
      <p:pic>
        <p:nvPicPr>
          <p:cNvPr id="23" name="Picture 22">
            <a:extLst>
              <a:ext uri="{FF2B5EF4-FFF2-40B4-BE49-F238E27FC236}">
                <a16:creationId xmlns:a16="http://schemas.microsoft.com/office/drawing/2014/main" id="{4BD3A07C-7AC2-0891-C069-1B0CCEF68A57}"/>
              </a:ext>
            </a:extLst>
          </p:cNvPr>
          <p:cNvPicPr>
            <a:picLocks noChangeAspect="1"/>
          </p:cNvPicPr>
          <p:nvPr/>
        </p:nvPicPr>
        <p:blipFill>
          <a:blip r:embed="rId3"/>
          <a:stretch>
            <a:fillRect/>
          </a:stretch>
        </p:blipFill>
        <p:spPr>
          <a:xfrm>
            <a:off x="134785" y="210729"/>
            <a:ext cx="2278423" cy="1653694"/>
          </a:xfrm>
          <a:prstGeom prst="rect">
            <a:avLst/>
          </a:prstGeom>
        </p:spPr>
      </p:pic>
      <p:pic>
        <p:nvPicPr>
          <p:cNvPr id="25" name="Picture 24">
            <a:extLst>
              <a:ext uri="{FF2B5EF4-FFF2-40B4-BE49-F238E27FC236}">
                <a16:creationId xmlns:a16="http://schemas.microsoft.com/office/drawing/2014/main" id="{025E7F7C-28A3-C266-1FD1-CC4E4B927BDF}"/>
              </a:ext>
            </a:extLst>
          </p:cNvPr>
          <p:cNvPicPr>
            <a:picLocks noChangeAspect="1"/>
          </p:cNvPicPr>
          <p:nvPr/>
        </p:nvPicPr>
        <p:blipFill>
          <a:blip r:embed="rId4"/>
          <a:stretch>
            <a:fillRect/>
          </a:stretch>
        </p:blipFill>
        <p:spPr>
          <a:xfrm>
            <a:off x="9913577" y="154890"/>
            <a:ext cx="2115920" cy="1765371"/>
          </a:xfrm>
          <a:prstGeom prst="rect">
            <a:avLst/>
          </a:prstGeom>
        </p:spPr>
      </p:pic>
    </p:spTree>
    <p:extLst>
      <p:ext uri="{BB962C8B-B14F-4D97-AF65-F5344CB8AC3E}">
        <p14:creationId xmlns:p14="http://schemas.microsoft.com/office/powerpoint/2010/main" val="12460212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770562" y="340588"/>
            <a:ext cx="3931920" cy="2103120"/>
          </a:xfrm>
        </p:spPr>
        <p:txBody>
          <a:bodyPr vert="horz" lIns="91440" tIns="45720" rIns="91440" bIns="45720" rtlCol="0" anchor="b" anchorCtr="0">
            <a:noAutofit/>
          </a:bodyPr>
          <a:lstStyle/>
          <a:p>
            <a:r>
              <a:rPr lang="en-US" sz="4000" b="1" u="sng">
                <a:solidFill>
                  <a:srgbClr val="C00000"/>
                </a:solidFill>
                <a:highlight>
                  <a:srgbClr val="D6E0EB"/>
                </a:highlight>
              </a:rPr>
              <a:t>Expected outcomes after incorporating Outlook -</a:t>
            </a:r>
          </a:p>
        </p:txBody>
      </p:sp>
      <p:sp>
        <p:nvSpPr>
          <p:cNvPr id="20" name="Text Placeholder 19">
            <a:extLst>
              <a:ext uri="{FF2B5EF4-FFF2-40B4-BE49-F238E27FC236}">
                <a16:creationId xmlns:a16="http://schemas.microsoft.com/office/drawing/2014/main" id="{CC0093B1-77CC-1E61-FB22-E136F94EABD2}"/>
              </a:ext>
            </a:extLst>
          </p:cNvPr>
          <p:cNvSpPr>
            <a:spLocks noGrp="1"/>
          </p:cNvSpPr>
          <p:nvPr>
            <p:ph idx="1"/>
          </p:nvPr>
        </p:nvSpPr>
        <p:spPr>
          <a:xfrm>
            <a:off x="154113" y="2584978"/>
            <a:ext cx="5332288" cy="2356892"/>
          </a:xfrm>
        </p:spPr>
        <p:txBody>
          <a:bodyPr>
            <a:noAutofit/>
          </a:bodyPr>
          <a:lstStyle/>
          <a:p>
            <a:r>
              <a:rPr lang="en-GB" sz="2400"/>
              <a:t>Improved teamwork </a:t>
            </a:r>
          </a:p>
          <a:p>
            <a:r>
              <a:rPr lang="en-GB" sz="2400"/>
              <a:t>Faster information sharing</a:t>
            </a:r>
          </a:p>
          <a:p>
            <a:r>
              <a:rPr lang="en-GB" sz="2400"/>
              <a:t> Better coordination between buildings </a:t>
            </a:r>
          </a:p>
          <a:p>
            <a:r>
              <a:rPr lang="en-GB" sz="2400"/>
              <a:t>Increased efficiency</a:t>
            </a:r>
          </a:p>
          <a:p>
            <a:r>
              <a:rPr lang="en-GB" sz="2400"/>
              <a:t> Enhanced quality of resident care</a:t>
            </a:r>
            <a:endParaRPr lang="en-US" sz="2400"/>
          </a:p>
        </p:txBody>
      </p:sp>
      <p:pic>
        <p:nvPicPr>
          <p:cNvPr id="12" name="Picture Placeholder 11" descr="Three people having a discussion at a table">
            <a:extLst>
              <a:ext uri="{FF2B5EF4-FFF2-40B4-BE49-F238E27FC236}">
                <a16:creationId xmlns:a16="http://schemas.microsoft.com/office/drawing/2014/main" id="{8C4B5C6A-45B4-1976-622A-4CEB4E3211BC}"/>
              </a:ext>
            </a:extLst>
          </p:cNvPr>
          <p:cNvPicPr>
            <a:picLocks noGrp="1" noChangeAspect="1"/>
          </p:cNvPicPr>
          <p:nvPr>
            <p:ph type="pic" sz="quarter" idx="54"/>
          </p:nvPr>
        </p:nvPicPr>
        <p:blipFill rotWithShape="1">
          <a:blip r:embed="rId3">
            <a:extLst>
              <a:ext uri="{BEBA8EAE-BF5A-486C-A8C5-ECC9F3942E4B}">
                <a14:imgProps xmlns:a14="http://schemas.microsoft.com/office/drawing/2010/main">
                  <a14:imgLayer r:embed="rId4">
                    <a14:imgEffect>
                      <a14:colorTemperature colorTemp="7753"/>
                    </a14:imgEffect>
                    <a14:imgEffect>
                      <a14:saturation sat="133000"/>
                    </a14:imgEffect>
                    <a14:imgEffect>
                      <a14:brightnessContrast bright="4000" contrast="3000"/>
                    </a14:imgEffect>
                  </a14:imgLayer>
                </a14:imgProps>
              </a:ext>
            </a:extLst>
          </a:blip>
          <a:srcRect l="18665" r="18665"/>
          <a:stretch/>
        </p:blipFill>
        <p:spPr>
          <a:xfrm>
            <a:off x="5745002" y="0"/>
            <a:ext cx="6446999" cy="6858000"/>
          </a:xfrm>
        </p:spPr>
      </p:pic>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34</a:t>
            </a:fld>
            <a:endParaRPr kumimoji="0" lang="en-US" altLang="zh-CN" sz="1200" u="none" strike="noStrike" kern="1200" cap="none" spc="0" normalizeH="0" baseline="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A26B3DA3-995E-263F-F271-D0DCB60A6118}"/>
              </a:ext>
            </a:extLst>
          </p:cNvPr>
          <p:cNvSpPr>
            <a:spLocks noGrp="1"/>
          </p:cNvSpPr>
          <p:nvPr>
            <p:ph type="sldNum" sz="quarter" idx="53"/>
          </p:nvPr>
        </p:nvSpPr>
        <p:spPr/>
        <p:txBody>
          <a:bodyPr/>
          <a:lstStyle/>
          <a:p>
            <a:fld id="{47FEACEE-25B4-4A2D-B147-27296E36371D}" type="slidenum">
              <a:rPr lang="en-US" altLang="zh-CN" noProof="0" smtClean="0"/>
              <a:pPr/>
              <a:t>34</a:t>
            </a:fld>
            <a:endParaRPr lang="en-US" altLang="zh-CN" noProof="0"/>
          </a:p>
        </p:txBody>
      </p:sp>
      <p:sp>
        <p:nvSpPr>
          <p:cNvPr id="6" name="TextBox 5">
            <a:extLst>
              <a:ext uri="{FF2B5EF4-FFF2-40B4-BE49-F238E27FC236}">
                <a16:creationId xmlns:a16="http://schemas.microsoft.com/office/drawing/2014/main" id="{7CA9972F-33E8-1F02-38A5-BAFAD3D63432}"/>
              </a:ext>
            </a:extLst>
          </p:cNvPr>
          <p:cNvSpPr txBox="1"/>
          <p:nvPr/>
        </p:nvSpPr>
        <p:spPr>
          <a:xfrm>
            <a:off x="277402" y="5630641"/>
            <a:ext cx="6097712" cy="923330"/>
          </a:xfrm>
          <a:prstGeom prst="rect">
            <a:avLst/>
          </a:prstGeom>
          <a:noFill/>
        </p:spPr>
        <p:txBody>
          <a:bodyPr wrap="square">
            <a:spAutoFit/>
          </a:bodyPr>
          <a:lstStyle/>
          <a:p>
            <a:pPr algn="ctr"/>
            <a:r>
              <a:rPr lang="en-GB" b="1">
                <a:highlight>
                  <a:srgbClr val="D6E0EB"/>
                </a:highlight>
              </a:rPr>
              <a:t>Information systems can significantly improve organisational performance when used appropriately (Laudon and Laudon, 2024).</a:t>
            </a:r>
            <a:endParaRPr lang="en-GB" sz="1800" b="1">
              <a:solidFill>
                <a:prstClr val="white"/>
              </a:solidFill>
              <a:highlight>
                <a:srgbClr val="D6E0EB"/>
              </a:highlight>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775548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328773" y="0"/>
            <a:ext cx="7132320" cy="1773936"/>
          </a:xfrm>
        </p:spPr>
        <p:txBody>
          <a:bodyPr>
            <a:normAutofit/>
          </a:bodyPr>
          <a:lstStyle/>
          <a:p>
            <a:pPr algn="ctr"/>
            <a:r>
              <a:rPr lang="en-US" sz="4400" b="1" u="sng">
                <a:solidFill>
                  <a:srgbClr val="C00000"/>
                </a:solidFill>
                <a:highlight>
                  <a:srgbClr val="D6E0EB"/>
                </a:highlight>
              </a:rPr>
              <a:t>Advantages of using Outlook</a:t>
            </a:r>
          </a:p>
        </p:txBody>
      </p:sp>
      <p:sp>
        <p:nvSpPr>
          <p:cNvPr id="11" name="Slide Number Placeholder 13">
            <a:extLst>
              <a:ext uri="{FF2B5EF4-FFF2-40B4-BE49-F238E27FC236}">
                <a16:creationId xmlns:a16="http://schemas.microsoft.com/office/drawing/2014/main" id="{930FF33C-2E3C-37EC-75C2-1BE4513D9B62}"/>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35</a:t>
            </a:fld>
            <a:endParaRPr kumimoji="0" lang="en-US" altLang="zh-CN" sz="1200" u="none" strike="noStrike" kern="1200" cap="none" spc="0" normalizeH="0" baseline="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2222DE72-77CB-CB24-A4D1-2FAC47307AC9}"/>
              </a:ext>
            </a:extLst>
          </p:cNvPr>
          <p:cNvSpPr>
            <a:spLocks noGrp="1"/>
          </p:cNvSpPr>
          <p:nvPr>
            <p:ph type="sldNum" sz="quarter" idx="55"/>
          </p:nvPr>
        </p:nvSpPr>
        <p:spPr/>
        <p:txBody>
          <a:bodyPr/>
          <a:lstStyle/>
          <a:p>
            <a:fld id="{47FEACEE-25B4-4A2D-B147-27296E36371D}" type="slidenum">
              <a:rPr lang="en-US" altLang="zh-CN" noProof="0" smtClean="0"/>
              <a:pPr/>
              <a:t>35</a:t>
            </a:fld>
            <a:endParaRPr lang="en-US" altLang="zh-CN" noProof="0"/>
          </a:p>
        </p:txBody>
      </p:sp>
      <p:sp>
        <p:nvSpPr>
          <p:cNvPr id="7" name="TextBox 6">
            <a:extLst>
              <a:ext uri="{FF2B5EF4-FFF2-40B4-BE49-F238E27FC236}">
                <a16:creationId xmlns:a16="http://schemas.microsoft.com/office/drawing/2014/main" id="{28616EC1-1316-C8FA-E179-264AA3B8E59F}"/>
              </a:ext>
            </a:extLst>
          </p:cNvPr>
          <p:cNvSpPr txBox="1"/>
          <p:nvPr/>
        </p:nvSpPr>
        <p:spPr>
          <a:xfrm>
            <a:off x="489895" y="1788291"/>
            <a:ext cx="7592602" cy="4247317"/>
          </a:xfrm>
          <a:prstGeom prst="rect">
            <a:avLst/>
          </a:prstGeom>
        </p:spPr>
        <p:txBody>
          <a:bodyPr wrap="square" lIns="91440" tIns="45720" rIns="91440" bIns="45720" rtlCol="0" anchor="t">
            <a:spAutoFit/>
          </a:bodyPr>
          <a:lstStyle/>
          <a:p>
            <a:r>
              <a:rPr lang="en-GB" sz="2800">
                <a:solidFill>
                  <a:schemeClr val="tx1">
                    <a:lumMod val="76000"/>
                    <a:lumOff val="24000"/>
                  </a:schemeClr>
                </a:solidFill>
              </a:rPr>
              <a:t>✔ Easy to use and familiar to many users</a:t>
            </a:r>
          </a:p>
          <a:p>
            <a:r>
              <a:rPr lang="en-GB" sz="2800">
                <a:solidFill>
                  <a:schemeClr val="tx1">
                    <a:lumMod val="76000"/>
                    <a:lumOff val="24000"/>
                  </a:schemeClr>
                </a:solidFill>
              </a:rPr>
              <a:t>✔ Secure communication within Microsoft 365</a:t>
            </a:r>
          </a:p>
          <a:p>
            <a:r>
              <a:rPr lang="en-GB" sz="2800">
                <a:solidFill>
                  <a:schemeClr val="tx1">
                    <a:lumMod val="76000"/>
                    <a:lumOff val="24000"/>
                  </a:schemeClr>
                </a:solidFill>
              </a:rPr>
              <a:t>✔ Supports communication across different locations</a:t>
            </a:r>
          </a:p>
          <a:p>
            <a:r>
              <a:rPr lang="en-GB" sz="2800">
                <a:solidFill>
                  <a:schemeClr val="tx1">
                    <a:lumMod val="76000"/>
                    <a:lumOff val="24000"/>
                  </a:schemeClr>
                </a:solidFill>
              </a:rPr>
              <a:t>✔ Accessible on multiple devices</a:t>
            </a:r>
          </a:p>
          <a:p>
            <a:r>
              <a:rPr lang="en-GB" sz="2800">
                <a:solidFill>
                  <a:schemeClr val="tx1">
                    <a:lumMod val="76000"/>
                    <a:lumOff val="24000"/>
                  </a:schemeClr>
                </a:solidFill>
              </a:rPr>
              <a:t>✔ Creates a permanent communication record</a:t>
            </a:r>
          </a:p>
          <a:p>
            <a:r>
              <a:rPr lang="en-GB" sz="2800">
                <a:solidFill>
                  <a:schemeClr val="tx1">
                    <a:lumMod val="76000"/>
                    <a:lumOff val="24000"/>
                  </a:schemeClr>
                </a:solidFill>
              </a:rPr>
              <a:t>✔ Integrates with other Microsoft 365 applications</a:t>
            </a:r>
          </a:p>
          <a:p>
            <a:pPr marL="0" indent="0" algn="ctr">
              <a:lnSpc>
                <a:spcPct val="100000"/>
              </a:lnSpc>
              <a:spcBef>
                <a:spcPts val="0"/>
              </a:spcBef>
              <a:buFontTx/>
              <a:buNone/>
            </a:pPr>
            <a:endParaRPr lang="en-GB" sz="1800">
              <a:solidFill>
                <a:schemeClr val="tx1">
                  <a:lumMod val="76000"/>
                  <a:lumOff val="24000"/>
                </a:schemeClr>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41821480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3FDC5-21D0-D58C-E826-6763BAB0EBFD}"/>
            </a:ext>
          </a:extLst>
        </p:cNvPr>
        <p:cNvGrpSpPr/>
        <p:nvPr/>
      </p:nvGrpSpPr>
      <p:grpSpPr>
        <a:xfrm>
          <a:off x="0" y="0"/>
          <a:ext cx="0" cy="0"/>
          <a:chOff x="0" y="0"/>
          <a:chExt cx="0" cy="0"/>
        </a:xfrm>
      </p:grpSpPr>
      <p:sp>
        <p:nvSpPr>
          <p:cNvPr id="60" name="Title 59">
            <a:extLst>
              <a:ext uri="{FF2B5EF4-FFF2-40B4-BE49-F238E27FC236}">
                <a16:creationId xmlns:a16="http://schemas.microsoft.com/office/drawing/2014/main" id="{80789BAE-509D-2778-7569-B258B7B8A1A5}"/>
              </a:ext>
            </a:extLst>
          </p:cNvPr>
          <p:cNvSpPr>
            <a:spLocks noGrp="1"/>
          </p:cNvSpPr>
          <p:nvPr>
            <p:ph type="title"/>
          </p:nvPr>
        </p:nvSpPr>
        <p:spPr>
          <a:xfrm>
            <a:off x="328773" y="0"/>
            <a:ext cx="7132320" cy="1773936"/>
          </a:xfrm>
        </p:spPr>
        <p:txBody>
          <a:bodyPr>
            <a:normAutofit/>
          </a:bodyPr>
          <a:lstStyle/>
          <a:p>
            <a:pPr algn="ctr"/>
            <a:r>
              <a:rPr lang="en-US" sz="4400" b="1" u="sng">
                <a:solidFill>
                  <a:srgbClr val="C00000"/>
                </a:solidFill>
                <a:highlight>
                  <a:srgbClr val="D6E0EB"/>
                </a:highlight>
              </a:rPr>
              <a:t>Limitations of using Outlook</a:t>
            </a:r>
          </a:p>
        </p:txBody>
      </p:sp>
      <p:sp>
        <p:nvSpPr>
          <p:cNvPr id="11" name="Slide Number Placeholder 13">
            <a:extLst>
              <a:ext uri="{FF2B5EF4-FFF2-40B4-BE49-F238E27FC236}">
                <a16:creationId xmlns:a16="http://schemas.microsoft.com/office/drawing/2014/main" id="{D210A17C-B902-1332-544A-E6A39FA6CDEB}"/>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36</a:t>
            </a:fld>
            <a:endParaRPr kumimoji="0" lang="en-US" altLang="zh-CN" sz="1200" u="none" strike="noStrike" kern="1200" cap="none" spc="0" normalizeH="0" baseline="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2FFFB9FA-5490-D59E-B02D-B1D6F4FF41E5}"/>
              </a:ext>
            </a:extLst>
          </p:cNvPr>
          <p:cNvSpPr>
            <a:spLocks noGrp="1"/>
          </p:cNvSpPr>
          <p:nvPr>
            <p:ph type="sldNum" sz="quarter" idx="55"/>
          </p:nvPr>
        </p:nvSpPr>
        <p:spPr/>
        <p:txBody>
          <a:bodyPr/>
          <a:lstStyle/>
          <a:p>
            <a:fld id="{47FEACEE-25B4-4A2D-B147-27296E36371D}" type="slidenum">
              <a:rPr lang="en-US" altLang="zh-CN" noProof="0" smtClean="0"/>
              <a:pPr/>
              <a:t>36</a:t>
            </a:fld>
            <a:endParaRPr lang="en-US" altLang="zh-CN" noProof="0"/>
          </a:p>
        </p:txBody>
      </p:sp>
      <p:sp>
        <p:nvSpPr>
          <p:cNvPr id="7" name="TextBox 6">
            <a:extLst>
              <a:ext uri="{FF2B5EF4-FFF2-40B4-BE49-F238E27FC236}">
                <a16:creationId xmlns:a16="http://schemas.microsoft.com/office/drawing/2014/main" id="{CFABB8AB-F5F5-8416-8DC3-B9C627B0A594}"/>
              </a:ext>
            </a:extLst>
          </p:cNvPr>
          <p:cNvSpPr txBox="1"/>
          <p:nvPr/>
        </p:nvSpPr>
        <p:spPr>
          <a:xfrm>
            <a:off x="585146" y="1907354"/>
            <a:ext cx="7592602" cy="4678204"/>
          </a:xfrm>
          <a:prstGeom prst="rect">
            <a:avLst/>
          </a:prstGeom>
        </p:spPr>
        <p:txBody>
          <a:bodyPr wrap="square" lIns="91440" tIns="45720" rIns="91440" bIns="45720" rtlCol="0" anchor="t">
            <a:spAutoFit/>
          </a:bodyPr>
          <a:lstStyle/>
          <a:p>
            <a:r>
              <a:rPr lang="en-GB" sz="2800">
                <a:solidFill>
                  <a:schemeClr val="tx1">
                    <a:lumMod val="76000"/>
                    <a:lumOff val="24000"/>
                  </a:schemeClr>
                </a:solidFill>
              </a:rPr>
              <a:t>✖ Staff may ignore or overlook emails</a:t>
            </a:r>
          </a:p>
          <a:p>
            <a:r>
              <a:rPr lang="en-GB" sz="2800">
                <a:solidFill>
                  <a:schemeClr val="tx1">
                    <a:lumMod val="76000"/>
                    <a:lumOff val="24000"/>
                  </a:schemeClr>
                </a:solidFill>
              </a:rPr>
              <a:t>✖ Less effective for urgent communication</a:t>
            </a:r>
          </a:p>
          <a:p>
            <a:r>
              <a:rPr lang="en-GB" sz="2800">
                <a:solidFill>
                  <a:schemeClr val="tx1">
                    <a:lumMod val="76000"/>
                    <a:lumOff val="24000"/>
                  </a:schemeClr>
                </a:solidFill>
              </a:rPr>
              <a:t>✖ Requires staff training and digital skills</a:t>
            </a:r>
          </a:p>
          <a:p>
            <a:r>
              <a:rPr lang="en-GB" sz="2800">
                <a:solidFill>
                  <a:schemeClr val="tx1">
                    <a:lumMod val="76000"/>
                    <a:lumOff val="24000"/>
                  </a:schemeClr>
                </a:solidFill>
              </a:rPr>
              <a:t>✖ Dependence on internet connectivity</a:t>
            </a:r>
          </a:p>
          <a:p>
            <a:r>
              <a:rPr lang="en-GB" sz="2800">
                <a:solidFill>
                  <a:schemeClr val="tx1">
                    <a:lumMod val="76000"/>
                    <a:lumOff val="24000"/>
                  </a:schemeClr>
                </a:solidFill>
              </a:rPr>
              <a:t>✖ Inbox overload can reduce effectiveness</a:t>
            </a:r>
          </a:p>
          <a:p>
            <a:endParaRPr lang="en-GB" sz="2800">
              <a:highlight>
                <a:srgbClr val="D6E0EB"/>
              </a:highlight>
            </a:endParaRPr>
          </a:p>
          <a:p>
            <a:pPr algn="ctr"/>
            <a:r>
              <a:rPr lang="en-GB" sz="2800" b="1">
                <a:highlight>
                  <a:srgbClr val="D6E0EB"/>
                </a:highlight>
              </a:rPr>
              <a:t>Murray (2022) notes that successful implementation of digital communication tools requires appropriate user training and organisational support.</a:t>
            </a:r>
          </a:p>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15008269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5968-70F7-0180-6448-3547E442EF4A}"/>
              </a:ext>
            </a:extLst>
          </p:cNvPr>
          <p:cNvSpPr>
            <a:spLocks noGrp="1"/>
          </p:cNvSpPr>
          <p:nvPr>
            <p:ph type="title"/>
          </p:nvPr>
        </p:nvSpPr>
        <p:spPr>
          <a:xfrm>
            <a:off x="6296414" y="-1795923"/>
            <a:ext cx="5029200" cy="3291840"/>
          </a:xfrm>
          <a:noFill/>
        </p:spPr>
        <p:txBody>
          <a:bodyPr anchor="b" anchorCtr="0">
            <a:noAutofit/>
          </a:bodyPr>
          <a:lstStyle/>
          <a:p>
            <a:r>
              <a:rPr lang="en-US" sz="5400" b="1" u="sng">
                <a:solidFill>
                  <a:srgbClr val="C00000"/>
                </a:solidFill>
                <a:highlight>
                  <a:srgbClr val="D6E0EB"/>
                </a:highlight>
              </a:rPr>
              <a:t>Conclusion -</a:t>
            </a:r>
            <a:r>
              <a:rPr lang="en-US" sz="5400">
                <a:solidFill>
                  <a:srgbClr val="C00000"/>
                </a:solidFill>
                <a:highlight>
                  <a:srgbClr val="D6E0EB"/>
                </a:highlight>
              </a:rPr>
              <a:t> </a:t>
            </a:r>
          </a:p>
        </p:txBody>
      </p:sp>
      <p:sp>
        <p:nvSpPr>
          <p:cNvPr id="10" name="Content Placeholder 9">
            <a:extLst>
              <a:ext uri="{FF2B5EF4-FFF2-40B4-BE49-F238E27FC236}">
                <a16:creationId xmlns:a16="http://schemas.microsoft.com/office/drawing/2014/main" id="{19DA784D-F56F-1224-707E-9F882C4EB8A1}"/>
              </a:ext>
            </a:extLst>
          </p:cNvPr>
          <p:cNvSpPr>
            <a:spLocks noGrp="1"/>
          </p:cNvSpPr>
          <p:nvPr>
            <p:ph type="body" sz="quarter" idx="28"/>
          </p:nvPr>
        </p:nvSpPr>
        <p:spPr>
          <a:xfrm>
            <a:off x="5280917" y="1757657"/>
            <a:ext cx="6298058" cy="1005840"/>
          </a:xfrm>
        </p:spPr>
        <p:txBody>
          <a:bodyPr>
            <a:normAutofit fontScale="25000" lnSpcReduction="20000"/>
          </a:bodyPr>
          <a:lstStyle/>
          <a:p>
            <a:r>
              <a:rPr lang="en-GB" sz="8800"/>
              <a:t>Microsoft Outlook is the most suitable Microsoft 365 tool for staff communication at Riverdale Nursing Home because it:</a:t>
            </a:r>
          </a:p>
          <a:p>
            <a:pPr marL="1371600" indent="-1371600">
              <a:buFont typeface="+mj-lt"/>
              <a:buAutoNum type="arabicPeriod"/>
            </a:pPr>
            <a:r>
              <a:rPr lang="en-GB" sz="8800" b="1">
                <a:solidFill>
                  <a:srgbClr val="C00000"/>
                </a:solidFill>
              </a:rPr>
              <a:t>Centralises workplace communication </a:t>
            </a:r>
          </a:p>
          <a:p>
            <a:pPr marL="1371600" indent="-1371600">
              <a:buFont typeface="+mj-lt"/>
              <a:buAutoNum type="arabicPeriod"/>
            </a:pPr>
            <a:r>
              <a:rPr lang="en-GB" sz="8800" b="1">
                <a:solidFill>
                  <a:srgbClr val="C00000"/>
                </a:solidFill>
              </a:rPr>
              <a:t>Improves information sharing </a:t>
            </a:r>
          </a:p>
          <a:p>
            <a:pPr marL="1371600" indent="-1371600">
              <a:buFont typeface="+mj-lt"/>
              <a:buAutoNum type="arabicPeriod"/>
            </a:pPr>
            <a:r>
              <a:rPr lang="en-GB" sz="8800" b="1">
                <a:solidFill>
                  <a:srgbClr val="C00000"/>
                </a:solidFill>
              </a:rPr>
              <a:t>Supports coordination across two buildings </a:t>
            </a:r>
          </a:p>
          <a:p>
            <a:pPr marL="1371600" indent="-1371600">
              <a:buFont typeface="+mj-lt"/>
              <a:buAutoNum type="arabicPeriod"/>
            </a:pPr>
            <a:r>
              <a:rPr lang="en-GB" sz="8800" b="1">
                <a:solidFill>
                  <a:srgbClr val="C00000"/>
                </a:solidFill>
              </a:rPr>
              <a:t>Reduces missed messages and duplicated work </a:t>
            </a:r>
          </a:p>
          <a:p>
            <a:pPr marL="1371600" indent="-1371600">
              <a:buFont typeface="+mj-lt"/>
              <a:buAutoNum type="arabicPeriod"/>
            </a:pPr>
            <a:r>
              <a:rPr lang="en-GB" sz="8800" b="1">
                <a:solidFill>
                  <a:srgbClr val="C00000"/>
                </a:solidFill>
              </a:rPr>
              <a:t>Increases organisational efficiency </a:t>
            </a:r>
          </a:p>
          <a:p>
            <a:r>
              <a:rPr lang="en-GB" sz="8800">
                <a:solidFill>
                  <a:schemeClr val="tx1"/>
                </a:solidFill>
                <a:highlight>
                  <a:srgbClr val="D6E0EB"/>
                </a:highlight>
              </a:rPr>
              <a:t>Riverdale Nursing Home should adopt Outlook as its primary tool for formal staff communication to improve collaboration and support high-quality resident care.</a:t>
            </a:r>
          </a:p>
          <a:p>
            <a:endParaRPr lang="en-US"/>
          </a:p>
        </p:txBody>
      </p:sp>
      <p:sp>
        <p:nvSpPr>
          <p:cNvPr id="3" name="Slide Number Placeholder 2">
            <a:extLst>
              <a:ext uri="{FF2B5EF4-FFF2-40B4-BE49-F238E27FC236}">
                <a16:creationId xmlns:a16="http://schemas.microsoft.com/office/drawing/2014/main" id="{ADDFE8A8-4537-F7A1-3BF9-834AEFE3EA1A}"/>
              </a:ext>
            </a:extLst>
          </p:cNvPr>
          <p:cNvSpPr>
            <a:spLocks noGrp="1"/>
          </p:cNvSpPr>
          <p:nvPr>
            <p:ph type="sldNum" sz="quarter" idx="4294967295"/>
          </p:nvPr>
        </p:nvSpPr>
        <p:spPr>
          <a:xfrm>
            <a:off x="11733213" y="6218238"/>
            <a:ext cx="458787" cy="365125"/>
          </a:xfrm>
        </p:spPr>
        <p:txBody>
          <a:bodyPr/>
          <a:lstStyle/>
          <a:p>
            <a:fld id="{CBD12358-51D2-46B3-9BDE-DF29528B9454}" type="slidenum">
              <a:rPr lang="en-US" smtClean="0"/>
              <a:t>37</a:t>
            </a:fld>
            <a:endParaRPr lang="en-US"/>
          </a:p>
        </p:txBody>
      </p:sp>
      <p:pic>
        <p:nvPicPr>
          <p:cNvPr id="5" name="Picture 4">
            <a:extLst>
              <a:ext uri="{FF2B5EF4-FFF2-40B4-BE49-F238E27FC236}">
                <a16:creationId xmlns:a16="http://schemas.microsoft.com/office/drawing/2014/main" id="{395A1387-FA3A-A4CB-80A2-F821D7D79AC3}"/>
              </a:ext>
            </a:extLst>
          </p:cNvPr>
          <p:cNvPicPr>
            <a:picLocks noChangeAspect="1"/>
          </p:cNvPicPr>
          <p:nvPr/>
        </p:nvPicPr>
        <p:blipFill>
          <a:blip r:embed="rId2"/>
          <a:stretch>
            <a:fillRect/>
          </a:stretch>
        </p:blipFill>
        <p:spPr>
          <a:xfrm>
            <a:off x="100923" y="157036"/>
            <a:ext cx="2508714" cy="1830683"/>
          </a:xfrm>
          <a:prstGeom prst="rect">
            <a:avLst/>
          </a:prstGeom>
        </p:spPr>
      </p:pic>
    </p:spTree>
    <p:extLst>
      <p:ext uri="{BB962C8B-B14F-4D97-AF65-F5344CB8AC3E}">
        <p14:creationId xmlns:p14="http://schemas.microsoft.com/office/powerpoint/2010/main" val="42599771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4177731-2907-077D-2FBE-BB57CDCE3193}"/>
              </a:ext>
            </a:extLst>
          </p:cNvPr>
          <p:cNvSpPr txBox="1"/>
          <p:nvPr/>
        </p:nvSpPr>
        <p:spPr>
          <a:xfrm>
            <a:off x="3390472" y="636998"/>
            <a:ext cx="5414481" cy="707886"/>
          </a:xfrm>
          <a:prstGeom prst="rect">
            <a:avLst/>
          </a:prstGeom>
        </p:spPr>
        <p:txBody>
          <a:bodyPr wrap="square" rtlCol="0">
            <a:spAutoFit/>
          </a:bodyPr>
          <a:lstStyle/>
          <a:p>
            <a:pPr marL="0" indent="0" algn="ctr">
              <a:lnSpc>
                <a:spcPct val="100000"/>
              </a:lnSpc>
              <a:spcBef>
                <a:spcPts val="0"/>
              </a:spcBef>
              <a:buFontTx/>
              <a:buNone/>
            </a:pPr>
            <a:r>
              <a:rPr lang="en-GB" sz="4000" b="1" u="sng">
                <a:solidFill>
                  <a:srgbClr val="C00000"/>
                </a:solidFill>
                <a:highlight>
                  <a:srgbClr val="D6E0EB"/>
                </a:highlight>
                <a:latin typeface="Posterama" panose="020B0504020200020000" pitchFamily="34" charset="0"/>
                <a:ea typeface="微软雅黑"/>
                <a:cs typeface="Posterama" panose="020B0504020200020000" pitchFamily="34" charset="0"/>
              </a:rPr>
              <a:t>References </a:t>
            </a:r>
            <a:r>
              <a:rPr lang="en-GB" sz="4000" b="1" u="sng">
                <a:solidFill>
                  <a:srgbClr val="C00000"/>
                </a:solidFill>
                <a:latin typeface="Posterama" panose="020B0504020200020000" pitchFamily="34" charset="0"/>
                <a:ea typeface="微软雅黑"/>
                <a:cs typeface="Posterama" panose="020B0504020200020000" pitchFamily="34" charset="0"/>
              </a:rPr>
              <a:t>- </a:t>
            </a:r>
          </a:p>
        </p:txBody>
      </p:sp>
      <p:sp>
        <p:nvSpPr>
          <p:cNvPr id="3" name="TextBox 2">
            <a:extLst>
              <a:ext uri="{FF2B5EF4-FFF2-40B4-BE49-F238E27FC236}">
                <a16:creationId xmlns:a16="http://schemas.microsoft.com/office/drawing/2014/main" id="{FCC229D5-10BB-49DA-1CC6-D0E3007F8EE2}"/>
              </a:ext>
            </a:extLst>
          </p:cNvPr>
          <p:cNvSpPr txBox="1"/>
          <p:nvPr/>
        </p:nvSpPr>
        <p:spPr>
          <a:xfrm>
            <a:off x="583406" y="1714500"/>
            <a:ext cx="933449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algn="l" rtl="0">
              <a:buFont typeface="Arial,Sans-Serif"/>
              <a:buChar char="•"/>
            </a:pPr>
            <a:r>
              <a:rPr lang="en-GB" sz="1800" b="0" i="0" u="none" strike="noStrike" baseline="0">
                <a:solidFill>
                  <a:schemeClr val="tx1">
                    <a:lumMod val="76000"/>
                    <a:lumOff val="24000"/>
                  </a:schemeClr>
                </a:solidFill>
                <a:latin typeface="Abadi"/>
                <a:ea typeface="Arial"/>
                <a:cs typeface="Arial"/>
              </a:rPr>
              <a:t>Ashurst, A. and Taylor, S. (2010) ‘Communication, communication, communication’, </a:t>
            </a:r>
            <a:r>
              <a:rPr lang="en-GB" sz="1800" b="0" i="1" u="none" strike="noStrike" baseline="0">
                <a:solidFill>
                  <a:schemeClr val="tx1">
                    <a:lumMod val="76000"/>
                    <a:lumOff val="24000"/>
                  </a:schemeClr>
                </a:solidFill>
                <a:latin typeface="Abadi"/>
                <a:ea typeface="Arial"/>
                <a:cs typeface="Arial"/>
              </a:rPr>
              <a:t>Nursing and Residential Care</a:t>
            </a:r>
            <a:r>
              <a:rPr lang="en-GB" sz="1800" b="0" i="0" u="none" strike="noStrike" baseline="0">
                <a:solidFill>
                  <a:schemeClr val="tx1">
                    <a:lumMod val="76000"/>
                    <a:lumOff val="24000"/>
                  </a:schemeClr>
                </a:solidFill>
                <a:latin typeface="Abadi"/>
                <a:ea typeface="Arial"/>
                <a:cs typeface="Arial"/>
              </a:rPr>
              <a:t>, 12(3), pp. 140–142. Available at: </a:t>
            </a:r>
            <a:r>
              <a:rPr lang="en-GB" sz="1800" b="0" i="0" u="sng" strike="noStrike" baseline="0">
                <a:solidFill>
                  <a:schemeClr val="tx1">
                    <a:lumMod val="76000"/>
                    <a:lumOff val="24000"/>
                  </a:schemeClr>
                </a:solidFill>
                <a:latin typeface="Abadi"/>
                <a:ea typeface="Arial"/>
                <a:cs typeface="Arial"/>
                <a:hlinkClick r:id="rId2">
                  <a:extLst>
                    <a:ext uri="{A12FA001-AC4F-418D-AE19-62706E023703}">
                      <ahyp:hlinkClr xmlns:ahyp="http://schemas.microsoft.com/office/drawing/2018/hyperlinkcolor" val="tx"/>
                    </a:ext>
                  </a:extLst>
                </a:hlinkClick>
              </a:rPr>
              <a:t>https://doi.org/10.12968/nrec.2010.12.3.46685/</a:t>
            </a:r>
            <a:r>
              <a:rPr lang="en-GB" sz="1800" b="0" i="0" u="none" strike="noStrike" baseline="0">
                <a:solidFill>
                  <a:schemeClr val="tx1">
                    <a:lumMod val="76000"/>
                    <a:lumOff val="24000"/>
                  </a:schemeClr>
                </a:solidFill>
                <a:latin typeface="Abadi"/>
                <a:ea typeface="Arial"/>
                <a:cs typeface="Arial"/>
              </a:rPr>
              <a:t> (Accessed: 8 June 2026).</a:t>
            </a:r>
            <a:r>
              <a:rPr lang="en-US" sz="1800" b="0" i="0">
                <a:solidFill>
                  <a:schemeClr val="tx1">
                    <a:lumMod val="76000"/>
                    <a:lumOff val="24000"/>
                  </a:schemeClr>
                </a:solidFill>
                <a:latin typeface="Abadi"/>
                <a:ea typeface="Arial"/>
                <a:cs typeface="Arial"/>
              </a:rPr>
              <a:t>​</a:t>
            </a:r>
          </a:p>
          <a:p>
            <a:pPr marL="285750" lvl="0" indent="-285750" algn="l" rtl="0">
              <a:buFont typeface="Arial,Sans-Serif"/>
              <a:buChar char="•"/>
            </a:pPr>
            <a:r>
              <a:rPr lang="en-GB" sz="1800" b="0" i="0" u="none" strike="noStrike" baseline="0">
                <a:solidFill>
                  <a:schemeClr val="tx1">
                    <a:lumMod val="76000"/>
                    <a:lumOff val="24000"/>
                  </a:schemeClr>
                </a:solidFill>
                <a:latin typeface="Abadi"/>
                <a:ea typeface="Arial"/>
                <a:cs typeface="Arial"/>
              </a:rPr>
              <a:t>Laudon, K.C. and Laudon, J.P. (2024) </a:t>
            </a:r>
            <a:r>
              <a:rPr lang="en-GB" sz="1800" b="0" i="1" u="none" strike="noStrike" baseline="0">
                <a:solidFill>
                  <a:schemeClr val="tx1">
                    <a:lumMod val="76000"/>
                    <a:lumOff val="24000"/>
                  </a:schemeClr>
                </a:solidFill>
                <a:latin typeface="Abadi"/>
                <a:ea typeface="Arial"/>
                <a:cs typeface="Arial"/>
              </a:rPr>
              <a:t>Management Information Systems: Managing the Digital Firm</a:t>
            </a:r>
            <a:r>
              <a:rPr lang="en-GB" sz="1800" b="0" i="0" u="none" strike="noStrike" baseline="0">
                <a:solidFill>
                  <a:schemeClr val="tx1">
                    <a:lumMod val="76000"/>
                    <a:lumOff val="24000"/>
                  </a:schemeClr>
                </a:solidFill>
                <a:latin typeface="Abadi"/>
                <a:ea typeface="Arial"/>
                <a:cs typeface="Arial"/>
              </a:rPr>
              <a:t>. 18th </a:t>
            </a:r>
            <a:r>
              <a:rPr lang="en-GB" sz="1800" b="0" i="0" u="none" strike="noStrike" baseline="0" err="1">
                <a:solidFill>
                  <a:schemeClr val="tx1">
                    <a:lumMod val="76000"/>
                    <a:lumOff val="24000"/>
                  </a:schemeClr>
                </a:solidFill>
                <a:latin typeface="Abadi"/>
                <a:ea typeface="Arial"/>
                <a:cs typeface="Arial"/>
              </a:rPr>
              <a:t>edn</a:t>
            </a:r>
            <a:r>
              <a:rPr lang="en-GB" sz="1800" b="0" i="0" u="none" strike="noStrike" baseline="0">
                <a:solidFill>
                  <a:schemeClr val="tx1">
                    <a:lumMod val="76000"/>
                    <a:lumOff val="24000"/>
                  </a:schemeClr>
                </a:solidFill>
                <a:latin typeface="Abadi"/>
                <a:ea typeface="Arial"/>
                <a:cs typeface="Arial"/>
              </a:rPr>
              <a:t>. Harlow: Pearson. Available at: </a:t>
            </a:r>
            <a:r>
              <a:rPr lang="en-GB" sz="1800" b="0" i="0" u="sng" strike="noStrike" baseline="0">
                <a:solidFill>
                  <a:schemeClr val="tx1">
                    <a:lumMod val="76000"/>
                    <a:lumOff val="24000"/>
                  </a:schemeClr>
                </a:solidFill>
                <a:latin typeface="Abadi"/>
                <a:ea typeface="Arial"/>
                <a:cs typeface="Arial"/>
                <a:hlinkClick r:id="rId3">
                  <a:extLst>
                    <a:ext uri="{A12FA001-AC4F-418D-AE19-62706E023703}">
                      <ahyp:hlinkClr xmlns:ahyp="http://schemas.microsoft.com/office/drawing/2018/hyperlinkcolor" val="tx"/>
                    </a:ext>
                  </a:extLst>
                </a:hlinkClick>
              </a:rPr>
              <a:t>https://www.pearson.com/en-gb/subject-catalog/p/management-information-systems-managing-the-digital-firm-global-edition/P200000013416/9781292750453?/</a:t>
            </a:r>
            <a:r>
              <a:rPr lang="en-GB" sz="1800" b="0" i="0" u="none" strike="noStrike" baseline="0">
                <a:solidFill>
                  <a:schemeClr val="tx1">
                    <a:lumMod val="76000"/>
                    <a:lumOff val="24000"/>
                  </a:schemeClr>
                </a:solidFill>
                <a:latin typeface="Abadi"/>
                <a:ea typeface="Arial"/>
                <a:cs typeface="Arial"/>
              </a:rPr>
              <a:t> (Accessed: 8 June 2026). </a:t>
            </a:r>
            <a:r>
              <a:rPr lang="en-US" sz="1800" b="0" i="0">
                <a:solidFill>
                  <a:schemeClr val="tx1">
                    <a:lumMod val="76000"/>
                    <a:lumOff val="24000"/>
                  </a:schemeClr>
                </a:solidFill>
                <a:latin typeface="Abadi"/>
                <a:ea typeface="Arial"/>
                <a:cs typeface="Arial"/>
              </a:rPr>
              <a:t>​</a:t>
            </a:r>
          </a:p>
          <a:p>
            <a:pPr marL="285750" lvl="0" indent="-285750" algn="l" rtl="0">
              <a:buFont typeface="Arial,Sans-Serif"/>
              <a:buChar char="•"/>
            </a:pPr>
            <a:r>
              <a:rPr lang="en-GB" sz="1800" b="0" i="0" u="none" strike="noStrike" baseline="0">
                <a:solidFill>
                  <a:schemeClr val="tx1">
                    <a:lumMod val="76000"/>
                    <a:lumOff val="24000"/>
                  </a:schemeClr>
                </a:solidFill>
                <a:latin typeface="Abadi"/>
                <a:ea typeface="Arial"/>
                <a:cs typeface="Arial"/>
              </a:rPr>
              <a:t>Microsoft (2025) </a:t>
            </a:r>
            <a:r>
              <a:rPr lang="en-GB" sz="1800" b="0" i="1" u="none" strike="noStrike" baseline="0">
                <a:solidFill>
                  <a:schemeClr val="tx1">
                    <a:lumMod val="76000"/>
                    <a:lumOff val="24000"/>
                  </a:schemeClr>
                </a:solidFill>
                <a:latin typeface="Abadi"/>
                <a:ea typeface="Arial"/>
                <a:cs typeface="Arial"/>
              </a:rPr>
              <a:t>Outlook for Business</a:t>
            </a:r>
            <a:r>
              <a:rPr lang="en-GB" sz="1800" b="0" i="0" u="none" strike="noStrike" baseline="0">
                <a:solidFill>
                  <a:schemeClr val="tx1">
                    <a:lumMod val="76000"/>
                    <a:lumOff val="24000"/>
                  </a:schemeClr>
                </a:solidFill>
                <a:latin typeface="Abadi"/>
                <a:ea typeface="Arial"/>
                <a:cs typeface="Arial"/>
              </a:rPr>
              <a:t>. Available at: </a:t>
            </a:r>
            <a:r>
              <a:rPr lang="en-GB" sz="1800" b="0" i="0" u="sng" strike="noStrike" baseline="0">
                <a:solidFill>
                  <a:schemeClr val="tx1">
                    <a:lumMod val="76000"/>
                    <a:lumOff val="24000"/>
                  </a:schemeClr>
                </a:solidFill>
                <a:latin typeface="Abadi"/>
                <a:ea typeface="Arial"/>
                <a:cs typeface="Arial"/>
                <a:hlinkClick r:id="rId4">
                  <a:extLst>
                    <a:ext uri="{A12FA001-AC4F-418D-AE19-62706E023703}">
                      <ahyp:hlinkClr xmlns:ahyp="http://schemas.microsoft.com/office/drawing/2018/hyperlinkcolor" val="tx"/>
                    </a:ext>
                  </a:extLst>
                </a:hlinkClick>
              </a:rPr>
              <a:t>https://www.microsoft.com/en-gb/microsoft-365/outlook/outlook-for-business?/</a:t>
            </a:r>
            <a:r>
              <a:rPr lang="en-GB" sz="1800" b="0" i="0" u="none" strike="noStrike" baseline="0">
                <a:solidFill>
                  <a:schemeClr val="tx1">
                    <a:lumMod val="76000"/>
                    <a:lumOff val="24000"/>
                  </a:schemeClr>
                </a:solidFill>
                <a:latin typeface="Abadi"/>
                <a:ea typeface="Arial"/>
                <a:cs typeface="Arial"/>
              </a:rPr>
              <a:t> (Accessed: 8 June 2026). </a:t>
            </a:r>
            <a:r>
              <a:rPr lang="en-US" sz="1800" b="0" i="0">
                <a:solidFill>
                  <a:schemeClr val="tx1">
                    <a:lumMod val="76000"/>
                    <a:lumOff val="24000"/>
                  </a:schemeClr>
                </a:solidFill>
                <a:latin typeface="Abadi"/>
                <a:ea typeface="Arial"/>
                <a:cs typeface="Arial"/>
              </a:rPr>
              <a:t>​</a:t>
            </a:r>
          </a:p>
          <a:p>
            <a:pPr marL="285750" lvl="0" indent="-285750" algn="l" rtl="0">
              <a:buFont typeface="Arial,Sans-Serif"/>
              <a:buChar char="•"/>
            </a:pPr>
            <a:r>
              <a:rPr lang="en-GB" sz="1800" b="0" i="0" u="none" strike="noStrike" baseline="0">
                <a:solidFill>
                  <a:schemeClr val="tx1">
                    <a:lumMod val="76000"/>
                    <a:lumOff val="24000"/>
                  </a:schemeClr>
                </a:solidFill>
                <a:latin typeface="Abadi"/>
                <a:ea typeface="Arial"/>
                <a:cs typeface="Arial"/>
              </a:rPr>
              <a:t>Murray, K. (2022) </a:t>
            </a:r>
            <a:r>
              <a:rPr lang="en-GB" sz="1800" b="0" i="1" u="none" strike="noStrike" baseline="0">
                <a:solidFill>
                  <a:schemeClr val="tx1">
                    <a:lumMod val="76000"/>
                    <a:lumOff val="24000"/>
                  </a:schemeClr>
                </a:solidFill>
                <a:latin typeface="Abadi"/>
                <a:ea typeface="Arial"/>
                <a:cs typeface="Arial"/>
              </a:rPr>
              <a:t>Microsoft 365 for Business: Modern Workplace Communication and Collaboration</a:t>
            </a:r>
            <a:r>
              <a:rPr lang="en-GB" sz="1800" b="0" i="0" u="none" strike="noStrike" baseline="0">
                <a:solidFill>
                  <a:schemeClr val="tx1">
                    <a:lumMod val="76000"/>
                    <a:lumOff val="24000"/>
                  </a:schemeClr>
                </a:solidFill>
                <a:latin typeface="Abadi"/>
                <a:ea typeface="Arial"/>
                <a:cs typeface="Arial"/>
              </a:rPr>
              <a:t>. 2nd </a:t>
            </a:r>
            <a:r>
              <a:rPr lang="en-GB" sz="1800" b="0" i="0" u="none" strike="noStrike" baseline="0" err="1">
                <a:solidFill>
                  <a:schemeClr val="tx1">
                    <a:lumMod val="76000"/>
                    <a:lumOff val="24000"/>
                  </a:schemeClr>
                </a:solidFill>
                <a:latin typeface="Abadi"/>
                <a:ea typeface="Arial"/>
                <a:cs typeface="Arial"/>
              </a:rPr>
              <a:t>edn</a:t>
            </a:r>
            <a:r>
              <a:rPr lang="en-GB" sz="1800" b="0" i="0" u="none" strike="noStrike" baseline="0">
                <a:solidFill>
                  <a:schemeClr val="tx1">
                    <a:lumMod val="76000"/>
                    <a:lumOff val="24000"/>
                  </a:schemeClr>
                </a:solidFill>
                <a:latin typeface="Abadi"/>
                <a:ea typeface="Arial"/>
                <a:cs typeface="Arial"/>
              </a:rPr>
              <a:t>. Hoboken, NJ: Wiley. Available at: </a:t>
            </a:r>
            <a:r>
              <a:rPr lang="en-GB" sz="1800" b="0" i="0" u="sng" strike="noStrike" baseline="0">
                <a:solidFill>
                  <a:schemeClr val="tx1">
                    <a:lumMod val="76000"/>
                    <a:lumOff val="24000"/>
                  </a:schemeClr>
                </a:solidFill>
                <a:latin typeface="Abadi"/>
                <a:ea typeface="Arial"/>
                <a:cs typeface="Arial"/>
                <a:hlinkClick r:id="rId5">
                  <a:extLst>
                    <a:ext uri="{A12FA001-AC4F-418D-AE19-62706E023703}">
                      <ahyp:hlinkClr xmlns:ahyp="http://schemas.microsoft.com/office/drawing/2018/hyperlinkcolor" val="tx"/>
                    </a:ext>
                  </a:extLst>
                </a:hlinkClick>
              </a:rPr>
              <a:t>https://www.wiley.com/en-gb/</a:t>
            </a:r>
            <a:r>
              <a:rPr lang="en-GB" sz="1800" b="0" i="0" u="none" strike="noStrike" baseline="0">
                <a:solidFill>
                  <a:schemeClr val="tx1">
                    <a:lumMod val="76000"/>
                    <a:lumOff val="24000"/>
                  </a:schemeClr>
                </a:solidFill>
                <a:latin typeface="Abadi"/>
                <a:ea typeface="Arial"/>
                <a:cs typeface="Arial"/>
              </a:rPr>
              <a:t> (Accessed: 9 June 2026).</a:t>
            </a:r>
            <a:r>
              <a:rPr lang="en-US" sz="1800" b="0" i="0">
                <a:solidFill>
                  <a:schemeClr val="tx1">
                    <a:lumMod val="76000"/>
                    <a:lumOff val="24000"/>
                  </a:schemeClr>
                </a:solidFill>
                <a:latin typeface="Abadi"/>
                <a:ea typeface="Arial"/>
                <a:cs typeface="Arial"/>
              </a:rPr>
              <a:t>​</a:t>
            </a:r>
          </a:p>
          <a:p>
            <a:pPr marL="285750" lvl="0" indent="-285750" algn="l" rtl="0">
              <a:buFont typeface="Arial,Sans-Serif"/>
              <a:buChar char="•"/>
            </a:pPr>
            <a:r>
              <a:rPr lang="en-GB" sz="1800" b="0" i="0" u="none" strike="noStrike" baseline="0">
                <a:solidFill>
                  <a:schemeClr val="tx1">
                    <a:lumMod val="76000"/>
                    <a:lumOff val="24000"/>
                  </a:schemeClr>
                </a:solidFill>
                <a:latin typeface="Abadi"/>
                <a:ea typeface="Arial"/>
                <a:cs typeface="Arial"/>
              </a:rPr>
              <a:t>Rainer, R.K., Prince, B. and Watson, H.J. (2021) </a:t>
            </a:r>
            <a:r>
              <a:rPr lang="en-GB" sz="1800" b="0" i="1" u="none" strike="noStrike" baseline="0">
                <a:solidFill>
                  <a:schemeClr val="tx1">
                    <a:lumMod val="76000"/>
                    <a:lumOff val="24000"/>
                  </a:schemeClr>
                </a:solidFill>
                <a:latin typeface="Abadi"/>
                <a:ea typeface="Arial"/>
                <a:cs typeface="Arial"/>
              </a:rPr>
              <a:t>Introduction to Information Systems</a:t>
            </a:r>
            <a:r>
              <a:rPr lang="en-GB" sz="1800" b="0" i="0" u="none" strike="noStrike" baseline="0">
                <a:solidFill>
                  <a:schemeClr val="tx1">
                    <a:lumMod val="76000"/>
                    <a:lumOff val="24000"/>
                  </a:schemeClr>
                </a:solidFill>
                <a:latin typeface="Abadi"/>
                <a:ea typeface="Arial"/>
                <a:cs typeface="Arial"/>
              </a:rPr>
              <a:t>. 9th </a:t>
            </a:r>
            <a:r>
              <a:rPr lang="en-GB" sz="1800" b="0" i="0" u="none" strike="noStrike" baseline="0" err="1">
                <a:solidFill>
                  <a:schemeClr val="tx1">
                    <a:lumMod val="76000"/>
                    <a:lumOff val="24000"/>
                  </a:schemeClr>
                </a:solidFill>
                <a:latin typeface="Abadi"/>
                <a:ea typeface="Arial"/>
                <a:cs typeface="Arial"/>
              </a:rPr>
              <a:t>edn</a:t>
            </a:r>
            <a:r>
              <a:rPr lang="en-GB" sz="1800" b="0" i="0" u="none" strike="noStrike" baseline="0">
                <a:solidFill>
                  <a:schemeClr val="tx1">
                    <a:lumMod val="76000"/>
                    <a:lumOff val="24000"/>
                  </a:schemeClr>
                </a:solidFill>
                <a:latin typeface="Abadi"/>
                <a:ea typeface="Arial"/>
                <a:cs typeface="Arial"/>
              </a:rPr>
              <a:t>. Hoboken, NJ: Wiley. Available at: </a:t>
            </a:r>
            <a:r>
              <a:rPr lang="en-GB" sz="1800" b="0" i="0" u="sng" strike="noStrike" baseline="0">
                <a:solidFill>
                  <a:schemeClr val="tx1">
                    <a:lumMod val="76000"/>
                    <a:lumOff val="24000"/>
                  </a:schemeClr>
                </a:solidFill>
                <a:latin typeface="Abadi"/>
                <a:ea typeface="Arial"/>
                <a:cs typeface="Arial"/>
                <a:hlinkClick r:id="rId6">
                  <a:extLst>
                    <a:ext uri="{A12FA001-AC4F-418D-AE19-62706E023703}">
                      <ahyp:hlinkClr xmlns:ahyp="http://schemas.microsoft.com/office/drawing/2018/hyperlinkcolor" val="tx"/>
                    </a:ext>
                  </a:extLst>
                </a:hlinkClick>
              </a:rPr>
              <a:t>https://www.wiley-vch.de/en/areas-interest/computing-computer-sciences/introduction-to-information-systems-978-1-119-85993-2/</a:t>
            </a:r>
            <a:r>
              <a:rPr lang="en-GB" sz="1800" b="0" i="0" u="none" strike="noStrike" baseline="0">
                <a:solidFill>
                  <a:schemeClr val="tx1">
                    <a:lumMod val="76000"/>
                    <a:lumOff val="24000"/>
                  </a:schemeClr>
                </a:solidFill>
                <a:latin typeface="Abadi"/>
                <a:ea typeface="Arial"/>
                <a:cs typeface="Arial"/>
              </a:rPr>
              <a:t> (Accessed: 9 June 2026).</a:t>
            </a:r>
            <a:r>
              <a:rPr lang="en-US" sz="1800" b="0" i="0">
                <a:solidFill>
                  <a:schemeClr val="tx1">
                    <a:lumMod val="76000"/>
                    <a:lumOff val="24000"/>
                  </a:schemeClr>
                </a:solidFill>
                <a:latin typeface="Abadi"/>
                <a:ea typeface="Arial"/>
                <a:cs typeface="Arial"/>
              </a:rPr>
              <a:t>​</a:t>
            </a:r>
          </a:p>
          <a:p>
            <a:pPr algn="l" rtl="0"/>
            <a:r>
              <a:rPr lang="en-GB" sz="1800" b="0" i="0">
                <a:solidFill>
                  <a:schemeClr val="tx1">
                    <a:lumMod val="76000"/>
                    <a:lumOff val="24000"/>
                  </a:schemeClr>
                </a:solidFill>
                <a:latin typeface="Posterama"/>
                <a:ea typeface="Segoe UI"/>
                <a:cs typeface="Segoe UI"/>
              </a:rPr>
              <a:t>​</a:t>
            </a:r>
          </a:p>
          <a:p>
            <a:pPr algn="ctr"/>
            <a:endParaRPr lang="en-US"/>
          </a:p>
        </p:txBody>
      </p:sp>
    </p:spTree>
    <p:extLst>
      <p:ext uri="{BB962C8B-B14F-4D97-AF65-F5344CB8AC3E}">
        <p14:creationId xmlns:p14="http://schemas.microsoft.com/office/powerpoint/2010/main" val="42571257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2"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76A0D95-D3E2-3D7F-2159-3FE66A25919E}"/>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a:t>Thank You </a:t>
            </a:r>
          </a:p>
        </p:txBody>
      </p:sp>
      <p:sp>
        <p:nvSpPr>
          <p:cNvPr id="23" name="Isosceles Triangle 22">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Graphic 7" descr="Smiling Face with No Fill">
            <a:extLst>
              <a:ext uri="{FF2B5EF4-FFF2-40B4-BE49-F238E27FC236}">
                <a16:creationId xmlns:a16="http://schemas.microsoft.com/office/drawing/2014/main" id="{1CA6D914-F09A-1C46-C4F3-880101E918E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88604" y="1550139"/>
            <a:ext cx="3765692" cy="3765692"/>
          </a:xfrm>
          <a:prstGeom prst="rect">
            <a:avLst/>
          </a:prstGeom>
        </p:spPr>
      </p:pic>
      <p:sp>
        <p:nvSpPr>
          <p:cNvPr id="3" name="Footer Placeholder 2">
            <a:extLst>
              <a:ext uri="{FF2B5EF4-FFF2-40B4-BE49-F238E27FC236}">
                <a16:creationId xmlns:a16="http://schemas.microsoft.com/office/drawing/2014/main" id="{1C8769CF-5983-4160-18F6-F6C13BDBB0D4}"/>
              </a:ext>
            </a:extLst>
          </p:cNvPr>
          <p:cNvSpPr>
            <a:spLocks noGrp="1"/>
          </p:cNvSpPr>
          <p:nvPr>
            <p:ph type="ftr" sz="quarter" idx="11"/>
          </p:nvPr>
        </p:nvSpPr>
        <p:spPr>
          <a:xfrm>
            <a:off x="677334" y="5087815"/>
            <a:ext cx="8690504" cy="1757485"/>
          </a:xfrm>
        </p:spPr>
        <p:txBody>
          <a:bodyPr vert="horz" lIns="91440" tIns="45720" rIns="91440" bIns="45720" rtlCol="0" anchor="ctr">
            <a:normAutofit/>
          </a:bodyPr>
          <a:lstStyle/>
          <a:p>
            <a:r>
              <a:rPr lang="en-US" sz="4800"/>
              <a:t>G</a:t>
            </a:r>
            <a:r>
              <a:rPr lang="en-US" sz="4800" kern="1200">
                <a:solidFill>
                  <a:schemeClr val="tx1">
                    <a:tint val="75000"/>
                  </a:schemeClr>
                </a:solidFill>
                <a:latin typeface="+mn-lt"/>
                <a:ea typeface="+mn-ea"/>
                <a:cs typeface="+mn-cs"/>
              </a:rPr>
              <a:t>roup</a:t>
            </a:r>
            <a:r>
              <a:rPr lang="en-US" sz="5400" kern="1200">
                <a:solidFill>
                  <a:schemeClr val="tx1">
                    <a:tint val="75000"/>
                  </a:schemeClr>
                </a:solidFill>
                <a:latin typeface="+mn-lt"/>
                <a:ea typeface="+mn-ea"/>
                <a:cs typeface="+mn-cs"/>
              </a:rPr>
              <a:t> 7</a:t>
            </a:r>
          </a:p>
        </p:txBody>
      </p:sp>
      <p:sp>
        <p:nvSpPr>
          <p:cNvPr id="4" name="Slide Number Placeholder 3">
            <a:extLst>
              <a:ext uri="{FF2B5EF4-FFF2-40B4-BE49-F238E27FC236}">
                <a16:creationId xmlns:a16="http://schemas.microsoft.com/office/drawing/2014/main" id="{BF1255F3-95F9-7564-2E25-DD504A2280BC}"/>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D57F1E4F-1CFF-5643-939E-217C01CDF565}" type="slidenum">
              <a:rPr lang="en-US" smtClean="0"/>
              <a:pPr>
                <a:spcAft>
                  <a:spcPts val="600"/>
                </a:spcAft>
              </a:pPr>
              <a:t>39</a:t>
            </a:fld>
            <a:endParaRPr lang="en-US"/>
          </a:p>
        </p:txBody>
      </p:sp>
    </p:spTree>
    <p:extLst>
      <p:ext uri="{BB962C8B-B14F-4D97-AF65-F5344CB8AC3E}">
        <p14:creationId xmlns:p14="http://schemas.microsoft.com/office/powerpoint/2010/main" val="38107685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8"/>
                                        </p:tgtEl>
                                        <p:attrNameLst>
                                          <p:attrName>style.visibility</p:attrName>
                                        </p:attrNameLst>
                                      </p:cBhvr>
                                      <p:to>
                                        <p:strVal val="visible"/>
                                      </p:to>
                                    </p:set>
                                    <p:animEffect transition="in" filter="fade">
                                      <p:cBhvr>
                                        <p:cTn id="10"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Custom 6">
      <a:dk1>
        <a:sysClr val="windowText" lastClr="000000"/>
      </a:dk1>
      <a:lt1>
        <a:sysClr val="window" lastClr="FFFFFF"/>
      </a:lt1>
      <a:dk2>
        <a:srgbClr val="17406D"/>
      </a:dk2>
      <a:lt2>
        <a:srgbClr val="DBEFF9"/>
      </a:lt2>
      <a:accent1>
        <a:srgbClr val="17406D"/>
      </a:accent1>
      <a:accent2>
        <a:srgbClr val="0075A2"/>
      </a:accent2>
      <a:accent3>
        <a:srgbClr val="009D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5fcf652d69778d70e755109f359b74f4">
  <xsd:schema xmlns:xsd="http://www.w3.org/2001/XMLSchema" xmlns:xs="http://www.w3.org/2001/XMLSchema" xmlns:p="http://schemas.microsoft.com/office/2006/metadata/properties" xmlns:ns3="930350eb-f8df-4f84-845c-a06ee073f72d" targetNamespace="http://schemas.microsoft.com/office/2006/metadata/properties" ma:root="true" ma:fieldsID="9939c76ccc1621ea98aa93ce1266ba89"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95F29D4-216D-4247-B8F0-4F7FD3840C0F}">
  <ds:schemaRefs>
    <ds:schemaRef ds:uri="http://schemas.microsoft.com/sharepoint/v3/contenttype/forms"/>
  </ds:schemaRefs>
</ds:datastoreItem>
</file>

<file path=customXml/itemProps2.xml><?xml version="1.0" encoding="utf-8"?>
<ds:datastoreItem xmlns:ds="http://schemas.openxmlformats.org/officeDocument/2006/customXml" ds:itemID="{F5EC8736-2865-43C4-B662-D508F5022B24}">
  <ds:schemaRefs>
    <ds:schemaRef ds:uri="http://purl.org/dc/elements/1.1/"/>
    <ds:schemaRef ds:uri="http://purl.org/dc/terms/"/>
    <ds:schemaRef ds:uri="http://purl.org/dc/dcmitype/"/>
    <ds:schemaRef ds:uri="http://www.w3.org/XML/1998/namespace"/>
    <ds:schemaRef ds:uri="http://schemas.microsoft.com/office/2006/documentManagement/types"/>
    <ds:schemaRef ds:uri="http://schemas.microsoft.com/office/2006/metadata/properties"/>
    <ds:schemaRef ds:uri="930350eb-f8df-4f84-845c-a06ee073f72d"/>
    <ds:schemaRef ds:uri="http://schemas.openxmlformats.org/package/2006/metadata/core-properties"/>
    <ds:schemaRef ds:uri="http://schemas.microsoft.com/office/infopath/2007/PartnerControls"/>
  </ds:schemaRefs>
</ds:datastoreItem>
</file>

<file path=customXml/itemProps3.xml><?xml version="1.0" encoding="utf-8"?>
<ds:datastoreItem xmlns:ds="http://schemas.openxmlformats.org/officeDocument/2006/customXml" ds:itemID="{69221922-C88B-4565-B15B-F6FF40A1DAD0}">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4275</Words>
  <Application>Microsoft Office PowerPoint</Application>
  <PresentationFormat>Widescreen</PresentationFormat>
  <Paragraphs>313</Paragraphs>
  <Slides>39</Slides>
  <Notes>15</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39</vt:i4>
      </vt:variant>
    </vt:vector>
  </HeadingPairs>
  <TitlesOfParts>
    <vt:vector size="53" baseType="lpstr">
      <vt:lpstr>Abadi</vt:lpstr>
      <vt:lpstr>Aptos Narrow</vt:lpstr>
      <vt:lpstr>Arial</vt:lpstr>
      <vt:lpstr>Arial Black</vt:lpstr>
      <vt:lpstr>Arial Rounded MT Bold</vt:lpstr>
      <vt:lpstr>Arial,Sans-Serif</vt:lpstr>
      <vt:lpstr>Calibri</vt:lpstr>
      <vt:lpstr>Posterama</vt:lpstr>
      <vt:lpstr>Posterama Text SemiBold</vt:lpstr>
      <vt:lpstr>Segoe UI Semibold</vt:lpstr>
      <vt:lpstr>Trebuchet MS</vt:lpstr>
      <vt:lpstr>Wingdings</vt:lpstr>
      <vt:lpstr>Wingdings 3</vt:lpstr>
      <vt:lpstr>Facet</vt:lpstr>
      <vt:lpstr>Module Title : Digital skills and Research Methods Module Code :LCHS4007  Student Names : Nadia Shuja(2536893),Savita Singh(2511155), Tabassum Faraz(2511023), Rehana Begum(2539761)  Group Number : 7 Lecturer Name: Justin Akoli   </vt:lpstr>
      <vt:lpstr>PowerPoint Presentation</vt:lpstr>
      <vt:lpstr>Staff Training Through  Microsoft Teams</vt:lpstr>
      <vt:lpstr>PowerPoint Presentation</vt:lpstr>
      <vt:lpstr>  </vt:lpstr>
      <vt:lpstr>Staff Training Challenges</vt:lpstr>
      <vt:lpstr> </vt:lpstr>
      <vt:lpstr>      </vt:lpstr>
      <vt:lpstr>   How Teams Improves Efficiency &amp; Communication </vt:lpstr>
      <vt:lpstr>Advantages &amp; Limitations</vt:lpstr>
      <vt:lpstr>              1. Charnock, R., 2024. 7 Benefits of Using Microsoft Teams for Business.  2. Dall'Ora, C. Dahlgren, A. 2020. Shift work in nursing: closing the knowledge gaps and advancing innovation in practice. International Journal of Nursing Studies, Volume 112, p. 103743.  3. Grynyshyna, M., 2023. Comparative Analysis of Ways to Integrate Microsoft Teams, Zoom, Google Meet Into the Educational Process of Higher Education Institutions of Ukraine. Journal of Higher Education Theory and Practice, Volume 23.  4. Henderson, D. Woodcock, H.  Metha, J. Khan, N. Shivji, V. Richardson, C. Aya, H. Ziser, S. Pollara, G. and Burns, A. 2020.  Keep calm and carry on learning: using Microsoft Teams to deliver a medical education program during the COVID-19 pandemic. Future Healthcare Journal, 7(3), pp. e67-e70.  5. Microsoft (2023) What is Microsoft Teams? Available at: https://support.Microsoft.com/en-us/teams   6. Robinson, S., 2024. Microsoft Teams. [Online]  Available at: https://www.techtarget.com/searchunifiedcommunications/definition/Microsoft-Teams   </vt:lpstr>
      <vt:lpstr>PowerPoint Presentation</vt:lpstr>
      <vt:lpstr>Enhancing Care Documentation at Riverdale Nursing Home</vt:lpstr>
      <vt:lpstr>Using Outlook for Care Documentation</vt:lpstr>
      <vt:lpstr>Advantages of Outlook</vt:lpstr>
      <vt:lpstr>Limitations of Outlook</vt:lpstr>
      <vt:lpstr>Recommendation for Riverdale Nursing Home</vt:lpstr>
      <vt:lpstr>Reference List</vt:lpstr>
      <vt:lpstr>Module Title: Digital Skills and Research Methods Module Code: LCHS4007 Student Name: Tabassum Faraz Student ID:   2511023 Lecturer Name: Justin Akoli Group  7</vt:lpstr>
      <vt:lpstr>Secure file storage and sharing Through                OneDrive                                    At</vt:lpstr>
      <vt:lpstr>Introduction to the Workplace Task</vt:lpstr>
      <vt:lpstr>Microsoft 365 Tool Selected – OneDrive</vt:lpstr>
      <vt:lpstr>Why OneDrive is Suitable for Riverdale Nursing Home</vt:lpstr>
      <vt:lpstr>How OneDrive Improves Communication</vt:lpstr>
      <vt:lpstr>Advantages &amp; Limitations OneDrive</vt:lpstr>
      <vt:lpstr>References </vt:lpstr>
      <vt:lpstr> STAFF COMMUNICATIONS USING MICROSOFT OUTLOOK</vt:lpstr>
      <vt:lpstr>What does Staff Communication involve in Riverdale Nursing Home? </vt:lpstr>
      <vt:lpstr>Current challenges with communication in Riverdale Nursing home - </vt:lpstr>
      <vt:lpstr>What is Microsoft outlook?</vt:lpstr>
      <vt:lpstr>Why Microsoft Outlook?</vt:lpstr>
      <vt:lpstr>How Outlook meets Riverdale’s needs</vt:lpstr>
      <vt:lpstr>How Outlook Improves Efficiency and Communication</vt:lpstr>
      <vt:lpstr>Expected outcomes after incorporating Outlook -</vt:lpstr>
      <vt:lpstr>Advantages of using Outlook</vt:lpstr>
      <vt:lpstr>Limitations of using Outlook</vt:lpstr>
      <vt:lpstr>Conclusion - </vt:lpstr>
      <vt:lpstr>PowerPoint Presentation</vt:lpstr>
      <vt:lpstr>Thank You </vt:lpstr>
    </vt:vector>
  </TitlesOfParts>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cp:keywords/>
  <dc:description/>
  <cp:lastModifiedBy>Savita Singh (2511155)</cp:lastModifiedBy>
  <cp:revision>1</cp:revision>
  <dcterms:created xsi:type="dcterms:W3CDTF">2026-04-10T16:44:15Z</dcterms:created>
  <dcterms:modified xsi:type="dcterms:W3CDTF">2026-06-11T11:53:49Z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4717623</vt:lpwstr>
  </property>
  <property fmtid="{D5CDD505-2E9C-101B-9397-08002B2CF9AE}" pid="3" name="NXPowerLiteSettings">
    <vt:lpwstr>F7000400038000</vt:lpwstr>
  </property>
  <property fmtid="{D5CDD505-2E9C-101B-9397-08002B2CF9AE}" pid="4" name="NXPowerLiteVersion">
    <vt:lpwstr>S11.0.1</vt:lpwstr>
  </property>
  <property fmtid="{D5CDD505-2E9C-101B-9397-08002B2CF9AE}" pid="5" name="ContentTypeId">
    <vt:lpwstr>0x01010072198A68983C46459DA12D7920F9F8FF</vt:lpwstr>
  </property>
</Properties>
</file>