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56" r:id="rId2"/>
    <p:sldId id="271" r:id="rId3"/>
    <p:sldId id="325" r:id="rId4"/>
    <p:sldId id="272" r:id="rId5"/>
    <p:sldId id="273" r:id="rId6"/>
    <p:sldId id="274" r:id="rId7"/>
    <p:sldId id="326" r:id="rId8"/>
    <p:sldId id="276" r:id="rId9"/>
    <p:sldId id="327" r:id="rId10"/>
    <p:sldId id="277" r:id="rId11"/>
    <p:sldId id="278" r:id="rId12"/>
    <p:sldId id="328" r:id="rId13"/>
    <p:sldId id="281" r:id="rId14"/>
    <p:sldId id="280" r:id="rId15"/>
    <p:sldId id="282" r:id="rId16"/>
    <p:sldId id="283" r:id="rId17"/>
    <p:sldId id="284" r:id="rId18"/>
    <p:sldId id="285" r:id="rId19"/>
    <p:sldId id="286" r:id="rId20"/>
    <p:sldId id="287" r:id="rId21"/>
    <p:sldId id="305" r:id="rId22"/>
    <p:sldId id="306" r:id="rId23"/>
    <p:sldId id="308" r:id="rId24"/>
    <p:sldId id="320" r:id="rId25"/>
    <p:sldId id="322" r:id="rId26"/>
  </p:sldIdLst>
  <p:sldSz cx="12192000" cy="6858000"/>
  <p:notesSz cx="7099300" cy="102346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8" autoAdjust="0"/>
    <p:restoredTop sz="94660"/>
  </p:normalViewPr>
  <p:slideViewPr>
    <p:cSldViewPr snapToGrid="0">
      <p:cViewPr varScale="1">
        <p:scale>
          <a:sx n="118" d="100"/>
          <a:sy n="118" d="100"/>
        </p:scale>
        <p:origin x="1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ABD6D0D4-300F-4783-8353-3EEC55ADE2E9}" type="datetimeFigureOut">
              <a:rPr lang="en-GB" smtClean="0"/>
              <a:t>28/05/2019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182008A1-B73D-45F7-9C0B-868E5E84A42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9968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74483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5705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314204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t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5/28/2019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6E0BC-1EA3-40A1-8888-61B2FBDE314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Week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0EFAE5-C500-445A-8C65-4D49F8DA13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4069" y="2495444"/>
            <a:ext cx="10993546" cy="590321"/>
          </a:xfrm>
        </p:spPr>
        <p:txBody>
          <a:bodyPr/>
          <a:lstStyle/>
          <a:p>
            <a:r>
              <a:rPr lang="en-GB" dirty="0"/>
              <a:t>Requirements Analysis and flowcharts</a:t>
            </a:r>
          </a:p>
        </p:txBody>
      </p:sp>
    </p:spTree>
    <p:extLst>
      <p:ext uri="{BB962C8B-B14F-4D97-AF65-F5344CB8AC3E}">
        <p14:creationId xmlns:p14="http://schemas.microsoft.com/office/powerpoint/2010/main" val="83275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EA8B-4C7E-410A-B923-FF97AE1F7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Requirements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D53F2-707A-4DF0-8CCF-1B418B0EA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981464"/>
          </a:xfrm>
        </p:spPr>
        <p:txBody>
          <a:bodyPr/>
          <a:lstStyle/>
          <a:p>
            <a:r>
              <a:rPr lang="en-GB" sz="2400" dirty="0"/>
              <a:t>Before </a:t>
            </a:r>
            <a:r>
              <a:rPr lang="en-GB" sz="2400" dirty="0" smtClean="0"/>
              <a:t>you can provide </a:t>
            </a:r>
            <a:r>
              <a:rPr lang="en-GB" sz="2400" dirty="0"/>
              <a:t>a computing solution, you must ensure that you understand the requirements fully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It can also be considered as a check list</a:t>
            </a:r>
            <a:endParaRPr lang="en-GB" sz="2400" dirty="0"/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84369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ACEA8B-4C7E-410A-B923-FF97AE1F7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numbered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FD53F2-707A-4DF0-8CCF-1B418B0EA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4981464"/>
          </a:xfrm>
        </p:spPr>
        <p:txBody>
          <a:bodyPr/>
          <a:lstStyle/>
          <a:p>
            <a:r>
              <a:rPr lang="en-GB" sz="2400" dirty="0" smtClean="0"/>
              <a:t>The </a:t>
            </a:r>
            <a:r>
              <a:rPr lang="en-GB" sz="2400" dirty="0"/>
              <a:t>initial number list contains the main requirements or features of the needed solution.</a:t>
            </a:r>
          </a:p>
          <a:p>
            <a:r>
              <a:rPr lang="en-GB" sz="2400" dirty="0"/>
              <a:t>Each numbered item is then broken down into more detail.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317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EADB0-AB63-4DA6-BFDE-FB206332BF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numbered </a:t>
            </a:r>
            <a:r>
              <a:rPr lang="en-GB" dirty="0" smtClean="0"/>
              <a:t>list Example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6558B-3CA1-49B3-A403-6BB4AB0F62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194408"/>
          </a:xfrm>
        </p:spPr>
        <p:txBody>
          <a:bodyPr>
            <a:normAutofit/>
          </a:bodyPr>
          <a:lstStyle/>
          <a:p>
            <a:r>
              <a:rPr lang="en-GB" sz="2400" dirty="0"/>
              <a:t>For example, you may start with:</a:t>
            </a:r>
          </a:p>
          <a:p>
            <a:pPr marL="627063" indent="-304800"/>
            <a:r>
              <a:rPr lang="en-GB" sz="2400" dirty="0"/>
              <a:t> </a:t>
            </a:r>
            <a:r>
              <a:rPr lang="en-GB" sz="2400" dirty="0">
                <a:solidFill>
                  <a:schemeClr val="accent2"/>
                </a:solidFill>
              </a:rPr>
              <a:t>1.    </a:t>
            </a:r>
            <a:r>
              <a:rPr lang="en-GB" sz="2400" dirty="0"/>
              <a:t>The customer must have an account</a:t>
            </a:r>
          </a:p>
          <a:p>
            <a:pPr marL="627063" indent="-304800"/>
            <a:endParaRPr lang="en-GB" sz="2400" dirty="0"/>
          </a:p>
          <a:p>
            <a:r>
              <a:rPr lang="en-GB" sz="2400" dirty="0"/>
              <a:t>This could then be expanded to:</a:t>
            </a:r>
          </a:p>
          <a:p>
            <a:pPr marL="627063" indent="-304800"/>
            <a:r>
              <a:rPr lang="en-GB" sz="2400" dirty="0">
                <a:solidFill>
                  <a:schemeClr val="accent2"/>
                </a:solidFill>
              </a:rPr>
              <a:t>1.1</a:t>
            </a:r>
            <a:r>
              <a:rPr lang="en-GB" sz="2400" dirty="0"/>
              <a:t>	The customer must be older than 18 to create an account</a:t>
            </a:r>
          </a:p>
          <a:p>
            <a:pPr marL="627063" indent="-304800"/>
            <a:r>
              <a:rPr lang="en-GB" sz="2400" dirty="0">
                <a:solidFill>
                  <a:schemeClr val="accent2"/>
                </a:solidFill>
              </a:rPr>
              <a:t>1.2</a:t>
            </a:r>
            <a:r>
              <a:rPr lang="en-GB" sz="2400" dirty="0"/>
              <a:t>	The customer must register to create an account</a:t>
            </a:r>
          </a:p>
          <a:p>
            <a:pPr marL="627063" indent="-304800"/>
            <a:endParaRPr lang="en-GB" sz="2400" dirty="0"/>
          </a:p>
          <a:p>
            <a:pPr marL="627063" indent="-304800"/>
            <a:r>
              <a:rPr lang="en-GB" sz="2400" dirty="0"/>
              <a:t>1.2 could be expanded further</a:t>
            </a:r>
          </a:p>
          <a:p>
            <a:pPr marL="1252538" indent="-304800"/>
            <a:r>
              <a:rPr lang="en-GB" sz="2400" dirty="0">
                <a:solidFill>
                  <a:schemeClr val="accent2"/>
                </a:solidFill>
              </a:rPr>
              <a:t>1.2.1</a:t>
            </a:r>
            <a:r>
              <a:rPr lang="en-GB" sz="2400" dirty="0"/>
              <a:t>  The customer must choose a unique username</a:t>
            </a:r>
          </a:p>
          <a:p>
            <a:pPr marL="1252538" indent="-304800"/>
            <a:r>
              <a:rPr lang="en-GB" sz="2400" dirty="0">
                <a:solidFill>
                  <a:schemeClr val="accent2"/>
                </a:solidFill>
              </a:rPr>
              <a:t>1.2.2</a:t>
            </a:r>
            <a:r>
              <a:rPr lang="en-GB" sz="2400" dirty="0"/>
              <a:t>  The customer must choose a valid password</a:t>
            </a:r>
          </a:p>
        </p:txBody>
      </p:sp>
    </p:spTree>
    <p:extLst>
      <p:ext uri="{BB962C8B-B14F-4D97-AF65-F5344CB8AC3E}">
        <p14:creationId xmlns:p14="http://schemas.microsoft.com/office/powerpoint/2010/main" val="728029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9B843B-B8D7-4BC3-B68D-A50A1BD24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cap="none" dirty="0"/>
              <a:t>o</a:t>
            </a:r>
            <a:r>
              <a:rPr lang="en-GB" dirty="0"/>
              <a:t>SC</a:t>
            </a:r>
            <a:r>
              <a:rPr lang="en-GB" cap="none" dirty="0"/>
              <a:t>o</a:t>
            </a:r>
            <a:r>
              <a:rPr lang="en-GB" dirty="0"/>
              <a:t>W Requirements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4052D-B46A-4ED6-A69D-FBCD6DCE19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2276290"/>
          </a:xfrm>
        </p:spPr>
        <p:txBody>
          <a:bodyPr/>
          <a:lstStyle/>
          <a:p>
            <a:r>
              <a:rPr lang="en-GB" sz="2400" dirty="0"/>
              <a:t>The MoSCoW method is a prioritisation list used to reach an understanding on the importance of each requirement or feature.</a:t>
            </a:r>
          </a:p>
          <a:p>
            <a:r>
              <a:rPr lang="en-GB" sz="2400" dirty="0"/>
              <a:t>Think of it as simple approach to distinguishing between wants and needs.</a:t>
            </a:r>
          </a:p>
          <a:p>
            <a:r>
              <a:rPr lang="en-GB" sz="2400" dirty="0"/>
              <a:t>Requirements/features are specified using the following keywords: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C6DF9FC-ABD6-44D7-8253-6FBF13421F52}"/>
              </a:ext>
            </a:extLst>
          </p:cNvPr>
          <p:cNvSpPr txBox="1">
            <a:spLocks/>
          </p:cNvSpPr>
          <p:nvPr/>
        </p:nvSpPr>
        <p:spPr>
          <a:xfrm>
            <a:off x="1054720" y="3879554"/>
            <a:ext cx="3321337" cy="2276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2400" b="1" dirty="0">
                <a:solidFill>
                  <a:schemeClr val="accent2"/>
                </a:solidFill>
              </a:rPr>
              <a:t>M</a:t>
            </a:r>
            <a:r>
              <a:rPr lang="en-GB" sz="2400" dirty="0"/>
              <a:t>UST Have</a:t>
            </a:r>
          </a:p>
          <a:p>
            <a:r>
              <a:rPr lang="en-GB" sz="2400" b="1" dirty="0">
                <a:solidFill>
                  <a:schemeClr val="accent2"/>
                </a:solidFill>
              </a:rPr>
              <a:t>S</a:t>
            </a:r>
            <a:r>
              <a:rPr lang="en-GB" sz="2400" dirty="0"/>
              <a:t>HOULD Have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972D0D9-8188-4703-8BED-F2A925378AA5}"/>
              </a:ext>
            </a:extLst>
          </p:cNvPr>
          <p:cNvSpPr txBox="1">
            <a:spLocks/>
          </p:cNvSpPr>
          <p:nvPr/>
        </p:nvSpPr>
        <p:spPr>
          <a:xfrm>
            <a:off x="5044335" y="3879554"/>
            <a:ext cx="3321337" cy="22762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en-GB" sz="2400" b="1" dirty="0">
                <a:solidFill>
                  <a:schemeClr val="accent2"/>
                </a:solidFill>
              </a:rPr>
              <a:t>C</a:t>
            </a:r>
            <a:r>
              <a:rPr lang="en-GB" sz="2400" dirty="0"/>
              <a:t>OULD Have</a:t>
            </a:r>
          </a:p>
          <a:p>
            <a:r>
              <a:rPr lang="en-GB" sz="2400" b="1" dirty="0">
                <a:solidFill>
                  <a:schemeClr val="accent2"/>
                </a:solidFill>
              </a:rPr>
              <a:t>W</a:t>
            </a:r>
            <a:r>
              <a:rPr lang="en-GB" sz="2400" dirty="0"/>
              <a:t>ON’T Have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0638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D160-940D-437B-B294-18287B35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cap="none" dirty="0"/>
              <a:t>o</a:t>
            </a:r>
            <a:r>
              <a:rPr lang="en-GB" dirty="0"/>
              <a:t>SC</a:t>
            </a:r>
            <a:r>
              <a:rPr lang="en-GB" cap="none" dirty="0"/>
              <a:t>o</a:t>
            </a:r>
            <a:r>
              <a:rPr lang="en-GB" dirty="0"/>
              <a:t>W Requirements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EDAB-9516-46A4-88F2-6DCF39F53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196016"/>
          </a:xfrm>
        </p:spPr>
        <p:txBody>
          <a:bodyPr/>
          <a:lstStyle/>
          <a:p>
            <a:r>
              <a:rPr lang="en-GB" sz="2400" b="1" dirty="0"/>
              <a:t>Must </a:t>
            </a:r>
            <a:r>
              <a:rPr lang="en-GB" sz="2400" b="1" dirty="0" smtClean="0"/>
              <a:t>Have</a:t>
            </a:r>
          </a:p>
          <a:p>
            <a:endParaRPr lang="en-GB" sz="2400" b="1" dirty="0"/>
          </a:p>
          <a:p>
            <a:r>
              <a:rPr lang="en-GB" sz="2400" dirty="0"/>
              <a:t>These </a:t>
            </a:r>
            <a:r>
              <a:rPr lang="en-GB" sz="2400" dirty="0" smtClean="0"/>
              <a:t>requirements/feature </a:t>
            </a:r>
            <a:r>
              <a:rPr lang="en-GB" sz="2400" dirty="0"/>
              <a:t>are critical for the solution to work or be a success.</a:t>
            </a:r>
          </a:p>
          <a:p>
            <a:r>
              <a:rPr lang="en-GB" sz="2400" dirty="0"/>
              <a:t>If one of these is not included in the solution, the solution is considered a failure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pPr lvl="1"/>
            <a:r>
              <a:rPr lang="en-GB" sz="2400" dirty="0" smtClean="0"/>
              <a:t>A car must have wheels</a:t>
            </a:r>
          </a:p>
          <a:p>
            <a:pPr lvl="1"/>
            <a:r>
              <a:rPr lang="en-GB" sz="2400" dirty="0" smtClean="0"/>
              <a:t>A computer game must have game play</a:t>
            </a:r>
          </a:p>
          <a:p>
            <a:pPr lvl="1"/>
            <a:r>
              <a:rPr lang="en-GB" sz="2400" dirty="0"/>
              <a:t>A self service checkout </a:t>
            </a:r>
            <a:r>
              <a:rPr lang="en-GB" sz="2400" dirty="0" smtClean="0"/>
              <a:t>must have a pay method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42887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D160-940D-437B-B294-18287B35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cap="none" dirty="0"/>
              <a:t>o</a:t>
            </a:r>
            <a:r>
              <a:rPr lang="en-GB" dirty="0"/>
              <a:t>SC</a:t>
            </a:r>
            <a:r>
              <a:rPr lang="en-GB" cap="none" dirty="0"/>
              <a:t>o</a:t>
            </a:r>
            <a:r>
              <a:rPr lang="en-GB" dirty="0"/>
              <a:t>W Requirements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EDAB-9516-46A4-88F2-6DCF39F53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196016"/>
          </a:xfrm>
        </p:spPr>
        <p:txBody>
          <a:bodyPr>
            <a:normAutofit/>
          </a:bodyPr>
          <a:lstStyle/>
          <a:p>
            <a:r>
              <a:rPr lang="en-GB" sz="2400" b="1" dirty="0" smtClean="0"/>
              <a:t>Should Have</a:t>
            </a:r>
          </a:p>
          <a:p>
            <a:endParaRPr lang="en-GB" sz="2400" b="1" dirty="0"/>
          </a:p>
          <a:p>
            <a:r>
              <a:rPr lang="en-GB" sz="2400" dirty="0"/>
              <a:t>These requirements/features are important but does not have to be added now.</a:t>
            </a:r>
          </a:p>
          <a:p>
            <a:r>
              <a:rPr lang="en-GB" sz="2400" dirty="0"/>
              <a:t>Important features that are not time-critical.</a:t>
            </a:r>
          </a:p>
          <a:p>
            <a:r>
              <a:rPr lang="en-GB" sz="2400" dirty="0"/>
              <a:t>If solution is running out of time, these could be delayed and solution will still work and considered a success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pPr lvl="1"/>
            <a:r>
              <a:rPr lang="en-GB" sz="2400" dirty="0" smtClean="0"/>
              <a:t>A car should have central locking</a:t>
            </a:r>
          </a:p>
          <a:p>
            <a:pPr lvl="1"/>
            <a:r>
              <a:rPr lang="en-GB" sz="2400" dirty="0" smtClean="0"/>
              <a:t>A </a:t>
            </a:r>
            <a:r>
              <a:rPr lang="en-GB" sz="2400" dirty="0"/>
              <a:t>computer game </a:t>
            </a:r>
            <a:r>
              <a:rPr lang="en-GB" sz="2400" dirty="0" smtClean="0"/>
              <a:t>should </a:t>
            </a:r>
            <a:r>
              <a:rPr lang="en-GB" sz="2400" dirty="0"/>
              <a:t>have </a:t>
            </a:r>
            <a:r>
              <a:rPr lang="en-GB" sz="2400" dirty="0" smtClean="0"/>
              <a:t>sound</a:t>
            </a:r>
            <a:endParaRPr lang="en-GB" sz="2400" dirty="0"/>
          </a:p>
          <a:p>
            <a:pPr lvl="1"/>
            <a:r>
              <a:rPr lang="en-GB" sz="2400" dirty="0"/>
              <a:t>A self service checkout </a:t>
            </a:r>
            <a:r>
              <a:rPr lang="en-GB" sz="2400" dirty="0" smtClean="0"/>
              <a:t>should have the ability to weight the shopping</a:t>
            </a: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907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D160-940D-437B-B294-18287B35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cap="none" dirty="0"/>
              <a:t>o</a:t>
            </a:r>
            <a:r>
              <a:rPr lang="en-GB" dirty="0"/>
              <a:t>SC</a:t>
            </a:r>
            <a:r>
              <a:rPr lang="en-GB" cap="none" dirty="0"/>
              <a:t>o</a:t>
            </a:r>
            <a:r>
              <a:rPr lang="en-GB" dirty="0"/>
              <a:t>W Requirements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EDAB-9516-46A4-88F2-6DCF39F53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052147"/>
          </a:xfrm>
        </p:spPr>
        <p:txBody>
          <a:bodyPr/>
          <a:lstStyle/>
          <a:p>
            <a:r>
              <a:rPr lang="en-GB" sz="2400" b="1" dirty="0"/>
              <a:t>Could </a:t>
            </a:r>
            <a:r>
              <a:rPr lang="en-GB" sz="2400" b="1" dirty="0" smtClean="0"/>
              <a:t>Have</a:t>
            </a:r>
          </a:p>
          <a:p>
            <a:endParaRPr lang="en-GB" sz="2400" b="1" dirty="0"/>
          </a:p>
          <a:p>
            <a:r>
              <a:rPr lang="en-GB" sz="2400" dirty="0"/>
              <a:t>Desirable, nice to have requirements/features, but they are not necessary.</a:t>
            </a:r>
          </a:p>
          <a:p>
            <a:r>
              <a:rPr lang="en-GB" sz="2400" dirty="0"/>
              <a:t>They are usually features that could improve the user experience that will be added if time and budget allows.</a:t>
            </a:r>
          </a:p>
          <a:p>
            <a:endParaRPr lang="en-GB" sz="2400" dirty="0" smtClean="0"/>
          </a:p>
          <a:p>
            <a:pPr lvl="1"/>
            <a:r>
              <a:rPr lang="en-GB" sz="2400" dirty="0"/>
              <a:t>A car </a:t>
            </a:r>
            <a:r>
              <a:rPr lang="en-GB" sz="2400" dirty="0" smtClean="0"/>
              <a:t>could </a:t>
            </a:r>
            <a:r>
              <a:rPr lang="en-GB" sz="2400" dirty="0"/>
              <a:t>have </a:t>
            </a:r>
            <a:r>
              <a:rPr lang="en-GB" sz="2400" dirty="0" smtClean="0"/>
              <a:t>cruise control</a:t>
            </a:r>
            <a:endParaRPr lang="en-GB" sz="2400" dirty="0"/>
          </a:p>
          <a:p>
            <a:pPr lvl="1"/>
            <a:r>
              <a:rPr lang="en-GB" sz="2400" dirty="0"/>
              <a:t>A computer game </a:t>
            </a:r>
            <a:r>
              <a:rPr lang="en-GB" sz="2400" dirty="0" smtClean="0"/>
              <a:t>could </a:t>
            </a:r>
            <a:r>
              <a:rPr lang="en-GB" sz="2400" dirty="0"/>
              <a:t>have </a:t>
            </a:r>
            <a:r>
              <a:rPr lang="en-GB" sz="2400" dirty="0" smtClean="0"/>
              <a:t>a range of character for the user to play as</a:t>
            </a:r>
            <a:endParaRPr lang="en-GB" sz="2400" dirty="0"/>
          </a:p>
          <a:p>
            <a:pPr lvl="1"/>
            <a:r>
              <a:rPr lang="en-GB" sz="2400" dirty="0"/>
              <a:t>A self service checkout </a:t>
            </a:r>
            <a:r>
              <a:rPr lang="en-GB" sz="2400" dirty="0" smtClean="0"/>
              <a:t>could </a:t>
            </a:r>
            <a:r>
              <a:rPr lang="en-GB" sz="2400" dirty="0"/>
              <a:t>have </a:t>
            </a:r>
            <a:r>
              <a:rPr lang="en-GB" sz="2400" dirty="0" smtClean="0"/>
              <a:t>a traffic light assistance needed light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4677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D160-940D-437B-B294-18287B35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</a:t>
            </a:r>
            <a:r>
              <a:rPr lang="en-GB" cap="none" dirty="0"/>
              <a:t>o</a:t>
            </a:r>
            <a:r>
              <a:rPr lang="en-GB" dirty="0"/>
              <a:t>SC</a:t>
            </a:r>
            <a:r>
              <a:rPr lang="en-GB" cap="none" dirty="0"/>
              <a:t>o</a:t>
            </a:r>
            <a:r>
              <a:rPr lang="en-GB" dirty="0"/>
              <a:t>W Requirements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EDAB-9516-46A4-88F2-6DCF39F53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194797" cy="5052147"/>
          </a:xfrm>
        </p:spPr>
        <p:txBody>
          <a:bodyPr/>
          <a:lstStyle/>
          <a:p>
            <a:r>
              <a:rPr lang="en-GB" sz="2400" b="1" dirty="0" smtClean="0"/>
              <a:t>Won’t </a:t>
            </a:r>
            <a:r>
              <a:rPr lang="en-GB" sz="2400" b="1" dirty="0"/>
              <a:t>Have (this time), aka Would Like to </a:t>
            </a:r>
            <a:r>
              <a:rPr lang="en-GB" sz="2400" b="1" dirty="0" smtClean="0"/>
              <a:t>Have</a:t>
            </a:r>
          </a:p>
          <a:p>
            <a:endParaRPr lang="en-GB" sz="2400" b="1" dirty="0"/>
          </a:p>
          <a:p>
            <a:r>
              <a:rPr lang="en-GB" sz="2400" dirty="0"/>
              <a:t>Requirements/features not appropriate this time and they are dropped from the solution.</a:t>
            </a:r>
          </a:p>
          <a:p>
            <a:r>
              <a:rPr lang="en-GB" sz="2400" dirty="0"/>
              <a:t>These features may be considered and added at a later time.</a:t>
            </a:r>
          </a:p>
          <a:p>
            <a:endParaRPr lang="en-GB" dirty="0" smtClean="0"/>
          </a:p>
          <a:p>
            <a:pPr lvl="1"/>
            <a:r>
              <a:rPr lang="en-GB" sz="2400" dirty="0"/>
              <a:t>A car </a:t>
            </a:r>
            <a:r>
              <a:rPr lang="en-GB" sz="2400" dirty="0" smtClean="0"/>
              <a:t>wont have cup holders</a:t>
            </a:r>
            <a:endParaRPr lang="en-GB" sz="2400" dirty="0"/>
          </a:p>
          <a:p>
            <a:pPr lvl="1"/>
            <a:r>
              <a:rPr lang="en-GB" sz="2400" dirty="0"/>
              <a:t>A computer game </a:t>
            </a:r>
            <a:r>
              <a:rPr lang="en-GB" sz="2400" dirty="0" smtClean="0"/>
              <a:t>wont </a:t>
            </a:r>
            <a:r>
              <a:rPr lang="en-GB" sz="2400" dirty="0"/>
              <a:t>have </a:t>
            </a:r>
            <a:r>
              <a:rPr lang="en-GB" sz="2400" dirty="0" smtClean="0"/>
              <a:t>extra downloadable content</a:t>
            </a:r>
          </a:p>
          <a:p>
            <a:pPr lvl="1"/>
            <a:r>
              <a:rPr lang="en-GB" sz="2400" dirty="0"/>
              <a:t>A self service checkout won't have a conveyor belt to deliver the product to the till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00457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DD160-940D-437B-B294-18287B35E8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Would you like a cup of tea?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B1EDAB-9516-46A4-88F2-6DCF39F53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2047691"/>
          </a:xfrm>
        </p:spPr>
        <p:txBody>
          <a:bodyPr/>
          <a:lstStyle/>
          <a:p>
            <a:r>
              <a:rPr lang="en-GB" sz="2400" dirty="0"/>
              <a:t>Let’s think of a set of MoSCoW requirements to be able to make a cup of tea</a:t>
            </a:r>
          </a:p>
          <a:p>
            <a:endParaRPr lang="en-GB" sz="2400" dirty="0"/>
          </a:p>
          <a:p>
            <a:r>
              <a:rPr lang="en-GB" sz="2400" dirty="0"/>
              <a:t>Using the following list of items, come up with a MoSCoW requirements prioritisation list: (handout available on Moodle)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4DB9D82-58F8-412C-A749-33F5E3B57466}"/>
              </a:ext>
            </a:extLst>
          </p:cNvPr>
          <p:cNvSpPr txBox="1">
            <a:spLocks/>
          </p:cNvSpPr>
          <p:nvPr/>
        </p:nvSpPr>
        <p:spPr>
          <a:xfrm>
            <a:off x="581192" y="3717152"/>
            <a:ext cx="11029615" cy="2530927"/>
          </a:xfrm>
          <a:prstGeom prst="rect">
            <a:avLst/>
          </a:prstGeom>
        </p:spPr>
        <p:txBody>
          <a:bodyPr vert="horz" lIns="91440" tIns="45720" rIns="91440" bIns="45720" numCol="2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A Mug or Cup</a:t>
            </a:r>
          </a:p>
          <a:p>
            <a:r>
              <a:rPr lang="en-GB" sz="2400" dirty="0"/>
              <a:t>Hot Water</a:t>
            </a:r>
          </a:p>
          <a:p>
            <a:r>
              <a:rPr lang="en-GB" sz="2400" dirty="0"/>
              <a:t>Biscuits</a:t>
            </a:r>
          </a:p>
          <a:p>
            <a:r>
              <a:rPr lang="en-GB" sz="2400" dirty="0"/>
              <a:t>Milk</a:t>
            </a:r>
          </a:p>
          <a:p>
            <a:r>
              <a:rPr lang="en-GB" sz="2400" dirty="0"/>
              <a:t>A Saucer/Coaster</a:t>
            </a:r>
          </a:p>
          <a:p>
            <a:r>
              <a:rPr lang="en-GB" sz="2400" dirty="0"/>
              <a:t>Honey</a:t>
            </a:r>
          </a:p>
          <a:p>
            <a:r>
              <a:rPr lang="en-GB" sz="2400" dirty="0"/>
              <a:t>Everyday Tea Bags</a:t>
            </a:r>
          </a:p>
          <a:p>
            <a:r>
              <a:rPr lang="en-GB" sz="2400" dirty="0"/>
              <a:t>Posh, Expensive Tea Brand</a:t>
            </a:r>
          </a:p>
          <a:p>
            <a:r>
              <a:rPr lang="en-GB" sz="2400" dirty="0"/>
              <a:t>Sugar</a:t>
            </a:r>
          </a:p>
        </p:txBody>
      </p:sp>
    </p:spTree>
    <p:extLst>
      <p:ext uri="{BB962C8B-B14F-4D97-AF65-F5344CB8AC3E}">
        <p14:creationId xmlns:p14="http://schemas.microsoft.com/office/powerpoint/2010/main" val="11946731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5D13-2269-488C-8622-E3F71CED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making a cup of tea Requirements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CD647-B3BC-4EFD-8C55-BAADAA9E9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6"/>
            <a:ext cx="11029615" cy="570591"/>
          </a:xfrm>
        </p:spPr>
        <p:txBody>
          <a:bodyPr/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is an example showing each requirement/feature detail for making a cup of tea</a:t>
            </a:r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3F3A57-20F5-4DE3-9FC2-F54CB781C8CA}"/>
              </a:ext>
            </a:extLst>
          </p:cNvPr>
          <p:cNvSpPr txBox="1">
            <a:spLocks/>
          </p:cNvSpPr>
          <p:nvPr/>
        </p:nvSpPr>
        <p:spPr>
          <a:xfrm>
            <a:off x="581192" y="2387038"/>
            <a:ext cx="11029615" cy="42260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06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0000" indent="-306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00000" indent="-270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24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602000" indent="-2340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9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2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5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800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2"/>
              </a:buClr>
              <a:buSzPct val="92000"/>
              <a:buFont typeface="Wingdings 2" panose="05020102010507070707" pitchFamily="18" charset="2"/>
              <a:buChar char=""/>
              <a:defRPr sz="1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>
              <a:lnSpc>
                <a:spcPct val="107000"/>
              </a:lnSpc>
              <a:spcAft>
                <a:spcPts val="120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cup or mug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available to contain the tea.</a:t>
            </a:r>
          </a:p>
          <a:p>
            <a:pPr marL="0" lvl="0" indent="0">
              <a:lnSpc>
                <a:spcPct val="107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coaster </a:t>
            </a:r>
            <a:r>
              <a:rPr lang="en-GB" sz="2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SHOULD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available to protect the table.</a:t>
            </a:r>
          </a:p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Hot water </a:t>
            </a:r>
            <a:r>
              <a:rPr lang="en-GB" sz="2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available</a:t>
            </a:r>
          </a:p>
          <a:p>
            <a:pPr marL="44450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3.1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A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Kettle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</a:t>
            </a:r>
          </a:p>
          <a:p>
            <a:pPr marL="44450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3.2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Kettle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plugged into mains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supply</a:t>
            </a:r>
          </a:p>
          <a:p>
            <a:pPr marL="44450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3.3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Kettle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filled with water and boiled</a:t>
            </a:r>
          </a:p>
          <a:p>
            <a:pPr marL="342900" lvl="0" indent="-342900">
              <a:lnSpc>
                <a:spcPct val="107000"/>
              </a:lnSpc>
              <a:spcAft>
                <a:spcPts val="0"/>
              </a:spcAft>
              <a:buFont typeface="+mj-lt"/>
              <a:buAutoNum type="arabicPeriod"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02807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5D13-2269-488C-8622-E3F71CED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a cup of tea Requirements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CD647-B3BC-4EFD-8C55-BAADAA9E9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411" y="1433384"/>
            <a:ext cx="11373633" cy="5424616"/>
          </a:xfrm>
        </p:spPr>
        <p:txBody>
          <a:bodyPr>
            <a:normAutofit/>
          </a:bodyPr>
          <a:lstStyle/>
          <a:p>
            <a:pPr marL="0" lv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 bag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obtained</a:t>
            </a:r>
          </a:p>
          <a:p>
            <a:pPr marL="444500" lv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4.1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Tea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obtained from cupboard and added to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cup/mug</a:t>
            </a:r>
          </a:p>
          <a:p>
            <a:pPr marL="444500" lvl="0" indent="0">
              <a:lnSpc>
                <a:spcPct val="107000"/>
              </a:lnSpc>
              <a:spcBef>
                <a:spcPts val="0"/>
              </a:spcBef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4.2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If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tea bags are available, more tea bags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bought</a:t>
            </a:r>
          </a:p>
          <a:p>
            <a:pPr marL="444500" lvl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44500" lvl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endParaRPr lang="en-GB" sz="10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added</a:t>
            </a:r>
          </a:p>
          <a:p>
            <a:pPr marL="44450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5.1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If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Milk is required, milk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obtained from fridge and added as required</a:t>
            </a:r>
          </a:p>
          <a:p>
            <a:pPr marL="989013" lvl="2" indent="0">
              <a:lnSpc>
                <a:spcPct val="107000"/>
              </a:lnSpc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5.1.1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Milk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checked to see of it is still fresh</a:t>
            </a:r>
          </a:p>
          <a:p>
            <a:pPr marL="989013" lvl="2" indent="0">
              <a:lnSpc>
                <a:spcPct val="107000"/>
              </a:lnSpc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5.1.2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If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 milk is available, more milk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bought</a:t>
            </a:r>
            <a:endParaRPr lang="en-GB" sz="13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557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65D13-2269-488C-8622-E3F71CED8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a cup of tea Requirements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CD647-B3BC-4EFD-8C55-BAADAA9E9D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411" y="1544596"/>
            <a:ext cx="11373633" cy="5313404"/>
          </a:xfrm>
        </p:spPr>
        <p:txBody>
          <a:bodyPr>
            <a:normAutofit/>
          </a:bodyPr>
          <a:lstStyle/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 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Sugar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COULD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added</a:t>
            </a:r>
          </a:p>
          <a:p>
            <a:pPr marL="989013" lvl="1" indent="-55880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6.1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If Sugar is required, sugar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obtained from cupboard and added as required</a:t>
            </a:r>
          </a:p>
          <a:p>
            <a:pPr marL="444500" lvl="1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6.2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If no sugar, more sugar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bought</a:t>
            </a:r>
          </a:p>
          <a:p>
            <a:pPr marL="514350" lvl="0" indent="-514350">
              <a:lnSpc>
                <a:spcPct val="107000"/>
              </a:lnSpc>
              <a:spcAft>
                <a:spcPts val="0"/>
              </a:spcAft>
              <a:buFont typeface="+mj-lt"/>
              <a:buAutoNum type="arabicPeriod" startAt="7"/>
            </a:pPr>
            <a:endParaRPr lang="en-GB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7.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Boiled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water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added to cup/mug with tea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</a:t>
            </a:r>
          </a:p>
          <a:p>
            <a:pPr marL="44450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7.1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Tea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bag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MUST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be removed from cup/mug when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required</a:t>
            </a:r>
          </a:p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07000"/>
              </a:lnSpc>
              <a:spcAft>
                <a:spcPts val="0"/>
              </a:spcAft>
              <a:buNone/>
            </a:pPr>
            <a:r>
              <a:rPr lang="en-GB" sz="2400" dirty="0" smtClean="0">
                <a:solidFill>
                  <a:schemeClr val="accent2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  </a:t>
            </a:r>
            <a:r>
              <a:rPr lang="en-GB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Biscuits </a:t>
            </a:r>
            <a:r>
              <a:rPr lang="en-GB" sz="2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 NOT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 available this time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sym typeface="Wingdings" panose="05000000000000000000" pitchFamily="2" charset="2"/>
              </a:rPr>
              <a:t>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912023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09433F-2152-4504-A967-543BC0E85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93F021-41D2-4D66-A6BC-E8E611FA8A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497359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/>
              <a:t>A diagram that visually shows the steps to take in a computer problem solution.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It is an alternative method of showing the logical flow of steps for a solution.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It uses connected symbols to show the sequence of steps, any repetition and alternative steps.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Some people find flowcharts easier than writing pseudocode for algorithms.</a:t>
            </a:r>
          </a:p>
          <a:p>
            <a:pPr>
              <a:lnSpc>
                <a:spcPct val="150000"/>
              </a:lnSpc>
            </a:pPr>
            <a:r>
              <a:rPr lang="en-GB" sz="2400" dirty="0" smtClean="0"/>
              <a:t>Many </a:t>
            </a:r>
            <a:r>
              <a:rPr lang="en-GB" sz="2400" dirty="0"/>
              <a:t>use a combination of both.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4163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C0FEA0-3EDF-45F7-9B76-3BA0ECB135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4DD6159-AF57-4DA9-9A77-99D636D8074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07431404"/>
              </p:ext>
            </p:extLst>
          </p:nvPr>
        </p:nvGraphicFramePr>
        <p:xfrm>
          <a:off x="449943" y="1463593"/>
          <a:ext cx="11307784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2200355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748626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7358803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Terminator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Input/output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Decision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Connector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entry to,</a:t>
                      </a:r>
                      <a:r>
                        <a:rPr lang="en-GB" baseline="0" dirty="0"/>
                        <a:t> or from a particular step.</a:t>
                      </a:r>
                    </a:p>
                    <a:p>
                      <a:r>
                        <a:rPr lang="en-GB" baseline="0" dirty="0"/>
                        <a:t>Commonly used if the flowchart cannot fit on one page.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0F230884-CF97-4CC5-B1C7-50C8D0A82857}"/>
              </a:ext>
            </a:extLst>
          </p:cNvPr>
          <p:cNvSpPr/>
          <p:nvPr/>
        </p:nvSpPr>
        <p:spPr>
          <a:xfrm>
            <a:off x="882794" y="2112277"/>
            <a:ext cx="1080120" cy="288032"/>
          </a:xfrm>
          <a:prstGeom prst="flowChartTermina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Flowchart: Data 5">
            <a:extLst>
              <a:ext uri="{FF2B5EF4-FFF2-40B4-BE49-F238E27FC236}">
                <a16:creationId xmlns:a16="http://schemas.microsoft.com/office/drawing/2014/main" id="{7C6B837C-B414-4C32-AC49-DE573107E738}"/>
              </a:ext>
            </a:extLst>
          </p:cNvPr>
          <p:cNvSpPr/>
          <p:nvPr/>
        </p:nvSpPr>
        <p:spPr>
          <a:xfrm>
            <a:off x="774782" y="3048993"/>
            <a:ext cx="1296144" cy="432048"/>
          </a:xfrm>
          <a:prstGeom prst="flowChartInputOutp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695D7ABC-F782-4C2F-93D0-0505D7A2E010}"/>
              </a:ext>
            </a:extLst>
          </p:cNvPr>
          <p:cNvSpPr/>
          <p:nvPr/>
        </p:nvSpPr>
        <p:spPr>
          <a:xfrm>
            <a:off x="774782" y="3862041"/>
            <a:ext cx="1296144" cy="543188"/>
          </a:xfrm>
          <a:prstGeom prst="flowChart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Flowchart: Decision 7">
            <a:extLst>
              <a:ext uri="{FF2B5EF4-FFF2-40B4-BE49-F238E27FC236}">
                <a16:creationId xmlns:a16="http://schemas.microsoft.com/office/drawing/2014/main" id="{6BECD714-9173-48C0-AFA8-A11C596B3433}"/>
              </a:ext>
            </a:extLst>
          </p:cNvPr>
          <p:cNvSpPr/>
          <p:nvPr/>
        </p:nvSpPr>
        <p:spPr>
          <a:xfrm>
            <a:off x="774782" y="4721965"/>
            <a:ext cx="1296144" cy="648072"/>
          </a:xfrm>
          <a:prstGeom prst="flowChartDecis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Connector 8">
            <a:extLst>
              <a:ext uri="{FF2B5EF4-FFF2-40B4-BE49-F238E27FC236}">
                <a16:creationId xmlns:a16="http://schemas.microsoft.com/office/drawing/2014/main" id="{5C18696D-9DC1-4FB3-AA3F-6AB8688B8897}"/>
              </a:ext>
            </a:extLst>
          </p:cNvPr>
          <p:cNvSpPr/>
          <p:nvPr/>
        </p:nvSpPr>
        <p:spPr>
          <a:xfrm>
            <a:off x="1242834" y="5686773"/>
            <a:ext cx="360040" cy="360000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21039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F7CF7-41C3-4BB1-A578-F217D3713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AB2D8B9-3E48-4ABC-890E-B7AFC1B81F00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29320673"/>
              </p:ext>
            </p:extLst>
          </p:nvPr>
        </p:nvGraphicFramePr>
        <p:xfrm>
          <a:off x="435429" y="1382485"/>
          <a:ext cx="11277600" cy="5207002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19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190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93931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8518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91414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&lt;&gt;     </a:t>
                      </a:r>
                    </a:p>
                    <a:p>
                      <a:pPr algn="ctr"/>
                      <a:r>
                        <a:rPr lang="en-GB" dirty="0" smtClean="0"/>
                        <a:t>!=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</a:t>
                      </a:r>
                      <a:r>
                        <a:rPr lang="en-GB" baseline="0" dirty="0" smtClean="0"/>
                        <a:t>!= </a:t>
                      </a:r>
                      <a:r>
                        <a:rPr lang="en-GB" baseline="0" dirty="0"/>
                        <a:t>4 is True, 5 </a:t>
                      </a:r>
                      <a:r>
                        <a:rPr lang="en-GB" baseline="0" dirty="0" smtClean="0"/>
                        <a:t>&lt;&gt; </a:t>
                      </a:r>
                      <a:r>
                        <a:rPr lang="en-GB" baseline="0" dirty="0"/>
                        <a:t>5 is False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6156017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12EAB5-4E3C-48A0-96C1-3EBA94DE00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53E01-2E00-4AE0-9E71-98F033E03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544595"/>
            <a:ext cx="11029615" cy="5263977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GB" sz="2400" dirty="0"/>
              <a:t>They start at a beginning and continue in a sequential order (one-step after the other).</a:t>
            </a:r>
          </a:p>
          <a:p>
            <a:pPr>
              <a:spcAft>
                <a:spcPts val="1200"/>
              </a:spcAft>
            </a:pPr>
            <a:r>
              <a:rPr lang="en-GB" sz="2400" dirty="0"/>
              <a:t>In computing, this is usually not enough to describe the steps of a solution.</a:t>
            </a:r>
          </a:p>
          <a:p>
            <a:r>
              <a:rPr lang="en-GB" sz="2400" dirty="0"/>
              <a:t>There are three main types of control when defining the order of steps in a computer solution:</a:t>
            </a:r>
          </a:p>
          <a:p>
            <a:pPr lvl="1"/>
            <a:r>
              <a:rPr lang="en-GB" sz="2400" dirty="0" smtClean="0"/>
              <a:t>Sequence </a:t>
            </a:r>
            <a:endParaRPr lang="en-GB" sz="2400" dirty="0"/>
          </a:p>
          <a:p>
            <a:pPr lvl="1"/>
            <a:r>
              <a:rPr lang="en-GB" sz="2400" dirty="0"/>
              <a:t>Selection</a:t>
            </a:r>
          </a:p>
          <a:p>
            <a:pPr lvl="1"/>
            <a:r>
              <a:rPr lang="en-GB" sz="2400" dirty="0"/>
              <a:t>Repetition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7649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71BAE-65C8-4D36-89A9-CE1132190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8F9FF-6280-45F9-8DD1-0D83B1C77F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This is what we have been doing so far.</a:t>
            </a:r>
          </a:p>
          <a:p>
            <a:r>
              <a:rPr lang="en-GB" sz="2400" dirty="0"/>
              <a:t>Start at a beginning and execute steps one after the other in </a:t>
            </a:r>
            <a:r>
              <a:rPr lang="en-GB" sz="2400" b="1" dirty="0"/>
              <a:t>sequence</a:t>
            </a:r>
            <a:r>
              <a:rPr lang="en-GB" sz="2400" dirty="0"/>
              <a:t> (serial) order.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6D67E166-3071-45ED-B505-033F7ECEA638}"/>
              </a:ext>
            </a:extLst>
          </p:cNvPr>
          <p:cNvGrpSpPr/>
          <p:nvPr/>
        </p:nvGrpSpPr>
        <p:grpSpPr>
          <a:xfrm>
            <a:off x="4412235" y="2763033"/>
            <a:ext cx="1512168" cy="3600400"/>
            <a:chOff x="3933264" y="3212976"/>
            <a:chExt cx="1512168" cy="3600400"/>
          </a:xfrm>
          <a:solidFill>
            <a:schemeClr val="accent2"/>
          </a:solidFill>
        </p:grpSpPr>
        <p:sp>
          <p:nvSpPr>
            <p:cNvPr id="5" name="Flowchart: Process 4">
              <a:extLst>
                <a:ext uri="{FF2B5EF4-FFF2-40B4-BE49-F238E27FC236}">
                  <a16:creationId xmlns:a16="http://schemas.microsoft.com/office/drawing/2014/main" id="{A40C041A-1627-4CD7-86C6-CF50D1CA6569}"/>
                </a:ext>
              </a:extLst>
            </p:cNvPr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7" name="Flowchart: Process 6">
              <a:extLst>
                <a:ext uri="{FF2B5EF4-FFF2-40B4-BE49-F238E27FC236}">
                  <a16:creationId xmlns:a16="http://schemas.microsoft.com/office/drawing/2014/main" id="{F8BD3205-11CC-4569-901B-DDCD6FF3F7A4}"/>
                </a:ext>
              </a:extLst>
            </p:cNvPr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6CD2D19D-3672-4725-B28F-E8902375B108}"/>
                </a:ext>
              </a:extLst>
            </p:cNvPr>
            <p:cNvCxnSpPr>
              <a:stCxn id="5" idx="2"/>
              <a:endCxn id="6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>
              <a:extLst>
                <a:ext uri="{FF2B5EF4-FFF2-40B4-BE49-F238E27FC236}">
                  <a16:creationId xmlns:a16="http://schemas.microsoft.com/office/drawing/2014/main" id="{E5DB76E2-FA6C-45B4-9B06-3F4E48E0CCE5}"/>
                </a:ext>
              </a:extLst>
            </p:cNvPr>
            <p:cNvCxnSpPr>
              <a:endCxn id="7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>
              <a:extLst>
                <a:ext uri="{FF2B5EF4-FFF2-40B4-BE49-F238E27FC236}">
                  <a16:creationId xmlns:a16="http://schemas.microsoft.com/office/drawing/2014/main" id="{2F706943-6A68-4807-96F6-F0E3F2D38276}"/>
                </a:ext>
              </a:extLst>
            </p:cNvPr>
            <p:cNvCxnSpPr>
              <a:stCxn id="7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47FA93C4-76D3-45B2-98CB-81F8F1B2867D}"/>
                </a:ext>
              </a:extLst>
            </p:cNvPr>
            <p:cNvCxnSpPr>
              <a:endCxn id="5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" name="Flowchart: Process 5">
              <a:extLst>
                <a:ext uri="{FF2B5EF4-FFF2-40B4-BE49-F238E27FC236}">
                  <a16:creationId xmlns:a16="http://schemas.microsoft.com/office/drawing/2014/main" id="{7CAB432E-881A-439C-9F31-BC579ED7D9A2}"/>
                </a:ext>
              </a:extLst>
            </p:cNvPr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08383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5B154-2EE9-4956-9E15-E4B6D0D42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F766C-3822-4A4B-B73F-4CCB931A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/>
              <a:t>The </a:t>
            </a:r>
            <a:r>
              <a:rPr lang="en-GB" sz="2400" dirty="0"/>
              <a:t>statement (branch) </a:t>
            </a:r>
            <a:r>
              <a:rPr lang="en-GB" sz="2400" dirty="0" err="1" smtClean="0"/>
              <a:t>choosen</a:t>
            </a:r>
            <a:r>
              <a:rPr lang="en-GB" sz="2400" dirty="0" smtClean="0"/>
              <a:t> to </a:t>
            </a:r>
            <a:r>
              <a:rPr lang="en-GB" sz="2400" dirty="0"/>
              <a:t>executive is selected based on a condition.</a:t>
            </a:r>
          </a:p>
          <a:p>
            <a:r>
              <a:rPr lang="en-GB" sz="2400" dirty="0"/>
              <a:t>The </a:t>
            </a:r>
            <a:r>
              <a:rPr lang="en-GB" sz="2400" b="1" dirty="0"/>
              <a:t>Selection</a:t>
            </a:r>
            <a:r>
              <a:rPr lang="en-GB" sz="2400" dirty="0"/>
              <a:t> statement is also called a </a:t>
            </a:r>
            <a:r>
              <a:rPr lang="en-GB" sz="2400" b="1" dirty="0"/>
              <a:t>Branch</a:t>
            </a:r>
            <a:r>
              <a:rPr lang="en-GB" sz="2400" dirty="0"/>
              <a:t> or </a:t>
            </a:r>
            <a:r>
              <a:rPr lang="en-GB" sz="2400" b="1" dirty="0"/>
              <a:t>Decision</a:t>
            </a:r>
          </a:p>
          <a:p>
            <a:endParaRPr lang="en-GB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A5251AE9-3016-42A4-88E9-76EB44801CE9}"/>
              </a:ext>
            </a:extLst>
          </p:cNvPr>
          <p:cNvGrpSpPr/>
          <p:nvPr/>
        </p:nvGrpSpPr>
        <p:grpSpPr>
          <a:xfrm>
            <a:off x="2970171" y="3049178"/>
            <a:ext cx="5760640" cy="3168352"/>
            <a:chOff x="1809028" y="3501008"/>
            <a:chExt cx="5760640" cy="3168352"/>
          </a:xfrm>
          <a:solidFill>
            <a:schemeClr val="accent2"/>
          </a:solidFill>
        </p:grpSpPr>
        <p:sp>
          <p:nvSpPr>
            <p:cNvPr id="5" name="Diamond 4">
              <a:extLst>
                <a:ext uri="{FF2B5EF4-FFF2-40B4-BE49-F238E27FC236}">
                  <a16:creationId xmlns:a16="http://schemas.microsoft.com/office/drawing/2014/main" id="{B11BC0D3-2C8C-4A3E-A39A-1DAE28323974}"/>
                </a:ext>
              </a:extLst>
            </p:cNvPr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6" name="Flowchart: Process 5">
              <a:extLst>
                <a:ext uri="{FF2B5EF4-FFF2-40B4-BE49-F238E27FC236}">
                  <a16:creationId xmlns:a16="http://schemas.microsoft.com/office/drawing/2014/main" id="{F2AA1FD3-887C-4F1E-B6A8-DE13800D49C5}"/>
                </a:ext>
              </a:extLst>
            </p:cNvPr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7" name="Flowchart: Process 6">
              <a:extLst>
                <a:ext uri="{FF2B5EF4-FFF2-40B4-BE49-F238E27FC236}">
                  <a16:creationId xmlns:a16="http://schemas.microsoft.com/office/drawing/2014/main" id="{446B777A-7C58-4AAC-AF44-7B4B1E3BB6EB}"/>
                </a:ext>
              </a:extLst>
            </p:cNvPr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>
              <a:extLst>
                <a:ext uri="{FF2B5EF4-FFF2-40B4-BE49-F238E27FC236}">
                  <a16:creationId xmlns:a16="http://schemas.microsoft.com/office/drawing/2014/main" id="{2BA218F8-A7CA-4EA7-88BB-9194ADB098D5}"/>
                </a:ext>
              </a:extLst>
            </p:cNvPr>
            <p:cNvCxnSpPr>
              <a:stCxn id="5" idx="1"/>
              <a:endCxn id="6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>
              <a:extLst>
                <a:ext uri="{FF2B5EF4-FFF2-40B4-BE49-F238E27FC236}">
                  <a16:creationId xmlns:a16="http://schemas.microsoft.com/office/drawing/2014/main" id="{B13DF7A1-948E-4434-967B-2F630DA83B1A}"/>
                </a:ext>
              </a:extLst>
            </p:cNvPr>
            <p:cNvCxnSpPr>
              <a:stCxn id="5" idx="3"/>
              <a:endCxn id="7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>
              <a:extLst>
                <a:ext uri="{FF2B5EF4-FFF2-40B4-BE49-F238E27FC236}">
                  <a16:creationId xmlns:a16="http://schemas.microsoft.com/office/drawing/2014/main" id="{1B1F40C2-7956-4B69-8EF4-8D16872451C9}"/>
                </a:ext>
              </a:extLst>
            </p:cNvPr>
            <p:cNvCxnSpPr>
              <a:stCxn id="6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Connector: Elbow 10">
              <a:extLst>
                <a:ext uri="{FF2B5EF4-FFF2-40B4-BE49-F238E27FC236}">
                  <a16:creationId xmlns:a16="http://schemas.microsoft.com/office/drawing/2014/main" id="{097FD8BA-0891-4560-A99B-EDD52EA77DBD}"/>
                </a:ext>
              </a:extLst>
            </p:cNvPr>
            <p:cNvCxnSpPr>
              <a:stCxn id="7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  <a:grpFill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3E6D24F6-6622-440E-BAAD-30F1DD7FBA52}"/>
                </a:ext>
              </a:extLst>
            </p:cNvPr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8BD3AF3A-7241-4D0F-A333-FD5B9481A93A}"/>
                </a:ext>
              </a:extLst>
            </p:cNvPr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390F8CD8-2834-49E4-B8FB-DFE20D343D49}"/>
                </a:ext>
              </a:extLst>
            </p:cNvPr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C23B549B-0A31-4B9F-AA89-339B01207ADB}"/>
                </a:ext>
              </a:extLst>
            </p:cNvPr>
            <p:cNvCxnSpPr>
              <a:endCxn id="5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grpFill/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3142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B26DE-F7C7-4C2A-B28B-323FF73312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B0983829-96A3-45C5-A5B0-577E8024C778}"/>
              </a:ext>
            </a:extLst>
          </p:cNvPr>
          <p:cNvSpPr/>
          <p:nvPr/>
        </p:nvSpPr>
        <p:spPr>
          <a:xfrm>
            <a:off x="3629484" y="1544596"/>
            <a:ext cx="1584176" cy="460648"/>
          </a:xfrm>
          <a:prstGeom prst="flowChartTermina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5" name="Flowchart: Decision 4">
            <a:extLst>
              <a:ext uri="{FF2B5EF4-FFF2-40B4-BE49-F238E27FC236}">
                <a16:creationId xmlns:a16="http://schemas.microsoft.com/office/drawing/2014/main" id="{3C6BA3FB-6F82-42FD-89CD-E2F69A52675A}"/>
              </a:ext>
            </a:extLst>
          </p:cNvPr>
          <p:cNvSpPr/>
          <p:nvPr/>
        </p:nvSpPr>
        <p:spPr>
          <a:xfrm>
            <a:off x="3521472" y="2640368"/>
            <a:ext cx="1800200" cy="1152128"/>
          </a:xfrm>
          <a:prstGeom prst="flowChartDecis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6" name="Flowchart: Process 5">
            <a:extLst>
              <a:ext uri="{FF2B5EF4-FFF2-40B4-BE49-F238E27FC236}">
                <a16:creationId xmlns:a16="http://schemas.microsoft.com/office/drawing/2014/main" id="{E7000952-A1C7-480A-894F-FAAE93F2B6D3}"/>
              </a:ext>
            </a:extLst>
          </p:cNvPr>
          <p:cNvSpPr/>
          <p:nvPr/>
        </p:nvSpPr>
        <p:spPr>
          <a:xfrm>
            <a:off x="3521472" y="4381508"/>
            <a:ext cx="1800200" cy="720080"/>
          </a:xfrm>
          <a:prstGeom prst="flowChart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7" name="Flowchart: Process 6">
            <a:extLst>
              <a:ext uri="{FF2B5EF4-FFF2-40B4-BE49-F238E27FC236}">
                <a16:creationId xmlns:a16="http://schemas.microsoft.com/office/drawing/2014/main" id="{EC680E09-2513-4D17-8261-9FAD550E1112}"/>
              </a:ext>
            </a:extLst>
          </p:cNvPr>
          <p:cNvSpPr/>
          <p:nvPr/>
        </p:nvSpPr>
        <p:spPr>
          <a:xfrm>
            <a:off x="6545808" y="4381508"/>
            <a:ext cx="1800200" cy="720080"/>
          </a:xfrm>
          <a:prstGeom prst="flowChart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AA9BDBD5-E395-4C8E-9666-7792C6420C34}"/>
              </a:ext>
            </a:extLst>
          </p:cNvPr>
          <p:cNvCxnSpPr>
            <a:stCxn id="4" idx="2"/>
            <a:endCxn id="5" idx="0"/>
          </p:cNvCxnSpPr>
          <p:nvPr/>
        </p:nvCxnSpPr>
        <p:spPr>
          <a:xfrm>
            <a:off x="4421572" y="2005244"/>
            <a:ext cx="0" cy="6351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1CA39F65-74F4-43FD-A136-13141F230C53}"/>
              </a:ext>
            </a:extLst>
          </p:cNvPr>
          <p:cNvCxnSpPr>
            <a:stCxn id="5" idx="2"/>
            <a:endCxn id="6" idx="0"/>
          </p:cNvCxnSpPr>
          <p:nvPr/>
        </p:nvCxnSpPr>
        <p:spPr>
          <a:xfrm>
            <a:off x="4421572" y="3792496"/>
            <a:ext cx="0" cy="5890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A7E09E2B-B5E1-42F1-8E98-B54CE333FC37}"/>
              </a:ext>
            </a:extLst>
          </p:cNvPr>
          <p:cNvCxnSpPr>
            <a:stCxn id="5" idx="3"/>
            <a:endCxn id="7" idx="0"/>
          </p:cNvCxnSpPr>
          <p:nvPr/>
        </p:nvCxnSpPr>
        <p:spPr>
          <a:xfrm>
            <a:off x="5321672" y="3216432"/>
            <a:ext cx="2124236" cy="116507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Flowchart: Terminator 10">
            <a:extLst>
              <a:ext uri="{FF2B5EF4-FFF2-40B4-BE49-F238E27FC236}">
                <a16:creationId xmlns:a16="http://schemas.microsoft.com/office/drawing/2014/main" id="{0058D21A-F6C0-49F0-99AD-7945571C5612}"/>
              </a:ext>
            </a:extLst>
          </p:cNvPr>
          <p:cNvSpPr/>
          <p:nvPr/>
        </p:nvSpPr>
        <p:spPr>
          <a:xfrm>
            <a:off x="5033640" y="5828497"/>
            <a:ext cx="1584176" cy="460648"/>
          </a:xfrm>
          <a:prstGeom prst="flowChartTermina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2" name="Connector: Elbow 11">
            <a:extLst>
              <a:ext uri="{FF2B5EF4-FFF2-40B4-BE49-F238E27FC236}">
                <a16:creationId xmlns:a16="http://schemas.microsoft.com/office/drawing/2014/main" id="{8DAB60F3-F409-4038-A124-64DD4D0BACAD}"/>
              </a:ext>
            </a:extLst>
          </p:cNvPr>
          <p:cNvCxnSpPr>
            <a:stCxn id="6" idx="2"/>
            <a:endCxn id="11" idx="0"/>
          </p:cNvCxnSpPr>
          <p:nvPr/>
        </p:nvCxnSpPr>
        <p:spPr>
          <a:xfrm rot="16200000" flipH="1">
            <a:off x="4760196" y="4762964"/>
            <a:ext cx="726909" cy="140415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ctor: Elbow 12">
            <a:extLst>
              <a:ext uri="{FF2B5EF4-FFF2-40B4-BE49-F238E27FC236}">
                <a16:creationId xmlns:a16="http://schemas.microsoft.com/office/drawing/2014/main" id="{9923ED9E-E883-4822-9F63-AED6C962BFE3}"/>
              </a:ext>
            </a:extLst>
          </p:cNvPr>
          <p:cNvCxnSpPr>
            <a:stCxn id="7" idx="2"/>
            <a:endCxn id="11" idx="0"/>
          </p:cNvCxnSpPr>
          <p:nvPr/>
        </p:nvCxnSpPr>
        <p:spPr>
          <a:xfrm rot="5400000">
            <a:off x="6272364" y="4654952"/>
            <a:ext cx="726909" cy="1620180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431A62E-7DAE-40EF-89B7-BB01BC2CB785}"/>
              </a:ext>
            </a:extLst>
          </p:cNvPr>
          <p:cNvSpPr txBox="1"/>
          <p:nvPr/>
        </p:nvSpPr>
        <p:spPr>
          <a:xfrm>
            <a:off x="5534249" y="2877119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2479174-F290-47D8-857A-E0B54319C94B}"/>
              </a:ext>
            </a:extLst>
          </p:cNvPr>
          <p:cNvSpPr txBox="1"/>
          <p:nvPr/>
        </p:nvSpPr>
        <p:spPr>
          <a:xfrm>
            <a:off x="3957984" y="3798970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</p:spTree>
    <p:extLst>
      <p:ext uri="{BB962C8B-B14F-4D97-AF65-F5344CB8AC3E}">
        <p14:creationId xmlns:p14="http://schemas.microsoft.com/office/powerpoint/2010/main" val="176584263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You can have multiple branches in a Selection control statement.</a:t>
            </a:r>
          </a:p>
          <a:p>
            <a:pPr marL="0" indent="0">
              <a:buNone/>
            </a:pPr>
            <a:endParaRPr lang="en-GB" sz="2400" dirty="0"/>
          </a:p>
        </p:txBody>
      </p:sp>
      <p:grpSp>
        <p:nvGrpSpPr>
          <p:cNvPr id="14" name="Group 13"/>
          <p:cNvGrpSpPr/>
          <p:nvPr/>
        </p:nvGrpSpPr>
        <p:grpSpPr>
          <a:xfrm>
            <a:off x="1120578" y="2530250"/>
            <a:ext cx="8370977" cy="3919977"/>
            <a:chOff x="539552" y="3212976"/>
            <a:chExt cx="8370977" cy="3919977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96764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4817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Flowchart: Connector 18">
            <a:extLst>
              <a:ext uri="{FF2B5EF4-FFF2-40B4-BE49-F238E27FC236}">
                <a16:creationId xmlns:a16="http://schemas.microsoft.com/office/drawing/2014/main" id="{5C18696D-9DC1-4FB3-AA3F-6AB8688B8897}"/>
              </a:ext>
            </a:extLst>
          </p:cNvPr>
          <p:cNvSpPr/>
          <p:nvPr/>
        </p:nvSpPr>
        <p:spPr>
          <a:xfrm>
            <a:off x="5171479" y="5729807"/>
            <a:ext cx="197788" cy="197766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Repeat statements one or more times</a:t>
            </a:r>
          </a:p>
          <a:p>
            <a:r>
              <a:rPr lang="en-GB" sz="2400" dirty="0"/>
              <a:t>Also called a </a:t>
            </a:r>
            <a:r>
              <a:rPr lang="en-GB" sz="2400" b="1" dirty="0"/>
              <a:t>Loop</a:t>
            </a:r>
          </a:p>
          <a:p>
            <a:r>
              <a:rPr lang="en-GB" sz="2400" dirty="0"/>
              <a:t>Needs a stop condition i.e. when to stop repeating the loop</a:t>
            </a:r>
          </a:p>
          <a:p>
            <a:r>
              <a:rPr lang="en-GB" sz="2400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1706676" y="3974894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90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5877763" y="4093990"/>
            <a:ext cx="4086036" cy="2489143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90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8261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Repetition A Simple Example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30D60A3D-12B5-43AA-A333-D14BE9A832D9}"/>
              </a:ext>
            </a:extLst>
          </p:cNvPr>
          <p:cNvGrpSpPr/>
          <p:nvPr/>
        </p:nvGrpSpPr>
        <p:grpSpPr>
          <a:xfrm>
            <a:off x="3357200" y="2062886"/>
            <a:ext cx="5103232" cy="4494232"/>
            <a:chOff x="4881200" y="1986686"/>
            <a:chExt cx="5103232" cy="4494232"/>
          </a:xfrm>
        </p:grpSpPr>
        <p:sp>
          <p:nvSpPr>
            <p:cNvPr id="4" name="Flowchart: Terminator 3"/>
            <p:cNvSpPr/>
            <p:nvPr/>
          </p:nvSpPr>
          <p:spPr>
            <a:xfrm>
              <a:off x="5418418" y="1986686"/>
              <a:ext cx="1584176" cy="504056"/>
            </a:xfrm>
            <a:prstGeom prst="flowChartTerminator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Start</a:t>
              </a:r>
            </a:p>
          </p:txBody>
        </p:sp>
        <p:sp>
          <p:nvSpPr>
            <p:cNvPr id="6" name="Flowchart: Data 5"/>
            <p:cNvSpPr/>
            <p:nvPr/>
          </p:nvSpPr>
          <p:spPr>
            <a:xfrm>
              <a:off x="4881200" y="2818901"/>
              <a:ext cx="2664296" cy="576064"/>
            </a:xfrm>
            <a:prstGeom prst="flowChartInputOutput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Pick Film to Watch</a:t>
              </a:r>
            </a:p>
          </p:txBody>
        </p:sp>
        <p:sp>
          <p:nvSpPr>
            <p:cNvPr id="7" name="Diamond 6"/>
            <p:cNvSpPr/>
            <p:nvPr/>
          </p:nvSpPr>
          <p:spPr>
            <a:xfrm>
              <a:off x="5133228" y="3979922"/>
              <a:ext cx="2160240" cy="1008112"/>
            </a:xfrm>
            <a:prstGeom prst="diamond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Is Film Rating &gt; 4*?</a:t>
              </a:r>
            </a:p>
          </p:txBody>
        </p:sp>
        <p:sp>
          <p:nvSpPr>
            <p:cNvPr id="8" name="Flowchart: Data 7"/>
            <p:cNvSpPr/>
            <p:nvPr/>
          </p:nvSpPr>
          <p:spPr>
            <a:xfrm>
              <a:off x="4881200" y="5445224"/>
              <a:ext cx="2664296" cy="576064"/>
            </a:xfrm>
            <a:prstGeom prst="flowChartInputOutput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Pick Another Film to Watch</a:t>
              </a:r>
            </a:p>
          </p:txBody>
        </p:sp>
        <p:cxnSp>
          <p:nvCxnSpPr>
            <p:cNvPr id="10" name="Straight Arrow Connector 9"/>
            <p:cNvCxnSpPr>
              <a:cxnSpLocks/>
              <a:stCxn id="4" idx="2"/>
              <a:endCxn id="6" idx="1"/>
            </p:cNvCxnSpPr>
            <p:nvPr/>
          </p:nvCxnSpPr>
          <p:spPr>
            <a:xfrm>
              <a:off x="6210506" y="2490742"/>
              <a:ext cx="2842" cy="32815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4"/>
              <a:endCxn id="7" idx="0"/>
            </p:cNvCxnSpPr>
            <p:nvPr/>
          </p:nvCxnSpPr>
          <p:spPr>
            <a:xfrm>
              <a:off x="6213348" y="3394965"/>
              <a:ext cx="0" cy="584957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cxnSpLocks/>
              <a:stCxn id="7" idx="2"/>
              <a:endCxn id="8" idx="1"/>
            </p:cNvCxnSpPr>
            <p:nvPr/>
          </p:nvCxnSpPr>
          <p:spPr>
            <a:xfrm>
              <a:off x="6213348" y="4988034"/>
              <a:ext cx="0" cy="45719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cxnSpLocks/>
              <a:stCxn id="8" idx="2"/>
            </p:cNvCxnSpPr>
            <p:nvPr/>
          </p:nvCxnSpPr>
          <p:spPr>
            <a:xfrm rot="10800000" flipH="1">
              <a:off x="5147629" y="3687444"/>
              <a:ext cx="1062877" cy="2045813"/>
            </a:xfrm>
            <a:prstGeom prst="bentConnector4">
              <a:avLst>
                <a:gd name="adj1" fmla="val -21508"/>
                <a:gd name="adj2" fmla="val 99874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B264D3F2-FD21-49A2-B32A-4C0BD12B85B8}"/>
                </a:ext>
              </a:extLst>
            </p:cNvPr>
            <p:cNvGrpSpPr/>
            <p:nvPr/>
          </p:nvGrpSpPr>
          <p:grpSpPr>
            <a:xfrm>
              <a:off x="7293468" y="4149420"/>
              <a:ext cx="2690964" cy="2331498"/>
              <a:chOff x="7293468" y="3996996"/>
              <a:chExt cx="2690964" cy="2331498"/>
            </a:xfrm>
          </p:grpSpPr>
          <p:sp>
            <p:nvSpPr>
              <p:cNvPr id="17" name="Flowchart: Terminator 16"/>
              <p:cNvSpPr/>
              <p:nvPr/>
            </p:nvSpPr>
            <p:spPr>
              <a:xfrm>
                <a:off x="8328248" y="5824438"/>
                <a:ext cx="1584176" cy="504056"/>
              </a:xfrm>
              <a:prstGeom prst="flowChartTerminator">
                <a:avLst/>
              </a:prstGeom>
              <a:solidFill>
                <a:schemeClr val="accent2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dirty="0"/>
                  <a:t>Stop</a:t>
                </a:r>
              </a:p>
            </p:txBody>
          </p:sp>
          <p:cxnSp>
            <p:nvCxnSpPr>
              <p:cNvPr id="27" name="Straight Arrow Connector 26"/>
              <p:cNvCxnSpPr>
                <a:endCxn id="17" idx="0"/>
              </p:cNvCxnSpPr>
              <p:nvPr/>
            </p:nvCxnSpPr>
            <p:spPr>
              <a:xfrm>
                <a:off x="9120336" y="5233628"/>
                <a:ext cx="0" cy="59081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160FA97B-0747-4C5B-A146-F9BBB9963945}"/>
                  </a:ext>
                </a:extLst>
              </p:cNvPr>
              <p:cNvGrpSpPr/>
              <p:nvPr/>
            </p:nvGrpSpPr>
            <p:grpSpPr>
              <a:xfrm>
                <a:off x="7293468" y="3996996"/>
                <a:ext cx="2690964" cy="1433482"/>
                <a:chOff x="7293468" y="3996996"/>
                <a:chExt cx="2690964" cy="1433482"/>
              </a:xfrm>
            </p:grpSpPr>
            <p:sp>
              <p:nvSpPr>
                <p:cNvPr id="16" name="Flowchart: Process 15"/>
                <p:cNvSpPr/>
                <p:nvPr/>
              </p:nvSpPr>
              <p:spPr>
                <a:xfrm>
                  <a:off x="8256240" y="4817830"/>
                  <a:ext cx="1728192" cy="612648"/>
                </a:xfrm>
                <a:prstGeom prst="flowChartProcess">
                  <a:avLst/>
                </a:prstGeom>
                <a:solidFill>
                  <a:schemeClr val="accent2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GB" dirty="0"/>
                    <a:t>Pay to watch film</a:t>
                  </a:r>
                </a:p>
              </p:txBody>
            </p:sp>
            <p:cxnSp>
              <p:nvCxnSpPr>
                <p:cNvPr id="23" name="Connector: Elbow 22"/>
                <p:cNvCxnSpPr>
                  <a:cxnSpLocks/>
                  <a:endCxn id="16" idx="0"/>
                </p:cNvCxnSpPr>
                <p:nvPr/>
              </p:nvCxnSpPr>
              <p:spPr>
                <a:xfrm>
                  <a:off x="7293468" y="4336538"/>
                  <a:ext cx="1826868" cy="481292"/>
                </a:xfrm>
                <a:prstGeom prst="bent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0" name="TextBox 29"/>
                <p:cNvSpPr txBox="1"/>
                <p:nvPr/>
              </p:nvSpPr>
              <p:spPr>
                <a:xfrm>
                  <a:off x="7296309" y="3996996"/>
                  <a:ext cx="507447" cy="3693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dirty="0"/>
                    <a:t>Yes</a:t>
                  </a:r>
                </a:p>
              </p:txBody>
            </p:sp>
          </p:grpSp>
        </p:grpSp>
        <p:sp>
          <p:nvSpPr>
            <p:cNvPr id="31" name="TextBox 30"/>
            <p:cNvSpPr txBox="1"/>
            <p:nvPr/>
          </p:nvSpPr>
          <p:spPr>
            <a:xfrm>
              <a:off x="5719667" y="4946861"/>
              <a:ext cx="49084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4978825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B0AB7-08A6-47E8-9654-898E8867DA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- Make a Cup of Tea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E7E50-A90F-4BB8-8972-8D86F7EAD53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Create a flowchart for making a cup of tea.</a:t>
            </a:r>
          </a:p>
          <a:p>
            <a:r>
              <a:rPr lang="en-GB" sz="2400" dirty="0"/>
              <a:t>Milk?</a:t>
            </a:r>
          </a:p>
          <a:p>
            <a:r>
              <a:rPr lang="en-GB" sz="2400" dirty="0"/>
              <a:t>Sugar?</a:t>
            </a:r>
          </a:p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C4DD6159-AF57-4DA9-9A77-99D636D8074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33624077"/>
              </p:ext>
            </p:extLst>
          </p:nvPr>
        </p:nvGraphicFramePr>
        <p:xfrm>
          <a:off x="6468763" y="1544596"/>
          <a:ext cx="5245442" cy="494284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791729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3453713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Name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Start</a:t>
                      </a:r>
                      <a:r>
                        <a:rPr lang="en-GB" baseline="0" dirty="0" smtClean="0"/>
                        <a:t>/ Stop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Input/ Output - </a:t>
                      </a:r>
                    </a:p>
                    <a:p>
                      <a:pPr algn="l"/>
                      <a:r>
                        <a:rPr lang="en-GB" dirty="0" smtClean="0"/>
                        <a:t>Reading or clicking on something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Process – Doing something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 smtClean="0"/>
                        <a:t>Decision - Question</a:t>
                      </a:r>
                      <a:endParaRPr lang="en-GB" dirty="0"/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dirty="0"/>
                        <a:t>Connector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6" name="Flowchart: Terminator 5">
            <a:extLst>
              <a:ext uri="{FF2B5EF4-FFF2-40B4-BE49-F238E27FC236}">
                <a16:creationId xmlns:a16="http://schemas.microsoft.com/office/drawing/2014/main" id="{0F230884-CF97-4CC5-B1C7-50C8D0A82857}"/>
              </a:ext>
            </a:extLst>
          </p:cNvPr>
          <p:cNvSpPr/>
          <p:nvPr/>
        </p:nvSpPr>
        <p:spPr>
          <a:xfrm>
            <a:off x="6832571" y="2173007"/>
            <a:ext cx="1080120" cy="288032"/>
          </a:xfrm>
          <a:prstGeom prst="flowChartTermina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lowchart: Data 6">
            <a:extLst>
              <a:ext uri="{FF2B5EF4-FFF2-40B4-BE49-F238E27FC236}">
                <a16:creationId xmlns:a16="http://schemas.microsoft.com/office/drawing/2014/main" id="{7C6B837C-B414-4C32-AC49-DE573107E738}"/>
              </a:ext>
            </a:extLst>
          </p:cNvPr>
          <p:cNvSpPr/>
          <p:nvPr/>
        </p:nvSpPr>
        <p:spPr>
          <a:xfrm>
            <a:off x="6724559" y="3035860"/>
            <a:ext cx="1296144" cy="432048"/>
          </a:xfrm>
          <a:prstGeom prst="flowChartInputOutpu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Flowchart: Process 7">
            <a:extLst>
              <a:ext uri="{FF2B5EF4-FFF2-40B4-BE49-F238E27FC236}">
                <a16:creationId xmlns:a16="http://schemas.microsoft.com/office/drawing/2014/main" id="{695D7ABC-F782-4C2F-93D0-0505D7A2E010}"/>
              </a:ext>
            </a:extLst>
          </p:cNvPr>
          <p:cNvSpPr/>
          <p:nvPr/>
        </p:nvSpPr>
        <p:spPr>
          <a:xfrm>
            <a:off x="6724559" y="3922837"/>
            <a:ext cx="1296144" cy="543188"/>
          </a:xfrm>
          <a:prstGeom prst="flowChartProces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9" name="Flowchart: Decision 8">
            <a:extLst>
              <a:ext uri="{FF2B5EF4-FFF2-40B4-BE49-F238E27FC236}">
                <a16:creationId xmlns:a16="http://schemas.microsoft.com/office/drawing/2014/main" id="{6BECD714-9173-48C0-AFA8-A11C596B3433}"/>
              </a:ext>
            </a:extLst>
          </p:cNvPr>
          <p:cNvSpPr/>
          <p:nvPr/>
        </p:nvSpPr>
        <p:spPr>
          <a:xfrm>
            <a:off x="6724559" y="4816337"/>
            <a:ext cx="1296144" cy="648072"/>
          </a:xfrm>
          <a:prstGeom prst="flowChartDecision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Flowchart: Connector 9">
            <a:extLst>
              <a:ext uri="{FF2B5EF4-FFF2-40B4-BE49-F238E27FC236}">
                <a16:creationId xmlns:a16="http://schemas.microsoft.com/office/drawing/2014/main" id="{5C18696D-9DC1-4FB3-AA3F-6AB8688B8897}"/>
              </a:ext>
            </a:extLst>
          </p:cNvPr>
          <p:cNvSpPr/>
          <p:nvPr/>
        </p:nvSpPr>
        <p:spPr>
          <a:xfrm>
            <a:off x="7192611" y="5858800"/>
            <a:ext cx="360040" cy="360000"/>
          </a:xfrm>
          <a:prstGeom prst="flowChartConnector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82366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EC29A-8BA3-4D86-8B43-FC2AAABAAE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- Battleships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4A570B-7889-4F08-9DFC-8881B66429E7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are the rules</a:t>
            </a:r>
            <a:r>
              <a:rPr lang="en-GB" sz="2400" dirty="0" smtClean="0"/>
              <a:t>?</a:t>
            </a:r>
            <a:endParaRPr lang="en-GB" sz="2400" dirty="0"/>
          </a:p>
          <a:p>
            <a:r>
              <a:rPr lang="en-GB" sz="2400" dirty="0"/>
              <a:t>Play the </a:t>
            </a:r>
            <a:r>
              <a:rPr lang="en-GB" sz="2400" dirty="0" smtClean="0"/>
              <a:t>game</a:t>
            </a:r>
          </a:p>
          <a:p>
            <a:r>
              <a:rPr lang="en-GB" sz="2400" dirty="0" smtClean="0"/>
              <a:t>Create </a:t>
            </a:r>
            <a:r>
              <a:rPr lang="en-GB" sz="2400" smtClean="0"/>
              <a:t>MoSCoW </a:t>
            </a:r>
            <a:r>
              <a:rPr lang="en-GB" sz="2400" dirty="0" smtClean="0"/>
              <a:t>Requirements</a:t>
            </a:r>
            <a:endParaRPr lang="en-GB" sz="2400" dirty="0"/>
          </a:p>
          <a:p>
            <a:r>
              <a:rPr lang="en-GB" sz="2400" dirty="0"/>
              <a:t>Create a flowchart for the game</a:t>
            </a:r>
          </a:p>
        </p:txBody>
      </p:sp>
    </p:spTree>
    <p:extLst>
      <p:ext uri="{BB962C8B-B14F-4D97-AF65-F5344CB8AC3E}">
        <p14:creationId xmlns:p14="http://schemas.microsoft.com/office/powerpoint/2010/main" val="3129698579"/>
      </p:ext>
    </p:extLst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TM03457464[[fn=Dividend]]</Template>
  <TotalTime>321</TotalTime>
  <Words>1319</Words>
  <Application>Microsoft Office PowerPoint</Application>
  <PresentationFormat>Widescreen</PresentationFormat>
  <Paragraphs>236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Calibri</vt:lpstr>
      <vt:lpstr>Gill Sans MT</vt:lpstr>
      <vt:lpstr>Times New Roman</vt:lpstr>
      <vt:lpstr>Wingdings</vt:lpstr>
      <vt:lpstr>Wingdings 2</vt:lpstr>
      <vt:lpstr>Dividend</vt:lpstr>
      <vt:lpstr>Week 2</vt:lpstr>
      <vt:lpstr>Requirements Analysis</vt:lpstr>
      <vt:lpstr>The numbered list</vt:lpstr>
      <vt:lpstr>The numbered list Example</vt:lpstr>
      <vt:lpstr>MoSCoW Requirements Method</vt:lpstr>
      <vt:lpstr>MoSCoW Requirements Method</vt:lpstr>
      <vt:lpstr>MoSCoW Requirements Method</vt:lpstr>
      <vt:lpstr>MoSCoW Requirements Method</vt:lpstr>
      <vt:lpstr>MoSCoW Requirements Method</vt:lpstr>
      <vt:lpstr>Would you like a cup of tea?</vt:lpstr>
      <vt:lpstr>making a cup of tea Requirements Example</vt:lpstr>
      <vt:lpstr>making a cup of tea Requirements Example</vt:lpstr>
      <vt:lpstr>making a cup of tea Requirements Example</vt:lpstr>
      <vt:lpstr>Flowcharts</vt:lpstr>
      <vt:lpstr>Basic Flowchart Symbols</vt:lpstr>
      <vt:lpstr>Comparison Operators</vt:lpstr>
      <vt:lpstr>Control Structures</vt:lpstr>
      <vt:lpstr>Sequence</vt:lpstr>
      <vt:lpstr>Selection (Decision)</vt:lpstr>
      <vt:lpstr>Selection (Decision) A Simple Example</vt:lpstr>
      <vt:lpstr>Selection (Decision) A Simple Example</vt:lpstr>
      <vt:lpstr>Repetition</vt:lpstr>
      <vt:lpstr>Repetition A Simple Example</vt:lpstr>
      <vt:lpstr>Flowchart - Make a Cup of Tea</vt:lpstr>
      <vt:lpstr>Flowchart - Battleships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</dc:title>
  <dc:creator>Kimberley Jenkins</dc:creator>
  <cp:lastModifiedBy>Kimberley Jenkins</cp:lastModifiedBy>
  <cp:revision>37</cp:revision>
  <cp:lastPrinted>2019-05-28T09:54:52Z</cp:lastPrinted>
  <dcterms:created xsi:type="dcterms:W3CDTF">2019-05-17T17:09:45Z</dcterms:created>
  <dcterms:modified xsi:type="dcterms:W3CDTF">2019-05-28T13:47:22Z</dcterms:modified>
</cp:coreProperties>
</file>