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3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b4393f30b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b4393f30b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Protecting digital communications has been on the agenda of researchers in enhancing email filters. The strategies of addressing the threats carried by emails are the old rule-based filters and blacklist technology. Such systems also rely on preprogrammed rules, keywords or are guided by the history of senders to classify received e-mails as either ham or spam. Such techniques are too rigid to be able to learn new tricks used in phishing that evolve quickly. Hackers have advanced methods of obfuscation to bypass rule-based systems in its proper identification of malicious content.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b4393f30b1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b4393f30b1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compare and evaluate the constructs based on accuracy, precision, recall, F1-score, and ROC-AUC, among others, by using Google Colab</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derive the optimal performing model percentage results based on the accuracy and computational efficiency suitable for deployment in email security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offer recommendations based on input for future work and future real-world use of ML-based phishing detection systems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b4393f30b1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b4393f30b1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theory of NLP requires that the number of times, the order, and situational use of particular words are vastly dissimilar between phishing and legitimate email messages, and thus the hidden malicious purpose could be identified using the lexical features. Research has shown the effectiveness of NLP in enhancing the accuracy of spam detectors by detecting word peculiarities, compelling phrases, deviant demands, and suspicious links that an email spam may contain (Junnarkar et al. 2021).</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b4393f30b1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b4393f30b1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preprocessed text is extracted into numerical representations that can be analyzed using machine learning through feature extraction. More frequently used methods are Bag of Words (BoW), which counts the frequency of words but does not capture the context of the words (Juluru et al. 2021). Term Frequency-Inverse Document Frequency (TF-IDF) has been used to measure the significance of the terms with respect to the whole corpus and helps identify the discriminative terms. Word Embedding have encoded the contextual semantic meaning and require more calculations (Arseniev-Koehler et al. 2024).</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b4393f30b1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b4393f30b1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philosophical perspective has led to the assumption that behavior under email can be recognized to be governed by specific patterns that can be identified by machine learning models by conducting a systematic analysis of it. Positivism has also facilitated the derivation and testing of hypotheses on the importance of features, classifier accuracy and effectiveness of the preprocessing method.</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b4393f30b1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b4393f30b1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identified tools have been rationalized on the basis of reliability, extended usage, and the prediction of sizeable amounts of text to be classified. Stability and flexibility have been made possible with Python, presenting a readable syntax and a massive support of the community (Aljabri et al. 2022). Scikit-learn has provided strong, well-tested implementations of classical machine learning algorithms, enabling uniform comparison across controlled conditions. Google Colab has eliminated reliance on local hardware limits to allow scalability in experimentation.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b4393f30b1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b4393f30b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This chapter has provided a practical application to the proposed phishing email detection system. The entire development process has been presented, such as dataset preparation, preprocessing, feature extraction, model training and deployment-related prediction. The effectiveness, reliability and applicability of the proposed solution have been tested and proven using real email data as input to the applications of machine learning models.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b4393f30b1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b4393f30b1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 average pooling can be used to represent compact and discriminative features without sacrificing the high-level semantic information that is useful in the classification of breast cancer. The EfficientNet CNN model is used to extract the deep multimodal MSI Natures of X-ray, histopathological, and ultrasound images with the help of GlobalMaxPooling. The combination of the features is trained using a dense classifier with 99.22% training plus 96.30% validation accuracy and low loss (0.1156). The architecture proved to be efficient in feature fusion and high generalization measurements across modalities.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b4393f30b1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b4393f30b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model has managed to produce actual-time predictions, proving emails as being phishing or genuine. The application of this implementation has proven this realism of the proposed system as regards offline experimentation. The prediction module has enabled verification of its deployment readiness through artificial inputs on email and disclosure of misclassification cases, including the future focus on minimizing the false positives in borderline legitimate messages.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b4393f30b1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b4393f30b1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model correctly classified the phishing email. This confirms the system’s effectiveness in detecting urgent, threat-based phishing attempts. The model correctly classified a normal invoice email as legitimate, demonstrating good real-world applicability for business email environments.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b4393f30b1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b4393f30b1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above figure shows such word clouds comparing the vocabulary used in fraudulent and scam emails. This analysis predictive characteristics and multicollinearity problems that inform the selection of features and model interpretation of variable significance to classify phishing.</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b4393f30b1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b4393f30b1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comparison table and the bar chart taken together indicate that SVM is the best model here, with an accuracy of 99.39 percent, which is a little bit more than the Random Forest classifier with an accuracy of 99.20 percent and the Logistic Regression classifier with an accuracy of 99.04 percent. Each of the models has very high accuracy, recall, and F1-scores of above 0.99. These numbers are the conclusive result of this research, as these numbers allow making an empirical decision regarding the model choice and confirm the efficiency of the use of SVM to identify phishing emails, which is directly relevant to answering both research objectives and questions.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b4393f30b1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b4393f30b1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some limitations that have been determined, although performance is high. The dataset has many features and missing values, thus it needs a lot of preprocessing and feature engineering, and preprocessing tools such as text cleaning, TF-IDF vectorization, and label encoding have enhanced the performance of the models, certain biases might have been created.</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b4393f30b1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b4393f30b1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future studies are to concern the dynamic capabilities of phishing attacks responding to adaptive and continuous learning. The techniques of phishing change very quickly, and concept drift happens, which may decrease the efficiency of unchanging models, trained on past data (Rabbi et al. 2024). The strategies of incremental learning or online learning might enable models to revise their parameters when new data is brought in and keep the detection accuracy consistent with time.</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b4393f30b1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b4393f30b1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Alhogail, A. and Alsabih, A., 2021. Applying machine learning and natural language processing to detect phishing email. Computers &amp; Security, 110, p.102414.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Arseniev-Koehler, A., 2024. Theoretical foundations and limits of word embeddings: what types of meaning can they capture?. Sociological Methods &amp; Research, 53(4), pp.1753-1793.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Atawneh, S. and Aljehani, H., 2023. Phishing email detection model using deep learning. Electronics, 12(20), p.4261.</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Bacanin, N., Zivkovic, M., Stoean, C., Antonijevic, M., Janicijevic, S., Sarac, M. and Strumberger, I., 2022. Application of natural language processing and machine learning boosted with swarm intelligence for spam email filtering. Mathematics, 10(22), p.4173.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Bansal, C. and Sidhu, B., 2021, September. Machine learning based hybrid approach for email spam detection. In 2021 9th International Conference on Reliability, Infocom Technologies and Optimization (Trends and Future Directions)(ICRITO) (pp. 1-4). IEEE.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Bouke, M.A., Alramli, O.I. and Abdullah, A., 2025. XAIRF-WFP: a novel XAI-based random forest classifier for advanced email spam detection. International Journal of Information Security, 24(1), p.5.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Boussaad, L., 2025. Spam detection using sentence-BERT with attention-enhanced GRU and SVM. Applied Computing and Informatics, pp.1-16.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Byrne, F., Hofstee, L., Teijema, J., De Bruin, J. and van de Schoot, R., 2024. Impact of Active learning model and prior knowledge on discovery time of elusive relevant papers: a simulation study. Systematic Reviews, 13(1), p.175.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Champa, A.I., Rabbi, M.F. and Zibran, M.F., 2024, April. Curated datasets and feature analysis for phishing email detection with machine learning. In 2024 IEEE 3rd International Conference on Computing and Machine Intelligence (ICMI) (pp. 1-7). IEEE.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Chen, S.Z., Zhang, S.Y., Feng, D.C. and Taciroglu, E., 2023. Embedding prior knowledge into data-driven structural performance prediction to extrapolate from training domains. Journal of Engineering Mechanics, 149(12), p.04023099.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Chinta, P.C.R., Moore, C.S., Karaka, L.M., Sakuru, M., Bodepudi, V. and Maka, S.R., 2025. Building an Intelligent Phishing Email Detection System Using Machine Learning and Feature Engineering. European Journal of Applied Science, Engineering and Technology, 3(2), pp.41-54.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Dalton, T., Gowda, H., Rao, G., Pargi, S., Khodabakhshi, A.H., Rombs, J., Jou, S. and Marwah, M., 2025. PhreshPhish: A Real-World, High-Quality, Large-Scale Phishing Website Dataset and Benchmark. arXiv preprint arXiv:2507.10854.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Dinesh, P., Vickram, A.S. and Kalyanasundaram, P., 2024, May. Medical image prediction for diagnosis of breast cancer disease comparing the machine learning algorithms: SVM, KNN, logistic regression, random forest and decision tree to measure accuracy. In AIP Conference Proceedings (Vol. 2853, No. 1, p. 020140). AIP Publishing LLC.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Ghosh, A. and Senthilrajan, A., 2023. Comparison of machine learning techniques for spam detection. Multimedia Tools and Applications, 82(19), pp.29227-29254.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Hosseinzadeh, M., Ali, U., Ali, S., Abbaszadi, R., Gharehchopogh, F.S., Khoshvaght, P., Porntaveetus, T. and Lansky, J., 2025. Improving phishing email detection performance through deep learning with adaptive optimization. Scientific Reports, 15(1), p.36724.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Islam, M.K., Al Amin, M., Islam, M.R., Mahbub, M.N.I., Showrov, M.I.H. and Kaushal, C., 2021, September. Spam-detection with comparative analysis and spamming words extractions. In 2021 9th International Conference on Reliability, Infocom Technologies and Optimization (Trends and Future Directions)(ICRITO) (pp. 1-9). IEEE.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Jáñez-Martino, F., Alaiz-Rodríguez, R., González-Castro, V., Fidalgo, E. and Alegre, E., 2023. A review of spam email detection: analysis of spammer strategies and the dataset shift problem. Artificial Intelligence Review, 56(2), pp.1145-1173.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Jiang, P., Obi, T. and Nakajima, Y., 2024. Integrating prior knowledge to build transformer models. International Journal of Information Technology, 16(3), pp.1279-1292.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Joshi, K., Jain, P., Gupta, V.K., Shukla, A., Gupta, A. and Singh, M.K., 2024, January. An Inventive Movie Suggestion System Using Machine Learning Techniques. In 2024 Fourth International Conference on Advances in Electrical, Computing, Communication and Sustainable Technologies (ICAECT) (pp. 1-6). IEEE.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Juluru, K., Shih, H.H., Keshava Murthy, K.N. and Elnajjar, P., 2021. Bag-of-words technique in natural language processing: a primer for radiologists. RadioGraphics, 41(5), pp.1420-1426.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Junnarkar, A., Adhikari, S., Fagania, J., Chimurkar, P. and Karia, D., 2021, February. E-mail spam classification via machine learning and natural language processing. In 2021 Third International Conference on Intelligent Communication Technologies and Virtual Mobile Networks (ICICV) (pp. 693-699). IEEE.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Kabla, A.H.H., Anbar, M., Manickam, S. and Karupayah, S., 2022. Eth-PSD: A machine learning-based phishing scam detection approach in ethereum. Ieee Access, 10, pp.118043-118057.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Karim, A., Shahroz, M., Mustofa, K., Belhaouari, S.B. and Joga, S.R.K., 2023. Phishing detection system through hybrid machine learning based on URL. IEEE Access, 11, pp.36805-36822.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Kavya, S. and Sumathi, D., 2024. Staying ahead of phishers: a review of recent advances and emerging methodologies in phishing detection. Artificial Intelligence Review, 58(2), p.50.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Khan, S.A., Iqbal, K., Mohammad, N., Akbar, R., Ali, S.S.A. and Siddiqui, A.A., 2022. A novel fuzzy-logic-based multi-criteria metric for performance evaluation of spam email detection algorithms. Applied Sciences, 12(14), p.7043.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Kontsewaya, Y., Antonov, E. and Artamonov, A., 2021. Evaluating the effectiveness of machine learning methods for spam detection. Procedia Computer Science, 190, pp.479-486.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Kyaw, P.H., Gutierrez, J. and Ghobakhlou, A., 2024. A systematic review of deep learning techniques for phishing email detection. Electronics, 13(19), p.3823.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Lee, H., Lee, M., Jung, J., Lee, I. and Ryu, S., 2024. Enhancing Injection Molding Optimization for SFRPs Through Multi‐Fidelity Data‐Driven Approaches Incorporating Prior Information in Limited Data Environments. Advanced Theory and Simulations, 7(8), p.2400130.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Madhavan, M.V., Pande, S., Umekar, P., Mahore, T. and Kalyankar, D., 2021. Comparative analysis of detection of email spam with the aid of machine learning approaches. In IOP conference series: materials science and engineering (Vol. 1022, No. 1, p. 012113). IOP Publishing.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Maqsood, U., Ur Rehman, S., Ali, T., Mahmood, K., Alsaedi, T. and Kundi, M., 2023. An intelligent framework based on deep learning for SMS and e‐mail spam detection. Applied Computational Intelligence and Soft Computing, 2023(1), p.6648970.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Meléndez, R., Ptaszynski, M. and Masui, F., 2024. Comparative Investigation of Traditional Machine-Learning Models and Transformer Models for Phishing Email Detection. Electronics, 13(24), p.4877.</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Mohammed, C.N. and Ahmed, A.M., 2024. A semantic-based model with a hybrid feature engineering process for accurate spam detection. Journal of Electrical Systems and Information Technology, 11(1), p.26.</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735049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1685438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4290378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33356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619073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5368442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45386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smtClean="0"/>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7060539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811505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1670954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5418489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392225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819724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025190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87099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4784216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875926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98624D31-43A5-475A-80CF-332C9F6DCF35}" type="datetimeFigureOut">
              <a:rPr lang="en-US" smtClean="0"/>
              <a:t>1/1/2026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64842078"/>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7.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lnSpc>
                <a:spcPct val="150000"/>
              </a:lnSpc>
              <a:spcBef>
                <a:spcPts val="0"/>
              </a:spcBef>
              <a:spcAft>
                <a:spcPts val="0"/>
              </a:spcAft>
              <a:buClr>
                <a:schemeClr val="dk1"/>
              </a:buClr>
              <a:buSzPts val="1100"/>
              <a:buFont typeface="Arial"/>
              <a:buNone/>
            </a:pPr>
            <a:r>
              <a:rPr lang="en" sz="1600" b="1">
                <a:latin typeface="Times New Roman"/>
                <a:ea typeface="Times New Roman"/>
                <a:cs typeface="Times New Roman"/>
                <a:sym typeface="Times New Roman"/>
              </a:rPr>
              <a:t>EMAIL SPAM DETECTION USING MACHINE LEARNING</a:t>
            </a:r>
            <a:endParaRPr sz="2600" b="1">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60" name="Google Shape;60;p14"/>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Email is commonly considered one of the universal digital communications in the personal and work environment. </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It has been a strong and effective medium of sharing information in the world at reasonable costs. </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Hackers have increasingly advanced attacks on these email systems in the process of launching unlawful activities such as phishing, spamming, and sending emails that are laden with malware. </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Phishing emails and spam emails have been evolving prolifically and intricately during the past decade, which has cost organizations money, identity theft, and lost reputation.</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Email security has been a primary subject of study in the field of computer science and has been targeted by computer security and data analytics (Ghosh and Senthilrajan, 2023).</a:t>
            </a:r>
            <a:endParaRPr sz="1200">
              <a:solidFill>
                <a:schemeClr val="dk1"/>
              </a:solidFill>
              <a:latin typeface="Times New Roman"/>
              <a:ea typeface="Times New Roman"/>
              <a:cs typeface="Times New Roman"/>
              <a:sym typeface="Times New Roman"/>
            </a:endParaRPr>
          </a:p>
        </p:txBody>
      </p:sp>
      <p:pic>
        <p:nvPicPr>
          <p:cNvPr id="61" name="Google Shape;61;p14"/>
          <p:cNvPicPr preferRelativeResize="0"/>
          <p:nvPr/>
        </p:nvPicPr>
        <p:blipFill>
          <a:blip r:embed="rId3">
            <a:alphaModFix/>
          </a:blip>
          <a:stretch>
            <a:fillRect/>
          </a:stretch>
        </p:blipFill>
        <p:spPr>
          <a:xfrm>
            <a:off x="4647600" y="1170125"/>
            <a:ext cx="4344001" cy="237835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 (Contd…)</a:t>
            </a:r>
            <a:endParaRPr b="1">
              <a:latin typeface="Times New Roman"/>
              <a:ea typeface="Times New Roman"/>
              <a:cs typeface="Times New Roman"/>
              <a:sym typeface="Times New Roman"/>
            </a:endParaRPr>
          </a:p>
        </p:txBody>
      </p:sp>
      <p:sp>
        <p:nvSpPr>
          <p:cNvPr id="67" name="Google Shape;67;p15"/>
          <p:cNvSpPr txBox="1">
            <a:spLocks noGrp="1"/>
          </p:cNvSpPr>
          <p:nvPr>
            <p:ph type="body" idx="1"/>
          </p:nvPr>
        </p:nvSpPr>
        <p:spPr>
          <a:xfrm>
            <a:off x="96600" y="1072350"/>
            <a:ext cx="6212700" cy="3880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Aim:</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None/>
            </a:pPr>
            <a:r>
              <a:rPr lang="en" sz="1200">
                <a:solidFill>
                  <a:schemeClr val="dk1"/>
                </a:solidFill>
                <a:latin typeface="Times New Roman"/>
                <a:ea typeface="Times New Roman"/>
                <a:cs typeface="Times New Roman"/>
                <a:sym typeface="Times New Roman"/>
              </a:rPr>
              <a:t>The primary goal of the study is to examine and determine the best machine learning model for the detection of phishing and spam email using the </a:t>
            </a:r>
            <a:r>
              <a:rPr lang="en" sz="1200" b="1">
                <a:solidFill>
                  <a:schemeClr val="dk1"/>
                </a:solidFill>
                <a:latin typeface="Times New Roman"/>
                <a:ea typeface="Times New Roman"/>
                <a:cs typeface="Times New Roman"/>
                <a:sym typeface="Times New Roman"/>
              </a:rPr>
              <a:t>“CEAS_08 datasets”</a:t>
            </a:r>
            <a:r>
              <a:rPr lang="en" sz="1200">
                <a:solidFill>
                  <a:schemeClr val="dk1"/>
                </a:solidFill>
                <a:latin typeface="Times New Roman"/>
                <a:ea typeface="Times New Roman"/>
                <a:cs typeface="Times New Roman"/>
                <a:sym typeface="Times New Roman"/>
              </a:rPr>
              <a:t>, with the deployment being achieved in Python with the help of Google Colab.</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None/>
            </a:pPr>
            <a:r>
              <a:rPr lang="en" sz="1200" b="1">
                <a:solidFill>
                  <a:schemeClr val="dk1"/>
                </a:solidFill>
                <a:latin typeface="Times New Roman"/>
                <a:ea typeface="Times New Roman"/>
                <a:cs typeface="Times New Roman"/>
                <a:sym typeface="Times New Roman"/>
              </a:rPr>
              <a:t>Objective:</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8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preprocess the dataset by performing noise removal, dealing with missing information, and irrelevant information to improve data quality, including the results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extract relevant features from the data, including subject line text, email body, and URLs, using natural language processing and features engineered, including TF-IDF</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train and test more than one supervised ML algorithm, including Logistic Regression (LR), Random Forest (RF), and SVM for spam/phishing detection.</a:t>
            </a:r>
            <a:endParaRPr sz="1200" b="1" i="1">
              <a:solidFill>
                <a:schemeClr val="dk1"/>
              </a:solidFill>
              <a:latin typeface="Times New Roman"/>
              <a:ea typeface="Times New Roman"/>
              <a:cs typeface="Times New Roman"/>
              <a:sym typeface="Times New Roman"/>
            </a:endParaRPr>
          </a:p>
        </p:txBody>
      </p:sp>
      <p:pic>
        <p:nvPicPr>
          <p:cNvPr id="68" name="Google Shape;68;p15"/>
          <p:cNvPicPr preferRelativeResize="0"/>
          <p:nvPr/>
        </p:nvPicPr>
        <p:blipFill>
          <a:blip r:embed="rId3">
            <a:alphaModFix/>
          </a:blip>
          <a:stretch>
            <a:fillRect/>
          </a:stretch>
        </p:blipFill>
        <p:spPr>
          <a:xfrm>
            <a:off x="6575625" y="1580575"/>
            <a:ext cx="2396424" cy="3024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LITERATURE REVIEW</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74" name="Google Shape;74;p16"/>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Natural Language Processing (NLP) provided the theoretical basis for the analysis and classifications of the textual content in emails.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allows machines to analyses language patterns by transforming unstructured language data into structured numerical features that can be processed by machine learning algorithms.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NLP models, including tokenization, stop-word elimination, stemming, lemmatization, and TF-IDF vectorization, are commonly used in email security studies as they assist in deriving words with meaningful textual information in messages (Bacanin et al. 2022). </a:t>
            </a:r>
            <a:endParaRPr sz="1200">
              <a:solidFill>
                <a:schemeClr val="dk1"/>
              </a:solidFill>
              <a:latin typeface="Times New Roman"/>
              <a:ea typeface="Times New Roman"/>
              <a:cs typeface="Times New Roman"/>
              <a:sym typeface="Times New Roman"/>
            </a:endParaRPr>
          </a:p>
        </p:txBody>
      </p:sp>
      <p:pic>
        <p:nvPicPr>
          <p:cNvPr id="75" name="Google Shape;75;p16"/>
          <p:cNvPicPr preferRelativeResize="0"/>
          <p:nvPr/>
        </p:nvPicPr>
        <p:blipFill>
          <a:blip r:embed="rId3">
            <a:alphaModFix/>
          </a:blip>
          <a:stretch>
            <a:fillRect/>
          </a:stretch>
        </p:blipFill>
        <p:spPr>
          <a:xfrm>
            <a:off x="4742975" y="1293475"/>
            <a:ext cx="4324675" cy="282892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LITERATURE REVIEW (Contd…)</a:t>
            </a:r>
            <a:endParaRPr sz="2500" b="1">
              <a:latin typeface="Times New Roman"/>
              <a:ea typeface="Times New Roman"/>
              <a:cs typeface="Times New Roman"/>
              <a:sym typeface="Times New Roman"/>
            </a:endParaRPr>
          </a:p>
          <a:p>
            <a:pPr marL="0" lvl="0" indent="0" algn="l" rtl="0">
              <a:spcBef>
                <a:spcPts val="0"/>
              </a:spcBef>
              <a:spcAft>
                <a:spcPts val="0"/>
              </a:spcAft>
              <a:buNone/>
            </a:pPr>
            <a:endParaRPr sz="2500">
              <a:latin typeface="Times New Roman"/>
              <a:ea typeface="Times New Roman"/>
              <a:cs typeface="Times New Roman"/>
              <a:sym typeface="Times New Roman"/>
            </a:endParaRPr>
          </a:p>
        </p:txBody>
      </p:sp>
      <p:sp>
        <p:nvSpPr>
          <p:cNvPr id="81" name="Google Shape;81;p17"/>
          <p:cNvSpPr txBox="1">
            <a:spLocks noGrp="1"/>
          </p:cNvSpPr>
          <p:nvPr>
            <p:ph type="body" idx="1"/>
          </p:nvPr>
        </p:nvSpPr>
        <p:spPr>
          <a:xfrm>
            <a:off x="3485100" y="1255350"/>
            <a:ext cx="5347200" cy="37353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Processed features and feature engineering before email spam and phishing detection are essential because they have a direct relation to the efficacy of machine learning classifiers.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Emails are usually not structured text and contain noisy items like special characters, HTML tags, punctuation, and irregular formatting (Ahmed et al. 2022.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purpose of preprocessing is to clean such data, that is, it involves operations that normalize textual data, like tokenization, stop-word removal, stemming, and lemmatization, and decrease the amount of irrelevant data.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Good preprocessing will help make sure that the input features give meaningful patterns in the data, which increases model performance. </a:t>
            </a:r>
            <a:endParaRPr sz="1200">
              <a:solidFill>
                <a:schemeClr val="dk1"/>
              </a:solidFill>
              <a:latin typeface="Times New Roman"/>
              <a:ea typeface="Times New Roman"/>
              <a:cs typeface="Times New Roman"/>
              <a:sym typeface="Times New Roman"/>
            </a:endParaRPr>
          </a:p>
        </p:txBody>
      </p:sp>
      <p:pic>
        <p:nvPicPr>
          <p:cNvPr id="82" name="Google Shape;82;p17"/>
          <p:cNvPicPr preferRelativeResize="0"/>
          <p:nvPr/>
        </p:nvPicPr>
        <p:blipFill>
          <a:blip r:embed="rId3">
            <a:alphaModFix/>
          </a:blip>
          <a:stretch>
            <a:fillRect/>
          </a:stretch>
        </p:blipFill>
        <p:spPr>
          <a:xfrm>
            <a:off x="311700" y="1450400"/>
            <a:ext cx="3056799" cy="2912200"/>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METHODOLOGY</a:t>
            </a:r>
            <a:endParaRPr b="1">
              <a:latin typeface="Times New Roman"/>
              <a:ea typeface="Times New Roman"/>
              <a:cs typeface="Times New Roman"/>
              <a:sym typeface="Times New Roman"/>
            </a:endParaRPr>
          </a:p>
        </p:txBody>
      </p:sp>
      <p:sp>
        <p:nvSpPr>
          <p:cNvPr id="88" name="Google Shape;88;p18"/>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85000" lnSpcReduction="20000"/>
          </a:bodyPr>
          <a:lstStyle/>
          <a:p>
            <a:pPr marL="457200" lvl="0" indent="-30734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research has been placed within a positivist philosophical tradition of focusing on objective evidence, empirical validation, and measurable results. </a:t>
            </a:r>
            <a:endParaRPr sz="160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A positivist position has been adequate since phishing email detection is based on quantifiable textual and structural attributes that can be converted into numerical forms that can be analyzed (Zimba et al. 2024).</a:t>
            </a:r>
            <a:endParaRPr sz="160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research method has used deductive reasoning in discussing propositions based on the literature that has been reported on machine learning performance in text classification.</a:t>
            </a:r>
            <a:endParaRPr sz="160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applied experimental structure has offered a valid ground to generate results that can be repeatable under diverse environments, rendering that the inferences have been consistent as well as verifiable.</a:t>
            </a:r>
            <a:endParaRPr sz="1600">
              <a:solidFill>
                <a:schemeClr val="dk1"/>
              </a:solidFill>
              <a:latin typeface="Times New Roman"/>
              <a:ea typeface="Times New Roman"/>
              <a:cs typeface="Times New Roman"/>
              <a:sym typeface="Times New Roman"/>
            </a:endParaRPr>
          </a:p>
        </p:txBody>
      </p:sp>
      <p:pic>
        <p:nvPicPr>
          <p:cNvPr id="89" name="Google Shape;89;p18"/>
          <p:cNvPicPr preferRelativeResize="0"/>
          <p:nvPr/>
        </p:nvPicPr>
        <p:blipFill rotWithShape="1">
          <a:blip r:embed="rId3">
            <a:alphaModFix/>
          </a:blip>
          <a:srcRect l="1653" r="1643" b="8399"/>
          <a:stretch/>
        </p:blipFill>
        <p:spPr>
          <a:xfrm>
            <a:off x="4847025" y="1330750"/>
            <a:ext cx="3810000" cy="288607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METHODOLOGY (Contd…)</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95" name="Google Shape;95;p19"/>
          <p:cNvSpPr txBox="1">
            <a:spLocks noGrp="1"/>
          </p:cNvSpPr>
          <p:nvPr>
            <p:ph type="body" idx="1"/>
          </p:nvPr>
        </p:nvSpPr>
        <p:spPr>
          <a:xfrm>
            <a:off x="311700" y="1152475"/>
            <a:ext cx="8229300" cy="37605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classification of e-mails has necessitated repetition, fine-tuning and validation experiments, and the prototyping model has been found to meet these essential needs better than the linear methodology.</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ingestion of the data set has been conducted initially, then an exploratory analysis has been performed that has identified trends, structural discrepancies and distribution of variables in the CEAS_08 dataset.</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Accuracy, precision, recall and F1-score metrics on performance have been used to make decisions regarding the progression, development, or abandonment of a prototype version.</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Google Colab is embraced as a computational environment which offers cloud computing capabilities, flexibility of collaboration, as well as smooth access to Python libraries.</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main dataset of the study has been the CEAS08 phishing email dataset. </a:t>
            </a:r>
            <a:endParaRPr sz="160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IMPLEMENTATION &amp; DEVELOPMENT</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01" name="Google Shape;101;p20"/>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Pandas has been used to load the CEAS 08 dataset with the latin1 encoding to ensure the size and value of special characters in emails are handled properly.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dataset format has been analyzed and shows that it consists of more than 81,000 email records and a significant number of textual and categorical variables.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email data has been processed and converted into the machine readable format to be used in supervised learning.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TF-IDF vectorization with a fixed feature size using a fixed feature size has been used to clean textual content of subject and body fields and convert the textual content to numerical representations.</a:t>
            </a:r>
            <a:endParaRPr sz="1200">
              <a:solidFill>
                <a:schemeClr val="dk1"/>
              </a:solidFill>
              <a:latin typeface="Times New Roman"/>
              <a:ea typeface="Times New Roman"/>
              <a:cs typeface="Times New Roman"/>
              <a:sym typeface="Times New Roman"/>
            </a:endParaRPr>
          </a:p>
        </p:txBody>
      </p:sp>
      <p:pic>
        <p:nvPicPr>
          <p:cNvPr id="102" name="Google Shape;102;p20"/>
          <p:cNvPicPr preferRelativeResize="0"/>
          <p:nvPr/>
        </p:nvPicPr>
        <p:blipFill>
          <a:blip r:embed="rId3">
            <a:alphaModFix/>
          </a:blip>
          <a:stretch>
            <a:fillRect/>
          </a:stretch>
        </p:blipFill>
        <p:spPr>
          <a:xfrm>
            <a:off x="4624200" y="1230650"/>
            <a:ext cx="1813850" cy="1274775"/>
          </a:xfrm>
          <a:prstGeom prst="rect">
            <a:avLst/>
          </a:prstGeom>
          <a:noFill/>
          <a:ln w="12700" cap="flat" cmpd="sng">
            <a:solidFill>
              <a:srgbClr val="000000"/>
            </a:solidFill>
            <a:prstDash val="solid"/>
            <a:miter lim="8000"/>
            <a:headEnd type="none" w="sm" len="sm"/>
            <a:tailEnd type="none" w="sm" len="sm"/>
          </a:ln>
        </p:spPr>
      </p:pic>
      <p:pic>
        <p:nvPicPr>
          <p:cNvPr id="103" name="Google Shape;103;p20"/>
          <p:cNvPicPr preferRelativeResize="0"/>
          <p:nvPr/>
        </p:nvPicPr>
        <p:blipFill>
          <a:blip r:embed="rId4">
            <a:alphaModFix/>
          </a:blip>
          <a:stretch>
            <a:fillRect/>
          </a:stretch>
        </p:blipFill>
        <p:spPr>
          <a:xfrm>
            <a:off x="4624200" y="2616075"/>
            <a:ext cx="1813850" cy="1171575"/>
          </a:xfrm>
          <a:prstGeom prst="rect">
            <a:avLst/>
          </a:prstGeom>
          <a:noFill/>
          <a:ln w="12700" cap="flat" cmpd="sng">
            <a:solidFill>
              <a:srgbClr val="000000"/>
            </a:solidFill>
            <a:prstDash val="solid"/>
            <a:miter lim="8000"/>
            <a:headEnd type="none" w="sm" len="sm"/>
            <a:tailEnd type="none" w="sm" len="sm"/>
          </a:ln>
        </p:spPr>
      </p:pic>
      <p:pic>
        <p:nvPicPr>
          <p:cNvPr id="104" name="Google Shape;104;p20"/>
          <p:cNvPicPr preferRelativeResize="0"/>
          <p:nvPr/>
        </p:nvPicPr>
        <p:blipFill>
          <a:blip r:embed="rId5">
            <a:alphaModFix/>
          </a:blip>
          <a:stretch>
            <a:fillRect/>
          </a:stretch>
        </p:blipFill>
        <p:spPr>
          <a:xfrm>
            <a:off x="6854850" y="1250950"/>
            <a:ext cx="2192750" cy="253670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IMPLEMENTATION &amp; DEVELOPMENT (Contd…)</a:t>
            </a:r>
            <a:endParaRPr sz="2500">
              <a:latin typeface="Times New Roman"/>
              <a:ea typeface="Times New Roman"/>
              <a:cs typeface="Times New Roman"/>
              <a:sym typeface="Times New Roman"/>
            </a:endParaRPr>
          </a:p>
        </p:txBody>
      </p:sp>
      <p:sp>
        <p:nvSpPr>
          <p:cNvPr id="110" name="Google Shape;110;p21"/>
          <p:cNvSpPr txBox="1">
            <a:spLocks noGrp="1"/>
          </p:cNvSpPr>
          <p:nvPr>
            <p:ph type="body" idx="1"/>
          </p:nvPr>
        </p:nvSpPr>
        <p:spPr>
          <a:xfrm>
            <a:off x="4439000" y="1017725"/>
            <a:ext cx="4591800" cy="40197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Logistic Regression model is developed using TF-IDF across email content in order to create a linear baseline classifier of phishing.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model has been able to learn discriminatory patterns between spam and valid email and has obtained high accuracy values, precision values, and recall values.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Support Vector Machine model has been executed with a linear kernel to discriminate between phishing and legitimate email in a high-dimensional feature space of TF-IDF.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model has been found to have the greatest overall accuracy as well as the lowest misclassification of all the classifiers evaluated.</a:t>
            </a:r>
            <a:endParaRPr sz="1200" dirty="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396050" y="1117951"/>
            <a:ext cx="3784925" cy="1309940"/>
          </a:xfrm>
          <a:prstGeom prst="rect">
            <a:avLst/>
          </a:prstGeom>
          <a:noFill/>
          <a:ln w="12700" cap="flat" cmpd="sng">
            <a:solidFill>
              <a:srgbClr val="000000"/>
            </a:solidFill>
            <a:prstDash val="solid"/>
            <a:miter lim="8000"/>
            <a:headEnd type="none" w="sm" len="sm"/>
            <a:tailEnd type="none" w="sm" len="sm"/>
          </a:ln>
        </p:spPr>
      </p:pic>
      <p:pic>
        <p:nvPicPr>
          <p:cNvPr id="112" name="Google Shape;112;p21"/>
          <p:cNvPicPr preferRelativeResize="0"/>
          <p:nvPr/>
        </p:nvPicPr>
        <p:blipFill>
          <a:blip r:embed="rId4">
            <a:alphaModFix/>
          </a:blip>
          <a:stretch>
            <a:fillRect/>
          </a:stretch>
        </p:blipFill>
        <p:spPr>
          <a:xfrm>
            <a:off x="396049" y="2680137"/>
            <a:ext cx="3784925" cy="1829179"/>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IMPLEMENTATION &amp; DEVELOPMENT(Contd…)</a:t>
            </a:r>
            <a:endParaRPr b="1">
              <a:latin typeface="Times New Roman"/>
              <a:ea typeface="Times New Roman"/>
              <a:cs typeface="Times New Roman"/>
              <a:sym typeface="Times New Roman"/>
            </a:endParaRPr>
          </a:p>
        </p:txBody>
      </p:sp>
      <p:sp>
        <p:nvSpPr>
          <p:cNvPr id="118" name="Google Shape;118;p22"/>
          <p:cNvSpPr txBox="1">
            <a:spLocks noGrp="1"/>
          </p:cNvSpPr>
          <p:nvPr>
            <p:ph type="body" idx="1"/>
          </p:nvPr>
        </p:nvSpPr>
        <p:spPr>
          <a:xfrm>
            <a:off x="311700" y="1152475"/>
            <a:ext cx="4183500" cy="37443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trained classifier is also the Random Forest, which is utilized as an ensemble learning model to discern the non-linear associations between email features and background.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model has minimized overfitting due to its capability to combine many decision trees and, therefore, achieved strong classification.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most effective model, Support Vector Machine, has been incorporated into a prediction feature that is able to classify new mail depending on subject and body content.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training has been performed on incoming email text and the resulting TF-IDF vectorizer retrained on the text has been used to perform preprocessing on the incoming email text.</a:t>
            </a:r>
            <a:endParaRPr sz="1200">
              <a:solidFill>
                <a:schemeClr val="dk1"/>
              </a:solidFill>
              <a:latin typeface="Times New Roman"/>
              <a:ea typeface="Times New Roman"/>
              <a:cs typeface="Times New Roman"/>
              <a:sym typeface="Times New Roman"/>
            </a:endParaRPr>
          </a:p>
        </p:txBody>
      </p:sp>
      <p:pic>
        <p:nvPicPr>
          <p:cNvPr id="119" name="Google Shape;119;p22"/>
          <p:cNvPicPr preferRelativeResize="0"/>
          <p:nvPr/>
        </p:nvPicPr>
        <p:blipFill>
          <a:blip r:embed="rId3">
            <a:alphaModFix/>
          </a:blip>
          <a:stretch>
            <a:fillRect/>
          </a:stretch>
        </p:blipFill>
        <p:spPr>
          <a:xfrm>
            <a:off x="4673275" y="1017725"/>
            <a:ext cx="4305300" cy="1971675"/>
          </a:xfrm>
          <a:prstGeom prst="rect">
            <a:avLst/>
          </a:prstGeom>
          <a:noFill/>
          <a:ln w="12700" cap="flat" cmpd="sng">
            <a:solidFill>
              <a:srgbClr val="000000"/>
            </a:solidFill>
            <a:prstDash val="solid"/>
            <a:miter lim="8000"/>
            <a:headEnd type="none" w="sm" len="sm"/>
            <a:tailEnd type="none" w="sm" len="sm"/>
          </a:ln>
        </p:spPr>
      </p:pic>
      <p:pic>
        <p:nvPicPr>
          <p:cNvPr id="120" name="Google Shape;120;p22"/>
          <p:cNvPicPr preferRelativeResize="0"/>
          <p:nvPr/>
        </p:nvPicPr>
        <p:blipFill>
          <a:blip r:embed="rId4">
            <a:alphaModFix/>
          </a:blip>
          <a:stretch>
            <a:fillRect/>
          </a:stretch>
        </p:blipFill>
        <p:spPr>
          <a:xfrm>
            <a:off x="4673275" y="3273600"/>
            <a:ext cx="4305300" cy="156010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TESTING &amp; EVALUATION</a:t>
            </a:r>
            <a:endParaRPr sz="2500" b="1">
              <a:latin typeface="Times New Roman"/>
              <a:ea typeface="Times New Roman"/>
              <a:cs typeface="Times New Roman"/>
              <a:sym typeface="Times New Roman"/>
            </a:endParaRPr>
          </a:p>
        </p:txBody>
      </p:sp>
      <p:sp>
        <p:nvSpPr>
          <p:cNvPr id="126" name="Google Shape;126;p23"/>
          <p:cNvSpPr txBox="1">
            <a:spLocks noGrp="1"/>
          </p:cNvSpPr>
          <p:nvPr>
            <p:ph type="body" idx="1"/>
          </p:nvPr>
        </p:nvSpPr>
        <p:spPr>
          <a:xfrm>
            <a:off x="311700" y="1152475"/>
            <a:ext cx="4395600" cy="3416400"/>
          </a:xfrm>
          <a:prstGeom prst="rect">
            <a:avLst/>
          </a:prstGeom>
        </p:spPr>
        <p:txBody>
          <a:bodyPr spcFirstLastPara="1" wrap="square" lIns="91425" tIns="91425" rIns="91425" bIns="91425" anchor="t" anchorCtr="0">
            <a:normAutofit fontScale="77500" lnSpcReduction="20000"/>
          </a:bodyPr>
          <a:lstStyle/>
          <a:p>
            <a:pPr marL="457200" lvl="0" indent="-309562" algn="just" rtl="0">
              <a:lnSpc>
                <a:spcPct val="150000"/>
              </a:lnSpc>
              <a:spcBef>
                <a:spcPts val="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SVM model is trained, TF-IDF features are generated, and the predict_email (subject, body) function is properly loaded in Google Colab.</a:t>
            </a:r>
            <a:endParaRPr sz="1500">
              <a:solidFill>
                <a:schemeClr val="dk1"/>
              </a:solidFill>
              <a:latin typeface="Times New Roman"/>
              <a:ea typeface="Times New Roman"/>
              <a:cs typeface="Times New Roman"/>
              <a:sym typeface="Times New Roman"/>
            </a:endParaRPr>
          </a:p>
          <a:p>
            <a:pPr marL="457200" lvl="0" indent="-309562" algn="just" rtl="0">
              <a:lnSpc>
                <a:spcPct val="150000"/>
              </a:lnSpc>
              <a:spcBef>
                <a:spcPts val="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system successfully detected phishing cues such as urgent language, account verification, and click the link, showing effective phishing classification.</a:t>
            </a:r>
            <a:endParaRPr sz="1500">
              <a:solidFill>
                <a:schemeClr val="dk1"/>
              </a:solidFill>
              <a:latin typeface="Times New Roman"/>
              <a:ea typeface="Times New Roman"/>
              <a:cs typeface="Times New Roman"/>
              <a:sym typeface="Times New Roman"/>
            </a:endParaRPr>
          </a:p>
          <a:p>
            <a:pPr marL="457200" lvl="0" indent="-309562" algn="just" rtl="0">
              <a:lnSpc>
                <a:spcPct val="150000"/>
              </a:lnSpc>
              <a:spcBef>
                <a:spcPts val="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system correctly recognized this as a professional, non-threatening email with no phishing indicators, proving good real-world classification accuracy.</a:t>
            </a:r>
            <a:endParaRPr sz="1500">
              <a:solidFill>
                <a:schemeClr val="dk1"/>
              </a:solidFill>
              <a:latin typeface="Times New Roman"/>
              <a:ea typeface="Times New Roman"/>
              <a:cs typeface="Times New Roman"/>
              <a:sym typeface="Times New Roman"/>
            </a:endParaRPr>
          </a:p>
          <a:p>
            <a:pPr marL="457200" lvl="0" indent="-309562" algn="just" rtl="0">
              <a:lnSpc>
                <a:spcPct val="150000"/>
              </a:lnSpc>
              <a:spcBef>
                <a:spcPts val="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model incorrectly predicted this legitimate email as spam. This indicates a misclassification due to keywords such as “verify”, “security”, and “link”, which are common in phishing messages.</a:t>
            </a:r>
            <a:endParaRPr sz="1500">
              <a:solidFill>
                <a:schemeClr val="dk1"/>
              </a:solidFill>
              <a:latin typeface="Times New Roman"/>
              <a:ea typeface="Times New Roman"/>
              <a:cs typeface="Times New Roman"/>
              <a:sym typeface="Times New Roman"/>
            </a:endParaRPr>
          </a:p>
        </p:txBody>
      </p:sp>
      <p:pic>
        <p:nvPicPr>
          <p:cNvPr id="127" name="Google Shape;127;p23"/>
          <p:cNvPicPr preferRelativeResize="0"/>
          <p:nvPr/>
        </p:nvPicPr>
        <p:blipFill>
          <a:blip r:embed="rId3">
            <a:alphaModFix/>
          </a:blip>
          <a:stretch>
            <a:fillRect/>
          </a:stretch>
        </p:blipFill>
        <p:spPr>
          <a:xfrm>
            <a:off x="5503450" y="1190125"/>
            <a:ext cx="3086100" cy="495300"/>
          </a:xfrm>
          <a:prstGeom prst="rect">
            <a:avLst/>
          </a:prstGeom>
          <a:noFill/>
          <a:ln w="12700" cap="flat" cmpd="sng">
            <a:solidFill>
              <a:srgbClr val="000000"/>
            </a:solidFill>
            <a:prstDash val="solid"/>
            <a:miter lim="8000"/>
            <a:headEnd type="none" w="sm" len="sm"/>
            <a:tailEnd type="none" w="sm" len="sm"/>
          </a:ln>
        </p:spPr>
      </p:pic>
      <p:pic>
        <p:nvPicPr>
          <p:cNvPr id="128" name="Google Shape;128;p23"/>
          <p:cNvPicPr preferRelativeResize="0"/>
          <p:nvPr/>
        </p:nvPicPr>
        <p:blipFill>
          <a:blip r:embed="rId4">
            <a:alphaModFix/>
          </a:blip>
          <a:stretch>
            <a:fillRect/>
          </a:stretch>
        </p:blipFill>
        <p:spPr>
          <a:xfrm>
            <a:off x="5503450" y="1857825"/>
            <a:ext cx="3086100" cy="571500"/>
          </a:xfrm>
          <a:prstGeom prst="rect">
            <a:avLst/>
          </a:prstGeom>
          <a:noFill/>
          <a:ln w="12700" cap="flat" cmpd="sng">
            <a:solidFill>
              <a:srgbClr val="000000"/>
            </a:solidFill>
            <a:prstDash val="solid"/>
            <a:miter lim="8000"/>
            <a:headEnd type="none" w="sm" len="sm"/>
            <a:tailEnd type="none" w="sm" len="sm"/>
          </a:ln>
        </p:spPr>
      </p:pic>
      <p:pic>
        <p:nvPicPr>
          <p:cNvPr id="129" name="Google Shape;129;p23"/>
          <p:cNvPicPr preferRelativeResize="0"/>
          <p:nvPr/>
        </p:nvPicPr>
        <p:blipFill>
          <a:blip r:embed="rId5">
            <a:alphaModFix/>
          </a:blip>
          <a:stretch>
            <a:fillRect/>
          </a:stretch>
        </p:blipFill>
        <p:spPr>
          <a:xfrm>
            <a:off x="5503450" y="2601725"/>
            <a:ext cx="3086100" cy="495300"/>
          </a:xfrm>
          <a:prstGeom prst="rect">
            <a:avLst/>
          </a:prstGeom>
          <a:noFill/>
          <a:ln w="12700" cap="flat" cmpd="sng">
            <a:solidFill>
              <a:srgbClr val="000000"/>
            </a:solidFill>
            <a:prstDash val="solid"/>
            <a:miter lim="8000"/>
            <a:headEnd type="none" w="sm" len="sm"/>
            <a:tailEnd type="none" w="sm" len="sm"/>
          </a:ln>
        </p:spPr>
      </p:pic>
      <p:pic>
        <p:nvPicPr>
          <p:cNvPr id="130" name="Google Shape;130;p23"/>
          <p:cNvPicPr preferRelativeResize="0"/>
          <p:nvPr/>
        </p:nvPicPr>
        <p:blipFill>
          <a:blip r:embed="rId6">
            <a:alphaModFix/>
          </a:blip>
          <a:stretch>
            <a:fillRect/>
          </a:stretch>
        </p:blipFill>
        <p:spPr>
          <a:xfrm>
            <a:off x="5493925" y="3269425"/>
            <a:ext cx="3105150" cy="495300"/>
          </a:xfrm>
          <a:prstGeom prst="rect">
            <a:avLst/>
          </a:prstGeom>
          <a:noFill/>
          <a:ln w="12700" cap="flat" cmpd="sng">
            <a:solidFill>
              <a:srgbClr val="000000"/>
            </a:solidFill>
            <a:prstDash val="solid"/>
            <a:miter lim="8000"/>
            <a:headEnd type="none" w="sm" len="sm"/>
            <a:tailEnd type="none" w="sm" len="sm"/>
          </a:ln>
        </p:spPr>
      </p:pic>
      <p:pic>
        <p:nvPicPr>
          <p:cNvPr id="131" name="Google Shape;131;p23"/>
          <p:cNvPicPr preferRelativeResize="0"/>
          <p:nvPr/>
        </p:nvPicPr>
        <p:blipFill>
          <a:blip r:embed="rId7">
            <a:alphaModFix/>
          </a:blip>
          <a:stretch>
            <a:fillRect/>
          </a:stretch>
        </p:blipFill>
        <p:spPr>
          <a:xfrm>
            <a:off x="5493925" y="4013325"/>
            <a:ext cx="3105150" cy="7334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Experimental Results and Performance Evaluation</a:t>
            </a:r>
            <a:endParaRPr b="1">
              <a:latin typeface="Times New Roman"/>
              <a:ea typeface="Times New Roman"/>
              <a:cs typeface="Times New Roman"/>
              <a:sym typeface="Times New Roman"/>
            </a:endParaRPr>
          </a:p>
        </p:txBody>
      </p:sp>
      <p:sp>
        <p:nvSpPr>
          <p:cNvPr id="137" name="Google Shape;137;p24"/>
          <p:cNvSpPr txBox="1">
            <a:spLocks noGrp="1"/>
          </p:cNvSpPr>
          <p:nvPr>
            <p:ph type="body" idx="1"/>
          </p:nvPr>
        </p:nvSpPr>
        <p:spPr>
          <a:xfrm>
            <a:off x="311700" y="1152475"/>
            <a:ext cx="4260300" cy="3672300"/>
          </a:xfrm>
          <a:prstGeom prst="rect">
            <a:avLst/>
          </a:prstGeom>
        </p:spPr>
        <p:txBody>
          <a:bodyPr spcFirstLastPara="1" wrap="square" lIns="91425" tIns="91425" rIns="91425" bIns="91425" anchor="t" anchorCtr="0">
            <a:normAutofit fontScale="85000" lnSpcReduction="10000"/>
          </a:bodyPr>
          <a:lstStyle/>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This figure shows the descriptive statistics based on the CEAS_08 dataset, with 52,826 total emails that differ in unique sender/receiver and the characteristics of the messages.</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This visualization displays the top 10 most common email senders to the data, with the highest email as rpdtpken.wchzpm@asus.apache.org at 407 emails, helps to identify patterns of sender behavior. </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It is important to note here that the correlation between the counts of the messages using specified URLs and the label coded is negative (-0.29), but between sender and receiver encodings.</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emails of legitimate emails are focused on technical terms, such as software, startup, call, whereas the phishing emails underline suspicious words, such as default, archive, and disclaimers.</a:t>
            </a:r>
            <a:endParaRPr sz="1600">
              <a:solidFill>
                <a:schemeClr val="dk1"/>
              </a:solidFill>
              <a:latin typeface="Times New Roman"/>
              <a:ea typeface="Times New Roman"/>
              <a:cs typeface="Times New Roman"/>
              <a:sym typeface="Times New Roman"/>
            </a:endParaRPr>
          </a:p>
        </p:txBody>
      </p:sp>
      <p:pic>
        <p:nvPicPr>
          <p:cNvPr id="138" name="Google Shape;138;p24"/>
          <p:cNvPicPr preferRelativeResize="0"/>
          <p:nvPr/>
        </p:nvPicPr>
        <p:blipFill>
          <a:blip r:embed="rId3">
            <a:alphaModFix/>
          </a:blip>
          <a:stretch>
            <a:fillRect/>
          </a:stretch>
        </p:blipFill>
        <p:spPr>
          <a:xfrm>
            <a:off x="4833675" y="1289375"/>
            <a:ext cx="1967175" cy="1371600"/>
          </a:xfrm>
          <a:prstGeom prst="rect">
            <a:avLst/>
          </a:prstGeom>
          <a:noFill/>
          <a:ln w="12700" cap="flat" cmpd="sng">
            <a:solidFill>
              <a:srgbClr val="000000"/>
            </a:solidFill>
            <a:prstDash val="solid"/>
            <a:miter lim="8000"/>
            <a:headEnd type="none" w="sm" len="sm"/>
            <a:tailEnd type="none" w="sm" len="sm"/>
          </a:ln>
        </p:spPr>
      </p:pic>
      <p:pic>
        <p:nvPicPr>
          <p:cNvPr id="139" name="Google Shape;139;p24"/>
          <p:cNvPicPr preferRelativeResize="0"/>
          <p:nvPr/>
        </p:nvPicPr>
        <p:blipFill>
          <a:blip r:embed="rId4">
            <a:alphaModFix/>
          </a:blip>
          <a:stretch>
            <a:fillRect/>
          </a:stretch>
        </p:blipFill>
        <p:spPr>
          <a:xfrm>
            <a:off x="4833675" y="2862075"/>
            <a:ext cx="1967175" cy="1601650"/>
          </a:xfrm>
          <a:prstGeom prst="rect">
            <a:avLst/>
          </a:prstGeom>
          <a:noFill/>
          <a:ln w="12700" cap="flat" cmpd="sng">
            <a:solidFill>
              <a:srgbClr val="000000"/>
            </a:solidFill>
            <a:prstDash val="solid"/>
            <a:miter lim="8000"/>
            <a:headEnd type="none" w="sm" len="sm"/>
            <a:tailEnd type="none" w="sm" len="sm"/>
          </a:ln>
        </p:spPr>
      </p:pic>
      <p:pic>
        <p:nvPicPr>
          <p:cNvPr id="140" name="Google Shape;140;p24"/>
          <p:cNvPicPr preferRelativeResize="0"/>
          <p:nvPr/>
        </p:nvPicPr>
        <p:blipFill>
          <a:blip r:embed="rId5">
            <a:alphaModFix/>
          </a:blip>
          <a:stretch>
            <a:fillRect/>
          </a:stretch>
        </p:blipFill>
        <p:spPr>
          <a:xfrm>
            <a:off x="7062525" y="1289375"/>
            <a:ext cx="1967175" cy="1371600"/>
          </a:xfrm>
          <a:prstGeom prst="rect">
            <a:avLst/>
          </a:prstGeom>
          <a:noFill/>
          <a:ln w="12700" cap="flat" cmpd="sng">
            <a:solidFill>
              <a:srgbClr val="000000"/>
            </a:solidFill>
            <a:prstDash val="solid"/>
            <a:miter lim="8000"/>
            <a:headEnd type="none" w="sm" len="sm"/>
            <a:tailEnd type="none" w="sm" len="sm"/>
          </a:ln>
        </p:spPr>
      </p:pic>
      <p:pic>
        <p:nvPicPr>
          <p:cNvPr id="141" name="Google Shape;141;p24"/>
          <p:cNvPicPr preferRelativeResize="0"/>
          <p:nvPr/>
        </p:nvPicPr>
        <p:blipFill>
          <a:blip r:embed="rId6">
            <a:alphaModFix/>
          </a:blip>
          <a:stretch>
            <a:fillRect/>
          </a:stretch>
        </p:blipFill>
        <p:spPr>
          <a:xfrm>
            <a:off x="7062525" y="2784325"/>
            <a:ext cx="1967176" cy="167940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5"/>
          <p:cNvSpPr txBox="1">
            <a:spLocks noGrp="1"/>
          </p:cNvSpPr>
          <p:nvPr>
            <p:ph type="title"/>
          </p:nvPr>
        </p:nvSpPr>
        <p:spPr>
          <a:xfrm>
            <a:off x="311700" y="3047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Experimental Results and Performance Evaluation (Contd…)</a:t>
            </a:r>
            <a:endParaRPr b="1">
              <a:latin typeface="Times New Roman"/>
              <a:ea typeface="Times New Roman"/>
              <a:cs typeface="Times New Roman"/>
              <a:sym typeface="Times New Roman"/>
            </a:endParaRPr>
          </a:p>
        </p:txBody>
      </p:sp>
      <p:sp>
        <p:nvSpPr>
          <p:cNvPr id="147" name="Google Shape;147;p25"/>
          <p:cNvSpPr txBox="1">
            <a:spLocks noGrp="1"/>
          </p:cNvSpPr>
          <p:nvPr>
            <p:ph type="body" idx="1"/>
          </p:nvPr>
        </p:nvSpPr>
        <p:spPr>
          <a:xfrm>
            <a:off x="311700" y="1152475"/>
            <a:ext cx="4183500" cy="37083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classification report for Logistic regressions show legitimacy and phishing classes both have a precision, recall, and F1-score set of 0.99, which implies balanced predictive performance on 10,566 test samples.</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classification report shows that SVM is performing excellently with an accuracy of 99 percent and 100 percent precision, recall, and F1-score for both classes.</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classification report for RF indicates an accuracy of 99% with balanced precision of (0.98-1.00) and balanced recall (0.99) with the two classes.</a:t>
            </a:r>
            <a:endParaRPr sz="1600">
              <a:solidFill>
                <a:schemeClr val="dk1"/>
              </a:solidFill>
              <a:latin typeface="Times New Roman"/>
              <a:ea typeface="Times New Roman"/>
              <a:cs typeface="Times New Roman"/>
              <a:sym typeface="Times New Roman"/>
            </a:endParaRPr>
          </a:p>
        </p:txBody>
      </p:sp>
      <p:pic>
        <p:nvPicPr>
          <p:cNvPr id="148" name="Google Shape;148;p25"/>
          <p:cNvPicPr preferRelativeResize="0"/>
          <p:nvPr/>
        </p:nvPicPr>
        <p:blipFill>
          <a:blip r:embed="rId3">
            <a:alphaModFix/>
          </a:blip>
          <a:stretch>
            <a:fillRect/>
          </a:stretch>
        </p:blipFill>
        <p:spPr>
          <a:xfrm>
            <a:off x="4753500" y="1232200"/>
            <a:ext cx="1958000" cy="1740375"/>
          </a:xfrm>
          <a:prstGeom prst="rect">
            <a:avLst/>
          </a:prstGeom>
          <a:noFill/>
          <a:ln w="12700" cap="flat" cmpd="sng">
            <a:solidFill>
              <a:srgbClr val="000000"/>
            </a:solidFill>
            <a:prstDash val="solid"/>
            <a:miter lim="8000"/>
            <a:headEnd type="none" w="sm" len="sm"/>
            <a:tailEnd type="none" w="sm" len="sm"/>
          </a:ln>
        </p:spPr>
      </p:pic>
      <p:pic>
        <p:nvPicPr>
          <p:cNvPr id="149" name="Google Shape;149;p25"/>
          <p:cNvPicPr preferRelativeResize="0"/>
          <p:nvPr/>
        </p:nvPicPr>
        <p:blipFill>
          <a:blip r:embed="rId4">
            <a:alphaModFix/>
          </a:blip>
          <a:stretch>
            <a:fillRect/>
          </a:stretch>
        </p:blipFill>
        <p:spPr>
          <a:xfrm>
            <a:off x="6874300" y="1232200"/>
            <a:ext cx="1958000" cy="1740375"/>
          </a:xfrm>
          <a:prstGeom prst="rect">
            <a:avLst/>
          </a:prstGeom>
          <a:noFill/>
          <a:ln w="12700" cap="flat" cmpd="sng">
            <a:solidFill>
              <a:srgbClr val="000000"/>
            </a:solidFill>
            <a:prstDash val="solid"/>
            <a:miter lim="8000"/>
            <a:headEnd type="none" w="sm" len="sm"/>
            <a:tailEnd type="none" w="sm" len="sm"/>
          </a:ln>
        </p:spPr>
      </p:pic>
      <p:pic>
        <p:nvPicPr>
          <p:cNvPr id="150" name="Google Shape;150;p25"/>
          <p:cNvPicPr preferRelativeResize="0"/>
          <p:nvPr/>
        </p:nvPicPr>
        <p:blipFill>
          <a:blip r:embed="rId5">
            <a:alphaModFix/>
          </a:blip>
          <a:stretch>
            <a:fillRect/>
          </a:stretch>
        </p:blipFill>
        <p:spPr>
          <a:xfrm>
            <a:off x="4753500" y="3128200"/>
            <a:ext cx="1958000" cy="1685925"/>
          </a:xfrm>
          <a:prstGeom prst="rect">
            <a:avLst/>
          </a:prstGeom>
          <a:noFill/>
          <a:ln w="12700" cap="flat" cmpd="sng">
            <a:solidFill>
              <a:srgbClr val="000000"/>
            </a:solidFill>
            <a:prstDash val="solid"/>
            <a:miter lim="8000"/>
            <a:headEnd type="none" w="sm" len="sm"/>
            <a:tailEnd type="none" w="sm" len="sm"/>
          </a:ln>
        </p:spPr>
      </p:pic>
      <p:pic>
        <p:nvPicPr>
          <p:cNvPr id="151" name="Google Shape;151;p25"/>
          <p:cNvPicPr preferRelativeResize="0"/>
          <p:nvPr/>
        </p:nvPicPr>
        <p:blipFill>
          <a:blip r:embed="rId6">
            <a:alphaModFix/>
          </a:blip>
          <a:stretch>
            <a:fillRect/>
          </a:stretch>
        </p:blipFill>
        <p:spPr>
          <a:xfrm>
            <a:off x="6874300" y="3128200"/>
            <a:ext cx="1958000" cy="16859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Discussion and Critical Analysis</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57" name="Google Shape;157;p26"/>
          <p:cNvSpPr txBox="1">
            <a:spLocks noGrp="1"/>
          </p:cNvSpPr>
          <p:nvPr>
            <p:ph type="body" idx="1"/>
          </p:nvPr>
        </p:nvSpPr>
        <p:spPr>
          <a:xfrm>
            <a:off x="311700" y="1152475"/>
            <a:ext cx="4183500" cy="3699300"/>
          </a:xfrm>
          <a:prstGeom prst="rect">
            <a:avLst/>
          </a:prstGeom>
        </p:spPr>
        <p:txBody>
          <a:bodyPr spcFirstLastPara="1" wrap="square" lIns="91425" tIns="91425" rIns="91425" bIns="91425" anchor="t" anchorCtr="0">
            <a:normAutofit fontScale="92500" lnSpcReduction="20000"/>
          </a:bodyPr>
          <a:lstStyle/>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results of the detection models of phishing emails have been interpreted in the objectives of the research and the existing literature. </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This has been achieved by using and comparing the Logistic Regression, Random Forest, and Support Vector Machine (SVM) as the primary research objective of determining the most accurate and reliable classifier to distinguish between phishing and legitimate email.</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SVM model is known to be the most efficient among the other models, with the highest accuracy and the lowest misclassifying rate. </a:t>
            </a:r>
            <a:endParaRPr sz="1600">
              <a:solidFill>
                <a:schemeClr val="dk1"/>
              </a:solidFill>
              <a:latin typeface="Times New Roman"/>
              <a:ea typeface="Times New Roman"/>
              <a:cs typeface="Times New Roman"/>
              <a:sym typeface="Times New Roman"/>
            </a:endParaRPr>
          </a:p>
          <a:p>
            <a:pPr marL="457200" lvl="0" indent="-31496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It has had a high performance because of its ability to establish the optimal hyperplane to divide phishing and legitimate email classes [2].</a:t>
            </a:r>
            <a:endParaRPr sz="1600">
              <a:solidFill>
                <a:schemeClr val="dk1"/>
              </a:solidFill>
              <a:latin typeface="Times New Roman"/>
              <a:ea typeface="Times New Roman"/>
              <a:cs typeface="Times New Roman"/>
              <a:sym typeface="Times New Roman"/>
            </a:endParaRPr>
          </a:p>
        </p:txBody>
      </p:sp>
      <p:pic>
        <p:nvPicPr>
          <p:cNvPr id="158" name="Google Shape;158;p26"/>
          <p:cNvPicPr preferRelativeResize="0"/>
          <p:nvPr/>
        </p:nvPicPr>
        <p:blipFill>
          <a:blip r:embed="rId3">
            <a:alphaModFix/>
          </a:blip>
          <a:stretch>
            <a:fillRect/>
          </a:stretch>
        </p:blipFill>
        <p:spPr>
          <a:xfrm>
            <a:off x="4727400" y="1271350"/>
            <a:ext cx="1865050" cy="1658350"/>
          </a:xfrm>
          <a:prstGeom prst="rect">
            <a:avLst/>
          </a:prstGeom>
          <a:noFill/>
          <a:ln w="12700" cap="flat" cmpd="sng">
            <a:solidFill>
              <a:srgbClr val="000000"/>
            </a:solidFill>
            <a:prstDash val="solid"/>
            <a:miter lim="8000"/>
            <a:headEnd type="none" w="sm" len="sm"/>
            <a:tailEnd type="none" w="sm" len="sm"/>
          </a:ln>
        </p:spPr>
      </p:pic>
      <p:pic>
        <p:nvPicPr>
          <p:cNvPr id="159" name="Google Shape;159;p26"/>
          <p:cNvPicPr preferRelativeResize="0"/>
          <p:nvPr/>
        </p:nvPicPr>
        <p:blipFill>
          <a:blip r:embed="rId4">
            <a:alphaModFix/>
          </a:blip>
          <a:stretch>
            <a:fillRect/>
          </a:stretch>
        </p:blipFill>
        <p:spPr>
          <a:xfrm>
            <a:off x="6824650" y="1272800"/>
            <a:ext cx="2092475" cy="1655439"/>
          </a:xfrm>
          <a:prstGeom prst="rect">
            <a:avLst/>
          </a:prstGeom>
          <a:noFill/>
          <a:ln w="12700" cap="flat" cmpd="sng">
            <a:solidFill>
              <a:srgbClr val="000000"/>
            </a:solidFill>
            <a:prstDash val="solid"/>
            <a:miter lim="8000"/>
            <a:headEnd type="none" w="sm" len="sm"/>
            <a:tailEnd type="none" w="sm" len="sm"/>
          </a:ln>
        </p:spPr>
      </p:pic>
      <p:pic>
        <p:nvPicPr>
          <p:cNvPr id="160" name="Google Shape;160;p26"/>
          <p:cNvPicPr preferRelativeResize="0"/>
          <p:nvPr/>
        </p:nvPicPr>
        <p:blipFill>
          <a:blip r:embed="rId5">
            <a:alphaModFix/>
          </a:blip>
          <a:stretch>
            <a:fillRect/>
          </a:stretch>
        </p:blipFill>
        <p:spPr>
          <a:xfrm>
            <a:off x="4727400" y="3119225"/>
            <a:ext cx="1865050" cy="1732550"/>
          </a:xfrm>
          <a:prstGeom prst="rect">
            <a:avLst/>
          </a:prstGeom>
          <a:noFill/>
          <a:ln w="12700" cap="flat" cmpd="sng">
            <a:solidFill>
              <a:srgbClr val="000000"/>
            </a:solidFill>
            <a:prstDash val="solid"/>
            <a:miter lim="8000"/>
            <a:headEnd type="none" w="sm" len="sm"/>
            <a:tailEnd type="none" w="sm" len="sm"/>
          </a:ln>
        </p:spPr>
      </p:pic>
      <p:pic>
        <p:nvPicPr>
          <p:cNvPr id="161" name="Google Shape;161;p26"/>
          <p:cNvPicPr preferRelativeResize="0"/>
          <p:nvPr/>
        </p:nvPicPr>
        <p:blipFill>
          <a:blip r:embed="rId6">
            <a:alphaModFix/>
          </a:blip>
          <a:stretch>
            <a:fillRect/>
          </a:stretch>
        </p:blipFill>
        <p:spPr>
          <a:xfrm>
            <a:off x="6824650" y="3183325"/>
            <a:ext cx="2145400" cy="166845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67" name="Google Shape;167;p27"/>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This chapter has summarized the study by summarizing the important findings, reviewing the objectives realized, and intended contributions, limitations, and future directions of the proposed phishing email detector system.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experimental study has validated the fact that machine learning models, especially Support Vector Machine when integrated with TF-IDF features, can provide phishing detection that is highly accurate and reliable.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rigor and reliability of the preprocessing and multi-metric analysis have been guaranteed.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Its usefulness in practical deployment has been proved by real-life experimentation, and restrictions on regency and semantic comprehension, as well as interpretability of the datasets, have been recognized. </a:t>
            </a:r>
            <a:endParaRPr sz="16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73" name="Google Shape;173;p28"/>
          <p:cNvSpPr txBox="1">
            <a:spLocks noGrp="1"/>
          </p:cNvSpPr>
          <p:nvPr>
            <p:ph type="body" idx="1"/>
          </p:nvPr>
        </p:nvSpPr>
        <p:spPr>
          <a:xfrm>
            <a:off x="311700" y="1152475"/>
            <a:ext cx="84423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Abad, S., Gholamy, H. and Aslani, M., 2023. Classification of malicious URLs using machine learning. Sensors, 23(18), p.7760.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AbdulNabi, I.A. and Yaseen, Q., 2021. Spam email detection using deep learning techniques. Procedia Computer Science, 184, pp.853-858.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Ahmed, N., Amin, R., Aldabbas, H., Koundal, D., Alouffi, B. and Shah, T., 2022. Machine learning techniques for spam detection in email and IoT platforms: analysis and research challenges. </a:t>
            </a:r>
            <a:r>
              <a:rPr lang="en" sz="1600">
                <a:solidFill>
                  <a:schemeClr val="dk1"/>
                </a:solidFill>
                <a:latin typeface="Times New Roman"/>
                <a:ea typeface="Times New Roman"/>
                <a:cs typeface="Times New Roman"/>
                <a:sym typeface="Times New Roman"/>
              </a:rPr>
              <a:t>Security and Communication Networks, 2022(1), p.1862888.</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Akinyelu, A.A., 2021. Advances in spam detection for email spam, web spam, social network spam, and review spam: ML-based and nature-inspired-based techniques. Journal of Computer Security, 29(5), pp.473-529.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Al Tawil, A., Almazaydeh, L., Qawasmeh, D., Qawasmeh, B., Alshinwan, M. and Elleithy, K., 2024. Comparative analysis of machine learning algorithms for email phishing detection using tf-idf, word2vec, and bert. Comput. Mater. Contin, 81, p.3395.</a:t>
            </a:r>
            <a:endParaRPr sz="16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590726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4374</Words>
  <Application>Microsoft Office PowerPoint</Application>
  <PresentationFormat>On-screen Show (16:9)</PresentationFormat>
  <Paragraphs>127</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Times New Roman</vt:lpstr>
      <vt:lpstr>Trebuchet MS</vt:lpstr>
      <vt:lpstr>Wingdings 3</vt:lpstr>
      <vt:lpstr>Facet</vt:lpstr>
      <vt:lpstr>EMAIL SPAM DETECTION USING MACHINE LEARNING</vt:lpstr>
      <vt:lpstr>Introduction </vt:lpstr>
      <vt:lpstr>Introduction (Contd…)</vt:lpstr>
      <vt:lpstr>LITERATURE REVIEW </vt:lpstr>
      <vt:lpstr>LITERATURE REVIEW (Contd…) </vt:lpstr>
      <vt:lpstr>METHODOLOGY</vt:lpstr>
      <vt:lpstr>METHODOLOGY (Contd…) </vt:lpstr>
      <vt:lpstr>IMPLEMENTATION &amp; DEVELOPMENT </vt:lpstr>
      <vt:lpstr>IMPLEMENTATION &amp; DEVELOPMENT (Contd…)</vt:lpstr>
      <vt:lpstr>IMPLEMENTATION &amp; DEVELOPMENT(Contd…)</vt:lpstr>
      <vt:lpstr>TESTING &amp; EVALUATION</vt:lpstr>
      <vt:lpstr>Experimental Results and Performance Evaluation</vt:lpstr>
      <vt:lpstr>Experimental Results and Performance Evaluation (Contd…)</vt:lpstr>
      <vt:lpstr>Discussion and Critical Analysis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EMAIL SPAM DETECTION USING MACHINE LEARNING</dc:title>
  <cp:lastModifiedBy>Admin</cp:lastModifiedBy>
  <cp:revision>2</cp:revision>
  <dcterms:modified xsi:type="dcterms:W3CDTF">2026-01-01T12:34:09Z</dcterms:modified>
</cp:coreProperties>
</file>