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2" r:id="rId6"/>
    <p:sldId id="259" r:id="rId7"/>
    <p:sldId id="260"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3F0DEF-FB23-4EB9-B427-6B74129CD39C}" v="4" dt="2022-10-14T08:39:55.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8" autoAdjust="0"/>
    <p:restoredTop sz="94660"/>
  </p:normalViewPr>
  <p:slideViewPr>
    <p:cSldViewPr snapToGrid="0">
      <p:cViewPr varScale="1">
        <p:scale>
          <a:sx n="122" d="100"/>
          <a:sy n="122" d="100"/>
        </p:scale>
        <p:origin x="302" y="9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743F0DEF-FB23-4EB9-B427-6B74129CD39C}"/>
    <pc:docChg chg="modSld">
      <pc:chgData name="Tim Bashford" userId="5fd3d9a1-443c-4717-9608-098946ca22e0" providerId="ADAL" clId="{743F0DEF-FB23-4EB9-B427-6B74129CD39C}" dt="2022-10-14T08:39:55.460" v="4"/>
      <pc:docMkLst>
        <pc:docMk/>
      </pc:docMkLst>
      <pc:sldChg chg="modSp mod">
        <pc:chgData name="Tim Bashford" userId="5fd3d9a1-443c-4717-9608-098946ca22e0" providerId="ADAL" clId="{743F0DEF-FB23-4EB9-B427-6B74129CD39C}" dt="2022-10-14T08:39:55.460" v="4"/>
        <pc:sldMkLst>
          <pc:docMk/>
          <pc:sldMk cId="1834287554" sldId="268"/>
        </pc:sldMkLst>
        <pc:graphicFrameChg chg="mod modGraphic">
          <ac:chgData name="Tim Bashford" userId="5fd3d9a1-443c-4717-9608-098946ca22e0" providerId="ADAL" clId="{743F0DEF-FB23-4EB9-B427-6B74129CD39C}" dt="2022-10-14T08:39:55.460" v="4"/>
          <ac:graphicFrameMkLst>
            <pc:docMk/>
            <pc:sldMk cId="1834287554" sldId="268"/>
            <ac:graphicFrameMk id="4" creationId="{4AA1E179-AFD1-FD79-6F32-B4EF7482E63F}"/>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10/14/2022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en.wikipedia.org/wiki/Rubber_duck_debugg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8C1A0-99E9-B2F3-36DE-8CDC154240D3}"/>
              </a:ext>
            </a:extLst>
          </p:cNvPr>
          <p:cNvSpPr>
            <a:spLocks noGrp="1"/>
          </p:cNvSpPr>
          <p:nvPr>
            <p:ph type="ctrTitle"/>
          </p:nvPr>
        </p:nvSpPr>
        <p:spPr/>
        <p:txBody>
          <a:bodyPr/>
          <a:lstStyle/>
          <a:p>
            <a:r>
              <a:rPr lang="en-GB" dirty="0"/>
              <a:t>Pair Programming</a:t>
            </a:r>
          </a:p>
        </p:txBody>
      </p:sp>
      <p:sp>
        <p:nvSpPr>
          <p:cNvPr id="3" name="Subtitle 2">
            <a:extLst>
              <a:ext uri="{FF2B5EF4-FFF2-40B4-BE49-F238E27FC236}">
                <a16:creationId xmlns:a16="http://schemas.microsoft.com/office/drawing/2014/main" id="{7E97BEF6-1416-856A-65A5-E10D5CF0B7FB}"/>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2677507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FE095-901B-992B-4EEE-D39B3DEC0A06}"/>
              </a:ext>
            </a:extLst>
          </p:cNvPr>
          <p:cNvSpPr>
            <a:spLocks noGrp="1"/>
          </p:cNvSpPr>
          <p:nvPr>
            <p:ph type="title"/>
          </p:nvPr>
        </p:nvSpPr>
        <p:spPr/>
        <p:txBody>
          <a:bodyPr/>
          <a:lstStyle/>
          <a:p>
            <a:r>
              <a:rPr lang="en-GB" dirty="0"/>
              <a:t>Pair Programming</a:t>
            </a:r>
          </a:p>
        </p:txBody>
      </p:sp>
      <p:sp>
        <p:nvSpPr>
          <p:cNvPr id="3" name="Content Placeholder 2">
            <a:extLst>
              <a:ext uri="{FF2B5EF4-FFF2-40B4-BE49-F238E27FC236}">
                <a16:creationId xmlns:a16="http://schemas.microsoft.com/office/drawing/2014/main" id="{753F00A5-3367-EE5D-75C7-556A40A5CD82}"/>
              </a:ext>
            </a:extLst>
          </p:cNvPr>
          <p:cNvSpPr>
            <a:spLocks noGrp="1"/>
          </p:cNvSpPr>
          <p:nvPr>
            <p:ph idx="1"/>
          </p:nvPr>
        </p:nvSpPr>
        <p:spPr/>
        <p:txBody>
          <a:bodyPr/>
          <a:lstStyle/>
          <a:p>
            <a:r>
              <a:rPr lang="en-GB" dirty="0"/>
              <a:t>Two developers, one machine.</a:t>
            </a:r>
          </a:p>
          <a:p>
            <a:r>
              <a:rPr lang="en-GB" dirty="0"/>
              <a:t>Theoretically, achieves higher quality code than that of the two developers working separately, at the cost of slightly reduced output.</a:t>
            </a:r>
          </a:p>
          <a:p>
            <a:pPr lvl="1"/>
            <a:r>
              <a:rPr lang="en-GB" dirty="0"/>
              <a:t>Notionally the developers combined should be greater than the sum of them separately.</a:t>
            </a:r>
          </a:p>
          <a:p>
            <a:r>
              <a:rPr lang="en-GB" dirty="0"/>
              <a:t>Originally part of the agile methodology “extreme programming” (XP), but now used more widely.</a:t>
            </a:r>
          </a:p>
          <a:p>
            <a:r>
              <a:rPr lang="en-GB" dirty="0"/>
              <a:t>Two roles: driver and observer/navigator</a:t>
            </a:r>
          </a:p>
        </p:txBody>
      </p:sp>
    </p:spTree>
    <p:extLst>
      <p:ext uri="{BB962C8B-B14F-4D97-AF65-F5344CB8AC3E}">
        <p14:creationId xmlns:p14="http://schemas.microsoft.com/office/powerpoint/2010/main" val="3344492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9DE16-3058-F062-56AC-8D1CEF26800D}"/>
              </a:ext>
            </a:extLst>
          </p:cNvPr>
          <p:cNvSpPr>
            <a:spLocks noGrp="1"/>
          </p:cNvSpPr>
          <p:nvPr>
            <p:ph type="title"/>
          </p:nvPr>
        </p:nvSpPr>
        <p:spPr/>
        <p:txBody>
          <a:bodyPr/>
          <a:lstStyle/>
          <a:p>
            <a:r>
              <a:rPr lang="en-GB" dirty="0"/>
              <a:t>Pair Programming roles</a:t>
            </a:r>
          </a:p>
        </p:txBody>
      </p:sp>
      <p:sp>
        <p:nvSpPr>
          <p:cNvPr id="3" name="Content Placeholder 2">
            <a:extLst>
              <a:ext uri="{FF2B5EF4-FFF2-40B4-BE49-F238E27FC236}">
                <a16:creationId xmlns:a16="http://schemas.microsoft.com/office/drawing/2014/main" id="{A026A124-5BE3-CA02-7529-7137B84D8E8F}"/>
              </a:ext>
            </a:extLst>
          </p:cNvPr>
          <p:cNvSpPr>
            <a:spLocks noGrp="1"/>
          </p:cNvSpPr>
          <p:nvPr>
            <p:ph idx="1"/>
          </p:nvPr>
        </p:nvSpPr>
        <p:spPr>
          <a:xfrm>
            <a:off x="677334" y="1323562"/>
            <a:ext cx="8596668" cy="3880773"/>
          </a:xfrm>
        </p:spPr>
        <p:txBody>
          <a:bodyPr/>
          <a:lstStyle/>
          <a:p>
            <a:r>
              <a:rPr lang="en-GB" dirty="0"/>
              <a:t>The first developer “drives” – actually writes the code.</a:t>
            </a:r>
          </a:p>
          <a:p>
            <a:r>
              <a:rPr lang="en-GB" dirty="0"/>
              <a:t>The second developer observes, and may dictate the approach to solving the problem – will certainly ask questions of and answers questions from the first developer, in addition to noting unsolved issues and bugs.</a:t>
            </a:r>
          </a:p>
          <a:p>
            <a:endParaRPr lang="en-GB" dirty="0"/>
          </a:p>
          <a:p>
            <a:endParaRPr lang="en-GB" dirty="0"/>
          </a:p>
          <a:p>
            <a:endParaRPr lang="en-GB" dirty="0"/>
          </a:p>
        </p:txBody>
      </p:sp>
      <p:pic>
        <p:nvPicPr>
          <p:cNvPr id="1026" name="Picture 2">
            <a:extLst>
              <a:ext uri="{FF2B5EF4-FFF2-40B4-BE49-F238E27FC236}">
                <a16:creationId xmlns:a16="http://schemas.microsoft.com/office/drawing/2014/main" id="{181199DD-D4DC-3956-D179-1C404A37E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9247" y="2777564"/>
            <a:ext cx="5766528" cy="36865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424D399-F950-018E-E5B0-6BF01D2EDDD2}"/>
              </a:ext>
            </a:extLst>
          </p:cNvPr>
          <p:cNvSpPr txBox="1"/>
          <p:nvPr/>
        </p:nvSpPr>
        <p:spPr>
          <a:xfrm>
            <a:off x="2729700" y="6393668"/>
            <a:ext cx="4491935" cy="246221"/>
          </a:xfrm>
          <a:prstGeom prst="rect">
            <a:avLst/>
          </a:prstGeom>
          <a:noFill/>
        </p:spPr>
        <p:txBody>
          <a:bodyPr wrap="none" rtlCol="0">
            <a:spAutoFit/>
          </a:bodyPr>
          <a:lstStyle/>
          <a:p>
            <a:r>
              <a:rPr lang="en-GB" sz="1000" dirty="0"/>
              <a:t>Image from: https://martinfowler.com/articles/on-pair-programming.html</a:t>
            </a:r>
          </a:p>
        </p:txBody>
      </p:sp>
    </p:spTree>
    <p:extLst>
      <p:ext uri="{BB962C8B-B14F-4D97-AF65-F5344CB8AC3E}">
        <p14:creationId xmlns:p14="http://schemas.microsoft.com/office/powerpoint/2010/main" val="187006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F2D14-28FE-525A-2008-6C699F11371D}"/>
              </a:ext>
            </a:extLst>
          </p:cNvPr>
          <p:cNvSpPr>
            <a:spLocks noGrp="1"/>
          </p:cNvSpPr>
          <p:nvPr>
            <p:ph type="title"/>
          </p:nvPr>
        </p:nvSpPr>
        <p:spPr/>
        <p:txBody>
          <a:bodyPr/>
          <a:lstStyle/>
          <a:p>
            <a:r>
              <a:rPr lang="en-GB" dirty="0"/>
              <a:t>General advantages</a:t>
            </a:r>
          </a:p>
        </p:txBody>
      </p:sp>
      <p:sp>
        <p:nvSpPr>
          <p:cNvPr id="3" name="Content Placeholder 2">
            <a:extLst>
              <a:ext uri="{FF2B5EF4-FFF2-40B4-BE49-F238E27FC236}">
                <a16:creationId xmlns:a16="http://schemas.microsoft.com/office/drawing/2014/main" id="{BDAC1973-B427-809C-D7BC-0FED1824F8C3}"/>
              </a:ext>
            </a:extLst>
          </p:cNvPr>
          <p:cNvSpPr>
            <a:spLocks noGrp="1"/>
          </p:cNvSpPr>
          <p:nvPr>
            <p:ph idx="1"/>
          </p:nvPr>
        </p:nvSpPr>
        <p:spPr>
          <a:xfrm>
            <a:off x="677334" y="1440493"/>
            <a:ext cx="8596668" cy="4600869"/>
          </a:xfrm>
        </p:spPr>
        <p:txBody>
          <a:bodyPr/>
          <a:lstStyle/>
          <a:p>
            <a:r>
              <a:rPr lang="en-GB" dirty="0"/>
              <a:t>Results in (proven) higher quality code – two people are able to spot issues before they occur and discuss the best way to solve a given problem.</a:t>
            </a:r>
          </a:p>
          <a:p>
            <a:pPr lvl="1"/>
            <a:r>
              <a:rPr lang="en-GB" dirty="0"/>
              <a:t>Less time/money spent maintaining and fixing down the line.</a:t>
            </a:r>
          </a:p>
          <a:p>
            <a:r>
              <a:rPr lang="en-GB" dirty="0"/>
              <a:t>Developers are less likely to get stuck trying to solve a problem, because they can talk it through.</a:t>
            </a:r>
          </a:p>
          <a:p>
            <a:pPr lvl="1"/>
            <a:r>
              <a:rPr lang="en-GB" dirty="0"/>
              <a:t>Lots of developers are bad at asking for help.</a:t>
            </a:r>
          </a:p>
          <a:p>
            <a:pPr lvl="1"/>
            <a:r>
              <a:rPr lang="en-GB" dirty="0"/>
              <a:t>Just articulating a problem often helps solve it – see </a:t>
            </a:r>
            <a:r>
              <a:rPr lang="en-GB" dirty="0">
                <a:hlinkClick r:id="rId2"/>
              </a:rPr>
              <a:t>rubber duck debugging</a:t>
            </a:r>
            <a:r>
              <a:rPr lang="en-GB" dirty="0"/>
              <a:t>.</a:t>
            </a:r>
          </a:p>
          <a:p>
            <a:r>
              <a:rPr lang="en-GB" dirty="0"/>
              <a:t>Builds relationships with colleagues, especially where the pairs are frequently switched.</a:t>
            </a:r>
          </a:p>
          <a:p>
            <a:pPr lvl="1"/>
            <a:r>
              <a:rPr lang="en-GB" dirty="0"/>
              <a:t>Forces developers to interact (this one can also be a disadvantage…).</a:t>
            </a:r>
          </a:p>
          <a:p>
            <a:pPr lvl="1"/>
            <a:r>
              <a:rPr lang="en-GB" dirty="0"/>
              <a:t>Most developers engaged in pair programming ultimately prefer it to solo working.</a:t>
            </a:r>
          </a:p>
          <a:p>
            <a:r>
              <a:rPr lang="en-GB" dirty="0"/>
              <a:t>Improves developer focus – less likely to tab to reddit and waste an hour.</a:t>
            </a:r>
          </a:p>
        </p:txBody>
      </p:sp>
    </p:spTree>
    <p:extLst>
      <p:ext uri="{BB962C8B-B14F-4D97-AF65-F5344CB8AC3E}">
        <p14:creationId xmlns:p14="http://schemas.microsoft.com/office/powerpoint/2010/main" val="2560913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BB2B2-AB5D-45B9-DE07-5C48B553398F}"/>
              </a:ext>
            </a:extLst>
          </p:cNvPr>
          <p:cNvSpPr>
            <a:spLocks noGrp="1"/>
          </p:cNvSpPr>
          <p:nvPr>
            <p:ph type="title"/>
          </p:nvPr>
        </p:nvSpPr>
        <p:spPr/>
        <p:txBody>
          <a:bodyPr/>
          <a:lstStyle/>
          <a:p>
            <a:r>
              <a:rPr lang="en-GB" dirty="0"/>
              <a:t>General disadvantages</a:t>
            </a:r>
          </a:p>
        </p:txBody>
      </p:sp>
      <p:sp>
        <p:nvSpPr>
          <p:cNvPr id="3" name="Content Placeholder 2">
            <a:extLst>
              <a:ext uri="{FF2B5EF4-FFF2-40B4-BE49-F238E27FC236}">
                <a16:creationId xmlns:a16="http://schemas.microsoft.com/office/drawing/2014/main" id="{2E221E09-E97F-4D3F-A56A-E81523496AAB}"/>
              </a:ext>
            </a:extLst>
          </p:cNvPr>
          <p:cNvSpPr>
            <a:spLocks noGrp="1"/>
          </p:cNvSpPr>
          <p:nvPr>
            <p:ph idx="1"/>
          </p:nvPr>
        </p:nvSpPr>
        <p:spPr>
          <a:xfrm>
            <a:off x="677334" y="1810011"/>
            <a:ext cx="8596668" cy="4231351"/>
          </a:xfrm>
        </p:spPr>
        <p:txBody>
          <a:bodyPr/>
          <a:lstStyle/>
          <a:p>
            <a:r>
              <a:rPr lang="en-GB" dirty="0"/>
              <a:t>Half as many developers writing code. Sometimes the benefits to quality may not justify the reduction in output.</a:t>
            </a:r>
          </a:p>
          <a:p>
            <a:pPr lvl="1"/>
            <a:r>
              <a:rPr lang="en-GB" dirty="0"/>
              <a:t>Ultimately, it costs more.</a:t>
            </a:r>
          </a:p>
          <a:p>
            <a:r>
              <a:rPr lang="en-GB" dirty="0"/>
              <a:t>Lots of developers find the additional social interaction straining.</a:t>
            </a:r>
          </a:p>
          <a:p>
            <a:pPr lvl="1"/>
            <a:r>
              <a:rPr lang="en-GB" dirty="0"/>
              <a:t>A significant majority of developers are introverts.</a:t>
            </a:r>
          </a:p>
          <a:p>
            <a:pPr lvl="1"/>
            <a:r>
              <a:rPr lang="en-GB" dirty="0"/>
              <a:t>Most studios impose limits on pair programming time to ensure it doesn’t become oppressive – 2 hours is common, with breaks encouraged.</a:t>
            </a:r>
          </a:p>
          <a:p>
            <a:r>
              <a:rPr lang="en-GB" dirty="0"/>
              <a:t>Requires good team dynamics. Inevitably not everyone in a team will always get along.</a:t>
            </a:r>
          </a:p>
          <a:p>
            <a:pPr lvl="1"/>
            <a:r>
              <a:rPr lang="en-GB" dirty="0"/>
              <a:t>Ego and abrasive personalities can make pair programming unpleasant if not carefully managed.</a:t>
            </a:r>
          </a:p>
          <a:p>
            <a:pPr lvl="1"/>
            <a:endParaRPr lang="en-GB" dirty="0"/>
          </a:p>
          <a:p>
            <a:endParaRPr lang="en-GB" dirty="0"/>
          </a:p>
        </p:txBody>
      </p:sp>
    </p:spTree>
    <p:extLst>
      <p:ext uri="{BB962C8B-B14F-4D97-AF65-F5344CB8AC3E}">
        <p14:creationId xmlns:p14="http://schemas.microsoft.com/office/powerpoint/2010/main" val="2927363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42CC-CEE3-496F-E30F-653F49B0AF43}"/>
              </a:ext>
            </a:extLst>
          </p:cNvPr>
          <p:cNvSpPr>
            <a:spLocks noGrp="1"/>
          </p:cNvSpPr>
          <p:nvPr>
            <p:ph type="title"/>
          </p:nvPr>
        </p:nvSpPr>
        <p:spPr/>
        <p:txBody>
          <a:bodyPr/>
          <a:lstStyle/>
          <a:p>
            <a:r>
              <a:rPr lang="en-GB" dirty="0"/>
              <a:t>Approaches</a:t>
            </a:r>
          </a:p>
        </p:txBody>
      </p:sp>
      <p:sp>
        <p:nvSpPr>
          <p:cNvPr id="3" name="Content Placeholder 2">
            <a:extLst>
              <a:ext uri="{FF2B5EF4-FFF2-40B4-BE49-F238E27FC236}">
                <a16:creationId xmlns:a16="http://schemas.microsoft.com/office/drawing/2014/main" id="{1F0C0D0E-530C-6066-72C7-E4B1B94AF0DA}"/>
              </a:ext>
            </a:extLst>
          </p:cNvPr>
          <p:cNvSpPr>
            <a:spLocks noGrp="1"/>
          </p:cNvSpPr>
          <p:nvPr>
            <p:ph idx="1"/>
          </p:nvPr>
        </p:nvSpPr>
        <p:spPr/>
        <p:txBody>
          <a:bodyPr/>
          <a:lstStyle/>
          <a:p>
            <a:r>
              <a:rPr lang="en-GB" dirty="0"/>
              <a:t>Inevitably, developers have different levels of experience – both in general and with the specific problem(s) to be solved. Pair Programming tends to group these into “novice” or “expert”.</a:t>
            </a:r>
          </a:p>
          <a:p>
            <a:pPr lvl="1"/>
            <a:r>
              <a:rPr lang="en-GB" dirty="0"/>
              <a:t>This is an overly simplistic dichotomy (experience is more of a spectrum).</a:t>
            </a:r>
          </a:p>
          <a:p>
            <a:pPr lvl="1"/>
            <a:r>
              <a:rPr lang="en-GB" dirty="0"/>
              <a:t>Nonetheless, this is what development studios tend to follow.</a:t>
            </a:r>
          </a:p>
          <a:p>
            <a:r>
              <a:rPr lang="en-GB" dirty="0"/>
              <a:t>So the possible pairings are:</a:t>
            </a:r>
          </a:p>
          <a:p>
            <a:pPr lvl="1"/>
            <a:r>
              <a:rPr lang="en-GB" dirty="0"/>
              <a:t>expert-expert</a:t>
            </a:r>
          </a:p>
          <a:p>
            <a:pPr lvl="1"/>
            <a:r>
              <a:rPr lang="en-GB" dirty="0"/>
              <a:t>novice-novice</a:t>
            </a:r>
          </a:p>
          <a:p>
            <a:pPr lvl="1"/>
            <a:r>
              <a:rPr lang="en-GB" dirty="0"/>
              <a:t>expert-novice</a:t>
            </a:r>
          </a:p>
        </p:txBody>
      </p:sp>
    </p:spTree>
    <p:extLst>
      <p:ext uri="{BB962C8B-B14F-4D97-AF65-F5344CB8AC3E}">
        <p14:creationId xmlns:p14="http://schemas.microsoft.com/office/powerpoint/2010/main" val="1146872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0DB85-EF70-E0D2-4870-0C9B54562B84}"/>
              </a:ext>
            </a:extLst>
          </p:cNvPr>
          <p:cNvSpPr>
            <a:spLocks noGrp="1"/>
          </p:cNvSpPr>
          <p:nvPr>
            <p:ph type="title"/>
          </p:nvPr>
        </p:nvSpPr>
        <p:spPr/>
        <p:txBody>
          <a:bodyPr/>
          <a:lstStyle/>
          <a:p>
            <a:r>
              <a:rPr lang="en-GB" dirty="0"/>
              <a:t>Expert-expert</a:t>
            </a:r>
          </a:p>
        </p:txBody>
      </p:sp>
      <p:sp>
        <p:nvSpPr>
          <p:cNvPr id="3" name="Content Placeholder 2">
            <a:extLst>
              <a:ext uri="{FF2B5EF4-FFF2-40B4-BE49-F238E27FC236}">
                <a16:creationId xmlns:a16="http://schemas.microsoft.com/office/drawing/2014/main" id="{7C622532-8F7C-E3E7-F60B-7CDACCE48C2A}"/>
              </a:ext>
            </a:extLst>
          </p:cNvPr>
          <p:cNvSpPr>
            <a:spLocks noGrp="1"/>
          </p:cNvSpPr>
          <p:nvPr>
            <p:ph idx="1"/>
          </p:nvPr>
        </p:nvSpPr>
        <p:spPr/>
        <p:txBody>
          <a:bodyPr/>
          <a:lstStyle/>
          <a:p>
            <a:r>
              <a:rPr lang="en-GB" dirty="0"/>
              <a:t>Combines together experienced developers, which should result in a high quality of code.</a:t>
            </a:r>
          </a:p>
          <a:p>
            <a:r>
              <a:rPr lang="en-GB" dirty="0"/>
              <a:t>Experienced developers still make mistakes, so the advantage of two developers is not lost.</a:t>
            </a:r>
          </a:p>
          <a:p>
            <a:r>
              <a:rPr lang="en-GB" dirty="0"/>
              <a:t>This works best when working on a legitimately challenging problem – there’s limited benefit to having two experienced developers work together on simple problems.</a:t>
            </a:r>
          </a:p>
          <a:p>
            <a:r>
              <a:rPr lang="en-GB" dirty="0"/>
              <a:t>Experienced developers are often the worst at asking for help, so this approach overcomes some of those issues.</a:t>
            </a:r>
          </a:p>
          <a:p>
            <a:r>
              <a:rPr lang="en-GB" dirty="0"/>
              <a:t>On the downside, developers often learn common approaches to problems, so there’s unlikely to be much “out of the box” thinking.</a:t>
            </a:r>
          </a:p>
          <a:p>
            <a:endParaRPr lang="en-GB" dirty="0"/>
          </a:p>
        </p:txBody>
      </p:sp>
    </p:spTree>
    <p:extLst>
      <p:ext uri="{BB962C8B-B14F-4D97-AF65-F5344CB8AC3E}">
        <p14:creationId xmlns:p14="http://schemas.microsoft.com/office/powerpoint/2010/main" val="3687024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0F45D-3A30-7677-3F0E-6BAA630BB79C}"/>
              </a:ext>
            </a:extLst>
          </p:cNvPr>
          <p:cNvSpPr>
            <a:spLocks noGrp="1"/>
          </p:cNvSpPr>
          <p:nvPr>
            <p:ph type="title"/>
          </p:nvPr>
        </p:nvSpPr>
        <p:spPr/>
        <p:txBody>
          <a:bodyPr/>
          <a:lstStyle/>
          <a:p>
            <a:r>
              <a:rPr lang="en-GB" dirty="0"/>
              <a:t>Novice-novice</a:t>
            </a:r>
          </a:p>
        </p:txBody>
      </p:sp>
      <p:sp>
        <p:nvSpPr>
          <p:cNvPr id="3" name="Content Placeholder 2">
            <a:extLst>
              <a:ext uri="{FF2B5EF4-FFF2-40B4-BE49-F238E27FC236}">
                <a16:creationId xmlns:a16="http://schemas.microsoft.com/office/drawing/2014/main" id="{79C9B222-C6ED-F6D2-3E4C-372CA68F99C4}"/>
              </a:ext>
            </a:extLst>
          </p:cNvPr>
          <p:cNvSpPr>
            <a:spLocks noGrp="1"/>
          </p:cNvSpPr>
          <p:nvPr>
            <p:ph idx="1"/>
          </p:nvPr>
        </p:nvSpPr>
        <p:spPr/>
        <p:txBody>
          <a:bodyPr/>
          <a:lstStyle/>
          <a:p>
            <a:r>
              <a:rPr lang="en-GB" dirty="0"/>
              <a:t>This is usually considered a bad idea, but some development studios try it.</a:t>
            </a:r>
          </a:p>
          <a:p>
            <a:r>
              <a:rPr lang="en-GB" dirty="0"/>
              <a:t>Novices, at least, have someone to discuss issues with, even if their co-developer may not know more than them.</a:t>
            </a:r>
          </a:p>
          <a:p>
            <a:r>
              <a:rPr lang="en-GB" dirty="0"/>
              <a:t>Can make learning programming a less frustrating experience – you have someone going through the same thing with you.</a:t>
            </a:r>
          </a:p>
          <a:p>
            <a:r>
              <a:rPr lang="en-GB" dirty="0"/>
              <a:t>Usually results in embedding bad practice, which is why it should be avoided in most cases.</a:t>
            </a:r>
          </a:p>
          <a:p>
            <a:endParaRPr lang="en-GB" dirty="0"/>
          </a:p>
        </p:txBody>
      </p:sp>
    </p:spTree>
    <p:extLst>
      <p:ext uri="{BB962C8B-B14F-4D97-AF65-F5344CB8AC3E}">
        <p14:creationId xmlns:p14="http://schemas.microsoft.com/office/powerpoint/2010/main" val="3004961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9308A-07D4-AE5B-4B69-6CC857E1CD14}"/>
              </a:ext>
            </a:extLst>
          </p:cNvPr>
          <p:cNvSpPr>
            <a:spLocks noGrp="1"/>
          </p:cNvSpPr>
          <p:nvPr>
            <p:ph type="title"/>
          </p:nvPr>
        </p:nvSpPr>
        <p:spPr/>
        <p:txBody>
          <a:bodyPr/>
          <a:lstStyle/>
          <a:p>
            <a:r>
              <a:rPr lang="en-GB" dirty="0"/>
              <a:t>Expert-novice</a:t>
            </a:r>
          </a:p>
        </p:txBody>
      </p:sp>
      <p:sp>
        <p:nvSpPr>
          <p:cNvPr id="3" name="Content Placeholder 2">
            <a:extLst>
              <a:ext uri="{FF2B5EF4-FFF2-40B4-BE49-F238E27FC236}">
                <a16:creationId xmlns:a16="http://schemas.microsoft.com/office/drawing/2014/main" id="{308C982A-1295-F585-FB25-C6D4BD27ACD9}"/>
              </a:ext>
            </a:extLst>
          </p:cNvPr>
          <p:cNvSpPr>
            <a:spLocks noGrp="1"/>
          </p:cNvSpPr>
          <p:nvPr>
            <p:ph idx="1"/>
          </p:nvPr>
        </p:nvSpPr>
        <p:spPr>
          <a:xfrm>
            <a:off x="677334" y="1496861"/>
            <a:ext cx="8596668" cy="4544502"/>
          </a:xfrm>
        </p:spPr>
        <p:txBody>
          <a:bodyPr/>
          <a:lstStyle/>
          <a:p>
            <a:r>
              <a:rPr lang="en-GB" dirty="0"/>
              <a:t>The most common pairing.</a:t>
            </a:r>
          </a:p>
          <a:p>
            <a:r>
              <a:rPr lang="en-GB" dirty="0"/>
              <a:t>The expert should be in the navigator position, the novice the driver, as much as possible.</a:t>
            </a:r>
          </a:p>
          <a:p>
            <a:pPr lvl="1"/>
            <a:r>
              <a:rPr lang="en-GB" dirty="0"/>
              <a:t>When the expert drives, the novice usually sits silently and learns very little.</a:t>
            </a:r>
          </a:p>
          <a:p>
            <a:pPr lvl="1"/>
            <a:r>
              <a:rPr lang="en-GB" dirty="0"/>
              <a:t>Can be a little nerve-wracking for the novice.</a:t>
            </a:r>
          </a:p>
          <a:p>
            <a:r>
              <a:rPr lang="en-GB" dirty="0"/>
              <a:t>Gives the novice the advantage of having someone to answer their questions, while the expert has someone to bounce ideas off and write code while they focus on the wider problem.</a:t>
            </a:r>
          </a:p>
          <a:p>
            <a:r>
              <a:rPr lang="en-GB" dirty="0"/>
              <a:t>Requires the expert to be a patient teacher, willing to slow down their rate of work for the benefit of the novice’s learning.</a:t>
            </a:r>
          </a:p>
          <a:p>
            <a:pPr lvl="1"/>
            <a:r>
              <a:rPr lang="en-GB" dirty="0"/>
              <a:t>Not all senior developers are good teachers.</a:t>
            </a:r>
          </a:p>
          <a:p>
            <a:pPr lvl="1"/>
            <a:r>
              <a:rPr lang="en-GB" dirty="0"/>
              <a:t>At no point should the expert take over and drive out of frustration.</a:t>
            </a:r>
          </a:p>
        </p:txBody>
      </p:sp>
    </p:spTree>
    <p:extLst>
      <p:ext uri="{BB962C8B-B14F-4D97-AF65-F5344CB8AC3E}">
        <p14:creationId xmlns:p14="http://schemas.microsoft.com/office/powerpoint/2010/main" val="4192441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BD64C-30AF-6E88-A85D-62B60DAC1A6E}"/>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D0863DA8-427A-20AC-2E50-C40CBF79046E}"/>
              </a:ext>
            </a:extLst>
          </p:cNvPr>
          <p:cNvSpPr>
            <a:spLocks noGrp="1"/>
          </p:cNvSpPr>
          <p:nvPr>
            <p:ph idx="1"/>
          </p:nvPr>
        </p:nvSpPr>
        <p:spPr>
          <a:xfrm>
            <a:off x="677334" y="1252603"/>
            <a:ext cx="8596668" cy="5361139"/>
          </a:xfrm>
        </p:spPr>
        <p:txBody>
          <a:bodyPr/>
          <a:lstStyle/>
          <a:p>
            <a:r>
              <a:rPr lang="en-GB" dirty="0"/>
              <a:t>Team dynamics are key to making pair programming work. You have to respect your co-developer and the ideas they may have.</a:t>
            </a:r>
          </a:p>
          <a:p>
            <a:pPr lvl="1"/>
            <a:r>
              <a:rPr lang="en-GB" dirty="0"/>
              <a:t>This includes when you may have more experience than your co-developer – discuss ideas as equals.</a:t>
            </a:r>
          </a:p>
          <a:p>
            <a:pPr lvl="1"/>
            <a:r>
              <a:rPr lang="en-GB" dirty="0"/>
              <a:t>Avoid trying to claim experience or otherwise pull rank to settle disagreements.</a:t>
            </a:r>
          </a:p>
          <a:p>
            <a:r>
              <a:rPr lang="en-GB" dirty="0"/>
              <a:t>Agree on a few principles during each session. How long the session will be, when you’ll take breaks, what is to be achieved, who will drive and navigate. Discuss your prior experience with similar problems and outline the issues that arose with solving them.</a:t>
            </a:r>
          </a:p>
          <a:p>
            <a:r>
              <a:rPr lang="en-GB" dirty="0"/>
              <a:t>Maintain a dialogue – of course there will be periods of silence where you work on things, but the entire point is to talk and bounce ideas around.</a:t>
            </a:r>
          </a:p>
          <a:p>
            <a:r>
              <a:rPr lang="en-GB" dirty="0"/>
              <a:t>Avoid ego. You are in collaboration with your partner, not competition.</a:t>
            </a:r>
          </a:p>
          <a:p>
            <a:pPr lvl="1"/>
            <a:r>
              <a:rPr lang="en-GB" dirty="0"/>
              <a:t>You are trying to collectively produce the best software product, not show the other person how smart you are.</a:t>
            </a:r>
          </a:p>
          <a:p>
            <a:pPr lvl="1"/>
            <a:r>
              <a:rPr lang="en-GB" dirty="0"/>
              <a:t>Keep differences of opinion strictly to the tech.</a:t>
            </a:r>
          </a:p>
        </p:txBody>
      </p:sp>
    </p:spTree>
    <p:extLst>
      <p:ext uri="{BB962C8B-B14F-4D97-AF65-F5344CB8AC3E}">
        <p14:creationId xmlns:p14="http://schemas.microsoft.com/office/powerpoint/2010/main" val="2752815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C512-F76F-6B18-1751-2BA55D36B512}"/>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1C06E823-C483-AA7E-A33A-1E172597C0CE}"/>
              </a:ext>
            </a:extLst>
          </p:cNvPr>
          <p:cNvSpPr>
            <a:spLocks noGrp="1"/>
          </p:cNvSpPr>
          <p:nvPr>
            <p:ph idx="1"/>
          </p:nvPr>
        </p:nvSpPr>
        <p:spPr>
          <a:xfrm>
            <a:off x="677334" y="1684751"/>
            <a:ext cx="8596668" cy="4356611"/>
          </a:xfrm>
        </p:spPr>
        <p:txBody>
          <a:bodyPr/>
          <a:lstStyle/>
          <a:p>
            <a:r>
              <a:rPr lang="en-GB" dirty="0"/>
              <a:t>Try, when making a suggestion, or where a difference of opinion may occur, to frame your thoughts as questions rather than statements, e.g.</a:t>
            </a:r>
          </a:p>
          <a:p>
            <a:pPr lvl="1"/>
            <a:r>
              <a:rPr lang="en-GB" dirty="0"/>
              <a:t>“How can we…”</a:t>
            </a:r>
          </a:p>
          <a:p>
            <a:pPr lvl="1"/>
            <a:r>
              <a:rPr lang="en-GB" dirty="0"/>
              <a:t>“What should we do to…”</a:t>
            </a:r>
          </a:p>
          <a:p>
            <a:pPr lvl="1"/>
            <a:r>
              <a:rPr lang="en-GB" dirty="0"/>
              <a:t>“What’s the best way to solve…”</a:t>
            </a:r>
          </a:p>
          <a:p>
            <a:pPr marL="0" indent="0">
              <a:buNone/>
            </a:pPr>
            <a:r>
              <a:rPr lang="en-GB" dirty="0"/>
              <a:t>	and be open to discussion.</a:t>
            </a:r>
          </a:p>
          <a:p>
            <a:r>
              <a:rPr lang="en-GB" dirty="0"/>
              <a:t>It’s a somewhat common approach, especially in TDD-favouring organisations to have one developer write the tests, and the other developer write the code to make them pass.</a:t>
            </a:r>
          </a:p>
          <a:p>
            <a:r>
              <a:rPr lang="en-GB" dirty="0"/>
              <a:t>Some organisations suggest a “ping-pong” approach, which involves routinely swapping the driver – however this works poorly online.</a:t>
            </a:r>
          </a:p>
        </p:txBody>
      </p:sp>
    </p:spTree>
    <p:extLst>
      <p:ext uri="{BB962C8B-B14F-4D97-AF65-F5344CB8AC3E}">
        <p14:creationId xmlns:p14="http://schemas.microsoft.com/office/powerpoint/2010/main" val="53826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4D7E-2BD5-2DE9-D6A7-5660969F7FBA}"/>
              </a:ext>
            </a:extLst>
          </p:cNvPr>
          <p:cNvSpPr>
            <a:spLocks noGrp="1"/>
          </p:cNvSpPr>
          <p:nvPr>
            <p:ph type="title"/>
          </p:nvPr>
        </p:nvSpPr>
        <p:spPr/>
        <p:txBody>
          <a:bodyPr/>
          <a:lstStyle/>
          <a:p>
            <a:r>
              <a:rPr lang="en-GB" dirty="0"/>
              <a:t>Let’s try it…</a:t>
            </a:r>
          </a:p>
        </p:txBody>
      </p:sp>
      <p:sp>
        <p:nvSpPr>
          <p:cNvPr id="4" name="Content Placeholder 2">
            <a:extLst>
              <a:ext uri="{FF2B5EF4-FFF2-40B4-BE49-F238E27FC236}">
                <a16:creationId xmlns:a16="http://schemas.microsoft.com/office/drawing/2014/main" id="{1A6A6B96-77A2-CEAF-BFBC-D64FC495BFCA}"/>
              </a:ext>
            </a:extLst>
          </p:cNvPr>
          <p:cNvSpPr>
            <a:spLocks noGrp="1"/>
          </p:cNvSpPr>
          <p:nvPr>
            <p:ph idx="1"/>
          </p:nvPr>
        </p:nvSpPr>
        <p:spPr>
          <a:xfrm>
            <a:off x="1401335" y="1340839"/>
            <a:ext cx="7029450" cy="4586674"/>
          </a:xfrm>
        </p:spPr>
        <p:txBody>
          <a:bodyPr/>
          <a:lstStyle/>
          <a:p>
            <a:r>
              <a:rPr lang="en-GB" dirty="0"/>
              <a:t>Write a program that displays a counter from 0 to 999 using asterisks</a:t>
            </a:r>
            <a:br>
              <a:rPr lang="en-GB" dirty="0"/>
            </a:br>
            <a:r>
              <a:rPr lang="en-GB" dirty="0"/>
              <a:t>Example:</a:t>
            </a:r>
            <a:br>
              <a:rPr lang="en-GB" dirty="0"/>
            </a:br>
            <a:r>
              <a:rPr lang="en-GB" dirty="0"/>
              <a:t>Here’s a count from 8 to 12</a:t>
            </a:r>
            <a:br>
              <a:rPr lang="en-GB" dirty="0"/>
            </a:br>
            <a:endParaRPr lang="en-GB" dirty="0"/>
          </a:p>
        </p:txBody>
      </p:sp>
      <p:graphicFrame>
        <p:nvGraphicFramePr>
          <p:cNvPr id="5" name="Table 4">
            <a:extLst>
              <a:ext uri="{FF2B5EF4-FFF2-40B4-BE49-F238E27FC236}">
                <a16:creationId xmlns:a16="http://schemas.microsoft.com/office/drawing/2014/main" id="{AD79C62C-2FA4-C5FC-8334-02D07B677467}"/>
              </a:ext>
            </a:extLst>
          </p:cNvPr>
          <p:cNvGraphicFramePr>
            <a:graphicFrameLocks noGrp="1"/>
          </p:cNvGraphicFramePr>
          <p:nvPr>
            <p:extLst>
              <p:ext uri="{D42A27DB-BD31-4B8C-83A1-F6EECF244321}">
                <p14:modId xmlns:p14="http://schemas.microsoft.com/office/powerpoint/2010/main" val="1644500652"/>
              </p:ext>
            </p:extLst>
          </p:nvPr>
        </p:nvGraphicFramePr>
        <p:xfrm>
          <a:off x="963182" y="2910840"/>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8"/>
                  </a:ext>
                </a:extLst>
              </a:tr>
            </a:tbl>
          </a:graphicData>
        </a:graphic>
      </p:graphicFrame>
      <p:sp>
        <p:nvSpPr>
          <p:cNvPr id="6" name="Oval 5">
            <a:extLst>
              <a:ext uri="{FF2B5EF4-FFF2-40B4-BE49-F238E27FC236}">
                <a16:creationId xmlns:a16="http://schemas.microsoft.com/office/drawing/2014/main" id="{46860581-6D6E-B9AB-87FA-615AAAC9856B}"/>
              </a:ext>
            </a:extLst>
          </p:cNvPr>
          <p:cNvSpPr/>
          <p:nvPr/>
        </p:nvSpPr>
        <p:spPr bwMode="auto">
          <a:xfrm>
            <a:off x="809839" y="2741278"/>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8</a:t>
            </a:r>
          </a:p>
        </p:txBody>
      </p:sp>
      <p:graphicFrame>
        <p:nvGraphicFramePr>
          <p:cNvPr id="7" name="Table 6">
            <a:extLst>
              <a:ext uri="{FF2B5EF4-FFF2-40B4-BE49-F238E27FC236}">
                <a16:creationId xmlns:a16="http://schemas.microsoft.com/office/drawing/2014/main" id="{0A306397-0B30-9BDC-3A9C-761DEAED2BF8}"/>
              </a:ext>
            </a:extLst>
          </p:cNvPr>
          <p:cNvGraphicFramePr>
            <a:graphicFrameLocks noGrp="1"/>
          </p:cNvGraphicFramePr>
          <p:nvPr>
            <p:extLst>
              <p:ext uri="{D42A27DB-BD31-4B8C-83A1-F6EECF244321}">
                <p14:modId xmlns:p14="http://schemas.microsoft.com/office/powerpoint/2010/main" val="1838155074"/>
              </p:ext>
            </p:extLst>
          </p:nvPr>
        </p:nvGraphicFramePr>
        <p:xfrm>
          <a:off x="2861745" y="2893874"/>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8"/>
                  </a:ext>
                </a:extLst>
              </a:tr>
            </a:tbl>
          </a:graphicData>
        </a:graphic>
      </p:graphicFrame>
      <p:sp>
        <p:nvSpPr>
          <p:cNvPr id="8" name="Oval 7">
            <a:extLst>
              <a:ext uri="{FF2B5EF4-FFF2-40B4-BE49-F238E27FC236}">
                <a16:creationId xmlns:a16="http://schemas.microsoft.com/office/drawing/2014/main" id="{789E6137-1F2B-1C06-DE2D-AF39906A0125}"/>
              </a:ext>
            </a:extLst>
          </p:cNvPr>
          <p:cNvSpPr/>
          <p:nvPr/>
        </p:nvSpPr>
        <p:spPr bwMode="auto">
          <a:xfrm>
            <a:off x="2708402" y="2724312"/>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9</a:t>
            </a:r>
          </a:p>
        </p:txBody>
      </p:sp>
      <p:graphicFrame>
        <p:nvGraphicFramePr>
          <p:cNvPr id="9" name="Table 8">
            <a:extLst>
              <a:ext uri="{FF2B5EF4-FFF2-40B4-BE49-F238E27FC236}">
                <a16:creationId xmlns:a16="http://schemas.microsoft.com/office/drawing/2014/main" id="{F2E1DF18-3E07-1F3F-6580-FD18CC6B1E69}"/>
              </a:ext>
            </a:extLst>
          </p:cNvPr>
          <p:cNvGraphicFramePr>
            <a:graphicFrameLocks noGrp="1"/>
          </p:cNvGraphicFramePr>
          <p:nvPr>
            <p:extLst>
              <p:ext uri="{D42A27DB-BD31-4B8C-83A1-F6EECF244321}">
                <p14:modId xmlns:p14="http://schemas.microsoft.com/office/powerpoint/2010/main" val="1377394643"/>
              </p:ext>
            </p:extLst>
          </p:nvPr>
        </p:nvGraphicFramePr>
        <p:xfrm>
          <a:off x="4606965" y="2893384"/>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tc>
                  <a:txBody>
                    <a:bodyPr/>
                    <a:lstStyle/>
                    <a:p>
                      <a:pPr algn="ctr"/>
                      <a:r>
                        <a:rPr lang="en-GB" dirty="0"/>
                        <a:t>_</a:t>
                      </a:r>
                    </a:p>
                  </a:txBody>
                  <a:tcPr>
                    <a:solidFill>
                      <a:schemeClr val="bg1"/>
                    </a:solidFill>
                  </a:tcPr>
                </a:tc>
                <a:extLst>
                  <a:ext uri="{0D108BD9-81ED-4DB2-BD59-A6C34878D82A}">
                    <a16:rowId xmlns:a16="http://schemas.microsoft.com/office/drawing/2014/main" val="10008"/>
                  </a:ext>
                </a:extLst>
              </a:tr>
            </a:tbl>
          </a:graphicData>
        </a:graphic>
      </p:graphicFrame>
      <p:sp>
        <p:nvSpPr>
          <p:cNvPr id="10" name="Oval 9">
            <a:extLst>
              <a:ext uri="{FF2B5EF4-FFF2-40B4-BE49-F238E27FC236}">
                <a16:creationId xmlns:a16="http://schemas.microsoft.com/office/drawing/2014/main" id="{B7BEB009-97FE-9BCB-E818-F47B32DAA63B}"/>
              </a:ext>
            </a:extLst>
          </p:cNvPr>
          <p:cNvSpPr/>
          <p:nvPr/>
        </p:nvSpPr>
        <p:spPr bwMode="auto">
          <a:xfrm>
            <a:off x="4453622" y="2723822"/>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10</a:t>
            </a:r>
          </a:p>
        </p:txBody>
      </p:sp>
      <p:graphicFrame>
        <p:nvGraphicFramePr>
          <p:cNvPr id="11" name="Table 10">
            <a:extLst>
              <a:ext uri="{FF2B5EF4-FFF2-40B4-BE49-F238E27FC236}">
                <a16:creationId xmlns:a16="http://schemas.microsoft.com/office/drawing/2014/main" id="{24D5158E-AEDA-1D35-C50D-5A1D591590FA}"/>
              </a:ext>
            </a:extLst>
          </p:cNvPr>
          <p:cNvGraphicFramePr>
            <a:graphicFrameLocks noGrp="1"/>
          </p:cNvGraphicFramePr>
          <p:nvPr>
            <p:extLst>
              <p:ext uri="{D42A27DB-BD31-4B8C-83A1-F6EECF244321}">
                <p14:modId xmlns:p14="http://schemas.microsoft.com/office/powerpoint/2010/main" val="3529001003"/>
              </p:ext>
            </p:extLst>
          </p:nvPr>
        </p:nvGraphicFramePr>
        <p:xfrm>
          <a:off x="6388783" y="2893874"/>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8"/>
                  </a:ext>
                </a:extLst>
              </a:tr>
            </a:tbl>
          </a:graphicData>
        </a:graphic>
      </p:graphicFrame>
      <p:sp>
        <p:nvSpPr>
          <p:cNvPr id="12" name="Oval 11">
            <a:extLst>
              <a:ext uri="{FF2B5EF4-FFF2-40B4-BE49-F238E27FC236}">
                <a16:creationId xmlns:a16="http://schemas.microsoft.com/office/drawing/2014/main" id="{C7968246-AEC6-F5AD-9045-F397D18C6F68}"/>
              </a:ext>
            </a:extLst>
          </p:cNvPr>
          <p:cNvSpPr/>
          <p:nvPr/>
        </p:nvSpPr>
        <p:spPr bwMode="auto">
          <a:xfrm>
            <a:off x="6235440" y="2724312"/>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11</a:t>
            </a:r>
          </a:p>
        </p:txBody>
      </p:sp>
      <p:graphicFrame>
        <p:nvGraphicFramePr>
          <p:cNvPr id="13" name="Table 12">
            <a:extLst>
              <a:ext uri="{FF2B5EF4-FFF2-40B4-BE49-F238E27FC236}">
                <a16:creationId xmlns:a16="http://schemas.microsoft.com/office/drawing/2014/main" id="{96AD19D6-271A-3DA7-9A56-10B3D4FF72B3}"/>
              </a:ext>
            </a:extLst>
          </p:cNvPr>
          <p:cNvGraphicFramePr>
            <a:graphicFrameLocks noGrp="1"/>
          </p:cNvGraphicFramePr>
          <p:nvPr>
            <p:extLst>
              <p:ext uri="{D42A27DB-BD31-4B8C-83A1-F6EECF244321}">
                <p14:modId xmlns:p14="http://schemas.microsoft.com/office/powerpoint/2010/main" val="4289047558"/>
              </p:ext>
            </p:extLst>
          </p:nvPr>
        </p:nvGraphicFramePr>
        <p:xfrm>
          <a:off x="7980660" y="2880340"/>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8"/>
                  </a:ext>
                </a:extLst>
              </a:tr>
            </a:tbl>
          </a:graphicData>
        </a:graphic>
      </p:graphicFrame>
      <p:sp>
        <p:nvSpPr>
          <p:cNvPr id="14" name="Oval 13">
            <a:extLst>
              <a:ext uri="{FF2B5EF4-FFF2-40B4-BE49-F238E27FC236}">
                <a16:creationId xmlns:a16="http://schemas.microsoft.com/office/drawing/2014/main" id="{9E9685AD-F9ED-7E46-4933-CC44D1FC7F09}"/>
              </a:ext>
            </a:extLst>
          </p:cNvPr>
          <p:cNvSpPr/>
          <p:nvPr/>
        </p:nvSpPr>
        <p:spPr bwMode="auto">
          <a:xfrm>
            <a:off x="7827317" y="2710778"/>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12</a:t>
            </a:r>
          </a:p>
        </p:txBody>
      </p:sp>
      <p:sp>
        <p:nvSpPr>
          <p:cNvPr id="15" name="TextBox 14">
            <a:extLst>
              <a:ext uri="{FF2B5EF4-FFF2-40B4-BE49-F238E27FC236}">
                <a16:creationId xmlns:a16="http://schemas.microsoft.com/office/drawing/2014/main" id="{65166853-233F-E783-34B5-2ACF288C14C8}"/>
              </a:ext>
            </a:extLst>
          </p:cNvPr>
          <p:cNvSpPr txBox="1"/>
          <p:nvPr/>
        </p:nvSpPr>
        <p:spPr>
          <a:xfrm>
            <a:off x="730459" y="6142941"/>
            <a:ext cx="684803" cy="369332"/>
          </a:xfrm>
          <a:prstGeom prst="rect">
            <a:avLst/>
          </a:prstGeom>
          <a:noFill/>
        </p:spPr>
        <p:txBody>
          <a:bodyPr wrap="none" rtlCol="0">
            <a:spAutoFit/>
          </a:bodyPr>
          <a:lstStyle/>
          <a:p>
            <a:r>
              <a:rPr lang="en-GB" dirty="0"/>
              <a:t>100s</a:t>
            </a:r>
          </a:p>
        </p:txBody>
      </p:sp>
      <p:sp>
        <p:nvSpPr>
          <p:cNvPr id="16" name="TextBox 15">
            <a:extLst>
              <a:ext uri="{FF2B5EF4-FFF2-40B4-BE49-F238E27FC236}">
                <a16:creationId xmlns:a16="http://schemas.microsoft.com/office/drawing/2014/main" id="{ED8DA881-0507-8C06-2D27-4A0BF1FCDCA3}"/>
              </a:ext>
            </a:extLst>
          </p:cNvPr>
          <p:cNvSpPr txBox="1"/>
          <p:nvPr/>
        </p:nvSpPr>
        <p:spPr>
          <a:xfrm>
            <a:off x="1300691" y="6142941"/>
            <a:ext cx="556563" cy="369332"/>
          </a:xfrm>
          <a:prstGeom prst="rect">
            <a:avLst/>
          </a:prstGeom>
          <a:noFill/>
        </p:spPr>
        <p:txBody>
          <a:bodyPr wrap="none" rtlCol="0">
            <a:spAutoFit/>
          </a:bodyPr>
          <a:lstStyle/>
          <a:p>
            <a:r>
              <a:rPr lang="en-GB" dirty="0"/>
              <a:t>10s</a:t>
            </a:r>
          </a:p>
        </p:txBody>
      </p:sp>
      <p:sp>
        <p:nvSpPr>
          <p:cNvPr id="17" name="TextBox 16">
            <a:extLst>
              <a:ext uri="{FF2B5EF4-FFF2-40B4-BE49-F238E27FC236}">
                <a16:creationId xmlns:a16="http://schemas.microsoft.com/office/drawing/2014/main" id="{EE13457C-1BDB-7047-9C8E-ADBD944F5249}"/>
              </a:ext>
            </a:extLst>
          </p:cNvPr>
          <p:cNvSpPr txBox="1"/>
          <p:nvPr/>
        </p:nvSpPr>
        <p:spPr>
          <a:xfrm>
            <a:off x="1751674" y="6142941"/>
            <a:ext cx="710451" cy="369332"/>
          </a:xfrm>
          <a:prstGeom prst="rect">
            <a:avLst/>
          </a:prstGeom>
          <a:noFill/>
        </p:spPr>
        <p:txBody>
          <a:bodyPr wrap="none" rtlCol="0">
            <a:spAutoFit/>
          </a:bodyPr>
          <a:lstStyle/>
          <a:p>
            <a:r>
              <a:rPr lang="en-GB" dirty="0"/>
              <a:t>Units</a:t>
            </a:r>
          </a:p>
        </p:txBody>
      </p:sp>
    </p:spTree>
    <p:extLst>
      <p:ext uri="{BB962C8B-B14F-4D97-AF65-F5344CB8AC3E}">
        <p14:creationId xmlns:p14="http://schemas.microsoft.com/office/powerpoint/2010/main" val="863158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3975-4F57-B358-AD92-EFA68F3C4D49}"/>
              </a:ext>
            </a:extLst>
          </p:cNvPr>
          <p:cNvSpPr>
            <a:spLocks noGrp="1"/>
          </p:cNvSpPr>
          <p:nvPr>
            <p:ph type="title"/>
          </p:nvPr>
        </p:nvSpPr>
        <p:spPr>
          <a:xfrm>
            <a:off x="677334" y="609600"/>
            <a:ext cx="8596668" cy="686844"/>
          </a:xfrm>
        </p:spPr>
        <p:txBody>
          <a:bodyPr/>
          <a:lstStyle/>
          <a:p>
            <a:r>
              <a:rPr lang="en-GB" dirty="0"/>
              <a:t>In these teams:</a:t>
            </a:r>
          </a:p>
        </p:txBody>
      </p:sp>
      <p:graphicFrame>
        <p:nvGraphicFramePr>
          <p:cNvPr id="4" name="Table 4">
            <a:extLst>
              <a:ext uri="{FF2B5EF4-FFF2-40B4-BE49-F238E27FC236}">
                <a16:creationId xmlns:a16="http://schemas.microsoft.com/office/drawing/2014/main" id="{4AA1E179-AFD1-FD79-6F32-B4EF7482E63F}"/>
              </a:ext>
            </a:extLst>
          </p:cNvPr>
          <p:cNvGraphicFramePr>
            <a:graphicFrameLocks noGrp="1"/>
          </p:cNvGraphicFramePr>
          <p:nvPr>
            <p:ph idx="1"/>
            <p:extLst>
              <p:ext uri="{D42A27DB-BD31-4B8C-83A1-F6EECF244321}">
                <p14:modId xmlns:p14="http://schemas.microsoft.com/office/powerpoint/2010/main" val="607107079"/>
              </p:ext>
            </p:extLst>
          </p:nvPr>
        </p:nvGraphicFramePr>
        <p:xfrm>
          <a:off x="677691" y="1296444"/>
          <a:ext cx="8596311" cy="2595880"/>
        </p:xfrm>
        <a:graphic>
          <a:graphicData uri="http://schemas.openxmlformats.org/drawingml/2006/table">
            <a:tbl>
              <a:tblPr firstRow="1" bandRow="1">
                <a:tableStyleId>{5C22544A-7EE6-4342-B048-85BDC9FD1C3A}</a:tableStyleId>
              </a:tblPr>
              <a:tblGrid>
                <a:gridCol w="2865437">
                  <a:extLst>
                    <a:ext uri="{9D8B030D-6E8A-4147-A177-3AD203B41FA5}">
                      <a16:colId xmlns:a16="http://schemas.microsoft.com/office/drawing/2014/main" val="4029026526"/>
                    </a:ext>
                  </a:extLst>
                </a:gridCol>
                <a:gridCol w="2865437">
                  <a:extLst>
                    <a:ext uri="{9D8B030D-6E8A-4147-A177-3AD203B41FA5}">
                      <a16:colId xmlns:a16="http://schemas.microsoft.com/office/drawing/2014/main" val="4134442116"/>
                    </a:ext>
                  </a:extLst>
                </a:gridCol>
                <a:gridCol w="2865437">
                  <a:extLst>
                    <a:ext uri="{9D8B030D-6E8A-4147-A177-3AD203B41FA5}">
                      <a16:colId xmlns:a16="http://schemas.microsoft.com/office/drawing/2014/main" val="2995255115"/>
                    </a:ext>
                  </a:extLst>
                </a:gridCol>
              </a:tblGrid>
              <a:tr h="370840">
                <a:tc>
                  <a:txBody>
                    <a:bodyPr/>
                    <a:lstStyle/>
                    <a:p>
                      <a:r>
                        <a:rPr lang="en-GB" dirty="0"/>
                        <a:t>Team</a:t>
                      </a:r>
                    </a:p>
                  </a:txBody>
                  <a:tcPr/>
                </a:tc>
                <a:tc>
                  <a:txBody>
                    <a:bodyPr/>
                    <a:lstStyle/>
                    <a:p>
                      <a:r>
                        <a:rPr lang="en-GB" dirty="0"/>
                        <a:t>Driver (initial)</a:t>
                      </a:r>
                    </a:p>
                  </a:txBody>
                  <a:tcPr/>
                </a:tc>
                <a:tc>
                  <a:txBody>
                    <a:bodyPr/>
                    <a:lstStyle/>
                    <a:p>
                      <a:r>
                        <a:rPr lang="en-GB" dirty="0"/>
                        <a:t>Navigator (initial)</a:t>
                      </a:r>
                    </a:p>
                  </a:txBody>
                  <a:tcPr/>
                </a:tc>
                <a:extLst>
                  <a:ext uri="{0D108BD9-81ED-4DB2-BD59-A6C34878D82A}">
                    <a16:rowId xmlns:a16="http://schemas.microsoft.com/office/drawing/2014/main" val="3166412996"/>
                  </a:ext>
                </a:extLst>
              </a:tr>
              <a:tr h="370840">
                <a:tc>
                  <a:txBody>
                    <a:bodyPr/>
                    <a:lstStyle/>
                    <a:p>
                      <a:r>
                        <a:rPr lang="en-GB" dirty="0"/>
                        <a:t>A</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Arthur</a:t>
                      </a:r>
                    </a:p>
                  </a:txBody>
                  <a:tcPr/>
                </a:tc>
                <a:tc>
                  <a:txBody>
                    <a:bodyPr/>
                    <a:lstStyle/>
                    <a:p>
                      <a:r>
                        <a:rPr lang="en-GB" dirty="0"/>
                        <a:t>Nathan</a:t>
                      </a:r>
                    </a:p>
                  </a:txBody>
                  <a:tcPr/>
                </a:tc>
                <a:extLst>
                  <a:ext uri="{0D108BD9-81ED-4DB2-BD59-A6C34878D82A}">
                    <a16:rowId xmlns:a16="http://schemas.microsoft.com/office/drawing/2014/main" val="4084130320"/>
                  </a:ext>
                </a:extLst>
              </a:tr>
              <a:tr h="370840">
                <a:tc>
                  <a:txBody>
                    <a:bodyPr/>
                    <a:lstStyle/>
                    <a:p>
                      <a:r>
                        <a:rPr lang="en-GB" dirty="0"/>
                        <a:t>B</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Mihai</a:t>
                      </a:r>
                    </a:p>
                  </a:txBody>
                  <a:tcPr/>
                </a:tc>
                <a:tc>
                  <a:txBody>
                    <a:bodyPr/>
                    <a:lstStyle/>
                    <a:p>
                      <a:r>
                        <a:rPr lang="en-GB" dirty="0"/>
                        <a:t>Oliver</a:t>
                      </a:r>
                    </a:p>
                  </a:txBody>
                  <a:tcPr/>
                </a:tc>
                <a:extLst>
                  <a:ext uri="{0D108BD9-81ED-4DB2-BD59-A6C34878D82A}">
                    <a16:rowId xmlns:a16="http://schemas.microsoft.com/office/drawing/2014/main" val="2534976667"/>
                  </a:ext>
                </a:extLst>
              </a:tr>
              <a:tr h="370840">
                <a:tc>
                  <a:txBody>
                    <a:bodyPr/>
                    <a:lstStyle/>
                    <a:p>
                      <a:r>
                        <a:rPr lang="en-GB" dirty="0"/>
                        <a:t>C</a:t>
                      </a:r>
                    </a:p>
                  </a:txBody>
                  <a:tcPr/>
                </a:tc>
                <a:tc>
                  <a:txBody>
                    <a:bodyPr/>
                    <a:lstStyle/>
                    <a:p>
                      <a:r>
                        <a:rPr lang="en-GB" dirty="0"/>
                        <a:t>Rania</a:t>
                      </a:r>
                    </a:p>
                  </a:txBody>
                  <a:tcPr/>
                </a:tc>
                <a:tc>
                  <a:txBody>
                    <a:bodyPr/>
                    <a:lstStyle/>
                    <a:p>
                      <a:r>
                        <a:rPr lang="en-GB" dirty="0"/>
                        <a:t>Callan</a:t>
                      </a:r>
                    </a:p>
                  </a:txBody>
                  <a:tcPr/>
                </a:tc>
                <a:extLst>
                  <a:ext uri="{0D108BD9-81ED-4DB2-BD59-A6C34878D82A}">
                    <a16:rowId xmlns:a16="http://schemas.microsoft.com/office/drawing/2014/main" val="1523500188"/>
                  </a:ext>
                </a:extLst>
              </a:tr>
              <a:tr h="370840">
                <a:tc>
                  <a:txBody>
                    <a:bodyPr/>
                    <a:lstStyle/>
                    <a:p>
                      <a:r>
                        <a:rPr lang="en-GB" dirty="0"/>
                        <a:t>D</a:t>
                      </a:r>
                    </a:p>
                  </a:txBody>
                  <a:tcPr/>
                </a:tc>
                <a:tc>
                  <a:txBody>
                    <a:bodyPr/>
                    <a:lstStyle/>
                    <a:p>
                      <a:r>
                        <a:rPr lang="en-GB" dirty="0"/>
                        <a:t>Saeed</a:t>
                      </a:r>
                    </a:p>
                  </a:txBody>
                  <a:tcPr/>
                </a:tc>
                <a:tc>
                  <a:txBody>
                    <a:bodyPr/>
                    <a:lstStyle/>
                    <a:p>
                      <a:r>
                        <a:rPr lang="en-GB" dirty="0"/>
                        <a:t>Agnes</a:t>
                      </a:r>
                    </a:p>
                  </a:txBody>
                  <a:tcPr/>
                </a:tc>
                <a:extLst>
                  <a:ext uri="{0D108BD9-81ED-4DB2-BD59-A6C34878D82A}">
                    <a16:rowId xmlns:a16="http://schemas.microsoft.com/office/drawing/2014/main" val="150720567"/>
                  </a:ext>
                </a:extLst>
              </a:tr>
              <a:tr h="370840">
                <a:tc>
                  <a:txBody>
                    <a:bodyPr/>
                    <a:lstStyle/>
                    <a:p>
                      <a:r>
                        <a:rPr lang="en-GB" dirty="0"/>
                        <a:t>E</a:t>
                      </a:r>
                    </a:p>
                  </a:txBody>
                  <a:tcPr/>
                </a:tc>
                <a:tc>
                  <a:txBody>
                    <a:bodyPr/>
                    <a:lstStyle/>
                    <a:p>
                      <a:r>
                        <a:rPr lang="en-GB" dirty="0" err="1"/>
                        <a:t>Elanwy</a:t>
                      </a:r>
                      <a:endParaRPr lang="en-GB" dirty="0"/>
                    </a:p>
                  </a:txBody>
                  <a:tcPr/>
                </a:tc>
                <a:tc>
                  <a:txBody>
                    <a:bodyPr/>
                    <a:lstStyle/>
                    <a:p>
                      <a:r>
                        <a:rPr lang="en-GB" dirty="0"/>
                        <a:t>Keyur</a:t>
                      </a:r>
                    </a:p>
                  </a:txBody>
                  <a:tcPr/>
                </a:tc>
                <a:extLst>
                  <a:ext uri="{0D108BD9-81ED-4DB2-BD59-A6C34878D82A}">
                    <a16:rowId xmlns:a16="http://schemas.microsoft.com/office/drawing/2014/main" val="421347948"/>
                  </a:ext>
                </a:extLst>
              </a:tr>
              <a:tr h="370840">
                <a:tc>
                  <a:txBody>
                    <a:bodyPr/>
                    <a:lstStyle/>
                    <a:p>
                      <a:r>
                        <a:rPr lang="en-GB" dirty="0"/>
                        <a:t>F</a:t>
                      </a:r>
                    </a:p>
                  </a:txBody>
                  <a:tcPr/>
                </a:tc>
                <a:tc>
                  <a:txBody>
                    <a:bodyPr/>
                    <a:lstStyle/>
                    <a:p>
                      <a:r>
                        <a:rPr lang="en-GB" dirty="0"/>
                        <a:t>Liam</a:t>
                      </a:r>
                    </a:p>
                  </a:txBody>
                  <a:tcPr/>
                </a:tc>
                <a:tc>
                  <a:txBody>
                    <a:bodyPr/>
                    <a:lstStyle/>
                    <a:p>
                      <a:r>
                        <a:rPr lang="en-GB" dirty="0"/>
                        <a:t>Kieran</a:t>
                      </a:r>
                    </a:p>
                  </a:txBody>
                  <a:tcPr/>
                </a:tc>
                <a:extLst>
                  <a:ext uri="{0D108BD9-81ED-4DB2-BD59-A6C34878D82A}">
                    <a16:rowId xmlns:a16="http://schemas.microsoft.com/office/drawing/2014/main" val="3675733401"/>
                  </a:ext>
                </a:extLst>
              </a:tr>
            </a:tbl>
          </a:graphicData>
        </a:graphic>
      </p:graphicFrame>
      <p:sp>
        <p:nvSpPr>
          <p:cNvPr id="5" name="Content Placeholder 2">
            <a:extLst>
              <a:ext uri="{FF2B5EF4-FFF2-40B4-BE49-F238E27FC236}">
                <a16:creationId xmlns:a16="http://schemas.microsoft.com/office/drawing/2014/main" id="{E157409F-8C58-77AA-FE15-9DF8579629E1}"/>
              </a:ext>
            </a:extLst>
          </p:cNvPr>
          <p:cNvSpPr txBox="1">
            <a:spLocks/>
          </p:cNvSpPr>
          <p:nvPr/>
        </p:nvSpPr>
        <p:spPr>
          <a:xfrm>
            <a:off x="677334" y="4070959"/>
            <a:ext cx="8596668" cy="259588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Use Teams with a screen share from the driver.</a:t>
            </a:r>
          </a:p>
          <a:p>
            <a:r>
              <a:rPr lang="en-GB" dirty="0"/>
              <a:t>Swap the driver at around the halfway point – I’ll remind you.</a:t>
            </a:r>
          </a:p>
          <a:p>
            <a:r>
              <a:rPr lang="en-GB" b="1" u="sng" dirty="0"/>
              <a:t>Cameras on</a:t>
            </a:r>
            <a:r>
              <a:rPr lang="en-GB" dirty="0"/>
              <a:t>.</a:t>
            </a:r>
          </a:p>
          <a:p>
            <a:r>
              <a:rPr lang="en-GB" dirty="0"/>
              <a:t>I’ll drop in between the breakout rooms to observe and offer advice if needed.</a:t>
            </a:r>
          </a:p>
          <a:p>
            <a:r>
              <a:rPr lang="en-GB" dirty="0"/>
              <a:t>I will ask you to reflect on the process and discuss the code you generated at the end.</a:t>
            </a:r>
          </a:p>
        </p:txBody>
      </p:sp>
    </p:spTree>
    <p:extLst>
      <p:ext uri="{BB962C8B-B14F-4D97-AF65-F5344CB8AC3E}">
        <p14:creationId xmlns:p14="http://schemas.microsoft.com/office/powerpoint/2010/main" val="18342875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310</TotalTime>
  <Words>1214</Words>
  <Application>Microsoft Office PowerPoint</Application>
  <PresentationFormat>Widescreen</PresentationFormat>
  <Paragraphs>144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Helvetica</vt:lpstr>
      <vt:lpstr>Trebuchet MS</vt:lpstr>
      <vt:lpstr>Wingdings 3</vt:lpstr>
      <vt:lpstr>Facet</vt:lpstr>
      <vt:lpstr>Pair Programming</vt:lpstr>
      <vt:lpstr>Pair Programming</vt:lpstr>
      <vt:lpstr>Pair Programming roles</vt:lpstr>
      <vt:lpstr>General advantages</vt:lpstr>
      <vt:lpstr>General disadvantages</vt:lpstr>
      <vt:lpstr>Approaches</vt:lpstr>
      <vt:lpstr>Expert-expert</vt:lpstr>
      <vt:lpstr>Novice-novice</vt:lpstr>
      <vt:lpstr>Expert-novice</vt:lpstr>
      <vt:lpstr>Tips</vt:lpstr>
      <vt:lpstr>Tips</vt:lpstr>
      <vt:lpstr>Let’s try it…</vt:lpstr>
      <vt:lpstr>In these teams: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Pair Programming</dc:title>
  <dc:creator>Tim Bashford</dc:creator>
  <cp:lastModifiedBy>Tim Bashford</cp:lastModifiedBy>
  <cp:revision>1</cp:revision>
  <dcterms:created xsi:type="dcterms:W3CDTF">2022-10-13T13:11:20Z</dcterms:created>
  <dcterms:modified xsi:type="dcterms:W3CDTF">2022-10-14T08:40:04Z</dcterms:modified>
</cp:coreProperties>
</file>