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15"/>
  </p:notesMasterIdLst>
  <p:handoutMasterIdLst>
    <p:handoutMasterId r:id="rId16"/>
  </p:handoutMasterIdLst>
  <p:sldIdLst>
    <p:sldId id="264" r:id="rId5"/>
    <p:sldId id="257" r:id="rId6"/>
    <p:sldId id="258" r:id="rId7"/>
    <p:sldId id="259" r:id="rId8"/>
    <p:sldId id="260" r:id="rId9"/>
    <p:sldId id="261" r:id="rId10"/>
    <p:sldId id="263" r:id="rId11"/>
    <p:sldId id="262" r:id="rId12"/>
    <p:sldId id="256" r:id="rId13"/>
    <p:sldId id="265" r:id="rId1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4" d="100"/>
          <a:sy n="64" d="100"/>
        </p:scale>
        <p:origin x="748" y="48"/>
      </p:cViewPr>
      <p:guideLst/>
    </p:cSldViewPr>
  </p:slideViewPr>
  <p:notesTextViewPr>
    <p:cViewPr>
      <p:scale>
        <a:sx n="1" d="1"/>
        <a:sy n="1" d="1"/>
      </p:scale>
      <p:origin x="0" y="0"/>
    </p:cViewPr>
  </p:notesTextViewPr>
  <p:notesViewPr>
    <p:cSldViewPr snapToGrid="0">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A1B3CE-3BB3-49F6-885E-72FD06B1EF5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A7E651-DFE1-47E3-845D-885159262C9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965876-FA72-4369-843B-51C5FD5BC155}" type="datetime1">
              <a:rPr lang="en-GB" smtClean="0"/>
              <a:t>09/10/2025</a:t>
            </a:fld>
            <a:endParaRPr lang="en-GB"/>
          </a:p>
        </p:txBody>
      </p:sp>
      <p:sp>
        <p:nvSpPr>
          <p:cNvPr id="4" name="Footer Placeholder 3">
            <a:extLst>
              <a:ext uri="{FF2B5EF4-FFF2-40B4-BE49-F238E27FC236}">
                <a16:creationId xmlns:a16="http://schemas.microsoft.com/office/drawing/2014/main" id="{6014CBA8-0D57-4814-9AB8-028359C744E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2D89480-9E0C-4134-95B4-43EFF5EB99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362F978-B558-490B-866A-2EC20D8DA0BD}" type="slidenum">
              <a:rPr lang="en-GB" smtClean="0"/>
              <a:t>‹#›</a:t>
            </a:fld>
            <a:endParaRPr lang="en-GB"/>
          </a:p>
        </p:txBody>
      </p:sp>
    </p:spTree>
    <p:extLst>
      <p:ext uri="{BB962C8B-B14F-4D97-AF65-F5344CB8AC3E}">
        <p14:creationId xmlns:p14="http://schemas.microsoft.com/office/powerpoint/2010/main" val="339937625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7A273-125C-47FA-B374-7D89F2AB632C}" type="datetime1">
              <a:rPr lang="en-GB" noProof="0" smtClean="0"/>
              <a:t>09/10/2025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5A653-D01D-466A-B7F0-1597B7012E1E}" type="slidenum">
              <a:rPr lang="en-GB" noProof="0" smtClean="0"/>
              <a:t>‹#›</a:t>
            </a:fld>
            <a:endParaRPr lang="en-GB" noProof="0"/>
          </a:p>
        </p:txBody>
      </p:sp>
    </p:spTree>
    <p:extLst>
      <p:ext uri="{BB962C8B-B14F-4D97-AF65-F5344CB8AC3E}">
        <p14:creationId xmlns:p14="http://schemas.microsoft.com/office/powerpoint/2010/main" val="205082357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2</a:t>
            </a:fld>
            <a:endParaRPr lang="en-GB"/>
          </a:p>
        </p:txBody>
      </p:sp>
    </p:spTree>
    <p:extLst>
      <p:ext uri="{BB962C8B-B14F-4D97-AF65-F5344CB8AC3E}">
        <p14:creationId xmlns:p14="http://schemas.microsoft.com/office/powerpoint/2010/main" val="6680397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3</a:t>
            </a:fld>
            <a:endParaRPr lang="en-GB"/>
          </a:p>
        </p:txBody>
      </p:sp>
    </p:spTree>
    <p:extLst>
      <p:ext uri="{BB962C8B-B14F-4D97-AF65-F5344CB8AC3E}">
        <p14:creationId xmlns:p14="http://schemas.microsoft.com/office/powerpoint/2010/main" val="3942185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4</a:t>
            </a:fld>
            <a:endParaRPr lang="en-GB"/>
          </a:p>
        </p:txBody>
      </p:sp>
    </p:spTree>
    <p:extLst>
      <p:ext uri="{BB962C8B-B14F-4D97-AF65-F5344CB8AC3E}">
        <p14:creationId xmlns:p14="http://schemas.microsoft.com/office/powerpoint/2010/main" val="3616834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5</a:t>
            </a:fld>
            <a:endParaRPr lang="en-GB"/>
          </a:p>
        </p:txBody>
      </p:sp>
    </p:spTree>
    <p:extLst>
      <p:ext uri="{BB962C8B-B14F-4D97-AF65-F5344CB8AC3E}">
        <p14:creationId xmlns:p14="http://schemas.microsoft.com/office/powerpoint/2010/main" val="1176522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6</a:t>
            </a:fld>
            <a:endParaRPr lang="en-GB"/>
          </a:p>
        </p:txBody>
      </p:sp>
    </p:spTree>
    <p:extLst>
      <p:ext uri="{BB962C8B-B14F-4D97-AF65-F5344CB8AC3E}">
        <p14:creationId xmlns:p14="http://schemas.microsoft.com/office/powerpoint/2010/main" val="1651460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7</a:t>
            </a:fld>
            <a:endParaRPr lang="en-GB"/>
          </a:p>
        </p:txBody>
      </p:sp>
    </p:spTree>
    <p:extLst>
      <p:ext uri="{BB962C8B-B14F-4D97-AF65-F5344CB8AC3E}">
        <p14:creationId xmlns:p14="http://schemas.microsoft.com/office/powerpoint/2010/main" val="1933680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8</a:t>
            </a:fld>
            <a:endParaRPr lang="en-GB"/>
          </a:p>
        </p:txBody>
      </p:sp>
    </p:spTree>
    <p:extLst>
      <p:ext uri="{BB962C8B-B14F-4D97-AF65-F5344CB8AC3E}">
        <p14:creationId xmlns:p14="http://schemas.microsoft.com/office/powerpoint/2010/main" val="14139264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515A653-D01D-466A-B7F0-1597B7012E1E}" type="slidenum">
              <a:rPr lang="en-GB" smtClean="0"/>
              <a:t>9</a:t>
            </a:fld>
            <a:endParaRPr lang="en-GB"/>
          </a:p>
        </p:txBody>
      </p:sp>
    </p:spTree>
    <p:extLst>
      <p:ext uri="{BB962C8B-B14F-4D97-AF65-F5344CB8AC3E}">
        <p14:creationId xmlns:p14="http://schemas.microsoft.com/office/powerpoint/2010/main" val="3907129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0484ED-573D-D846-4143-16DDDC6094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A95E21-0B72-F2C2-B690-D6C01C0C79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EDBC32-0318-5DAD-94AD-1ABF37D6F57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8D3728D-AF4F-BE67-C7F3-3873FE64DF60}"/>
              </a:ext>
            </a:extLst>
          </p:cNvPr>
          <p:cNvSpPr>
            <a:spLocks noGrp="1"/>
          </p:cNvSpPr>
          <p:nvPr>
            <p:ph type="sldNum" sz="quarter" idx="5"/>
          </p:nvPr>
        </p:nvSpPr>
        <p:spPr/>
        <p:txBody>
          <a:bodyPr/>
          <a:lstStyle/>
          <a:p>
            <a:fld id="{9515A653-D01D-466A-B7F0-1597B7012E1E}" type="slidenum">
              <a:rPr lang="en-GB" smtClean="0"/>
              <a:t>10</a:t>
            </a:fld>
            <a:endParaRPr lang="en-GB"/>
          </a:p>
        </p:txBody>
      </p:sp>
    </p:spTree>
    <p:extLst>
      <p:ext uri="{BB962C8B-B14F-4D97-AF65-F5344CB8AC3E}">
        <p14:creationId xmlns:p14="http://schemas.microsoft.com/office/powerpoint/2010/main" val="1982247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rtlCol="0" anchor="b">
            <a:normAutofit/>
          </a:bodyPr>
          <a:lstStyle>
            <a:lvl1pPr algn="l">
              <a:defRPr sz="4800"/>
            </a:lvl1pPr>
          </a:lstStyle>
          <a:p>
            <a:pPr rtl="0"/>
            <a:r>
              <a:rPr lang="en-US" noProof="0"/>
              <a:t>Click to edit Master title style</a:t>
            </a:r>
            <a:endParaRPr lang="en-GB" noProof="0"/>
          </a:p>
        </p:txBody>
      </p:sp>
      <p:sp>
        <p:nvSpPr>
          <p:cNvPr id="3" name="Subtitle 2"/>
          <p:cNvSpPr>
            <a:spLocks noGrp="1"/>
          </p:cNvSpPr>
          <p:nvPr>
            <p:ph type="subTitle" idx="1"/>
          </p:nvPr>
        </p:nvSpPr>
        <p:spPr>
          <a:xfrm>
            <a:off x="1876424" y="3602038"/>
            <a:ext cx="8791575" cy="1655762"/>
          </a:xfrm>
        </p:spPr>
        <p:txBody>
          <a:bodyPr rtlCol="0">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7077511" y="5410201"/>
            <a:ext cx="2743200" cy="365125"/>
          </a:xfrm>
        </p:spPr>
        <p:txBody>
          <a:bodyPr rtlCol="0"/>
          <a:lstStyle/>
          <a:p>
            <a:pPr rtl="0"/>
            <a:fld id="{5DC7FCFC-0FBF-4189-A902-CB649C6BA538}" type="datetime1">
              <a:rPr lang="en-GB" noProof="0" smtClean="0"/>
              <a:t>09/10/2025</a:t>
            </a:fld>
            <a:endParaRPr lang="en-GB" noProof="0"/>
          </a:p>
        </p:txBody>
      </p:sp>
      <p:sp>
        <p:nvSpPr>
          <p:cNvPr id="5" name="Footer Placeholder 4"/>
          <p:cNvSpPr>
            <a:spLocks noGrp="1"/>
          </p:cNvSpPr>
          <p:nvPr>
            <p:ph type="ftr" sz="quarter" idx="11"/>
          </p:nvPr>
        </p:nvSpPr>
        <p:spPr>
          <a:xfrm>
            <a:off x="1876424" y="5410201"/>
            <a:ext cx="5124886" cy="365125"/>
          </a:xfrm>
        </p:spPr>
        <p:txBody>
          <a:bodyPr rtlCol="0"/>
          <a:lstStyle/>
          <a:p>
            <a:pPr rtl="0"/>
            <a:endParaRPr lang="en-GB" noProof="0"/>
          </a:p>
        </p:txBody>
      </p:sp>
      <p:sp>
        <p:nvSpPr>
          <p:cNvPr id="6" name="Slide Number Placeholder 5"/>
          <p:cNvSpPr>
            <a:spLocks noGrp="1"/>
          </p:cNvSpPr>
          <p:nvPr>
            <p:ph type="sldNum" sz="quarter" idx="12"/>
          </p:nvPr>
        </p:nvSpPr>
        <p:spPr>
          <a:xfrm>
            <a:off x="9896911" y="5410199"/>
            <a:ext cx="771089" cy="365125"/>
          </a:xfrm>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214254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4B32104-A71F-4AEA-9980-C7EAE66C787E}" type="datetime1">
              <a:rPr lang="en-GB" noProof="0" smtClean="0"/>
              <a:t>09/10/2025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008808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rtlCol="0" anchor="b">
            <a:normAutofit/>
          </a:bodyPr>
          <a:lstStyle>
            <a:lvl1pPr>
              <a:defRPr sz="3600"/>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1141411" y="4424362"/>
            <a:ext cx="9906000" cy="1374776"/>
          </a:xfrm>
        </p:spPr>
        <p:txBody>
          <a:bodyPr rtlCol="0">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370B211D-CFC0-4516-B855-924B72092E52}" type="datetime1">
              <a:rPr lang="en-GB" noProof="0" smtClean="0"/>
              <a:t>09/10/2025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74279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p:cNvSpPr>
            <a:spLocks noGrp="1"/>
          </p:cNvSpPr>
          <p:nvPr>
            <p:ph sz="half" idx="1" hasCustomPrompt="1"/>
          </p:nvPr>
        </p:nvSpPr>
        <p:spPr>
          <a:xfrm>
            <a:off x="1141410" y="2249486"/>
            <a:ext cx="4878389" cy="354171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172200" y="2249486"/>
            <a:ext cx="4875211" cy="3541714"/>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052365F0-9954-42CF-A186-544C08A35D8E}" type="datetime1">
              <a:rPr lang="en-GB" noProof="0" smtClean="0"/>
              <a:t>09/10/2025</a:t>
            </a:fld>
            <a:endParaRPr lang="en-GB" noProof="0" dirty="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01615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rtlCol="0"/>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1141411" y="2249486"/>
            <a:ext cx="4878392"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41410" y="3073397"/>
            <a:ext cx="4878391" cy="271780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172200" y="2249485"/>
            <a:ext cx="4875210"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172200" y="3073397"/>
            <a:ext cx="4875210" cy="271780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E69C2DC6-9D18-483A-A3B4-75DB10B19999}" type="datetime1">
              <a:rPr lang="en-GB" noProof="0" smtClean="0"/>
              <a:t>09/10/2025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082054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505EE26D-AAA5-4FC9-A989-8E9919F3EBF6}" type="datetime1">
              <a:rPr lang="en-GB" noProof="0" smtClean="0"/>
              <a:t>09/10/2025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95662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8663053-096B-46B6-BCEC-684897754B3C}" type="datetime1">
              <a:rPr lang="en-GB" noProof="0" smtClean="0"/>
              <a:t>09/10/2025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84141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rtlCol="0" anchor="b"/>
          <a:lstStyle>
            <a:lvl1pPr>
              <a:defRPr sz="3200"/>
            </a:lvl1pPr>
          </a:lstStyle>
          <a:p>
            <a:pPr rtl="0"/>
            <a:r>
              <a:rPr lang="en-US" noProof="0"/>
              <a:t>Click to edit Master title style</a:t>
            </a:r>
            <a:endParaRPr lang="en-GB" noProof="0"/>
          </a:p>
        </p:txBody>
      </p:sp>
      <p:sp>
        <p:nvSpPr>
          <p:cNvPr id="3" name="Content Placeholder 2"/>
          <p:cNvSpPr>
            <a:spLocks noGrp="1"/>
          </p:cNvSpPr>
          <p:nvPr>
            <p:ph idx="1" hasCustomPrompt="1"/>
          </p:nvPr>
        </p:nvSpPr>
        <p:spPr>
          <a:xfrm>
            <a:off x="5156200" y="592666"/>
            <a:ext cx="5891209" cy="5198534"/>
          </a:xfrm>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1146705" y="2249486"/>
            <a:ext cx="3856037"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E907371-F324-4835-A953-4F4AD788E41A}"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069401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rtlCol="0" anchor="b"/>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hasCustomPrompt="1"/>
          </p:nvPr>
        </p:nvSpPr>
        <p:spPr>
          <a:xfrm>
            <a:off x="1141410" y="2249486"/>
            <a:ext cx="5934511"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9C28481C-5577-4AD0-AB24-F37530C518D1}"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794255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rtlCol="0" anchor="b">
            <a:normAutofit/>
          </a:bodyPr>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rtl="0">
              <a:buNone/>
            </a:pPr>
            <a:r>
              <a:rPr lang="en-US" noProof="0"/>
              <a:t>Click icon to add picture</a:t>
            </a:r>
            <a:endParaRPr lang="en-GB" noProof="0"/>
          </a:p>
        </p:txBody>
      </p:sp>
      <p:sp>
        <p:nvSpPr>
          <p:cNvPr id="4" name="Text Placeholder 3"/>
          <p:cNvSpPr>
            <a:spLocks noGrp="1"/>
          </p:cNvSpPr>
          <p:nvPr>
            <p:ph type="body" sz="half" idx="2" hasCustomPrompt="1"/>
          </p:nvPr>
        </p:nvSpPr>
        <p:spPr>
          <a:xfrm>
            <a:off x="1141364" y="5124020"/>
            <a:ext cx="9910859" cy="682472"/>
          </a:xfrm>
        </p:spPr>
        <p:txBody>
          <a:bodyPr rtlCol="0">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8AE5B1E1-8BA7-411F-A621-1F1F35B45CC1}"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5328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rtlCol="0" anchor="ctr">
            <a:normAutofit/>
          </a:bodyPr>
          <a:lstStyle>
            <a:lvl1pPr>
              <a:defRPr sz="3600"/>
            </a:lvl1pPr>
          </a:lstStyle>
          <a:p>
            <a:pPr rtl="0"/>
            <a:r>
              <a:rPr lang="en-US" noProof="0"/>
              <a:t>Click to edit Master title style</a:t>
            </a:r>
            <a:endParaRPr lang="en-GB" noProof="0"/>
          </a:p>
        </p:txBody>
      </p:sp>
      <p:sp>
        <p:nvSpPr>
          <p:cNvPr id="4" name="Text Placeholder 3"/>
          <p:cNvSpPr>
            <a:spLocks noGrp="1"/>
          </p:cNvSpPr>
          <p:nvPr>
            <p:ph type="body" sz="half" idx="2" hasCustomPrompt="1"/>
          </p:nvPr>
        </p:nvSpPr>
        <p:spPr>
          <a:xfrm>
            <a:off x="1141410" y="4419599"/>
            <a:ext cx="9904459" cy="1371599"/>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E58CB1D-644A-4B82-BBDA-0F91B116CC77}"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542454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rtlCol="0" anchor="ctr">
            <a:normAutofit/>
          </a:bodyPr>
          <a:lstStyle>
            <a:lvl1pPr>
              <a:defRPr sz="3600"/>
            </a:lvl1pPr>
          </a:lstStyle>
          <a:p>
            <a:pPr rtl="0"/>
            <a:r>
              <a:rPr lang="en-US" noProof="0"/>
              <a:t>Click to edit Master title style</a:t>
            </a:r>
            <a:endParaRPr lang="en-GB" noProof="0"/>
          </a:p>
        </p:txBody>
      </p:sp>
      <p:sp>
        <p:nvSpPr>
          <p:cNvPr id="12" name="Text Placeholder 3"/>
          <p:cNvSpPr>
            <a:spLocks noGrp="1"/>
          </p:cNvSpPr>
          <p:nvPr>
            <p:ph type="body" sz="half" idx="13" hasCustomPrompt="1"/>
          </p:nvPr>
        </p:nvSpPr>
        <p:spPr>
          <a:xfrm>
            <a:off x="1720644" y="3365557"/>
            <a:ext cx="875229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1141411" y="4309919"/>
            <a:ext cx="9906002" cy="1489496"/>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C2DFAB3-ED9F-4F57-8A0D-2D96D7D6DF6C}"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extLst>
      <p:ext uri="{BB962C8B-B14F-4D97-AF65-F5344CB8AC3E}">
        <p14:creationId xmlns:p14="http://schemas.microsoft.com/office/powerpoint/2010/main" val="1005272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rtlCol="0" anchor="b">
            <a:normAutofit/>
          </a:bodyPr>
          <a:lstStyle>
            <a:lvl1pPr>
              <a:defRPr sz="3600"/>
            </a:lvl1pPr>
          </a:lstStyle>
          <a:p>
            <a:pPr rtl="0"/>
            <a:r>
              <a:rPr lang="en-US" noProof="0"/>
              <a:t>Click to edit Master title style</a:t>
            </a:r>
            <a:endParaRPr lang="en-GB" noProof="0"/>
          </a:p>
        </p:txBody>
      </p:sp>
      <p:sp>
        <p:nvSpPr>
          <p:cNvPr id="4" name="Text Placeholder 3"/>
          <p:cNvSpPr>
            <a:spLocks noGrp="1"/>
          </p:cNvSpPr>
          <p:nvPr>
            <p:ph type="body" sz="half" idx="2" hasCustomPrompt="1"/>
          </p:nvPr>
        </p:nvSpPr>
        <p:spPr>
          <a:xfrm>
            <a:off x="1141364" y="4657655"/>
            <a:ext cx="9904505" cy="1140644"/>
          </a:xfrm>
        </p:spPr>
        <p:txBody>
          <a:bodyPr rtlCol="0"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543986B-5FAB-4311-A853-6F15B3891F5C}" type="datetime1">
              <a:rPr lang="en-GB" noProof="0" smtClean="0"/>
              <a:t>09/10/2025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140553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rtlCol="0"/>
          <a:lstStyle/>
          <a:p>
            <a:pPr rtl="0"/>
            <a:r>
              <a:rPr lang="en-US" noProof="0"/>
              <a:t>Click to edit Master title style</a:t>
            </a:r>
            <a:endParaRPr lang="en-GB" noProof="0"/>
          </a:p>
        </p:txBody>
      </p:sp>
      <p:sp>
        <p:nvSpPr>
          <p:cNvPr id="7" name="Text Placeholder 2"/>
          <p:cNvSpPr>
            <a:spLocks noGrp="1"/>
          </p:cNvSpPr>
          <p:nvPr>
            <p:ph type="body" idx="1" hasCustomPrompt="1"/>
          </p:nvPr>
        </p:nvSpPr>
        <p:spPr>
          <a:xfrm>
            <a:off x="1141410" y="2674463"/>
            <a:ext cx="3196899"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1127918" y="3360263"/>
            <a:ext cx="3208735"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4514766" y="2677635"/>
            <a:ext cx="3184385"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4504213" y="3363435"/>
            <a:ext cx="3195830"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852442" y="2674463"/>
            <a:ext cx="3194968"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852442" y="3360263"/>
            <a:ext cx="3194968"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762A8C54-D736-4EFB-B294-4E6FB960B9DF}" type="datetime1">
              <a:rPr lang="en-GB" noProof="0" smtClean="0"/>
              <a:t>09/10/2025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4269605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rtlCol="0"/>
          <a:lstStyle/>
          <a:p>
            <a:pPr rtl="0"/>
            <a:r>
              <a:rPr lang="en-US" noProof="0"/>
              <a:t>Click to edit Master title style</a:t>
            </a:r>
            <a:endParaRPr lang="en-GB" noProof="0"/>
          </a:p>
        </p:txBody>
      </p:sp>
      <p:sp>
        <p:nvSpPr>
          <p:cNvPr id="19" name="Text Placeholder 2"/>
          <p:cNvSpPr>
            <a:spLocks noGrp="1"/>
          </p:cNvSpPr>
          <p:nvPr>
            <p:ph type="body" idx="1" hasCustomPrompt="1"/>
          </p:nvPr>
        </p:nvSpPr>
        <p:spPr>
          <a:xfrm>
            <a:off x="1141413" y="4404596"/>
            <a:ext cx="319524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0"/>
              <a:t>Click icon to add picture</a:t>
            </a:r>
            <a:endParaRPr lang="en-GB" noProof="0"/>
          </a:p>
        </p:txBody>
      </p:sp>
      <p:sp>
        <p:nvSpPr>
          <p:cNvPr id="21" name="Text Placeholder 3"/>
          <p:cNvSpPr>
            <a:spLocks noGrp="1"/>
          </p:cNvSpPr>
          <p:nvPr>
            <p:ph type="body" sz="half" idx="18" hasCustomPrompt="1"/>
          </p:nvPr>
        </p:nvSpPr>
        <p:spPr>
          <a:xfrm>
            <a:off x="1141413" y="4980858"/>
            <a:ext cx="3195240" cy="81784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4489053" y="4404596"/>
            <a:ext cx="320040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0"/>
              <a:t>Click icon to add picture</a:t>
            </a:r>
            <a:endParaRPr lang="en-GB" noProof="0"/>
          </a:p>
        </p:txBody>
      </p:sp>
      <p:sp>
        <p:nvSpPr>
          <p:cNvPr id="24" name="Text Placeholder 3"/>
          <p:cNvSpPr>
            <a:spLocks noGrp="1"/>
          </p:cNvSpPr>
          <p:nvPr>
            <p:ph type="body" sz="half" idx="19" hasCustomPrompt="1"/>
          </p:nvPr>
        </p:nvSpPr>
        <p:spPr>
          <a:xfrm>
            <a:off x="4487593" y="4980857"/>
            <a:ext cx="3200400" cy="81034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852567" y="4404595"/>
            <a:ext cx="3190741"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n-US" noProof="0"/>
              <a:t>Click icon to add picture</a:t>
            </a:r>
            <a:endParaRPr lang="en-GB" noProof="0"/>
          </a:p>
        </p:txBody>
      </p:sp>
      <p:sp>
        <p:nvSpPr>
          <p:cNvPr id="27" name="Text Placeholder 3"/>
          <p:cNvSpPr>
            <a:spLocks noGrp="1"/>
          </p:cNvSpPr>
          <p:nvPr>
            <p:ph type="body" sz="half" idx="20" hasCustomPrompt="1"/>
          </p:nvPr>
        </p:nvSpPr>
        <p:spPr>
          <a:xfrm>
            <a:off x="7852442" y="4980854"/>
            <a:ext cx="3194968" cy="810345"/>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E0482A6F-92E8-4ADC-9014-79B85FDD5B52}" type="datetime1">
              <a:rPr lang="en-GB" noProof="0" smtClean="0"/>
              <a:t>09/10/2025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82016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1424D7B-D4FC-4CF6-A9E1-C64246571E2B}" type="datetime1">
              <a:rPr lang="en-GB" noProof="0" smtClean="0"/>
              <a:t>09/10/2025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636053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rtlCol="0"/>
          <a:lstStyle/>
          <a:p>
            <a:pPr rtl="0"/>
            <a:r>
              <a:rPr lang="en-US" noProof="0"/>
              <a:t>Click to edit Master title style</a:t>
            </a:r>
            <a:endParaRPr lang="en-GB" noProof="0"/>
          </a:p>
        </p:txBody>
      </p:sp>
      <p:sp>
        <p:nvSpPr>
          <p:cNvPr id="3" name="Vertical Text Placeholder 2"/>
          <p:cNvSpPr>
            <a:spLocks noGrp="1"/>
          </p:cNvSpPr>
          <p:nvPr>
            <p:ph type="body" orient="vert" idx="1" hasCustomPrompt="1"/>
          </p:nvPr>
        </p:nvSpPr>
        <p:spPr>
          <a:xfrm>
            <a:off x="1141410" y="609599"/>
            <a:ext cx="7748590" cy="5181601"/>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D177F1F3-D938-4D19-BB43-6F210C98863A}" type="datetime1">
              <a:rPr lang="en-GB" noProof="0" smtClean="0"/>
              <a:t>09/10/2025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218706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pPr rtl="0"/>
            <a:endParaRPr lang="en-GB" noProof="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8F7C37B3-965E-4A24-ACE3-CD650E1945CC}" type="datetime1">
              <a:rPr lang="en-GB" noProof="0" smtClean="0"/>
              <a:t>09/10/2025</a:t>
            </a:fld>
            <a:endParaRPr lang="en-GB" noProof="0"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a:t>‹#›</a:t>
            </a:fld>
            <a:endParaRPr lang="en-GB" noProof="0"/>
          </a:p>
        </p:txBody>
      </p:sp>
    </p:spTree>
    <p:extLst>
      <p:ext uri="{BB962C8B-B14F-4D97-AF65-F5344CB8AC3E}">
        <p14:creationId xmlns:p14="http://schemas.microsoft.com/office/powerpoint/2010/main" val="376098732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BBFE7-2909-B0DA-D609-461DCC3D07DE}"/>
              </a:ext>
            </a:extLst>
          </p:cNvPr>
          <p:cNvSpPr>
            <a:spLocks noGrp="1"/>
          </p:cNvSpPr>
          <p:nvPr>
            <p:ph type="ctrTitle"/>
          </p:nvPr>
        </p:nvSpPr>
        <p:spPr>
          <a:xfrm>
            <a:off x="1837678" y="773652"/>
            <a:ext cx="8791575" cy="4002005"/>
          </a:xfrm>
        </p:spPr>
        <p:txBody>
          <a:bodyPr>
            <a:normAutofit/>
          </a:bodyPr>
          <a:lstStyle/>
          <a:p>
            <a:r>
              <a:rPr lang="en-GB" sz="2000" dirty="0">
                <a:latin typeface="Arial" panose="020B0604020202020204" pitchFamily="34" charset="0"/>
                <a:cs typeface="Arial" panose="020B0604020202020204" pitchFamily="34" charset="0"/>
              </a:rPr>
              <a:t>Student name. Nageen khan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number. 2424667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programme. Certificate of higher education in health and social care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Psychology in health and social care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code. Lchs4010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internal verifier. Dr </a:t>
            </a:r>
            <a:r>
              <a:rPr lang="en-GB" sz="2000" dirty="0" err="1">
                <a:latin typeface="Arial" panose="020B0604020202020204" pitchFamily="34" charset="0"/>
                <a:cs typeface="Arial" panose="020B0604020202020204" pitchFamily="34" charset="0"/>
              </a:rPr>
              <a:t>besty</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jose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tutor. Samuel </a:t>
            </a:r>
            <a:r>
              <a:rPr lang="en-GB" sz="2000" dirty="0" err="1">
                <a:latin typeface="Arial" panose="020B0604020202020204" pitchFamily="34" charset="0"/>
                <a:cs typeface="Arial" panose="020B0604020202020204" pitchFamily="34" charset="0"/>
              </a:rPr>
              <a:t>assan</a:t>
            </a: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leader. Neale </a:t>
            </a:r>
            <a:r>
              <a:rPr lang="en-GB" sz="2000" dirty="0" err="1">
                <a:latin typeface="Arial" panose="020B0604020202020204" pitchFamily="34" charset="0"/>
                <a:cs typeface="Arial" panose="020B0604020202020204" pitchFamily="34" charset="0"/>
              </a:rPr>
              <a:t>haddon</a:t>
            </a:r>
            <a:r>
              <a:rPr lang="en-GB" sz="2000" dirty="0">
                <a:latin typeface="Arial" panose="020B0604020202020204" pitchFamily="34" charset="0"/>
                <a:cs typeface="Arial" panose="020B0604020202020204" pitchFamily="34" charset="0"/>
              </a:rPr>
              <a:t>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assignment title. Assessment 1. individual presentation. </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6827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 Introduction of jean Piaget theory. </a:t>
            </a:r>
          </a:p>
        </p:txBody>
      </p:sp>
    </p:spTree>
    <p:extLst>
      <p:ext uri="{BB962C8B-B14F-4D97-AF65-F5344CB8AC3E}">
        <p14:creationId xmlns:p14="http://schemas.microsoft.com/office/powerpoint/2010/main" val="3253689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141412" y="618518"/>
            <a:ext cx="9905999" cy="1489682"/>
          </a:xfrm>
        </p:spPr>
        <p:txBody>
          <a:bodyPr rtlCol="0">
            <a:normAutofit/>
          </a:bodyPr>
          <a:lstStyle/>
          <a:p>
            <a:pPr rtl="0"/>
            <a:r>
              <a:rPr lang="en-GB" sz="2000" dirty="0">
                <a:latin typeface="Arial" panose="020B0604020202020204" pitchFamily="34" charset="0"/>
                <a:cs typeface="Arial" panose="020B0604020202020204" pitchFamily="34" charset="0"/>
              </a:rPr>
              <a:t>understanding </a:t>
            </a:r>
            <a:r>
              <a:rPr lang="en-GB" sz="2000" dirty="0" err="1">
                <a:latin typeface="Arial" panose="020B0604020202020204" pitchFamily="34" charset="0"/>
                <a:cs typeface="Arial" panose="020B0604020202020204" pitchFamily="34" charset="0"/>
              </a:rPr>
              <a:t>piagets</a:t>
            </a:r>
            <a:r>
              <a:rPr lang="en-GB" sz="2000" dirty="0">
                <a:latin typeface="Arial" panose="020B0604020202020204" pitchFamily="34" charset="0"/>
                <a:cs typeface="Arial" panose="020B0604020202020204" pitchFamily="34" charset="0"/>
              </a:rPr>
              <a:t> core concepts. </a:t>
            </a: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a:xfrm>
            <a:off x="1993900" y="6812281"/>
            <a:ext cx="7453311" cy="45719"/>
          </a:xfrm>
        </p:spPr>
        <p:txBody>
          <a:bodyPr rtlCol="0">
            <a:normAutofit fontScale="25000" lnSpcReduction="20000"/>
          </a:bodyPr>
          <a:lstStyle/>
          <a:p>
            <a:pPr lvl="4"/>
            <a:endParaRPr lang="en-GB"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72179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a:xfrm>
            <a:off x="1143001" y="392761"/>
            <a:ext cx="9905998" cy="1478570"/>
          </a:xfrm>
        </p:spPr>
        <p:txBody>
          <a:bodyPr rtlCol="0">
            <a:normAutofit/>
          </a:bodyPr>
          <a:lstStyle/>
          <a:p>
            <a:pPr rtl="0"/>
            <a:r>
              <a:rPr lang="en-GB" sz="2000" dirty="0">
                <a:latin typeface="Arial" panose="020B0604020202020204" pitchFamily="34" charset="0"/>
                <a:cs typeface="Arial" panose="020B0604020202020204" pitchFamily="34" charset="0"/>
              </a:rPr>
              <a:t> preoperational stage and </a:t>
            </a:r>
            <a:r>
              <a:rPr lang="en-GB" sz="2000" dirty="0" err="1">
                <a:latin typeface="Arial" panose="020B0604020202020204" pitchFamily="34" charset="0"/>
                <a:cs typeface="Arial" panose="020B0604020202020204" pitchFamily="34" charset="0"/>
              </a:rPr>
              <a:t>amiras</a:t>
            </a:r>
            <a:r>
              <a:rPr lang="en-GB" sz="2000" dirty="0">
                <a:latin typeface="Arial" panose="020B0604020202020204" pitchFamily="34" charset="0"/>
                <a:cs typeface="Arial" panose="020B0604020202020204" pitchFamily="34" charset="0"/>
              </a:rPr>
              <a:t> development. </a:t>
            </a:r>
          </a:p>
        </p:txBody>
      </p:sp>
    </p:spTree>
    <p:extLst>
      <p:ext uri="{BB962C8B-B14F-4D97-AF65-F5344CB8AC3E}">
        <p14:creationId xmlns:p14="http://schemas.microsoft.com/office/powerpoint/2010/main" val="1193417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Applying the theory to </a:t>
            </a:r>
            <a:r>
              <a:rPr lang="en-GB" sz="2000" dirty="0" err="1">
                <a:latin typeface="Arial" panose="020B0604020202020204" pitchFamily="34" charset="0"/>
                <a:cs typeface="Arial" panose="020B0604020202020204" pitchFamily="34" charset="0"/>
              </a:rPr>
              <a:t>amiras</a:t>
            </a:r>
            <a:r>
              <a:rPr lang="en-GB" sz="2000" dirty="0">
                <a:latin typeface="Arial" panose="020B0604020202020204" pitchFamily="34" charset="0"/>
                <a:cs typeface="Arial" panose="020B0604020202020204" pitchFamily="34" charset="0"/>
              </a:rPr>
              <a:t> behaviours. </a:t>
            </a:r>
          </a:p>
        </p:txBody>
      </p:sp>
    </p:spTree>
    <p:extLst>
      <p:ext uri="{BB962C8B-B14F-4D97-AF65-F5344CB8AC3E}">
        <p14:creationId xmlns:p14="http://schemas.microsoft.com/office/powerpoint/2010/main" val="139841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applied Piagetian theory. </a:t>
            </a:r>
          </a:p>
        </p:txBody>
      </p:sp>
    </p:spTree>
    <p:extLst>
      <p:ext uri="{BB962C8B-B14F-4D97-AF65-F5344CB8AC3E}">
        <p14:creationId xmlns:p14="http://schemas.microsoft.com/office/powerpoint/2010/main" val="1348318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Critical evaluation </a:t>
            </a:r>
            <a:r>
              <a:rPr lang="en-GB" sz="2000" dirty="0" err="1">
                <a:latin typeface="Arial" panose="020B0604020202020204" pitchFamily="34" charset="0"/>
                <a:cs typeface="Arial" panose="020B0604020202020204" pitchFamily="34" charset="0"/>
              </a:rPr>
              <a:t>piagets</a:t>
            </a:r>
            <a:r>
              <a:rPr lang="en-GB" sz="2000" dirty="0">
                <a:latin typeface="Arial" panose="020B0604020202020204" pitchFamily="34" charset="0"/>
                <a:cs typeface="Arial" panose="020B0604020202020204" pitchFamily="34" charset="0"/>
              </a:rPr>
              <a:t> theory. </a:t>
            </a:r>
          </a:p>
        </p:txBody>
      </p:sp>
    </p:spTree>
    <p:extLst>
      <p:ext uri="{BB962C8B-B14F-4D97-AF65-F5344CB8AC3E}">
        <p14:creationId xmlns:p14="http://schemas.microsoft.com/office/powerpoint/2010/main" val="1902613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rtlCol="0">
            <a:normAutofit/>
          </a:bodyPr>
          <a:lstStyle/>
          <a:p>
            <a:pPr rtl="0"/>
            <a:r>
              <a:rPr lang="en-GB" sz="2000" dirty="0">
                <a:latin typeface="Arial" panose="020B0604020202020204" pitchFamily="34" charset="0"/>
                <a:cs typeface="Arial" panose="020B0604020202020204" pitchFamily="34" charset="0"/>
              </a:rPr>
              <a:t>Nature and nurture considerations. </a:t>
            </a:r>
          </a:p>
        </p:txBody>
      </p:sp>
      <p:sp>
        <p:nvSpPr>
          <p:cNvPr id="3" name="Content Placeholder 2">
            <a:extLst>
              <a:ext uri="{FF2B5EF4-FFF2-40B4-BE49-F238E27FC236}">
                <a16:creationId xmlns:a16="http://schemas.microsoft.com/office/drawing/2014/main" id="{143F5361-68C0-4BF5-80C8-F1E7BF92B2DB}"/>
              </a:ext>
            </a:extLst>
          </p:cNvPr>
          <p:cNvSpPr>
            <a:spLocks noGrp="1"/>
          </p:cNvSpPr>
          <p:nvPr>
            <p:ph idx="1"/>
          </p:nvPr>
        </p:nvSpPr>
        <p:spPr>
          <a:xfrm>
            <a:off x="3403600" y="6835140"/>
            <a:ext cx="6767511" cy="45719"/>
          </a:xfrm>
        </p:spPr>
        <p:txBody>
          <a:bodyPr rtlCol="0">
            <a:normAutofit fontScale="25000" lnSpcReduction="20000"/>
          </a:bodyPr>
          <a:lstStyle/>
          <a:p>
            <a:pPr lvl="1" rtl="0"/>
            <a:endParaRPr lang="en-GB" sz="2400"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9195569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ctrTitle"/>
          </p:nvPr>
        </p:nvSpPr>
        <p:spPr>
          <a:xfrm>
            <a:off x="1786972" y="565772"/>
            <a:ext cx="8791575" cy="676620"/>
          </a:xfrm>
        </p:spPr>
        <p:txBody>
          <a:bodyPr rtlCol="0">
            <a:normAutofit/>
          </a:bodyPr>
          <a:lstStyle/>
          <a:p>
            <a:pPr algn="ctr" rtl="0"/>
            <a:r>
              <a:rPr lang="en-GB" sz="2000" dirty="0">
                <a:latin typeface="Arial" panose="020B0604020202020204" pitchFamily="34" charset="0"/>
                <a:cs typeface="Arial" panose="020B0604020202020204" pitchFamily="34" charset="0"/>
              </a:rPr>
              <a:t>Conclusion </a:t>
            </a:r>
          </a:p>
        </p:txBody>
      </p:sp>
    </p:spTree>
    <p:extLst>
      <p:ext uri="{BB962C8B-B14F-4D97-AF65-F5344CB8AC3E}">
        <p14:creationId xmlns:p14="http://schemas.microsoft.com/office/powerpoint/2010/main" val="1819359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9B5D5-28D6-7278-C495-87C311E5BF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4D177B-2D60-30EB-3FD6-C7B01D48EDF9}"/>
              </a:ext>
            </a:extLst>
          </p:cNvPr>
          <p:cNvSpPr>
            <a:spLocks noGrp="1"/>
          </p:cNvSpPr>
          <p:nvPr>
            <p:ph type="ctrTitle"/>
          </p:nvPr>
        </p:nvSpPr>
        <p:spPr>
          <a:xfrm>
            <a:off x="0" y="-248478"/>
            <a:ext cx="12192000" cy="7106478"/>
          </a:xfrm>
        </p:spPr>
        <p:txBody>
          <a:bodyPr rtlCol="0">
            <a:noAutofit/>
          </a:bodyPr>
          <a:lstStyle/>
          <a:p>
            <a:pPr lvl="0"/>
            <a:r>
              <a:rPr lang="en-GB" sz="1600" dirty="0">
                <a:latin typeface="Arial" panose="020B0604020202020204" pitchFamily="34" charset="0"/>
                <a:cs typeface="Arial" panose="020B0604020202020204" pitchFamily="34" charset="0"/>
              </a:rPr>
              <a:t>Ainsworth, M.D.S., </a:t>
            </a:r>
            <a:r>
              <a:rPr lang="en-GB" sz="1600" dirty="0" err="1">
                <a:latin typeface="Arial" panose="020B0604020202020204" pitchFamily="34" charset="0"/>
                <a:cs typeface="Arial" panose="020B0604020202020204" pitchFamily="34" charset="0"/>
              </a:rPr>
              <a:t>Blehar</a:t>
            </a:r>
            <a:r>
              <a:rPr lang="en-GB" sz="1600" dirty="0">
                <a:latin typeface="Arial" panose="020B0604020202020204" pitchFamily="34" charset="0"/>
                <a:cs typeface="Arial" panose="020B0604020202020204" pitchFamily="34" charset="0"/>
              </a:rPr>
              <a:t>, M.C., Waters, E. and Wall, S. (1978) </a:t>
            </a:r>
            <a:r>
              <a:rPr lang="en-GB" sz="1600" i="1" dirty="0">
                <a:latin typeface="Arial" panose="020B0604020202020204" pitchFamily="34" charset="0"/>
                <a:cs typeface="Arial" panose="020B0604020202020204" pitchFamily="34" charset="0"/>
              </a:rPr>
              <a:t>Patterns of attachment: A psychological study of the strange situation</a:t>
            </a:r>
            <a:r>
              <a:rPr lang="en-GB" sz="1600" dirty="0">
                <a:latin typeface="Arial" panose="020B0604020202020204" pitchFamily="34" charset="0"/>
                <a:cs typeface="Arial" panose="020B0604020202020204" pitchFamily="34" charset="0"/>
              </a:rPr>
              <a:t>. Lawrence Erlbaum.</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Bee, H. and Boyd, D. (2012) </a:t>
            </a:r>
            <a:r>
              <a:rPr lang="en-GB" sz="1600" i="1" dirty="0">
                <a:latin typeface="Arial" panose="020B0604020202020204" pitchFamily="34" charset="0"/>
                <a:cs typeface="Arial" panose="020B0604020202020204" pitchFamily="34" charset="0"/>
              </a:rPr>
              <a:t>The developing child</a:t>
            </a:r>
            <a:r>
              <a:rPr lang="en-GB" sz="1600" dirty="0">
                <a:latin typeface="Arial" panose="020B0604020202020204" pitchFamily="34" charset="0"/>
                <a:cs typeface="Arial" panose="020B0604020202020204" pitchFamily="34" charset="0"/>
              </a:rPr>
              <a:t>. 13th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Pearson.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Bowlby, J. (1988) </a:t>
            </a:r>
            <a:r>
              <a:rPr lang="en-GB" sz="1600" i="1" dirty="0">
                <a:latin typeface="Arial" panose="020B0604020202020204" pitchFamily="34" charset="0"/>
                <a:cs typeface="Arial" panose="020B0604020202020204" pitchFamily="34" charset="0"/>
              </a:rPr>
              <a:t>A secure base: Parent-child attachment and healthy human development</a:t>
            </a:r>
            <a:r>
              <a:rPr lang="en-GB" sz="1600" dirty="0">
                <a:latin typeface="Arial" panose="020B0604020202020204" pitchFamily="34" charset="0"/>
                <a:cs typeface="Arial" panose="020B0604020202020204" pitchFamily="34" charset="0"/>
              </a:rPr>
              <a:t>. Basic Books.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Bronfenbrenner, U. (1979) </a:t>
            </a:r>
            <a:r>
              <a:rPr lang="en-GB" sz="1600" i="1" dirty="0">
                <a:latin typeface="Arial" panose="020B0604020202020204" pitchFamily="34" charset="0"/>
                <a:cs typeface="Arial" panose="020B0604020202020204" pitchFamily="34" charset="0"/>
              </a:rPr>
              <a:t>The ecology of human development: Experiments by nature and design</a:t>
            </a:r>
            <a:r>
              <a:rPr lang="en-GB" sz="1600" dirty="0">
                <a:latin typeface="Arial" panose="020B0604020202020204" pitchFamily="34" charset="0"/>
                <a:cs typeface="Arial" panose="020B0604020202020204" pitchFamily="34" charset="0"/>
              </a:rPr>
              <a:t>. Harvard University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Bruce, T. (2005) </a:t>
            </a:r>
            <a:r>
              <a:rPr lang="en-GB" sz="1600" i="1" dirty="0">
                <a:latin typeface="Arial" panose="020B0604020202020204" pitchFamily="34" charset="0"/>
                <a:cs typeface="Arial" panose="020B0604020202020204" pitchFamily="34" charset="0"/>
              </a:rPr>
              <a:t>Early childhood education</a:t>
            </a:r>
            <a:r>
              <a:rPr lang="en-GB" sz="1600" dirty="0">
                <a:latin typeface="Arial" panose="020B0604020202020204" pitchFamily="34" charset="0"/>
                <a:cs typeface="Arial" panose="020B0604020202020204" pitchFamily="34" charset="0"/>
              </a:rPr>
              <a:t>. 3rd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Hodder Education.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Donaldson, M. (1978) </a:t>
            </a:r>
            <a:r>
              <a:rPr lang="en-GB" sz="1600" i="1" dirty="0">
                <a:latin typeface="Arial" panose="020B0604020202020204" pitchFamily="34" charset="0"/>
                <a:cs typeface="Arial" panose="020B0604020202020204" pitchFamily="34" charset="0"/>
              </a:rPr>
              <a:t>Children's </a:t>
            </a:r>
            <a:r>
              <a:rPr lang="en-GB" sz="1600" i="1" err="1">
                <a:latin typeface="Arial" panose="020B0604020202020204" pitchFamily="34" charset="0"/>
                <a:cs typeface="Arial" panose="020B0604020202020204" pitchFamily="34" charset="0"/>
              </a:rPr>
              <a:t>minds</a:t>
            </a:r>
            <a:r>
              <a:rPr lang="en-GB" sz="1600">
                <a:latin typeface="Arial" panose="020B0604020202020204" pitchFamily="34" charset="0"/>
                <a:cs typeface="Arial" panose="020B0604020202020204" pitchFamily="34" charset="0"/>
              </a:rPr>
              <a:t>. fontana</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Fischer, K.W. and Bidell, T.R. (2006) ‘Dynamic development of action and thought’, in Damon, W. and Lerner, R.M. (eds.) </a:t>
            </a:r>
            <a:r>
              <a:rPr lang="en-GB" sz="1600" i="1" dirty="0">
                <a:latin typeface="Arial" panose="020B0604020202020204" pitchFamily="34" charset="0"/>
                <a:cs typeface="Arial" panose="020B0604020202020204" pitchFamily="34" charset="0"/>
              </a:rPr>
              <a:t>Theoretical models of human development</a:t>
            </a:r>
            <a:r>
              <a:rPr lang="en-GB" sz="1600" dirty="0">
                <a:latin typeface="Arial" panose="020B0604020202020204" pitchFamily="34" charset="0"/>
                <a:cs typeface="Arial" panose="020B0604020202020204" pitchFamily="34" charset="0"/>
              </a:rPr>
              <a:t>. Wiley, pp. 313–399.</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Flavell, J.H., Miller, P.H. and Miller, S.A. (2002) </a:t>
            </a:r>
            <a:r>
              <a:rPr lang="en-GB" sz="1600" i="1" dirty="0">
                <a:latin typeface="Arial" panose="020B0604020202020204" pitchFamily="34" charset="0"/>
                <a:cs typeface="Arial" panose="020B0604020202020204" pitchFamily="34" charset="0"/>
              </a:rPr>
              <a:t>Cognitive development</a:t>
            </a:r>
            <a:r>
              <a:rPr lang="en-GB" sz="1600" dirty="0">
                <a:latin typeface="Arial" panose="020B0604020202020204" pitchFamily="34" charset="0"/>
                <a:cs typeface="Arial" panose="020B0604020202020204" pitchFamily="34" charset="0"/>
              </a:rPr>
              <a:t>. 4th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Prentice Hall.</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Moyles, J. (2010) </a:t>
            </a:r>
            <a:r>
              <a:rPr lang="en-GB" sz="1600" i="1" dirty="0">
                <a:latin typeface="Arial" panose="020B0604020202020204" pitchFamily="34" charset="0"/>
                <a:cs typeface="Arial" panose="020B0604020202020204" pitchFamily="34" charset="0"/>
              </a:rPr>
              <a:t>The excellence of play</a:t>
            </a:r>
            <a:r>
              <a:rPr lang="en-GB" sz="1600" dirty="0">
                <a:latin typeface="Arial" panose="020B0604020202020204" pitchFamily="34" charset="0"/>
                <a:cs typeface="Arial" panose="020B0604020202020204" pitchFamily="34" charset="0"/>
              </a:rPr>
              <a:t>. 3rd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McGraw-Hill Education.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Paley, V.G. (2004) </a:t>
            </a:r>
            <a:r>
              <a:rPr lang="en-GB" sz="1600" i="1" dirty="0">
                <a:latin typeface="Arial" panose="020B0604020202020204" pitchFamily="34" charset="0"/>
                <a:cs typeface="Arial" panose="020B0604020202020204" pitchFamily="34" charset="0"/>
              </a:rPr>
              <a:t>A child's work: The importance of fantasy play</a:t>
            </a:r>
            <a:r>
              <a:rPr lang="en-GB" sz="1600" dirty="0">
                <a:latin typeface="Arial" panose="020B0604020202020204" pitchFamily="34" charset="0"/>
                <a:cs typeface="Arial" panose="020B0604020202020204" pitchFamily="34" charset="0"/>
              </a:rPr>
              <a:t>. University of Chicago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(1952) </a:t>
            </a:r>
            <a:r>
              <a:rPr lang="en-GB" sz="1600" i="1" dirty="0">
                <a:latin typeface="Arial" panose="020B0604020202020204" pitchFamily="34" charset="0"/>
                <a:cs typeface="Arial" panose="020B0604020202020204" pitchFamily="34" charset="0"/>
              </a:rPr>
              <a:t>The origins of intelligence in children</a:t>
            </a:r>
            <a:r>
              <a:rPr lang="en-GB" sz="1600" dirty="0">
                <a:latin typeface="Arial" panose="020B0604020202020204" pitchFamily="34" charset="0"/>
                <a:cs typeface="Arial" panose="020B0604020202020204" pitchFamily="34" charset="0"/>
              </a:rPr>
              <a:t>. International Universities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(1954) </a:t>
            </a:r>
            <a:r>
              <a:rPr lang="en-GB" sz="1600" i="1" dirty="0">
                <a:latin typeface="Arial" panose="020B0604020202020204" pitchFamily="34" charset="0"/>
                <a:cs typeface="Arial" panose="020B0604020202020204" pitchFamily="34" charset="0"/>
              </a:rPr>
              <a:t>The construction of reality in the child</a:t>
            </a:r>
            <a:r>
              <a:rPr lang="en-GB" sz="1600" dirty="0">
                <a:latin typeface="Arial" panose="020B0604020202020204" pitchFamily="34" charset="0"/>
                <a:cs typeface="Arial" panose="020B0604020202020204" pitchFamily="34" charset="0"/>
              </a:rPr>
              <a:t>. Basic Books.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(1962) </a:t>
            </a:r>
            <a:r>
              <a:rPr lang="en-GB" sz="1600" i="1" dirty="0">
                <a:latin typeface="Arial" panose="020B0604020202020204" pitchFamily="34" charset="0"/>
                <a:cs typeface="Arial" panose="020B0604020202020204" pitchFamily="34" charset="0"/>
              </a:rPr>
              <a:t>Play, dreams and imitation in childhood</a:t>
            </a:r>
            <a:r>
              <a:rPr lang="en-GB" sz="1600" dirty="0">
                <a:latin typeface="Arial" panose="020B0604020202020204" pitchFamily="34" charset="0"/>
                <a:cs typeface="Arial" panose="020B0604020202020204" pitchFamily="34" charset="0"/>
              </a:rPr>
              <a:t>. Norton.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(1977) </a:t>
            </a:r>
            <a:r>
              <a:rPr lang="en-GB" sz="1600" i="1" dirty="0">
                <a:latin typeface="Arial" panose="020B0604020202020204" pitchFamily="34" charset="0"/>
                <a:cs typeface="Arial" panose="020B0604020202020204" pitchFamily="34" charset="0"/>
              </a:rPr>
              <a:t>The development of thought: Equilibration of cognitive structures</a:t>
            </a:r>
            <a:r>
              <a:rPr lang="en-GB" sz="1600" dirty="0">
                <a:latin typeface="Arial" panose="020B0604020202020204" pitchFamily="34" charset="0"/>
                <a:cs typeface="Arial" panose="020B0604020202020204" pitchFamily="34" charset="0"/>
              </a:rPr>
              <a:t>. Viking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Piaget, J. and </a:t>
            </a:r>
            <a:r>
              <a:rPr lang="en-GB" sz="1600" dirty="0" err="1">
                <a:latin typeface="Arial" panose="020B0604020202020204" pitchFamily="34" charset="0"/>
                <a:cs typeface="Arial" panose="020B0604020202020204" pitchFamily="34" charset="0"/>
              </a:rPr>
              <a:t>Inhelder</a:t>
            </a:r>
            <a:r>
              <a:rPr lang="en-GB" sz="1600" dirty="0">
                <a:latin typeface="Arial" panose="020B0604020202020204" pitchFamily="34" charset="0"/>
                <a:cs typeface="Arial" panose="020B0604020202020204" pitchFamily="34" charset="0"/>
              </a:rPr>
              <a:t>, B. (1969) </a:t>
            </a:r>
            <a:r>
              <a:rPr lang="en-GB" sz="1600" i="1" dirty="0">
                <a:latin typeface="Arial" panose="020B0604020202020204" pitchFamily="34" charset="0"/>
                <a:cs typeface="Arial" panose="020B0604020202020204" pitchFamily="34" charset="0"/>
              </a:rPr>
              <a:t>The psychology of the child</a:t>
            </a:r>
            <a:r>
              <a:rPr lang="en-GB" sz="1600" dirty="0">
                <a:latin typeface="Arial" panose="020B0604020202020204" pitchFamily="34" charset="0"/>
                <a:cs typeface="Arial" panose="020B0604020202020204" pitchFamily="34" charset="0"/>
              </a:rPr>
              <a:t>. Basic Books.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Rogoff, B. (2003) </a:t>
            </a:r>
            <a:r>
              <a:rPr lang="en-GB" sz="1600" i="1" dirty="0">
                <a:latin typeface="Arial" panose="020B0604020202020204" pitchFamily="34" charset="0"/>
                <a:cs typeface="Arial" panose="020B0604020202020204" pitchFamily="34" charset="0"/>
              </a:rPr>
              <a:t>The cultural nature of human development</a:t>
            </a:r>
            <a:r>
              <a:rPr lang="en-GB" sz="1600" dirty="0">
                <a:latin typeface="Arial" panose="020B0604020202020204" pitchFamily="34" charset="0"/>
                <a:cs typeface="Arial" panose="020B0604020202020204" pitchFamily="34" charset="0"/>
              </a:rPr>
              <a:t>. Oxford University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Rutter, M. (2006) </a:t>
            </a:r>
            <a:r>
              <a:rPr lang="en-GB" sz="1600" i="1" dirty="0">
                <a:latin typeface="Arial" panose="020B0604020202020204" pitchFamily="34" charset="0"/>
                <a:cs typeface="Arial" panose="020B0604020202020204" pitchFamily="34" charset="0"/>
              </a:rPr>
              <a:t>Genes and </a:t>
            </a:r>
            <a:r>
              <a:rPr lang="en-GB" sz="1600" i="1" dirty="0" err="1">
                <a:latin typeface="Arial" panose="020B0604020202020204" pitchFamily="34" charset="0"/>
                <a:cs typeface="Arial" panose="020B0604020202020204" pitchFamily="34" charset="0"/>
              </a:rPr>
              <a:t>behavior</a:t>
            </a:r>
            <a:r>
              <a:rPr lang="en-GB" sz="1600" i="1" dirty="0">
                <a:latin typeface="Arial" panose="020B0604020202020204" pitchFamily="34" charset="0"/>
                <a:cs typeface="Arial" panose="020B0604020202020204" pitchFamily="34" charset="0"/>
              </a:rPr>
              <a:t>: Nature-nurture interplay explained</a:t>
            </a:r>
            <a:r>
              <a:rPr lang="en-GB" sz="1600" dirty="0">
                <a:latin typeface="Arial" panose="020B0604020202020204" pitchFamily="34" charset="0"/>
                <a:cs typeface="Arial" panose="020B0604020202020204" pitchFamily="34" charset="0"/>
              </a:rPr>
              <a:t>. Blackwell.</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Santrock, J.W. (2019) </a:t>
            </a:r>
            <a:r>
              <a:rPr lang="en-GB" sz="1600" i="1" dirty="0">
                <a:latin typeface="Arial" panose="020B0604020202020204" pitchFamily="34" charset="0"/>
                <a:cs typeface="Arial" panose="020B0604020202020204" pitchFamily="34" charset="0"/>
              </a:rPr>
              <a:t>Child development</a:t>
            </a:r>
            <a:r>
              <a:rPr lang="en-GB" sz="1600" dirty="0">
                <a:latin typeface="Arial" panose="020B0604020202020204" pitchFamily="34" charset="0"/>
                <a:cs typeface="Arial" panose="020B0604020202020204" pitchFamily="34" charset="0"/>
              </a:rPr>
              <a:t>. 14th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McGraw-Hill Education.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Smith, P.K., Cowie, H. and Blades, M. (2011) </a:t>
            </a:r>
            <a:r>
              <a:rPr lang="en-GB" sz="1600" i="1" dirty="0">
                <a:latin typeface="Arial" panose="020B0604020202020204" pitchFamily="34" charset="0"/>
                <a:cs typeface="Arial" panose="020B0604020202020204" pitchFamily="34" charset="0"/>
              </a:rPr>
              <a:t>Understanding children's development</a:t>
            </a:r>
            <a:r>
              <a:rPr lang="en-GB" sz="1600" dirty="0">
                <a:latin typeface="Arial" panose="020B0604020202020204" pitchFamily="34" charset="0"/>
                <a:cs typeface="Arial" panose="020B0604020202020204" pitchFamily="34" charset="0"/>
              </a:rPr>
              <a:t>. 5th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Wiley.</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Thomas, A. and Chess, S. (1977) </a:t>
            </a:r>
            <a:r>
              <a:rPr lang="en-GB" sz="1600" i="1" dirty="0">
                <a:latin typeface="Arial" panose="020B0604020202020204" pitchFamily="34" charset="0"/>
                <a:cs typeface="Arial" panose="020B0604020202020204" pitchFamily="34" charset="0"/>
              </a:rPr>
              <a:t>Temperament and development</a:t>
            </a:r>
            <a:r>
              <a:rPr lang="en-GB" sz="1600" dirty="0">
                <a:latin typeface="Arial" panose="020B0604020202020204" pitchFamily="34" charset="0"/>
                <a:cs typeface="Arial" panose="020B0604020202020204" pitchFamily="34" charset="0"/>
              </a:rPr>
              <a:t>. Brunner/Mazel.</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Thompson, R.A. (2001) ‘Development in the first years of life’, </a:t>
            </a:r>
            <a:r>
              <a:rPr lang="en-GB" sz="1600" i="1" dirty="0">
                <a:latin typeface="Arial" panose="020B0604020202020204" pitchFamily="34" charset="0"/>
                <a:cs typeface="Arial" panose="020B0604020202020204" pitchFamily="34" charset="0"/>
              </a:rPr>
              <a:t>The Future of Children</a:t>
            </a:r>
            <a:r>
              <a:rPr lang="en-GB" sz="1600" dirty="0">
                <a:latin typeface="Arial" panose="020B0604020202020204" pitchFamily="34" charset="0"/>
                <a:cs typeface="Arial" panose="020B0604020202020204" pitchFamily="34" charset="0"/>
              </a:rPr>
              <a:t>, 11(1), pp. 21–33.</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Vygotsky, L.S. (1978) </a:t>
            </a:r>
            <a:r>
              <a:rPr lang="en-GB" sz="1600" i="1" dirty="0">
                <a:latin typeface="Arial" panose="020B0604020202020204" pitchFamily="34" charset="0"/>
                <a:cs typeface="Arial" panose="020B0604020202020204" pitchFamily="34" charset="0"/>
              </a:rPr>
              <a:t>Mind in society: The development of higher psychological processes</a:t>
            </a:r>
            <a:r>
              <a:rPr lang="en-GB" sz="1600" dirty="0">
                <a:latin typeface="Arial" panose="020B0604020202020204" pitchFamily="34" charset="0"/>
                <a:cs typeface="Arial" panose="020B0604020202020204" pitchFamily="34" charset="0"/>
              </a:rPr>
              <a:t>. Harvard University Press.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Wadsworth, B.J. (2004) </a:t>
            </a:r>
            <a:r>
              <a:rPr lang="en-GB" sz="1600" i="1" dirty="0">
                <a:latin typeface="Arial" panose="020B0604020202020204" pitchFamily="34" charset="0"/>
                <a:cs typeface="Arial" panose="020B0604020202020204" pitchFamily="34" charset="0"/>
              </a:rPr>
              <a:t>Piaget's theory of cognitive and affective development</a:t>
            </a:r>
            <a:r>
              <a:rPr lang="en-GB" sz="1600" dirty="0">
                <a:latin typeface="Arial" panose="020B0604020202020204" pitchFamily="34" charset="0"/>
                <a:cs typeface="Arial" panose="020B0604020202020204" pitchFamily="34" charset="0"/>
              </a:rPr>
              <a:t>. 5th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Longman.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Whitehead, M. (2010) </a:t>
            </a:r>
            <a:r>
              <a:rPr lang="en-GB" sz="1600" i="1" dirty="0">
                <a:latin typeface="Arial" panose="020B0604020202020204" pitchFamily="34" charset="0"/>
                <a:cs typeface="Arial" panose="020B0604020202020204" pitchFamily="34" charset="0"/>
              </a:rPr>
              <a:t>Language and literacy in the early years 0–7</a:t>
            </a:r>
            <a:r>
              <a:rPr lang="en-GB" sz="1600" dirty="0">
                <a:latin typeface="Arial" panose="020B0604020202020204" pitchFamily="34" charset="0"/>
                <a:cs typeface="Arial" panose="020B0604020202020204" pitchFamily="34" charset="0"/>
              </a:rPr>
              <a:t>. 4th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Sage Publications.</a:t>
            </a:r>
            <a:br>
              <a:rPr lang="en-GB" sz="1600" dirty="0">
                <a:latin typeface="Arial" panose="020B0604020202020204" pitchFamily="34" charset="0"/>
                <a:cs typeface="Arial" panose="020B0604020202020204" pitchFamily="34" charset="0"/>
              </a:rPr>
            </a:br>
            <a:endParaRPr lang="en-GB" sz="400"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B966FB45-ABDC-7906-C031-7F8E262411B4}"/>
              </a:ext>
            </a:extLst>
          </p:cNvPr>
          <p:cNvSpPr txBox="1">
            <a:spLocks/>
          </p:cNvSpPr>
          <p:nvPr/>
        </p:nvSpPr>
        <p:spPr>
          <a:xfrm>
            <a:off x="1250259" y="-168963"/>
            <a:ext cx="8791575" cy="67662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800" kern="1200" cap="all" baseline="0">
                <a:solidFill>
                  <a:schemeClr val="tx1"/>
                </a:solidFill>
                <a:latin typeface="+mj-lt"/>
                <a:ea typeface="+mj-ea"/>
                <a:cs typeface="+mj-cs"/>
              </a:defRPr>
            </a:lvl1pPr>
          </a:lstStyle>
          <a:p>
            <a:pPr algn="ctr"/>
            <a:r>
              <a:rPr lang="en-GB" sz="2000" b="1"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41317171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Office_30478300_TF77815013" id="{EDD38D91-4197-4272-AC29-055966125787}" vid="{7AD12F66-AE73-4C49-8579-9D0A04DD35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8370654691d1f0eead333fbef90cd61e">
  <xsd:schema xmlns:xsd="http://www.w3.org/2001/XMLSchema" xmlns:xs="http://www.w3.org/2001/XMLSchema" xmlns:p="http://schemas.microsoft.com/office/2006/metadata/properties" xmlns:ns3="ccfc14db-0f45-423b-b2f5-752f8f8a0ada" targetNamespace="http://schemas.microsoft.com/office/2006/metadata/properties" ma:root="true" ma:fieldsID="c215886066a7cf2c6f5a2c4e7fc69227"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7D7595-0D27-4E3B-B283-990C2C3191A9}">
  <ds:schemaRefs>
    <ds:schemaRef ds:uri="http://schemas.microsoft.com/office/2006/documentManagement/types"/>
    <ds:schemaRef ds:uri="http://purl.org/dc/terms/"/>
    <ds:schemaRef ds:uri="http://www.w3.org/XML/1998/namespace"/>
    <ds:schemaRef ds:uri="http://schemas.microsoft.com/office/2006/metadata/properties"/>
    <ds:schemaRef ds:uri="http://purl.org/dc/dcmitype/"/>
    <ds:schemaRef ds:uri="http://schemas.microsoft.com/office/infopath/2007/PartnerControls"/>
    <ds:schemaRef ds:uri="http://schemas.openxmlformats.org/package/2006/metadata/core-properties"/>
    <ds:schemaRef ds:uri="ccfc14db-0f45-423b-b2f5-752f8f8a0ada"/>
    <ds:schemaRef ds:uri="http://purl.org/dc/elements/1.1/"/>
  </ds:schemaRefs>
</ds:datastoreItem>
</file>

<file path=customXml/itemProps2.xml><?xml version="1.0" encoding="utf-8"?>
<ds:datastoreItem xmlns:ds="http://schemas.openxmlformats.org/officeDocument/2006/customXml" ds:itemID="{130ED166-D46A-4C11-B785-685596351B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9F793EE-81EC-4BFB-B987-200D44786B8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Problemsolution cycle </Template>
  <TotalTime>99</TotalTime>
  <Words>690</Words>
  <Application>Microsoft Office PowerPoint</Application>
  <PresentationFormat>Widescreen</PresentationFormat>
  <Paragraphs>20</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Tahoma</vt:lpstr>
      <vt:lpstr>Tw Cen MT</vt:lpstr>
      <vt:lpstr>Circuit</vt:lpstr>
      <vt:lpstr>Student name. Nageen khan  student number. 2424667  programme. Certificate of higher education in health and social care module. Psychology in health and social care  module code. Lchs4010  internal verifier. Dr besty jose tutor. Samuel assan  module leader. Neale haddon  assignment title. Assessment 1. individual presentation.  </vt:lpstr>
      <vt:lpstr> Introduction of jean Piaget theory. </vt:lpstr>
      <vt:lpstr>understanding piagets core concepts. </vt:lpstr>
      <vt:lpstr> preoperational stage and amiras development. </vt:lpstr>
      <vt:lpstr>Applying the theory to amiras behaviours. </vt:lpstr>
      <vt:lpstr>applied Piagetian theory. </vt:lpstr>
      <vt:lpstr>Critical evaluation piagets theory. </vt:lpstr>
      <vt:lpstr>Nature and nurture considerations. </vt:lpstr>
      <vt:lpstr>Conclusion </vt:lpstr>
      <vt:lpstr>Ainsworth, M.D.S., Blehar, M.C., Waters, E. and Wall, S. (1978) Patterns of attachment: A psychological study of the strange situation. Lawrence Erlbaum. Bee, H. and Boyd, D. (2012) The developing child. 13th edn. Pearson. Bowlby, J. (1988) A secure base: Parent-child attachment and healthy human development. Basic Books. Bronfenbrenner, U. (1979) The ecology of human development: Experiments by nature and design. Harvard University Press. Bruce, T. (2005) Early childhood education. 3rd edn. Hodder Education. Donaldson, M. (1978) Children's minds. fontana Fischer, K.W. and Bidell, T.R. (2006) ‘Dynamic development of action and thought’, in Damon, W. and Lerner, R.M. (eds.) Theoretical models of human development. Wiley, pp. 313–399. Flavell, J.H., Miller, P.H. and Miller, S.A. (2002) Cognitive development. 4th edn. Prentice Hall. Moyles, J. (2010) The excellence of play. 3rd edn. McGraw-Hill Education. Paley, V.G. (2004) A child's work: The importance of fantasy play. University of Chicago Press. Piaget, J. (1952) The origins of intelligence in children. International Universities Press. Piaget, J. (1954) The construction of reality in the child. Basic Books. Piaget, J. (1962) Play, dreams and imitation in childhood. Norton. Piaget, J. (1977) The development of thought: Equilibration of cognitive structures. Viking Press. Piaget, J. and Inhelder, B. (1969) The psychology of the child. Basic Books. Rogoff, B. (2003) The cultural nature of human development. Oxford University Press. Rutter, M. (2006) Genes and behavior: Nature-nurture interplay explained. Blackwell. Santrock, J.W. (2019) Child development. 14th edn. McGraw-Hill Education. Smith, P.K., Cowie, H. and Blades, M. (2011) Understanding children's development. 5th edn. Wiley. Thomas, A. and Chess, S. (1977) Temperament and development. Brunner/Mazel. Thompson, R.A. (2001) ‘Development in the first years of life’, The Future of Children, 11(1), pp. 21–33. Vygotsky, L.S. (1978) Mind in society: The development of higher psychological processes. Harvard University Press. Wadsworth, B.J. (2004) Piaget's theory of cognitive and affective development. 5th edn. Longman. Whitehead, M. (2010) Language and literacy in the early years 0–7. 4th edn. Sage Publications.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Nageen Khan (2424667)</dc:creator>
  <cp:lastModifiedBy>Nageen Khan (2424667)</cp:lastModifiedBy>
  <cp:revision>14</cp:revision>
  <dcterms:created xsi:type="dcterms:W3CDTF">2025-10-02T18:34:21Z</dcterms:created>
  <dcterms:modified xsi:type="dcterms:W3CDTF">2025-10-09T15:07:54Z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