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9"/>
  </p:notesMasterIdLst>
  <p:sldIdLst>
    <p:sldId id="256" r:id="rId2"/>
    <p:sldId id="261" r:id="rId3"/>
    <p:sldId id="257" r:id="rId4"/>
    <p:sldId id="258" r:id="rId5"/>
    <p:sldId id="259"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D0D8CF-BDE3-460D-93E5-50383621A426}" type="doc">
      <dgm:prSet loTypeId="urn:microsoft.com/office/officeart/2005/8/layout/chevron1" loCatId="process" qsTypeId="urn:microsoft.com/office/officeart/2005/8/quickstyle/simple1" qsCatId="simple" csTypeId="urn:microsoft.com/office/officeart/2005/8/colors/accent1_2" csCatId="accent1" phldr="1"/>
      <dgm:spPr/>
    </dgm:pt>
    <dgm:pt modelId="{83FC9834-D498-4143-8CFA-87B4F81BBA15}">
      <dgm:prSet phldrT="[Text]"/>
      <dgm:spPr/>
      <dgm:t>
        <a:bodyPr/>
        <a:lstStyle/>
        <a:p>
          <a:r>
            <a:rPr lang="en-GB" dirty="0"/>
            <a:t>Satisfaction </a:t>
          </a:r>
        </a:p>
      </dgm:t>
    </dgm:pt>
    <dgm:pt modelId="{15F8B3D2-9651-4C93-B624-5E00DF1537D7}" type="parTrans" cxnId="{6D70E7B6-ECB9-4348-988F-FA945707B851}">
      <dgm:prSet/>
      <dgm:spPr/>
      <dgm:t>
        <a:bodyPr/>
        <a:lstStyle/>
        <a:p>
          <a:endParaRPr lang="en-GB"/>
        </a:p>
      </dgm:t>
    </dgm:pt>
    <dgm:pt modelId="{27CC653C-5D9B-48D5-B87C-77330BC9B707}" type="sibTrans" cxnId="{6D70E7B6-ECB9-4348-988F-FA945707B851}">
      <dgm:prSet/>
      <dgm:spPr/>
      <dgm:t>
        <a:bodyPr/>
        <a:lstStyle/>
        <a:p>
          <a:endParaRPr lang="en-GB"/>
        </a:p>
      </dgm:t>
    </dgm:pt>
    <dgm:pt modelId="{B937E867-050D-4956-92D4-3640910B8388}">
      <dgm:prSet phldrT="[Text]"/>
      <dgm:spPr/>
      <dgm:t>
        <a:bodyPr/>
        <a:lstStyle/>
        <a:p>
          <a:r>
            <a:rPr lang="en-GB" dirty="0"/>
            <a:t>Quality </a:t>
          </a:r>
        </a:p>
      </dgm:t>
    </dgm:pt>
    <dgm:pt modelId="{030C5C99-B911-468E-9559-A40C04C938D9}" type="parTrans" cxnId="{3C3402EB-7594-437E-B280-3055CFBF6E51}">
      <dgm:prSet/>
      <dgm:spPr/>
      <dgm:t>
        <a:bodyPr/>
        <a:lstStyle/>
        <a:p>
          <a:endParaRPr lang="en-GB"/>
        </a:p>
      </dgm:t>
    </dgm:pt>
    <dgm:pt modelId="{224BF8FD-671C-4D98-8A47-C4F2D6081DFD}" type="sibTrans" cxnId="{3C3402EB-7594-437E-B280-3055CFBF6E51}">
      <dgm:prSet/>
      <dgm:spPr/>
      <dgm:t>
        <a:bodyPr/>
        <a:lstStyle/>
        <a:p>
          <a:endParaRPr lang="en-GB"/>
        </a:p>
      </dgm:t>
    </dgm:pt>
    <dgm:pt modelId="{C75A1B06-CBE4-4FD8-8DC9-FBDB2AF71E15}">
      <dgm:prSet phldrT="[Text]"/>
      <dgm:spPr/>
      <dgm:t>
        <a:bodyPr/>
        <a:lstStyle/>
        <a:p>
          <a:r>
            <a:rPr lang="en-GB" dirty="0"/>
            <a:t>Service </a:t>
          </a:r>
        </a:p>
      </dgm:t>
    </dgm:pt>
    <dgm:pt modelId="{99E9A159-266A-42C9-B66D-D1D639155A09}" type="parTrans" cxnId="{9D68BA49-C58D-44DF-B608-A03223F678E6}">
      <dgm:prSet/>
      <dgm:spPr/>
      <dgm:t>
        <a:bodyPr/>
        <a:lstStyle/>
        <a:p>
          <a:endParaRPr lang="en-GB"/>
        </a:p>
      </dgm:t>
    </dgm:pt>
    <dgm:pt modelId="{CA11CEA7-8F02-4AFB-87B8-09383A9346D9}" type="sibTrans" cxnId="{9D68BA49-C58D-44DF-B608-A03223F678E6}">
      <dgm:prSet/>
      <dgm:spPr/>
      <dgm:t>
        <a:bodyPr/>
        <a:lstStyle/>
        <a:p>
          <a:endParaRPr lang="en-GB"/>
        </a:p>
      </dgm:t>
    </dgm:pt>
    <dgm:pt modelId="{BCEC1AF9-70E7-4546-B76E-56C9BF4F1793}" type="pres">
      <dgm:prSet presAssocID="{DBD0D8CF-BDE3-460D-93E5-50383621A426}" presName="Name0" presStyleCnt="0">
        <dgm:presLayoutVars>
          <dgm:dir/>
          <dgm:animLvl val="lvl"/>
          <dgm:resizeHandles val="exact"/>
        </dgm:presLayoutVars>
      </dgm:prSet>
      <dgm:spPr/>
    </dgm:pt>
    <dgm:pt modelId="{3663E59F-B23E-40DD-B4C0-F590E580E9B1}" type="pres">
      <dgm:prSet presAssocID="{83FC9834-D498-4143-8CFA-87B4F81BBA15}" presName="parTxOnly" presStyleLbl="node1" presStyleIdx="0" presStyleCnt="3">
        <dgm:presLayoutVars>
          <dgm:chMax val="0"/>
          <dgm:chPref val="0"/>
          <dgm:bulletEnabled val="1"/>
        </dgm:presLayoutVars>
      </dgm:prSet>
      <dgm:spPr/>
    </dgm:pt>
    <dgm:pt modelId="{37AB7FA6-983E-4EC7-8418-A6C95155A7AF}" type="pres">
      <dgm:prSet presAssocID="{27CC653C-5D9B-48D5-B87C-77330BC9B707}" presName="parTxOnlySpace" presStyleCnt="0"/>
      <dgm:spPr/>
    </dgm:pt>
    <dgm:pt modelId="{3D5CEBE2-87F3-42A5-B8F5-9E785AB67E86}" type="pres">
      <dgm:prSet presAssocID="{B937E867-050D-4956-92D4-3640910B8388}" presName="parTxOnly" presStyleLbl="node1" presStyleIdx="1" presStyleCnt="3">
        <dgm:presLayoutVars>
          <dgm:chMax val="0"/>
          <dgm:chPref val="0"/>
          <dgm:bulletEnabled val="1"/>
        </dgm:presLayoutVars>
      </dgm:prSet>
      <dgm:spPr/>
    </dgm:pt>
    <dgm:pt modelId="{20D60C29-C3B7-4CB4-9984-B49A5B0F34BF}" type="pres">
      <dgm:prSet presAssocID="{224BF8FD-671C-4D98-8A47-C4F2D6081DFD}" presName="parTxOnlySpace" presStyleCnt="0"/>
      <dgm:spPr/>
    </dgm:pt>
    <dgm:pt modelId="{5A5D6B54-DCD6-4BC7-8AE7-19D61CFA2862}" type="pres">
      <dgm:prSet presAssocID="{C75A1B06-CBE4-4FD8-8DC9-FBDB2AF71E15}" presName="parTxOnly" presStyleLbl="node1" presStyleIdx="2" presStyleCnt="3" custLinFactNeighborX="8477" custLinFactNeighborY="-199">
        <dgm:presLayoutVars>
          <dgm:chMax val="0"/>
          <dgm:chPref val="0"/>
          <dgm:bulletEnabled val="1"/>
        </dgm:presLayoutVars>
      </dgm:prSet>
      <dgm:spPr/>
    </dgm:pt>
  </dgm:ptLst>
  <dgm:cxnLst>
    <dgm:cxn modelId="{E1B01B30-C8F4-49FD-B338-6CAE8FEB8855}" type="presOf" srcId="{DBD0D8CF-BDE3-460D-93E5-50383621A426}" destId="{BCEC1AF9-70E7-4546-B76E-56C9BF4F1793}" srcOrd="0" destOrd="0" presId="urn:microsoft.com/office/officeart/2005/8/layout/chevron1"/>
    <dgm:cxn modelId="{9D68BA49-C58D-44DF-B608-A03223F678E6}" srcId="{DBD0D8CF-BDE3-460D-93E5-50383621A426}" destId="{C75A1B06-CBE4-4FD8-8DC9-FBDB2AF71E15}" srcOrd="2" destOrd="0" parTransId="{99E9A159-266A-42C9-B66D-D1D639155A09}" sibTransId="{CA11CEA7-8F02-4AFB-87B8-09383A9346D9}"/>
    <dgm:cxn modelId="{FE0E028C-F4C6-4B2C-BDD5-70141F4D18DB}" type="presOf" srcId="{C75A1B06-CBE4-4FD8-8DC9-FBDB2AF71E15}" destId="{5A5D6B54-DCD6-4BC7-8AE7-19D61CFA2862}" srcOrd="0" destOrd="0" presId="urn:microsoft.com/office/officeart/2005/8/layout/chevron1"/>
    <dgm:cxn modelId="{6D70E7B6-ECB9-4348-988F-FA945707B851}" srcId="{DBD0D8CF-BDE3-460D-93E5-50383621A426}" destId="{83FC9834-D498-4143-8CFA-87B4F81BBA15}" srcOrd="0" destOrd="0" parTransId="{15F8B3D2-9651-4C93-B624-5E00DF1537D7}" sibTransId="{27CC653C-5D9B-48D5-B87C-77330BC9B707}"/>
    <dgm:cxn modelId="{4F1A8AC1-C23F-4902-B968-E1C9867B0FFE}" type="presOf" srcId="{B937E867-050D-4956-92D4-3640910B8388}" destId="{3D5CEBE2-87F3-42A5-B8F5-9E785AB67E86}" srcOrd="0" destOrd="0" presId="urn:microsoft.com/office/officeart/2005/8/layout/chevron1"/>
    <dgm:cxn modelId="{3C3402EB-7594-437E-B280-3055CFBF6E51}" srcId="{DBD0D8CF-BDE3-460D-93E5-50383621A426}" destId="{B937E867-050D-4956-92D4-3640910B8388}" srcOrd="1" destOrd="0" parTransId="{030C5C99-B911-468E-9559-A40C04C938D9}" sibTransId="{224BF8FD-671C-4D98-8A47-C4F2D6081DFD}"/>
    <dgm:cxn modelId="{2E242DEF-B18A-4C70-A025-D051CDD6E6A0}" type="presOf" srcId="{83FC9834-D498-4143-8CFA-87B4F81BBA15}" destId="{3663E59F-B23E-40DD-B4C0-F590E580E9B1}" srcOrd="0" destOrd="0" presId="urn:microsoft.com/office/officeart/2005/8/layout/chevron1"/>
    <dgm:cxn modelId="{829784AC-600F-497D-A9FF-599BFF86D99E}" type="presParOf" srcId="{BCEC1AF9-70E7-4546-B76E-56C9BF4F1793}" destId="{3663E59F-B23E-40DD-B4C0-F590E580E9B1}" srcOrd="0" destOrd="0" presId="urn:microsoft.com/office/officeart/2005/8/layout/chevron1"/>
    <dgm:cxn modelId="{BDB06BD8-8805-4767-A112-01B26FF8732E}" type="presParOf" srcId="{BCEC1AF9-70E7-4546-B76E-56C9BF4F1793}" destId="{37AB7FA6-983E-4EC7-8418-A6C95155A7AF}" srcOrd="1" destOrd="0" presId="urn:microsoft.com/office/officeart/2005/8/layout/chevron1"/>
    <dgm:cxn modelId="{4253DAAF-FA06-4F79-BB24-46F21435353F}" type="presParOf" srcId="{BCEC1AF9-70E7-4546-B76E-56C9BF4F1793}" destId="{3D5CEBE2-87F3-42A5-B8F5-9E785AB67E86}" srcOrd="2" destOrd="0" presId="urn:microsoft.com/office/officeart/2005/8/layout/chevron1"/>
    <dgm:cxn modelId="{0E6BE4CC-A543-433C-B3A3-DB9C8832A66A}" type="presParOf" srcId="{BCEC1AF9-70E7-4546-B76E-56C9BF4F1793}" destId="{20D60C29-C3B7-4CB4-9984-B49A5B0F34BF}" srcOrd="3" destOrd="0" presId="urn:microsoft.com/office/officeart/2005/8/layout/chevron1"/>
    <dgm:cxn modelId="{B51FFC70-76B3-45C4-8727-B68C18014F86}" type="presParOf" srcId="{BCEC1AF9-70E7-4546-B76E-56C9BF4F1793}" destId="{5A5D6B54-DCD6-4BC7-8AE7-19D61CFA2862}"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E3A2C3-6DB8-42EE-92C4-0504043F87A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B0A91B9-E843-4A82-95DE-6885CDA30E04}">
      <dgm:prSet phldrT="[Text]"/>
      <dgm:spPr/>
      <dgm:t>
        <a:bodyPr/>
        <a:lstStyle/>
        <a:p>
          <a:r>
            <a:rPr lang="en-GB" dirty="0"/>
            <a:t>Tangible </a:t>
          </a:r>
        </a:p>
      </dgm:t>
    </dgm:pt>
    <dgm:pt modelId="{41FF00C6-8CDE-4813-8C01-243BF5971601}" type="parTrans" cxnId="{C3685037-5BC9-48B8-8303-8C458E1E0F45}">
      <dgm:prSet/>
      <dgm:spPr/>
      <dgm:t>
        <a:bodyPr/>
        <a:lstStyle/>
        <a:p>
          <a:endParaRPr lang="en-GB"/>
        </a:p>
      </dgm:t>
    </dgm:pt>
    <dgm:pt modelId="{23918E41-A20B-4331-B095-C495791DE71F}" type="sibTrans" cxnId="{C3685037-5BC9-48B8-8303-8C458E1E0F45}">
      <dgm:prSet/>
      <dgm:spPr/>
      <dgm:t>
        <a:bodyPr/>
        <a:lstStyle/>
        <a:p>
          <a:endParaRPr lang="en-GB"/>
        </a:p>
      </dgm:t>
    </dgm:pt>
    <dgm:pt modelId="{1ECC1619-AC6C-4514-9BE3-A06A7AC7CBAC}">
      <dgm:prSet phldrT="[Text]"/>
      <dgm:spPr/>
      <dgm:t>
        <a:bodyPr/>
        <a:lstStyle/>
        <a:p>
          <a:r>
            <a:rPr lang="en-GB" dirty="0"/>
            <a:t>Reliability </a:t>
          </a:r>
        </a:p>
      </dgm:t>
    </dgm:pt>
    <dgm:pt modelId="{41EF830D-12ED-4852-BF9B-B5ABDABBEA40}" type="parTrans" cxnId="{82ECD123-81A2-40C5-8024-8108B8E8FF5C}">
      <dgm:prSet/>
      <dgm:spPr/>
      <dgm:t>
        <a:bodyPr/>
        <a:lstStyle/>
        <a:p>
          <a:endParaRPr lang="en-GB"/>
        </a:p>
      </dgm:t>
    </dgm:pt>
    <dgm:pt modelId="{83C0641F-4FB8-4C1E-B50D-64B2E051BCB9}" type="sibTrans" cxnId="{82ECD123-81A2-40C5-8024-8108B8E8FF5C}">
      <dgm:prSet/>
      <dgm:spPr/>
      <dgm:t>
        <a:bodyPr/>
        <a:lstStyle/>
        <a:p>
          <a:endParaRPr lang="en-GB"/>
        </a:p>
      </dgm:t>
    </dgm:pt>
    <dgm:pt modelId="{3BE7F2D1-9FEE-4136-A2AC-6302B7A36850}">
      <dgm:prSet phldrT="[Text]"/>
      <dgm:spPr/>
      <dgm:t>
        <a:bodyPr/>
        <a:lstStyle/>
        <a:p>
          <a:r>
            <a:rPr lang="en-GB" dirty="0"/>
            <a:t>Responsive </a:t>
          </a:r>
        </a:p>
      </dgm:t>
    </dgm:pt>
    <dgm:pt modelId="{8D5E7330-F47D-4945-BF8A-B1DECD6F3532}" type="parTrans" cxnId="{05A670E7-2CFD-46A6-8AE5-C57E7DFFFA0C}">
      <dgm:prSet/>
      <dgm:spPr/>
      <dgm:t>
        <a:bodyPr/>
        <a:lstStyle/>
        <a:p>
          <a:endParaRPr lang="en-GB"/>
        </a:p>
      </dgm:t>
    </dgm:pt>
    <dgm:pt modelId="{45E89743-B969-47CB-941E-D181E861E090}" type="sibTrans" cxnId="{05A670E7-2CFD-46A6-8AE5-C57E7DFFFA0C}">
      <dgm:prSet/>
      <dgm:spPr/>
      <dgm:t>
        <a:bodyPr/>
        <a:lstStyle/>
        <a:p>
          <a:endParaRPr lang="en-GB"/>
        </a:p>
      </dgm:t>
    </dgm:pt>
    <dgm:pt modelId="{5455023D-37BC-4C3C-8D33-AA62E878E3C3}">
      <dgm:prSet phldrT="[Text]"/>
      <dgm:spPr/>
      <dgm:t>
        <a:bodyPr/>
        <a:lstStyle/>
        <a:p>
          <a:r>
            <a:rPr lang="en-GB" dirty="0"/>
            <a:t>Assurance </a:t>
          </a:r>
        </a:p>
      </dgm:t>
    </dgm:pt>
    <dgm:pt modelId="{70AD9746-E900-43E6-8E9E-377FED957171}" type="parTrans" cxnId="{C1C4B85C-687C-475C-94FD-D212DCAE8AC1}">
      <dgm:prSet/>
      <dgm:spPr/>
      <dgm:t>
        <a:bodyPr/>
        <a:lstStyle/>
        <a:p>
          <a:endParaRPr lang="en-GB"/>
        </a:p>
      </dgm:t>
    </dgm:pt>
    <dgm:pt modelId="{33590D29-7E13-41CA-908D-61C2DBBBC558}" type="sibTrans" cxnId="{C1C4B85C-687C-475C-94FD-D212DCAE8AC1}">
      <dgm:prSet/>
      <dgm:spPr/>
      <dgm:t>
        <a:bodyPr/>
        <a:lstStyle/>
        <a:p>
          <a:endParaRPr lang="en-GB"/>
        </a:p>
      </dgm:t>
    </dgm:pt>
    <dgm:pt modelId="{6B58EB56-300E-4E3F-ADB6-A99CAAA71886}">
      <dgm:prSet phldrT="[Text]"/>
      <dgm:spPr/>
      <dgm:t>
        <a:bodyPr/>
        <a:lstStyle/>
        <a:p>
          <a:r>
            <a:rPr lang="en-GB" dirty="0"/>
            <a:t>Empathy </a:t>
          </a:r>
        </a:p>
      </dgm:t>
    </dgm:pt>
    <dgm:pt modelId="{A8986131-FB09-4EA8-BDA9-E142810F4DA9}" type="parTrans" cxnId="{306E0B62-85C6-4819-A6E6-6EA28F4A402B}">
      <dgm:prSet/>
      <dgm:spPr/>
      <dgm:t>
        <a:bodyPr/>
        <a:lstStyle/>
        <a:p>
          <a:endParaRPr lang="en-GB"/>
        </a:p>
      </dgm:t>
    </dgm:pt>
    <dgm:pt modelId="{8B8C0284-1875-4E83-AE6F-C9316D9F905B}" type="sibTrans" cxnId="{306E0B62-85C6-4819-A6E6-6EA28F4A402B}">
      <dgm:prSet/>
      <dgm:spPr/>
      <dgm:t>
        <a:bodyPr/>
        <a:lstStyle/>
        <a:p>
          <a:endParaRPr lang="en-GB"/>
        </a:p>
      </dgm:t>
    </dgm:pt>
    <dgm:pt modelId="{08525246-9A57-44BD-9319-94027BC6B5B0}" type="pres">
      <dgm:prSet presAssocID="{29E3A2C3-6DB8-42EE-92C4-0504043F87AD}" presName="diagram" presStyleCnt="0">
        <dgm:presLayoutVars>
          <dgm:dir/>
          <dgm:resizeHandles val="exact"/>
        </dgm:presLayoutVars>
      </dgm:prSet>
      <dgm:spPr/>
    </dgm:pt>
    <dgm:pt modelId="{B3049AFB-833B-4731-BC00-7BE39DE2D775}" type="pres">
      <dgm:prSet presAssocID="{2B0A91B9-E843-4A82-95DE-6885CDA30E04}" presName="node" presStyleLbl="node1" presStyleIdx="0" presStyleCnt="5">
        <dgm:presLayoutVars>
          <dgm:bulletEnabled val="1"/>
        </dgm:presLayoutVars>
      </dgm:prSet>
      <dgm:spPr/>
    </dgm:pt>
    <dgm:pt modelId="{E0451C28-3968-4D20-AE9C-6BC588CEEFC5}" type="pres">
      <dgm:prSet presAssocID="{23918E41-A20B-4331-B095-C495791DE71F}" presName="sibTrans" presStyleCnt="0"/>
      <dgm:spPr/>
    </dgm:pt>
    <dgm:pt modelId="{9DA50343-F1E5-4537-8DA0-F4B5906DF2F5}" type="pres">
      <dgm:prSet presAssocID="{1ECC1619-AC6C-4514-9BE3-A06A7AC7CBAC}" presName="node" presStyleLbl="node1" presStyleIdx="1" presStyleCnt="5" custLinFactNeighborX="-566" custLinFactNeighborY="-4061">
        <dgm:presLayoutVars>
          <dgm:bulletEnabled val="1"/>
        </dgm:presLayoutVars>
      </dgm:prSet>
      <dgm:spPr/>
    </dgm:pt>
    <dgm:pt modelId="{62E0AE94-A52F-4D0E-860A-0BDDAAEF0CC9}" type="pres">
      <dgm:prSet presAssocID="{83C0641F-4FB8-4C1E-B50D-64B2E051BCB9}" presName="sibTrans" presStyleCnt="0"/>
      <dgm:spPr/>
    </dgm:pt>
    <dgm:pt modelId="{C72F1642-4DB4-4A3E-A637-C9F1FD51C1A9}" type="pres">
      <dgm:prSet presAssocID="{3BE7F2D1-9FEE-4136-A2AC-6302B7A36850}" presName="node" presStyleLbl="node1" presStyleIdx="2" presStyleCnt="5">
        <dgm:presLayoutVars>
          <dgm:bulletEnabled val="1"/>
        </dgm:presLayoutVars>
      </dgm:prSet>
      <dgm:spPr/>
    </dgm:pt>
    <dgm:pt modelId="{48172105-23A6-405D-B942-88FA67DCC43C}" type="pres">
      <dgm:prSet presAssocID="{45E89743-B969-47CB-941E-D181E861E090}" presName="sibTrans" presStyleCnt="0"/>
      <dgm:spPr/>
    </dgm:pt>
    <dgm:pt modelId="{95D734CE-D207-4CCD-B84E-4E4F5313B3BB}" type="pres">
      <dgm:prSet presAssocID="{5455023D-37BC-4C3C-8D33-AA62E878E3C3}" presName="node" presStyleLbl="node1" presStyleIdx="3" presStyleCnt="5">
        <dgm:presLayoutVars>
          <dgm:bulletEnabled val="1"/>
        </dgm:presLayoutVars>
      </dgm:prSet>
      <dgm:spPr/>
    </dgm:pt>
    <dgm:pt modelId="{F6276635-B501-4BBC-992E-C610B4A3D325}" type="pres">
      <dgm:prSet presAssocID="{33590D29-7E13-41CA-908D-61C2DBBBC558}" presName="sibTrans" presStyleCnt="0"/>
      <dgm:spPr/>
    </dgm:pt>
    <dgm:pt modelId="{3B628F74-3000-40F5-9922-20FAEB5DD67A}" type="pres">
      <dgm:prSet presAssocID="{6B58EB56-300E-4E3F-ADB6-A99CAAA71886}" presName="node" presStyleLbl="node1" presStyleIdx="4" presStyleCnt="5">
        <dgm:presLayoutVars>
          <dgm:bulletEnabled val="1"/>
        </dgm:presLayoutVars>
      </dgm:prSet>
      <dgm:spPr/>
    </dgm:pt>
  </dgm:ptLst>
  <dgm:cxnLst>
    <dgm:cxn modelId="{C1F32314-9277-4C27-B166-EAF8DC136304}" type="presOf" srcId="{5455023D-37BC-4C3C-8D33-AA62E878E3C3}" destId="{95D734CE-D207-4CCD-B84E-4E4F5313B3BB}" srcOrd="0" destOrd="0" presId="urn:microsoft.com/office/officeart/2005/8/layout/default"/>
    <dgm:cxn modelId="{82ECD123-81A2-40C5-8024-8108B8E8FF5C}" srcId="{29E3A2C3-6DB8-42EE-92C4-0504043F87AD}" destId="{1ECC1619-AC6C-4514-9BE3-A06A7AC7CBAC}" srcOrd="1" destOrd="0" parTransId="{41EF830D-12ED-4852-BF9B-B5ABDABBEA40}" sibTransId="{83C0641F-4FB8-4C1E-B50D-64B2E051BCB9}"/>
    <dgm:cxn modelId="{C3685037-5BC9-48B8-8303-8C458E1E0F45}" srcId="{29E3A2C3-6DB8-42EE-92C4-0504043F87AD}" destId="{2B0A91B9-E843-4A82-95DE-6885CDA30E04}" srcOrd="0" destOrd="0" parTransId="{41FF00C6-8CDE-4813-8C01-243BF5971601}" sibTransId="{23918E41-A20B-4331-B095-C495791DE71F}"/>
    <dgm:cxn modelId="{C1C4B85C-687C-475C-94FD-D212DCAE8AC1}" srcId="{29E3A2C3-6DB8-42EE-92C4-0504043F87AD}" destId="{5455023D-37BC-4C3C-8D33-AA62E878E3C3}" srcOrd="3" destOrd="0" parTransId="{70AD9746-E900-43E6-8E9E-377FED957171}" sibTransId="{33590D29-7E13-41CA-908D-61C2DBBBC558}"/>
    <dgm:cxn modelId="{306E0B62-85C6-4819-A6E6-6EA28F4A402B}" srcId="{29E3A2C3-6DB8-42EE-92C4-0504043F87AD}" destId="{6B58EB56-300E-4E3F-ADB6-A99CAAA71886}" srcOrd="4" destOrd="0" parTransId="{A8986131-FB09-4EA8-BDA9-E142810F4DA9}" sibTransId="{8B8C0284-1875-4E83-AE6F-C9316D9F905B}"/>
    <dgm:cxn modelId="{F94AD969-74AA-4F4D-9F90-CB6F0C56E163}" type="presOf" srcId="{2B0A91B9-E843-4A82-95DE-6885CDA30E04}" destId="{B3049AFB-833B-4731-BC00-7BE39DE2D775}" srcOrd="0" destOrd="0" presId="urn:microsoft.com/office/officeart/2005/8/layout/default"/>
    <dgm:cxn modelId="{4C9C4D71-FD96-4A1F-A8A2-EFFB0FB9213D}" type="presOf" srcId="{1ECC1619-AC6C-4514-9BE3-A06A7AC7CBAC}" destId="{9DA50343-F1E5-4537-8DA0-F4B5906DF2F5}" srcOrd="0" destOrd="0" presId="urn:microsoft.com/office/officeart/2005/8/layout/default"/>
    <dgm:cxn modelId="{E52CDC8D-B5CF-4D92-A6FC-AAA92CF75416}" type="presOf" srcId="{3BE7F2D1-9FEE-4136-A2AC-6302B7A36850}" destId="{C72F1642-4DB4-4A3E-A637-C9F1FD51C1A9}" srcOrd="0" destOrd="0" presId="urn:microsoft.com/office/officeart/2005/8/layout/default"/>
    <dgm:cxn modelId="{01D2CEA6-C3C2-47DA-AA13-7E3F374B7AC3}" type="presOf" srcId="{29E3A2C3-6DB8-42EE-92C4-0504043F87AD}" destId="{08525246-9A57-44BD-9319-94027BC6B5B0}" srcOrd="0" destOrd="0" presId="urn:microsoft.com/office/officeart/2005/8/layout/default"/>
    <dgm:cxn modelId="{8E4E71AD-62C5-4CEE-8EB0-507D8C3FCEBA}" type="presOf" srcId="{6B58EB56-300E-4E3F-ADB6-A99CAAA71886}" destId="{3B628F74-3000-40F5-9922-20FAEB5DD67A}" srcOrd="0" destOrd="0" presId="urn:microsoft.com/office/officeart/2005/8/layout/default"/>
    <dgm:cxn modelId="{05A670E7-2CFD-46A6-8AE5-C57E7DFFFA0C}" srcId="{29E3A2C3-6DB8-42EE-92C4-0504043F87AD}" destId="{3BE7F2D1-9FEE-4136-A2AC-6302B7A36850}" srcOrd="2" destOrd="0" parTransId="{8D5E7330-F47D-4945-BF8A-B1DECD6F3532}" sibTransId="{45E89743-B969-47CB-941E-D181E861E090}"/>
    <dgm:cxn modelId="{BE54B8C1-9300-4A8C-9632-4A5D19557070}" type="presParOf" srcId="{08525246-9A57-44BD-9319-94027BC6B5B0}" destId="{B3049AFB-833B-4731-BC00-7BE39DE2D775}" srcOrd="0" destOrd="0" presId="urn:microsoft.com/office/officeart/2005/8/layout/default"/>
    <dgm:cxn modelId="{35880959-DEBA-423E-9F3B-AAC14B1856F4}" type="presParOf" srcId="{08525246-9A57-44BD-9319-94027BC6B5B0}" destId="{E0451C28-3968-4D20-AE9C-6BC588CEEFC5}" srcOrd="1" destOrd="0" presId="urn:microsoft.com/office/officeart/2005/8/layout/default"/>
    <dgm:cxn modelId="{ABA02CB8-67B6-4DCA-8A21-1C918854A641}" type="presParOf" srcId="{08525246-9A57-44BD-9319-94027BC6B5B0}" destId="{9DA50343-F1E5-4537-8DA0-F4B5906DF2F5}" srcOrd="2" destOrd="0" presId="urn:microsoft.com/office/officeart/2005/8/layout/default"/>
    <dgm:cxn modelId="{91FC82BA-2C31-44DA-94C9-518C2A4E3C74}" type="presParOf" srcId="{08525246-9A57-44BD-9319-94027BC6B5B0}" destId="{62E0AE94-A52F-4D0E-860A-0BDDAAEF0CC9}" srcOrd="3" destOrd="0" presId="urn:microsoft.com/office/officeart/2005/8/layout/default"/>
    <dgm:cxn modelId="{157CE9B7-B3DC-4E3B-9511-A8514061937A}" type="presParOf" srcId="{08525246-9A57-44BD-9319-94027BC6B5B0}" destId="{C72F1642-4DB4-4A3E-A637-C9F1FD51C1A9}" srcOrd="4" destOrd="0" presId="urn:microsoft.com/office/officeart/2005/8/layout/default"/>
    <dgm:cxn modelId="{C57B3F45-F054-4B29-819A-19C2D29AC6B3}" type="presParOf" srcId="{08525246-9A57-44BD-9319-94027BC6B5B0}" destId="{48172105-23A6-405D-B942-88FA67DCC43C}" srcOrd="5" destOrd="0" presId="urn:microsoft.com/office/officeart/2005/8/layout/default"/>
    <dgm:cxn modelId="{62B9596F-3FD3-4811-9EC4-91C598859BEE}" type="presParOf" srcId="{08525246-9A57-44BD-9319-94027BC6B5B0}" destId="{95D734CE-D207-4CCD-B84E-4E4F5313B3BB}" srcOrd="6" destOrd="0" presId="urn:microsoft.com/office/officeart/2005/8/layout/default"/>
    <dgm:cxn modelId="{C2A06513-427D-49A9-90B6-5711031DAA43}" type="presParOf" srcId="{08525246-9A57-44BD-9319-94027BC6B5B0}" destId="{F6276635-B501-4BBC-992E-C610B4A3D325}" srcOrd="7" destOrd="0" presId="urn:microsoft.com/office/officeart/2005/8/layout/default"/>
    <dgm:cxn modelId="{A62172E5-448E-4632-9313-9BC8AF76E8B0}" type="presParOf" srcId="{08525246-9A57-44BD-9319-94027BC6B5B0}" destId="{3B628F74-3000-40F5-9922-20FAEB5DD67A}" srcOrd="8"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63E59F-B23E-40DD-B4C0-F590E580E9B1}">
      <dsp:nvSpPr>
        <dsp:cNvPr id="0" name=""/>
        <dsp:cNvSpPr/>
      </dsp:nvSpPr>
      <dsp:spPr>
        <a:xfrm>
          <a:off x="1667" y="0"/>
          <a:ext cx="2032056" cy="604035"/>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dirty="0"/>
            <a:t>Satisfaction </a:t>
          </a:r>
        </a:p>
      </dsp:txBody>
      <dsp:txXfrm>
        <a:off x="303685" y="0"/>
        <a:ext cx="1428021" cy="604035"/>
      </dsp:txXfrm>
    </dsp:sp>
    <dsp:sp modelId="{3D5CEBE2-87F3-42A5-B8F5-9E785AB67E86}">
      <dsp:nvSpPr>
        <dsp:cNvPr id="0" name=""/>
        <dsp:cNvSpPr/>
      </dsp:nvSpPr>
      <dsp:spPr>
        <a:xfrm>
          <a:off x="1830518" y="0"/>
          <a:ext cx="2032056" cy="604035"/>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dirty="0"/>
            <a:t>Quality </a:t>
          </a:r>
        </a:p>
      </dsp:txBody>
      <dsp:txXfrm>
        <a:off x="2132536" y="0"/>
        <a:ext cx="1428021" cy="604035"/>
      </dsp:txXfrm>
    </dsp:sp>
    <dsp:sp modelId="{5A5D6B54-DCD6-4BC7-8AE7-19D61CFA2862}">
      <dsp:nvSpPr>
        <dsp:cNvPr id="0" name=""/>
        <dsp:cNvSpPr/>
      </dsp:nvSpPr>
      <dsp:spPr>
        <a:xfrm>
          <a:off x="3661037" y="0"/>
          <a:ext cx="2032056" cy="604035"/>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011" tIns="28004" rIns="28004" bIns="28004" numCol="1" spcCol="1270" anchor="ctr" anchorCtr="0">
          <a:noAutofit/>
        </a:bodyPr>
        <a:lstStyle/>
        <a:p>
          <a:pPr marL="0" lvl="0" indent="0" algn="ctr" defTabSz="933450">
            <a:lnSpc>
              <a:spcPct val="90000"/>
            </a:lnSpc>
            <a:spcBef>
              <a:spcPct val="0"/>
            </a:spcBef>
            <a:spcAft>
              <a:spcPct val="35000"/>
            </a:spcAft>
            <a:buNone/>
          </a:pPr>
          <a:r>
            <a:rPr lang="en-GB" sz="2100" kern="1200" dirty="0"/>
            <a:t>Service </a:t>
          </a:r>
        </a:p>
      </dsp:txBody>
      <dsp:txXfrm>
        <a:off x="3963055" y="0"/>
        <a:ext cx="1428021" cy="60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49AFB-833B-4731-BC00-7BE39DE2D775}">
      <dsp:nvSpPr>
        <dsp:cNvPr id="0" name=""/>
        <dsp:cNvSpPr/>
      </dsp:nvSpPr>
      <dsp:spPr>
        <a:xfrm>
          <a:off x="322098" y="695"/>
          <a:ext cx="913134" cy="5478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Tangible </a:t>
          </a:r>
        </a:p>
      </dsp:txBody>
      <dsp:txXfrm>
        <a:off x="322098" y="695"/>
        <a:ext cx="913134" cy="547880"/>
      </dsp:txXfrm>
    </dsp:sp>
    <dsp:sp modelId="{9DA50343-F1E5-4537-8DA0-F4B5906DF2F5}">
      <dsp:nvSpPr>
        <dsp:cNvPr id="0" name=""/>
        <dsp:cNvSpPr/>
      </dsp:nvSpPr>
      <dsp:spPr>
        <a:xfrm>
          <a:off x="1321378" y="0"/>
          <a:ext cx="913134" cy="5478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Reliability </a:t>
          </a:r>
        </a:p>
      </dsp:txBody>
      <dsp:txXfrm>
        <a:off x="1321378" y="0"/>
        <a:ext cx="913134" cy="547880"/>
      </dsp:txXfrm>
    </dsp:sp>
    <dsp:sp modelId="{C72F1642-4DB4-4A3E-A637-C9F1FD51C1A9}">
      <dsp:nvSpPr>
        <dsp:cNvPr id="0" name=""/>
        <dsp:cNvSpPr/>
      </dsp:nvSpPr>
      <dsp:spPr>
        <a:xfrm>
          <a:off x="322098" y="639889"/>
          <a:ext cx="913134" cy="5478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Responsive </a:t>
          </a:r>
        </a:p>
      </dsp:txBody>
      <dsp:txXfrm>
        <a:off x="322098" y="639889"/>
        <a:ext cx="913134" cy="547880"/>
      </dsp:txXfrm>
    </dsp:sp>
    <dsp:sp modelId="{95D734CE-D207-4CCD-B84E-4E4F5313B3BB}">
      <dsp:nvSpPr>
        <dsp:cNvPr id="0" name=""/>
        <dsp:cNvSpPr/>
      </dsp:nvSpPr>
      <dsp:spPr>
        <a:xfrm>
          <a:off x="1326546" y="639889"/>
          <a:ext cx="913134" cy="5478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Assurance </a:t>
          </a:r>
        </a:p>
      </dsp:txBody>
      <dsp:txXfrm>
        <a:off x="1326546" y="639889"/>
        <a:ext cx="913134" cy="547880"/>
      </dsp:txXfrm>
    </dsp:sp>
    <dsp:sp modelId="{3B628F74-3000-40F5-9922-20FAEB5DD67A}">
      <dsp:nvSpPr>
        <dsp:cNvPr id="0" name=""/>
        <dsp:cNvSpPr/>
      </dsp:nvSpPr>
      <dsp:spPr>
        <a:xfrm>
          <a:off x="824322" y="1279083"/>
          <a:ext cx="913134" cy="54788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Empathy </a:t>
          </a:r>
        </a:p>
      </dsp:txBody>
      <dsp:txXfrm>
        <a:off x="824322" y="1279083"/>
        <a:ext cx="913134" cy="54788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D7061B-CC9B-453B-944F-76CE9B991266}" type="datetimeFigureOut">
              <a:rPr lang="en-GB" smtClean="0"/>
              <a:t>16/03/2021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341F47-788A-4F1F-8EB8-3F479D69A4A6}" type="slidenum">
              <a:rPr lang="en-GB" smtClean="0"/>
              <a:t>‹#›</a:t>
            </a:fld>
            <a:endParaRPr lang="en-GB"/>
          </a:p>
        </p:txBody>
      </p:sp>
    </p:spTree>
    <p:extLst>
      <p:ext uri="{BB962C8B-B14F-4D97-AF65-F5344CB8AC3E}">
        <p14:creationId xmlns:p14="http://schemas.microsoft.com/office/powerpoint/2010/main" val="1804990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341F47-788A-4F1F-8EB8-3F479D69A4A6}" type="slidenum">
              <a:rPr lang="en-GB" smtClean="0"/>
              <a:t>1</a:t>
            </a:fld>
            <a:endParaRPr lang="en-GB"/>
          </a:p>
        </p:txBody>
      </p:sp>
    </p:spTree>
    <p:extLst>
      <p:ext uri="{BB962C8B-B14F-4D97-AF65-F5344CB8AC3E}">
        <p14:creationId xmlns:p14="http://schemas.microsoft.com/office/powerpoint/2010/main" val="399921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341F47-788A-4F1F-8EB8-3F479D69A4A6}" type="slidenum">
              <a:rPr lang="en-GB" smtClean="0"/>
              <a:t>3</a:t>
            </a:fld>
            <a:endParaRPr lang="en-GB"/>
          </a:p>
        </p:txBody>
      </p:sp>
    </p:spTree>
    <p:extLst>
      <p:ext uri="{BB962C8B-B14F-4D97-AF65-F5344CB8AC3E}">
        <p14:creationId xmlns:p14="http://schemas.microsoft.com/office/powerpoint/2010/main" val="1598348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341F47-788A-4F1F-8EB8-3F479D69A4A6}" type="slidenum">
              <a:rPr lang="en-GB" smtClean="0"/>
              <a:t>6</a:t>
            </a:fld>
            <a:endParaRPr lang="en-GB"/>
          </a:p>
        </p:txBody>
      </p:sp>
    </p:spTree>
    <p:extLst>
      <p:ext uri="{BB962C8B-B14F-4D97-AF65-F5344CB8AC3E}">
        <p14:creationId xmlns:p14="http://schemas.microsoft.com/office/powerpoint/2010/main" val="1593959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43D33CF-3D40-4189-BEAD-78028E02B72B}" type="datetimeFigureOut">
              <a:rPr lang="en-GB" smtClean="0"/>
              <a:t>16/03/2021</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72891DF-047D-4CBD-8637-32234AD31B62}"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262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3D33CF-3D40-4189-BEAD-78028E02B72B}"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3584287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3D33CF-3D40-4189-BEAD-78028E02B72B}"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2891DF-047D-4CBD-8637-32234AD31B62}"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0618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3D33CF-3D40-4189-BEAD-78028E02B72B}"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848332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3D33CF-3D40-4189-BEAD-78028E02B72B}" type="datetimeFigureOut">
              <a:rPr lang="en-GB" smtClean="0"/>
              <a:t>16/03/2021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260162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3D33CF-3D40-4189-BEAD-78028E02B72B}" type="datetimeFigureOut">
              <a:rPr lang="en-GB" smtClean="0"/>
              <a:t>16/03/2021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60914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3D33CF-3D40-4189-BEAD-78028E02B72B}" type="datetimeFigureOut">
              <a:rPr lang="en-GB" smtClean="0"/>
              <a:t>16/03/2021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1316682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3D33CF-3D40-4189-BEAD-78028E02B72B}"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2840976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3D33CF-3D40-4189-BEAD-78028E02B72B}"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1234185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3D33CF-3D40-4189-BEAD-78028E02B72B}"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1090437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3D33CF-3D40-4189-BEAD-78028E02B72B}"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2891DF-047D-4CBD-8637-32234AD31B62}" type="slidenum">
              <a:rPr lang="en-GB" smtClean="0"/>
              <a:t>‹#›</a:t>
            </a:fld>
            <a:endParaRPr lang="en-GB"/>
          </a:p>
        </p:txBody>
      </p:sp>
    </p:spTree>
    <p:extLst>
      <p:ext uri="{BB962C8B-B14F-4D97-AF65-F5344CB8AC3E}">
        <p14:creationId xmlns:p14="http://schemas.microsoft.com/office/powerpoint/2010/main" val="1297689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43D33CF-3D40-4189-BEAD-78028E02B72B}" type="datetimeFigureOut">
              <a:rPr lang="en-GB" smtClean="0"/>
              <a:t>16/03/2021</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72891DF-047D-4CBD-8637-32234AD31B62}" type="slidenum">
              <a:rPr lang="en-GB" smtClean="0"/>
              <a:t>‹#›</a:t>
            </a:fld>
            <a:endParaRPr lang="en-GB"/>
          </a:p>
        </p:txBody>
      </p:sp>
    </p:spTree>
    <p:extLst>
      <p:ext uri="{BB962C8B-B14F-4D97-AF65-F5344CB8AC3E}">
        <p14:creationId xmlns:p14="http://schemas.microsoft.com/office/powerpoint/2010/main" val="317396458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17/06/relationships/model3d" Target="../media/model3d1.glb"/><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5.png"/><Relationship Id="rId5" Type="http://schemas.microsoft.com/office/2017/06/relationships/model3d" Target="../media/model3d2.glb"/><Relationship Id="rId4" Type="http://schemas.openxmlformats.org/officeDocument/2006/relationships/image" Target="../media/image4.pn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0F30BB5-7BA0-4D79-B51D-809B0D796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65B31AD-89B6-45BA-8BCD-FD6164F0AE2F}"/>
              </a:ext>
            </a:extLst>
          </p:cNvPr>
          <p:cNvSpPr>
            <a:spLocks noGrp="1"/>
          </p:cNvSpPr>
          <p:nvPr>
            <p:ph type="ctrTitle"/>
          </p:nvPr>
        </p:nvSpPr>
        <p:spPr>
          <a:xfrm>
            <a:off x="4783287" y="821636"/>
            <a:ext cx="6758457" cy="5197425"/>
          </a:xfrm>
        </p:spPr>
        <p:txBody>
          <a:bodyPr anchor="ctr">
            <a:normAutofit/>
          </a:bodyPr>
          <a:lstStyle/>
          <a:p>
            <a:pPr algn="l"/>
            <a:r>
              <a:rPr lang="en-GB" sz="2600" b="1" cap="none" dirty="0">
                <a:solidFill>
                  <a:schemeClr val="tx1"/>
                </a:solidFill>
                <a:latin typeface="Arial" panose="020B0604020202020204" pitchFamily="34" charset="0"/>
                <a:cs typeface="Arial" panose="020B0604020202020204" pitchFamily="34" charset="0"/>
              </a:rPr>
              <a:t>Student Name: Sofia </a:t>
            </a:r>
            <a:r>
              <a:rPr lang="en-GB" sz="2600" b="1" cap="none" dirty="0" err="1">
                <a:solidFill>
                  <a:schemeClr val="tx1"/>
                </a:solidFill>
                <a:latin typeface="Arial" panose="020B0604020202020204" pitchFamily="34" charset="0"/>
                <a:cs typeface="Arial" panose="020B0604020202020204" pitchFamily="34" charset="0"/>
              </a:rPr>
              <a:t>Sacalus</a:t>
            </a:r>
            <a:r>
              <a:rPr lang="en-GB" sz="2600" b="1" cap="none" dirty="0">
                <a:solidFill>
                  <a:schemeClr val="tx1"/>
                </a:solidFill>
                <a:latin typeface="Arial" panose="020B0604020202020204" pitchFamily="34" charset="0"/>
                <a:cs typeface="Arial" panose="020B0604020202020204" pitchFamily="34" charset="0"/>
              </a:rPr>
              <a:t> </a:t>
            </a:r>
            <a:br>
              <a:rPr lang="en-GB" sz="2600" b="1" cap="none" dirty="0">
                <a:solidFill>
                  <a:schemeClr val="tx1"/>
                </a:solidFill>
                <a:latin typeface="Arial" panose="020B0604020202020204" pitchFamily="34" charset="0"/>
                <a:cs typeface="Arial" panose="020B0604020202020204" pitchFamily="34" charset="0"/>
              </a:rPr>
            </a:br>
            <a:r>
              <a:rPr lang="en-GB" sz="2600" b="1" cap="none" dirty="0">
                <a:solidFill>
                  <a:schemeClr val="tx1"/>
                </a:solidFill>
                <a:latin typeface="Arial" panose="020B0604020202020204" pitchFamily="34" charset="0"/>
                <a:cs typeface="Arial" panose="020B0604020202020204" pitchFamily="34" charset="0"/>
              </a:rPr>
              <a:t>Student Number: 1907696</a:t>
            </a:r>
            <a:br>
              <a:rPr lang="en-GB" sz="2600" b="1" cap="none" dirty="0">
                <a:solidFill>
                  <a:schemeClr val="tx1"/>
                </a:solidFill>
                <a:latin typeface="Arial" panose="020B0604020202020204" pitchFamily="34" charset="0"/>
                <a:cs typeface="Arial" panose="020B0604020202020204" pitchFamily="34" charset="0"/>
              </a:rPr>
            </a:br>
            <a:br>
              <a:rPr lang="en-GB" sz="2600" b="1" cap="none" dirty="0">
                <a:solidFill>
                  <a:schemeClr val="tx1"/>
                </a:solidFill>
                <a:latin typeface="Arial" panose="020B0604020202020204" pitchFamily="34" charset="0"/>
                <a:cs typeface="Arial" panose="020B0604020202020204" pitchFamily="34" charset="0"/>
              </a:rPr>
            </a:br>
            <a:r>
              <a:rPr lang="en-GB" sz="2600" b="1" cap="none" dirty="0">
                <a:solidFill>
                  <a:schemeClr val="tx1"/>
                </a:solidFill>
                <a:latin typeface="Arial" panose="020B0604020202020204" pitchFamily="34" charset="0"/>
                <a:cs typeface="Arial" panose="020B0604020202020204" pitchFamily="34" charset="0"/>
              </a:rPr>
              <a:t>Module Code: BMHP5014</a:t>
            </a:r>
            <a:br>
              <a:rPr lang="en-GB" sz="2600" b="1" cap="none" dirty="0">
                <a:solidFill>
                  <a:schemeClr val="tx1"/>
                </a:solidFill>
                <a:latin typeface="Arial" panose="020B0604020202020204" pitchFamily="34" charset="0"/>
                <a:cs typeface="Arial" panose="020B0604020202020204" pitchFamily="34" charset="0"/>
              </a:rPr>
            </a:br>
            <a:br>
              <a:rPr lang="en-GB" sz="2600" b="1" cap="none" dirty="0">
                <a:solidFill>
                  <a:schemeClr val="tx1"/>
                </a:solidFill>
                <a:latin typeface="Arial" panose="020B0604020202020204" pitchFamily="34" charset="0"/>
                <a:cs typeface="Arial" panose="020B0604020202020204" pitchFamily="34" charset="0"/>
              </a:rPr>
            </a:br>
            <a:r>
              <a:rPr lang="en-GB" sz="2600" b="1" cap="none" dirty="0">
                <a:solidFill>
                  <a:schemeClr val="tx1"/>
                </a:solidFill>
                <a:latin typeface="Arial" panose="020B0604020202020204" pitchFamily="34" charset="0"/>
                <a:cs typeface="Arial" panose="020B0604020202020204" pitchFamily="34" charset="0"/>
              </a:rPr>
              <a:t>Module Title: Changemakers: Creativity And Value Creation</a:t>
            </a:r>
            <a:br>
              <a:rPr lang="en-GB" sz="2600" b="1" cap="none" dirty="0">
                <a:solidFill>
                  <a:schemeClr val="tx1"/>
                </a:solidFill>
                <a:latin typeface="Arial" panose="020B0604020202020204" pitchFamily="34" charset="0"/>
                <a:cs typeface="Arial" panose="020B0604020202020204" pitchFamily="34" charset="0"/>
              </a:rPr>
            </a:br>
            <a:r>
              <a:rPr lang="en-GB" sz="2600" b="1" cap="none" dirty="0">
                <a:solidFill>
                  <a:schemeClr val="tx1"/>
                </a:solidFill>
                <a:latin typeface="Arial" panose="020B0604020202020204" pitchFamily="34" charset="0"/>
                <a:cs typeface="Arial" panose="020B0604020202020204" pitchFamily="34" charset="0"/>
              </a:rPr>
              <a:t>Lecturer Name: </a:t>
            </a:r>
            <a:r>
              <a:rPr lang="en-GB" sz="2600" b="1" cap="none" dirty="0" err="1">
                <a:solidFill>
                  <a:schemeClr val="tx1"/>
                </a:solidFill>
                <a:latin typeface="Arial" panose="020B0604020202020204" pitchFamily="34" charset="0"/>
                <a:cs typeface="Arial" panose="020B0604020202020204" pitchFamily="34" charset="0"/>
              </a:rPr>
              <a:t>Azora</a:t>
            </a:r>
            <a:r>
              <a:rPr lang="en-GB" sz="2600" b="1" cap="none" dirty="0">
                <a:solidFill>
                  <a:schemeClr val="tx1"/>
                </a:solidFill>
                <a:latin typeface="Arial" panose="020B0604020202020204" pitchFamily="34" charset="0"/>
                <a:cs typeface="Arial" panose="020B0604020202020204" pitchFamily="34" charset="0"/>
              </a:rPr>
              <a:t> Hurd</a:t>
            </a:r>
            <a:br>
              <a:rPr lang="en-GB" sz="2600" b="1" cap="none" dirty="0">
                <a:solidFill>
                  <a:schemeClr val="tx1"/>
                </a:solidFill>
                <a:latin typeface="Arial" panose="020B0604020202020204" pitchFamily="34" charset="0"/>
                <a:cs typeface="Arial" panose="020B0604020202020204" pitchFamily="34" charset="0"/>
              </a:rPr>
            </a:br>
            <a:br>
              <a:rPr lang="en-GB" sz="2600" b="1" cap="none" dirty="0">
                <a:solidFill>
                  <a:schemeClr val="tx1"/>
                </a:solidFill>
                <a:latin typeface="Arial" panose="020B0604020202020204" pitchFamily="34" charset="0"/>
                <a:cs typeface="Arial" panose="020B0604020202020204" pitchFamily="34" charset="0"/>
              </a:rPr>
            </a:br>
            <a:r>
              <a:rPr lang="en-GB" sz="2600" b="1" cap="none" dirty="0">
                <a:solidFill>
                  <a:schemeClr val="tx1"/>
                </a:solidFill>
                <a:latin typeface="Arial" panose="020B0604020202020204" pitchFamily="34" charset="0"/>
                <a:cs typeface="Arial" panose="020B0604020202020204" pitchFamily="34" charset="0"/>
              </a:rPr>
              <a:t>Assignment Title: E-portfolio Evidence Of Learning, Task 3 And 4</a:t>
            </a:r>
            <a:br>
              <a:rPr lang="en-GB" sz="2600" b="1" cap="none" dirty="0">
                <a:solidFill>
                  <a:schemeClr val="tx1"/>
                </a:solidFill>
                <a:latin typeface="Arial" panose="020B0604020202020204" pitchFamily="34" charset="0"/>
                <a:cs typeface="Arial" panose="020B0604020202020204" pitchFamily="34" charset="0"/>
              </a:rPr>
            </a:br>
            <a:br>
              <a:rPr lang="en-GB" sz="2600" b="1" cap="none" dirty="0">
                <a:solidFill>
                  <a:schemeClr val="tx1"/>
                </a:solidFill>
                <a:latin typeface="Arial" panose="020B0604020202020204" pitchFamily="34" charset="0"/>
                <a:cs typeface="Arial" panose="020B0604020202020204" pitchFamily="34" charset="0"/>
              </a:rPr>
            </a:br>
            <a:endParaRPr lang="en-GB" sz="2600" b="1" cap="none" dirty="0">
              <a:solidFill>
                <a:schemeClr val="tx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44F561C9-F335-45B4-A0DC-68F946099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39821"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038964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21CE1-9605-4ADA-9213-D781772CC334}"/>
              </a:ext>
            </a:extLst>
          </p:cNvPr>
          <p:cNvSpPr>
            <a:spLocks noGrp="1"/>
          </p:cNvSpPr>
          <p:nvPr>
            <p:ph type="title"/>
          </p:nvPr>
        </p:nvSpPr>
        <p:spPr>
          <a:xfrm>
            <a:off x="745732" y="250005"/>
            <a:ext cx="9875520" cy="1356360"/>
          </a:xfrm>
        </p:spPr>
        <p:txBody>
          <a:bodyPr/>
          <a:lstStyle/>
          <a:p>
            <a:r>
              <a:rPr lang="en-GB" dirty="0">
                <a:solidFill>
                  <a:srgbClr val="FF0000"/>
                </a:solidFill>
                <a:highlight>
                  <a:srgbClr val="FFFF00"/>
                </a:highlight>
                <a:latin typeface="Arial" panose="020B0604020202020204" pitchFamily="34" charset="0"/>
                <a:cs typeface="Arial" panose="020B0604020202020204" pitchFamily="34" charset="0"/>
              </a:rPr>
              <a:t>The third task </a:t>
            </a:r>
          </a:p>
        </p:txBody>
      </p:sp>
      <p:sp>
        <p:nvSpPr>
          <p:cNvPr id="3" name="Content Placeholder 2">
            <a:extLst>
              <a:ext uri="{FF2B5EF4-FFF2-40B4-BE49-F238E27FC236}">
                <a16:creationId xmlns:a16="http://schemas.microsoft.com/office/drawing/2014/main" id="{F58ADF47-20F7-43A1-AE1A-56A71DC54AE5}"/>
              </a:ext>
            </a:extLst>
          </p:cNvPr>
          <p:cNvSpPr>
            <a:spLocks noGrp="1"/>
          </p:cNvSpPr>
          <p:nvPr>
            <p:ph idx="1"/>
          </p:nvPr>
        </p:nvSpPr>
        <p:spPr>
          <a:xfrm>
            <a:off x="400692" y="1373561"/>
            <a:ext cx="11465960" cy="5234433"/>
          </a:xfrm>
        </p:spPr>
        <p:txBody>
          <a:bodyPr>
            <a:normAutofit fontScale="25000" lnSpcReduction="20000"/>
          </a:bodyPr>
          <a:lstStyle/>
          <a:p>
            <a:pPr marL="0" indent="0" algn="just">
              <a:lnSpc>
                <a:spcPct val="170000"/>
              </a:lnSpc>
              <a:buNone/>
            </a:pPr>
            <a:r>
              <a:rPr lang="en-GB" sz="4800" dirty="0">
                <a:solidFill>
                  <a:schemeClr val="tx1"/>
                </a:solidFill>
                <a:latin typeface="Arial" panose="020B0604020202020204" pitchFamily="34" charset="0"/>
                <a:cs typeface="Arial" panose="020B0604020202020204" pitchFamily="34" charset="0"/>
              </a:rPr>
              <a:t>Quality Health &amp; Home Care is an international healthcare group. It is a primary healthcare and day care specialists. Quality Health &amp; Home Care take care of patients in few clinics in several domains. Quality Health &amp; Home Care are working with nurses in order to provide quality and professional services to satisfy the needs of patients. Improving the quality of health means ensuring the safety of healthcare, patient centre, opportunism, efficiency and more. In the history of the NHS, there has been no never said news of the day Health services. Current, the largest number of people, the one who was the one who was a man, was a man. always safe and can be used in one of the most experienced patients and results. </a:t>
            </a:r>
          </a:p>
          <a:p>
            <a:pPr marL="0" indent="0" algn="just">
              <a:lnSpc>
                <a:spcPct val="170000"/>
              </a:lnSpc>
              <a:buNone/>
            </a:pPr>
            <a:r>
              <a:rPr lang="en-GB" sz="4800" dirty="0">
                <a:solidFill>
                  <a:schemeClr val="tx1"/>
                </a:solidFill>
                <a:latin typeface="Arial" panose="020B0604020202020204" pitchFamily="34" charset="0"/>
                <a:cs typeface="Arial" panose="020B0604020202020204" pitchFamily="34" charset="0"/>
              </a:rPr>
              <a:t>Quality Health &amp; Home Care are working 24 hours from 2013 to provide prevention, treatment and rehabilitation to patients and community. </a:t>
            </a:r>
          </a:p>
          <a:p>
            <a:pPr marL="0" indent="0" algn="just">
              <a:lnSpc>
                <a:spcPct val="170000"/>
              </a:lnSpc>
              <a:buNone/>
            </a:pPr>
            <a:r>
              <a:rPr lang="en-GB" sz="4800" dirty="0">
                <a:solidFill>
                  <a:schemeClr val="tx1"/>
                </a:solidFill>
                <a:latin typeface="Arial" panose="020B0604020202020204" pitchFamily="34" charset="0"/>
                <a:cs typeface="Arial" panose="020B0604020202020204" pitchFamily="34" charset="0"/>
              </a:rPr>
              <a:t>The most important elements to provide quality services should be:</a:t>
            </a:r>
          </a:p>
          <a:p>
            <a:pPr algn="just">
              <a:lnSpc>
                <a:spcPct val="170000"/>
              </a:lnSpc>
              <a:buFont typeface="Wingdings" panose="05000000000000000000" pitchFamily="2" charset="2"/>
              <a:buChar char="Ø"/>
            </a:pPr>
            <a:r>
              <a:rPr lang="en-GB" sz="4800" dirty="0">
                <a:solidFill>
                  <a:schemeClr val="tx1"/>
                </a:solidFill>
                <a:latin typeface="Arial" panose="020B0604020202020204" pitchFamily="34" charset="0"/>
                <a:cs typeface="Arial" panose="020B0604020202020204" pitchFamily="34" charset="0"/>
              </a:rPr>
              <a:t>Effective care services.</a:t>
            </a:r>
          </a:p>
          <a:p>
            <a:pPr algn="just">
              <a:lnSpc>
                <a:spcPct val="170000"/>
              </a:lnSpc>
              <a:buFont typeface="Wingdings" panose="05000000000000000000" pitchFamily="2" charset="2"/>
              <a:buChar char="Ø"/>
            </a:pPr>
            <a:r>
              <a:rPr lang="en-GB" sz="4800" dirty="0">
                <a:solidFill>
                  <a:schemeClr val="tx1"/>
                </a:solidFill>
                <a:latin typeface="Arial" panose="020B0604020202020204" pitchFamily="34" charset="0"/>
                <a:cs typeface="Arial" panose="020B0604020202020204" pitchFamily="34" charset="0"/>
              </a:rPr>
              <a:t>The care should be delivered in safe manner.</a:t>
            </a:r>
          </a:p>
          <a:p>
            <a:pPr algn="just">
              <a:lnSpc>
                <a:spcPct val="170000"/>
              </a:lnSpc>
              <a:buFont typeface="Wingdings" panose="05000000000000000000" pitchFamily="2" charset="2"/>
              <a:buChar char="Ø"/>
            </a:pPr>
            <a:r>
              <a:rPr lang="en-GB" sz="4800" dirty="0">
                <a:solidFill>
                  <a:schemeClr val="tx1"/>
                </a:solidFill>
                <a:latin typeface="Arial" panose="020B0604020202020204" pitchFamily="34" charset="0"/>
                <a:cs typeface="Arial" panose="020B0604020202020204" pitchFamily="34" charset="0"/>
              </a:rPr>
              <a:t>The waiting time should be reduced.</a:t>
            </a:r>
          </a:p>
          <a:p>
            <a:pPr algn="just">
              <a:lnSpc>
                <a:spcPct val="170000"/>
              </a:lnSpc>
              <a:buFont typeface="Wingdings" panose="05000000000000000000" pitchFamily="2" charset="2"/>
              <a:buChar char="Ø"/>
            </a:pPr>
            <a:r>
              <a:rPr lang="en-GB" sz="4800" dirty="0">
                <a:solidFill>
                  <a:schemeClr val="tx1"/>
                </a:solidFill>
                <a:latin typeface="Arial" panose="020B0604020202020204" pitchFamily="34" charset="0"/>
                <a:cs typeface="Arial" panose="020B0604020202020204" pitchFamily="34" charset="0"/>
              </a:rPr>
              <a:t>Efficient. </a:t>
            </a:r>
          </a:p>
          <a:p>
            <a:endParaRPr lang="en-GB" dirty="0"/>
          </a:p>
        </p:txBody>
      </p:sp>
    </p:spTree>
    <p:extLst>
      <p:ext uri="{BB962C8B-B14F-4D97-AF65-F5344CB8AC3E}">
        <p14:creationId xmlns:p14="http://schemas.microsoft.com/office/powerpoint/2010/main" val="391786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B2C62AA-D2BA-41CA-8521-CF66C25166EA}"/>
              </a:ext>
            </a:extLst>
          </p:cNvPr>
          <p:cNvSpPr>
            <a:spLocks noGrp="1"/>
          </p:cNvSpPr>
          <p:nvPr>
            <p:ph type="body" idx="1"/>
          </p:nvPr>
        </p:nvSpPr>
        <p:spPr>
          <a:xfrm>
            <a:off x="608744" y="1704499"/>
            <a:ext cx="4754880" cy="777240"/>
          </a:xfr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p:spPr>
        <p:txBody>
          <a:bodyPr/>
          <a:lstStyle/>
          <a:p>
            <a:r>
              <a:rPr lang="en-GB" dirty="0">
                <a:solidFill>
                  <a:schemeClr val="tx2">
                    <a:lumMod val="10000"/>
                  </a:schemeClr>
                </a:solidFill>
              </a:rPr>
              <a:t>Quality Healthcare</a:t>
            </a:r>
          </a:p>
        </p:txBody>
      </p:sp>
      <p:pic>
        <p:nvPicPr>
          <p:cNvPr id="19" name="Content Placeholder 18">
            <a:extLst>
              <a:ext uri="{FF2B5EF4-FFF2-40B4-BE49-F238E27FC236}">
                <a16:creationId xmlns:a16="http://schemas.microsoft.com/office/drawing/2014/main" id="{48742C8B-A2DA-4FCF-BC82-811928760CB1}"/>
              </a:ext>
            </a:extLst>
          </p:cNvPr>
          <p:cNvPicPr>
            <a:picLocks noGrp="1" noChangeAspect="1"/>
          </p:cNvPicPr>
          <p:nvPr>
            <p:ph sz="half" idx="2"/>
          </p:nvPr>
        </p:nvPicPr>
        <p:blipFill>
          <a:blip r:embed="rId3"/>
          <a:stretch>
            <a:fillRect/>
          </a:stretch>
        </p:blipFill>
        <p:spPr>
          <a:xfrm>
            <a:off x="836612" y="2505074"/>
            <a:ext cx="2842402" cy="3238179"/>
          </a:xfrm>
          <a:prstGeom prst="rect">
            <a:avLst/>
          </a:prstGeom>
        </p:spPr>
      </p:pic>
      <p:sp>
        <p:nvSpPr>
          <p:cNvPr id="7" name="Text Placeholder 6">
            <a:extLst>
              <a:ext uri="{FF2B5EF4-FFF2-40B4-BE49-F238E27FC236}">
                <a16:creationId xmlns:a16="http://schemas.microsoft.com/office/drawing/2014/main" id="{F8B402D8-8330-43C5-A3C4-27BE7794B9E7}"/>
              </a:ext>
            </a:extLst>
          </p:cNvPr>
          <p:cNvSpPr>
            <a:spLocks noGrp="1"/>
          </p:cNvSpPr>
          <p:nvPr>
            <p:ph type="body" sz="quarter" idx="3"/>
          </p:nvPr>
        </p:nvSpPr>
        <p:spPr>
          <a:xfrm>
            <a:off x="5027915" y="1681163"/>
            <a:ext cx="5183188" cy="823912"/>
          </a:xfrm>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p:spPr>
        <p:txBody>
          <a:bodyPr/>
          <a:lstStyle/>
          <a:p>
            <a:r>
              <a:rPr lang="en-GB" dirty="0">
                <a:solidFill>
                  <a:schemeClr val="tx2">
                    <a:lumMod val="10000"/>
                  </a:schemeClr>
                </a:solidFill>
              </a:rPr>
              <a:t>Medical services for all your family</a:t>
            </a:r>
          </a:p>
        </p:txBody>
      </p:sp>
      <p:sp>
        <p:nvSpPr>
          <p:cNvPr id="21" name="Content Placeholder 20">
            <a:extLst>
              <a:ext uri="{FF2B5EF4-FFF2-40B4-BE49-F238E27FC236}">
                <a16:creationId xmlns:a16="http://schemas.microsoft.com/office/drawing/2014/main" id="{55605D91-097C-46A6-8544-70BB643385F7}"/>
              </a:ext>
            </a:extLst>
          </p:cNvPr>
          <p:cNvSpPr>
            <a:spLocks noGrp="1"/>
          </p:cNvSpPr>
          <p:nvPr>
            <p:ph sz="quarter" idx="4"/>
          </p:nvPr>
        </p:nvSpPr>
        <p:spPr>
          <a:xfrm>
            <a:off x="3679014" y="2505074"/>
            <a:ext cx="2732059" cy="3238179"/>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50800" dir="5400000" algn="ctr" rotWithShape="0">
              <a:srgbClr val="002060"/>
            </a:outerShdw>
          </a:effectLst>
        </p:spPr>
        <p:txBody>
          <a:bodyPr>
            <a:normAutofit fontScale="55000" lnSpcReduction="20000"/>
          </a:bodyPr>
          <a:lstStyle/>
          <a:p>
            <a:pPr algn="just">
              <a:lnSpc>
                <a:spcPct val="160000"/>
              </a:lnSpc>
            </a:pPr>
            <a:r>
              <a:rPr lang="en-GB" b="1" dirty="0">
                <a:solidFill>
                  <a:schemeClr val="tx2">
                    <a:lumMod val="10000"/>
                  </a:schemeClr>
                </a:solidFill>
                <a:latin typeface="Arial" panose="020B0604020202020204" pitchFamily="34" charset="0"/>
                <a:cs typeface="Arial" panose="020B0604020202020204" pitchFamily="34" charset="0"/>
              </a:rPr>
              <a:t>We are providing care for patients needs, when patients needs it, in a safe manner and effective by our professionals. We are involving to take care to our patients in prevention illness and in the treatment of diagnosed disease. </a:t>
            </a:r>
          </a:p>
          <a:p>
            <a:endParaRPr lang="en-GB" b="1" dirty="0">
              <a:solidFill>
                <a:schemeClr val="tx2">
                  <a:lumMod val="10000"/>
                </a:schemeClr>
              </a:solidFill>
            </a:endParaRPr>
          </a:p>
          <a:p>
            <a:pPr marL="0" indent="0" algn="r">
              <a:lnSpc>
                <a:spcPct val="100000"/>
              </a:lnSpc>
              <a:buNone/>
            </a:pPr>
            <a:r>
              <a:rPr lang="en-GB" sz="1000" b="1" dirty="0">
                <a:solidFill>
                  <a:schemeClr val="tx2">
                    <a:lumMod val="10000"/>
                  </a:schemeClr>
                </a:solidFill>
                <a:latin typeface="Arial" panose="020B0604020202020204" pitchFamily="34" charset="0"/>
                <a:cs typeface="Arial" panose="020B0604020202020204" pitchFamily="34" charset="0"/>
              </a:rPr>
              <a:t>Sofia </a:t>
            </a:r>
            <a:r>
              <a:rPr lang="en-GB" sz="1000" b="1" dirty="0" err="1">
                <a:solidFill>
                  <a:schemeClr val="tx2">
                    <a:lumMod val="10000"/>
                  </a:schemeClr>
                </a:solidFill>
                <a:latin typeface="Arial" panose="020B0604020202020204" pitchFamily="34" charset="0"/>
                <a:cs typeface="Arial" panose="020B0604020202020204" pitchFamily="34" charset="0"/>
              </a:rPr>
              <a:t>Sacalus</a:t>
            </a:r>
            <a:r>
              <a:rPr lang="en-GB" sz="1000" b="1" dirty="0">
                <a:solidFill>
                  <a:schemeClr val="tx2">
                    <a:lumMod val="10000"/>
                  </a:schemeClr>
                </a:solidFill>
                <a:latin typeface="Arial" panose="020B0604020202020204" pitchFamily="34" charset="0"/>
                <a:cs typeface="Arial" panose="020B0604020202020204" pitchFamily="34" charset="0"/>
              </a:rPr>
              <a:t> </a:t>
            </a:r>
          </a:p>
          <a:p>
            <a:pPr marL="0" indent="0" algn="r">
              <a:lnSpc>
                <a:spcPct val="100000"/>
              </a:lnSpc>
              <a:buNone/>
            </a:pPr>
            <a:r>
              <a:rPr lang="en-GB" sz="1000" b="1" dirty="0">
                <a:solidFill>
                  <a:schemeClr val="tx2">
                    <a:lumMod val="10000"/>
                  </a:schemeClr>
                </a:solidFill>
                <a:latin typeface="Arial" panose="020B0604020202020204" pitchFamily="34" charset="0"/>
                <a:cs typeface="Arial" panose="020B0604020202020204" pitchFamily="34" charset="0"/>
              </a:rPr>
              <a:t>University of Wales Trinity San David</a:t>
            </a:r>
          </a:p>
          <a:p>
            <a:pPr marL="0" indent="0" algn="r">
              <a:lnSpc>
                <a:spcPct val="100000"/>
              </a:lnSpc>
              <a:buNone/>
            </a:pPr>
            <a:r>
              <a:rPr lang="en-GB" sz="1000" b="1" dirty="0">
                <a:solidFill>
                  <a:schemeClr val="tx2">
                    <a:lumMod val="10000"/>
                  </a:schemeClr>
                </a:solidFill>
                <a:latin typeface="Arial" panose="020B0604020202020204" pitchFamily="34" charset="0"/>
                <a:cs typeface="Arial" panose="020B0604020202020204" pitchFamily="34" charset="0"/>
              </a:rPr>
              <a:t>©Copy Right: S. </a:t>
            </a:r>
            <a:r>
              <a:rPr lang="en-GB" sz="1000" b="1" dirty="0" err="1">
                <a:solidFill>
                  <a:schemeClr val="tx2">
                    <a:lumMod val="10000"/>
                  </a:schemeClr>
                </a:solidFill>
                <a:latin typeface="Arial" panose="020B0604020202020204" pitchFamily="34" charset="0"/>
                <a:cs typeface="Arial" panose="020B0604020202020204" pitchFamily="34" charset="0"/>
              </a:rPr>
              <a:t>Sacalus</a:t>
            </a:r>
            <a:endParaRPr lang="en-GB" sz="1000" b="1" dirty="0">
              <a:solidFill>
                <a:schemeClr val="tx2">
                  <a:lumMod val="10000"/>
                </a:schemeClr>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7FF93CA-ED08-40E8-A526-DB15AB60ABA8}"/>
              </a:ext>
            </a:extLst>
          </p:cNvPr>
          <p:cNvSpPr/>
          <p:nvPr/>
        </p:nvSpPr>
        <p:spPr>
          <a:xfrm>
            <a:off x="3094037" y="552973"/>
            <a:ext cx="5353453"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Healthcare system</a:t>
            </a:r>
          </a:p>
        </p:txBody>
      </p:sp>
      <p:sp>
        <p:nvSpPr>
          <p:cNvPr id="27" name="TextBox 26">
            <a:extLst>
              <a:ext uri="{FF2B5EF4-FFF2-40B4-BE49-F238E27FC236}">
                <a16:creationId xmlns:a16="http://schemas.microsoft.com/office/drawing/2014/main" id="{ADFBEC52-ECD3-4CA1-B3E7-48A574AA46C7}"/>
              </a:ext>
            </a:extLst>
          </p:cNvPr>
          <p:cNvSpPr txBox="1"/>
          <p:nvPr/>
        </p:nvSpPr>
        <p:spPr>
          <a:xfrm>
            <a:off x="6411073" y="2505072"/>
            <a:ext cx="3800030"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Our goals delivery </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Effective communication </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Effective treatment of disease </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Best practices of healthy life</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Delivery of care to patients </a:t>
            </a:r>
          </a:p>
        </p:txBody>
      </p:sp>
      <p:sp>
        <p:nvSpPr>
          <p:cNvPr id="29" name="Cloud 28">
            <a:extLst>
              <a:ext uri="{FF2B5EF4-FFF2-40B4-BE49-F238E27FC236}">
                <a16:creationId xmlns:a16="http://schemas.microsoft.com/office/drawing/2014/main" id="{44F6FC3D-33C0-4D2C-ACAF-829E3B463256}"/>
              </a:ext>
            </a:extLst>
          </p:cNvPr>
          <p:cNvSpPr/>
          <p:nvPr/>
        </p:nvSpPr>
        <p:spPr>
          <a:xfrm>
            <a:off x="9145122" y="4532350"/>
            <a:ext cx="2958957" cy="203942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Health &amp; Home Care</a:t>
            </a:r>
          </a:p>
          <a:p>
            <a:pPr algn="ctr"/>
            <a:endParaRPr lang="en-GB" dirty="0"/>
          </a:p>
        </p:txBody>
      </p:sp>
      <p:sp>
        <p:nvSpPr>
          <p:cNvPr id="30" name="Dodecagon 29">
            <a:extLst>
              <a:ext uri="{FF2B5EF4-FFF2-40B4-BE49-F238E27FC236}">
                <a16:creationId xmlns:a16="http://schemas.microsoft.com/office/drawing/2014/main" id="{8E87E2C2-A249-49B8-8421-5EDD35F9C871}"/>
              </a:ext>
            </a:extLst>
          </p:cNvPr>
          <p:cNvSpPr/>
          <p:nvPr/>
        </p:nvSpPr>
        <p:spPr>
          <a:xfrm>
            <a:off x="7956583" y="5754974"/>
            <a:ext cx="1019157" cy="81679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24 h</a:t>
            </a:r>
          </a:p>
        </p:txBody>
      </p:sp>
    </p:spTree>
    <p:extLst>
      <p:ext uri="{BB962C8B-B14F-4D97-AF65-F5344CB8AC3E}">
        <p14:creationId xmlns:p14="http://schemas.microsoft.com/office/powerpoint/2010/main" val="3475608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0083F-A63F-49B2-BDDD-5233D55D38E6}"/>
              </a:ext>
            </a:extLst>
          </p:cNvPr>
          <p:cNvSpPr>
            <a:spLocks noGrp="1"/>
          </p:cNvSpPr>
          <p:nvPr>
            <p:ph type="title"/>
          </p:nvPr>
        </p:nvSpPr>
        <p:spPr/>
        <p:txBody>
          <a:bodyPr>
            <a:normAutofit/>
          </a:bodyPr>
          <a:lstStyle/>
          <a:p>
            <a:r>
              <a:rPr lang="en-GB" sz="8000" dirty="0">
                <a:solidFill>
                  <a:srgbClr val="7030A0"/>
                </a:solidFill>
                <a:latin typeface="Blackadder ITC" panose="04020505051007020D02" pitchFamily="82" charset="0"/>
              </a:rPr>
              <a:t>Follow your dream with us</a:t>
            </a:r>
          </a:p>
        </p:txBody>
      </p:sp>
      <p:sp>
        <p:nvSpPr>
          <p:cNvPr id="3" name="Text Placeholder 2">
            <a:extLst>
              <a:ext uri="{FF2B5EF4-FFF2-40B4-BE49-F238E27FC236}">
                <a16:creationId xmlns:a16="http://schemas.microsoft.com/office/drawing/2014/main" id="{FEFE4C3D-598A-438B-9329-07691F593D98}"/>
              </a:ext>
            </a:extLst>
          </p:cNvPr>
          <p:cNvSpPr>
            <a:spLocks noGrp="1"/>
          </p:cNvSpPr>
          <p:nvPr>
            <p:ph type="body" idx="1"/>
          </p:nvPr>
        </p:nvSpPr>
        <p:spPr/>
        <p:txBody>
          <a:bodyPr>
            <a:normAutofit fontScale="92500" lnSpcReduction="10000"/>
          </a:bodyPr>
          <a:lstStyle/>
          <a:p>
            <a:r>
              <a:rPr lang="en-GB" sz="2800" dirty="0">
                <a:solidFill>
                  <a:srgbClr val="7030A0"/>
                </a:solidFill>
                <a:latin typeface="Algerian" panose="04020705040A02060702" pitchFamily="82" charset="0"/>
              </a:rPr>
              <a:t>Your healthy is our priority</a:t>
            </a:r>
          </a:p>
        </p:txBody>
      </p:sp>
      <p:sp>
        <p:nvSpPr>
          <p:cNvPr id="4" name="Content Placeholder 3">
            <a:extLst>
              <a:ext uri="{FF2B5EF4-FFF2-40B4-BE49-F238E27FC236}">
                <a16:creationId xmlns:a16="http://schemas.microsoft.com/office/drawing/2014/main" id="{36E22459-93A3-41E1-8998-2B379581E29B}"/>
              </a:ext>
            </a:extLst>
          </p:cNvPr>
          <p:cNvSpPr>
            <a:spLocks noGrp="1"/>
          </p:cNvSpPr>
          <p:nvPr>
            <p:ph sz="half" idx="2"/>
          </p:nvPr>
        </p:nvSpPr>
        <p:spPr/>
        <p:txBody>
          <a:bodyPr>
            <a:normAutofit fontScale="92500"/>
          </a:bodyPr>
          <a:lstStyle/>
          <a:p>
            <a:pPr marL="0" indent="0">
              <a:buNone/>
            </a:pPr>
            <a:r>
              <a:rPr lang="en-GB" sz="1600" dirty="0">
                <a:solidFill>
                  <a:srgbClr val="002060"/>
                </a:solidFill>
                <a:latin typeface="Arial" panose="020B0604020202020204" pitchFamily="34" charset="0"/>
                <a:cs typeface="Arial" panose="020B0604020202020204" pitchFamily="34" charset="0"/>
              </a:rPr>
              <a:t>About us: </a:t>
            </a:r>
          </a:p>
          <a:p>
            <a:pPr marL="0" indent="0">
              <a:buNone/>
            </a:pPr>
            <a:r>
              <a:rPr lang="en-GB" sz="1600" b="1" dirty="0">
                <a:solidFill>
                  <a:srgbClr val="002060"/>
                </a:solidFill>
                <a:latin typeface="Arial" panose="020B0604020202020204" pitchFamily="34" charset="0"/>
                <a:cs typeface="Arial" panose="020B0604020202020204" pitchFamily="34" charset="0"/>
              </a:rPr>
              <a:t>Private clinical services which provide highly specialised treatments and primary care services. </a:t>
            </a:r>
          </a:p>
          <a:p>
            <a:pPr marL="0" indent="0">
              <a:buNone/>
            </a:pPr>
            <a:r>
              <a:rPr lang="en-GB" sz="1600" dirty="0">
                <a:solidFill>
                  <a:srgbClr val="002060"/>
                </a:solidFill>
                <a:latin typeface="Arial" panose="020B0604020202020204" pitchFamily="34" charset="0"/>
                <a:cs typeface="Arial" panose="020B0604020202020204" pitchFamily="34" charset="0"/>
              </a:rPr>
              <a:t>What we do?</a:t>
            </a:r>
          </a:p>
          <a:p>
            <a:pPr marL="0" indent="0">
              <a:buNone/>
            </a:pPr>
            <a:r>
              <a:rPr lang="en-GB" sz="1600" b="1" dirty="0">
                <a:solidFill>
                  <a:srgbClr val="002060"/>
                </a:solidFill>
                <a:latin typeface="Arial" panose="020B0604020202020204" pitchFamily="34" charset="0"/>
                <a:cs typeface="Arial" panose="020B0604020202020204" pitchFamily="34" charset="0"/>
              </a:rPr>
              <a:t>We are delivering exceptional care in safe manner.</a:t>
            </a:r>
          </a:p>
          <a:p>
            <a:pPr marL="0" indent="0">
              <a:buNone/>
            </a:pPr>
            <a:r>
              <a:rPr lang="en-GB" sz="1600" b="1" dirty="0">
                <a:solidFill>
                  <a:srgbClr val="002060"/>
                </a:solidFill>
                <a:latin typeface="Arial" panose="020B0604020202020204" pitchFamily="34" charset="0"/>
                <a:cs typeface="Arial" panose="020B0604020202020204" pitchFamily="34" charset="0"/>
              </a:rPr>
              <a:t>Our services:</a:t>
            </a:r>
          </a:p>
          <a:p>
            <a:pPr>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Private GP</a:t>
            </a:r>
          </a:p>
          <a:p>
            <a:pPr>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Urgent care</a:t>
            </a:r>
          </a:p>
          <a:p>
            <a:pPr>
              <a:buFont typeface="Wingdings" panose="05000000000000000000" pitchFamily="2" charset="2"/>
              <a:buChar char="Ø"/>
            </a:pPr>
            <a:r>
              <a:rPr lang="en-GB" sz="1600" b="1" dirty="0">
                <a:solidFill>
                  <a:srgbClr val="002060"/>
                </a:solidFill>
                <a:latin typeface="Arial" panose="020B0604020202020204" pitchFamily="34" charset="0"/>
                <a:cs typeface="Arial" panose="020B0604020202020204" pitchFamily="34" charset="0"/>
              </a:rPr>
              <a:t>Tests and scans </a:t>
            </a:r>
          </a:p>
          <a:p>
            <a:pPr marL="0" indent="0">
              <a:buNone/>
            </a:pPr>
            <a:endParaRPr lang="en-GB" sz="1600" b="1" dirty="0">
              <a:solidFill>
                <a:srgbClr val="0070C0"/>
              </a:solidFill>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C518453-DD26-4A06-BEF3-2341F536AD3D}"/>
              </a:ext>
            </a:extLst>
          </p:cNvPr>
          <p:cNvSpPr>
            <a:spLocks noGrp="1"/>
          </p:cNvSpPr>
          <p:nvPr>
            <p:ph type="body" sz="quarter" idx="3"/>
          </p:nvPr>
        </p:nvSpPr>
        <p:spPr>
          <a:xfrm>
            <a:off x="6172200" y="1681163"/>
            <a:ext cx="5183188" cy="568877"/>
          </a:xfrm>
        </p:spPr>
        <p:txBody>
          <a:bodyPr>
            <a:normAutofit fontScale="92500" lnSpcReduction="10000"/>
          </a:bodyPr>
          <a:lstStyle/>
          <a:p>
            <a:r>
              <a:rPr lang="en-GB" sz="2800" dirty="0">
                <a:solidFill>
                  <a:srgbClr val="7030A0"/>
                </a:solidFill>
                <a:latin typeface="Algerian" panose="04020705040A02060702" pitchFamily="82" charset="0"/>
              </a:rPr>
              <a:t>Our speciality </a:t>
            </a:r>
          </a:p>
        </p:txBody>
      </p:sp>
      <p:sp>
        <p:nvSpPr>
          <p:cNvPr id="6" name="Content Placeholder 5">
            <a:extLst>
              <a:ext uri="{FF2B5EF4-FFF2-40B4-BE49-F238E27FC236}">
                <a16:creationId xmlns:a16="http://schemas.microsoft.com/office/drawing/2014/main" id="{CA1C5865-7FCA-4D6C-985E-74D49FD05453}"/>
              </a:ext>
            </a:extLst>
          </p:cNvPr>
          <p:cNvSpPr>
            <a:spLocks noGrp="1"/>
          </p:cNvSpPr>
          <p:nvPr>
            <p:ph sz="quarter" idx="4"/>
          </p:nvPr>
        </p:nvSpPr>
        <p:spPr/>
        <p:txBody>
          <a:bodyPr>
            <a:normAutofit fontScale="92500"/>
          </a:bodyPr>
          <a:lstStyle/>
          <a:p>
            <a:pPr>
              <a:buFont typeface="Wingdings" panose="05000000000000000000" pitchFamily="2" charset="2"/>
              <a:buChar char="ü"/>
            </a:pPr>
            <a:r>
              <a:rPr lang="en-GB" sz="1600" b="1" dirty="0">
                <a:solidFill>
                  <a:schemeClr val="accent5">
                    <a:lumMod val="50000"/>
                  </a:schemeClr>
                </a:solidFill>
                <a:latin typeface="Arial" panose="020B0604020202020204" pitchFamily="34" charset="0"/>
                <a:cs typeface="Arial" panose="020B0604020202020204" pitchFamily="34" charset="0"/>
              </a:rPr>
              <a:t>24h Doctor services</a:t>
            </a:r>
          </a:p>
          <a:p>
            <a:pPr>
              <a:buFont typeface="Wingdings" panose="05000000000000000000" pitchFamily="2" charset="2"/>
              <a:buChar char="ü"/>
            </a:pPr>
            <a:r>
              <a:rPr lang="en-GB" sz="1600" b="1" dirty="0">
                <a:solidFill>
                  <a:schemeClr val="accent5">
                    <a:lumMod val="50000"/>
                  </a:schemeClr>
                </a:solidFill>
                <a:latin typeface="Arial" panose="020B0604020202020204" pitchFamily="34" charset="0"/>
                <a:cs typeface="Arial" panose="020B0604020202020204" pitchFamily="34" charset="0"/>
              </a:rPr>
              <a:t>Best experience</a:t>
            </a:r>
          </a:p>
          <a:p>
            <a:pPr>
              <a:buFont typeface="Wingdings" panose="05000000000000000000" pitchFamily="2" charset="2"/>
              <a:buChar char="ü"/>
            </a:pPr>
            <a:r>
              <a:rPr lang="en-GB" sz="1600" b="1" dirty="0">
                <a:solidFill>
                  <a:schemeClr val="accent5">
                    <a:lumMod val="50000"/>
                  </a:schemeClr>
                </a:solidFill>
                <a:latin typeface="Arial" panose="020B0604020202020204" pitchFamily="34" charset="0"/>
                <a:cs typeface="Arial" panose="020B0604020202020204" pitchFamily="34" charset="0"/>
              </a:rPr>
              <a:t>Most modern invest equipment. We are still invest in our equipment. </a:t>
            </a:r>
          </a:p>
          <a:p>
            <a:pPr>
              <a:buFont typeface="Wingdings" panose="05000000000000000000" pitchFamily="2" charset="2"/>
              <a:buChar char="ü"/>
            </a:pPr>
            <a:endParaRPr lang="en-GB" sz="1600" b="1" dirty="0">
              <a:solidFill>
                <a:schemeClr val="accent5">
                  <a:lumMod val="50000"/>
                </a:schemeClr>
              </a:solidFill>
              <a:latin typeface="Arial" panose="020B0604020202020204" pitchFamily="34" charset="0"/>
              <a:cs typeface="Arial" panose="020B0604020202020204" pitchFamily="34" charset="0"/>
            </a:endParaRPr>
          </a:p>
          <a:p>
            <a:pPr marL="0" indent="0">
              <a:buNone/>
            </a:pPr>
            <a:endParaRPr lang="en-GB" sz="1600" b="1" dirty="0">
              <a:solidFill>
                <a:schemeClr val="accent5">
                  <a:lumMod val="50000"/>
                </a:schemeClr>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EBED1AD-F0FF-41B5-8870-7483F3D75AE4}"/>
              </a:ext>
            </a:extLst>
          </p:cNvPr>
          <p:cNvPicPr>
            <a:picLocks noChangeAspect="1"/>
          </p:cNvPicPr>
          <p:nvPr/>
        </p:nvPicPr>
        <p:blipFill>
          <a:blip r:embed="rId2"/>
          <a:stretch>
            <a:fillRect/>
          </a:stretch>
        </p:blipFill>
        <p:spPr>
          <a:xfrm>
            <a:off x="6194427" y="3929440"/>
            <a:ext cx="2951252" cy="1656187"/>
          </a:xfrm>
          <a:prstGeom prst="rect">
            <a:avLst/>
          </a:prstGeom>
        </p:spPr>
      </p:pic>
      <p:pic>
        <p:nvPicPr>
          <p:cNvPr id="8" name="Picture 7">
            <a:extLst>
              <a:ext uri="{FF2B5EF4-FFF2-40B4-BE49-F238E27FC236}">
                <a16:creationId xmlns:a16="http://schemas.microsoft.com/office/drawing/2014/main" id="{7F3DB905-E46D-43AB-B122-270FFFDAE243}"/>
              </a:ext>
            </a:extLst>
          </p:cNvPr>
          <p:cNvPicPr>
            <a:picLocks noChangeAspect="1"/>
          </p:cNvPicPr>
          <p:nvPr/>
        </p:nvPicPr>
        <p:blipFill>
          <a:blip r:embed="rId3"/>
          <a:stretch>
            <a:fillRect/>
          </a:stretch>
        </p:blipFill>
        <p:spPr>
          <a:xfrm>
            <a:off x="9123452" y="5527761"/>
            <a:ext cx="2621408" cy="1258276"/>
          </a:xfrm>
          <a:prstGeom prst="rect">
            <a:avLst/>
          </a:prstGeom>
        </p:spPr>
      </p:pic>
      <p:sp>
        <p:nvSpPr>
          <p:cNvPr id="10" name="Cloud 9">
            <a:extLst>
              <a:ext uri="{FF2B5EF4-FFF2-40B4-BE49-F238E27FC236}">
                <a16:creationId xmlns:a16="http://schemas.microsoft.com/office/drawing/2014/main" id="{55055FCE-233A-4575-BAD9-B719FECD34EB}"/>
              </a:ext>
            </a:extLst>
          </p:cNvPr>
          <p:cNvSpPr/>
          <p:nvPr/>
        </p:nvSpPr>
        <p:spPr>
          <a:xfrm>
            <a:off x="9678256" y="4006921"/>
            <a:ext cx="1851757" cy="116991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latin typeface="Algerian" panose="04020705040A02060702" pitchFamily="82" charset="0"/>
                <a:cs typeface="Arial" panose="020B0604020202020204" pitchFamily="34" charset="0"/>
              </a:rPr>
              <a:t>65 % off until 1 April</a:t>
            </a:r>
          </a:p>
        </p:txBody>
      </p:sp>
      <p:sp>
        <p:nvSpPr>
          <p:cNvPr id="11" name="Cloud 10">
            <a:extLst>
              <a:ext uri="{FF2B5EF4-FFF2-40B4-BE49-F238E27FC236}">
                <a16:creationId xmlns:a16="http://schemas.microsoft.com/office/drawing/2014/main" id="{62381392-79A9-4063-BA68-8CF79BDF67A7}"/>
              </a:ext>
            </a:extLst>
          </p:cNvPr>
          <p:cNvSpPr/>
          <p:nvPr/>
        </p:nvSpPr>
        <p:spPr>
          <a:xfrm>
            <a:off x="6482993" y="5681609"/>
            <a:ext cx="2044558" cy="97604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lumMod val="95000"/>
                    <a:lumOff val="5000"/>
                  </a:schemeClr>
                </a:solidFill>
                <a:latin typeface="Algerian" panose="04020705040A02060702" pitchFamily="82" charset="0"/>
              </a:rPr>
              <a:t>24/7</a:t>
            </a:r>
            <a:r>
              <a:rPr lang="en-GB" dirty="0"/>
              <a:t> </a:t>
            </a:r>
          </a:p>
        </p:txBody>
      </p:sp>
      <p:graphicFrame>
        <p:nvGraphicFramePr>
          <p:cNvPr id="12" name="Diagram 11">
            <a:extLst>
              <a:ext uri="{FF2B5EF4-FFF2-40B4-BE49-F238E27FC236}">
                <a16:creationId xmlns:a16="http://schemas.microsoft.com/office/drawing/2014/main" id="{C9AB9C33-2343-4D3C-970B-D5B752BDE8F7}"/>
              </a:ext>
            </a:extLst>
          </p:cNvPr>
          <p:cNvGraphicFramePr/>
          <p:nvPr>
            <p:extLst>
              <p:ext uri="{D42A27DB-BD31-4B8C-83A1-F6EECF244321}">
                <p14:modId xmlns:p14="http://schemas.microsoft.com/office/powerpoint/2010/main" val="405390183"/>
              </p:ext>
            </p:extLst>
          </p:nvPr>
        </p:nvGraphicFramePr>
        <p:xfrm>
          <a:off x="479106" y="6260958"/>
          <a:ext cx="5693094" cy="604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3" name="Diagram 12">
            <a:extLst>
              <a:ext uri="{FF2B5EF4-FFF2-40B4-BE49-F238E27FC236}">
                <a16:creationId xmlns:a16="http://schemas.microsoft.com/office/drawing/2014/main" id="{59929391-F738-4FE0-9764-FF9E61F9C42E}"/>
              </a:ext>
            </a:extLst>
          </p:cNvPr>
          <p:cNvGraphicFramePr/>
          <p:nvPr>
            <p:extLst>
              <p:ext uri="{D42A27DB-BD31-4B8C-83A1-F6EECF244321}">
                <p14:modId xmlns:p14="http://schemas.microsoft.com/office/powerpoint/2010/main" val="1760850373"/>
              </p:ext>
            </p:extLst>
          </p:nvPr>
        </p:nvGraphicFramePr>
        <p:xfrm>
          <a:off x="3147228" y="4428161"/>
          <a:ext cx="2561780" cy="182765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033129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7B81D-58D7-4EE8-87AB-725D940FC3B1}"/>
              </a:ext>
            </a:extLst>
          </p:cNvPr>
          <p:cNvSpPr>
            <a:spLocks noGrp="1"/>
          </p:cNvSpPr>
          <p:nvPr>
            <p:ph type="title"/>
          </p:nvPr>
        </p:nvSpPr>
        <p:spPr/>
        <p:txBody>
          <a:bodyPr vert="horz" lIns="91440" tIns="45720" rIns="91440" bIns="45720" rtlCol="0" anchor="ctr">
            <a:normAutofit/>
          </a:bodyPr>
          <a:lstStyle/>
          <a:p>
            <a:pPr algn="ctr">
              <a:lnSpc>
                <a:spcPct val="80000"/>
              </a:lnSpc>
            </a:pPr>
            <a:r>
              <a:rPr lang="en-US" sz="6000" spc="150" dirty="0"/>
              <a:t>Task 4 </a:t>
            </a:r>
          </a:p>
        </p:txBody>
      </p:sp>
      <p:sp>
        <p:nvSpPr>
          <p:cNvPr id="8" name="Content Placeholder 7">
            <a:extLst>
              <a:ext uri="{FF2B5EF4-FFF2-40B4-BE49-F238E27FC236}">
                <a16:creationId xmlns:a16="http://schemas.microsoft.com/office/drawing/2014/main" id="{8A5419DD-86C5-4781-A132-9103EB902B6B}"/>
              </a:ext>
            </a:extLst>
          </p:cNvPr>
          <p:cNvSpPr>
            <a:spLocks noGrp="1"/>
          </p:cNvSpPr>
          <p:nvPr>
            <p:ph idx="1"/>
          </p:nvPr>
        </p:nvSpPr>
        <p:spPr/>
        <p:txBody>
          <a:bodyPr>
            <a:normAutofit/>
          </a:bodyPr>
          <a:lstStyle/>
          <a:p>
            <a:pPr marL="45720" indent="0" algn="just">
              <a:lnSpc>
                <a:spcPct val="150000"/>
              </a:lnSpc>
              <a:buNone/>
            </a:pPr>
            <a:r>
              <a:rPr lang="en-GB" dirty="0">
                <a:solidFill>
                  <a:schemeClr val="tx2">
                    <a:lumMod val="10000"/>
                  </a:schemeClr>
                </a:solidFill>
                <a:latin typeface="Arial" panose="020B0604020202020204" pitchFamily="34" charset="0"/>
                <a:cs typeface="Arial" panose="020B0604020202020204" pitchFamily="34" charset="0"/>
              </a:rPr>
              <a:t>The poster was created with the idea of making the rights of known patients. What rights they have and how they can dispose of them.</a:t>
            </a:r>
          </a:p>
        </p:txBody>
      </p:sp>
    </p:spTree>
    <p:extLst>
      <p:ext uri="{BB962C8B-B14F-4D97-AF65-F5344CB8AC3E}">
        <p14:creationId xmlns:p14="http://schemas.microsoft.com/office/powerpoint/2010/main" val="1981466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D50CF0-41D0-4B9D-A4AF-ED8D30E8BEB0}"/>
              </a:ext>
            </a:extLst>
          </p:cNvPr>
          <p:cNvSpPr>
            <a:spLocks noGrp="1"/>
          </p:cNvSpPr>
          <p:nvPr>
            <p:ph type="title"/>
          </p:nvPr>
        </p:nvSpPr>
        <p:spPr/>
        <p:txBody>
          <a:bodyPr/>
          <a:lstStyle/>
          <a:p>
            <a:pPr algn="ctr"/>
            <a:r>
              <a:rPr lang="en-GB" dirty="0">
                <a:solidFill>
                  <a:srgbClr val="7030A0"/>
                </a:solidFill>
                <a:latin typeface="Algerian" panose="04020705040A02060702" pitchFamily="82" charset="0"/>
              </a:rPr>
              <a:t>Are you a patient? Well find out you have rights!</a:t>
            </a:r>
          </a:p>
        </p:txBody>
      </p:sp>
      <p:sp>
        <p:nvSpPr>
          <p:cNvPr id="5" name="Content Placeholder 4">
            <a:extLst>
              <a:ext uri="{FF2B5EF4-FFF2-40B4-BE49-F238E27FC236}">
                <a16:creationId xmlns:a16="http://schemas.microsoft.com/office/drawing/2014/main" id="{818D6AC7-97F9-469A-8BB7-A83C7C565FE6}"/>
              </a:ext>
            </a:extLst>
          </p:cNvPr>
          <p:cNvSpPr>
            <a:spLocks noGrp="1"/>
          </p:cNvSpPr>
          <p:nvPr>
            <p:ph sz="half" idx="1"/>
          </p:nvPr>
        </p:nvSpPr>
        <p:spPr>
          <a:xfrm>
            <a:off x="-1" y="1792936"/>
            <a:ext cx="6230391" cy="5065064"/>
          </a:xfrm>
        </p:spPr>
        <p:txBody>
          <a:bodyPr numCol="2"/>
          <a:lstStyle/>
          <a:p>
            <a:pPr marL="0" indent="0">
              <a:buNone/>
            </a:pPr>
            <a:r>
              <a:rPr lang="en-GB" b="1" dirty="0">
                <a:solidFill>
                  <a:schemeClr val="accent2">
                    <a:lumMod val="75000"/>
                  </a:schemeClr>
                </a:solidFill>
              </a:rPr>
              <a:t>Patients are entitled to </a:t>
            </a:r>
            <a:r>
              <a:rPr lang="en-GB" b="1" i="1" dirty="0">
                <a:solidFill>
                  <a:schemeClr val="accent2">
                    <a:lumMod val="75000"/>
                  </a:schemeClr>
                </a:solidFill>
              </a:rPr>
              <a:t>quality</a:t>
            </a:r>
            <a:r>
              <a:rPr lang="en-GB" b="1" dirty="0">
                <a:solidFill>
                  <a:schemeClr val="accent2">
                    <a:lumMod val="75000"/>
                  </a:schemeClr>
                </a:solidFill>
              </a:rPr>
              <a:t> medical care. </a:t>
            </a:r>
          </a:p>
          <a:p>
            <a:pPr marL="0" indent="0">
              <a:buNone/>
            </a:pPr>
            <a:endParaRPr lang="en-GB" b="1" dirty="0"/>
          </a:p>
          <a:p>
            <a:pPr marL="0" indent="0">
              <a:buNone/>
            </a:pPr>
            <a:endParaRPr lang="en-GB" b="1" dirty="0">
              <a:solidFill>
                <a:schemeClr val="accent2">
                  <a:lumMod val="75000"/>
                </a:schemeClr>
              </a:solidFill>
            </a:endParaRPr>
          </a:p>
          <a:p>
            <a:pPr marL="0" indent="0">
              <a:buNone/>
            </a:pPr>
            <a:endParaRPr lang="en-GB" b="1" dirty="0">
              <a:solidFill>
                <a:schemeClr val="accent2">
                  <a:lumMod val="75000"/>
                </a:schemeClr>
              </a:solidFill>
            </a:endParaRPr>
          </a:p>
          <a:p>
            <a:pPr marL="0" indent="0">
              <a:buNone/>
            </a:pPr>
            <a:r>
              <a:rPr lang="en-GB" b="1" dirty="0">
                <a:solidFill>
                  <a:schemeClr val="accent2">
                    <a:lumMod val="75000"/>
                  </a:schemeClr>
                </a:solidFill>
              </a:rPr>
              <a:t>Patients have the </a:t>
            </a:r>
            <a:r>
              <a:rPr lang="en-GB" b="1" i="1" dirty="0">
                <a:solidFill>
                  <a:schemeClr val="accent2">
                    <a:lumMod val="75000"/>
                  </a:schemeClr>
                </a:solidFill>
              </a:rPr>
              <a:t>right </a:t>
            </a:r>
            <a:r>
              <a:rPr lang="en-GB" b="1" dirty="0">
                <a:solidFill>
                  <a:schemeClr val="accent2">
                    <a:lumMod val="75000"/>
                  </a:schemeClr>
                </a:solidFill>
              </a:rPr>
              <a:t>to be information on their health status. </a:t>
            </a:r>
          </a:p>
          <a:p>
            <a:pPr marL="0" indent="0">
              <a:buNone/>
            </a:pPr>
            <a:r>
              <a:rPr lang="en-GB" b="1" i="1" dirty="0">
                <a:solidFill>
                  <a:schemeClr val="accent2">
                    <a:lumMod val="75000"/>
                  </a:schemeClr>
                </a:solidFill>
              </a:rPr>
              <a:t>Information </a:t>
            </a:r>
            <a:r>
              <a:rPr lang="en-GB" b="1" dirty="0">
                <a:solidFill>
                  <a:schemeClr val="accent2">
                    <a:lumMod val="75000"/>
                  </a:schemeClr>
                </a:solidFill>
              </a:rPr>
              <a:t>about the patient  condition should be transmitted in a respectful manner.</a:t>
            </a:r>
          </a:p>
          <a:p>
            <a:pPr marL="0" indent="0">
              <a:buNone/>
            </a:pPr>
            <a:endParaRPr lang="en-GB" b="1" dirty="0">
              <a:solidFill>
                <a:schemeClr val="accent2">
                  <a:lumMod val="75000"/>
                </a:schemeClr>
              </a:solidFill>
            </a:endParaRPr>
          </a:p>
          <a:p>
            <a:pPr marL="0" indent="0">
              <a:buNone/>
            </a:pPr>
            <a:endParaRPr lang="en-GB" b="1" dirty="0">
              <a:solidFill>
                <a:schemeClr val="accent2">
                  <a:lumMod val="75000"/>
                </a:schemeClr>
              </a:solidFill>
            </a:endParaRPr>
          </a:p>
          <a:p>
            <a:pPr marL="0" indent="0">
              <a:buNone/>
            </a:pPr>
            <a:r>
              <a:rPr lang="en-GB" b="1" dirty="0">
                <a:solidFill>
                  <a:schemeClr val="accent2">
                    <a:lumMod val="75000"/>
                  </a:schemeClr>
                </a:solidFill>
              </a:rPr>
              <a:t>The patient has </a:t>
            </a:r>
            <a:r>
              <a:rPr lang="en-GB" b="1" i="1" dirty="0">
                <a:solidFill>
                  <a:schemeClr val="accent2">
                    <a:lumMod val="75000"/>
                  </a:schemeClr>
                </a:solidFill>
              </a:rPr>
              <a:t>the right to access </a:t>
            </a:r>
            <a:r>
              <a:rPr lang="en-GB" b="1" dirty="0">
                <a:solidFill>
                  <a:schemeClr val="accent2">
                    <a:lumMod val="75000"/>
                  </a:schemeClr>
                </a:solidFill>
              </a:rPr>
              <a:t>his personal medical data.</a:t>
            </a:r>
          </a:p>
        </p:txBody>
      </p:sp>
      <mc:AlternateContent xmlns:mc="http://schemas.openxmlformats.org/markup-compatibility/2006">
        <mc:Choice xmlns:am3d="http://schemas.microsoft.com/office/drawing/2017/model3d" Requires="am3d">
          <p:graphicFrame>
            <p:nvGraphicFramePr>
              <p:cNvPr id="7" name="Content Placeholder 6" descr="Female icon">
                <a:extLst>
                  <a:ext uri="{FF2B5EF4-FFF2-40B4-BE49-F238E27FC236}">
                    <a16:creationId xmlns:a16="http://schemas.microsoft.com/office/drawing/2014/main" id="{EAA477C9-8626-4330-9C3C-F64462257562}"/>
                  </a:ext>
                </a:extLst>
              </p:cNvPr>
              <p:cNvGraphicFramePr>
                <a:graphicFrameLocks noGrp="1"/>
              </p:cNvGraphicFramePr>
              <p:nvPr>
                <p:ph sz="half" idx="2"/>
                <p:extLst>
                  <p:ext uri="{D42A27DB-BD31-4B8C-83A1-F6EECF244321}">
                    <p14:modId xmlns:p14="http://schemas.microsoft.com/office/powerpoint/2010/main" val="3035430218"/>
                  </p:ext>
                </p:extLst>
              </p:nvPr>
            </p:nvGraphicFramePr>
            <p:xfrm>
              <a:off x="848712" y="2393484"/>
              <a:ext cx="1092665" cy="1287989"/>
            </p:xfrm>
            <a:graphic>
              <a:graphicData uri="http://schemas.microsoft.com/office/drawing/2017/model3d">
                <am3d:model3d r:embed="rId3">
                  <am3d:spPr>
                    <a:xfrm>
                      <a:off x="0" y="0"/>
                      <a:ext cx="1092665" cy="1287989"/>
                    </a:xfrm>
                    <a:prstGeom prst="rect">
                      <a:avLst/>
                    </a:prstGeom>
                  </am3d:spPr>
                  <am3d:camera>
                    <am3d:pos x="0" y="0" z="51935141"/>
                    <am3d:up dx="0" dy="36000000" dz="0"/>
                    <am3d:lookAt x="0" y="0" z="0"/>
                    <am3d:perspective fov="2700000"/>
                  </am3d:camera>
                  <am3d:trans>
                    <am3d:meterPerModelUnit n="3032664" d="1000000"/>
                    <am3d:preTrans dx="1" dy="-18000000" dz="4030"/>
                    <am3d:scale>
                      <am3d:sx n="1000000" d="1000000"/>
                      <am3d:sy n="1000000" d="1000000"/>
                      <am3d:sz n="1000000" d="1000000"/>
                    </am3d:scale>
                    <am3d:rot/>
                    <am3d:postTrans dx="0" dy="0" dz="0"/>
                  </am3d:trans>
                  <am3d:raster rName="Office3DRenderer" rVer="16.0.8326">
                    <am3d:blip r:embed="rId4"/>
                  </am3d:raster>
                  <am3d:objViewport viewportSz="150377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Content Placeholder 6" descr="Female icon">
                <a:extLst>
                  <a:ext uri="{FF2B5EF4-FFF2-40B4-BE49-F238E27FC236}">
                    <a16:creationId xmlns:a16="http://schemas.microsoft.com/office/drawing/2014/main" id="{EAA477C9-8626-4330-9C3C-F64462257562}"/>
                  </a:ext>
                </a:extLst>
              </p:cNvPr>
              <p:cNvPicPr>
                <a:picLocks noGrp="1" noRot="1" noChangeAspect="1" noMove="1" noResize="1" noEditPoints="1" noAdjustHandles="1" noChangeArrowheads="1" noChangeShapeType="1" noCrop="1"/>
              </p:cNvPicPr>
              <p:nvPr/>
            </p:nvPicPr>
            <p:blipFill>
              <a:blip r:embed="rId4"/>
              <a:stretch>
                <a:fillRect/>
              </a:stretch>
            </p:blipFill>
            <p:spPr>
              <a:xfrm>
                <a:off x="848712" y="2393484"/>
                <a:ext cx="1092665" cy="128798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8" name="3D Model 7" descr="Male icon">
                <a:extLst>
                  <a:ext uri="{FF2B5EF4-FFF2-40B4-BE49-F238E27FC236}">
                    <a16:creationId xmlns:a16="http://schemas.microsoft.com/office/drawing/2014/main" id="{4D727458-C0CB-415F-85F6-E067950F0795}"/>
                  </a:ext>
                </a:extLst>
              </p:cNvPr>
              <p:cNvGraphicFramePr>
                <a:graphicFrameLocks noChangeAspect="1"/>
              </p:cNvGraphicFramePr>
              <p:nvPr>
                <p:extLst>
                  <p:ext uri="{D42A27DB-BD31-4B8C-83A1-F6EECF244321}">
                    <p14:modId xmlns:p14="http://schemas.microsoft.com/office/powerpoint/2010/main" val="1346444498"/>
                  </p:ext>
                </p:extLst>
              </p:nvPr>
            </p:nvGraphicFramePr>
            <p:xfrm>
              <a:off x="367126" y="2393483"/>
              <a:ext cx="481586" cy="1287989"/>
            </p:xfrm>
            <a:graphic>
              <a:graphicData uri="http://schemas.microsoft.com/office/drawing/2017/model3d">
                <am3d:model3d r:embed="rId5">
                  <am3d:spPr>
                    <a:xfrm>
                      <a:off x="0" y="0"/>
                      <a:ext cx="481586" cy="1287989"/>
                    </a:xfrm>
                    <a:prstGeom prst="rect">
                      <a:avLst/>
                    </a:prstGeom>
                  </am3d:spPr>
                  <am3d:camera>
                    <am3d:pos x="0" y="0" z="50316661"/>
                    <am3d:up dx="0" dy="36000000" dz="0"/>
                    <am3d:lookAt x="0" y="0" z="0"/>
                    <am3d:perspective fov="2700000"/>
                  </am3d:camera>
                  <am3d:trans>
                    <am3d:meterPerModelUnit n="3029133" d="1000000"/>
                    <am3d:preTrans dx="0" dy="-18000000" dz="2458"/>
                    <am3d:scale>
                      <am3d:sx n="1000000" d="1000000"/>
                      <am3d:sy n="1000000" d="1000000"/>
                      <am3d:sz n="1000000" d="1000000"/>
                    </am3d:scale>
                    <am3d:rot ax="-82060" ay="-82013" az="1958"/>
                    <am3d:postTrans dx="0" dy="0" dz="0"/>
                  </am3d:trans>
                  <am3d:raster rName="Office3DRenderer" rVer="16.0.8326">
                    <am3d:blip r:embed="rId6"/>
                  </am3d:raster>
                  <am3d:objViewport viewportSz="144156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Male icon">
                <a:extLst>
                  <a:ext uri="{FF2B5EF4-FFF2-40B4-BE49-F238E27FC236}">
                    <a16:creationId xmlns:a16="http://schemas.microsoft.com/office/drawing/2014/main" id="{4D727458-C0CB-415F-85F6-E067950F0795}"/>
                  </a:ext>
                </a:extLst>
              </p:cNvPr>
              <p:cNvPicPr>
                <a:picLocks noGrp="1" noRot="1" noChangeAspect="1" noMove="1" noResize="1" noEditPoints="1" noAdjustHandles="1" noChangeArrowheads="1" noChangeShapeType="1" noCrop="1"/>
              </p:cNvPicPr>
              <p:nvPr/>
            </p:nvPicPr>
            <p:blipFill>
              <a:blip r:embed="rId6"/>
              <a:stretch>
                <a:fillRect/>
              </a:stretch>
            </p:blipFill>
            <p:spPr>
              <a:xfrm>
                <a:off x="367126" y="2393483"/>
                <a:ext cx="481586" cy="1287989"/>
              </a:xfrm>
              <a:prstGeom prst="rect">
                <a:avLst/>
              </a:prstGeom>
            </p:spPr>
          </p:pic>
        </mc:Fallback>
      </mc:AlternateContent>
      <p:pic>
        <p:nvPicPr>
          <p:cNvPr id="9" name="Picture 8">
            <a:extLst>
              <a:ext uri="{FF2B5EF4-FFF2-40B4-BE49-F238E27FC236}">
                <a16:creationId xmlns:a16="http://schemas.microsoft.com/office/drawing/2014/main" id="{47BC1F15-D645-4CED-925F-3244608C1EF0}"/>
              </a:ext>
            </a:extLst>
          </p:cNvPr>
          <p:cNvPicPr>
            <a:picLocks noChangeAspect="1"/>
          </p:cNvPicPr>
          <p:nvPr/>
        </p:nvPicPr>
        <p:blipFill>
          <a:blip r:embed="rId7"/>
          <a:stretch>
            <a:fillRect/>
          </a:stretch>
        </p:blipFill>
        <p:spPr>
          <a:xfrm>
            <a:off x="3115194" y="3900786"/>
            <a:ext cx="2810166" cy="2810166"/>
          </a:xfrm>
          <a:prstGeom prst="rect">
            <a:avLst/>
          </a:prstGeom>
        </p:spPr>
      </p:pic>
      <p:pic>
        <p:nvPicPr>
          <p:cNvPr id="10" name="Picture 9">
            <a:extLst>
              <a:ext uri="{FF2B5EF4-FFF2-40B4-BE49-F238E27FC236}">
                <a16:creationId xmlns:a16="http://schemas.microsoft.com/office/drawing/2014/main" id="{51ECA2B8-F731-414D-9927-D6B72B44E311}"/>
              </a:ext>
            </a:extLst>
          </p:cNvPr>
          <p:cNvPicPr>
            <a:picLocks noChangeAspect="1"/>
          </p:cNvPicPr>
          <p:nvPr/>
        </p:nvPicPr>
        <p:blipFill>
          <a:blip r:embed="rId8"/>
          <a:stretch>
            <a:fillRect/>
          </a:stretch>
        </p:blipFill>
        <p:spPr>
          <a:xfrm>
            <a:off x="3468063" y="1976890"/>
            <a:ext cx="1915595" cy="833186"/>
          </a:xfrm>
          <a:prstGeom prst="rect">
            <a:avLst/>
          </a:prstGeom>
        </p:spPr>
      </p:pic>
      <p:sp>
        <p:nvSpPr>
          <p:cNvPr id="13" name="Rectangle: Rounded Corners 12">
            <a:extLst>
              <a:ext uri="{FF2B5EF4-FFF2-40B4-BE49-F238E27FC236}">
                <a16:creationId xmlns:a16="http://schemas.microsoft.com/office/drawing/2014/main" id="{B8B3822E-6084-4536-A81B-6286023EB2AD}"/>
              </a:ext>
            </a:extLst>
          </p:cNvPr>
          <p:cNvSpPr/>
          <p:nvPr/>
        </p:nvSpPr>
        <p:spPr>
          <a:xfrm>
            <a:off x="6339155" y="2075380"/>
            <a:ext cx="5732980" cy="46355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b="1" dirty="0">
                <a:solidFill>
                  <a:schemeClr val="tx2">
                    <a:lumMod val="10000"/>
                  </a:schemeClr>
                </a:solidFill>
                <a:latin typeface="Arial" panose="020B0604020202020204" pitchFamily="34" charset="0"/>
                <a:cs typeface="Arial" panose="020B0604020202020204" pitchFamily="34" charset="0"/>
              </a:rPr>
              <a:t>The patient has the right to be respected as a human person, without discrimination. </a:t>
            </a:r>
          </a:p>
          <a:p>
            <a:pPr algn="just">
              <a:lnSpc>
                <a:spcPct val="150000"/>
              </a:lnSpc>
            </a:pPr>
            <a:r>
              <a:rPr lang="en-GB" b="1" dirty="0">
                <a:solidFill>
                  <a:schemeClr val="tx2">
                    <a:lumMod val="10000"/>
                  </a:schemeClr>
                </a:solidFill>
                <a:latin typeface="Arial" panose="020B0604020202020204" pitchFamily="34" charset="0"/>
                <a:cs typeface="Arial" panose="020B0604020202020204" pitchFamily="34" charset="0"/>
              </a:rPr>
              <a:t>The patient has the right to be informed, or may choose another person to receive information in his or her place.</a:t>
            </a:r>
          </a:p>
          <a:p>
            <a:pPr algn="just">
              <a:lnSpc>
                <a:spcPct val="150000"/>
              </a:lnSpc>
            </a:pPr>
            <a:r>
              <a:rPr lang="en-GB" b="1" dirty="0">
                <a:solidFill>
                  <a:schemeClr val="tx2">
                    <a:lumMod val="10000"/>
                  </a:schemeClr>
                </a:solidFill>
                <a:latin typeface="Arial" panose="020B0604020202020204" pitchFamily="34" charset="0"/>
                <a:cs typeface="Arial" panose="020B0604020202020204" pitchFamily="34" charset="0"/>
              </a:rPr>
              <a:t> The patient is entitled to continuous medical care until the health condition is restored.</a:t>
            </a:r>
          </a:p>
          <a:p>
            <a:pPr algn="just">
              <a:lnSpc>
                <a:spcPct val="150000"/>
              </a:lnSpc>
            </a:pPr>
            <a:r>
              <a:rPr lang="en-GB" sz="2400" b="1" dirty="0">
                <a:solidFill>
                  <a:schemeClr val="tx2">
                    <a:lumMod val="10000"/>
                  </a:schemeClr>
                </a:solidFill>
                <a:latin typeface="Arial" panose="020B0604020202020204" pitchFamily="34" charset="0"/>
                <a:cs typeface="Arial" panose="020B0604020202020204" pitchFamily="34" charset="0"/>
              </a:rPr>
              <a:t>The patient has the right to ask for a second medical opinion.</a:t>
            </a:r>
            <a:endParaRPr lang="en-GB" b="1" dirty="0">
              <a:solidFill>
                <a:schemeClr val="tx2">
                  <a:lumMod val="10000"/>
                </a:schemeClr>
              </a:solidFill>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557179AA-97B8-4F3B-BD79-C5490656DBCB}"/>
              </a:ext>
            </a:extLst>
          </p:cNvPr>
          <p:cNvPicPr>
            <a:picLocks noChangeAspect="1"/>
          </p:cNvPicPr>
          <p:nvPr/>
        </p:nvPicPr>
        <p:blipFill>
          <a:blip r:embed="rId9"/>
          <a:stretch>
            <a:fillRect/>
          </a:stretch>
        </p:blipFill>
        <p:spPr>
          <a:xfrm>
            <a:off x="10985183" y="616327"/>
            <a:ext cx="1176338" cy="1285876"/>
          </a:xfrm>
          <a:prstGeom prst="rect">
            <a:avLst/>
          </a:prstGeom>
        </p:spPr>
      </p:pic>
    </p:spTree>
    <p:extLst>
      <p:ext uri="{BB962C8B-B14F-4D97-AF65-F5344CB8AC3E}">
        <p14:creationId xmlns:p14="http://schemas.microsoft.com/office/powerpoint/2010/main" val="7186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001500C-A1A5-4375-A2D5-17B9940C8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98E1F8CE-D0B9-46E1-9994-B0EB7F220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92793C5A-3B36-4338-ACDA-FA91658D2FE8}"/>
              </a:ext>
            </a:extLst>
          </p:cNvPr>
          <p:cNvSpPr>
            <a:spLocks noGrp="1"/>
          </p:cNvSpPr>
          <p:nvPr>
            <p:ph type="title"/>
          </p:nvPr>
        </p:nvSpPr>
        <p:spPr>
          <a:xfrm>
            <a:off x="616450" y="198891"/>
            <a:ext cx="9875520" cy="1356360"/>
          </a:xfrm>
        </p:spPr>
        <p:txBody>
          <a:bodyPr>
            <a:normAutofit/>
          </a:bodyPr>
          <a:lstStyle/>
          <a:p>
            <a:r>
              <a:rPr lang="en-GB" dirty="0"/>
              <a:t>Reference list </a:t>
            </a:r>
          </a:p>
        </p:txBody>
      </p:sp>
      <p:sp>
        <p:nvSpPr>
          <p:cNvPr id="8" name="Content Placeholder 7">
            <a:extLst>
              <a:ext uri="{FF2B5EF4-FFF2-40B4-BE49-F238E27FC236}">
                <a16:creationId xmlns:a16="http://schemas.microsoft.com/office/drawing/2014/main" id="{61055A5C-BA9E-4971-810E-840020B8B3EB}"/>
              </a:ext>
            </a:extLst>
          </p:cNvPr>
          <p:cNvSpPr>
            <a:spLocks noGrp="1"/>
          </p:cNvSpPr>
          <p:nvPr>
            <p:ph idx="1"/>
          </p:nvPr>
        </p:nvSpPr>
        <p:spPr>
          <a:xfrm>
            <a:off x="231139" y="1089061"/>
            <a:ext cx="11614963" cy="5414481"/>
          </a:xfrm>
        </p:spPr>
        <p:txBody>
          <a:bodyPr>
            <a:normAutofit fontScale="40000" lnSpcReduction="20000"/>
          </a:bodyPr>
          <a:lstStyle/>
          <a:p>
            <a:pPr>
              <a:lnSpc>
                <a:spcPct val="170000"/>
              </a:lnSpc>
            </a:pPr>
            <a:r>
              <a:rPr lang="en-GB" sz="2300" dirty="0">
                <a:solidFill>
                  <a:schemeClr val="tx1"/>
                </a:solidFill>
                <a:latin typeface="Arial" panose="020B0604020202020204" pitchFamily="34" charset="0"/>
                <a:cs typeface="Arial" panose="020B0604020202020204" pitchFamily="34" charset="0"/>
              </a:rPr>
              <a:t>2021. [image] Available at: &lt;https://www.bing.com/images/search?view=detailV2&amp;ccid=gCOEOLCG&amp;id=0F336B9EDBD43136CC7CD7B01925D8E93A26C8F2&amp;thid=OIP.gCOEOLCG4weTT51MdHE_SAHaHa&amp;mediaurl=https%3a%2f%2fth.bing.com%2fth%2fid%2fR80238438b086e307934f9d4c74713f48%3frik%3d8sgmOunYJRmw1w%26riu%3dhttp%253a%252f%252fwww.arwahealth.ae%252fimages%252fservice3.png%26ehk%3dDLXfES2UTvOf0ldbSVwvT%252fQHtGFLsOR%252bZQnJPCncW88%253d%26risl%3d%26pid%3dImgRaw&amp;exph=500&amp;expw=500&amp;q=quality+healthcare+services&amp;simid=608003950583548268&amp;ck=F50525CEE193483210996279FDBB61E1&amp;selectedIndex=6&amp;FORM=IRPRST&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 2021. [image] Available at: &lt;https://www.bing.com/images/search?q=quality+healthcare+services&amp;form=HDRSC3&amp;first=1&amp;tsc=ImageBasicHover&gt;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 2021. [image] Available at: &lt;https://www.bing.com/images/search?view=detailV2&amp;ccid=MyyJCszZ&amp;id=922751FCDE3B38605D97B20E712A5AC4FC364FA7&amp;thid=OIP.MyyJCszZ333xMQoTQ_1y8wHaDt&amp;mediaurl=https%3a%2f%2fth.bing.com%2fth%2fid%2fR332c890accd9df7df1310a1343fd72f3%3frik%3dp082%252fMRaKnEOsg%26riu%3dhttp%253a%252f%252fi.huffpost.com%252fgen%252f4806594%252fimages%252fo-PATIENTS-facebook.jpg%26ehk%3dp7eH5Ja1w%252b9ExNVrz1ECqb5lxfWlW5MwNJ6vBpTs70M%253d%26risl%3d%26pid%3dImgRaw&amp;exph=1000&amp;expw=2000&amp;q=patients&amp;simid=608037799307708840&amp;ck=81F21283080C75409D210A91567FBD8F&amp;selectedIndex=5&amp;FORM=IRPRST&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 2021. [image] Available at: &lt;https://th.bing.com/th?q=Animated+Patient&amp;w=120&amp;h=120&amp;c=1&amp;rs=1&amp;qlt=90&amp;cb=1&amp;dpr=1.5&amp;pid=InlineBlock&amp;mkt=en-GB&amp;adlt=moderate&amp;t=1&amp;mw=247&gt;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 Davis, C., 2021. Patient Rights: Confidentiality &amp; Informed Consent. [online] eMedicineHealth. Available at: &lt;https://www.emedicinehealth.com/patient_rights/article_em.htm&gt;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https://moodle.uwtsd.ac.uk/course/view.php?id=8999</a:t>
            </a:r>
          </a:p>
          <a:p>
            <a:pPr>
              <a:lnSpc>
                <a:spcPct val="170000"/>
              </a:lnSpc>
            </a:pPr>
            <a:r>
              <a:rPr lang="en-GB" sz="2300" dirty="0">
                <a:solidFill>
                  <a:schemeClr val="tx1"/>
                </a:solidFill>
                <a:latin typeface="Arial" panose="020B0604020202020204" pitchFamily="34" charset="0"/>
                <a:cs typeface="Arial" panose="020B0604020202020204" pitchFamily="34" charset="0"/>
              </a:rPr>
              <a:t>Qhms.com. 2021. [online] Available at: &lt;https://www.qhms.com/about-us/about-qhms.aspx?lang=en&gt;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 Steiner, R., 2017. What Does Quality Mean In Healthcare? | Elation Health EHR. [online] Clinical First Electronic Health Record | Elation Health. Available at: &lt;https://www.elationhealth.com/healthcare-innovation-policy-news-blog/quality-healthcare/&gt; [Accessed 2 March 2021].</a:t>
            </a:r>
          </a:p>
          <a:p>
            <a:pPr>
              <a:lnSpc>
                <a:spcPct val="170000"/>
              </a:lnSpc>
            </a:pPr>
            <a:r>
              <a:rPr lang="en-GB" sz="2300" dirty="0">
                <a:solidFill>
                  <a:schemeClr val="tx1"/>
                </a:solidFill>
                <a:latin typeface="Arial" panose="020B0604020202020204" pitchFamily="34" charset="0"/>
                <a:cs typeface="Arial" panose="020B0604020202020204" pitchFamily="34" charset="0"/>
              </a:rPr>
              <a:t> Who.int. 2020. Fact sheet: Quality health services. [online] Available at: &lt;https://www.who.int/news-room/fact-sheets/detail/quality-health-services&gt; [Accessed 2 March 2021].</a:t>
            </a:r>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256685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445</TotalTime>
  <Words>1187</Words>
  <Application>Microsoft Office PowerPoint</Application>
  <PresentationFormat>Widescreen</PresentationFormat>
  <Paragraphs>77</Paragraphs>
  <Slides>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Algerian</vt:lpstr>
      <vt:lpstr>Arial</vt:lpstr>
      <vt:lpstr>Blackadder ITC</vt:lpstr>
      <vt:lpstr>Calibri</vt:lpstr>
      <vt:lpstr>Corbel</vt:lpstr>
      <vt:lpstr>Wingdings</vt:lpstr>
      <vt:lpstr>Basis</vt:lpstr>
      <vt:lpstr>Student Name: Sofia Sacalus  Student Number: 1907696  Module Code: BMHP5014  Module Title: Changemakers: Creativity And Value Creation Lecturer Name: Azora Hurd  Assignment Title: E-portfolio Evidence Of Learning, Task 3 And 4  </vt:lpstr>
      <vt:lpstr>The third task </vt:lpstr>
      <vt:lpstr>PowerPoint Presentation</vt:lpstr>
      <vt:lpstr>Follow your dream with us</vt:lpstr>
      <vt:lpstr>Task 4 </vt:lpstr>
      <vt:lpstr>Are you a patient? Well find out you have rights!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Sofia Sacalus  Student number: 1907696 Module code: BMHP5014 Module title: Changemakers: Creativity and Value Creation Lecturer name: Azora  </dc:title>
  <dc:creator>sofia9529@yahoo.com</dc:creator>
  <cp:lastModifiedBy>sofia9529@yahoo.com</cp:lastModifiedBy>
  <cp:revision>30</cp:revision>
  <dcterms:created xsi:type="dcterms:W3CDTF">2021-03-02T11:50:32Z</dcterms:created>
  <dcterms:modified xsi:type="dcterms:W3CDTF">2021-03-16T10:45:13Z</dcterms:modified>
</cp:coreProperties>
</file>