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56" r:id="rId2"/>
    <p:sldId id="257" r:id="rId3"/>
    <p:sldId id="267" r:id="rId4"/>
    <p:sldId id="272" r:id="rId5"/>
    <p:sldId id="280" r:id="rId6"/>
    <p:sldId id="281" r:id="rId7"/>
    <p:sldId id="277" r:id="rId8"/>
    <p:sldId id="271" r:id="rId9"/>
    <p:sldId id="273" r:id="rId10"/>
    <p:sldId id="275" r:id="rId11"/>
    <p:sldId id="278" r:id="rId12"/>
    <p:sldId id="279" r:id="rId13"/>
    <p:sldId id="270" r:id="rId14"/>
    <p:sldId id="274" r:id="rId1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71" autoAdjust="0"/>
    <p:restoredTop sz="94599" autoAdjust="0"/>
  </p:normalViewPr>
  <p:slideViewPr>
    <p:cSldViewPr>
      <p:cViewPr>
        <p:scale>
          <a:sx n="125" d="100"/>
          <a:sy n="125" d="100"/>
        </p:scale>
        <p:origin x="-198" y="-2706"/>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1/7/2018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1/7/2018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t>Click to edit Master title style</a:t>
            </a: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t>Click to edit Master subtitle style</a:t>
            </a: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t>Click to edit Master title style</a:t>
            </a: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t>Click to edit Master text styles</a:t>
            </a:r>
          </a:p>
          <a:p>
            <a:pPr lvl="1"/>
            <a:r>
              <a:t>Second level</a:t>
            </a:r>
          </a:p>
          <a:p>
            <a:pPr lvl="2"/>
            <a:r>
              <a:t>Third level</a:t>
            </a:r>
          </a:p>
          <a:p>
            <a:pPr lvl="3"/>
            <a:r>
              <a:t>Fourth level</a:t>
            </a:r>
          </a:p>
          <a:p>
            <a:pPr lvl="4"/>
            <a:r>
              <a:t>Fifth level</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1/7/2018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t>Click to edit Master title style</a:t>
            </a: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1/7/2018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t>Click to edit Master title style</a:t>
            </a: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t>Click to edit Master text styles</a:t>
            </a:r>
          </a:p>
          <a:p>
            <a:pPr lvl="1"/>
            <a:r>
              <a:t>Second level</a:t>
            </a:r>
          </a:p>
          <a:p>
            <a:pPr lvl="2"/>
            <a:r>
              <a:t>Third level</a:t>
            </a:r>
          </a:p>
          <a:p>
            <a:pPr lvl="3"/>
            <a:r>
              <a:t>Fourth level</a:t>
            </a:r>
          </a:p>
          <a:p>
            <a:pPr lvl="4"/>
            <a:r>
              <a:t>Fifth level</a:t>
            </a: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1/7/2018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t>Click to edit Master title style</a:t>
            </a: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t>Click to edit Master text styles</a:t>
            </a:r>
          </a:p>
          <a:p>
            <a:pPr lvl="1"/>
            <a:r>
              <a:t>Second level</a:t>
            </a:r>
          </a:p>
          <a:p>
            <a:pPr lvl="2"/>
            <a:r>
              <a:t>Third level</a:t>
            </a:r>
          </a:p>
          <a:p>
            <a:pPr lvl="3"/>
            <a:r>
              <a:t>Fourth level</a:t>
            </a:r>
          </a:p>
          <a:p>
            <a:pPr lvl="4"/>
            <a:r>
              <a:t>Fifth level</a:t>
            </a: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t>Click to edit Master text styles</a:t>
            </a:r>
          </a:p>
          <a:p>
            <a:pPr lvl="1"/>
            <a:r>
              <a:t>Second level</a:t>
            </a:r>
          </a:p>
          <a:p>
            <a:pPr lvl="2"/>
            <a:r>
              <a:t>Third level</a:t>
            </a:r>
          </a:p>
          <a:p>
            <a:pPr lvl="3"/>
            <a:r>
              <a:t>Fourth level</a:t>
            </a:r>
          </a:p>
          <a:p>
            <a:pPr lvl="4"/>
            <a:r>
              <a:t>Fifth level</a:t>
            </a: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1/7/2018</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1/7/2018</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1/7/2018</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t>Click to edit Master title style</a:t>
            </a: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t>Click to edit Master text styles</a:t>
            </a:r>
          </a:p>
          <a:p>
            <a:pPr lvl="1"/>
            <a:r>
              <a:t>Second level</a:t>
            </a:r>
          </a:p>
          <a:p>
            <a:pPr lvl="2"/>
            <a:r>
              <a:t>Third level</a:t>
            </a:r>
          </a:p>
          <a:p>
            <a:pPr lvl="3"/>
            <a:r>
              <a:t>Fourth level</a:t>
            </a:r>
          </a:p>
          <a:p>
            <a:pPr lvl="4"/>
            <a:r>
              <a:t>Fifth level</a:t>
            </a: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1/7/2018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t>Click icon to add picture</a:t>
            </a: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1/7/2018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t>Click to edit Master text styles</a:t>
            </a:r>
          </a:p>
          <a:p>
            <a:pPr lvl="1"/>
            <a:r>
              <a:t>Second level</a:t>
            </a:r>
          </a:p>
          <a:p>
            <a:pPr lvl="2"/>
            <a:r>
              <a:t>Third level</a:t>
            </a:r>
          </a:p>
          <a:p>
            <a:pPr lvl="3"/>
            <a:r>
              <a:t>Fourth level</a:t>
            </a:r>
          </a:p>
          <a:p>
            <a:pPr lvl="4"/>
            <a:r>
              <a:t>Fifth level</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1/7/2018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t>Click to edit Master title style</a:t>
            </a: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1/7/2018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t>Click to edit Master title style</a:t>
            </a: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1/7/2018</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definition-of-disability-under-equality-act-2010" TargetMode="External"/><Relationship Id="rId2" Type="http://schemas.openxmlformats.org/officeDocument/2006/relationships/hyperlink" Target="http://www.angelfire.com/planet/spedhelp/ImportantTopicsInSped/labelingdisabilites.htm" TargetMode="External"/><Relationship Id="rId1" Type="http://schemas.openxmlformats.org/officeDocument/2006/relationships/slideLayout" Target="../slideLayouts/slideLayout2.xml"/><Relationship Id="rId5" Type="http://schemas.openxmlformats.org/officeDocument/2006/relationships/hyperlink" Target="https://www.iidc.indiana.edu/pages/Whats-in-a-Name-Our-Only-Label-Should-Be-Our-Name-Avoiding-the-Stereotypes" TargetMode="External"/><Relationship Id="rId4" Type="http://schemas.openxmlformats.org/officeDocument/2006/relationships/hyperlink" Target="http://pubmedcentralcanada.ca/pmcc/articles/PMC2270982/pdf/bmj-3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uk/search?q=stephen+hawking+quotes+for+disabled&amp;rlz=1C1CHZL_enGB778GB778&amp;tbm=isch&amp;tbo=u&amp;source=univ&amp;sa=X&amp;ved=0ahUKEwiotcfKh8fYAhVDY1AKHUZ" TargetMode="External"/><Relationship Id="rId2" Type="http://schemas.openxmlformats.org/officeDocument/2006/relationships/hyperlink" Target="https://www.pinterest.com/pin/190277152984729044/" TargetMode="External"/><Relationship Id="rId1" Type="http://schemas.openxmlformats.org/officeDocument/2006/relationships/slideLayout" Target="../slideLayouts/slideLayout2.xml"/><Relationship Id="rId5" Type="http://schemas.openxmlformats.org/officeDocument/2006/relationships/hyperlink" Target="http://gov.wales/statistics-and-research/local-authority-registers-people-disabilities/?lang=en" TargetMode="External"/><Relationship Id="rId4" Type="http://schemas.openxmlformats.org/officeDocument/2006/relationships/hyperlink" Target="http://www.scop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Labelling Disabilities</a:t>
            </a:r>
          </a:p>
        </p:txBody>
      </p:sp>
      <p:sp>
        <p:nvSpPr>
          <p:cNvPr id="3" name="Subtitle 2"/>
          <p:cNvSpPr>
            <a:spLocks noGrp="1"/>
          </p:cNvSpPr>
          <p:nvPr>
            <p:ph type="subTitle" idx="1"/>
          </p:nvPr>
        </p:nvSpPr>
        <p:spPr/>
        <p:txBody>
          <a:bodyPr/>
          <a:lstStyle/>
          <a:p>
            <a:pPr algn="r"/>
            <a:r>
              <a:rPr lang="en-US" dirty="0"/>
              <a:t>By Susan Southard</a:t>
            </a:r>
          </a:p>
          <a:p>
            <a:pPr algn="r"/>
            <a:r>
              <a:rPr lang="en-US" dirty="0"/>
              <a:t>1602285</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Introduction</a:t>
            </a:r>
          </a:p>
        </p:txBody>
      </p:sp>
      <p:sp>
        <p:nvSpPr>
          <p:cNvPr id="14" name="Content Placeholder 13"/>
          <p:cNvSpPr>
            <a:spLocks noGrp="1"/>
          </p:cNvSpPr>
          <p:nvPr>
            <p:ph idx="1"/>
          </p:nvPr>
        </p:nvSpPr>
        <p:spPr/>
        <p:txBody>
          <a:bodyPr>
            <a:normAutofit/>
          </a:bodyPr>
          <a:lstStyle/>
          <a:p>
            <a:pPr marL="0" indent="0" algn="just">
              <a:buNone/>
            </a:pPr>
            <a:r>
              <a:rPr lang="en-US" sz="3600" dirty="0"/>
              <a:t>Today we will be looking at the positive and</a:t>
            </a:r>
          </a:p>
          <a:p>
            <a:pPr marL="0" indent="0" algn="just">
              <a:buNone/>
            </a:pPr>
            <a:r>
              <a:rPr lang="en-US" sz="3600" dirty="0"/>
              <a:t> negative aspects of labelling theory, and why</a:t>
            </a:r>
          </a:p>
          <a:p>
            <a:pPr marL="0" indent="0" algn="just">
              <a:buNone/>
            </a:pPr>
            <a:r>
              <a:rPr lang="en-US" sz="3600" dirty="0"/>
              <a:t> society deems it necessary to use labels when</a:t>
            </a:r>
          </a:p>
          <a:p>
            <a:pPr marL="0" indent="0" algn="just">
              <a:buNone/>
            </a:pPr>
            <a:r>
              <a:rPr lang="en-US" sz="3600" dirty="0"/>
              <a:t> addressing individuals with disabilities</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 of Disability</a:t>
            </a:r>
          </a:p>
        </p:txBody>
      </p:sp>
      <p:sp>
        <p:nvSpPr>
          <p:cNvPr id="3" name="Content Placeholder 2">
            <a:extLst>
              <a:ext uri="{FF2B5EF4-FFF2-40B4-BE49-F238E27FC236}">
                <a16:creationId xmlns:a16="http://schemas.microsoft.com/office/drawing/2014/main" id="{93370332-62C7-4A27-B310-1823CDEDEFB0}"/>
              </a:ext>
            </a:extLst>
          </p:cNvPr>
          <p:cNvSpPr>
            <a:spLocks noGrp="1"/>
          </p:cNvSpPr>
          <p:nvPr>
            <p:ph idx="1"/>
          </p:nvPr>
        </p:nvSpPr>
        <p:spPr/>
        <p:txBody>
          <a:bodyPr>
            <a:normAutofit lnSpcReduction="10000"/>
          </a:bodyPr>
          <a:lstStyle/>
          <a:p>
            <a:pPr marL="0" indent="0" algn="just">
              <a:buNone/>
            </a:pPr>
            <a:r>
              <a:rPr lang="en-GB" sz="3200" dirty="0"/>
              <a:t>`Under the Equality Act 2010 if you have a physical</a:t>
            </a:r>
          </a:p>
          <a:p>
            <a:pPr marL="0" indent="0" algn="just">
              <a:buNone/>
            </a:pPr>
            <a:r>
              <a:rPr lang="en-GB" sz="3200" dirty="0"/>
              <a:t> or mental impairment that has a `substantial` and</a:t>
            </a:r>
          </a:p>
          <a:p>
            <a:pPr marL="0" indent="0" algn="just">
              <a:buNone/>
            </a:pPr>
            <a:r>
              <a:rPr lang="en-GB" sz="3200" dirty="0"/>
              <a:t> `long-term` negative effect on your ability to do</a:t>
            </a:r>
          </a:p>
          <a:p>
            <a:pPr marL="0" indent="0" algn="just">
              <a:buNone/>
            </a:pPr>
            <a:r>
              <a:rPr lang="en-GB" sz="3200" dirty="0"/>
              <a:t> normal daily activities`.</a:t>
            </a:r>
          </a:p>
          <a:p>
            <a:pPr algn="just"/>
            <a:endParaRPr lang="en-GB" sz="3200" dirty="0"/>
          </a:p>
          <a:p>
            <a:pPr algn="just"/>
            <a:endParaRPr lang="en-GB" sz="3200" dirty="0"/>
          </a:p>
          <a:p>
            <a:pPr marL="0" indent="0" algn="r">
              <a:buNone/>
            </a:pPr>
            <a:r>
              <a:rPr lang="en-GB" sz="3200" dirty="0"/>
              <a:t>(GOV.UK)</a:t>
            </a:r>
          </a:p>
        </p:txBody>
      </p:sp>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691C-6390-479B-A487-61710BDC8D7A}"/>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8E5B3F38-10E9-4E99-9FF2-9D6CBBA41F57}"/>
              </a:ext>
            </a:extLst>
          </p:cNvPr>
          <p:cNvSpPr>
            <a:spLocks noGrp="1"/>
          </p:cNvSpPr>
          <p:nvPr>
            <p:ph idx="1"/>
          </p:nvPr>
        </p:nvSpPr>
        <p:spPr>
          <a:xfrm>
            <a:off x="379412" y="1905000"/>
            <a:ext cx="11049000" cy="4267200"/>
          </a:xfrm>
        </p:spPr>
        <p:txBody>
          <a:bodyPr>
            <a:normAutofit fontScale="92500" lnSpcReduction="20000"/>
          </a:bodyPr>
          <a:lstStyle/>
          <a:p>
            <a:pPr marL="0" indent="0">
              <a:buNone/>
            </a:pPr>
            <a:r>
              <a:rPr lang="en-GB" dirty="0"/>
              <a:t>Cited by Kim Davis `</a:t>
            </a:r>
            <a:r>
              <a:rPr lang="en-GB" dirty="0" err="1"/>
              <a:t>Labeling</a:t>
            </a:r>
            <a:r>
              <a:rPr lang="en-GB" dirty="0"/>
              <a:t> is a process of creating descriptors to identify</a:t>
            </a:r>
          </a:p>
          <a:p>
            <a:pPr marL="0" indent="0">
              <a:buNone/>
            </a:pPr>
            <a:r>
              <a:rPr lang="en-GB" dirty="0"/>
              <a:t> persons who differ from the norm. Everyone is different in some way from someone</a:t>
            </a:r>
          </a:p>
          <a:p>
            <a:pPr marL="0" indent="0">
              <a:buNone/>
            </a:pPr>
            <a:r>
              <a:rPr lang="en-GB" dirty="0"/>
              <a:t> else`.</a:t>
            </a:r>
          </a:p>
          <a:p>
            <a:pPr marL="0" indent="0" algn="r">
              <a:buNone/>
            </a:pPr>
            <a:r>
              <a:rPr lang="en-GB" dirty="0"/>
              <a:t> (Darrow and White).</a:t>
            </a:r>
          </a:p>
          <a:p>
            <a:pPr marL="0" indent="0">
              <a:buNone/>
            </a:pPr>
            <a:r>
              <a:rPr lang="en-GB" dirty="0"/>
              <a:t>Cited by Kim </a:t>
            </a:r>
            <a:r>
              <a:rPr lang="en-GB" dirty="0" err="1"/>
              <a:t>Davis.A</a:t>
            </a:r>
            <a:r>
              <a:rPr lang="en-GB" dirty="0"/>
              <a:t>, `disability label is simply a medical and educational diagnosis. </a:t>
            </a:r>
          </a:p>
          <a:p>
            <a:pPr marL="0" indent="0">
              <a:buNone/>
            </a:pPr>
            <a:r>
              <a:rPr lang="en-GB" dirty="0"/>
              <a:t>When people with disabilities are referred to by their medical or educational diagnosis,</a:t>
            </a:r>
          </a:p>
          <a:p>
            <a:pPr marL="0" indent="0">
              <a:buNone/>
            </a:pPr>
            <a:r>
              <a:rPr lang="en-GB" dirty="0"/>
              <a:t>we have devalued them as human beings. For many people with disabilities, their</a:t>
            </a:r>
          </a:p>
          <a:p>
            <a:pPr marL="0" indent="0">
              <a:buNone/>
            </a:pPr>
            <a:r>
              <a:rPr lang="en-GB" dirty="0"/>
              <a:t> medical diagnoses define who they are`.</a:t>
            </a:r>
          </a:p>
          <a:p>
            <a:pPr marL="0" indent="0" algn="r">
              <a:buNone/>
            </a:pPr>
            <a:r>
              <a:rPr lang="en-GB" dirty="0"/>
              <a:t> (Snow,2003).</a:t>
            </a:r>
          </a:p>
          <a:p>
            <a:endParaRPr lang="en-GB" dirty="0"/>
          </a:p>
        </p:txBody>
      </p:sp>
    </p:spTree>
    <p:extLst>
      <p:ext uri="{BB962C8B-B14F-4D97-AF65-F5344CB8AC3E}">
        <p14:creationId xmlns:p14="http://schemas.microsoft.com/office/powerpoint/2010/main" val="2020445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D2A80-CB58-4EE7-9324-39378E67B58E}"/>
              </a:ext>
            </a:extLst>
          </p:cNvPr>
          <p:cNvSpPr>
            <a:spLocks noGrp="1"/>
          </p:cNvSpPr>
          <p:nvPr>
            <p:ph type="title"/>
          </p:nvPr>
        </p:nvSpPr>
        <p:spPr/>
        <p:txBody>
          <a:bodyPr/>
          <a:lstStyle/>
          <a:p>
            <a:r>
              <a:rPr lang="en-GB" dirty="0"/>
              <a:t>Advantages of being labelled disabled</a:t>
            </a:r>
          </a:p>
        </p:txBody>
      </p:sp>
      <p:sp>
        <p:nvSpPr>
          <p:cNvPr id="3" name="Content Placeholder 2">
            <a:extLst>
              <a:ext uri="{FF2B5EF4-FFF2-40B4-BE49-F238E27FC236}">
                <a16:creationId xmlns:a16="http://schemas.microsoft.com/office/drawing/2014/main" id="{CE4434EF-BB5A-4D6F-AA47-25508DD188F8}"/>
              </a:ext>
            </a:extLst>
          </p:cNvPr>
          <p:cNvSpPr>
            <a:spLocks noGrp="1"/>
          </p:cNvSpPr>
          <p:nvPr>
            <p:ph idx="1"/>
          </p:nvPr>
        </p:nvSpPr>
        <p:spPr>
          <a:xfrm>
            <a:off x="760412" y="1905000"/>
            <a:ext cx="10972800" cy="4267200"/>
          </a:xfrm>
        </p:spPr>
        <p:txBody>
          <a:bodyPr>
            <a:normAutofit/>
          </a:bodyPr>
          <a:lstStyle/>
          <a:p>
            <a:pPr marL="0" indent="0">
              <a:buNone/>
            </a:pPr>
            <a:r>
              <a:rPr lang="en-GB" dirty="0"/>
              <a:t>	</a:t>
            </a:r>
            <a:r>
              <a:rPr lang="en-GB" dirty="0" err="1"/>
              <a:t>Labeling</a:t>
            </a:r>
            <a:r>
              <a:rPr lang="en-GB" dirty="0"/>
              <a:t> allows teachers to use research-based interventions or methods of educating students with specific disabilities. For example, applied </a:t>
            </a:r>
            <a:r>
              <a:rPr lang="en-GB" dirty="0" err="1"/>
              <a:t>behavior</a:t>
            </a:r>
            <a:r>
              <a:rPr lang="en-GB" dirty="0"/>
              <a:t> analysis has been an effective intervention in many cases for individuals with autism.	</a:t>
            </a:r>
            <a:r>
              <a:rPr lang="en-GB" dirty="0" err="1"/>
              <a:t>Labeling</a:t>
            </a:r>
            <a:r>
              <a:rPr lang="en-GB" dirty="0"/>
              <a:t> allows teachers and other professionals to communicate effectively about a child's educational needs.</a:t>
            </a:r>
          </a:p>
          <a:p>
            <a:pPr marL="0" indent="0">
              <a:buNone/>
            </a:pPr>
            <a:r>
              <a:rPr lang="en-GB" dirty="0"/>
              <a:t>	Funding for research and specific programs for certain conditions would be difficult without </a:t>
            </a:r>
            <a:r>
              <a:rPr lang="en-GB" dirty="0" err="1"/>
              <a:t>labeling</a:t>
            </a:r>
            <a:r>
              <a:rPr lang="en-GB" dirty="0"/>
              <a:t>.</a:t>
            </a:r>
          </a:p>
          <a:p>
            <a:pPr marL="0" indent="0">
              <a:buNone/>
            </a:pPr>
            <a:r>
              <a:rPr lang="en-GB" dirty="0"/>
              <a:t>	</a:t>
            </a:r>
            <a:r>
              <a:rPr lang="en-GB" dirty="0" err="1"/>
              <a:t>Labeling</a:t>
            </a:r>
            <a:r>
              <a:rPr lang="en-GB" dirty="0"/>
              <a:t> creates cohesive communication for advocacy groups.</a:t>
            </a:r>
          </a:p>
          <a:p>
            <a:pPr marL="0" indent="0">
              <a:buNone/>
            </a:pPr>
            <a:r>
              <a:rPr lang="en-GB" dirty="0"/>
              <a:t>	</a:t>
            </a:r>
            <a:r>
              <a:rPr lang="en-GB" dirty="0" err="1"/>
              <a:t>Labeling</a:t>
            </a:r>
            <a:r>
              <a:rPr lang="en-GB" dirty="0"/>
              <a:t> makes it easier for legislators to understand the need for laws protecting the rights of individuals with disabilities. (</a:t>
            </a:r>
            <a:r>
              <a:rPr lang="en-GB" dirty="0" err="1"/>
              <a:t>Angelfire</a:t>
            </a:r>
            <a:r>
              <a:rPr lang="en-GB" dirty="0"/>
              <a:t>)</a:t>
            </a:r>
          </a:p>
        </p:txBody>
      </p:sp>
    </p:spTree>
    <p:extLst>
      <p:ext uri="{BB962C8B-B14F-4D97-AF65-F5344CB8AC3E}">
        <p14:creationId xmlns:p14="http://schemas.microsoft.com/office/powerpoint/2010/main" val="3957294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11296-D1E3-49A2-8A15-2DDD97F72DA2}"/>
              </a:ext>
            </a:extLst>
          </p:cNvPr>
          <p:cNvSpPr>
            <a:spLocks noGrp="1"/>
          </p:cNvSpPr>
          <p:nvPr>
            <p:ph type="title"/>
          </p:nvPr>
        </p:nvSpPr>
        <p:spPr/>
        <p:txBody>
          <a:bodyPr/>
          <a:lstStyle/>
          <a:p>
            <a:r>
              <a:rPr lang="en-GB" dirty="0"/>
              <a:t>Disadvantages of being labelled  disabled</a:t>
            </a:r>
          </a:p>
        </p:txBody>
      </p:sp>
      <p:sp>
        <p:nvSpPr>
          <p:cNvPr id="3" name="Content Placeholder 2">
            <a:extLst>
              <a:ext uri="{FF2B5EF4-FFF2-40B4-BE49-F238E27FC236}">
                <a16:creationId xmlns:a16="http://schemas.microsoft.com/office/drawing/2014/main" id="{120E83F3-05A8-413B-8A42-554B53A1644E}"/>
              </a:ext>
            </a:extLst>
          </p:cNvPr>
          <p:cNvSpPr>
            <a:spLocks noGrp="1"/>
          </p:cNvSpPr>
          <p:nvPr>
            <p:ph idx="1"/>
          </p:nvPr>
        </p:nvSpPr>
        <p:spPr/>
        <p:txBody>
          <a:bodyPr>
            <a:normAutofit lnSpcReduction="10000"/>
          </a:bodyPr>
          <a:lstStyle/>
          <a:p>
            <a:r>
              <a:rPr lang="en-GB" dirty="0"/>
              <a:t>	Labels tend to focus on impairment and may encourage people to see the impairment instead of the child.</a:t>
            </a:r>
          </a:p>
          <a:p>
            <a:pPr marL="0" indent="0">
              <a:buNone/>
            </a:pPr>
            <a:r>
              <a:rPr lang="en-GB" dirty="0"/>
              <a:t>	Labels may encourage ridicule of a child with disabilities.</a:t>
            </a:r>
          </a:p>
          <a:p>
            <a:pPr marL="0" indent="0">
              <a:buNone/>
            </a:pPr>
            <a:r>
              <a:rPr lang="en-GB" dirty="0"/>
              <a:t>	Self-esteem may be negatively affected if the child focuses on his/her limitations instead of strengths.</a:t>
            </a:r>
          </a:p>
          <a:p>
            <a:pPr marL="0" indent="0">
              <a:buNone/>
            </a:pPr>
            <a:r>
              <a:rPr lang="en-GB" dirty="0"/>
              <a:t>	Labels may result in lower expectations for the child than for peers.</a:t>
            </a:r>
          </a:p>
          <a:p>
            <a:pPr marL="0" indent="0">
              <a:buNone/>
            </a:pPr>
            <a:r>
              <a:rPr lang="en-GB" dirty="0"/>
              <a:t>	Some children, especially from minority groups, have been </a:t>
            </a:r>
            <a:r>
              <a:rPr lang="en-GB" dirty="0" err="1"/>
              <a:t>labeled</a:t>
            </a:r>
            <a:r>
              <a:rPr lang="en-GB" dirty="0"/>
              <a:t> with a disability, when the real problem was poor instructional strategies and low teacher expectations.1 (</a:t>
            </a:r>
            <a:r>
              <a:rPr lang="en-GB" dirty="0" err="1"/>
              <a:t>Angelfire</a:t>
            </a:r>
            <a:r>
              <a:rPr lang="en-GB" dirty="0"/>
              <a:t>)</a:t>
            </a:r>
          </a:p>
        </p:txBody>
      </p:sp>
    </p:spTree>
    <p:extLst>
      <p:ext uri="{BB962C8B-B14F-4D97-AF65-F5344CB8AC3E}">
        <p14:creationId xmlns:p14="http://schemas.microsoft.com/office/powerpoint/2010/main" val="4181095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stephen hawking quotes for disabled">
            <a:extLst>
              <a:ext uri="{FF2B5EF4-FFF2-40B4-BE49-F238E27FC236}">
                <a16:creationId xmlns:a16="http://schemas.microsoft.com/office/drawing/2014/main" id="{E6F4A7D5-F88B-41ED-A1C9-379771457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412" y="990600"/>
            <a:ext cx="10287000"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428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FB9C-42DE-4178-86BB-4B3D4635D511}"/>
              </a:ext>
            </a:extLst>
          </p:cNvPr>
          <p:cNvSpPr>
            <a:spLocks noGrp="1"/>
          </p:cNvSpPr>
          <p:nvPr>
            <p:ph type="title"/>
          </p:nvPr>
        </p:nvSpPr>
        <p:spPr/>
        <p:txBody>
          <a:bodyPr/>
          <a:lstStyle/>
          <a:p>
            <a:r>
              <a:rPr lang="en-GB" dirty="0"/>
              <a:t>Disability Discrimination Act 1995 (DDA)</a:t>
            </a:r>
          </a:p>
        </p:txBody>
      </p:sp>
      <p:sp>
        <p:nvSpPr>
          <p:cNvPr id="3" name="Content Placeholder 2">
            <a:extLst>
              <a:ext uri="{FF2B5EF4-FFF2-40B4-BE49-F238E27FC236}">
                <a16:creationId xmlns:a16="http://schemas.microsoft.com/office/drawing/2014/main" id="{22F97224-2865-4837-BCA0-FE1995FA27B6}"/>
              </a:ext>
            </a:extLst>
          </p:cNvPr>
          <p:cNvSpPr>
            <a:spLocks noGrp="1"/>
          </p:cNvSpPr>
          <p:nvPr>
            <p:ph idx="1"/>
          </p:nvPr>
        </p:nvSpPr>
        <p:spPr/>
        <p:txBody>
          <a:bodyPr/>
          <a:lstStyle/>
          <a:p>
            <a:pPr marL="0" indent="0">
              <a:buNone/>
            </a:pPr>
            <a:r>
              <a:rPr lang="en-GB" dirty="0"/>
              <a:t>`The Disability Discrimination Act 1995 (DDA), defines disability as a</a:t>
            </a:r>
          </a:p>
          <a:p>
            <a:pPr marL="0" indent="0">
              <a:buNone/>
            </a:pPr>
            <a:r>
              <a:rPr lang="en-GB" dirty="0"/>
              <a:t> substantial impairment in normal daily activities that is long term.</a:t>
            </a:r>
          </a:p>
          <a:p>
            <a:pPr marL="0" indent="0">
              <a:buNone/>
            </a:pPr>
            <a:r>
              <a:rPr lang="en-GB" dirty="0"/>
              <a:t>The disability can be physical or mental, but the need for the mental</a:t>
            </a:r>
          </a:p>
          <a:p>
            <a:pPr marL="0" indent="0">
              <a:buNone/>
            </a:pPr>
            <a:r>
              <a:rPr lang="en-GB" dirty="0"/>
              <a:t> impairment to be related to a recognised medical condition was</a:t>
            </a:r>
          </a:p>
          <a:p>
            <a:pPr marL="0" indent="0">
              <a:buNone/>
            </a:pPr>
            <a:r>
              <a:rPr lang="en-GB" dirty="0"/>
              <a:t> removed in the 2004 amendment to the act, mostly as a result of</a:t>
            </a:r>
          </a:p>
          <a:p>
            <a:pPr marL="0" indent="0">
              <a:buNone/>
            </a:pPr>
            <a:r>
              <a:rPr lang="en-GB" dirty="0"/>
              <a:t> intense lobbying by the then Disability rights Commission`.</a:t>
            </a:r>
          </a:p>
          <a:p>
            <a:pPr marL="0" indent="0" algn="r">
              <a:buNone/>
            </a:pPr>
            <a:r>
              <a:rPr lang="en-GB" dirty="0"/>
              <a:t>(Lenzer, Brownlee,2008)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1363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F493-614B-4FE2-9955-3A37294E25C2}"/>
              </a:ext>
            </a:extLst>
          </p:cNvPr>
          <p:cNvSpPr>
            <a:spLocks noGrp="1"/>
          </p:cNvSpPr>
          <p:nvPr>
            <p:ph type="title"/>
          </p:nvPr>
        </p:nvSpPr>
        <p:spPr/>
        <p:txBody>
          <a:bodyPr/>
          <a:lstStyle/>
          <a:p>
            <a:r>
              <a:rPr lang="en-GB" dirty="0"/>
              <a:t>Discrimination for Individuals Living with a disability</a:t>
            </a:r>
          </a:p>
        </p:txBody>
      </p:sp>
      <p:sp>
        <p:nvSpPr>
          <p:cNvPr id="3" name="Content Placeholder 2">
            <a:extLst>
              <a:ext uri="{FF2B5EF4-FFF2-40B4-BE49-F238E27FC236}">
                <a16:creationId xmlns:a16="http://schemas.microsoft.com/office/drawing/2014/main" id="{D7E0E6F4-2B33-4684-9FF8-95B4ADFBC6EF}"/>
              </a:ext>
            </a:extLst>
          </p:cNvPr>
          <p:cNvSpPr>
            <a:spLocks noGrp="1"/>
          </p:cNvSpPr>
          <p:nvPr>
            <p:ph idx="1"/>
          </p:nvPr>
        </p:nvSpPr>
        <p:spPr/>
        <p:txBody>
          <a:bodyPr/>
          <a:lstStyle/>
          <a:p>
            <a:r>
              <a:rPr lang="en-GB" dirty="0"/>
              <a:t>Individuals are discriminated against if they are disabled and it is not visible, many people with a disability find living a normal life can be challenging due to the way people view them and what they feel they contribute to society.</a:t>
            </a:r>
          </a:p>
          <a:p>
            <a:r>
              <a:rPr lang="en-GB" dirty="0"/>
              <a:t>These can come from all areas of ones life, family, employment, benefits agencies, general public, transport. All forms of discriminations are not expectable and can not only be hurtful and detrimental to the individual but are long lasting and have a major impact on ones daily life.</a:t>
            </a:r>
          </a:p>
        </p:txBody>
      </p:sp>
    </p:spTree>
    <p:extLst>
      <p:ext uri="{BB962C8B-B14F-4D97-AF65-F5344CB8AC3E}">
        <p14:creationId xmlns:p14="http://schemas.microsoft.com/office/powerpoint/2010/main" val="1335671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quot;There is no greater disability in society than the inability to see a person as more...&quot; Robert M. Hensel. #disability #quote #inspiration">
            <a:extLst>
              <a:ext uri="{FF2B5EF4-FFF2-40B4-BE49-F238E27FC236}">
                <a16:creationId xmlns:a16="http://schemas.microsoft.com/office/drawing/2014/main" id="{E3AF0510-BD69-4C0C-9F67-E07985F726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712" y="838200"/>
            <a:ext cx="10439400"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3010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27C6-15C4-46D5-9C0A-D569DD1CE5AE}"/>
              </a:ext>
            </a:extLst>
          </p:cNvPr>
          <p:cNvSpPr>
            <a:spLocks noGrp="1"/>
          </p:cNvSpPr>
          <p:nvPr>
            <p:ph type="title"/>
          </p:nvPr>
        </p:nvSpPr>
        <p:spPr/>
        <p:txBody>
          <a:bodyPr/>
          <a:lstStyle/>
          <a:p>
            <a:pPr algn="ctr"/>
            <a:r>
              <a:rPr lang="en-GB" dirty="0"/>
              <a:t>Individuals Views on how they feel about individuals with a disability.</a:t>
            </a:r>
          </a:p>
        </p:txBody>
      </p:sp>
      <p:sp>
        <p:nvSpPr>
          <p:cNvPr id="3" name="Content Placeholder 2">
            <a:extLst>
              <a:ext uri="{FF2B5EF4-FFF2-40B4-BE49-F238E27FC236}">
                <a16:creationId xmlns:a16="http://schemas.microsoft.com/office/drawing/2014/main" id="{C3CCEA1E-A7BE-42F4-8786-9A2C3ECABD1A}"/>
              </a:ext>
            </a:extLst>
          </p:cNvPr>
          <p:cNvSpPr>
            <a:spLocks noGrp="1"/>
          </p:cNvSpPr>
          <p:nvPr>
            <p:ph idx="1"/>
          </p:nvPr>
        </p:nvSpPr>
        <p:spPr>
          <a:xfrm>
            <a:off x="379412" y="1905000"/>
            <a:ext cx="11277600" cy="4267200"/>
          </a:xfrm>
        </p:spPr>
        <p:txBody>
          <a:bodyPr/>
          <a:lstStyle/>
          <a:p>
            <a:pPr marL="0" indent="0">
              <a:buNone/>
            </a:pPr>
            <a:r>
              <a:rPr lang="en-GB" dirty="0"/>
              <a:t>`Over the past two decades, the introduction of equality legislation and improved access to public spaces mean disabled people have greater opportunities, visibility and aspirations than ever before`.</a:t>
            </a:r>
          </a:p>
          <a:p>
            <a:pPr algn="r"/>
            <a:r>
              <a:rPr lang="en-GB" dirty="0"/>
              <a:t> (scope,2014)</a:t>
            </a:r>
          </a:p>
          <a:p>
            <a:r>
              <a:rPr lang="en-GB" dirty="0"/>
              <a:t>`Nearly four in ten (38%) people surveyed think disabled people as less productive than non-disabled people, over three quarters (76%) think disabled people need to be cared for, and 13% think disabled people as getting in the way some or most of the time`,</a:t>
            </a:r>
          </a:p>
          <a:p>
            <a:pPr algn="r"/>
            <a:r>
              <a:rPr lang="en-GB" dirty="0"/>
              <a:t> (scope,2014)</a:t>
            </a:r>
          </a:p>
        </p:txBody>
      </p:sp>
    </p:spTree>
    <p:extLst>
      <p:ext uri="{BB962C8B-B14F-4D97-AF65-F5344CB8AC3E}">
        <p14:creationId xmlns:p14="http://schemas.microsoft.com/office/powerpoint/2010/main" val="365570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F92D-FFC6-452D-9064-AED0B90D88CD}"/>
              </a:ext>
            </a:extLst>
          </p:cNvPr>
          <p:cNvSpPr>
            <a:spLocks noGrp="1"/>
          </p:cNvSpPr>
          <p:nvPr>
            <p:ph type="title"/>
          </p:nvPr>
        </p:nvSpPr>
        <p:spPr/>
        <p:txBody>
          <a:bodyPr/>
          <a:lstStyle/>
          <a:p>
            <a:r>
              <a:rPr lang="en-GB" dirty="0"/>
              <a:t>Statistics of individuals registered with a disability in Wales</a:t>
            </a:r>
          </a:p>
        </p:txBody>
      </p:sp>
      <p:sp>
        <p:nvSpPr>
          <p:cNvPr id="3" name="Content Placeholder 2">
            <a:extLst>
              <a:ext uri="{FF2B5EF4-FFF2-40B4-BE49-F238E27FC236}">
                <a16:creationId xmlns:a16="http://schemas.microsoft.com/office/drawing/2014/main" id="{26566013-AEF4-4055-A363-22614333537F}"/>
              </a:ext>
            </a:extLst>
          </p:cNvPr>
          <p:cNvSpPr>
            <a:spLocks noGrp="1"/>
          </p:cNvSpPr>
          <p:nvPr>
            <p:ph sz="half" idx="1"/>
          </p:nvPr>
        </p:nvSpPr>
        <p:spPr/>
        <p:txBody>
          <a:bodyPr>
            <a:normAutofit/>
          </a:bodyPr>
          <a:lstStyle/>
          <a:p>
            <a:r>
              <a:rPr lang="en-GB" sz="2800" dirty="0"/>
              <a:t>There were 14,787 people on registers of people with learning disabilities, of whom 12,652 (86 per cent) were living in community placements and 2,135 (14 per cent) were in residential establishments.</a:t>
            </a:r>
          </a:p>
        </p:txBody>
      </p:sp>
      <p:sp>
        <p:nvSpPr>
          <p:cNvPr id="4" name="Content Placeholder 3">
            <a:extLst>
              <a:ext uri="{FF2B5EF4-FFF2-40B4-BE49-F238E27FC236}">
                <a16:creationId xmlns:a16="http://schemas.microsoft.com/office/drawing/2014/main" id="{9214AEEF-36A9-47DC-9C6F-0EE65B64902F}"/>
              </a:ext>
            </a:extLst>
          </p:cNvPr>
          <p:cNvSpPr>
            <a:spLocks noGrp="1"/>
          </p:cNvSpPr>
          <p:nvPr>
            <p:ph sz="half" idx="2"/>
          </p:nvPr>
        </p:nvSpPr>
        <p:spPr/>
        <p:txBody>
          <a:bodyPr>
            <a:normAutofit/>
          </a:bodyPr>
          <a:lstStyle/>
          <a:p>
            <a:r>
              <a:rPr lang="en-GB" sz="2800" dirty="0"/>
              <a:t>There were 75,185 people on registers of people with physical or sensory disabilities. Of these, 44,363 (59per cent) were registered as having a physical disability only.</a:t>
            </a:r>
          </a:p>
          <a:p>
            <a:r>
              <a:rPr lang="en-GB" sz="2800" dirty="0"/>
              <a:t>(Gov.Wales,2017)</a:t>
            </a:r>
          </a:p>
        </p:txBody>
      </p:sp>
    </p:spTree>
    <p:extLst>
      <p:ext uri="{BB962C8B-B14F-4D97-AF65-F5344CB8AC3E}">
        <p14:creationId xmlns:p14="http://schemas.microsoft.com/office/powerpoint/2010/main" val="2190414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BA90-C188-4716-B18E-52AA0235DEC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7157135-E162-42E4-B1EE-DB030C82A274}"/>
              </a:ext>
            </a:extLst>
          </p:cNvPr>
          <p:cNvSpPr>
            <a:spLocks noGrp="1"/>
          </p:cNvSpPr>
          <p:nvPr>
            <p:ph idx="1"/>
          </p:nvPr>
        </p:nvSpPr>
        <p:spPr>
          <a:xfrm>
            <a:off x="1522414" y="1905000"/>
            <a:ext cx="10134598" cy="4267200"/>
          </a:xfrm>
        </p:spPr>
        <p:txBody>
          <a:bodyPr>
            <a:normAutofit fontScale="85000" lnSpcReduction="10000"/>
          </a:bodyPr>
          <a:lstStyle/>
          <a:p>
            <a:pPr marL="0" indent="0">
              <a:buNone/>
            </a:pPr>
            <a:r>
              <a:rPr lang="en-GB" dirty="0" err="1"/>
              <a:t>Angelfire</a:t>
            </a:r>
            <a:r>
              <a:rPr lang="en-GB" dirty="0"/>
              <a:t>, Advantages and disadvantages of labelling Disabilities, 2017</a:t>
            </a:r>
          </a:p>
          <a:p>
            <a:pPr marL="0" indent="0">
              <a:buNone/>
            </a:pPr>
            <a:r>
              <a:rPr lang="en-GB" dirty="0">
                <a:hlinkClick r:id="rId2"/>
              </a:rPr>
              <a:t>http://www.angelfire.com/planet/spedhelp/ImportantTopicsInSped/labelingdisabilites.htm</a:t>
            </a:r>
            <a:r>
              <a:rPr lang="en-GB" dirty="0"/>
              <a:t> </a:t>
            </a:r>
          </a:p>
          <a:p>
            <a:pPr marL="0" indent="0">
              <a:buNone/>
            </a:pPr>
            <a:r>
              <a:rPr lang="en-GB" dirty="0"/>
              <a:t>Definition of disability under the equality act 2010</a:t>
            </a:r>
          </a:p>
          <a:p>
            <a:pPr marL="0" indent="0">
              <a:buNone/>
            </a:pPr>
            <a:r>
              <a:rPr lang="en-GB" dirty="0">
                <a:hlinkClick r:id="rId3"/>
              </a:rPr>
              <a:t>https://www.gov.uk/definition-of-disability-under-equality-act-2010</a:t>
            </a:r>
            <a:endParaRPr lang="en-GB" dirty="0"/>
          </a:p>
          <a:p>
            <a:pPr marL="0" indent="0">
              <a:buNone/>
            </a:pPr>
            <a:r>
              <a:rPr lang="en-GB" dirty="0"/>
              <a:t>Lenzer, Brownlee, 2008, Moving Beyond Depression, how full is the glass</a:t>
            </a:r>
          </a:p>
          <a:p>
            <a:pPr marL="0" indent="0">
              <a:buNone/>
            </a:pPr>
            <a:r>
              <a:rPr lang="en-GB" dirty="0">
                <a:hlinkClick r:id="rId4"/>
              </a:rPr>
              <a:t>http://pubmedcentralcanada.ca/pmcc/articles/PMC2270982/pdf/bmj-33</a:t>
            </a:r>
            <a:r>
              <a:rPr lang="en-GB" dirty="0"/>
              <a:t> </a:t>
            </a:r>
          </a:p>
          <a:p>
            <a:pPr marL="0" indent="0">
              <a:buNone/>
            </a:pPr>
            <a:r>
              <a:rPr lang="en-GB" dirty="0"/>
              <a:t>Davis. K, 2017, Indiana Resource Center for Autism, What's in a name: Our only label should be our name, Avoiding stereotypes</a:t>
            </a:r>
          </a:p>
          <a:p>
            <a:pPr marL="0" indent="0">
              <a:buNone/>
            </a:pPr>
            <a:r>
              <a:rPr lang="en-GB" dirty="0">
                <a:hlinkClick r:id="rId5"/>
              </a:rPr>
              <a:t>https://www.iidc.indiana.edu/pages/Whats-in-a-Name-Our-Only-Label-Should-Be-Our-Name-Avoiding-the-Stereotypes</a:t>
            </a:r>
            <a:r>
              <a:rPr lang="en-GB" dirty="0"/>
              <a:t> </a:t>
            </a:r>
          </a:p>
          <a:p>
            <a:pPr marL="0" indent="0">
              <a:buNone/>
            </a:pPr>
            <a:endParaRPr lang="en-GB" dirty="0"/>
          </a:p>
        </p:txBody>
      </p:sp>
    </p:spTree>
    <p:extLst>
      <p:ext uri="{BB962C8B-B14F-4D97-AF65-F5344CB8AC3E}">
        <p14:creationId xmlns:p14="http://schemas.microsoft.com/office/powerpoint/2010/main" val="21115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796E-2686-4540-B851-96EA0D65BF9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E2E530F-6E95-4B9B-8CDE-5F7274B6B67B}"/>
              </a:ext>
            </a:extLst>
          </p:cNvPr>
          <p:cNvSpPr>
            <a:spLocks noGrp="1"/>
          </p:cNvSpPr>
          <p:nvPr>
            <p:ph idx="1"/>
          </p:nvPr>
        </p:nvSpPr>
        <p:spPr/>
        <p:txBody>
          <a:bodyPr>
            <a:normAutofit fontScale="85000" lnSpcReduction="20000"/>
          </a:bodyPr>
          <a:lstStyle/>
          <a:p>
            <a:r>
              <a:rPr lang="en-GB" dirty="0"/>
              <a:t> Disability quote 1, 2017 </a:t>
            </a:r>
          </a:p>
          <a:p>
            <a:pPr marL="0" indent="0">
              <a:buNone/>
            </a:pPr>
            <a:r>
              <a:rPr lang="en-GB" dirty="0">
                <a:hlinkClick r:id="rId2"/>
              </a:rPr>
              <a:t>https://www.pinterest.com/pin/190277152984729044/</a:t>
            </a:r>
            <a:r>
              <a:rPr lang="en-GB" dirty="0"/>
              <a:t>   </a:t>
            </a:r>
          </a:p>
          <a:p>
            <a:r>
              <a:rPr lang="en-GB" dirty="0"/>
              <a:t>  Images of Stephen hawking quote,2017.</a:t>
            </a:r>
          </a:p>
          <a:p>
            <a:pPr marL="0" indent="0">
              <a:buNone/>
            </a:pPr>
            <a:r>
              <a:rPr lang="en-GB" dirty="0">
                <a:hlinkClick r:id="rId3"/>
              </a:rPr>
              <a:t>https://www.google.co.uk/search?q=stephen+hawking+quotes+for+disabled&amp;rlz=1C1CHZL_enGB778GB778&amp;tbm=isch&amp;tbo=u&amp;source=univ&amp;sa=X&amp;ved=0ahUKEwiotcfKh8fYAhVDY1AKHUZ</a:t>
            </a:r>
            <a:r>
              <a:rPr lang="en-GB" dirty="0"/>
              <a:t> </a:t>
            </a:r>
          </a:p>
          <a:p>
            <a:pPr marL="0" indent="0">
              <a:buNone/>
            </a:pPr>
            <a:r>
              <a:rPr lang="en-GB" dirty="0"/>
              <a:t>Scope, About Disability, Current attitudes towards disabled people, 2014.</a:t>
            </a:r>
            <a:r>
              <a:rPr lang="en-GB" dirty="0">
                <a:hlinkClick r:id="rId4"/>
              </a:rPr>
              <a:t>www.scope.org.uk</a:t>
            </a:r>
            <a:endParaRPr lang="en-GB" dirty="0"/>
          </a:p>
          <a:p>
            <a:pPr marL="0" indent="0">
              <a:buNone/>
            </a:pPr>
            <a:r>
              <a:rPr lang="en-GB" dirty="0"/>
              <a:t>Welsh Government, statistics &amp; Research, Local authority registers of people with disabilities, 2017</a:t>
            </a:r>
          </a:p>
          <a:p>
            <a:pPr marL="0" indent="0">
              <a:buNone/>
            </a:pPr>
            <a:r>
              <a:rPr lang="en-GB" dirty="0"/>
              <a:t> </a:t>
            </a:r>
            <a:r>
              <a:rPr lang="en-GB" dirty="0">
                <a:hlinkClick r:id="rId5"/>
              </a:rPr>
              <a:t>http://gov.wales/statistics-and-research/local-authority-registers-people-disabilities/?lang=en</a:t>
            </a:r>
            <a:r>
              <a:rPr lang="en-GB" dirty="0"/>
              <a:t> </a:t>
            </a:r>
          </a:p>
          <a:p>
            <a:pPr marL="0" indent="0">
              <a:buNone/>
            </a:pPr>
            <a:endParaRPr lang="en-GB" dirty="0"/>
          </a:p>
          <a:p>
            <a:endParaRPr lang="en-GB" dirty="0"/>
          </a:p>
        </p:txBody>
      </p:sp>
    </p:spTree>
    <p:extLst>
      <p:ext uri="{BB962C8B-B14F-4D97-AF65-F5344CB8AC3E}">
        <p14:creationId xmlns:p14="http://schemas.microsoft.com/office/powerpoint/2010/main" val="2748764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disability presentation" id="{60AD8C6B-C3D0-46EA-96EC-92224084D293}" vid="{6A6A118F-5592-42CC-A603-1E6D423928F2}"/>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293</TotalTime>
  <Words>827</Words>
  <Application>Microsoft Office PowerPoint</Application>
  <PresentationFormat>Custom</PresentationFormat>
  <Paragraphs>74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Consolas</vt:lpstr>
      <vt:lpstr>Corbel</vt:lpstr>
      <vt:lpstr>Chalkboard 16x9</vt:lpstr>
      <vt:lpstr>Labelling Disabilities</vt:lpstr>
      <vt:lpstr>Introduction</vt:lpstr>
      <vt:lpstr>Definition of Disability</vt:lpstr>
      <vt:lpstr>Labelling Theory</vt:lpstr>
      <vt:lpstr>Advantages of being labelled disabled</vt:lpstr>
      <vt:lpstr>Disadvantages of being labelled  disabled</vt:lpstr>
      <vt:lpstr>PowerPoint Presentation</vt:lpstr>
      <vt:lpstr>Disability Discrimination Act 1995 (DDA)</vt:lpstr>
      <vt:lpstr>Discrimination for Individuals Living with a disability</vt:lpstr>
      <vt:lpstr>PowerPoint Presentation</vt:lpstr>
      <vt:lpstr>Individuals Views on how they feel about individuals with a disability.</vt:lpstr>
      <vt:lpstr>Statistics of individuals registered with a disability in Wales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Labelling Disabilities</dc:title>
  <dc:creator/>
  <cp:lastModifiedBy>Susan Southard (1602285)</cp:lastModifiedBy>
  <cp:revision>25</cp:revision>
  <dcterms:created xsi:type="dcterms:W3CDTF">2016-09-08T16:06:17Z</dcterms:created>
  <dcterms:modified xsi:type="dcterms:W3CDTF">2018-01-08T01:16:41Z</dcterms:modified>
</cp:coreProperties>
</file>