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5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16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17.xml" ContentType="application/vnd.openxmlformats-officedocument.presentationml.notesSlide+xml"/>
  <Override PartName="/ppt/theme/themeOverride12.xml" ContentType="application/vnd.openxmlformats-officedocument.themeOverride+xml"/>
  <Override PartName="/ppt/notesSlides/notesSlide18.xml" ContentType="application/vnd.openxmlformats-officedocument.presentationml.notesSlide+xml"/>
  <Override PartName="/ppt/theme/themeOverride13.xml" ContentType="application/vnd.openxmlformats-officedocument.themeOverride+xml"/>
  <Override PartName="/ppt/notesSlides/notesSlide19.xml" ContentType="application/vnd.openxmlformats-officedocument.presentationml.notesSlide+xml"/>
  <Override PartName="/ppt/theme/themeOverride14.xml" ContentType="application/vnd.openxmlformats-officedocument.themeOverride+xml"/>
  <Override PartName="/ppt/notesSlides/notesSlide20.xml" ContentType="application/vnd.openxmlformats-officedocument.presentationml.notesSlide+xml"/>
  <Override PartName="/ppt/theme/themeOverride1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66"/>
  </p:notesMasterIdLst>
  <p:sldIdLst>
    <p:sldId id="382" r:id="rId4"/>
    <p:sldId id="771" r:id="rId5"/>
    <p:sldId id="1074" r:id="rId6"/>
    <p:sldId id="1075" r:id="rId7"/>
    <p:sldId id="1076" r:id="rId8"/>
    <p:sldId id="1077" r:id="rId9"/>
    <p:sldId id="1078" r:id="rId10"/>
    <p:sldId id="1033" r:id="rId11"/>
    <p:sldId id="809" r:id="rId12"/>
    <p:sldId id="387" r:id="rId13"/>
    <p:sldId id="554" r:id="rId14"/>
    <p:sldId id="810" r:id="rId15"/>
    <p:sldId id="738" r:id="rId16"/>
    <p:sldId id="739" r:id="rId17"/>
    <p:sldId id="1031" r:id="rId18"/>
    <p:sldId id="1032" r:id="rId19"/>
    <p:sldId id="745" r:id="rId20"/>
    <p:sldId id="822" r:id="rId21"/>
    <p:sldId id="821" r:id="rId22"/>
    <p:sldId id="825" r:id="rId23"/>
    <p:sldId id="1079" r:id="rId24"/>
    <p:sldId id="1037" r:id="rId25"/>
    <p:sldId id="1038" r:id="rId26"/>
    <p:sldId id="1035" r:id="rId27"/>
    <p:sldId id="1080" r:id="rId28"/>
    <p:sldId id="824" r:id="rId29"/>
    <p:sldId id="1036" r:id="rId30"/>
    <p:sldId id="1039" r:id="rId31"/>
    <p:sldId id="1041" r:id="rId32"/>
    <p:sldId id="751" r:id="rId33"/>
    <p:sldId id="1042" r:id="rId34"/>
    <p:sldId id="1081" r:id="rId35"/>
    <p:sldId id="1082" r:id="rId36"/>
    <p:sldId id="1045" r:id="rId37"/>
    <p:sldId id="1046" r:id="rId38"/>
    <p:sldId id="1047" r:id="rId39"/>
    <p:sldId id="1083" r:id="rId40"/>
    <p:sldId id="1084" r:id="rId41"/>
    <p:sldId id="1048" r:id="rId42"/>
    <p:sldId id="1085" r:id="rId43"/>
    <p:sldId id="1086" r:id="rId44"/>
    <p:sldId id="1089" r:id="rId45"/>
    <p:sldId id="1087" r:id="rId46"/>
    <p:sldId id="1088" r:id="rId47"/>
    <p:sldId id="1051" r:id="rId48"/>
    <p:sldId id="1090" r:id="rId49"/>
    <p:sldId id="1091" r:id="rId50"/>
    <p:sldId id="1054" r:id="rId51"/>
    <p:sldId id="1055" r:id="rId52"/>
    <p:sldId id="1056" r:id="rId53"/>
    <p:sldId id="1057" r:id="rId54"/>
    <p:sldId id="1058" r:id="rId55"/>
    <p:sldId id="1059" r:id="rId56"/>
    <p:sldId id="1062" r:id="rId57"/>
    <p:sldId id="1065" r:id="rId58"/>
    <p:sldId id="1066" r:id="rId59"/>
    <p:sldId id="1067" r:id="rId60"/>
    <p:sldId id="1068" r:id="rId61"/>
    <p:sldId id="1069" r:id="rId62"/>
    <p:sldId id="1070" r:id="rId63"/>
    <p:sldId id="1071" r:id="rId64"/>
    <p:sldId id="1073" r:id="rId65"/>
  </p:sldIdLst>
  <p:sldSz cx="9144000" cy="6858000" type="screen4x3"/>
  <p:notesSz cx="6858000" cy="9144000"/>
  <p:embeddedFontLst>
    <p:embeddedFont>
      <p:font typeface="GB Pinyinok-D" panose="020B0604020202020204" charset="-122"/>
      <p:regular r:id="rId67"/>
    </p:embeddedFont>
    <p:embeddedFont>
      <p:font typeface="Calibri" panose="020F0502020204030204" pitchFamily="34" charset="0"/>
      <p:regular r:id="rId68"/>
      <p:bold r:id="rId69"/>
      <p:italic r:id="rId70"/>
      <p:boldItalic r:id="rId71"/>
    </p:embeddedFont>
    <p:embeddedFont>
      <p:font typeface="Calibri Light" panose="020F0302020204030204" pitchFamily="34" charset="0"/>
      <p:regular r:id="rId72"/>
      <p:italic r:id="rId73"/>
    </p:embeddedFont>
    <p:embeddedFont>
      <p:font typeface="Microsoft YaHei" panose="020B0503020204020204" pitchFamily="34" charset="-122"/>
      <p:regular r:id="rId74"/>
      <p:bold r:id="rId75"/>
    </p:embeddedFont>
    <p:embeddedFont>
      <p:font typeface="SimSun" panose="02010600030101010101" pitchFamily="2" charset="-122"/>
      <p:regular r:id="rId76"/>
    </p:embeddedFont>
    <p:embeddedFont>
      <p:font typeface="STKaiti" panose="02010600040101010101" pitchFamily="2" charset="-122"/>
      <p:regular r:id="rId77"/>
    </p:embeddedFont>
    <p:embeddedFont>
      <p:font typeface="Wingdings 2" panose="05020102010507070707" pitchFamily="18" charset="2"/>
      <p:regular r:id="rId78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60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slide" Target="slides/slide60.xml"/><Relationship Id="rId68" Type="http://schemas.openxmlformats.org/officeDocument/2006/relationships/font" Target="fonts/font2.fntdata"/><Relationship Id="rId76" Type="http://schemas.openxmlformats.org/officeDocument/2006/relationships/font" Target="fonts/font10.fntdata"/><Relationship Id="rId7" Type="http://schemas.openxmlformats.org/officeDocument/2006/relationships/slide" Target="slides/slide4.xml"/><Relationship Id="rId71" Type="http://schemas.openxmlformats.org/officeDocument/2006/relationships/font" Target="fonts/font5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notesMaster" Target="notesMasters/notesMaster1.xml"/><Relationship Id="rId74" Type="http://schemas.openxmlformats.org/officeDocument/2006/relationships/font" Target="fonts/font8.fntdata"/><Relationship Id="rId79" Type="http://schemas.openxmlformats.org/officeDocument/2006/relationships/presProps" Target="presProps.xml"/><Relationship Id="rId5" Type="http://schemas.openxmlformats.org/officeDocument/2006/relationships/slide" Target="slides/slide2.xml"/><Relationship Id="rId61" Type="http://schemas.openxmlformats.org/officeDocument/2006/relationships/slide" Target="slides/slide58.xml"/><Relationship Id="rId82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73" Type="http://schemas.openxmlformats.org/officeDocument/2006/relationships/font" Target="fonts/font7.fntdata"/><Relationship Id="rId78" Type="http://schemas.openxmlformats.org/officeDocument/2006/relationships/font" Target="fonts/font12.fntdata"/><Relationship Id="rId81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slide" Target="slides/slide61.xml"/><Relationship Id="rId69" Type="http://schemas.openxmlformats.org/officeDocument/2006/relationships/font" Target="fonts/font3.fntdata"/><Relationship Id="rId77" Type="http://schemas.openxmlformats.org/officeDocument/2006/relationships/font" Target="fonts/font11.fntdata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font" Target="fonts/font6.fntdata"/><Relationship Id="rId80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font" Target="fonts/font1.fntdata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font" Target="fonts/font4.fntdata"/><Relationship Id="rId75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EC97E05C-1FB0-4EF7-8A97-A0E17A53D08D}" type="datetime1">
              <a:rPr lang="zh-CN" altLang="en-US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225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/>
              <a:t>第二级</a:t>
            </a:r>
          </a:p>
          <a:p>
            <a:pPr>
              <a:buFontTx/>
              <a:buNone/>
              <a:defRPr/>
            </a:pPr>
            <a:r>
              <a:rPr lang="zh-CN" altLang="zh-CN"/>
              <a:t>第三级</a:t>
            </a:r>
          </a:p>
          <a:p>
            <a:pPr>
              <a:buFontTx/>
              <a:buNone/>
              <a:defRPr/>
            </a:pPr>
            <a:r>
              <a:rPr lang="zh-CN" altLang="zh-CN"/>
              <a:t>第四级</a:t>
            </a:r>
          </a:p>
          <a:p>
            <a:pPr>
              <a:buFontTx/>
              <a:buNone/>
              <a:defRPr/>
            </a:pPr>
            <a:r>
              <a:rPr lang="zh-CN" altLang="zh-CN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630ACDFB-86D7-4CBD-BB6F-AB5FC218EB90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8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0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2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3.xm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4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54619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猜猜是什么肉？喜欢吃什么？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8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035472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02154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一点儿是第一册第</a:t>
            </a:r>
            <a:r>
              <a:rPr lang="en-US" altLang="zh-CN" dirty="0"/>
              <a:t>14</a:t>
            </a:r>
            <a:r>
              <a:rPr lang="zh-CN" altLang="en-US" dirty="0"/>
              <a:t>课学的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560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427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还没睡觉，还在看手机。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22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7387105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529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这里主要是辨析与第五课的“就”用来做概括或下决心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33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655751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63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US" altLang="zh-CN" dirty="0"/>
              <a:t>1. </a:t>
            </a:r>
            <a:r>
              <a:rPr lang="zh-CN" altLang="en-US" dirty="0"/>
              <a:t>时间还早呢。</a:t>
            </a:r>
            <a:r>
              <a:rPr lang="en-US" altLang="zh-CN" dirty="0"/>
              <a:t>2.</a:t>
            </a:r>
            <a:r>
              <a:rPr lang="zh-CN" altLang="en-US" dirty="0"/>
              <a:t>还有</a:t>
            </a:r>
            <a:r>
              <a:rPr lang="en-US" altLang="zh-CN" dirty="0"/>
              <a:t>15</a:t>
            </a:r>
            <a:r>
              <a:rPr lang="zh-CN" altLang="en-US" dirty="0"/>
              <a:t>分钟呢。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39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0799960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41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2864393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2893674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54619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261970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664360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972202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2225190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8412758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A6023-3C3F-4162-8A99-8469CA4C24B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17A86-94ED-49AF-AFAA-77DFA55FF8C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EC1ED-09CD-4320-9DE3-3CD66561D14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11679-BB6F-4E2C-BDB3-62834DAF05F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6255E8-C713-40A8-A2EC-C30A68BD9CD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D3CC6-DB95-4A07-AD27-495CA0DBBC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96C59-AA63-49CB-AE15-5D428FFD1C3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42FB34-6477-4229-8FAB-30944263382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26CAD-0D67-4370-B9D1-77C26C872983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63E25-EB67-4F93-94F4-28B1178A04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AB0FD-F267-42E6-88BB-7ED0CD1F8CC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EAD90-29D3-4A82-8D9D-BCD11E26451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DA7B8-DE67-4EBD-96CC-DD347B6AC5BA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A554B-FEDB-4506-B2B4-17529C28B83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888A85-AE21-4E4E-9A32-5CF76D289228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9279B-4717-4E3F-B3C4-F5BBA5A8FCA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4F328-9F0C-43D1-A7E2-F07444AEA81E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4759A-AD6C-45A4-8F69-114F8E1837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CFECD3-6494-4023-9065-F4DECC0C73C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3A2B0-1626-40F4-98C3-E08F172EE41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40ABF-B737-4814-8DFE-D0A5A162560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F7900A-6BCD-4E12-8049-C94FBC26F7D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56223-152F-43B0-91D1-865320B30E1F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AE5851-8539-4E69-9B00-AA25984BAC6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00DC0-4383-4D39-94FE-02EF738A63B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9CE5-6635-4B34-AE93-CACC846634B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1E850-DA14-44A7-B6BE-B81985A0A02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6D3BB-587F-4BE1-84C5-8EE87DDF7CA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7C3D76-7046-43B2-9810-09BD82D45D85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6C7E2-C666-4B19-BA63-4E7B4E50221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81A2BA-D355-4301-B0F2-6C69EDFC0CA8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A22A5C-77F0-45CE-84A2-500F99F191A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321F9-660E-4ED3-B309-520AE01DE99C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C4CD5-EC5C-431F-BEC3-8AC9C2BC69F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01EB6F-3C1F-4DB9-9D31-C88A236209BA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39E13-BB4C-4C47-ADAE-203991625746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0C2B7-D8E7-40D8-803E-E68D511E76A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3EFC1-4C96-4533-8351-17CF2F442514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576E73-D821-422D-97B3-DEEF9EB3263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B12DE-198C-4DEF-8CAE-4921CF04424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1CA87D-07A7-4BFB-92D1-FBA04123DA2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2AD21A-7CE8-4CFA-B697-09658BBEEF2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0EDF6-43A1-4C7B-B385-95DACA5D6BF1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7C142-155F-47A9-83C8-9C6D2E7995A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373E38CB-1533-4226-A71A-B8EC9A04A1C6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8610883A-F891-41F1-AC8F-33DE9B97CE0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6412D43C-1667-4C9E-845A-1856A3B86533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84BE1FD8-C0FA-4375-95CD-B11AED1B2C0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jp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gif"/><Relationship Id="rId2" Type="http://schemas.openxmlformats.org/officeDocument/2006/relationships/image" Target="../media/image38.gif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image" Target="../media/image40.gif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gif"/><Relationship Id="rId2" Type="http://schemas.openxmlformats.org/officeDocument/2006/relationships/image" Target="../media/image42.gif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gif"/><Relationship Id="rId2" Type="http://schemas.openxmlformats.org/officeDocument/2006/relationships/image" Target="../media/image44.gif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 dirty="0">
                <a:solidFill>
                  <a:srgbClr val="FF6600"/>
                </a:solidFill>
              </a:rPr>
              <a:t>第</a:t>
            </a:r>
            <a:r>
              <a:rPr lang="en-US" altLang="zh-CN" sz="4800" dirty="0">
                <a:solidFill>
                  <a:srgbClr val="FF6600"/>
                </a:solidFill>
              </a:rPr>
              <a:t> 7 </a:t>
            </a:r>
            <a:r>
              <a:rPr lang="zh-CN" altLang="en-US" sz="4800" dirty="0">
                <a:solidFill>
                  <a:srgbClr val="FF6600"/>
                </a:solidFill>
              </a:rPr>
              <a:t>课</a:t>
            </a:r>
            <a:endParaRPr lang="zh-CN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en-US" sz="5400" b="1" dirty="0">
                <a:solidFill>
                  <a:srgbClr val="000000"/>
                </a:solidFill>
              </a:rPr>
              <a:t>你家离公司远吗</a:t>
            </a:r>
            <a:endParaRPr lang="zh-CN" altLang="zh-CN" dirty="0"/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15985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REVIEW</a:t>
            </a:r>
            <a:endParaRPr lang="zh-CN" altLang="en-US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1238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82907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mén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门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708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215" y="23963"/>
              <a:ext cx="543053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外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zìxíngchē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56672" cy="529685"/>
            <a:chOff x="0" y="0"/>
            <a:chExt cx="1355753" cy="529187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2480" y="1947"/>
              <a:ext cx="1263273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自行车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142859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yángròu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37667"/>
            <a:chOff x="0" y="0"/>
            <a:chExt cx="1338943" cy="537161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670" y="11871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羊肉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126509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hǎochī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好吃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miàntiáo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63185" y="2285434"/>
            <a:ext cx="1338263" cy="545810"/>
            <a:chOff x="0" y="0"/>
            <a:chExt cx="1338943" cy="545509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636" y="20014"/>
              <a:ext cx="903911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面条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3124462"/>
            <a:ext cx="164981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dǎ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lánqiú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153990"/>
            <a:ext cx="1370918" cy="537667"/>
            <a:chOff x="0" y="0"/>
            <a:chExt cx="1369990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717" y="11871"/>
              <a:ext cx="1263273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打篮球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yīnwèi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因为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4185610"/>
            <a:ext cx="112402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suǒyǐ</a:t>
            </a:r>
            <a:r>
              <a:rPr lang="en-US" altLang="zh-CN" sz="2800" dirty="0"/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4188785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所以</a:t>
              </a:r>
              <a:endParaRPr lang="zh-CN" altLang="en-US" dirty="0"/>
            </a:p>
          </p:txBody>
        </p:sp>
      </p:grpSp>
      <p:sp>
        <p:nvSpPr>
          <p:cNvPr id="59" name="文本框 141">
            <a:extLst>
              <a:ext uri="{FF2B5EF4-FFF2-40B4-BE49-F238E27FC236}">
                <a16:creationId xmlns:a16="http://schemas.microsoft.com/office/drawing/2014/main" id="{4B63578C-1D95-4D8D-A9EE-866D033438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3485" y="4122166"/>
            <a:ext cx="176723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yóu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yǒng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0" name="组合 4">
            <a:extLst>
              <a:ext uri="{FF2B5EF4-FFF2-40B4-BE49-F238E27FC236}">
                <a16:creationId xmlns:a16="http://schemas.microsoft.com/office/drawing/2014/main" id="{76DD1A10-1BB8-4E71-9828-0478A7EA048A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4161870"/>
            <a:ext cx="1339850" cy="542413"/>
            <a:chOff x="0" y="0"/>
            <a:chExt cx="1338943" cy="541885"/>
          </a:xfrm>
        </p:grpSpPr>
        <p:sp>
          <p:nvSpPr>
            <p:cNvPr id="61" name="圆角矩形 33">
              <a:extLst>
                <a:ext uri="{FF2B5EF4-FFF2-40B4-BE49-F238E27FC236}">
                  <a16:creationId xmlns:a16="http://schemas.microsoft.com/office/drawing/2014/main" id="{25B13B50-26E7-4219-8052-6F208B9884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2" name="文本框 85">
              <a:extLst>
                <a:ext uri="{FF2B5EF4-FFF2-40B4-BE49-F238E27FC236}">
                  <a16:creationId xmlns:a16="http://schemas.microsoft.com/office/drawing/2014/main" id="{D7659077-3994-4467-B7CB-64C7637849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游泳</a:t>
              </a:r>
              <a:endParaRPr lang="zh-CN" altLang="en-US" dirty="0"/>
            </a:p>
          </p:txBody>
        </p:sp>
      </p:grpSp>
      <p:sp>
        <p:nvSpPr>
          <p:cNvPr id="63" name="文本框 141">
            <a:extLst>
              <a:ext uri="{FF2B5EF4-FFF2-40B4-BE49-F238E27FC236}">
                <a16:creationId xmlns:a16="http://schemas.microsoft.com/office/drawing/2014/main" id="{013F312E-601E-467D-BE16-B9183DBB20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3679" y="5146722"/>
            <a:ext cx="174599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jīngcháng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4" name="组合 4">
            <a:extLst>
              <a:ext uri="{FF2B5EF4-FFF2-40B4-BE49-F238E27FC236}">
                <a16:creationId xmlns:a16="http://schemas.microsoft.com/office/drawing/2014/main" id="{76D700F1-FD8D-48CB-A1C9-411A4302B204}"/>
              </a:ext>
            </a:extLst>
          </p:cNvPr>
          <p:cNvGrpSpPr>
            <a:grpSpLocks/>
          </p:cNvGrpSpPr>
          <p:nvPr/>
        </p:nvGrpSpPr>
        <p:grpSpPr bwMode="auto">
          <a:xfrm>
            <a:off x="645504" y="5149897"/>
            <a:ext cx="1339850" cy="542413"/>
            <a:chOff x="0" y="0"/>
            <a:chExt cx="1338943" cy="541885"/>
          </a:xfrm>
        </p:grpSpPr>
        <p:sp>
          <p:nvSpPr>
            <p:cNvPr id="65" name="圆角矩形 33">
              <a:extLst>
                <a:ext uri="{FF2B5EF4-FFF2-40B4-BE49-F238E27FC236}">
                  <a16:creationId xmlns:a16="http://schemas.microsoft.com/office/drawing/2014/main" id="{869682F3-9D53-4B35-A60B-6972AD667F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6" name="文本框 85">
              <a:extLst>
                <a:ext uri="{FF2B5EF4-FFF2-40B4-BE49-F238E27FC236}">
                  <a16:creationId xmlns:a16="http://schemas.microsoft.com/office/drawing/2014/main" id="{33C5699A-CDFA-4A4D-A4F4-4A89EDBE22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经常</a:t>
              </a:r>
              <a:endParaRPr lang="zh-CN" altLang="en-US" dirty="0"/>
            </a:p>
          </p:txBody>
        </p:sp>
      </p:grpSp>
      <p:sp>
        <p:nvSpPr>
          <p:cNvPr id="67" name="文本框 140">
            <a:extLst>
              <a:ext uri="{FF2B5EF4-FFF2-40B4-BE49-F238E27FC236}">
                <a16:creationId xmlns:a16="http://schemas.microsoft.com/office/drawing/2014/main" id="{A110C612-2316-4D1C-A350-6CF3AFE87F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4794" y="5090135"/>
            <a:ext cx="136608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gōngjīn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68" name="组合 2">
            <a:extLst>
              <a:ext uri="{FF2B5EF4-FFF2-40B4-BE49-F238E27FC236}">
                <a16:creationId xmlns:a16="http://schemas.microsoft.com/office/drawing/2014/main" id="{86BAF30B-7A88-424D-A2F7-6E945DB41CC2}"/>
              </a:ext>
            </a:extLst>
          </p:cNvPr>
          <p:cNvGrpSpPr>
            <a:grpSpLocks/>
          </p:cNvGrpSpPr>
          <p:nvPr/>
        </p:nvGrpSpPr>
        <p:grpSpPr bwMode="auto">
          <a:xfrm>
            <a:off x="5103919" y="5148555"/>
            <a:ext cx="1339850" cy="537632"/>
            <a:chOff x="0" y="0"/>
            <a:chExt cx="1338943" cy="538715"/>
          </a:xfrm>
        </p:grpSpPr>
        <p:sp>
          <p:nvSpPr>
            <p:cNvPr id="69" name="圆角矩形 35">
              <a:extLst>
                <a:ext uri="{FF2B5EF4-FFF2-40B4-BE49-F238E27FC236}">
                  <a16:creationId xmlns:a16="http://schemas.microsoft.com/office/drawing/2014/main" id="{CF50170A-B34B-457A-9113-C472A0C918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70" name="文本框 75">
              <a:extLst>
                <a:ext uri="{FF2B5EF4-FFF2-40B4-BE49-F238E27FC236}">
                  <a16:creationId xmlns:a16="http://schemas.microsoft.com/office/drawing/2014/main" id="{078F9E6C-049E-4025-9EED-C847631987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公斤</a:t>
              </a:r>
              <a:endParaRPr lang="zh-CN" altLang="en-US" dirty="0"/>
            </a:p>
          </p:txBody>
        </p:sp>
      </p:grpSp>
      <p:sp>
        <p:nvSpPr>
          <p:cNvPr id="51" name="文本框 141">
            <a:extLst>
              <a:ext uri="{FF2B5EF4-FFF2-40B4-BE49-F238E27FC236}">
                <a16:creationId xmlns:a16="http://schemas.microsoft.com/office/drawing/2014/main" id="{024E9421-725C-48CE-AFD9-EA6C77ECD5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3679" y="6082193"/>
            <a:ext cx="9060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jiějie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2" name="组合 4">
            <a:extLst>
              <a:ext uri="{FF2B5EF4-FFF2-40B4-BE49-F238E27FC236}">
                <a16:creationId xmlns:a16="http://schemas.microsoft.com/office/drawing/2014/main" id="{891ABD50-0FCB-475A-A8AA-89FAE55A319D}"/>
              </a:ext>
            </a:extLst>
          </p:cNvPr>
          <p:cNvGrpSpPr>
            <a:grpSpLocks/>
          </p:cNvGrpSpPr>
          <p:nvPr/>
        </p:nvGrpSpPr>
        <p:grpSpPr bwMode="auto">
          <a:xfrm>
            <a:off x="645504" y="6085368"/>
            <a:ext cx="1339850" cy="542413"/>
            <a:chOff x="0" y="0"/>
            <a:chExt cx="1338943" cy="541885"/>
          </a:xfrm>
        </p:grpSpPr>
        <p:sp>
          <p:nvSpPr>
            <p:cNvPr id="57" name="圆角矩形 33">
              <a:extLst>
                <a:ext uri="{FF2B5EF4-FFF2-40B4-BE49-F238E27FC236}">
                  <a16:creationId xmlns:a16="http://schemas.microsoft.com/office/drawing/2014/main" id="{16F6DB9B-4EED-4CBB-A143-220B9A3841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8" name="文本框 85">
              <a:extLst>
                <a:ext uri="{FF2B5EF4-FFF2-40B4-BE49-F238E27FC236}">
                  <a16:creationId xmlns:a16="http://schemas.microsoft.com/office/drawing/2014/main" id="{A7DBCB88-DCF3-4B67-9172-AF5BF2C29F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姐姐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568529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4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6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7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67" grpId="0" bldLvl="0" autoUpdateAnimBg="0"/>
      <p:bldP spid="67" grpId="1" bldLvl="0" autoUpdateAnimBg="0"/>
      <p:bldP spid="67" grpId="2" bldLvl="0" autoUpdateAnimBg="0"/>
      <p:bldP spid="67" grpId="3" bldLvl="0" autoUpdateAnimBg="0"/>
      <p:bldP spid="67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门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mén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自行车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zìxíngchē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307884" y="414218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外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羊肉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yángròu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2FCBB15-5214-4A04-9475-D47069E902C1}"/>
              </a:ext>
            </a:extLst>
          </p:cNvPr>
          <p:cNvSpPr txBox="1"/>
          <p:nvPr/>
        </p:nvSpPr>
        <p:spPr>
          <a:xfrm>
            <a:off x="1280160" y="2480017"/>
            <a:ext cx="21460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好吃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hǎochī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6267244" y="2798509"/>
            <a:ext cx="28651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打篮球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dǎ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lánqiú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因为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yīnwèi</a:t>
            </a:r>
            <a:r>
              <a:rPr lang="en-US" altLang="zh-CN" sz="2800" dirty="0">
                <a:solidFill>
                  <a:srgbClr val="7030A0"/>
                </a:solidFill>
              </a:rPr>
              <a:t> 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3615852" y="3946376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所以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suǒyǐ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55192E5-0C2D-488E-96EE-AC91E29253A3}"/>
              </a:ext>
            </a:extLst>
          </p:cNvPr>
          <p:cNvSpPr txBox="1"/>
          <p:nvPr/>
        </p:nvSpPr>
        <p:spPr>
          <a:xfrm>
            <a:off x="6624320" y="3627120"/>
            <a:ext cx="2465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游泳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yóu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yǒng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9F58186-733F-47AE-B884-A9732F22AD6D}"/>
              </a:ext>
            </a:extLst>
          </p:cNvPr>
          <p:cNvSpPr txBox="1"/>
          <p:nvPr/>
        </p:nvSpPr>
        <p:spPr>
          <a:xfrm>
            <a:off x="497839" y="4521200"/>
            <a:ext cx="3407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经常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jīngcháng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AD514178-63F0-4AD9-9367-E3008FBE5528}"/>
              </a:ext>
            </a:extLst>
          </p:cNvPr>
          <p:cNvSpPr txBox="1"/>
          <p:nvPr/>
        </p:nvSpPr>
        <p:spPr>
          <a:xfrm>
            <a:off x="4366506" y="5151120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公斤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gōngjīn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594B61FE-F457-48DE-B5FD-453B76A43FB9}"/>
              </a:ext>
            </a:extLst>
          </p:cNvPr>
          <p:cNvSpPr txBox="1"/>
          <p:nvPr/>
        </p:nvSpPr>
        <p:spPr>
          <a:xfrm>
            <a:off x="6695440" y="5577840"/>
            <a:ext cx="2465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姐姐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jiějie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84CC40AC-A8E5-43A3-9152-A0A4391B776D}"/>
              </a:ext>
            </a:extLst>
          </p:cNvPr>
          <p:cNvSpPr txBox="1"/>
          <p:nvPr/>
        </p:nvSpPr>
        <p:spPr>
          <a:xfrm>
            <a:off x="1859280" y="5781040"/>
            <a:ext cx="2911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咖啡</a:t>
            </a:r>
            <a:r>
              <a:rPr lang="en-US" altLang="zh-CN" sz="2800" dirty="0" err="1">
                <a:solidFill>
                  <a:srgbClr val="7030A0"/>
                </a:solidFill>
              </a:rPr>
              <a:t>kāfēi</a:t>
            </a:r>
            <a:endParaRPr lang="zh-CN" altLang="en-US" sz="2800" dirty="0">
              <a:solidFill>
                <a:srgbClr val="7030A0"/>
              </a:solidFill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面条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miàntiáo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5288155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103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outer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1696719" y="1205649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bike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door, gate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304799" y="2198947"/>
            <a:ext cx="51249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mutton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5711366" y="1149002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delicious, yummy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noodles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327678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play basketball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7AFB8A30-CA54-4483-AD6C-85BF4C6C7BDD}"/>
              </a:ext>
            </a:extLst>
          </p:cNvPr>
          <p:cNvSpPr txBox="1"/>
          <p:nvPr/>
        </p:nvSpPr>
        <p:spPr>
          <a:xfrm>
            <a:off x="6757489" y="4785668"/>
            <a:ext cx="21629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so, therefore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56322" y="4498722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because, since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9ED5682-8953-4E96-89BE-DA9408AA137D}"/>
              </a:ext>
            </a:extLst>
          </p:cNvPr>
          <p:cNvSpPr txBox="1"/>
          <p:nvPr/>
        </p:nvSpPr>
        <p:spPr>
          <a:xfrm>
            <a:off x="2696206" y="5016501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swim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often, frequently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EBB13E34-44EE-401F-A0C3-E098BAF5B9B1}"/>
              </a:ext>
            </a:extLst>
          </p:cNvPr>
          <p:cNvSpPr txBox="1"/>
          <p:nvPr/>
        </p:nvSpPr>
        <p:spPr>
          <a:xfrm>
            <a:off x="6198318" y="5902141"/>
            <a:ext cx="1901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elder sister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572B12E7-1FFD-41B6-8A4A-0D77F8AFF5EC}"/>
              </a:ext>
            </a:extLst>
          </p:cNvPr>
          <p:cNvSpPr txBox="1"/>
          <p:nvPr/>
        </p:nvSpPr>
        <p:spPr>
          <a:xfrm>
            <a:off x="548639" y="5902142"/>
            <a:ext cx="17170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kilogram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87988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6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C7E5487B-F0F3-4A87-BA0C-66418F88FE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06323"/>
            <a:ext cx="9144000" cy="3845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297665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24448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Times New Roman" pitchFamily="18" charset="0"/>
              </a:rPr>
              <a:t>NEW LESSON</a:t>
            </a:r>
            <a:endParaRPr lang="zh-CN" altLang="en-US" sz="2800" dirty="0">
              <a:solidFill>
                <a:srgbClr val="FF0000"/>
              </a:solidFill>
              <a:latin typeface="Times New Roman" panose="02020603050405020304" pitchFamily="18" charset="0"/>
              <a:ea typeface="GB Pinyinok-D" pitchFamily="2" charset="-122"/>
              <a:cs typeface="Times New Roman" panose="02020603050405020304" pitchFamily="18" charset="0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47171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9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8" name="图片 7">
            <a:extLst>
              <a:ext uri="{FF2B5EF4-FFF2-40B4-BE49-F238E27FC236}">
                <a16:creationId xmlns:a16="http://schemas.microsoft.com/office/drawing/2014/main" id="{783BC357-E935-4563-B27E-BFC23811B8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8600"/>
            <a:ext cx="86868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2391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120257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jiàoshì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教室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134524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jīchǎng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785" y="23963"/>
              <a:ext cx="903912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机场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29685"/>
            <a:chOff x="0" y="0"/>
            <a:chExt cx="1338943" cy="529187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3684" y="1947"/>
              <a:ext cx="542409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路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36580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离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123463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gōngsī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公司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yuǎn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远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165872"/>
            <a:ext cx="27446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gōnggòng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qìchē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510042" y="3153990"/>
            <a:ext cx="1624804" cy="537667"/>
            <a:chOff x="-115673" y="0"/>
            <a:chExt cx="1623704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115673" y="11871"/>
              <a:ext cx="1623704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公共汽车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xiǎoshí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小时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4185610"/>
            <a:ext cx="93968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màn</a:t>
            </a:r>
            <a:r>
              <a:rPr lang="en-US" altLang="zh-CN" sz="2800" dirty="0"/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4188785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慢</a:t>
              </a:r>
              <a:endParaRPr lang="zh-CN" altLang="en-US" dirty="0"/>
            </a:p>
          </p:txBody>
        </p:sp>
      </p:grpSp>
      <p:sp>
        <p:nvSpPr>
          <p:cNvPr id="59" name="文本框 141">
            <a:extLst>
              <a:ext uri="{FF2B5EF4-FFF2-40B4-BE49-F238E27FC236}">
                <a16:creationId xmlns:a16="http://schemas.microsoft.com/office/drawing/2014/main" id="{4B63578C-1D95-4D8D-A9EE-866D033438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3485" y="4122166"/>
            <a:ext cx="176723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kuài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0" name="组合 4">
            <a:extLst>
              <a:ext uri="{FF2B5EF4-FFF2-40B4-BE49-F238E27FC236}">
                <a16:creationId xmlns:a16="http://schemas.microsoft.com/office/drawing/2014/main" id="{76DD1A10-1BB8-4E71-9828-0478A7EA048A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4161870"/>
            <a:ext cx="1339850" cy="542413"/>
            <a:chOff x="0" y="0"/>
            <a:chExt cx="1338943" cy="541885"/>
          </a:xfrm>
        </p:grpSpPr>
        <p:sp>
          <p:nvSpPr>
            <p:cNvPr id="61" name="圆角矩形 33">
              <a:extLst>
                <a:ext uri="{FF2B5EF4-FFF2-40B4-BE49-F238E27FC236}">
                  <a16:creationId xmlns:a16="http://schemas.microsoft.com/office/drawing/2014/main" id="{25B13B50-26E7-4219-8052-6F208B9884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2" name="文本框 85">
              <a:extLst>
                <a:ext uri="{FF2B5EF4-FFF2-40B4-BE49-F238E27FC236}">
                  <a16:creationId xmlns:a16="http://schemas.microsoft.com/office/drawing/2014/main" id="{D7659077-3994-4467-B7CB-64C7637849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快</a:t>
              </a:r>
              <a:endParaRPr lang="zh-CN" altLang="en-US" dirty="0"/>
            </a:p>
          </p:txBody>
        </p:sp>
      </p:grpSp>
      <p:sp>
        <p:nvSpPr>
          <p:cNvPr id="63" name="文本框 141">
            <a:extLst>
              <a:ext uri="{FF2B5EF4-FFF2-40B4-BE49-F238E27FC236}">
                <a16:creationId xmlns:a16="http://schemas.microsoft.com/office/drawing/2014/main" id="{013F312E-601E-467D-BE16-B9183DBB20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3679" y="5146722"/>
            <a:ext cx="75533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guò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4" name="组合 4">
            <a:extLst>
              <a:ext uri="{FF2B5EF4-FFF2-40B4-BE49-F238E27FC236}">
                <a16:creationId xmlns:a16="http://schemas.microsoft.com/office/drawing/2014/main" id="{76D700F1-FD8D-48CB-A1C9-411A4302B204}"/>
              </a:ext>
            </a:extLst>
          </p:cNvPr>
          <p:cNvGrpSpPr>
            <a:grpSpLocks/>
          </p:cNvGrpSpPr>
          <p:nvPr/>
        </p:nvGrpSpPr>
        <p:grpSpPr bwMode="auto">
          <a:xfrm>
            <a:off x="645504" y="5149897"/>
            <a:ext cx="1339850" cy="542413"/>
            <a:chOff x="0" y="0"/>
            <a:chExt cx="1338943" cy="541885"/>
          </a:xfrm>
        </p:grpSpPr>
        <p:sp>
          <p:nvSpPr>
            <p:cNvPr id="65" name="圆角矩形 33">
              <a:extLst>
                <a:ext uri="{FF2B5EF4-FFF2-40B4-BE49-F238E27FC236}">
                  <a16:creationId xmlns:a16="http://schemas.microsoft.com/office/drawing/2014/main" id="{869682F3-9D53-4B35-A60B-6972AD667F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6" name="文本框 85">
              <a:extLst>
                <a:ext uri="{FF2B5EF4-FFF2-40B4-BE49-F238E27FC236}">
                  <a16:creationId xmlns:a16="http://schemas.microsoft.com/office/drawing/2014/main" id="{33C5699A-CDFA-4A4D-A4F4-4A89EDBE22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过</a:t>
              </a:r>
              <a:endParaRPr lang="zh-CN" altLang="en-US" dirty="0"/>
            </a:p>
          </p:txBody>
        </p:sp>
      </p:grpSp>
      <p:sp>
        <p:nvSpPr>
          <p:cNvPr id="67" name="文本框 140">
            <a:extLst>
              <a:ext uri="{FF2B5EF4-FFF2-40B4-BE49-F238E27FC236}">
                <a16:creationId xmlns:a16="http://schemas.microsoft.com/office/drawing/2014/main" id="{A110C612-2316-4D1C-A350-6CF3AFE87F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4794" y="5090135"/>
            <a:ext cx="72006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zǒu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68" name="组合 2">
            <a:extLst>
              <a:ext uri="{FF2B5EF4-FFF2-40B4-BE49-F238E27FC236}">
                <a16:creationId xmlns:a16="http://schemas.microsoft.com/office/drawing/2014/main" id="{86BAF30B-7A88-424D-A2F7-6E945DB41CC2}"/>
              </a:ext>
            </a:extLst>
          </p:cNvPr>
          <p:cNvGrpSpPr>
            <a:grpSpLocks/>
          </p:cNvGrpSpPr>
          <p:nvPr/>
        </p:nvGrpSpPr>
        <p:grpSpPr bwMode="auto">
          <a:xfrm>
            <a:off x="5103919" y="5148555"/>
            <a:ext cx="1339850" cy="537632"/>
            <a:chOff x="0" y="0"/>
            <a:chExt cx="1338943" cy="538715"/>
          </a:xfrm>
        </p:grpSpPr>
        <p:sp>
          <p:nvSpPr>
            <p:cNvPr id="69" name="圆角矩形 35">
              <a:extLst>
                <a:ext uri="{FF2B5EF4-FFF2-40B4-BE49-F238E27FC236}">
                  <a16:creationId xmlns:a16="http://schemas.microsoft.com/office/drawing/2014/main" id="{CF50170A-B34B-457A-9113-C472A0C918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70" name="文本框 75">
              <a:extLst>
                <a:ext uri="{FF2B5EF4-FFF2-40B4-BE49-F238E27FC236}">
                  <a16:creationId xmlns:a16="http://schemas.microsoft.com/office/drawing/2014/main" id="{078F9E6C-049E-4025-9EED-C847631987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54241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走</a:t>
              </a:r>
              <a:endParaRPr lang="zh-CN" altLang="en-US" dirty="0"/>
            </a:p>
          </p:txBody>
        </p:sp>
      </p:grpSp>
      <p:sp>
        <p:nvSpPr>
          <p:cNvPr id="51" name="文本框 141">
            <a:extLst>
              <a:ext uri="{FF2B5EF4-FFF2-40B4-BE49-F238E27FC236}">
                <a16:creationId xmlns:a16="http://schemas.microsoft.com/office/drawing/2014/main" id="{024E9421-725C-48CE-AFD9-EA6C77ECD5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3679" y="6082193"/>
            <a:ext cx="75533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dào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2" name="组合 4">
            <a:extLst>
              <a:ext uri="{FF2B5EF4-FFF2-40B4-BE49-F238E27FC236}">
                <a16:creationId xmlns:a16="http://schemas.microsoft.com/office/drawing/2014/main" id="{891ABD50-0FCB-475A-A8AA-89FAE55A319D}"/>
              </a:ext>
            </a:extLst>
          </p:cNvPr>
          <p:cNvGrpSpPr>
            <a:grpSpLocks/>
          </p:cNvGrpSpPr>
          <p:nvPr/>
        </p:nvGrpSpPr>
        <p:grpSpPr bwMode="auto">
          <a:xfrm>
            <a:off x="645504" y="6085368"/>
            <a:ext cx="1339850" cy="542413"/>
            <a:chOff x="0" y="0"/>
            <a:chExt cx="1338943" cy="541885"/>
          </a:xfrm>
        </p:grpSpPr>
        <p:sp>
          <p:nvSpPr>
            <p:cNvPr id="57" name="圆角矩形 33">
              <a:extLst>
                <a:ext uri="{FF2B5EF4-FFF2-40B4-BE49-F238E27FC236}">
                  <a16:creationId xmlns:a16="http://schemas.microsoft.com/office/drawing/2014/main" id="{16F6DB9B-4EED-4CBB-A143-220B9A3841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8" name="文本框 85">
              <a:extLst>
                <a:ext uri="{FF2B5EF4-FFF2-40B4-BE49-F238E27FC236}">
                  <a16:creationId xmlns:a16="http://schemas.microsoft.com/office/drawing/2014/main" id="{A7DBCB88-DCF3-4B67-9172-AF5BF2C29F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到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1900752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4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6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7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67" grpId="0" bldLvl="0" autoUpdateAnimBg="0"/>
      <p:bldP spid="67" grpId="1" bldLvl="0" autoUpdateAnimBg="0"/>
      <p:bldP spid="67" grpId="2" bldLvl="0" autoUpdateAnimBg="0"/>
      <p:bldP spid="67" grpId="3" bldLvl="0" autoUpdateAnimBg="0"/>
      <p:bldP spid="67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28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27" name="圆角矩形 38">
            <a:extLst>
              <a:ext uri="{FF2B5EF4-FFF2-40B4-BE49-F238E27FC236}">
                <a16:creationId xmlns:a16="http://schemas.microsoft.com/office/drawing/2014/main" id="{F627775A-1412-4913-BDC4-9461EF3D9E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0368" y="3752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8" name="文本框 85">
            <a:extLst>
              <a:ext uri="{FF2B5EF4-FFF2-40B4-BE49-F238E27FC236}">
                <a16:creationId xmlns:a16="http://schemas.microsoft.com/office/drawing/2014/main" id="{C05BF08C-DC29-4372-97B3-BD5931C2D9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843" y="395924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教室</a:t>
            </a:r>
            <a:endParaRPr lang="zh-CN" altLang="en-US" dirty="0"/>
          </a:p>
        </p:txBody>
      </p:sp>
      <p:sp>
        <p:nvSpPr>
          <p:cNvPr id="29" name="AutoShape 25">
            <a:extLst>
              <a:ext uri="{FF2B5EF4-FFF2-40B4-BE49-F238E27FC236}">
                <a16:creationId xmlns:a16="http://schemas.microsoft.com/office/drawing/2014/main" id="{240B0B1D-24B7-4505-973F-191B929080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4718" y="229437"/>
            <a:ext cx="6664803" cy="1268370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0" name="Text Box 19">
            <a:extLst>
              <a:ext uri="{FF2B5EF4-FFF2-40B4-BE49-F238E27FC236}">
                <a16:creationId xmlns:a16="http://schemas.microsoft.com/office/drawing/2014/main" id="{3D598E29-C165-4BEB-AAFA-80EB2FA4FA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78072" y="256124"/>
            <a:ext cx="666480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教室    医务室   饭馆    体育馆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教室的门   英语教室   汉语教室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一间教室  学校有很多教室    在教室上课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19" name="AutoShape 25">
            <a:extLst>
              <a:ext uri="{FF2B5EF4-FFF2-40B4-BE49-F238E27FC236}">
                <a16:creationId xmlns:a16="http://schemas.microsoft.com/office/drawing/2014/main" id="{F88E7E62-560F-4B11-8A2D-78964A7645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4718" y="1537494"/>
            <a:ext cx="5940425" cy="255111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0" name="圆角矩形 38">
            <a:extLst>
              <a:ext uri="{FF2B5EF4-FFF2-40B4-BE49-F238E27FC236}">
                <a16:creationId xmlns:a16="http://schemas.microsoft.com/office/drawing/2014/main" id="{792F9340-2341-48EC-83BF-3E4AAE0F2A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0056" y="1848644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1" name="文本框 82">
            <a:extLst>
              <a:ext uri="{FF2B5EF4-FFF2-40B4-BE49-F238E27FC236}">
                <a16:creationId xmlns:a16="http://schemas.microsoft.com/office/drawing/2014/main" id="{AF4C5A26-C632-4BD7-80C8-1D8F4727FE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6281" y="1848644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机场</a:t>
            </a:r>
            <a:endParaRPr lang="zh-CN" altLang="en-US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CF3FD766-66E4-4684-89F2-457375A27C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6030" y="1651794"/>
            <a:ext cx="5348129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去机场  操场    体育场    运动场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en-US" altLang="zh-CN" sz="2400" b="1" dirty="0"/>
              <a:t>                                                </a:t>
            </a:r>
            <a:r>
              <a:rPr lang="zh-CN" altLang="en-US" sz="2400" b="1" dirty="0"/>
              <a:t>篮球场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en-US" altLang="zh-CN" sz="2400" b="1" dirty="0"/>
              <a:t>                                                </a:t>
            </a:r>
            <a:r>
              <a:rPr lang="zh-CN" altLang="en-US" sz="2400" b="1" dirty="0"/>
              <a:t>足球场</a:t>
            </a:r>
            <a:endParaRPr lang="zh-CN" altLang="en-US" dirty="0"/>
          </a:p>
        </p:txBody>
      </p:sp>
      <p:pic>
        <p:nvPicPr>
          <p:cNvPr id="47" name="Picture 18" descr="200907060123588835[1]">
            <a:extLst>
              <a:ext uri="{FF2B5EF4-FFF2-40B4-BE49-F238E27FC236}">
                <a16:creationId xmlns:a16="http://schemas.microsoft.com/office/drawing/2014/main" id="{D35BB920-E5F2-403F-9A17-888D819970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36031" y="2210594"/>
            <a:ext cx="3457575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" name="AutoShape 25">
            <a:extLst>
              <a:ext uri="{FF2B5EF4-FFF2-40B4-BE49-F238E27FC236}">
                <a16:creationId xmlns:a16="http://schemas.microsoft.com/office/drawing/2014/main" id="{587AF77A-6FE4-47B5-B45A-70C81C148A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04230" y="4146893"/>
            <a:ext cx="7039770" cy="2551113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49" name="圆角矩形 38">
            <a:extLst>
              <a:ext uri="{FF2B5EF4-FFF2-40B4-BE49-F238E27FC236}">
                <a16:creationId xmlns:a16="http://schemas.microsoft.com/office/drawing/2014/main" id="{530D2209-897E-4C1C-AB85-F4F06D3AF6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0368" y="4521543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51" name="文本框 85">
            <a:extLst>
              <a:ext uri="{FF2B5EF4-FFF2-40B4-BE49-F238E27FC236}">
                <a16:creationId xmlns:a16="http://schemas.microsoft.com/office/drawing/2014/main" id="{8F099FBA-7821-411A-AA12-35E0ECBEEB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793" y="4529481"/>
            <a:ext cx="534987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路</a:t>
            </a:r>
            <a:endParaRPr lang="zh-CN" altLang="en-US"/>
          </a:p>
        </p:txBody>
      </p:sp>
      <p:sp>
        <p:nvSpPr>
          <p:cNvPr id="56" name="文本框 152">
            <a:extLst>
              <a:ext uri="{FF2B5EF4-FFF2-40B4-BE49-F238E27FC236}">
                <a16:creationId xmlns:a16="http://schemas.microsoft.com/office/drawing/2014/main" id="{8E0E4AF3-0CDC-4C8C-9F0B-DC403A5C8C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3318" y="4404068"/>
            <a:ext cx="638027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/>
              <a:t>在路上 在去机场的路上  马路    公路   中国路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en-US" altLang="zh-CN" sz="2400" b="1" dirty="0"/>
              <a:t>                                                              </a:t>
            </a:r>
            <a:r>
              <a:rPr lang="zh-CN" altLang="en-US" sz="2400" b="1" dirty="0"/>
              <a:t>北京路</a:t>
            </a:r>
            <a:endParaRPr lang="zh-CN" altLang="en-US" dirty="0"/>
          </a:p>
        </p:txBody>
      </p:sp>
      <p:pic>
        <p:nvPicPr>
          <p:cNvPr id="59" name="Picture 21" descr="untitled">
            <a:extLst>
              <a:ext uri="{FF2B5EF4-FFF2-40B4-BE49-F238E27FC236}">
                <a16:creationId xmlns:a16="http://schemas.microsoft.com/office/drawing/2014/main" id="{9C6C2A5B-CEB3-4F60-802B-3CDFD9FB8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2055" y="4873968"/>
            <a:ext cx="2590800" cy="16446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0" name="Picture 22" descr="untitled">
            <a:extLst>
              <a:ext uri="{FF2B5EF4-FFF2-40B4-BE49-F238E27FC236}">
                <a16:creationId xmlns:a16="http://schemas.microsoft.com/office/drawing/2014/main" id="{6E1AA2CA-873F-4308-AE76-5E8FA4F6D0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74468" y="4861268"/>
            <a:ext cx="2309812" cy="16573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bldLvl="0" animBg="1" autoUpdateAnimBg="0"/>
      <p:bldP spid="19" grpId="0" bldLvl="0" animBg="1" autoUpdateAnimBg="0"/>
      <p:bldP spid="46" grpId="0" bldLvl="0" autoUpdateAnimBg="0"/>
      <p:bldP spid="48" grpId="0" bldLvl="0" animBg="1" autoUpdateAnimBg="0"/>
      <p:bldP spid="56" grpId="0" bldLvl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28" name="圆角矩形 38">
            <a:extLst>
              <a:ext uri="{FF2B5EF4-FFF2-40B4-BE49-F238E27FC236}">
                <a16:creationId xmlns:a16="http://schemas.microsoft.com/office/drawing/2014/main" id="{16DEB049-F449-4C19-A5C0-DE30DFE399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958" y="4223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9" name="文本框 85">
            <a:extLst>
              <a:ext uri="{FF2B5EF4-FFF2-40B4-BE49-F238E27FC236}">
                <a16:creationId xmlns:a16="http://schemas.microsoft.com/office/drawing/2014/main" id="{9B392BB4-EE0C-4F04-8018-1FC1F5B4AF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33" y="443013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远</a:t>
            </a:r>
            <a:endParaRPr lang="zh-CN" altLang="en-US" dirty="0"/>
          </a:p>
        </p:txBody>
      </p:sp>
      <p:sp>
        <p:nvSpPr>
          <p:cNvPr id="30" name="AutoShape 25">
            <a:extLst>
              <a:ext uri="{FF2B5EF4-FFF2-40B4-BE49-F238E27FC236}">
                <a16:creationId xmlns:a16="http://schemas.microsoft.com/office/drawing/2014/main" id="{F745DD5E-42D3-48C1-AAFA-4060D2D033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6308" y="276526"/>
            <a:ext cx="6722429" cy="151163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2" name="Text Box 19">
            <a:extLst>
              <a:ext uri="{FF2B5EF4-FFF2-40B4-BE49-F238E27FC236}">
                <a16:creationId xmlns:a16="http://schemas.microsoft.com/office/drawing/2014/main" id="{AA0835D1-6A47-4438-AC74-0CD542DF41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2363" y="303213"/>
            <a:ext cx="664067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很远   非常远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中国很远   中国在很远的那边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Glasgow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远吗？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Glasgow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很远。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33" name="圆角矩形 38">
            <a:extLst>
              <a:ext uri="{FF2B5EF4-FFF2-40B4-BE49-F238E27FC236}">
                <a16:creationId xmlns:a16="http://schemas.microsoft.com/office/drawing/2014/main" id="{2D305116-FFE3-493A-A5C3-3A134EB149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958" y="249501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34" name="文本框 85">
            <a:extLst>
              <a:ext uri="{FF2B5EF4-FFF2-40B4-BE49-F238E27FC236}">
                <a16:creationId xmlns:a16="http://schemas.microsoft.com/office/drawing/2014/main" id="{5CD01712-F3E4-44EE-95AA-FBCBA01A65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33" y="2515653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离</a:t>
            </a:r>
            <a:endParaRPr lang="zh-CN" altLang="en-US" dirty="0"/>
          </a:p>
        </p:txBody>
      </p:sp>
      <p:sp>
        <p:nvSpPr>
          <p:cNvPr id="35" name="AutoShape 25">
            <a:extLst>
              <a:ext uri="{FF2B5EF4-FFF2-40B4-BE49-F238E27FC236}">
                <a16:creationId xmlns:a16="http://schemas.microsoft.com/office/drawing/2014/main" id="{7355D1AC-E6E6-47C5-8CF5-4265A03445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6308" y="2349166"/>
            <a:ext cx="6722429" cy="151163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6" name="Text Box 19">
            <a:extLst>
              <a:ext uri="{FF2B5EF4-FFF2-40B4-BE49-F238E27FC236}">
                <a16:creationId xmlns:a16="http://schemas.microsoft.com/office/drawing/2014/main" id="{A4FC160E-2444-465F-9181-B9411671BF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2363" y="2375853"/>
            <a:ext cx="664067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something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）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离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something </a:t>
            </a: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远吗？</a:t>
            </a:r>
            <a:r>
              <a:rPr lang="en-US" altLang="zh-CN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/</a:t>
            </a: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有多远？</a:t>
            </a: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：你家离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Lampeter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远吗？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：我家离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Lampeter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很远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不远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不很远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37" name="圆角矩形 38">
            <a:extLst>
              <a:ext uri="{FF2B5EF4-FFF2-40B4-BE49-F238E27FC236}">
                <a16:creationId xmlns:a16="http://schemas.microsoft.com/office/drawing/2014/main" id="{47C17B47-ABCF-4B1E-A5D9-79478BCF99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958" y="4535588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38" name="文本框 85">
            <a:extLst>
              <a:ext uri="{FF2B5EF4-FFF2-40B4-BE49-F238E27FC236}">
                <a16:creationId xmlns:a16="http://schemas.microsoft.com/office/drawing/2014/main" id="{D69EF2EF-68F4-4681-AC42-59193A7884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33" y="4556226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公司</a:t>
            </a:r>
            <a:endParaRPr lang="zh-CN" altLang="en-US" dirty="0"/>
          </a:p>
        </p:txBody>
      </p:sp>
      <p:sp>
        <p:nvSpPr>
          <p:cNvPr id="39" name="AutoShape 25">
            <a:extLst>
              <a:ext uri="{FF2B5EF4-FFF2-40B4-BE49-F238E27FC236}">
                <a16:creationId xmlns:a16="http://schemas.microsoft.com/office/drawing/2014/main" id="{697C8CBB-DC6E-44F6-9359-9A3F70D879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6308" y="4389739"/>
            <a:ext cx="6722429" cy="151163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40" name="Text Box 19">
            <a:extLst>
              <a:ext uri="{FF2B5EF4-FFF2-40B4-BE49-F238E27FC236}">
                <a16:creationId xmlns:a16="http://schemas.microsoft.com/office/drawing/2014/main" id="{6C26BDBB-7F67-4A0A-8EA5-AB8D96D2B9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2363" y="4416426"/>
            <a:ext cx="6861336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公路   公共汽车  公校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一家公司   三家公司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中国公司  英国公司    一家中国公司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Huawei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公司是中国公司，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Three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公司是英国公司。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bldLvl="0" animBg="1" autoUpdateAnimBg="0"/>
      <p:bldP spid="35" grpId="0" bldLvl="0" animBg="1" autoUpdateAnimBg="0"/>
      <p:bldP spid="39" grpId="0" bldLvl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8" name="圆角矩形 38">
            <a:extLst>
              <a:ext uri="{FF2B5EF4-FFF2-40B4-BE49-F238E27FC236}">
                <a16:creationId xmlns:a16="http://schemas.microsoft.com/office/drawing/2014/main" id="{3DDD86B5-334A-4661-B13E-8C33544FA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6" y="5531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9" name="文本框 85">
            <a:extLst>
              <a:ext uri="{FF2B5EF4-FFF2-40B4-BE49-F238E27FC236}">
                <a16:creationId xmlns:a16="http://schemas.microsoft.com/office/drawing/2014/main" id="{3E796D2D-9B6A-403A-908B-85A44F55C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3" y="553186"/>
            <a:ext cx="1624804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公共汽车</a:t>
            </a:r>
            <a:endParaRPr lang="zh-CN" altLang="en-US" dirty="0"/>
          </a:p>
        </p:txBody>
      </p:sp>
      <p:sp>
        <p:nvSpPr>
          <p:cNvPr id="20" name="AutoShape 25">
            <a:extLst>
              <a:ext uri="{FF2B5EF4-FFF2-40B4-BE49-F238E27FC236}">
                <a16:creationId xmlns:a16="http://schemas.microsoft.com/office/drawing/2014/main" id="{C4D31E15-4028-4396-AF41-0872DAC119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9508" y="194273"/>
            <a:ext cx="6312060" cy="221364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1" name="Text Box 19">
            <a:extLst>
              <a:ext uri="{FF2B5EF4-FFF2-40B4-BE49-F238E27FC236}">
                <a16:creationId xmlns:a16="http://schemas.microsoft.com/office/drawing/2014/main" id="{FA011371-CF63-4066-B0DB-0AD9857456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9507" y="386698"/>
            <a:ext cx="631206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公共教室    公共篮球场    公共足球场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小汽车   卡车   火车   水车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：你在哪儿？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：我在公共汽车上。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11" name="圆角矩形 38">
            <a:extLst>
              <a:ext uri="{FF2B5EF4-FFF2-40B4-BE49-F238E27FC236}">
                <a16:creationId xmlns:a16="http://schemas.microsoft.com/office/drawing/2014/main" id="{AED07EC1-06B9-451D-BAB7-D4996760F6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5" y="3105353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2" name="文本框 85">
            <a:extLst>
              <a:ext uri="{FF2B5EF4-FFF2-40B4-BE49-F238E27FC236}">
                <a16:creationId xmlns:a16="http://schemas.microsoft.com/office/drawing/2014/main" id="{DBB5E931-0D7E-4AE9-A2AC-0E32193593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2" y="3105353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小时</a:t>
            </a:r>
            <a:endParaRPr lang="zh-CN" altLang="en-US" dirty="0"/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04F21C3A-5DDA-4127-B2FD-82796B30FA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5340" y="2746440"/>
            <a:ext cx="6686227" cy="372486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4" name="Text Box 19">
            <a:extLst>
              <a:ext uri="{FF2B5EF4-FFF2-40B4-BE49-F238E27FC236}">
                <a16:creationId xmlns:a16="http://schemas.microsoft.com/office/drawing/2014/main" id="{1A16A50D-BF79-4EA9-8FF8-F7D9181DEB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9506" y="2938865"/>
            <a:ext cx="631206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HSK1-L11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现在几点    现在十点十</a:t>
            </a: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分</a:t>
            </a: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小时  分钟      一个小时    三个小时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一个小时十五分钟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一个多小时   三个多小时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476164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ldLvl="0" animBg="1" autoUpdateAnimBg="0"/>
      <p:bldP spid="13" grpId="0" bldLvl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圆角矩形 38">
            <a:extLst>
              <a:ext uri="{FF2B5EF4-FFF2-40B4-BE49-F238E27FC236}">
                <a16:creationId xmlns:a16="http://schemas.microsoft.com/office/drawing/2014/main" id="{696B9A8B-16B2-4FC9-8EF0-6F5E956224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882" y="4925631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6" name="圆角矩形 38">
            <a:extLst>
              <a:ext uri="{FF2B5EF4-FFF2-40B4-BE49-F238E27FC236}">
                <a16:creationId xmlns:a16="http://schemas.microsoft.com/office/drawing/2014/main" id="{0A88F4ED-14ED-469E-B1A5-174E3980FD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58" y="53413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3" name="文本框 85">
            <a:extLst>
              <a:ext uri="{FF2B5EF4-FFF2-40B4-BE49-F238E27FC236}">
                <a16:creationId xmlns:a16="http://schemas.microsoft.com/office/drawing/2014/main" id="{7FDE4811-30DA-4675-8242-8F9041CFCF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3" y="554773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慢</a:t>
            </a:r>
            <a:endParaRPr lang="zh-CN" altLang="en-US" dirty="0"/>
          </a:p>
        </p:txBody>
      </p:sp>
      <p:sp>
        <p:nvSpPr>
          <p:cNvPr id="24" name="AutoShape 25">
            <a:extLst>
              <a:ext uri="{FF2B5EF4-FFF2-40B4-BE49-F238E27FC236}">
                <a16:creationId xmlns:a16="http://schemas.microsoft.com/office/drawing/2014/main" id="{3AAA170A-83DF-40B6-8DB8-20438E4F02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2008" y="388286"/>
            <a:ext cx="6722429" cy="151163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7" name="Text Box 19">
            <a:extLst>
              <a:ext uri="{FF2B5EF4-FFF2-40B4-BE49-F238E27FC236}">
                <a16:creationId xmlns:a16="http://schemas.microsoft.com/office/drawing/2014/main" id="{0148B839-EE33-4CA0-A4D5-F44B086620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8063" y="414973"/>
            <a:ext cx="664067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很慢   非常慢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一点儿    慢一点儿    请慢一点儿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我吃饭很慢     我跑步很慢   我骑自行车很慢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30" name="圆角矩形 38">
            <a:extLst>
              <a:ext uri="{FF2B5EF4-FFF2-40B4-BE49-F238E27FC236}">
                <a16:creationId xmlns:a16="http://schemas.microsoft.com/office/drawing/2014/main" id="{55442EE5-B80F-4552-8115-234F89C5D9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287093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31" name="文本框 85">
            <a:extLst>
              <a:ext uri="{FF2B5EF4-FFF2-40B4-BE49-F238E27FC236}">
                <a16:creationId xmlns:a16="http://schemas.microsoft.com/office/drawing/2014/main" id="{6F8AD496-68C5-4529-B8AF-7F174DDD77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0233" y="2891573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快</a:t>
            </a:r>
            <a:endParaRPr lang="zh-CN" altLang="en-US" dirty="0"/>
          </a:p>
        </p:txBody>
      </p:sp>
      <p:sp>
        <p:nvSpPr>
          <p:cNvPr id="32" name="AutoShape 25">
            <a:extLst>
              <a:ext uri="{FF2B5EF4-FFF2-40B4-BE49-F238E27FC236}">
                <a16:creationId xmlns:a16="http://schemas.microsoft.com/office/drawing/2014/main" id="{9E2A822B-AD67-4B79-A931-C12EB3995E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0108" y="2725086"/>
            <a:ext cx="6722429" cy="151163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3" name="Text Box 19">
            <a:extLst>
              <a:ext uri="{FF2B5EF4-FFF2-40B4-BE49-F238E27FC236}">
                <a16:creationId xmlns:a16="http://schemas.microsoft.com/office/drawing/2014/main" id="{C187750C-7FE6-47A6-A678-86B165CB90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8063" y="2649757"/>
            <a:ext cx="6470179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很快   非常快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一点儿   快一点儿    请快一点儿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我吃饭很快    我跑步很快    我骑自行车很快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34" name="文本框 85">
            <a:extLst>
              <a:ext uri="{FF2B5EF4-FFF2-40B4-BE49-F238E27FC236}">
                <a16:creationId xmlns:a16="http://schemas.microsoft.com/office/drawing/2014/main" id="{FF4B24E5-23DE-4DB6-B6B9-D614658D36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5938" y="4964213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过</a:t>
            </a:r>
            <a:endParaRPr lang="zh-CN" altLang="en-US" dirty="0"/>
          </a:p>
        </p:txBody>
      </p:sp>
      <p:sp>
        <p:nvSpPr>
          <p:cNvPr id="35" name="AutoShape 25">
            <a:extLst>
              <a:ext uri="{FF2B5EF4-FFF2-40B4-BE49-F238E27FC236}">
                <a16:creationId xmlns:a16="http://schemas.microsoft.com/office/drawing/2014/main" id="{D496A3BE-376E-46FC-B471-C48952E725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4797726"/>
            <a:ext cx="6722429" cy="151163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6" name="Text Box 19">
            <a:extLst>
              <a:ext uri="{FF2B5EF4-FFF2-40B4-BE49-F238E27FC236}">
                <a16:creationId xmlns:a16="http://schemas.microsoft.com/office/drawing/2014/main" id="{0074E8AC-0B74-43DD-A768-3AF832D245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13768" y="4722397"/>
            <a:ext cx="6722429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过生日   过新年    过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Christmas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过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Easter </a:t>
            </a: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过星期日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：你什么时候过生日？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8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15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号过生日。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ldLvl="0" animBg="1" autoUpdateAnimBg="0"/>
      <p:bldP spid="32" grpId="0" bldLvl="0" animBg="1" autoUpdateAnimBg="0"/>
      <p:bldP spid="35" grpId="0" bldLvl="0" animBg="1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圆角矩形 38">
            <a:extLst>
              <a:ext uri="{FF2B5EF4-FFF2-40B4-BE49-F238E27FC236}">
                <a16:creationId xmlns:a16="http://schemas.microsoft.com/office/drawing/2014/main" id="{5EBF88E4-AEBF-49E2-9078-36B541BB17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901" y="3875950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 dirty="0"/>
          </a:p>
        </p:txBody>
      </p:sp>
      <p:cxnSp>
        <p:nvCxnSpPr>
          <p:cNvPr id="8203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6" name="圆角矩形 38">
            <a:extLst>
              <a:ext uri="{FF2B5EF4-FFF2-40B4-BE49-F238E27FC236}">
                <a16:creationId xmlns:a16="http://schemas.microsoft.com/office/drawing/2014/main" id="{6422276C-E59F-4CA6-9485-DE68B8203D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4638" y="50365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 dirty="0"/>
          </a:p>
        </p:txBody>
      </p:sp>
      <p:sp>
        <p:nvSpPr>
          <p:cNvPr id="17" name="文本框 85">
            <a:extLst>
              <a:ext uri="{FF2B5EF4-FFF2-40B4-BE49-F238E27FC236}">
                <a16:creationId xmlns:a16="http://schemas.microsoft.com/office/drawing/2014/main" id="{50DDF12B-5B9D-4B28-8DDD-3C6D766C7E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113" y="524293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走</a:t>
            </a:r>
            <a:endParaRPr lang="zh-CN" altLang="en-US" dirty="0"/>
          </a:p>
        </p:txBody>
      </p:sp>
      <p:sp>
        <p:nvSpPr>
          <p:cNvPr id="18" name="AutoShape 25">
            <a:extLst>
              <a:ext uri="{FF2B5EF4-FFF2-40B4-BE49-F238E27FC236}">
                <a16:creationId xmlns:a16="http://schemas.microsoft.com/office/drawing/2014/main" id="{1A6DA2F7-DF06-49C2-AE1B-0DA75F2FDC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8988" y="357806"/>
            <a:ext cx="6984049" cy="281211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880BDA41-6942-4BCA-9C27-2EF127EBC05B}"/>
              </a:ext>
            </a:extLst>
          </p:cNvPr>
          <p:cNvSpPr txBox="1"/>
          <p:nvPr/>
        </p:nvSpPr>
        <p:spPr>
          <a:xfrm>
            <a:off x="2313774" y="503654"/>
            <a:ext cx="653558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走路    坐车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走几分钟    跑几分钟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en-US" altLang="zh-CN" sz="2400" b="1" dirty="0"/>
              <a:t>A</a:t>
            </a:r>
            <a:r>
              <a:rPr lang="zh-CN" altLang="en-US" sz="2400" b="1" dirty="0"/>
              <a:t>：学校在哪儿？远吗？</a:t>
            </a:r>
            <a:endParaRPr lang="en-US" altLang="zh-CN" sz="2400" b="1" dirty="0"/>
          </a:p>
          <a:p>
            <a:r>
              <a:rPr lang="en-US" altLang="zh-CN" sz="2400" b="1" dirty="0"/>
              <a:t>B</a:t>
            </a:r>
            <a:r>
              <a:rPr lang="zh-CN" altLang="en-US" sz="2400" b="1" dirty="0"/>
              <a:t>：学校在那儿，你能看见，走几分钟就到了。     </a:t>
            </a:r>
            <a:endParaRPr lang="en-US" altLang="zh-CN" sz="2400" b="1" dirty="0"/>
          </a:p>
        </p:txBody>
      </p:sp>
      <p:sp>
        <p:nvSpPr>
          <p:cNvPr id="7" name="文本框 85">
            <a:extLst>
              <a:ext uri="{FF2B5EF4-FFF2-40B4-BE49-F238E27FC236}">
                <a16:creationId xmlns:a16="http://schemas.microsoft.com/office/drawing/2014/main" id="{15C18369-C463-4695-988B-98BE8DFF3D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837" y="385456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到</a:t>
            </a:r>
            <a:endParaRPr lang="zh-CN" altLang="en-US" dirty="0"/>
          </a:p>
        </p:txBody>
      </p:sp>
      <p:sp>
        <p:nvSpPr>
          <p:cNvPr id="8" name="AutoShape 25">
            <a:extLst>
              <a:ext uri="{FF2B5EF4-FFF2-40B4-BE49-F238E27FC236}">
                <a16:creationId xmlns:a16="http://schemas.microsoft.com/office/drawing/2014/main" id="{78156300-7F76-4BEE-A167-70E17DFBB2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17712" y="3688080"/>
            <a:ext cx="6984049" cy="281211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C4F6B4ED-27A6-4D82-B5EB-4A4F44BF44B7}"/>
              </a:ext>
            </a:extLst>
          </p:cNvPr>
          <p:cNvSpPr txBox="1"/>
          <p:nvPr/>
        </p:nvSpPr>
        <p:spPr>
          <a:xfrm>
            <a:off x="2252498" y="3833928"/>
            <a:ext cx="653558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到学校了    到家了    到</a:t>
            </a:r>
            <a:r>
              <a:rPr lang="en-US" altLang="zh-CN" sz="2400" b="1" dirty="0"/>
              <a:t>Lampeter</a:t>
            </a:r>
            <a:r>
              <a:rPr lang="zh-CN" altLang="en-US" sz="2400" b="1" dirty="0"/>
              <a:t>了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今天我</a:t>
            </a:r>
            <a:r>
              <a:rPr lang="en-US" altLang="zh-CN" sz="2400" b="1" dirty="0"/>
              <a:t>7</a:t>
            </a:r>
            <a:r>
              <a:rPr lang="zh-CN" altLang="en-US" sz="2400" b="1" dirty="0"/>
              <a:t>点就到学校了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我的生日是</a:t>
            </a:r>
            <a:r>
              <a:rPr lang="en-US" altLang="zh-CN" sz="2400" b="1" dirty="0"/>
              <a:t>2</a:t>
            </a:r>
            <a:r>
              <a:rPr lang="zh-CN" altLang="en-US" sz="2400" b="1" dirty="0"/>
              <a:t>月</a:t>
            </a:r>
            <a:r>
              <a:rPr lang="en-US" altLang="zh-CN" sz="2400" b="1" dirty="0"/>
              <a:t>7</a:t>
            </a:r>
            <a:r>
              <a:rPr lang="zh-CN" altLang="en-US" sz="2400" b="1" dirty="0"/>
              <a:t>号，到下个月我就</a:t>
            </a:r>
            <a:r>
              <a:rPr lang="en-US" altLang="zh-CN" sz="2400" b="1" dirty="0"/>
              <a:t>20</a:t>
            </a:r>
            <a:r>
              <a:rPr lang="zh-CN" altLang="en-US" sz="2400" b="1" dirty="0"/>
              <a:t>岁了。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到明年就没有</a:t>
            </a:r>
            <a:r>
              <a:rPr lang="en-US" altLang="zh-CN" sz="2400" b="1" dirty="0"/>
              <a:t>COVID-19</a:t>
            </a:r>
            <a:r>
              <a:rPr lang="zh-CN" altLang="en-US" sz="2400" b="1" dirty="0"/>
              <a:t>了。</a:t>
            </a:r>
            <a:endParaRPr lang="en-US" altLang="zh-CN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 autoUpdateAnimBg="0"/>
      <p:bldP spid="8" grpId="0" bldLvl="0" animBg="1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教室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jiàoshì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路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307884" y="414218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机场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jīchǎng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离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2FCBB15-5214-4A04-9475-D47069E902C1}"/>
              </a:ext>
            </a:extLst>
          </p:cNvPr>
          <p:cNvSpPr txBox="1"/>
          <p:nvPr/>
        </p:nvSpPr>
        <p:spPr>
          <a:xfrm>
            <a:off x="1280160" y="2480017"/>
            <a:ext cx="21460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远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yuǎn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  <a:p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3873664" y="3543290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公共汽车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gōnggòng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qìchē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小时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xiǎoshí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3372546" y="484923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慢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màn</a:t>
            </a:r>
            <a:r>
              <a:rPr lang="en-US" altLang="zh-CN" sz="2800" dirty="0"/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55192E5-0C2D-488E-96EE-AC91E29253A3}"/>
              </a:ext>
            </a:extLst>
          </p:cNvPr>
          <p:cNvSpPr txBox="1"/>
          <p:nvPr/>
        </p:nvSpPr>
        <p:spPr>
          <a:xfrm>
            <a:off x="6488635" y="4429760"/>
            <a:ext cx="2465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快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kuài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9F58186-733F-47AE-B884-A9732F22AD6D}"/>
              </a:ext>
            </a:extLst>
          </p:cNvPr>
          <p:cNvSpPr txBox="1"/>
          <p:nvPr/>
        </p:nvSpPr>
        <p:spPr>
          <a:xfrm>
            <a:off x="425245" y="5509146"/>
            <a:ext cx="3407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过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guò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AD514178-63F0-4AD9-9367-E3008FBE5528}"/>
              </a:ext>
            </a:extLst>
          </p:cNvPr>
          <p:cNvSpPr txBox="1"/>
          <p:nvPr/>
        </p:nvSpPr>
        <p:spPr>
          <a:xfrm>
            <a:off x="3372546" y="5890250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走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zǒu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594B61FE-F457-48DE-B5FD-453B76A43FB9}"/>
              </a:ext>
            </a:extLst>
          </p:cNvPr>
          <p:cNvSpPr txBox="1"/>
          <p:nvPr/>
        </p:nvSpPr>
        <p:spPr>
          <a:xfrm>
            <a:off x="6695440" y="5577840"/>
            <a:ext cx="2465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到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dào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公司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gōngsī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  <a:p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4714432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103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classroom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1696719" y="1205649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road, way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airport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304799" y="2198947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company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5711366" y="1149002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be away from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bus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327678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far, distant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7AFB8A30-CA54-4483-AD6C-85BF4C6C7BDD}"/>
              </a:ext>
            </a:extLst>
          </p:cNvPr>
          <p:cNvSpPr txBox="1"/>
          <p:nvPr/>
        </p:nvSpPr>
        <p:spPr>
          <a:xfrm>
            <a:off x="6757489" y="4785668"/>
            <a:ext cx="21629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quick, fast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56322" y="4498722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slow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9ED5682-8953-4E96-89BE-DA9408AA137D}"/>
              </a:ext>
            </a:extLst>
          </p:cNvPr>
          <p:cNvSpPr txBox="1"/>
          <p:nvPr/>
        </p:nvSpPr>
        <p:spPr>
          <a:xfrm>
            <a:off x="2696206" y="5016501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pass or spend time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hour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EBB13E34-44EE-401F-A0C3-E098BAF5B9B1}"/>
              </a:ext>
            </a:extLst>
          </p:cNvPr>
          <p:cNvSpPr txBox="1"/>
          <p:nvPr/>
        </p:nvSpPr>
        <p:spPr>
          <a:xfrm>
            <a:off x="6198318" y="5902141"/>
            <a:ext cx="259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arrive or reach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572B12E7-1FFD-41B6-8A4A-0D77F8AFF5EC}"/>
              </a:ext>
            </a:extLst>
          </p:cNvPr>
          <p:cNvSpPr txBox="1"/>
          <p:nvPr/>
        </p:nvSpPr>
        <p:spPr>
          <a:xfrm>
            <a:off x="548639" y="5902142"/>
            <a:ext cx="17170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walk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6973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3B7DB3F1-EBF0-4F2C-A4B5-0A650AC7A8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9695"/>
            <a:ext cx="9144000" cy="6758609"/>
          </a:xfrm>
          <a:prstGeom prst="rect">
            <a:avLst/>
          </a:prstGeom>
        </p:spPr>
      </p:pic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9" name="文本框 8">
            <a:extLst>
              <a:ext uri="{FF2B5EF4-FFF2-40B4-BE49-F238E27FC236}">
                <a16:creationId xmlns:a16="http://schemas.microsoft.com/office/drawing/2014/main" id="{0EA777E1-D332-46C0-A945-E350155385FE}"/>
              </a:ext>
            </a:extLst>
          </p:cNvPr>
          <p:cNvSpPr txBox="1"/>
          <p:nvPr/>
        </p:nvSpPr>
        <p:spPr>
          <a:xfrm>
            <a:off x="2118677" y="5277548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C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5342CFD-C962-402D-8C9F-B28CC576A5DC}"/>
              </a:ext>
            </a:extLst>
          </p:cNvPr>
          <p:cNvSpPr txBox="1"/>
          <p:nvPr/>
        </p:nvSpPr>
        <p:spPr>
          <a:xfrm>
            <a:off x="2306320" y="6169097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D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5B39B6C0-74C7-4CB8-A624-B471756760F6}"/>
              </a:ext>
            </a:extLst>
          </p:cNvPr>
          <p:cNvSpPr txBox="1"/>
          <p:nvPr/>
        </p:nvSpPr>
        <p:spPr>
          <a:xfrm>
            <a:off x="5252720" y="594535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A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40DDFA27-C7F2-45CB-B363-07CA6C896EBE}"/>
              </a:ext>
            </a:extLst>
          </p:cNvPr>
          <p:cNvSpPr txBox="1"/>
          <p:nvPr/>
        </p:nvSpPr>
        <p:spPr>
          <a:xfrm>
            <a:off x="7950517" y="5174330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B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48AF853-0B15-4001-A7B5-15FC54584351}"/>
              </a:ext>
            </a:extLst>
          </p:cNvPr>
          <p:cNvSpPr txBox="1"/>
          <p:nvPr/>
        </p:nvSpPr>
        <p:spPr>
          <a:xfrm>
            <a:off x="5075237" y="5182829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E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2A382E8-3B8A-4EC1-BD10-64CABC04C9D7}"/>
              </a:ext>
            </a:extLst>
          </p:cNvPr>
          <p:cNvSpPr txBox="1"/>
          <p:nvPr/>
        </p:nvSpPr>
        <p:spPr>
          <a:xfrm>
            <a:off x="7930197" y="5937473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F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6E89C1F4-1870-427F-9179-50336A209D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30129"/>
            <a:ext cx="9144000" cy="5397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053868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5EA5F640-14F0-47D3-97C6-F473D18107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19636"/>
            <a:ext cx="9144000" cy="6018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683175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800411F9-D1FB-4B0B-9DF0-A4243C9CF6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75201"/>
            <a:ext cx="9144000" cy="3107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501349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9A0AD38-562A-4257-B1B6-85D298363442}" type="slidenum">
              <a:rPr lang="zh-CN" altLang="en-US" smtClean="0"/>
              <a:pPr/>
              <a:t>21</a:t>
            </a:fld>
            <a:endParaRPr lang="en-US" altLang="zh-CN" sz="1800"/>
          </a:p>
        </p:txBody>
      </p:sp>
      <p:sp>
        <p:nvSpPr>
          <p:cNvPr id="35843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4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5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5846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10" name="圆角矩形 7"/>
          <p:cNvSpPr>
            <a:spLocks noChangeArrowheads="1"/>
          </p:cNvSpPr>
          <p:nvPr/>
        </p:nvSpPr>
        <p:spPr bwMode="auto">
          <a:xfrm>
            <a:off x="2145347" y="898525"/>
            <a:ext cx="4235133" cy="601663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511" name="Text Box 7"/>
          <p:cNvSpPr txBox="1">
            <a:spLocks noChangeArrowheads="1"/>
          </p:cNvSpPr>
          <p:nvPr/>
        </p:nvSpPr>
        <p:spPr bwMode="auto">
          <a:xfrm>
            <a:off x="920433" y="898525"/>
            <a:ext cx="82613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               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还</a:t>
            </a:r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1438910" y="1825625"/>
            <a:ext cx="7397750" cy="1947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             你怎么</a:t>
            </a:r>
            <a:r>
              <a:rPr lang="zh-CN" altLang="en-US" sz="2800" b="1" dirty="0">
                <a:solidFill>
                  <a:srgbClr val="FF0000"/>
                </a:solidFill>
              </a:rPr>
              <a:t>还</a:t>
            </a:r>
            <a:r>
              <a:rPr lang="zh-CN" altLang="en-US" sz="2800" b="1" dirty="0"/>
              <a:t>在家呢？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    八点了，他</a:t>
            </a:r>
            <a:r>
              <a:rPr lang="zh-CN" altLang="en-US" sz="2800" b="1" dirty="0">
                <a:solidFill>
                  <a:srgbClr val="FF0000"/>
                </a:solidFill>
              </a:rPr>
              <a:t>还</a:t>
            </a:r>
            <a:r>
              <a:rPr lang="zh-CN" altLang="en-US" sz="2800" b="1" dirty="0"/>
              <a:t>在睡觉。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           你怎么</a:t>
            </a:r>
            <a:r>
              <a:rPr lang="zh-CN" altLang="en-US" sz="2800" b="1" dirty="0">
                <a:solidFill>
                  <a:srgbClr val="FF0000"/>
                </a:solidFill>
              </a:rPr>
              <a:t>还没</a:t>
            </a:r>
            <a:r>
              <a:rPr lang="zh-CN" altLang="en-US" sz="2800" b="1" dirty="0"/>
              <a:t>吃饭呢？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1728788" y="4465638"/>
            <a:ext cx="6691312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十点了，他</a:t>
            </a:r>
            <a:r>
              <a:rPr lang="zh-CN" altLang="en-US" sz="2800" b="1" dirty="0">
                <a:solidFill>
                  <a:srgbClr val="FF0000"/>
                </a:solidFill>
              </a:rPr>
              <a:t>还</a:t>
            </a:r>
            <a:r>
              <a:rPr lang="zh-CN" altLang="en-US" sz="2800" b="1" dirty="0"/>
              <a:t>在学习。</a:t>
            </a:r>
          </a:p>
          <a:p>
            <a:r>
              <a:rPr lang="zh-CN" altLang="en-US" sz="2800" b="1" dirty="0"/>
              <a:t>你怎么</a:t>
            </a:r>
            <a:r>
              <a:rPr lang="zh-CN" altLang="en-US" sz="2800" b="1" dirty="0">
                <a:solidFill>
                  <a:srgbClr val="FF0000"/>
                </a:solidFill>
              </a:rPr>
              <a:t>还</a:t>
            </a:r>
            <a:r>
              <a:rPr lang="zh-CN" altLang="en-US" sz="2800" b="1" dirty="0"/>
              <a:t>在加班？</a:t>
            </a:r>
          </a:p>
          <a:p>
            <a:r>
              <a:rPr lang="zh-CN" altLang="en-US" sz="2800" b="1" dirty="0"/>
              <a:t>这么晚了，大卫为什么</a:t>
            </a:r>
            <a:r>
              <a:rPr lang="zh-CN" altLang="en-US" sz="2800" b="1" dirty="0">
                <a:solidFill>
                  <a:srgbClr val="FF0000"/>
                </a:solidFill>
              </a:rPr>
              <a:t>还没</a:t>
            </a:r>
            <a:r>
              <a:rPr lang="zh-CN" altLang="en-US" sz="2800" b="1" dirty="0"/>
              <a:t>休息？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15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0" grpId="0" bldLvl="0" animBg="1" autoUpdateAnimBg="0"/>
      <p:bldP spid="21512" grpId="0" bldLvl="0" autoUpdateAnimBg="0"/>
      <p:bldP spid="21513" grpId="0" bldLvl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5" name="文本框 4">
            <a:extLst>
              <a:ext uri="{FF2B5EF4-FFF2-40B4-BE49-F238E27FC236}">
                <a16:creationId xmlns:a16="http://schemas.microsoft.com/office/drawing/2014/main" id="{EE799EA1-C3E4-4346-BB68-232162D2C0DC}"/>
              </a:ext>
            </a:extLst>
          </p:cNvPr>
          <p:cNvSpPr txBox="1"/>
          <p:nvPr/>
        </p:nvSpPr>
        <p:spPr>
          <a:xfrm>
            <a:off x="703421" y="2655570"/>
            <a:ext cx="41859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十二点了，他在做什么？</a:t>
            </a:r>
            <a:endParaRPr lang="en-US" altLang="zh-CN" sz="2800" dirty="0"/>
          </a:p>
          <a:p>
            <a:r>
              <a:rPr lang="zh-CN" altLang="en-US" sz="2800" dirty="0"/>
              <a:t>他睡觉了吗？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try to say with </a:t>
            </a:r>
            <a:r>
              <a:rPr lang="zh-CN" altLang="en-US" sz="2800" dirty="0"/>
              <a:t>还</a:t>
            </a:r>
            <a:endParaRPr lang="en-US" altLang="zh-CN" sz="2800" dirty="0"/>
          </a:p>
          <a:p>
            <a:endParaRPr lang="en-US" altLang="zh-CN" sz="2800" dirty="0"/>
          </a:p>
          <a:p>
            <a:endParaRPr lang="en-US" altLang="zh-CN" sz="2800" dirty="0"/>
          </a:p>
          <a:p>
            <a:endParaRPr lang="en-US" altLang="zh-CN" sz="2800" dirty="0"/>
          </a:p>
          <a:p>
            <a:endParaRPr lang="en-US" altLang="zh-CN" sz="2800" dirty="0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6BACA6EC-A3B5-408E-AB3E-D60A3ED67A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3920" y="3713480"/>
            <a:ext cx="2742564" cy="2742564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0A50D188-7F9E-4962-A98B-706CFEFBE1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9100" y="752306"/>
            <a:ext cx="3563937" cy="2851150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ABD695B1-7A03-4F40-9488-FC93444481EB}"/>
              </a:ext>
            </a:extLst>
          </p:cNvPr>
          <p:cNvSpPr txBox="1"/>
          <p:nvPr/>
        </p:nvSpPr>
        <p:spPr>
          <a:xfrm>
            <a:off x="375920" y="229086"/>
            <a:ext cx="641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S+</a:t>
            </a:r>
            <a:r>
              <a:rPr lang="zh-CN" altLang="en-US" sz="2800" dirty="0">
                <a:solidFill>
                  <a:srgbClr val="FF0000"/>
                </a:solidFill>
              </a:rPr>
              <a:t>还（在</a:t>
            </a:r>
            <a:r>
              <a:rPr lang="en-US" altLang="zh-CN" sz="2800" dirty="0">
                <a:solidFill>
                  <a:srgbClr val="FF0000"/>
                </a:solidFill>
              </a:rPr>
              <a:t>/</a:t>
            </a:r>
            <a:r>
              <a:rPr lang="zh-CN" altLang="en-US" sz="2800" dirty="0">
                <a:solidFill>
                  <a:srgbClr val="FF0000"/>
                </a:solidFill>
              </a:rPr>
              <a:t>会</a:t>
            </a:r>
            <a:r>
              <a:rPr lang="en-US" altLang="zh-CN" sz="2800" dirty="0">
                <a:solidFill>
                  <a:srgbClr val="FF0000"/>
                </a:solidFill>
              </a:rPr>
              <a:t>/</a:t>
            </a:r>
            <a:r>
              <a:rPr lang="zh-CN" altLang="en-US" sz="2800" dirty="0">
                <a:solidFill>
                  <a:srgbClr val="FF0000"/>
                </a:solidFill>
              </a:rPr>
              <a:t>想</a:t>
            </a:r>
            <a:r>
              <a:rPr lang="en-US" altLang="zh-CN" sz="2800" dirty="0">
                <a:solidFill>
                  <a:srgbClr val="FF0000"/>
                </a:solidFill>
              </a:rPr>
              <a:t>/</a:t>
            </a:r>
            <a:r>
              <a:rPr lang="zh-CN" altLang="en-US" sz="2800" dirty="0">
                <a:solidFill>
                  <a:srgbClr val="FF0000"/>
                </a:solidFill>
              </a:rPr>
              <a:t>要</a:t>
            </a:r>
            <a:r>
              <a:rPr lang="en-US" altLang="zh-CN" sz="2800" dirty="0">
                <a:solidFill>
                  <a:srgbClr val="FF0000"/>
                </a:solidFill>
              </a:rPr>
              <a:t>/</a:t>
            </a:r>
            <a:r>
              <a:rPr lang="zh-CN" altLang="en-US" sz="2800" dirty="0">
                <a:solidFill>
                  <a:srgbClr val="FF0000"/>
                </a:solidFill>
              </a:rPr>
              <a:t>有）</a:t>
            </a:r>
            <a:r>
              <a:rPr lang="en-US" altLang="zh-CN" sz="2800" dirty="0">
                <a:solidFill>
                  <a:srgbClr val="FF0000"/>
                </a:solidFill>
              </a:rPr>
              <a:t>+Predicate</a:t>
            </a:r>
            <a:endParaRPr lang="zh-CN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37694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loudly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600" dirty="0"/>
              <a:t>八点了，他</a:t>
            </a:r>
            <a:r>
              <a:rPr lang="zh-CN" altLang="en-US" sz="3600" dirty="0">
                <a:solidFill>
                  <a:srgbClr val="FF0000"/>
                </a:solidFill>
              </a:rPr>
              <a:t>还在</a:t>
            </a:r>
            <a:r>
              <a:rPr lang="zh-CN" altLang="en-US" sz="3600" dirty="0"/>
              <a:t>睡觉呢。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你怎么</a:t>
            </a:r>
            <a:r>
              <a:rPr lang="zh-CN" altLang="en-US" sz="3600" dirty="0">
                <a:solidFill>
                  <a:srgbClr val="FF0000"/>
                </a:solidFill>
              </a:rPr>
              <a:t>还没</a:t>
            </a:r>
            <a:r>
              <a:rPr lang="zh-CN" altLang="en-US" sz="3600" dirty="0"/>
              <a:t>去上课？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离下课</a:t>
            </a:r>
            <a:r>
              <a:rPr lang="zh-CN" altLang="en-US" sz="3600" dirty="0">
                <a:solidFill>
                  <a:srgbClr val="FF0000"/>
                </a:solidFill>
              </a:rPr>
              <a:t>还有</a:t>
            </a:r>
            <a:r>
              <a:rPr lang="zh-CN" altLang="en-US" sz="3600" dirty="0"/>
              <a:t>十分钟？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明天他</a:t>
            </a:r>
            <a:r>
              <a:rPr lang="zh-CN" altLang="en-US" sz="3600" dirty="0">
                <a:solidFill>
                  <a:srgbClr val="FF0000"/>
                </a:solidFill>
              </a:rPr>
              <a:t>还会</a:t>
            </a:r>
            <a:r>
              <a:rPr lang="zh-CN" altLang="en-US" sz="3600" dirty="0"/>
              <a:t>来看你。</a:t>
            </a:r>
          </a:p>
        </p:txBody>
      </p:sp>
    </p:spTree>
    <p:extLst>
      <p:ext uri="{BB962C8B-B14F-4D97-AF65-F5344CB8AC3E}">
        <p14:creationId xmlns:p14="http://schemas.microsoft.com/office/powerpoint/2010/main" val="3277227187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Tell the difference of </a:t>
            </a:r>
            <a:r>
              <a:rPr lang="zh-CN" altLang="en-US" sz="4000" dirty="0">
                <a:solidFill>
                  <a:srgbClr val="FF0000"/>
                </a:solidFill>
              </a:rPr>
              <a:t>还</a:t>
            </a:r>
            <a:r>
              <a:rPr lang="en-US" altLang="zh-CN" sz="4000" dirty="0">
                <a:solidFill>
                  <a:srgbClr val="FF0000"/>
                </a:solidFill>
              </a:rPr>
              <a:t>’s meaning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这件衣服还行，不太大。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下课了，他还在看书呢。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昨天的考试还可以。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明天我还想去游泳。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5. </a:t>
            </a:r>
            <a:r>
              <a:rPr lang="zh-CN" altLang="en-US" sz="4000" dirty="0">
                <a:solidFill>
                  <a:srgbClr val="00B050"/>
                </a:solidFill>
              </a:rPr>
              <a:t>你怎么还没睡觉呢？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803724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 for text 1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大卫在哪儿呢？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大卫在做什么呢？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现在几点了？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大卫为什么还不回来？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619393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</a:t>
            </a:r>
            <a:r>
              <a:rPr lang="zh-CN" altLang="en-US" sz="2800" dirty="0"/>
              <a:t>大卫</a:t>
            </a:r>
            <a:r>
              <a:rPr lang="en-US" altLang="zh-CN" sz="2800" dirty="0"/>
              <a:t>…….</a:t>
            </a:r>
            <a:r>
              <a:rPr lang="zh-CN" altLang="en-US" sz="2800" dirty="0"/>
              <a:t>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：没有，他</a:t>
            </a:r>
            <a:r>
              <a:rPr lang="en-US" altLang="zh-CN" sz="2800" dirty="0"/>
              <a:t>……</a:t>
            </a:r>
            <a:r>
              <a:rPr lang="zh-CN" altLang="en-US" sz="2800" dirty="0"/>
              <a:t>呢。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：已经</a:t>
            </a:r>
            <a:r>
              <a:rPr lang="en-US" altLang="zh-CN" sz="2800" dirty="0"/>
              <a:t>……</a:t>
            </a:r>
            <a:r>
              <a:rPr lang="zh-CN" altLang="en-US" sz="2800" dirty="0"/>
              <a:t>了，他怎么</a:t>
            </a:r>
            <a:r>
              <a:rPr lang="en-US" altLang="zh-CN" sz="2800" dirty="0"/>
              <a:t>……</a:t>
            </a:r>
            <a:r>
              <a:rPr lang="zh-CN" altLang="en-US" sz="2800" dirty="0"/>
              <a:t>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：我在门外</a:t>
            </a:r>
            <a:r>
              <a:rPr lang="en-US" altLang="zh-CN" sz="2800" dirty="0"/>
              <a:t>……</a:t>
            </a:r>
            <a:r>
              <a:rPr lang="zh-CN" altLang="en-US" sz="2800" dirty="0"/>
              <a:t>了。</a:t>
            </a:r>
          </a:p>
        </p:txBody>
      </p:sp>
    </p:spTree>
    <p:extLst>
      <p:ext uri="{BB962C8B-B14F-4D97-AF65-F5344CB8AC3E}">
        <p14:creationId xmlns:p14="http://schemas.microsoft.com/office/powerpoint/2010/main" val="3100440003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355A7507-261B-4C08-931D-C3E1B0F0B26B}"/>
              </a:ext>
            </a:extLst>
          </p:cNvPr>
          <p:cNvSpPr txBox="1"/>
          <p:nvPr/>
        </p:nvSpPr>
        <p:spPr>
          <a:xfrm>
            <a:off x="1574800" y="1310640"/>
            <a:ext cx="62458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solidFill>
                  <a:srgbClr val="FF0000"/>
                </a:solidFill>
              </a:rPr>
              <a:t>Narrate with the clues</a:t>
            </a:r>
          </a:p>
          <a:p>
            <a:pPr algn="ctr"/>
            <a:endParaRPr lang="en-US" altLang="zh-CN" sz="3200" dirty="0">
              <a:solidFill>
                <a:srgbClr val="FF0000"/>
              </a:solidFill>
            </a:endParaRPr>
          </a:p>
          <a:p>
            <a:r>
              <a:rPr lang="zh-CN" altLang="en-US" sz="3200" dirty="0"/>
              <a:t>已经</a:t>
            </a:r>
            <a:r>
              <a:rPr lang="en-US" altLang="zh-CN" sz="3200" dirty="0"/>
              <a:t>……</a:t>
            </a:r>
            <a:r>
              <a:rPr lang="zh-CN" altLang="en-US" sz="3200" dirty="0"/>
              <a:t>了，大卫还</a:t>
            </a:r>
            <a:r>
              <a:rPr lang="en-US" altLang="zh-CN" sz="3200" dirty="0"/>
              <a:t>……</a:t>
            </a:r>
            <a:r>
              <a:rPr lang="zh-CN" altLang="en-US" sz="3200" dirty="0"/>
              <a:t>，他还在</a:t>
            </a:r>
            <a:r>
              <a:rPr lang="en-US" altLang="zh-CN" sz="3200" dirty="0"/>
              <a:t>……</a:t>
            </a:r>
            <a:r>
              <a:rPr lang="zh-CN" altLang="en-US" sz="3200" dirty="0"/>
              <a:t>，明天</a:t>
            </a:r>
            <a:r>
              <a:rPr lang="en-US" altLang="zh-CN" sz="3200" dirty="0"/>
              <a:t>……</a:t>
            </a:r>
            <a:r>
              <a:rPr lang="zh-CN" altLang="en-US" sz="3200" dirty="0"/>
              <a:t>，今天他要</a:t>
            </a:r>
            <a:r>
              <a:rPr lang="en-US" altLang="zh-CN" sz="3200" dirty="0"/>
              <a:t>……</a:t>
            </a:r>
            <a:r>
              <a:rPr lang="zh-CN" altLang="en-US" sz="32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961352601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E8238178-B5B7-4929-8B0B-90EB05BDC0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981"/>
            <a:ext cx="9144000" cy="6814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337868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415FA29A-1B41-42D0-8797-B2DAEE7A1C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46665"/>
            <a:ext cx="9144000" cy="3764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218588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78096F1-762E-46B2-A852-60253088C617}" type="slidenum">
              <a:rPr lang="zh-CN" altLang="en-US" smtClean="0"/>
              <a:pPr/>
              <a:t>30</a:t>
            </a:fld>
            <a:endParaRPr lang="en-US" altLang="zh-CN" sz="1800"/>
          </a:p>
        </p:txBody>
      </p:sp>
      <p:sp>
        <p:nvSpPr>
          <p:cNvPr id="36867" name="矩形 2"/>
          <p:cNvSpPr>
            <a:spLocks noChangeArrowheads="1"/>
          </p:cNvSpPr>
          <p:nvPr/>
        </p:nvSpPr>
        <p:spPr bwMode="auto">
          <a:xfrm>
            <a:off x="315341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68" name="矩形 5"/>
          <p:cNvSpPr>
            <a:spLocks noChangeArrowheads="1"/>
          </p:cNvSpPr>
          <p:nvPr/>
        </p:nvSpPr>
        <p:spPr bwMode="auto">
          <a:xfrm>
            <a:off x="636016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69" name="矩形 6"/>
          <p:cNvSpPr>
            <a:spLocks noChangeArrowheads="1"/>
          </p:cNvSpPr>
          <p:nvPr/>
        </p:nvSpPr>
        <p:spPr bwMode="auto">
          <a:xfrm>
            <a:off x="742854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687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58" name="圆角矩形 7"/>
          <p:cNvSpPr>
            <a:spLocks noChangeArrowheads="1"/>
          </p:cNvSpPr>
          <p:nvPr/>
        </p:nvSpPr>
        <p:spPr bwMode="auto">
          <a:xfrm>
            <a:off x="1910080" y="911225"/>
            <a:ext cx="5213668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1561148" y="2540000"/>
            <a:ext cx="6640512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/>
              <a:t>               他明天</a:t>
            </a:r>
            <a:r>
              <a:rPr lang="zh-CN" altLang="en-US" sz="2800" b="1">
                <a:solidFill>
                  <a:srgbClr val="FF0000"/>
                </a:solidFill>
              </a:rPr>
              <a:t>就</a:t>
            </a:r>
            <a:r>
              <a:rPr lang="zh-CN" altLang="en-US" sz="2800" b="1"/>
              <a:t>到了。</a:t>
            </a:r>
          </a:p>
          <a:p>
            <a:pPr>
              <a:lnSpc>
                <a:spcPct val="150000"/>
              </a:lnSpc>
            </a:pPr>
            <a:endParaRPr lang="zh-CN" altLang="en-US" sz="2800" b="1"/>
          </a:p>
          <a:p>
            <a:endParaRPr lang="zh-CN" altLang="en-US"/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1561148" y="3667125"/>
            <a:ext cx="68849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        我女儿明年</a:t>
            </a:r>
            <a:r>
              <a:rPr lang="zh-CN" altLang="en-US" sz="2800" b="1">
                <a:solidFill>
                  <a:srgbClr val="FF0000"/>
                </a:solidFill>
              </a:rPr>
              <a:t>就</a:t>
            </a:r>
            <a:r>
              <a:rPr lang="zh-CN" altLang="en-US" sz="2800" b="1"/>
              <a:t>要上小学了。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1559560" y="1746250"/>
            <a:ext cx="71532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宋体" pitchFamily="2" charset="-122"/>
              </a:rPr>
              <a:t>      我上个月</a:t>
            </a:r>
            <a:r>
              <a:rPr lang="zh-CN" altLang="en-US" sz="2800" b="1">
                <a:solidFill>
                  <a:srgbClr val="FF0000"/>
                </a:solidFill>
                <a:latin typeface="宋体" pitchFamily="2" charset="-122"/>
              </a:rPr>
              <a:t>就</a:t>
            </a:r>
            <a:r>
              <a:rPr lang="zh-CN" altLang="en-US" sz="2800" b="1">
                <a:latin typeface="宋体" pitchFamily="2" charset="-122"/>
              </a:rPr>
              <a:t>来中国了。    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210566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同学们七点半</a:t>
            </a:r>
            <a:r>
              <a:rPr lang="zh-CN" altLang="en-US" sz="2400" b="1">
                <a:solidFill>
                  <a:srgbClr val="FF0000"/>
                </a:solidFill>
              </a:rPr>
              <a:t>就</a:t>
            </a:r>
            <a:r>
              <a:rPr lang="zh-CN" altLang="en-US" sz="2400" b="1"/>
              <a:t>来教室了。</a:t>
            </a:r>
          </a:p>
          <a:p>
            <a:r>
              <a:rPr lang="zh-CN" altLang="en-US" sz="2400" b="1"/>
              <a:t>我坐飞机一个半小时</a:t>
            </a:r>
            <a:r>
              <a:rPr lang="zh-CN" altLang="en-US" sz="2400" b="1">
                <a:solidFill>
                  <a:srgbClr val="FF0000"/>
                </a:solidFill>
              </a:rPr>
              <a:t>就</a:t>
            </a:r>
            <a:r>
              <a:rPr lang="zh-CN" altLang="en-US" sz="2400" b="1"/>
              <a:t>到北京了。</a:t>
            </a:r>
          </a:p>
          <a:p>
            <a:r>
              <a:rPr lang="zh-CN" altLang="en-US" sz="2400" b="1"/>
              <a:t>他二十分钟</a:t>
            </a:r>
            <a:r>
              <a:rPr lang="zh-CN" altLang="en-US" sz="2400" b="1">
                <a:solidFill>
                  <a:srgbClr val="FF0000"/>
                </a:solidFill>
              </a:rPr>
              <a:t>就</a:t>
            </a:r>
            <a:r>
              <a:rPr lang="zh-CN" altLang="en-US" sz="2400" b="1"/>
              <a:t>到。</a:t>
            </a:r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4045585" y="942975"/>
            <a:ext cx="20351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 就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23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235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235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8" grpId="0" bldLvl="0" animBg="1" autoUpdateAnimBg="0"/>
      <p:bldP spid="23559" grpId="0" bldLvl="0" autoUpdateAnimBg="0"/>
      <p:bldP spid="23560" grpId="0" bldLvl="0" autoUpdateAnimBg="0"/>
      <p:bldP spid="23561" grpId="0" bldLvl="0" autoUpdateAnimBg="0"/>
      <p:bldP spid="23563" grpId="0" bldLvl="0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7" name="文本框 6">
            <a:extLst>
              <a:ext uri="{FF2B5EF4-FFF2-40B4-BE49-F238E27FC236}">
                <a16:creationId xmlns:a16="http://schemas.microsoft.com/office/drawing/2014/main" id="{192AFC89-143D-46BB-A503-E1A9314E29C2}"/>
              </a:ext>
            </a:extLst>
          </p:cNvPr>
          <p:cNvSpPr txBox="1"/>
          <p:nvPr/>
        </p:nvSpPr>
        <p:spPr>
          <a:xfrm>
            <a:off x="206001" y="1536174"/>
            <a:ext cx="548867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>
                <a:solidFill>
                  <a:srgbClr val="FF0000"/>
                </a:solidFill>
              </a:rPr>
              <a:t>make a sentence with </a:t>
            </a:r>
            <a:r>
              <a:rPr lang="zh-CN" altLang="en-US" sz="2000" b="1" dirty="0">
                <a:solidFill>
                  <a:srgbClr val="FF0000"/>
                </a:solidFill>
              </a:rPr>
              <a:t>就</a:t>
            </a:r>
            <a:endParaRPr lang="en-US" altLang="zh-CN" sz="2000" b="1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en-US" altLang="zh-CN" sz="2000" b="1" dirty="0"/>
              <a:t>he arrives at the campus at 7:00 AM</a:t>
            </a:r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endParaRPr lang="en-US" altLang="zh-CN" sz="2000" b="1" dirty="0"/>
          </a:p>
          <a:p>
            <a:pPr marL="342900" indent="-342900">
              <a:buAutoNum type="arabicPeriod"/>
            </a:pPr>
            <a:r>
              <a:rPr lang="en-US" altLang="zh-CN" sz="2000" b="1" dirty="0"/>
              <a:t>The Chinese restaurant is not far from the campus, there is only 5 minutes walking to the campus.</a:t>
            </a:r>
            <a:endParaRPr lang="zh-CN" altLang="en-US" sz="2000" b="1" dirty="0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DE4DB23E-9C21-48BB-AC81-9222675881E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0252" y="114198"/>
            <a:ext cx="1458947" cy="1216762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EE9A902B-23ED-48C9-942A-3F81594291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3955" y="214630"/>
            <a:ext cx="2638425" cy="1733550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8E2D8AB7-7C19-4A6F-B632-F956DFFF5A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7880" y="4052571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686628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loudly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我</a:t>
            </a:r>
            <a:r>
              <a:rPr lang="en-US" altLang="zh-CN" sz="3600" dirty="0"/>
              <a:t>7</a:t>
            </a:r>
            <a:r>
              <a:rPr lang="zh-CN" altLang="en-US" sz="3600" dirty="0"/>
              <a:t>点就来教室了。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坐飞机一个小时就到伦敦了？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我昨天晚上</a:t>
            </a:r>
            <a:r>
              <a:rPr lang="en-US" altLang="zh-CN" sz="3600" dirty="0"/>
              <a:t>9</a:t>
            </a:r>
            <a:r>
              <a:rPr lang="zh-CN" altLang="en-US" sz="3600" dirty="0"/>
              <a:t>点就睡觉了？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我看一下就知道什么意思。</a:t>
            </a:r>
          </a:p>
        </p:txBody>
      </p:sp>
    </p:spTree>
    <p:extLst>
      <p:ext uri="{BB962C8B-B14F-4D97-AF65-F5344CB8AC3E}">
        <p14:creationId xmlns:p14="http://schemas.microsoft.com/office/powerpoint/2010/main" val="2862291488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Tell the difference of </a:t>
            </a:r>
            <a:r>
              <a:rPr lang="zh-CN" altLang="en-US" sz="4000" dirty="0">
                <a:solidFill>
                  <a:srgbClr val="FF0000"/>
                </a:solidFill>
              </a:rPr>
              <a:t>就</a:t>
            </a:r>
            <a:r>
              <a:rPr lang="en-US" altLang="zh-CN" sz="4000" dirty="0">
                <a:solidFill>
                  <a:srgbClr val="FF0000"/>
                </a:solidFill>
              </a:rPr>
              <a:t>’s meaning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4000" dirty="0">
                <a:solidFill>
                  <a:srgbClr val="00B050"/>
                </a:solidFill>
              </a:rPr>
              <a:t>我今天</a:t>
            </a:r>
            <a:r>
              <a:rPr lang="en-US" altLang="zh-CN" sz="4000" dirty="0">
                <a:solidFill>
                  <a:srgbClr val="00B050"/>
                </a:solidFill>
              </a:rPr>
              <a:t>7</a:t>
            </a:r>
            <a:r>
              <a:rPr lang="zh-CN" altLang="en-US" sz="4000" dirty="0">
                <a:solidFill>
                  <a:srgbClr val="00B050"/>
                </a:solidFill>
              </a:rPr>
              <a:t>点就去学校了。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他就是我的好朋友。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天气不好，就别去上课了。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走路</a:t>
            </a:r>
            <a:r>
              <a:rPr lang="en-US" altLang="zh-CN" sz="4000" dirty="0">
                <a:solidFill>
                  <a:srgbClr val="00B050"/>
                </a:solidFill>
              </a:rPr>
              <a:t>10</a:t>
            </a:r>
            <a:r>
              <a:rPr lang="zh-CN" altLang="en-US" sz="4000" dirty="0">
                <a:solidFill>
                  <a:srgbClr val="00B050"/>
                </a:solidFill>
              </a:rPr>
              <a:t>分钟就能到学校。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495513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E29742D1-DFB1-4585-BAD0-DB974000D064}"/>
              </a:ext>
            </a:extLst>
          </p:cNvPr>
          <p:cNvSpPr txBox="1"/>
          <p:nvPr/>
        </p:nvSpPr>
        <p:spPr>
          <a:xfrm>
            <a:off x="944880" y="934720"/>
            <a:ext cx="70205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3200" b="1" dirty="0"/>
          </a:p>
          <a:p>
            <a:r>
              <a:rPr lang="en-US" altLang="zh-CN" sz="3200" b="1" dirty="0"/>
              <a:t>A:</a:t>
            </a:r>
            <a:r>
              <a:rPr lang="zh-CN" altLang="en-US" sz="3200" b="1" dirty="0"/>
              <a:t>你现在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呢？</a:t>
            </a:r>
            <a:endParaRPr lang="en-US" altLang="zh-CN" sz="3200" b="1" dirty="0"/>
          </a:p>
          <a:p>
            <a:endParaRPr lang="en-US" altLang="zh-CN" sz="3200" b="1" dirty="0"/>
          </a:p>
          <a:p>
            <a:r>
              <a:rPr lang="en-US" altLang="zh-CN" sz="3200" b="1" dirty="0"/>
              <a:t>B</a:t>
            </a:r>
            <a:r>
              <a:rPr lang="zh-CN" altLang="en-US" sz="3200" b="1" dirty="0"/>
              <a:t>：在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路上。你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了吗？</a:t>
            </a:r>
            <a:endParaRPr lang="en-US" altLang="zh-CN" sz="3200" b="1" dirty="0"/>
          </a:p>
          <a:p>
            <a:endParaRPr lang="en-US" altLang="zh-CN" sz="3200" b="1" dirty="0"/>
          </a:p>
          <a:p>
            <a:r>
              <a:rPr lang="en-US" altLang="zh-CN" sz="3200" b="1" dirty="0"/>
              <a:t>A</a:t>
            </a:r>
            <a:r>
              <a:rPr lang="zh-CN" altLang="en-US" sz="3200" b="1" dirty="0"/>
              <a:t>：我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了，你还有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能到这儿</a:t>
            </a:r>
            <a:r>
              <a:rPr lang="en-US" altLang="zh-CN" sz="3200" b="1" dirty="0"/>
              <a:t>?</a:t>
            </a:r>
          </a:p>
          <a:p>
            <a:endParaRPr lang="en-US" altLang="zh-CN" sz="3200" b="1" dirty="0"/>
          </a:p>
          <a:p>
            <a:r>
              <a:rPr lang="en-US" altLang="zh-CN" sz="3200" b="1" dirty="0"/>
              <a:t>B: ……</a:t>
            </a:r>
            <a:r>
              <a:rPr lang="zh-CN" altLang="en-US" sz="3200" b="1" dirty="0"/>
              <a:t>就到。</a:t>
            </a:r>
          </a:p>
        </p:txBody>
      </p:sp>
    </p:spTree>
    <p:extLst>
      <p:ext uri="{BB962C8B-B14F-4D97-AF65-F5344CB8AC3E}">
        <p14:creationId xmlns:p14="http://schemas.microsoft.com/office/powerpoint/2010/main" val="966491471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FBCF3DE8-7810-402B-9D97-75C3E7014F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5881"/>
            <a:ext cx="9144000" cy="6466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986802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29B3502F-C3A0-4196-8B21-ED123D353D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54808"/>
            <a:ext cx="9144000" cy="3348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320572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504CDEE-A171-4AFB-971C-B09335FF933D}" type="slidenum">
              <a:rPr lang="zh-CN" altLang="en-US" smtClean="0"/>
              <a:pPr/>
              <a:t>37</a:t>
            </a:fld>
            <a:endParaRPr lang="en-US" altLang="zh-CN" sz="1800"/>
          </a:p>
        </p:txBody>
      </p:sp>
      <p:sp>
        <p:nvSpPr>
          <p:cNvPr id="37891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7892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7893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7894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5606" name="圆角矩形 7"/>
          <p:cNvSpPr>
            <a:spLocks noChangeArrowheads="1"/>
          </p:cNvSpPr>
          <p:nvPr/>
        </p:nvSpPr>
        <p:spPr bwMode="auto">
          <a:xfrm>
            <a:off x="1645919" y="931863"/>
            <a:ext cx="4378961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2828925" y="1034584"/>
            <a:ext cx="22510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 </a:t>
            </a:r>
            <a:r>
              <a:rPr lang="en-US" altLang="zh-CN" sz="2800" b="1" dirty="0">
                <a:solidFill>
                  <a:srgbClr val="FF0000"/>
                </a:solidFill>
              </a:rPr>
              <a:t>A    </a:t>
            </a:r>
            <a:r>
              <a:rPr lang="zh-CN" altLang="en-US" sz="2800" b="1" dirty="0">
                <a:solidFill>
                  <a:srgbClr val="FF0000"/>
                </a:solidFill>
              </a:rPr>
              <a:t>离      </a:t>
            </a:r>
            <a:r>
              <a:rPr lang="en-US" altLang="zh-CN" sz="2800" b="1" dirty="0">
                <a:solidFill>
                  <a:srgbClr val="FF0000"/>
                </a:solidFill>
              </a:rPr>
              <a:t>B</a:t>
            </a:r>
            <a:endParaRPr lang="zh-CN" altLang="en-US" sz="2800" b="1" dirty="0">
              <a:solidFill>
                <a:srgbClr val="FF0000"/>
              </a:solidFill>
            </a:endParaRP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685800" y="2541588"/>
            <a:ext cx="7153275" cy="164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              那个学校</a:t>
            </a:r>
            <a:r>
              <a:rPr lang="zh-CN" altLang="en-US" sz="2800" b="1" dirty="0">
                <a:solidFill>
                  <a:srgbClr val="FF0000"/>
                </a:solidFill>
              </a:rPr>
              <a:t>离</a:t>
            </a:r>
            <a:r>
              <a:rPr lang="zh-CN" altLang="en-US" sz="2800" b="1" dirty="0"/>
              <a:t>我家不远。        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r>
              <a:rPr lang="zh-CN" altLang="en-US" dirty="0"/>
              <a:t>       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685800" y="1746250"/>
            <a:ext cx="79883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          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离</a:t>
            </a:r>
            <a:r>
              <a:rPr lang="en-US" altLang="zh-CN" sz="2800" b="1" dirty="0">
                <a:latin typeface="宋体" pitchFamily="2" charset="-122"/>
              </a:rPr>
              <a:t>holiday</a:t>
            </a:r>
            <a:r>
              <a:rPr lang="zh-CN" altLang="en-US" sz="2800" b="1" dirty="0">
                <a:latin typeface="宋体" pitchFamily="2" charset="-122"/>
              </a:rPr>
              <a:t>还有一个多星期呢！    </a:t>
            </a:r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1645919" y="4595813"/>
            <a:ext cx="6415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我家</a:t>
            </a:r>
            <a:r>
              <a:rPr lang="zh-CN" altLang="en-US" sz="2400" b="1" dirty="0">
                <a:solidFill>
                  <a:srgbClr val="FF0000"/>
                </a:solidFill>
              </a:rPr>
              <a:t>离</a:t>
            </a:r>
            <a:r>
              <a:rPr lang="zh-CN" altLang="en-US" sz="2400" b="1" dirty="0"/>
              <a:t>学校很远。</a:t>
            </a:r>
          </a:p>
          <a:p>
            <a:r>
              <a:rPr lang="zh-CN" altLang="en-US" sz="2400" b="1" dirty="0"/>
              <a:t>公司</a:t>
            </a:r>
            <a:r>
              <a:rPr lang="zh-CN" altLang="en-US" sz="2400" b="1" dirty="0">
                <a:solidFill>
                  <a:srgbClr val="FF0000"/>
                </a:solidFill>
              </a:rPr>
              <a:t>离</a:t>
            </a:r>
            <a:r>
              <a:rPr lang="zh-CN" altLang="en-US" sz="2400" b="1" dirty="0"/>
              <a:t>机场有20多公里。</a:t>
            </a:r>
          </a:p>
          <a:p>
            <a:r>
              <a:rPr lang="zh-CN" altLang="en-US" sz="2400" b="1" dirty="0">
                <a:solidFill>
                  <a:srgbClr val="FF0000"/>
                </a:solidFill>
              </a:rPr>
              <a:t>离</a:t>
            </a:r>
            <a:r>
              <a:rPr lang="zh-CN" altLang="en-US" sz="2400" b="1" dirty="0"/>
              <a:t>妈妈的生日还有一个多星期呢！</a:t>
            </a:r>
          </a:p>
        </p:txBody>
      </p:sp>
      <p:sp>
        <p:nvSpPr>
          <p:cNvPr id="25611" name="Text Box 11"/>
          <p:cNvSpPr txBox="1">
            <a:spLocks noChangeArrowheads="1"/>
          </p:cNvSpPr>
          <p:nvPr/>
        </p:nvSpPr>
        <p:spPr bwMode="auto">
          <a:xfrm>
            <a:off x="687388" y="3695700"/>
            <a:ext cx="69580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                     中国</a:t>
            </a:r>
            <a:r>
              <a:rPr lang="zh-CN" altLang="en-US" sz="2800" b="1" dirty="0">
                <a:solidFill>
                  <a:srgbClr val="FF0000"/>
                </a:solidFill>
              </a:rPr>
              <a:t>离</a:t>
            </a:r>
            <a:r>
              <a:rPr lang="zh-CN" altLang="en-US" sz="2800" b="1" dirty="0"/>
              <a:t>英国很远。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6" grpId="0" bldLvl="0" animBg="1" autoUpdateAnimBg="0"/>
      <p:bldP spid="25607" grpId="0" bldLvl="0" autoUpdateAnimBg="0"/>
      <p:bldP spid="25608" grpId="0" bldLvl="0" autoUpdateAnimBg="0"/>
      <p:bldP spid="25609" grpId="0" bldLvl="0" autoUpdateAnimBg="0"/>
      <p:bldP spid="25610" grpId="0" bldLvl="0" autoUpdateAnimBg="0"/>
      <p:bldP spid="25611" grpId="0" bldLvl="0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8CAC2F4C-124A-4ECA-A35A-A01B14EA6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4288"/>
            <a:ext cx="9144000" cy="2527405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61AED7F-0D82-4073-A92B-A22E5A9748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513117"/>
            <a:ext cx="8562975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697448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6" name="文本框 5">
            <a:extLst>
              <a:ext uri="{FF2B5EF4-FFF2-40B4-BE49-F238E27FC236}">
                <a16:creationId xmlns:a16="http://schemas.microsoft.com/office/drawing/2014/main" id="{90CA8C48-B294-4EDB-BD78-EDF58F9CE46C}"/>
              </a:ext>
            </a:extLst>
          </p:cNvPr>
          <p:cNvSpPr txBox="1"/>
          <p:nvPr/>
        </p:nvSpPr>
        <p:spPr>
          <a:xfrm>
            <a:off x="599440" y="568960"/>
            <a:ext cx="5524500" cy="10064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altLang="zh-CN" sz="2400" b="1" dirty="0"/>
              <a:t>It’s only 8 AM, he has arrived the campus. The class will begin at 10. What you are going to say.</a:t>
            </a:r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r>
              <a:rPr lang="en-US" altLang="zh-CN" sz="2400" b="1" dirty="0"/>
              <a:t>There are 15 minutes left to the end of the class.</a:t>
            </a:r>
          </a:p>
          <a:p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pPr marL="342900" indent="-342900">
              <a:buAutoNum type="arabicPeriod"/>
            </a:pPr>
            <a:endParaRPr lang="en-US" altLang="zh-CN" sz="2400" b="1" dirty="0"/>
          </a:p>
          <a:p>
            <a:endParaRPr lang="en-US" altLang="zh-CN" sz="2400" b="1" dirty="0"/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7D8863A5-2B18-4C48-91E1-CCA4EF2197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3955" y="214630"/>
            <a:ext cx="2638425" cy="17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280344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loudly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我还没吃饭</a:t>
            </a:r>
            <a:r>
              <a:rPr lang="zh-CN" altLang="en-US" sz="3600" dirty="0">
                <a:solidFill>
                  <a:srgbClr val="FF0000"/>
                </a:solidFill>
              </a:rPr>
              <a:t>呢</a:t>
            </a:r>
            <a:r>
              <a:rPr lang="zh-CN" altLang="en-US" sz="3600" dirty="0"/>
              <a:t>。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医院离我家还远</a:t>
            </a:r>
            <a:r>
              <a:rPr lang="zh-CN" altLang="en-US" sz="3600" dirty="0">
                <a:solidFill>
                  <a:srgbClr val="FF0000"/>
                </a:solidFill>
              </a:rPr>
              <a:t>呢</a:t>
            </a:r>
            <a:r>
              <a:rPr lang="zh-CN" altLang="en-US" sz="3600" dirty="0"/>
              <a:t>？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时间还早</a:t>
            </a:r>
            <a:r>
              <a:rPr lang="zh-CN" altLang="en-US" sz="3600" dirty="0">
                <a:solidFill>
                  <a:srgbClr val="FF0000"/>
                </a:solidFill>
              </a:rPr>
              <a:t>呢</a:t>
            </a:r>
            <a:r>
              <a:rPr lang="zh-CN" altLang="en-US" sz="3600" dirty="0"/>
              <a:t>，我们去商店吧。</a:t>
            </a:r>
            <a:endParaRPr lang="en-US" altLang="zh-CN" sz="3600" dirty="0"/>
          </a:p>
          <a:p>
            <a:endParaRPr lang="en-US" altLang="zh-CN" sz="3600" dirty="0"/>
          </a:p>
        </p:txBody>
      </p:sp>
    </p:spTree>
    <p:extLst>
      <p:ext uri="{BB962C8B-B14F-4D97-AF65-F5344CB8AC3E}">
        <p14:creationId xmlns:p14="http://schemas.microsoft.com/office/powerpoint/2010/main" val="3927423287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Tell the difference of </a:t>
            </a:r>
            <a:r>
              <a:rPr lang="zh-CN" altLang="en-US" sz="4000" dirty="0">
                <a:solidFill>
                  <a:srgbClr val="FF0000"/>
                </a:solidFill>
              </a:rPr>
              <a:t>呢</a:t>
            </a:r>
            <a:r>
              <a:rPr lang="en-US" altLang="zh-CN" sz="4000" dirty="0">
                <a:solidFill>
                  <a:srgbClr val="FF0000"/>
                </a:solidFill>
              </a:rPr>
              <a:t>’s function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4000" dirty="0">
                <a:solidFill>
                  <a:srgbClr val="00B050"/>
                </a:solidFill>
              </a:rPr>
              <a:t>我是英国人，你呢？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坐飞机去北京要</a:t>
            </a:r>
            <a:r>
              <a:rPr lang="en-US" altLang="zh-CN" sz="4000" dirty="0">
                <a:solidFill>
                  <a:srgbClr val="00B050"/>
                </a:solidFill>
              </a:rPr>
              <a:t>10</a:t>
            </a:r>
            <a:r>
              <a:rPr lang="zh-CN" altLang="en-US" sz="4000" dirty="0">
                <a:solidFill>
                  <a:srgbClr val="00B050"/>
                </a:solidFill>
              </a:rPr>
              <a:t>多个小时呢。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离我的生日还有一个多月呢。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你在做什么呢？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827133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女的的家离公司远吗？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坐公共汽车要多长时间？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女的为什么不开车去公司？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女的怎么去公司？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6871017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E29742D1-DFB1-4585-BAD0-DB974000D064}"/>
              </a:ext>
            </a:extLst>
          </p:cNvPr>
          <p:cNvSpPr txBox="1"/>
          <p:nvPr/>
        </p:nvSpPr>
        <p:spPr>
          <a:xfrm>
            <a:off x="944880" y="934720"/>
            <a:ext cx="70205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3200" b="1" dirty="0"/>
          </a:p>
          <a:p>
            <a:r>
              <a:rPr lang="en-US" altLang="zh-CN" sz="3200" b="1" dirty="0"/>
              <a:t>A:</a:t>
            </a:r>
            <a:r>
              <a:rPr lang="zh-CN" altLang="en-US" sz="3200" b="1" dirty="0"/>
              <a:t>你家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吗？</a:t>
            </a:r>
            <a:endParaRPr lang="en-US" altLang="zh-CN" sz="3200" b="1" dirty="0"/>
          </a:p>
          <a:p>
            <a:endParaRPr lang="en-US" altLang="zh-CN" sz="3200" b="1" dirty="0"/>
          </a:p>
          <a:p>
            <a:r>
              <a:rPr lang="en-US" altLang="zh-CN" sz="3200" b="1" dirty="0"/>
              <a:t>B</a:t>
            </a:r>
            <a:r>
              <a:rPr lang="zh-CN" altLang="en-US" sz="3200" b="1" dirty="0"/>
              <a:t>：很远，坐公共汽车要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呢！</a:t>
            </a:r>
            <a:endParaRPr lang="en-US" altLang="zh-CN" sz="3200" b="1" dirty="0"/>
          </a:p>
          <a:p>
            <a:endParaRPr lang="en-US" altLang="zh-CN" sz="3200" b="1" dirty="0"/>
          </a:p>
          <a:p>
            <a:r>
              <a:rPr lang="en-US" altLang="zh-CN" sz="3200" b="1" dirty="0"/>
              <a:t>A</a:t>
            </a:r>
            <a:r>
              <a:rPr lang="zh-CN" altLang="en-US" sz="3200" b="1" dirty="0"/>
              <a:t>：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太慢了，你怎么</a:t>
            </a:r>
            <a:r>
              <a:rPr lang="en-US" altLang="zh-CN" sz="3200" b="1" dirty="0"/>
              <a:t>……?</a:t>
            </a:r>
          </a:p>
          <a:p>
            <a:endParaRPr lang="en-US" altLang="zh-CN" sz="3200" b="1" dirty="0"/>
          </a:p>
          <a:p>
            <a:r>
              <a:rPr lang="en-US" altLang="zh-CN" sz="3200" b="1" dirty="0"/>
              <a:t>B: </a:t>
            </a:r>
            <a:r>
              <a:rPr lang="zh-CN" altLang="en-US" sz="3200" b="1" dirty="0"/>
              <a:t>开车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，路上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了！。</a:t>
            </a:r>
          </a:p>
        </p:txBody>
      </p:sp>
    </p:spTree>
    <p:extLst>
      <p:ext uri="{BB962C8B-B14F-4D97-AF65-F5344CB8AC3E}">
        <p14:creationId xmlns:p14="http://schemas.microsoft.com/office/powerpoint/2010/main" val="2289440109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355A7507-261B-4C08-931D-C3E1B0F0B26B}"/>
              </a:ext>
            </a:extLst>
          </p:cNvPr>
          <p:cNvSpPr txBox="1"/>
          <p:nvPr/>
        </p:nvSpPr>
        <p:spPr>
          <a:xfrm>
            <a:off x="1574800" y="1310640"/>
            <a:ext cx="624586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solidFill>
                  <a:srgbClr val="FF0000"/>
                </a:solidFill>
              </a:rPr>
              <a:t>Narrate with the clues</a:t>
            </a:r>
          </a:p>
          <a:p>
            <a:pPr algn="ctr"/>
            <a:endParaRPr lang="en-US" altLang="zh-CN" sz="3200" dirty="0">
              <a:solidFill>
                <a:srgbClr val="FF0000"/>
              </a:solidFill>
            </a:endParaRPr>
          </a:p>
          <a:p>
            <a:r>
              <a:rPr lang="zh-CN" altLang="en-US" sz="3200" dirty="0"/>
              <a:t>我家离</a:t>
            </a:r>
            <a:r>
              <a:rPr lang="en-US" altLang="zh-CN" sz="3200" dirty="0"/>
              <a:t>……</a:t>
            </a:r>
            <a:r>
              <a:rPr lang="zh-CN" altLang="en-US" sz="3200" dirty="0"/>
              <a:t>，坐公共汽车</a:t>
            </a:r>
            <a:r>
              <a:rPr lang="en-US" altLang="zh-CN" sz="3200" dirty="0"/>
              <a:t>……</a:t>
            </a:r>
            <a:r>
              <a:rPr lang="zh-CN" altLang="en-US" sz="3200" dirty="0"/>
              <a:t>，因为路上</a:t>
            </a:r>
            <a:r>
              <a:rPr lang="en-US" altLang="zh-CN" sz="3200" dirty="0"/>
              <a:t>……</a:t>
            </a:r>
            <a:r>
              <a:rPr lang="zh-CN" altLang="en-US" sz="3200" dirty="0"/>
              <a:t>，所以我</a:t>
            </a:r>
            <a:r>
              <a:rPr lang="en-US" altLang="zh-CN" sz="3200" dirty="0"/>
              <a:t>……</a:t>
            </a:r>
            <a:r>
              <a:rPr lang="zh-CN" altLang="en-US" sz="32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524760625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45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9B084A9D-77C9-4308-9F3E-E5FDEEF4EE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1567"/>
            <a:ext cx="9144000" cy="6694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534773"/>
      </p:ext>
    </p:extLst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52090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A</a:t>
            </a:r>
            <a:r>
              <a:rPr lang="zh-CN" altLang="en-US" sz="4000" dirty="0">
                <a:solidFill>
                  <a:srgbClr val="00B050"/>
                </a:solidFill>
              </a:rPr>
              <a:t>为什么今天晚上要和</a:t>
            </a:r>
            <a:r>
              <a:rPr lang="en-US" altLang="zh-CN" sz="4000" dirty="0">
                <a:solidFill>
                  <a:srgbClr val="00B050"/>
                </a:solidFill>
              </a:rPr>
              <a:t>B</a:t>
            </a:r>
            <a:r>
              <a:rPr lang="zh-CN" altLang="en-US" sz="4000" dirty="0">
                <a:solidFill>
                  <a:srgbClr val="00B050"/>
                </a:solidFill>
              </a:rPr>
              <a:t>一起吃饭？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B</a:t>
            </a:r>
            <a:r>
              <a:rPr lang="zh-CN" altLang="en-US" sz="4000" dirty="0">
                <a:solidFill>
                  <a:srgbClr val="00B050"/>
                </a:solidFill>
              </a:rPr>
              <a:t>的生日是什么时候？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她们去哪儿吃饭？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饭馆远吗？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3222796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E29742D1-DFB1-4585-BAD0-DB974000D064}"/>
              </a:ext>
            </a:extLst>
          </p:cNvPr>
          <p:cNvSpPr txBox="1"/>
          <p:nvPr/>
        </p:nvSpPr>
        <p:spPr>
          <a:xfrm>
            <a:off x="944880" y="934720"/>
            <a:ext cx="749808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3200" b="1" dirty="0"/>
          </a:p>
          <a:p>
            <a:r>
              <a:rPr lang="en-US" altLang="zh-CN" sz="3200" b="1" dirty="0"/>
              <a:t>A:</a:t>
            </a:r>
            <a:r>
              <a:rPr lang="zh-CN" altLang="en-US" sz="3200" b="1" dirty="0"/>
              <a:t>今天晚上我们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吧，给你过生日。</a:t>
            </a:r>
            <a:endParaRPr lang="en-US" altLang="zh-CN" sz="3200" b="1" dirty="0"/>
          </a:p>
          <a:p>
            <a:endParaRPr lang="en-US" altLang="zh-CN" sz="3200" b="1" dirty="0"/>
          </a:p>
          <a:p>
            <a:r>
              <a:rPr lang="en-US" altLang="zh-CN" sz="3200" b="1" dirty="0"/>
              <a:t>B</a:t>
            </a:r>
            <a:r>
              <a:rPr lang="zh-CN" altLang="en-US" sz="3200" b="1" dirty="0"/>
              <a:t>：今天？离我的生日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呢！</a:t>
            </a:r>
            <a:endParaRPr lang="en-US" altLang="zh-CN" sz="3200" b="1" dirty="0"/>
          </a:p>
          <a:p>
            <a:endParaRPr lang="en-US" altLang="zh-CN" sz="3200" b="1" dirty="0"/>
          </a:p>
          <a:p>
            <a:r>
              <a:rPr lang="en-US" altLang="zh-CN" sz="3200" b="1" dirty="0"/>
              <a:t>A</a:t>
            </a:r>
            <a:r>
              <a:rPr lang="zh-CN" altLang="en-US" sz="3200" b="1" dirty="0"/>
              <a:t>：下个星期我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，今天过吧。</a:t>
            </a:r>
            <a:endParaRPr lang="en-US" altLang="zh-CN" sz="3200" b="1" dirty="0"/>
          </a:p>
          <a:p>
            <a:endParaRPr lang="en-US" altLang="zh-CN" sz="3200" b="1" dirty="0"/>
          </a:p>
          <a:p>
            <a:r>
              <a:rPr lang="en-US" altLang="zh-CN" sz="3200" b="1" dirty="0"/>
              <a:t>B: </a:t>
            </a:r>
            <a:r>
              <a:rPr lang="zh-CN" altLang="en-US" sz="3200" b="1" dirty="0"/>
              <a:t>好吧，离这儿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中国饭馆，</a:t>
            </a:r>
            <a:r>
              <a:rPr lang="en-US" altLang="zh-CN" sz="3200" b="1" dirty="0"/>
              <a:t>……</a:t>
            </a:r>
            <a:r>
              <a:rPr lang="zh-CN" altLang="en-US" sz="3200" b="1" dirty="0"/>
              <a:t>就到了。</a:t>
            </a:r>
          </a:p>
        </p:txBody>
      </p:sp>
    </p:spTree>
    <p:extLst>
      <p:ext uri="{BB962C8B-B14F-4D97-AF65-F5344CB8AC3E}">
        <p14:creationId xmlns:p14="http://schemas.microsoft.com/office/powerpoint/2010/main" val="31054184"/>
      </p:ext>
    </p:extLst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48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9AF82B4F-8050-4DC8-9914-F8D898ACFB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14452"/>
            <a:ext cx="9144000" cy="4629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513347"/>
      </p:ext>
    </p:extLst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6FDEB1D8-6CD0-4AFF-923E-7294E030F9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78674"/>
            <a:ext cx="9144000" cy="4900652"/>
          </a:xfrm>
          <a:prstGeom prst="rect">
            <a:avLst/>
          </a:prstGeom>
        </p:spPr>
      </p:pic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49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5" name="文本框 4">
            <a:extLst>
              <a:ext uri="{FF2B5EF4-FFF2-40B4-BE49-F238E27FC236}">
                <a16:creationId xmlns:a16="http://schemas.microsoft.com/office/drawing/2014/main" id="{A7D78820-F7EE-4E3F-A6D6-FB274F35F799}"/>
              </a:ext>
            </a:extLst>
          </p:cNvPr>
          <p:cNvSpPr txBox="1"/>
          <p:nvPr/>
        </p:nvSpPr>
        <p:spPr>
          <a:xfrm>
            <a:off x="5163185" y="2194421"/>
            <a:ext cx="12458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在睡觉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E4B11ED-0629-4A1B-82AF-6718797CE9FF}"/>
              </a:ext>
            </a:extLst>
          </p:cNvPr>
          <p:cNvSpPr txBox="1"/>
          <p:nvPr/>
        </p:nvSpPr>
        <p:spPr>
          <a:xfrm>
            <a:off x="5786120" y="3007360"/>
            <a:ext cx="180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教室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5632297-4DDF-4A99-AB21-7E4F8546266D}"/>
              </a:ext>
            </a:extLst>
          </p:cNvPr>
          <p:cNvSpPr txBox="1"/>
          <p:nvPr/>
        </p:nvSpPr>
        <p:spPr>
          <a:xfrm>
            <a:off x="2651760" y="3469025"/>
            <a:ext cx="179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我的生日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2353C855-6AC9-40D1-887A-0B759C114F6F}"/>
              </a:ext>
            </a:extLst>
          </p:cNvPr>
          <p:cNvSpPr txBox="1"/>
          <p:nvPr/>
        </p:nvSpPr>
        <p:spPr>
          <a:xfrm flipH="1">
            <a:off x="4003040" y="4815483"/>
            <a:ext cx="1783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离</a:t>
            </a:r>
          </a:p>
        </p:txBody>
      </p:sp>
    </p:spTree>
    <p:extLst>
      <p:ext uri="{BB962C8B-B14F-4D97-AF65-F5344CB8AC3E}">
        <p14:creationId xmlns:p14="http://schemas.microsoft.com/office/powerpoint/2010/main" val="29226448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50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3572A147-96FC-4964-BA43-20A7388467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11318"/>
            <a:ext cx="9144000" cy="5435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779040"/>
      </p:ext>
    </p:extLst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51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2AB38A76-6F0B-4895-940B-0C4AF15AE1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20772"/>
            <a:ext cx="9144000" cy="5416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711270"/>
      </p:ext>
    </p:extLst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52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FFDF2944-1B82-46D5-BB4F-077E0522E4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90483"/>
            <a:ext cx="9144000" cy="5877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517580"/>
      </p:ext>
    </p:extLst>
  </p:cSld>
  <p:clrMapOvr>
    <a:masterClrMapping/>
  </p:clrMapOvr>
  <p:transition spd="slow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53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C0726DAB-8E69-46B4-9B4A-3FFE7D482F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03629"/>
            <a:ext cx="9144000" cy="5450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07715"/>
      </p:ext>
    </p:extLst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89D875C8-D0C6-4641-B148-D722D3F05D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10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C0E51AFE-E790-4AFB-AE55-8E8767A5D1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9892" y="2000250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E896AD88-B0C6-4074-8110-8BD4D041C0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10" y="212217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FCC92479-9D5D-43F6-86AA-520AD003DF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090" y="212217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4532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2D6AB3E7-B923-470E-8DEE-295290B482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970" y="217297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3317D960-A6DD-47DB-9C3F-33325D2A50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3170" y="217297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97026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FEE8A0B7-0ADD-453A-9419-9255D19EA5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570" y="200025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882278F8-01FD-4F72-A78B-35EF5F7B9A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8932" y="1993106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1211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A424815F-F549-4B9E-A024-E8BE81B990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490" y="181864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D4858BE1-4432-410B-B9B3-E7D6E016A9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7012" y="181864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9617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A4F54E85-19D1-4E07-BF69-6A77BD5F5C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130" y="209169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6F0F0B9E-616C-4C6F-9F87-8403630241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6050" y="209169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28939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FA147DB8-F52A-4A6B-8E2F-CAD5C2A01E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850" y="1993106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ADAB159E-1347-4034-B1E9-BED1695267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44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65615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9A5C7B83-BFA3-49A9-A4C2-9481E73159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010" y="225425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C174DE90-7FB7-4151-ADE2-103CFABC4B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7492" y="2254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63854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5AB7D5C-B102-41CE-B847-923464AB82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768879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957</TotalTime>
  <Pages>0</Pages>
  <Words>1476</Words>
  <Characters>0</Characters>
  <Application>Microsoft Office PowerPoint</Application>
  <DocSecurity>0</DocSecurity>
  <PresentationFormat>全屏显示(4:3)</PresentationFormat>
  <Lines>0</Lines>
  <Paragraphs>413</Paragraphs>
  <Slides>62</Slides>
  <Notes>20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62</vt:i4>
      </vt:variant>
    </vt:vector>
  </HeadingPairs>
  <TitlesOfParts>
    <vt:vector size="74" baseType="lpstr">
      <vt:lpstr>GB Pinyinok-D</vt:lpstr>
      <vt:lpstr>Microsoft YaHei</vt:lpstr>
      <vt:lpstr>Calibri Light</vt:lpstr>
      <vt:lpstr>STKaiti</vt:lpstr>
      <vt:lpstr>Calibri</vt:lpstr>
      <vt:lpstr>SimSun</vt:lpstr>
      <vt:lpstr>Arial</vt:lpstr>
      <vt:lpstr>Times New Roman</vt:lpstr>
      <vt:lpstr>Wingdings 2</vt:lpstr>
      <vt:lpstr>默认设计模板</vt:lpstr>
      <vt:lpstr>1_A000120150209A07PWBG</vt:lpstr>
      <vt:lpstr>自定义设计方案</vt:lpstr>
      <vt:lpstr>第 7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208</cp:revision>
  <dcterms:created xsi:type="dcterms:W3CDTF">2013-01-25T01:44:00Z</dcterms:created>
  <dcterms:modified xsi:type="dcterms:W3CDTF">2021-01-07T11:41:08Z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