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1"/>
  </p:sldMasterIdLst>
  <p:notesMasterIdLst>
    <p:notesMasterId r:id="rId24"/>
  </p:notesMasterIdLst>
  <p:sldIdLst>
    <p:sldId id="256" r:id="rId2"/>
    <p:sldId id="257" r:id="rId3"/>
    <p:sldId id="258" r:id="rId4"/>
    <p:sldId id="259" r:id="rId5"/>
    <p:sldId id="260" r:id="rId6"/>
    <p:sldId id="261" r:id="rId7"/>
    <p:sldId id="263" r:id="rId8"/>
    <p:sldId id="264" r:id="rId9"/>
    <p:sldId id="266" r:id="rId10"/>
    <p:sldId id="267" r:id="rId11"/>
    <p:sldId id="268" r:id="rId12"/>
    <p:sldId id="269" r:id="rId13"/>
    <p:sldId id="271" r:id="rId14"/>
    <p:sldId id="272" r:id="rId15"/>
    <p:sldId id="274" r:id="rId16"/>
    <p:sldId id="273" r:id="rId17"/>
    <p:sldId id="275" r:id="rId18"/>
    <p:sldId id="330" r:id="rId19"/>
    <p:sldId id="332" r:id="rId20"/>
    <p:sldId id="334" r:id="rId21"/>
    <p:sldId id="331" r:id="rId22"/>
    <p:sldId id="335"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996" autoAdjust="0"/>
    <p:restoredTop sz="94843" autoAdjust="0"/>
  </p:normalViewPr>
  <p:slideViewPr>
    <p:cSldViewPr snapToGrid="0">
      <p:cViewPr varScale="1">
        <p:scale>
          <a:sx n="86" d="100"/>
          <a:sy n="86" d="100"/>
        </p:scale>
        <p:origin x="48"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B47B7C4-CC7F-48FA-9225-9FE720CF579C}" type="datetimeFigureOut">
              <a:rPr lang="en-GB" smtClean="0"/>
              <a:t>19/05/2026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554D13D-0F16-4A59-9ABE-C13DBADA994C}" type="slidenum">
              <a:rPr lang="en-GB" smtClean="0"/>
              <a:t>‹#›</a:t>
            </a:fld>
            <a:endParaRPr lang="en-GB"/>
          </a:p>
        </p:txBody>
      </p:sp>
    </p:spTree>
    <p:extLst>
      <p:ext uri="{BB962C8B-B14F-4D97-AF65-F5344CB8AC3E}">
        <p14:creationId xmlns:p14="http://schemas.microsoft.com/office/powerpoint/2010/main" val="7139511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54D13D-0F16-4A59-9ABE-C13DBADA994C}" type="slidenum">
              <a:rPr lang="en-GB" smtClean="0"/>
              <a:t>9</a:t>
            </a:fld>
            <a:endParaRPr lang="en-GB"/>
          </a:p>
        </p:txBody>
      </p:sp>
    </p:spTree>
    <p:extLst>
      <p:ext uri="{BB962C8B-B14F-4D97-AF65-F5344CB8AC3E}">
        <p14:creationId xmlns:p14="http://schemas.microsoft.com/office/powerpoint/2010/main" val="19702963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54D13D-0F16-4A59-9ABE-C13DBADA994C}" type="slidenum">
              <a:rPr lang="en-GB" smtClean="0"/>
              <a:t>17</a:t>
            </a:fld>
            <a:endParaRPr lang="en-GB"/>
          </a:p>
        </p:txBody>
      </p:sp>
    </p:spTree>
    <p:extLst>
      <p:ext uri="{BB962C8B-B14F-4D97-AF65-F5344CB8AC3E}">
        <p14:creationId xmlns:p14="http://schemas.microsoft.com/office/powerpoint/2010/main" val="322775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54D13D-0F16-4A59-9ABE-C13DBADA994C}" type="slidenum">
              <a:rPr lang="en-GB" smtClean="0"/>
              <a:t>18</a:t>
            </a:fld>
            <a:endParaRPr lang="en-GB"/>
          </a:p>
        </p:txBody>
      </p:sp>
    </p:spTree>
    <p:extLst>
      <p:ext uri="{BB962C8B-B14F-4D97-AF65-F5344CB8AC3E}">
        <p14:creationId xmlns:p14="http://schemas.microsoft.com/office/powerpoint/2010/main" val="30924124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54D13D-0F16-4A59-9ABE-C13DBADA994C}" type="slidenum">
              <a:rPr lang="en-GB" smtClean="0"/>
              <a:t>21</a:t>
            </a:fld>
            <a:endParaRPr lang="en-GB"/>
          </a:p>
        </p:txBody>
      </p:sp>
    </p:spTree>
    <p:extLst>
      <p:ext uri="{BB962C8B-B14F-4D97-AF65-F5344CB8AC3E}">
        <p14:creationId xmlns:p14="http://schemas.microsoft.com/office/powerpoint/2010/main" val="8703827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p:nvPr/>
        </p:nvSpPr>
        <p:spPr>
          <a:xfrm>
            <a:off x="517870" y="6209925"/>
            <a:ext cx="11155680" cy="45719"/>
          </a:xfrm>
          <a:custGeom>
            <a:avLst/>
            <a:gdLst>
              <a:gd name="connsiteX0" fmla="*/ 0 w 8715708"/>
              <a:gd name="connsiteY0" fmla="*/ 0 h 45719"/>
              <a:gd name="connsiteX1" fmla="*/ 3694525 w 8715708"/>
              <a:gd name="connsiteY1" fmla="*/ 0 h 45719"/>
              <a:gd name="connsiteX2" fmla="*/ 5021183 w 8715708"/>
              <a:gd name="connsiteY2" fmla="*/ 0 h 45719"/>
              <a:gd name="connsiteX3" fmla="*/ 8715708 w 8715708"/>
              <a:gd name="connsiteY3" fmla="*/ 0 h 45719"/>
              <a:gd name="connsiteX4" fmla="*/ 8715708 w 8715708"/>
              <a:gd name="connsiteY4" fmla="*/ 45719 h 45719"/>
              <a:gd name="connsiteX5" fmla="*/ 5021183 w 8715708"/>
              <a:gd name="connsiteY5" fmla="*/ 45719 h 45719"/>
              <a:gd name="connsiteX6" fmla="*/ 3694525 w 8715708"/>
              <a:gd name="connsiteY6" fmla="*/ 45719 h 45719"/>
              <a:gd name="connsiteX7" fmla="*/ 0 w 8715708"/>
              <a:gd name="connsiteY7" fmla="*/ 45719 h 4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B2327B2-BA4B-2C04-0751-5CB63D4AA425}"/>
              </a:ext>
            </a:extLst>
          </p:cNvPr>
          <p:cNvSpPr>
            <a:spLocks noGrp="1"/>
          </p:cNvSpPr>
          <p:nvPr>
            <p:ph type="ctrTitle"/>
          </p:nvPr>
        </p:nvSpPr>
        <p:spPr>
          <a:xfrm>
            <a:off x="521208" y="978408"/>
            <a:ext cx="11155680" cy="3429000"/>
          </a:xfrm>
        </p:spPr>
        <p:txBody>
          <a:bodyPr anchor="t">
            <a:normAutofit/>
          </a:bodyPr>
          <a:lstStyle>
            <a:lvl1pPr algn="l">
              <a:defRPr sz="7200"/>
            </a:lvl1pPr>
          </a:lstStyle>
          <a:p>
            <a:r>
              <a:rPr lang="en-US" dirty="0"/>
              <a:t>Click to edit Master title style</a:t>
            </a:r>
          </a:p>
        </p:txBody>
      </p:sp>
      <p:sp>
        <p:nvSpPr>
          <p:cNvPr id="3" name="Subtitle 2">
            <a:extLst>
              <a:ext uri="{FF2B5EF4-FFF2-40B4-BE49-F238E27FC236}">
                <a16:creationId xmlns:a16="http://schemas.microsoft.com/office/drawing/2014/main" id="{E7201176-DC7A-4C3D-3D8F-352526DA7B5D}"/>
              </a:ext>
            </a:extLst>
          </p:cNvPr>
          <p:cNvSpPr>
            <a:spLocks noGrp="1"/>
          </p:cNvSpPr>
          <p:nvPr>
            <p:ph type="subTitle" idx="1"/>
          </p:nvPr>
        </p:nvSpPr>
        <p:spPr>
          <a:xfrm>
            <a:off x="521208" y="4480560"/>
            <a:ext cx="7104888" cy="1399032"/>
          </a:xfrm>
        </p:spPr>
        <p:txBody>
          <a:bodyPr anchor="b">
            <a:normAutofit/>
          </a:bodyPr>
          <a:lstStyle>
            <a:lvl1pPr marL="0" indent="0" algn="l">
              <a:buNone/>
              <a:defRPr sz="22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7DC221-9A2E-7459-102F-C3CFB27CC389}"/>
              </a:ext>
            </a:extLst>
          </p:cNvPr>
          <p:cNvSpPr>
            <a:spLocks noGrp="1"/>
          </p:cNvSpPr>
          <p:nvPr>
            <p:ph type="dt" sz="half" idx="10"/>
          </p:nvPr>
        </p:nvSpPr>
        <p:spPr/>
        <p:txBody>
          <a:bodyPr/>
          <a:lstStyle/>
          <a:p>
            <a:fld id="{E80C50CD-E178-4744-9B35-B2F624D6C5E9}" type="datetimeFigureOut">
              <a:rPr lang="en-US" smtClean="0"/>
              <a:t>5/19/2026</a:t>
            </a:fld>
            <a:endParaRPr lang="en-US"/>
          </a:p>
        </p:txBody>
      </p:sp>
      <p:sp>
        <p:nvSpPr>
          <p:cNvPr id="5" name="Footer Placeholder 4">
            <a:extLst>
              <a:ext uri="{FF2B5EF4-FFF2-40B4-BE49-F238E27FC236}">
                <a16:creationId xmlns:a16="http://schemas.microsoft.com/office/drawing/2014/main" id="{A5020671-6F7D-3A03-EEC1-661A87F96F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453D3A-E0F9-8386-2A6C-96671FBB15A5}"/>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8246455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26D03-149A-DAB3-4B2A-E9B74F2E251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3C1E73D-41A7-9934-0990-9208B952329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BB2A3F-E719-673C-5D56-F663712D0E7F}"/>
              </a:ext>
            </a:extLst>
          </p:cNvPr>
          <p:cNvSpPr>
            <a:spLocks noGrp="1"/>
          </p:cNvSpPr>
          <p:nvPr>
            <p:ph type="dt" sz="half" idx="10"/>
          </p:nvPr>
        </p:nvSpPr>
        <p:spPr/>
        <p:txBody>
          <a:bodyPr/>
          <a:lstStyle/>
          <a:p>
            <a:fld id="{E80C50CD-E178-4744-9B35-B2F624D6C5E9}" type="datetimeFigureOut">
              <a:rPr lang="en-US" smtClean="0"/>
              <a:t>5/19/2026</a:t>
            </a:fld>
            <a:endParaRPr lang="en-US"/>
          </a:p>
        </p:txBody>
      </p:sp>
      <p:sp>
        <p:nvSpPr>
          <p:cNvPr id="5" name="Footer Placeholder 4">
            <a:extLst>
              <a:ext uri="{FF2B5EF4-FFF2-40B4-BE49-F238E27FC236}">
                <a16:creationId xmlns:a16="http://schemas.microsoft.com/office/drawing/2014/main" id="{04AE594A-52F5-D85E-343C-ADFEE3C72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7D5C9C-B2E2-FC26-E459-9E880EF975B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3357553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9D51F-B2D5-2804-4F7C-C99850FBD05B}"/>
              </a:ext>
            </a:extLst>
          </p:cNvPr>
          <p:cNvSpPr>
            <a:spLocks noGrp="1"/>
          </p:cNvSpPr>
          <p:nvPr>
            <p:ph type="title"/>
          </p:nvPr>
        </p:nvSpPr>
        <p:spPr>
          <a:xfrm>
            <a:off x="521208" y="978408"/>
            <a:ext cx="5020056" cy="4288536"/>
          </a:xfrm>
        </p:spPr>
        <p:txBody>
          <a:bodyPr anchor="t">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15FE5516-03B6-C488-EB4A-68AE681EDFB8}"/>
              </a:ext>
            </a:extLst>
          </p:cNvPr>
          <p:cNvSpPr>
            <a:spLocks noGrp="1"/>
          </p:cNvSpPr>
          <p:nvPr>
            <p:ph type="body" idx="1"/>
          </p:nvPr>
        </p:nvSpPr>
        <p:spPr>
          <a:xfrm>
            <a:off x="521208" y="5266944"/>
            <a:ext cx="5020056" cy="1088136"/>
          </a:xfrm>
        </p:spPr>
        <p:txBody>
          <a:bodyPr anchor="b">
            <a:normAutofit/>
          </a:bodyPr>
          <a:lstStyle>
            <a:lvl1pPr marL="0" indent="0">
              <a:buNone/>
              <a:defRPr sz="2200" i="1">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0ECB4D7-49A7-D050-70B9-11A1E2D445D8}"/>
              </a:ext>
            </a:extLst>
          </p:cNvPr>
          <p:cNvSpPr>
            <a:spLocks noGrp="1"/>
          </p:cNvSpPr>
          <p:nvPr>
            <p:ph type="dt" sz="half" idx="10"/>
          </p:nvPr>
        </p:nvSpPr>
        <p:spPr/>
        <p:txBody>
          <a:bodyPr/>
          <a:lstStyle/>
          <a:p>
            <a:fld id="{E80C50CD-E178-4744-9B35-B2F624D6C5E9}" type="datetimeFigureOut">
              <a:rPr lang="en-US" smtClean="0"/>
              <a:t>5/19/2026</a:t>
            </a:fld>
            <a:endParaRPr lang="en-US"/>
          </a:p>
        </p:txBody>
      </p:sp>
      <p:sp>
        <p:nvSpPr>
          <p:cNvPr id="5" name="Footer Placeholder 4">
            <a:extLst>
              <a:ext uri="{FF2B5EF4-FFF2-40B4-BE49-F238E27FC236}">
                <a16:creationId xmlns:a16="http://schemas.microsoft.com/office/drawing/2014/main" id="{8A9A913F-AD00-C1EE-B01A-8590671C014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4FC386-B2AF-6FAD-D053-E22D48CD7285}"/>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4E1E1B67-3BFF-F04B-52F4-7E724FB3B24D}"/>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534676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E3B21-CF4D-1B01-0F4E-D32C1B218B63}"/>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1FB39FF2-6858-B514-B695-58442557D0C1}"/>
              </a:ext>
            </a:extLst>
          </p:cNvPr>
          <p:cNvSpPr>
            <a:spLocks noGrp="1"/>
          </p:cNvSpPr>
          <p:nvPr>
            <p:ph sz="half" idx="1"/>
          </p:nvPr>
        </p:nvSpPr>
        <p:spPr>
          <a:xfrm>
            <a:off x="521208"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FA30130-974D-B91D-5B93-EC52AABDB5B0}"/>
              </a:ext>
            </a:extLst>
          </p:cNvPr>
          <p:cNvSpPr>
            <a:spLocks noGrp="1"/>
          </p:cNvSpPr>
          <p:nvPr>
            <p:ph sz="half" idx="2"/>
          </p:nvPr>
        </p:nvSpPr>
        <p:spPr>
          <a:xfrm>
            <a:off x="6519672"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15BED99-6FD7-9C6B-1152-A6E42715BB79}"/>
              </a:ext>
            </a:extLst>
          </p:cNvPr>
          <p:cNvSpPr>
            <a:spLocks noGrp="1"/>
          </p:cNvSpPr>
          <p:nvPr>
            <p:ph type="dt" sz="half" idx="10"/>
          </p:nvPr>
        </p:nvSpPr>
        <p:spPr/>
        <p:txBody>
          <a:bodyPr/>
          <a:lstStyle/>
          <a:p>
            <a:fld id="{E80C50CD-E178-4744-9B35-B2F624D6C5E9}" type="datetimeFigureOut">
              <a:rPr lang="en-US" smtClean="0"/>
              <a:t>5/19/2026</a:t>
            </a:fld>
            <a:endParaRPr lang="en-US"/>
          </a:p>
        </p:txBody>
      </p:sp>
      <p:sp>
        <p:nvSpPr>
          <p:cNvPr id="6" name="Footer Placeholder 5">
            <a:extLst>
              <a:ext uri="{FF2B5EF4-FFF2-40B4-BE49-F238E27FC236}">
                <a16:creationId xmlns:a16="http://schemas.microsoft.com/office/drawing/2014/main" id="{BA253AAC-5967-2565-A715-82D3505ABF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4B51313-69FB-E016-3CC1-62CA476ED214}"/>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0622609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3DF9D-B849-CE37-97E4-AD37F880677F}"/>
              </a:ext>
            </a:extLst>
          </p:cNvPr>
          <p:cNvSpPr>
            <a:spLocks noGrp="1"/>
          </p:cNvSpPr>
          <p:nvPr>
            <p:ph type="title"/>
          </p:nvPr>
        </p:nvSpPr>
        <p:spPr>
          <a:xfrm>
            <a:off x="521208" y="978408"/>
            <a:ext cx="11164824" cy="1216152"/>
          </a:xfrm>
        </p:spPr>
        <p:txBody>
          <a:bodyPr/>
          <a:lstStyle/>
          <a:p>
            <a:r>
              <a:rPr lang="en-US"/>
              <a:t>Click to edit Master title style</a:t>
            </a:r>
          </a:p>
        </p:txBody>
      </p:sp>
      <p:sp>
        <p:nvSpPr>
          <p:cNvPr id="3" name="Text Placeholder 2">
            <a:extLst>
              <a:ext uri="{FF2B5EF4-FFF2-40B4-BE49-F238E27FC236}">
                <a16:creationId xmlns:a16="http://schemas.microsoft.com/office/drawing/2014/main" id="{79D4C626-4008-960A-E601-6AA9F4BB8D8B}"/>
              </a:ext>
            </a:extLst>
          </p:cNvPr>
          <p:cNvSpPr>
            <a:spLocks noGrp="1"/>
          </p:cNvSpPr>
          <p:nvPr>
            <p:ph type="body" idx="1"/>
          </p:nvPr>
        </p:nvSpPr>
        <p:spPr>
          <a:xfrm>
            <a:off x="521208"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806E8D6C-AC07-ED6B-2EA8-9C40A5AEA748}"/>
              </a:ext>
            </a:extLst>
          </p:cNvPr>
          <p:cNvSpPr>
            <a:spLocks noGrp="1"/>
          </p:cNvSpPr>
          <p:nvPr>
            <p:ph sz="half" idx="2"/>
          </p:nvPr>
        </p:nvSpPr>
        <p:spPr>
          <a:xfrm>
            <a:off x="521208"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C52617E-C6D9-246B-E7B7-8159DF17C0A3}"/>
              </a:ext>
            </a:extLst>
          </p:cNvPr>
          <p:cNvSpPr>
            <a:spLocks noGrp="1"/>
          </p:cNvSpPr>
          <p:nvPr>
            <p:ph type="body" sz="quarter" idx="3"/>
          </p:nvPr>
        </p:nvSpPr>
        <p:spPr>
          <a:xfrm>
            <a:off x="6519672"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DBC2094-7EBC-02C5-5AB5-233E63080A9C}"/>
              </a:ext>
            </a:extLst>
          </p:cNvPr>
          <p:cNvSpPr>
            <a:spLocks noGrp="1"/>
          </p:cNvSpPr>
          <p:nvPr>
            <p:ph sz="quarter" idx="4"/>
          </p:nvPr>
        </p:nvSpPr>
        <p:spPr>
          <a:xfrm>
            <a:off x="6519672"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23010BD2-59B4-FD2E-3C5E-C83AE6003985}"/>
              </a:ext>
            </a:extLst>
          </p:cNvPr>
          <p:cNvSpPr>
            <a:spLocks noGrp="1"/>
          </p:cNvSpPr>
          <p:nvPr>
            <p:ph type="dt" sz="half" idx="10"/>
          </p:nvPr>
        </p:nvSpPr>
        <p:spPr/>
        <p:txBody>
          <a:bodyPr/>
          <a:lstStyle/>
          <a:p>
            <a:fld id="{E80C50CD-E178-4744-9B35-B2F624D6C5E9}" type="datetimeFigureOut">
              <a:rPr lang="en-US" smtClean="0"/>
              <a:t>5/19/2026</a:t>
            </a:fld>
            <a:endParaRPr lang="en-US"/>
          </a:p>
        </p:txBody>
      </p:sp>
      <p:sp>
        <p:nvSpPr>
          <p:cNvPr id="8" name="Footer Placeholder 7">
            <a:extLst>
              <a:ext uri="{FF2B5EF4-FFF2-40B4-BE49-F238E27FC236}">
                <a16:creationId xmlns:a16="http://schemas.microsoft.com/office/drawing/2014/main" id="{E72B35C4-A654-7759-BDA0-94D9D1A2166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55F4347-2EC0-CA6E-2637-8048456D7ECB}"/>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5852937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4716D-52F2-C7FB-83B1-2DA1AD375EAE}"/>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6F4A371-AC27-6A28-32E6-74A28371BF55}"/>
              </a:ext>
            </a:extLst>
          </p:cNvPr>
          <p:cNvSpPr>
            <a:spLocks noGrp="1"/>
          </p:cNvSpPr>
          <p:nvPr>
            <p:ph type="dt" sz="half" idx="10"/>
          </p:nvPr>
        </p:nvSpPr>
        <p:spPr/>
        <p:txBody>
          <a:bodyPr/>
          <a:lstStyle/>
          <a:p>
            <a:fld id="{E80C50CD-E178-4744-9B35-B2F624D6C5E9}" type="datetimeFigureOut">
              <a:rPr lang="en-US" smtClean="0"/>
              <a:t>5/19/2026</a:t>
            </a:fld>
            <a:endParaRPr lang="en-US"/>
          </a:p>
        </p:txBody>
      </p:sp>
      <p:sp>
        <p:nvSpPr>
          <p:cNvPr id="4" name="Footer Placeholder 3">
            <a:extLst>
              <a:ext uri="{FF2B5EF4-FFF2-40B4-BE49-F238E27FC236}">
                <a16:creationId xmlns:a16="http://schemas.microsoft.com/office/drawing/2014/main" id="{D155941A-A24E-885D-E894-0326F4C4004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9D5E5B4-971F-FF6A-1B07-A5C8537055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4628649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9F431F-E6DC-4137-3092-A30A0A3628EC}"/>
              </a:ext>
            </a:extLst>
          </p:cNvPr>
          <p:cNvSpPr>
            <a:spLocks noGrp="1"/>
          </p:cNvSpPr>
          <p:nvPr>
            <p:ph type="dt" sz="half" idx="10"/>
          </p:nvPr>
        </p:nvSpPr>
        <p:spPr/>
        <p:txBody>
          <a:bodyPr/>
          <a:lstStyle/>
          <a:p>
            <a:fld id="{E80C50CD-E178-4744-9B35-B2F624D6C5E9}" type="datetimeFigureOut">
              <a:rPr lang="en-US" smtClean="0"/>
              <a:t>5/19/2026</a:t>
            </a:fld>
            <a:endParaRPr lang="en-US"/>
          </a:p>
        </p:txBody>
      </p:sp>
      <p:sp>
        <p:nvSpPr>
          <p:cNvPr id="3" name="Footer Placeholder 2">
            <a:extLst>
              <a:ext uri="{FF2B5EF4-FFF2-40B4-BE49-F238E27FC236}">
                <a16:creationId xmlns:a16="http://schemas.microsoft.com/office/drawing/2014/main" id="{06AC814B-67B4-C70F-FA51-6205D5E2CB8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1EAA9C9-D895-DD20-1089-EA75EA42895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6457041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50562-884C-9053-70C1-3B72A0B45EA6}"/>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Content Placeholder 2">
            <a:extLst>
              <a:ext uri="{FF2B5EF4-FFF2-40B4-BE49-F238E27FC236}">
                <a16:creationId xmlns:a16="http://schemas.microsoft.com/office/drawing/2014/main" id="{0318F509-68F0-39D5-1A8B-CE246715AE46}"/>
              </a:ext>
            </a:extLst>
          </p:cNvPr>
          <p:cNvSpPr>
            <a:spLocks noGrp="1"/>
          </p:cNvSpPr>
          <p:nvPr>
            <p:ph idx="1"/>
          </p:nvPr>
        </p:nvSpPr>
        <p:spPr>
          <a:xfrm>
            <a:off x="6519672" y="987424"/>
            <a:ext cx="5166360" cy="5358384"/>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F158E37C-27CE-3A84-FC74-BDCCD8A9A3EC}"/>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A95F79-E23E-11D2-40BF-66ED340195DB}"/>
              </a:ext>
            </a:extLst>
          </p:cNvPr>
          <p:cNvSpPr>
            <a:spLocks noGrp="1"/>
          </p:cNvSpPr>
          <p:nvPr>
            <p:ph type="dt" sz="half" idx="10"/>
          </p:nvPr>
        </p:nvSpPr>
        <p:spPr/>
        <p:txBody>
          <a:bodyPr/>
          <a:lstStyle/>
          <a:p>
            <a:fld id="{E80C50CD-E178-4744-9B35-B2F624D6C5E9}" type="datetimeFigureOut">
              <a:rPr lang="en-US" smtClean="0"/>
              <a:t>5/19/2026</a:t>
            </a:fld>
            <a:endParaRPr lang="en-US"/>
          </a:p>
        </p:txBody>
      </p:sp>
      <p:sp>
        <p:nvSpPr>
          <p:cNvPr id="6" name="Footer Placeholder 5">
            <a:extLst>
              <a:ext uri="{FF2B5EF4-FFF2-40B4-BE49-F238E27FC236}">
                <a16:creationId xmlns:a16="http://schemas.microsoft.com/office/drawing/2014/main" id="{4457F7FC-06F3-3D89-5D1A-4EC4B1D7355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54ACD5-6E0B-5713-DC9A-41E9D62AB1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5294654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B2D45-7CDB-D38C-2AAE-273F797674E1}"/>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Picture Placeholder 2">
            <a:extLst>
              <a:ext uri="{FF2B5EF4-FFF2-40B4-BE49-F238E27FC236}">
                <a16:creationId xmlns:a16="http://schemas.microsoft.com/office/drawing/2014/main" id="{CCBF0855-1744-56E4-B115-3A3C5EA7834B}"/>
              </a:ext>
            </a:extLst>
          </p:cNvPr>
          <p:cNvSpPr>
            <a:spLocks noGrp="1"/>
          </p:cNvSpPr>
          <p:nvPr>
            <p:ph type="pic" idx="1"/>
          </p:nvPr>
        </p:nvSpPr>
        <p:spPr>
          <a:xfrm>
            <a:off x="6519672" y="987424"/>
            <a:ext cx="5166360" cy="535838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85E8A1D-28AE-4A19-BD96-401D4822A53D}"/>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327DDB-CE95-4C89-DFC5-7DDBFC24E89C}"/>
              </a:ext>
            </a:extLst>
          </p:cNvPr>
          <p:cNvSpPr>
            <a:spLocks noGrp="1"/>
          </p:cNvSpPr>
          <p:nvPr>
            <p:ph type="dt" sz="half" idx="10"/>
          </p:nvPr>
        </p:nvSpPr>
        <p:spPr/>
        <p:txBody>
          <a:bodyPr/>
          <a:lstStyle/>
          <a:p>
            <a:fld id="{E80C50CD-E178-4744-9B35-B2F624D6C5E9}" type="datetimeFigureOut">
              <a:rPr lang="en-US" smtClean="0"/>
              <a:t>5/19/2026</a:t>
            </a:fld>
            <a:endParaRPr lang="en-US"/>
          </a:p>
        </p:txBody>
      </p:sp>
      <p:sp>
        <p:nvSpPr>
          <p:cNvPr id="6" name="Footer Placeholder 5">
            <a:extLst>
              <a:ext uri="{FF2B5EF4-FFF2-40B4-BE49-F238E27FC236}">
                <a16:creationId xmlns:a16="http://schemas.microsoft.com/office/drawing/2014/main" id="{0522C835-F3B5-943C-FFC4-D5BA9666AF3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8709891-6E3C-ADED-01DD-15FCED37AF4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7532871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36771-E72D-FAD8-771E-3E196DD2E1C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B5BB827-257D-60D9-792F-E695900429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CE5D2E7-C856-F78A-E88C-375474982A5F}"/>
              </a:ext>
            </a:extLst>
          </p:cNvPr>
          <p:cNvSpPr>
            <a:spLocks noGrp="1"/>
          </p:cNvSpPr>
          <p:nvPr>
            <p:ph type="dt" sz="half" idx="10"/>
          </p:nvPr>
        </p:nvSpPr>
        <p:spPr/>
        <p:txBody>
          <a:bodyPr/>
          <a:lstStyle/>
          <a:p>
            <a:fld id="{E80C50CD-E178-4744-9B35-B2F624D6C5E9}" type="datetimeFigureOut">
              <a:rPr lang="en-US" smtClean="0"/>
              <a:t>5/19/2026</a:t>
            </a:fld>
            <a:endParaRPr lang="en-US"/>
          </a:p>
        </p:txBody>
      </p:sp>
      <p:sp>
        <p:nvSpPr>
          <p:cNvPr id="5" name="Footer Placeholder 4">
            <a:extLst>
              <a:ext uri="{FF2B5EF4-FFF2-40B4-BE49-F238E27FC236}">
                <a16:creationId xmlns:a16="http://schemas.microsoft.com/office/drawing/2014/main" id="{0FDAB289-9591-51C9-9E3C-B6F2ACC6A6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7FE037C-790D-7442-8E43-D2740B3952B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7074204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635151-A38B-3766-6A32-FF1DF7687D9F}"/>
              </a:ext>
            </a:extLst>
          </p:cNvPr>
          <p:cNvSpPr>
            <a:spLocks noGrp="1"/>
          </p:cNvSpPr>
          <p:nvPr>
            <p:ph type="title" orient="vert"/>
          </p:nvPr>
        </p:nvSpPr>
        <p:spPr>
          <a:xfrm>
            <a:off x="8659368" y="978408"/>
            <a:ext cx="2551176" cy="536752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33D132D1-640C-FB9A-AD6F-D845738349F6}"/>
              </a:ext>
            </a:extLst>
          </p:cNvPr>
          <p:cNvSpPr>
            <a:spLocks noGrp="1"/>
          </p:cNvSpPr>
          <p:nvPr>
            <p:ph type="body" orient="vert" idx="1"/>
          </p:nvPr>
        </p:nvSpPr>
        <p:spPr>
          <a:xfrm>
            <a:off x="521208" y="978408"/>
            <a:ext cx="8010144" cy="536752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955F80A-4BA7-8ED8-9A62-B92194272620}"/>
              </a:ext>
            </a:extLst>
          </p:cNvPr>
          <p:cNvSpPr>
            <a:spLocks noGrp="1"/>
          </p:cNvSpPr>
          <p:nvPr>
            <p:ph type="dt" sz="half" idx="10"/>
          </p:nvPr>
        </p:nvSpPr>
        <p:spPr/>
        <p:txBody>
          <a:bodyPr/>
          <a:lstStyle/>
          <a:p>
            <a:fld id="{E80C50CD-E178-4744-9B35-B2F624D6C5E9}" type="datetimeFigureOut">
              <a:rPr lang="en-US" smtClean="0"/>
              <a:t>5/19/2026</a:t>
            </a:fld>
            <a:endParaRPr lang="en-US"/>
          </a:p>
        </p:txBody>
      </p:sp>
      <p:sp>
        <p:nvSpPr>
          <p:cNvPr id="5" name="Footer Placeholder 4">
            <a:extLst>
              <a:ext uri="{FF2B5EF4-FFF2-40B4-BE49-F238E27FC236}">
                <a16:creationId xmlns:a16="http://schemas.microsoft.com/office/drawing/2014/main" id="{85E38113-D55A-A1A0-D1FE-53C95860FB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9DDB-F89D-4B2D-21A2-82AF1D1023E4}"/>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262572D8-D485-1DB1-34B1-C35C61C89940}"/>
              </a:ext>
            </a:extLst>
          </p:cNvPr>
          <p:cNvSpPr/>
          <p:nvPr/>
        </p:nvSpPr>
        <p:spPr>
          <a:xfrm rot="5400000">
            <a:off x="8936623" y="3585018"/>
            <a:ext cx="532573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046524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1A28D7-6581-4956-AAE3-9104804DF55B}"/>
              </a:ext>
            </a:extLst>
          </p:cNvPr>
          <p:cNvSpPr>
            <a:spLocks noGrp="1"/>
          </p:cNvSpPr>
          <p:nvPr>
            <p:ph type="title"/>
          </p:nvPr>
        </p:nvSpPr>
        <p:spPr>
          <a:xfrm>
            <a:off x="521208" y="978408"/>
            <a:ext cx="11155680" cy="146304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F3CFCCA4-57A4-08A1-FC45-D2BBA66FABFA}"/>
              </a:ext>
            </a:extLst>
          </p:cNvPr>
          <p:cNvSpPr>
            <a:spLocks noGrp="1"/>
          </p:cNvSpPr>
          <p:nvPr>
            <p:ph type="body" idx="1"/>
          </p:nvPr>
        </p:nvSpPr>
        <p:spPr>
          <a:xfrm>
            <a:off x="521208" y="2578608"/>
            <a:ext cx="11155680" cy="37673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0FAA0F4-2442-8D45-3C3D-1B8F55C8683A}"/>
              </a:ext>
            </a:extLst>
          </p:cNvPr>
          <p:cNvSpPr>
            <a:spLocks noGrp="1"/>
          </p:cNvSpPr>
          <p:nvPr>
            <p:ph type="dt" sz="half" idx="2"/>
          </p:nvPr>
        </p:nvSpPr>
        <p:spPr>
          <a:xfrm>
            <a:off x="521208" y="6419088"/>
            <a:ext cx="2743200" cy="365125"/>
          </a:xfrm>
          <a:prstGeom prst="rect">
            <a:avLst/>
          </a:prstGeom>
        </p:spPr>
        <p:txBody>
          <a:bodyPr vert="horz" lIns="91440" tIns="45720" rIns="91440" bIns="45720" rtlCol="0" anchor="ctr"/>
          <a:lstStyle>
            <a:lvl1pPr algn="l">
              <a:defRPr sz="900">
                <a:solidFill>
                  <a:schemeClr val="tx1"/>
                </a:solidFill>
              </a:defRPr>
            </a:lvl1pPr>
          </a:lstStyle>
          <a:p>
            <a:fld id="{E80C50CD-E178-4744-9B35-B2F624D6C5E9}" type="datetimeFigureOut">
              <a:rPr lang="en-US" smtClean="0"/>
              <a:pPr/>
              <a:t>5/19/2026</a:t>
            </a:fld>
            <a:endParaRPr lang="en-US"/>
          </a:p>
        </p:txBody>
      </p:sp>
      <p:sp>
        <p:nvSpPr>
          <p:cNvPr id="5" name="Footer Placeholder 4">
            <a:extLst>
              <a:ext uri="{FF2B5EF4-FFF2-40B4-BE49-F238E27FC236}">
                <a16:creationId xmlns:a16="http://schemas.microsoft.com/office/drawing/2014/main" id="{9E03785E-FB42-1D54-92AC-D0A61A8FABD4}"/>
              </a:ext>
            </a:extLst>
          </p:cNvPr>
          <p:cNvSpPr>
            <a:spLocks noGrp="1"/>
          </p:cNvSpPr>
          <p:nvPr>
            <p:ph type="ftr" sz="quarter" idx="3"/>
          </p:nvPr>
        </p:nvSpPr>
        <p:spPr>
          <a:xfrm>
            <a:off x="521208" y="100584"/>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BCC9CF34-1274-DB45-4809-90E5D244A9AE}"/>
              </a:ext>
            </a:extLst>
          </p:cNvPr>
          <p:cNvSpPr>
            <a:spLocks noGrp="1"/>
          </p:cNvSpPr>
          <p:nvPr>
            <p:ph type="sldNum" sz="quarter" idx="4"/>
          </p:nvPr>
        </p:nvSpPr>
        <p:spPr>
          <a:xfrm>
            <a:off x="11457432" y="6419088"/>
            <a:ext cx="640080" cy="365125"/>
          </a:xfrm>
          <a:prstGeom prst="rect">
            <a:avLst/>
          </a:prstGeom>
        </p:spPr>
        <p:txBody>
          <a:bodyPr vert="horz" lIns="91440" tIns="45720" rIns="91440" bIns="45720" rtlCol="0" anchor="ctr"/>
          <a:lstStyle>
            <a:lvl1pPr algn="r">
              <a:defRPr sz="900">
                <a:solidFill>
                  <a:schemeClr val="tx1"/>
                </a:solidFill>
              </a:defRPr>
            </a:lvl1pPr>
          </a:lstStyle>
          <a:p>
            <a:fld id="{148CC95F-0247-41B6-91CF-DC97C76A7088}" type="slidenum">
              <a:rPr lang="en-US" smtClean="0"/>
              <a:pPr/>
              <a:t>‹#›</a:t>
            </a:fld>
            <a:endParaRPr lang="en-US"/>
          </a:p>
        </p:txBody>
      </p:sp>
      <p:sp>
        <p:nvSpPr>
          <p:cNvPr id="7" name="Freeform: Shape 6">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639208255"/>
      </p:ext>
    </p:extLst>
  </p:cSld>
  <p:clrMap bg1="lt1" tx1="dk1" bg2="lt2" tx2="dk2" accent1="accent1" accent2="accent2" accent3="accent3" accent4="accent4" accent5="accent5" accent6="accent6" hlink="hlink" folHlink="folHlink"/>
  <p:sldLayoutIdLst>
    <p:sldLayoutId id="2147483696" r:id="rId1"/>
    <p:sldLayoutId id="2147483697" r:id="rId2"/>
    <p:sldLayoutId id="2147483698" r:id="rId3"/>
    <p:sldLayoutId id="2147483688" r:id="rId4"/>
    <p:sldLayoutId id="2147483689" r:id="rId5"/>
    <p:sldLayoutId id="2147483694" r:id="rId6"/>
    <p:sldLayoutId id="2147483690" r:id="rId7"/>
    <p:sldLayoutId id="2147483691" r:id="rId8"/>
    <p:sldLayoutId id="2147483692" r:id="rId9"/>
    <p:sldLayoutId id="2147483693" r:id="rId10"/>
    <p:sldLayoutId id="2147483695" r:id="rId1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7E2F724-2FB3-4D1D-A730-739B8654C0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a:extLst>
              <a:ext uri="{FF2B5EF4-FFF2-40B4-BE49-F238E27FC236}">
                <a16:creationId xmlns:a16="http://schemas.microsoft.com/office/drawing/2014/main" id="{FC14D89E-E66E-D22C-5E52-B62CE8B6CFBB}"/>
              </a:ext>
            </a:extLst>
          </p:cNvPr>
          <p:cNvPicPr>
            <a:picLocks noChangeAspect="1"/>
          </p:cNvPicPr>
          <p:nvPr/>
        </p:nvPicPr>
        <p:blipFill>
          <a:blip r:embed="rId2">
            <a:alphaModFix amt="40000"/>
          </a:blip>
          <a:srcRect t="27529" b="16221"/>
          <a:stretch/>
        </p:blipFill>
        <p:spPr>
          <a:xfrm>
            <a:off x="-2" y="-2"/>
            <a:ext cx="12192001" cy="6858001"/>
          </a:xfrm>
          <a:prstGeom prst="rect">
            <a:avLst/>
          </a:prstGeom>
        </p:spPr>
      </p:pic>
      <p:sp>
        <p:nvSpPr>
          <p:cNvPr id="2" name="Title 1">
            <a:extLst>
              <a:ext uri="{FF2B5EF4-FFF2-40B4-BE49-F238E27FC236}">
                <a16:creationId xmlns:a16="http://schemas.microsoft.com/office/drawing/2014/main" id="{4B37CD7F-3058-9F4E-666D-EC4E7695ADFE}"/>
              </a:ext>
            </a:extLst>
          </p:cNvPr>
          <p:cNvSpPr>
            <a:spLocks noGrp="1"/>
          </p:cNvSpPr>
          <p:nvPr>
            <p:ph type="ctrTitle"/>
          </p:nvPr>
        </p:nvSpPr>
        <p:spPr>
          <a:xfrm>
            <a:off x="517870" y="978407"/>
            <a:ext cx="5021182" cy="3290107"/>
          </a:xfrm>
        </p:spPr>
        <p:txBody>
          <a:bodyPr anchor="t">
            <a:normAutofit/>
          </a:bodyPr>
          <a:lstStyle/>
          <a:p>
            <a:pPr>
              <a:lnSpc>
                <a:spcPct val="90000"/>
              </a:lnSpc>
            </a:pPr>
            <a:r>
              <a:rPr lang="en-GB" sz="5600">
                <a:solidFill>
                  <a:srgbClr val="FFFFFF"/>
                </a:solidFill>
              </a:rPr>
              <a:t>HPFY3014: People Across Time</a:t>
            </a:r>
            <a:br>
              <a:rPr lang="en-GB" sz="5600">
                <a:solidFill>
                  <a:srgbClr val="FFFFFF"/>
                </a:solidFill>
              </a:rPr>
            </a:br>
            <a:r>
              <a:rPr lang="en-GB" sz="5600">
                <a:solidFill>
                  <a:srgbClr val="FFFFFF"/>
                </a:solidFill>
              </a:rPr>
              <a:t>1: Introduction</a:t>
            </a:r>
          </a:p>
        </p:txBody>
      </p:sp>
      <p:sp>
        <p:nvSpPr>
          <p:cNvPr id="3" name="Subtitle 2">
            <a:extLst>
              <a:ext uri="{FF2B5EF4-FFF2-40B4-BE49-F238E27FC236}">
                <a16:creationId xmlns:a16="http://schemas.microsoft.com/office/drawing/2014/main" id="{C63F8CFF-C3A8-23D9-10DE-777BAA7C43EB}"/>
              </a:ext>
            </a:extLst>
          </p:cNvPr>
          <p:cNvSpPr>
            <a:spLocks noGrp="1"/>
          </p:cNvSpPr>
          <p:nvPr>
            <p:ph type="subTitle" idx="1"/>
          </p:nvPr>
        </p:nvSpPr>
        <p:spPr>
          <a:xfrm>
            <a:off x="517870" y="4482450"/>
            <a:ext cx="5040785" cy="1724029"/>
          </a:xfrm>
        </p:spPr>
        <p:txBody>
          <a:bodyPr anchor="t">
            <a:normAutofit/>
          </a:bodyPr>
          <a:lstStyle/>
          <a:p>
            <a:r>
              <a:rPr lang="en-GB" sz="2400" i="0" dirty="0">
                <a:solidFill>
                  <a:srgbClr val="FFFFFF"/>
                </a:solidFill>
              </a:rPr>
              <a:t>Dr Rhian Elinor Keyse, Lecturer in Global Historical Studies</a:t>
            </a:r>
          </a:p>
        </p:txBody>
      </p:sp>
      <p:sp>
        <p:nvSpPr>
          <p:cNvPr id="11" name="Rectangle 10">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8959927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5331"/>
    </mc:Choice>
    <mc:Fallback xmlns="">
      <p:transition spd="slow" advTm="45331"/>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07D70-41C4-D211-A329-BB491E146463}"/>
              </a:ext>
            </a:extLst>
          </p:cNvPr>
          <p:cNvSpPr>
            <a:spLocks noGrp="1"/>
          </p:cNvSpPr>
          <p:nvPr>
            <p:ph type="title"/>
          </p:nvPr>
        </p:nvSpPr>
        <p:spPr/>
        <p:txBody>
          <a:bodyPr/>
          <a:lstStyle/>
          <a:p>
            <a:r>
              <a:rPr lang="en-GB" dirty="0"/>
              <a:t>In this session</a:t>
            </a:r>
          </a:p>
        </p:txBody>
      </p:sp>
      <p:sp>
        <p:nvSpPr>
          <p:cNvPr id="3" name="Content Placeholder 2">
            <a:extLst>
              <a:ext uri="{FF2B5EF4-FFF2-40B4-BE49-F238E27FC236}">
                <a16:creationId xmlns:a16="http://schemas.microsoft.com/office/drawing/2014/main" id="{A8F4FEF3-0BEF-E7A3-E286-FA9135E617D1}"/>
              </a:ext>
            </a:extLst>
          </p:cNvPr>
          <p:cNvSpPr>
            <a:spLocks noGrp="1"/>
          </p:cNvSpPr>
          <p:nvPr>
            <p:ph idx="1"/>
          </p:nvPr>
        </p:nvSpPr>
        <p:spPr/>
        <p:txBody>
          <a:bodyPr/>
          <a:lstStyle/>
          <a:p>
            <a:r>
              <a:rPr lang="en-GB" sz="3600" dirty="0"/>
              <a:t>Introduction to the module</a:t>
            </a:r>
          </a:p>
          <a:p>
            <a:r>
              <a:rPr lang="en-GB" sz="3600" dirty="0"/>
              <a:t>Aims and learning outcomes</a:t>
            </a:r>
          </a:p>
          <a:p>
            <a:r>
              <a:rPr lang="en-GB" sz="3600" dirty="0"/>
              <a:t>Class schedule</a:t>
            </a:r>
          </a:p>
          <a:p>
            <a:r>
              <a:rPr lang="en-GB" sz="3600" dirty="0"/>
              <a:t>Assessments</a:t>
            </a:r>
          </a:p>
          <a:p>
            <a:endParaRPr lang="en-GB" dirty="0"/>
          </a:p>
        </p:txBody>
      </p:sp>
    </p:spTree>
    <p:extLst>
      <p:ext uri="{BB962C8B-B14F-4D97-AF65-F5344CB8AC3E}">
        <p14:creationId xmlns:p14="http://schemas.microsoft.com/office/powerpoint/2010/main" val="3342141308"/>
      </p:ext>
    </p:extLst>
  </p:cSld>
  <p:clrMapOvr>
    <a:masterClrMapping/>
  </p:clrMapOvr>
  <mc:AlternateContent xmlns:mc="http://schemas.openxmlformats.org/markup-compatibility/2006" xmlns:p14="http://schemas.microsoft.com/office/powerpoint/2010/main">
    <mc:Choice Requires="p14">
      <p:transition spd="slow" p14:dur="2000" advTm="127379"/>
    </mc:Choice>
    <mc:Fallback xmlns="">
      <p:transition spd="slow" advTm="127379"/>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1F5B9E-5DE7-EF44-7843-4D547E97C770}"/>
              </a:ext>
            </a:extLst>
          </p:cNvPr>
          <p:cNvSpPr>
            <a:spLocks noGrp="1"/>
          </p:cNvSpPr>
          <p:nvPr>
            <p:ph type="title"/>
          </p:nvPr>
        </p:nvSpPr>
        <p:spPr/>
        <p:txBody>
          <a:bodyPr/>
          <a:lstStyle/>
          <a:p>
            <a:r>
              <a:rPr lang="en-GB" dirty="0"/>
              <a:t>Introductions</a:t>
            </a:r>
          </a:p>
        </p:txBody>
      </p:sp>
      <p:sp>
        <p:nvSpPr>
          <p:cNvPr id="3" name="Content Placeholder 2">
            <a:extLst>
              <a:ext uri="{FF2B5EF4-FFF2-40B4-BE49-F238E27FC236}">
                <a16:creationId xmlns:a16="http://schemas.microsoft.com/office/drawing/2014/main" id="{E1BCA8CF-49C1-5757-19E7-EDB6AA4F882A}"/>
              </a:ext>
            </a:extLst>
          </p:cNvPr>
          <p:cNvSpPr>
            <a:spLocks noGrp="1"/>
          </p:cNvSpPr>
          <p:nvPr>
            <p:ph idx="1"/>
          </p:nvPr>
        </p:nvSpPr>
        <p:spPr/>
        <p:txBody>
          <a:bodyPr>
            <a:normAutofit/>
          </a:bodyPr>
          <a:lstStyle/>
          <a:p>
            <a:r>
              <a:rPr lang="en-GB" sz="3200" dirty="0"/>
              <a:t>Module lead: Dr Rhian Elinor Keyse (Lecturer in Global Historical Studies)</a:t>
            </a:r>
          </a:p>
          <a:p>
            <a:r>
              <a:rPr lang="en-GB" sz="3200" dirty="0"/>
              <a:t>My work focuses on modern African history, in particular questions of violence and gender in colonial and postcolonial Anglophone Africa.</a:t>
            </a:r>
          </a:p>
        </p:txBody>
      </p:sp>
    </p:spTree>
    <p:extLst>
      <p:ext uri="{BB962C8B-B14F-4D97-AF65-F5344CB8AC3E}">
        <p14:creationId xmlns:p14="http://schemas.microsoft.com/office/powerpoint/2010/main" val="1034683239"/>
      </p:ext>
    </p:extLst>
  </p:cSld>
  <p:clrMapOvr>
    <a:masterClrMapping/>
  </p:clrMapOvr>
  <mc:AlternateContent xmlns:mc="http://schemas.openxmlformats.org/markup-compatibility/2006" xmlns:p14="http://schemas.microsoft.com/office/powerpoint/2010/main">
    <mc:Choice Requires="p14">
      <p:transition spd="slow" p14:dur="2000" advTm="49751"/>
    </mc:Choice>
    <mc:Fallback xmlns="">
      <p:transition spd="slow" advTm="49751"/>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DFC58A-FB00-7F37-31F4-7547EB72B7C2}"/>
              </a:ext>
            </a:extLst>
          </p:cNvPr>
          <p:cNvSpPr>
            <a:spLocks noGrp="1"/>
          </p:cNvSpPr>
          <p:nvPr>
            <p:ph type="title"/>
          </p:nvPr>
        </p:nvSpPr>
        <p:spPr/>
        <p:txBody>
          <a:bodyPr/>
          <a:lstStyle/>
          <a:p>
            <a:r>
              <a:rPr lang="en-GB" dirty="0"/>
              <a:t>Introduction to the module</a:t>
            </a:r>
          </a:p>
        </p:txBody>
      </p:sp>
      <p:sp>
        <p:nvSpPr>
          <p:cNvPr id="3" name="Content Placeholder 2">
            <a:extLst>
              <a:ext uri="{FF2B5EF4-FFF2-40B4-BE49-F238E27FC236}">
                <a16:creationId xmlns:a16="http://schemas.microsoft.com/office/drawing/2014/main" id="{1BA9D500-87B0-0FE6-0157-7BA28190F349}"/>
              </a:ext>
            </a:extLst>
          </p:cNvPr>
          <p:cNvSpPr>
            <a:spLocks noGrp="1"/>
          </p:cNvSpPr>
          <p:nvPr>
            <p:ph idx="1"/>
          </p:nvPr>
        </p:nvSpPr>
        <p:spPr/>
        <p:txBody>
          <a:bodyPr>
            <a:normAutofit lnSpcReduction="10000"/>
          </a:bodyPr>
          <a:lstStyle/>
          <a:p>
            <a:pPr>
              <a:lnSpc>
                <a:spcPct val="115000"/>
              </a:lnSpc>
              <a:spcAft>
                <a:spcPts val="1000"/>
              </a:spcAft>
            </a:pPr>
            <a:r>
              <a:rPr lang="en-GB" sz="3200" dirty="0">
                <a:effectLst/>
                <a:latin typeface="Calibri" panose="020F0502020204030204" pitchFamily="34" charset="0"/>
                <a:ea typeface="SimSun" panose="02010600030101010101" pitchFamily="2" charset="-122"/>
                <a:cs typeface="Arial" panose="020B0604020202020204" pitchFamily="34" charset="0"/>
              </a:rPr>
              <a:t>Introduction to the study of peoples/cultures across different periods, from prehistory to the present.</a:t>
            </a:r>
          </a:p>
          <a:p>
            <a:pPr>
              <a:lnSpc>
                <a:spcPct val="115000"/>
              </a:lnSpc>
              <a:spcAft>
                <a:spcPts val="1000"/>
              </a:spcAft>
            </a:pPr>
            <a:r>
              <a:rPr lang="en-GB" sz="3200" dirty="0">
                <a:effectLst/>
                <a:latin typeface="Calibri" panose="020F0502020204030204" pitchFamily="34" charset="0"/>
                <a:ea typeface="SimSun" panose="02010600030101010101" pitchFamily="2" charset="-122"/>
                <a:cs typeface="Arial" panose="020B0604020202020204" pitchFamily="34" charset="0"/>
              </a:rPr>
              <a:t>Introduction to different disciplinary perspectives across the Humanities.</a:t>
            </a:r>
          </a:p>
          <a:p>
            <a:pPr>
              <a:lnSpc>
                <a:spcPct val="115000"/>
              </a:lnSpc>
              <a:spcAft>
                <a:spcPts val="1000"/>
              </a:spcAft>
            </a:pPr>
            <a:r>
              <a:rPr lang="en-GB" sz="3200" dirty="0">
                <a:effectLst/>
                <a:latin typeface="Calibri" panose="020F0502020204030204" pitchFamily="34" charset="0"/>
                <a:ea typeface="SimSun" panose="02010600030101010101" pitchFamily="2" charset="-122"/>
                <a:cs typeface="Arial" panose="020B0604020202020204" pitchFamily="34" charset="0"/>
              </a:rPr>
              <a:t>Resources from colleagues across disciplines on Moodle – please engage with these before class and bring notes!</a:t>
            </a:r>
          </a:p>
        </p:txBody>
      </p:sp>
    </p:spTree>
    <p:extLst>
      <p:ext uri="{BB962C8B-B14F-4D97-AF65-F5344CB8AC3E}">
        <p14:creationId xmlns:p14="http://schemas.microsoft.com/office/powerpoint/2010/main" val="4276308461"/>
      </p:ext>
    </p:extLst>
  </p:cSld>
  <p:clrMapOvr>
    <a:masterClrMapping/>
  </p:clrMapOvr>
  <mc:AlternateContent xmlns:mc="http://schemas.openxmlformats.org/markup-compatibility/2006" xmlns:p14="http://schemas.microsoft.com/office/powerpoint/2010/main">
    <mc:Choice Requires="p14">
      <p:transition spd="slow" p14:dur="2000" advTm="99986"/>
    </mc:Choice>
    <mc:Fallback xmlns="">
      <p:transition spd="slow" advTm="99986"/>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CF04B-CD06-4965-FB3A-DF13AC139372}"/>
              </a:ext>
            </a:extLst>
          </p:cNvPr>
          <p:cNvSpPr>
            <a:spLocks noGrp="1"/>
          </p:cNvSpPr>
          <p:nvPr>
            <p:ph type="title"/>
          </p:nvPr>
        </p:nvSpPr>
        <p:spPr/>
        <p:txBody>
          <a:bodyPr/>
          <a:lstStyle/>
          <a:p>
            <a:r>
              <a:rPr lang="en-GB" dirty="0"/>
              <a:t>Help and advice for the module</a:t>
            </a:r>
          </a:p>
        </p:txBody>
      </p:sp>
      <p:sp>
        <p:nvSpPr>
          <p:cNvPr id="3" name="Content Placeholder 2">
            <a:extLst>
              <a:ext uri="{FF2B5EF4-FFF2-40B4-BE49-F238E27FC236}">
                <a16:creationId xmlns:a16="http://schemas.microsoft.com/office/drawing/2014/main" id="{69213DFE-F473-632D-099B-B8FB665AFA6F}"/>
              </a:ext>
            </a:extLst>
          </p:cNvPr>
          <p:cNvSpPr>
            <a:spLocks noGrp="1"/>
          </p:cNvSpPr>
          <p:nvPr>
            <p:ph idx="1"/>
          </p:nvPr>
        </p:nvSpPr>
        <p:spPr/>
        <p:txBody>
          <a:bodyPr>
            <a:normAutofit/>
          </a:bodyPr>
          <a:lstStyle/>
          <a:p>
            <a:r>
              <a:rPr lang="en-GB" sz="4000" dirty="0"/>
              <a:t>Please do contact me with questions or concerns</a:t>
            </a:r>
          </a:p>
          <a:p>
            <a:r>
              <a:rPr lang="en-GB" sz="4000" dirty="0"/>
              <a:t>The best way to reach me is always email (r.keyse@uwtsd.ac.uk)</a:t>
            </a:r>
          </a:p>
        </p:txBody>
      </p:sp>
      <p:pic>
        <p:nvPicPr>
          <p:cNvPr id="5" name="Audio 4">
            <a:hlinkClick r:id="" action="ppaction://media"/>
            <a:extLst>
              <a:ext uri="{FF2B5EF4-FFF2-40B4-BE49-F238E27FC236}">
                <a16:creationId xmlns:a16="http://schemas.microsoft.com/office/drawing/2014/main" id="{748B45BA-1F87-26B7-2934-AF71942DD4D1}"/>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627336109"/>
      </p:ext>
    </p:extLst>
  </p:cSld>
  <p:clrMapOvr>
    <a:masterClrMapping/>
  </p:clrMapOvr>
  <mc:AlternateContent xmlns:mc="http://schemas.openxmlformats.org/markup-compatibility/2006" xmlns:p14="http://schemas.microsoft.com/office/powerpoint/2010/main">
    <mc:Choice Requires="p14">
      <p:transition spd="slow" p14:dur="2000" advTm="51"/>
    </mc:Choice>
    <mc:Fallback xmlns="">
      <p:transition spd="slow" advTm="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047AD-EAF2-C95B-5A9F-CD68B50EC720}"/>
              </a:ext>
            </a:extLst>
          </p:cNvPr>
          <p:cNvSpPr>
            <a:spLocks noGrp="1"/>
          </p:cNvSpPr>
          <p:nvPr>
            <p:ph type="title"/>
          </p:nvPr>
        </p:nvSpPr>
        <p:spPr/>
        <p:txBody>
          <a:bodyPr/>
          <a:lstStyle/>
          <a:p>
            <a:r>
              <a:rPr lang="en-GB" dirty="0"/>
              <a:t>Module aims</a:t>
            </a:r>
          </a:p>
        </p:txBody>
      </p:sp>
      <p:sp>
        <p:nvSpPr>
          <p:cNvPr id="3" name="Content Placeholder 2">
            <a:extLst>
              <a:ext uri="{FF2B5EF4-FFF2-40B4-BE49-F238E27FC236}">
                <a16:creationId xmlns:a16="http://schemas.microsoft.com/office/drawing/2014/main" id="{42DEB4F2-A2DF-C4F2-4324-1E705A2002A7}"/>
              </a:ext>
            </a:extLst>
          </p:cNvPr>
          <p:cNvSpPr>
            <a:spLocks noGrp="1"/>
          </p:cNvSpPr>
          <p:nvPr>
            <p:ph idx="1"/>
          </p:nvPr>
        </p:nvSpPr>
        <p:spPr/>
        <p:txBody>
          <a:bodyPr/>
          <a:lstStyle/>
          <a:p>
            <a:r>
              <a:rPr lang="en-GB" sz="4400" dirty="0">
                <a:effectLst/>
                <a:latin typeface="Calibri" panose="020F0502020204030204" pitchFamily="34" charset="0"/>
                <a:ea typeface="SimSun" panose="02010600030101010101" pitchFamily="2" charset="-122"/>
                <a:cs typeface="Arial" panose="020B0604020202020204" pitchFamily="34" charset="0"/>
              </a:rPr>
              <a:t>This module aims to introduce students to the study of peoples and cultures across different periods, from prehistory to the present.</a:t>
            </a:r>
          </a:p>
          <a:p>
            <a:endParaRPr lang="en-GB" dirty="0"/>
          </a:p>
        </p:txBody>
      </p:sp>
    </p:spTree>
    <p:extLst>
      <p:ext uri="{BB962C8B-B14F-4D97-AF65-F5344CB8AC3E}">
        <p14:creationId xmlns:p14="http://schemas.microsoft.com/office/powerpoint/2010/main" val="730001489"/>
      </p:ext>
    </p:extLst>
  </p:cSld>
  <p:clrMapOvr>
    <a:masterClrMapping/>
  </p:clrMapOvr>
  <mc:AlternateContent xmlns:mc="http://schemas.openxmlformats.org/markup-compatibility/2006" xmlns:p14="http://schemas.microsoft.com/office/powerpoint/2010/main">
    <mc:Choice Requires="p14">
      <p:transition spd="slow" p14:dur="2000" advTm="24955"/>
    </mc:Choice>
    <mc:Fallback xmlns="">
      <p:transition spd="slow" advTm="24955"/>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3B14D2-46C4-2A3F-9985-F9E18540765D}"/>
              </a:ext>
            </a:extLst>
          </p:cNvPr>
          <p:cNvSpPr>
            <a:spLocks noGrp="1"/>
          </p:cNvSpPr>
          <p:nvPr>
            <p:ph type="title"/>
          </p:nvPr>
        </p:nvSpPr>
        <p:spPr/>
        <p:txBody>
          <a:bodyPr/>
          <a:lstStyle/>
          <a:p>
            <a:r>
              <a:rPr lang="en-GB" dirty="0"/>
              <a:t>Learning outcomes</a:t>
            </a:r>
          </a:p>
        </p:txBody>
      </p:sp>
      <p:sp>
        <p:nvSpPr>
          <p:cNvPr id="3" name="Content Placeholder 2">
            <a:extLst>
              <a:ext uri="{FF2B5EF4-FFF2-40B4-BE49-F238E27FC236}">
                <a16:creationId xmlns:a16="http://schemas.microsoft.com/office/drawing/2014/main" id="{54DA5045-42B8-88DB-8132-3FBC722341B1}"/>
              </a:ext>
            </a:extLst>
          </p:cNvPr>
          <p:cNvSpPr>
            <a:spLocks noGrp="1"/>
          </p:cNvSpPr>
          <p:nvPr>
            <p:ph idx="1"/>
          </p:nvPr>
        </p:nvSpPr>
        <p:spPr/>
        <p:txBody>
          <a:bodyPr>
            <a:normAutofit/>
          </a:bodyPr>
          <a:lstStyle/>
          <a:p>
            <a:pPr>
              <a:lnSpc>
                <a:spcPct val="115000"/>
              </a:lnSpc>
              <a:spcAft>
                <a:spcPts val="1000"/>
              </a:spcAft>
              <a:buNone/>
            </a:pPr>
            <a:r>
              <a:rPr lang="en-GB" sz="2800" dirty="0">
                <a:effectLst/>
                <a:latin typeface="Calibri" panose="020F0502020204030204" pitchFamily="34" charset="0"/>
                <a:ea typeface="SimSun" panose="02010600030101010101" pitchFamily="2" charset="-122"/>
                <a:cs typeface="Arial" panose="020B0604020202020204" pitchFamily="34" charset="0"/>
              </a:rPr>
              <a:t>By the end of the module you should be able to:</a:t>
            </a:r>
          </a:p>
          <a:p>
            <a:pPr marL="342900" lvl="0" indent="-342900">
              <a:lnSpc>
                <a:spcPct val="115000"/>
              </a:lnSpc>
              <a:spcAft>
                <a:spcPts val="800"/>
              </a:spcAft>
              <a:buFont typeface="Symbol" panose="05050102010706020507" pitchFamily="18" charset="2"/>
              <a:buChar char=""/>
            </a:pPr>
            <a:r>
              <a:rPr lang="en-GB" sz="2800" dirty="0">
                <a:effectLst/>
                <a:latin typeface="Calibri" panose="020F0502020204030204" pitchFamily="34" charset="0"/>
                <a:ea typeface="SimSun" panose="02010600030101010101" pitchFamily="2" charset="-122"/>
                <a:cs typeface="Arial" panose="020B0604020202020204" pitchFamily="34" charset="0"/>
              </a:rPr>
              <a:t>Demonstrate an awareness and introductory knowledge of the academic study of history and archaeology.</a:t>
            </a:r>
          </a:p>
          <a:p>
            <a:pPr marL="342900" lvl="0" indent="-342900">
              <a:lnSpc>
                <a:spcPct val="115000"/>
              </a:lnSpc>
              <a:spcAft>
                <a:spcPts val="800"/>
              </a:spcAft>
              <a:buFont typeface="Symbol" panose="05050102010706020507" pitchFamily="18" charset="2"/>
              <a:buChar char=""/>
            </a:pPr>
            <a:r>
              <a:rPr lang="en-GB" sz="2800" dirty="0">
                <a:effectLst/>
                <a:latin typeface="Calibri" panose="020F0502020204030204" pitchFamily="34" charset="0"/>
                <a:ea typeface="SimSun" panose="02010600030101010101" pitchFamily="2" charset="-122"/>
                <a:cs typeface="Arial" panose="020B0604020202020204" pitchFamily="34" charset="0"/>
              </a:rPr>
              <a:t>Demonstrate an understanding and knowledge of disciplinary fields related to human cultures and societies over time.</a:t>
            </a:r>
          </a:p>
        </p:txBody>
      </p:sp>
    </p:spTree>
    <p:extLst>
      <p:ext uri="{BB962C8B-B14F-4D97-AF65-F5344CB8AC3E}">
        <p14:creationId xmlns:p14="http://schemas.microsoft.com/office/powerpoint/2010/main" val="1213275130"/>
      </p:ext>
    </p:extLst>
  </p:cSld>
  <p:clrMapOvr>
    <a:masterClrMapping/>
  </p:clrMapOvr>
  <mc:AlternateContent xmlns:mc="http://schemas.openxmlformats.org/markup-compatibility/2006" xmlns:p14="http://schemas.microsoft.com/office/powerpoint/2010/main">
    <mc:Choice Requires="p14">
      <p:transition spd="slow" p14:dur="2000" advTm="21711"/>
    </mc:Choice>
    <mc:Fallback xmlns="">
      <p:transition spd="slow" advTm="21711"/>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909C0C-7C0F-130D-FAF4-D68A259AA7AC}"/>
              </a:ext>
            </a:extLst>
          </p:cNvPr>
          <p:cNvSpPr>
            <a:spLocks noGrp="1"/>
          </p:cNvSpPr>
          <p:nvPr>
            <p:ph type="title"/>
          </p:nvPr>
        </p:nvSpPr>
        <p:spPr/>
        <p:txBody>
          <a:bodyPr/>
          <a:lstStyle/>
          <a:p>
            <a:r>
              <a:rPr lang="en-GB" dirty="0"/>
              <a:t>Class schedule</a:t>
            </a:r>
          </a:p>
        </p:txBody>
      </p:sp>
      <p:sp>
        <p:nvSpPr>
          <p:cNvPr id="3" name="Content Placeholder 2">
            <a:extLst>
              <a:ext uri="{FF2B5EF4-FFF2-40B4-BE49-F238E27FC236}">
                <a16:creationId xmlns:a16="http://schemas.microsoft.com/office/drawing/2014/main" id="{5CC7B9D0-035F-14FD-98AC-9B36E35B57B2}"/>
              </a:ext>
            </a:extLst>
          </p:cNvPr>
          <p:cNvSpPr>
            <a:spLocks noGrp="1"/>
          </p:cNvSpPr>
          <p:nvPr>
            <p:ph idx="1"/>
          </p:nvPr>
        </p:nvSpPr>
        <p:spPr/>
        <p:txBody>
          <a:bodyPr>
            <a:normAutofit/>
          </a:bodyPr>
          <a:lstStyle/>
          <a:p>
            <a:r>
              <a:rPr lang="en-GB" sz="3200" dirty="0">
                <a:effectLst/>
                <a:latin typeface="Calibri" panose="020F0502020204030204" pitchFamily="34" charset="0"/>
                <a:ea typeface="SimSun" panose="02010600030101010101" pitchFamily="2" charset="-122"/>
                <a:cs typeface="Arial" panose="020B0604020202020204" pitchFamily="34" charset="0"/>
              </a:rPr>
              <a:t>Class schedule is detailed in the Handbook – generally Wednesdays 2-4pm, but with some weeks where this differs</a:t>
            </a:r>
          </a:p>
          <a:p>
            <a:r>
              <a:rPr lang="en-GB" sz="3200" dirty="0">
                <a:latin typeface="Calibri" panose="020F0502020204030204" pitchFamily="34" charset="0"/>
                <a:ea typeface="SimSun" panose="02010600030101010101" pitchFamily="2" charset="-122"/>
                <a:cs typeface="Arial" panose="020B0604020202020204" pitchFamily="34" charset="0"/>
              </a:rPr>
              <a:t>We’ll meet on Microsoft Teams</a:t>
            </a:r>
            <a:endParaRPr lang="en-GB" sz="3200" dirty="0">
              <a:effectLst/>
              <a:latin typeface="Calibri" panose="020F0502020204030204" pitchFamily="34" charset="0"/>
              <a:ea typeface="SimSun" panose="02010600030101010101" pitchFamily="2" charset="-122"/>
              <a:cs typeface="Arial" panose="020B0604020202020204" pitchFamily="34" charset="0"/>
            </a:endParaRPr>
          </a:p>
          <a:p>
            <a:r>
              <a:rPr lang="en-GB" sz="3200" dirty="0">
                <a:latin typeface="Calibri" panose="020F0502020204030204" pitchFamily="34" charset="0"/>
                <a:ea typeface="SimSun" panose="02010600030101010101" pitchFamily="2" charset="-122"/>
                <a:cs typeface="Arial" panose="020B0604020202020204" pitchFamily="34" charset="0"/>
              </a:rPr>
              <a:t>It’s important to regularly check your UWTSD email address so that you receive any notifications of changes.</a:t>
            </a:r>
            <a:endParaRPr lang="en-GB" sz="3200" dirty="0"/>
          </a:p>
        </p:txBody>
      </p:sp>
    </p:spTree>
    <p:extLst>
      <p:ext uri="{BB962C8B-B14F-4D97-AF65-F5344CB8AC3E}">
        <p14:creationId xmlns:p14="http://schemas.microsoft.com/office/powerpoint/2010/main" val="1477116549"/>
      </p:ext>
    </p:extLst>
  </p:cSld>
  <p:clrMapOvr>
    <a:masterClrMapping/>
  </p:clrMapOvr>
  <mc:AlternateContent xmlns:mc="http://schemas.openxmlformats.org/markup-compatibility/2006" xmlns:p14="http://schemas.microsoft.com/office/powerpoint/2010/main">
    <mc:Choice Requires="p14">
      <p:transition spd="slow" p14:dur="2000" advTm="65302"/>
    </mc:Choice>
    <mc:Fallback xmlns="">
      <p:transition spd="slow" advTm="65302"/>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 name="Rectangle 47">
            <a:extLst>
              <a:ext uri="{FF2B5EF4-FFF2-40B4-BE49-F238E27FC236}">
                <a16:creationId xmlns:a16="http://schemas.microsoft.com/office/drawing/2014/main" id="{4E17AA97-89A7-45C1-B813-BFF6C23D7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2943C28-F6AD-F600-654B-1B2351111EDB}"/>
              </a:ext>
            </a:extLst>
          </p:cNvPr>
          <p:cNvSpPr>
            <a:spLocks noGrp="1"/>
          </p:cNvSpPr>
          <p:nvPr>
            <p:ph type="title"/>
          </p:nvPr>
        </p:nvSpPr>
        <p:spPr>
          <a:xfrm>
            <a:off x="521208" y="978408"/>
            <a:ext cx="4032504" cy="3364992"/>
          </a:xfrm>
        </p:spPr>
        <p:txBody>
          <a:bodyPr vert="horz" lIns="91440" tIns="45720" rIns="91440" bIns="45720" rtlCol="0">
            <a:normAutofit/>
          </a:bodyPr>
          <a:lstStyle/>
          <a:p>
            <a:r>
              <a:rPr lang="en-US"/>
              <a:t>Class schedule</a:t>
            </a:r>
          </a:p>
        </p:txBody>
      </p:sp>
      <p:sp>
        <p:nvSpPr>
          <p:cNvPr id="50" name="Rectangle 49">
            <a:extLst>
              <a:ext uri="{FF2B5EF4-FFF2-40B4-BE49-F238E27FC236}">
                <a16:creationId xmlns:a16="http://schemas.microsoft.com/office/drawing/2014/main" id="{33AC4FE1-D370-43A6-96C5-076716BB1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403250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4A3D569D-D3A6-49CA-A483-291E95DACA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65776" y="611650"/>
            <a:ext cx="6620256"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Content Placeholder 3">
            <a:extLst>
              <a:ext uri="{FF2B5EF4-FFF2-40B4-BE49-F238E27FC236}">
                <a16:creationId xmlns:a16="http://schemas.microsoft.com/office/drawing/2014/main" id="{35DA3BD3-90E3-57FD-083C-E8644DF63089}"/>
              </a:ext>
            </a:extLst>
          </p:cNvPr>
          <p:cNvGraphicFramePr>
            <a:graphicFrameLocks noGrp="1"/>
          </p:cNvGraphicFramePr>
          <p:nvPr>
            <p:ph idx="1"/>
            <p:extLst>
              <p:ext uri="{D42A27DB-BD31-4B8C-83A1-F6EECF244321}">
                <p14:modId xmlns:p14="http://schemas.microsoft.com/office/powerpoint/2010/main" val="992077399"/>
              </p:ext>
            </p:extLst>
          </p:nvPr>
        </p:nvGraphicFramePr>
        <p:xfrm>
          <a:off x="5065776" y="1197177"/>
          <a:ext cx="6620257" cy="4943706"/>
        </p:xfrm>
        <a:graphic>
          <a:graphicData uri="http://schemas.openxmlformats.org/drawingml/2006/table">
            <a:tbl>
              <a:tblPr firstRow="1" firstCol="1" bandRow="1">
                <a:solidFill>
                  <a:srgbClr val="F2F2F2">
                    <a:alpha val="45098"/>
                  </a:srgbClr>
                </a:solidFill>
              </a:tblPr>
              <a:tblGrid>
                <a:gridCol w="2914893">
                  <a:extLst>
                    <a:ext uri="{9D8B030D-6E8A-4147-A177-3AD203B41FA5}">
                      <a16:colId xmlns:a16="http://schemas.microsoft.com/office/drawing/2014/main" val="4282273469"/>
                    </a:ext>
                  </a:extLst>
                </a:gridCol>
                <a:gridCol w="3705364">
                  <a:extLst>
                    <a:ext uri="{9D8B030D-6E8A-4147-A177-3AD203B41FA5}">
                      <a16:colId xmlns:a16="http://schemas.microsoft.com/office/drawing/2014/main" val="46040257"/>
                    </a:ext>
                  </a:extLst>
                </a:gridCol>
              </a:tblGrid>
              <a:tr h="342562">
                <a:tc>
                  <a:txBody>
                    <a:bodyPr/>
                    <a:lstStyle/>
                    <a:p>
                      <a:pPr marL="73152" marR="73152" algn="l" fontAlgn="t">
                        <a:lnSpc>
                          <a:spcPct val="115000"/>
                        </a:lnSpc>
                        <a:spcAft>
                          <a:spcPts val="1000"/>
                        </a:spcAft>
                        <a:buNone/>
                      </a:pPr>
                      <a:r>
                        <a:rPr lang="en-GB" sz="1400" b="0" i="0" u="none" strike="noStrike" cap="none" spc="0">
                          <a:solidFill>
                            <a:schemeClr val="bg1"/>
                          </a:solidFill>
                          <a:effectLst/>
                          <a:latin typeface="Calibri" panose="020F0502020204030204" pitchFamily="34" charset="0"/>
                          <a:ea typeface="Times New Roman" panose="02020603050405020304" pitchFamily="18" charset="0"/>
                          <a:cs typeface="Segoe UI" panose="020B0502040204020203" pitchFamily="34" charset="0"/>
                        </a:rPr>
                        <a:t>Date</a:t>
                      </a:r>
                      <a:endParaRPr lang="en-GB" sz="1400" b="0" i="0" u="none" strike="noStrike" cap="none" spc="0">
                        <a:solidFill>
                          <a:schemeClr val="bg1"/>
                        </a:solidFill>
                        <a:effectLst/>
                        <a:latin typeface="Arial" panose="020B0604020202020204" pitchFamily="34" charset="0"/>
                      </a:endParaRPr>
                    </a:p>
                  </a:txBody>
                  <a:tcPr marL="8945" marR="8945" marT="70871" marB="0" anchor="ctr">
                    <a:lnL w="12700" cmpd="sng">
                      <a:noFill/>
                    </a:lnL>
                    <a:lnR w="12700" cmpd="sng">
                      <a:noFill/>
                    </a:lnR>
                    <a:lnT w="19050" cap="flat" cmpd="sng" algn="ctr">
                      <a:noFill/>
                      <a:prstDash val="solid"/>
                    </a:lnT>
                    <a:lnB w="38100" cmpd="sng">
                      <a:noFill/>
                    </a:lnB>
                    <a:solidFill>
                      <a:schemeClr val="tx1"/>
                    </a:solidFill>
                  </a:tcPr>
                </a:tc>
                <a:tc>
                  <a:txBody>
                    <a:bodyPr/>
                    <a:lstStyle/>
                    <a:p>
                      <a:pPr marL="73152" marR="73152" algn="l" fontAlgn="t">
                        <a:lnSpc>
                          <a:spcPct val="115000"/>
                        </a:lnSpc>
                        <a:spcAft>
                          <a:spcPts val="1000"/>
                        </a:spcAft>
                        <a:buNone/>
                      </a:pPr>
                      <a:r>
                        <a:rPr lang="en-GB" sz="1400" b="0" i="0" u="none" strike="noStrike" cap="none" spc="0">
                          <a:solidFill>
                            <a:schemeClr val="bg1"/>
                          </a:solidFill>
                          <a:effectLst/>
                          <a:latin typeface="Calibri" panose="020F0502020204030204" pitchFamily="34" charset="0"/>
                          <a:ea typeface="Times New Roman" panose="02020603050405020304" pitchFamily="18" charset="0"/>
                          <a:cs typeface="Segoe UI" panose="020B0502040204020203" pitchFamily="34" charset="0"/>
                        </a:rPr>
                        <a:t>Class details</a:t>
                      </a:r>
                      <a:endParaRPr lang="en-GB" sz="1400" b="0" i="0" u="none" strike="noStrike" cap="none" spc="0">
                        <a:solidFill>
                          <a:schemeClr val="bg1"/>
                        </a:solidFill>
                        <a:effectLst/>
                        <a:latin typeface="Arial" panose="020B0604020202020204" pitchFamily="34" charset="0"/>
                      </a:endParaRPr>
                    </a:p>
                  </a:txBody>
                  <a:tcPr marL="8945" marR="8945" marT="70871" marB="0" anchor="ctr">
                    <a:lnL w="12700" cmpd="sng">
                      <a:noFill/>
                    </a:lnL>
                    <a:lnR w="12700" cmpd="sng">
                      <a:noFill/>
                    </a:lnR>
                    <a:lnT w="19050" cap="flat" cmpd="sng" algn="ctr">
                      <a:noFill/>
                      <a:prstDash val="solid"/>
                    </a:lnT>
                    <a:lnB w="38100" cmpd="sng">
                      <a:noFill/>
                    </a:lnB>
                    <a:solidFill>
                      <a:schemeClr val="tx1"/>
                    </a:solidFill>
                  </a:tcPr>
                </a:tc>
                <a:extLst>
                  <a:ext uri="{0D108BD9-81ED-4DB2-BD59-A6C34878D82A}">
                    <a16:rowId xmlns:a16="http://schemas.microsoft.com/office/drawing/2014/main" val="2993726408"/>
                  </a:ext>
                </a:extLst>
              </a:tr>
              <a:tr h="342562">
                <a:tc>
                  <a:txBody>
                    <a:bodyPr/>
                    <a:lstStyle/>
                    <a:p>
                      <a:pPr marL="73152" marR="73152" algn="l" fontAlgn="t">
                        <a:lnSpc>
                          <a:spcPct val="115000"/>
                        </a:lnSpc>
                        <a:spcAft>
                          <a:spcPts val="1000"/>
                        </a:spcAft>
                        <a:buNone/>
                      </a:pPr>
                      <a:r>
                        <a:rPr lang="en-GB" sz="1400" b="1" i="0" u="none" strike="noStrike" cap="none" spc="0">
                          <a:solidFill>
                            <a:schemeClr val="tx1"/>
                          </a:solidFill>
                          <a:effectLst/>
                          <a:latin typeface="Calibri" panose="020F0502020204030204" pitchFamily="34" charset="0"/>
                          <a:ea typeface="Times New Roman" panose="02020603050405020304" pitchFamily="18" charset="0"/>
                          <a:cs typeface="Segoe UI" panose="020B0502040204020203" pitchFamily="34" charset="0"/>
                        </a:rPr>
                        <a:t>Wednesday 20 May 2026 2-4pm</a:t>
                      </a:r>
                      <a:endParaRPr lang="en-GB" sz="1400" b="1" i="0" u="none" strike="noStrike" cap="none" spc="0">
                        <a:solidFill>
                          <a:schemeClr val="tx1"/>
                        </a:solidFill>
                        <a:effectLst/>
                        <a:latin typeface="Arial" panose="020B0604020202020204" pitchFamily="34" charset="0"/>
                      </a:endParaRPr>
                    </a:p>
                  </a:txBody>
                  <a:tcPr marL="8945" marR="8945" marT="70871" marB="0">
                    <a:lnL w="12700" cmpd="sng">
                      <a:noFill/>
                      <a:prstDash val="solid"/>
                    </a:lnL>
                    <a:lnR w="12700" cmpd="sng">
                      <a:noFill/>
                      <a:prstDash val="solid"/>
                    </a:lnR>
                    <a:lnT w="38100" cmpd="sng">
                      <a:noFill/>
                    </a:lnT>
                    <a:lnB w="12700" cap="flat" cmpd="sng" algn="ctr">
                      <a:solidFill>
                        <a:schemeClr val="bg1">
                          <a:lumMod val="75000"/>
                        </a:schemeClr>
                      </a:solidFill>
                      <a:prstDash val="solid"/>
                    </a:lnB>
                    <a:solidFill>
                      <a:srgbClr val="F2F2F2">
                        <a:alpha val="45098"/>
                      </a:srgbClr>
                    </a:solidFill>
                  </a:tcPr>
                </a:tc>
                <a:tc>
                  <a:txBody>
                    <a:bodyPr/>
                    <a:lstStyle/>
                    <a:p>
                      <a:pPr marL="73152" marR="73152" algn="l" fontAlgn="t">
                        <a:lnSpc>
                          <a:spcPct val="115000"/>
                        </a:lnSpc>
                        <a:spcAft>
                          <a:spcPts val="1000"/>
                        </a:spcAft>
                        <a:buNone/>
                      </a:pPr>
                      <a:r>
                        <a:rPr lang="en-GB" sz="1400" b="0" i="0" u="none" strike="noStrike" cap="none" spc="0">
                          <a:solidFill>
                            <a:schemeClr val="tx1"/>
                          </a:solidFill>
                          <a:effectLst/>
                          <a:latin typeface="Calibri" panose="020F0502020204030204" pitchFamily="34" charset="0"/>
                          <a:ea typeface="Times New Roman" panose="02020603050405020304" pitchFamily="18" charset="0"/>
                          <a:cs typeface="Segoe UI" panose="020B0502040204020203" pitchFamily="34" charset="0"/>
                        </a:rPr>
                        <a:t>1: Introduction to the module</a:t>
                      </a:r>
                      <a:endParaRPr lang="en-GB" sz="1400" b="0" i="0" u="none" strike="noStrike" cap="none" spc="0">
                        <a:solidFill>
                          <a:schemeClr val="tx1"/>
                        </a:solidFill>
                        <a:effectLst/>
                        <a:latin typeface="Arial" panose="020B0604020202020204" pitchFamily="34" charset="0"/>
                      </a:endParaRPr>
                    </a:p>
                  </a:txBody>
                  <a:tcPr marL="8945" marR="8945" marT="70871" marB="0">
                    <a:lnL w="12700" cmpd="sng">
                      <a:noFill/>
                      <a:prstDash val="solid"/>
                    </a:lnL>
                    <a:lnR w="12700" cmpd="sng">
                      <a:noFill/>
                      <a:prstDash val="solid"/>
                    </a:lnR>
                    <a:lnT w="38100" cmpd="sng">
                      <a:noFill/>
                    </a:lnT>
                    <a:lnB w="12700" cap="flat" cmpd="sng" algn="ctr">
                      <a:solidFill>
                        <a:schemeClr val="bg1">
                          <a:lumMod val="75000"/>
                        </a:schemeClr>
                      </a:solidFill>
                      <a:prstDash val="solid"/>
                    </a:lnB>
                    <a:solidFill>
                      <a:srgbClr val="F2F2F2">
                        <a:alpha val="45098"/>
                      </a:srgbClr>
                    </a:solidFill>
                  </a:tcPr>
                </a:tc>
                <a:extLst>
                  <a:ext uri="{0D108BD9-81ED-4DB2-BD59-A6C34878D82A}">
                    <a16:rowId xmlns:a16="http://schemas.microsoft.com/office/drawing/2014/main" val="1457479367"/>
                  </a:ext>
                </a:extLst>
              </a:tr>
              <a:tr h="342562">
                <a:tc>
                  <a:txBody>
                    <a:bodyPr/>
                    <a:lstStyle/>
                    <a:p>
                      <a:pPr marL="73152" marR="73152" algn="l" fontAlgn="t">
                        <a:lnSpc>
                          <a:spcPct val="115000"/>
                        </a:lnSpc>
                        <a:spcAft>
                          <a:spcPts val="1000"/>
                        </a:spcAft>
                        <a:buNone/>
                      </a:pPr>
                      <a:r>
                        <a:rPr lang="en-GB" sz="1400" b="1" i="0" u="none" strike="noStrike" cap="none" spc="0">
                          <a:solidFill>
                            <a:schemeClr val="tx1"/>
                          </a:solidFill>
                          <a:effectLst/>
                          <a:latin typeface="Calibri" panose="020F0502020204030204" pitchFamily="34" charset="0"/>
                          <a:ea typeface="Times New Roman" panose="02020603050405020304" pitchFamily="18" charset="0"/>
                          <a:cs typeface="Segoe UI" panose="020B0502040204020203" pitchFamily="34" charset="0"/>
                        </a:rPr>
                        <a:t>W/c 25 May 2026</a:t>
                      </a:r>
                      <a:endParaRPr lang="en-GB" sz="1400" b="1" i="0" u="none" strike="noStrike" cap="none" spc="0">
                        <a:solidFill>
                          <a:schemeClr val="tx1"/>
                        </a:solidFill>
                        <a:effectLst/>
                        <a:latin typeface="Arial" panose="020B0604020202020204" pitchFamily="34" charset="0"/>
                      </a:endParaRPr>
                    </a:p>
                  </a:txBody>
                  <a:tcPr marL="8945" marR="8945" marT="70871"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tc>
                  <a:txBody>
                    <a:bodyPr/>
                    <a:lstStyle/>
                    <a:p>
                      <a:pPr marL="73152" marR="73152" algn="l" fontAlgn="t">
                        <a:lnSpc>
                          <a:spcPct val="115000"/>
                        </a:lnSpc>
                        <a:spcAft>
                          <a:spcPts val="1000"/>
                        </a:spcAft>
                        <a:buNone/>
                      </a:pPr>
                      <a:r>
                        <a:rPr lang="en-GB" sz="1400" b="0" i="0" u="none" strike="noStrike" cap="none" spc="0">
                          <a:solidFill>
                            <a:schemeClr val="tx1"/>
                          </a:solidFill>
                          <a:effectLst/>
                          <a:latin typeface="Calibri" panose="020F0502020204030204" pitchFamily="34" charset="0"/>
                          <a:ea typeface="Times New Roman" panose="02020603050405020304" pitchFamily="18" charset="0"/>
                          <a:cs typeface="Segoe UI" panose="020B0502040204020203" pitchFamily="34" charset="0"/>
                        </a:rPr>
                        <a:t>NO CLASS THIS WEEK</a:t>
                      </a:r>
                      <a:endParaRPr lang="en-GB" sz="1400" b="0" i="0" u="none" strike="noStrike" cap="none" spc="0">
                        <a:solidFill>
                          <a:schemeClr val="tx1"/>
                        </a:solidFill>
                        <a:effectLst/>
                        <a:latin typeface="Arial" panose="020B0604020202020204" pitchFamily="34" charset="0"/>
                      </a:endParaRPr>
                    </a:p>
                  </a:txBody>
                  <a:tcPr marL="8945" marR="8945" marT="70871"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extLst>
                  <a:ext uri="{0D108BD9-81ED-4DB2-BD59-A6C34878D82A}">
                    <a16:rowId xmlns:a16="http://schemas.microsoft.com/office/drawing/2014/main" val="3471407510"/>
                  </a:ext>
                </a:extLst>
              </a:tr>
              <a:tr h="342562">
                <a:tc>
                  <a:txBody>
                    <a:bodyPr/>
                    <a:lstStyle/>
                    <a:p>
                      <a:pPr marL="73152" marR="73152" algn="l" fontAlgn="t">
                        <a:lnSpc>
                          <a:spcPct val="115000"/>
                        </a:lnSpc>
                        <a:spcAft>
                          <a:spcPts val="1000"/>
                        </a:spcAft>
                        <a:buNone/>
                      </a:pPr>
                      <a:r>
                        <a:rPr lang="en-GB" sz="1400" b="1" i="0" u="none" strike="noStrike" cap="none" spc="0">
                          <a:solidFill>
                            <a:schemeClr val="tx1"/>
                          </a:solidFill>
                          <a:effectLst/>
                          <a:latin typeface="Calibri" panose="020F0502020204030204" pitchFamily="34" charset="0"/>
                          <a:ea typeface="Times New Roman" panose="02020603050405020304" pitchFamily="18" charset="0"/>
                          <a:cs typeface="Segoe UI" panose="020B0502040204020203" pitchFamily="34" charset="0"/>
                        </a:rPr>
                        <a:t>Monday 1 June 2026 2-4pm</a:t>
                      </a:r>
                      <a:endParaRPr lang="en-GB" sz="1400" b="1" i="0" u="none" strike="noStrike" cap="none" spc="0">
                        <a:solidFill>
                          <a:schemeClr val="tx1"/>
                        </a:solidFill>
                        <a:effectLst/>
                        <a:latin typeface="Arial" panose="020B0604020202020204" pitchFamily="34" charset="0"/>
                      </a:endParaRPr>
                    </a:p>
                  </a:txBody>
                  <a:tcPr marL="8945" marR="8945" marT="70871" marB="0">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F2F2F2">
                        <a:alpha val="45098"/>
                      </a:srgbClr>
                    </a:solidFill>
                  </a:tcPr>
                </a:tc>
                <a:tc>
                  <a:txBody>
                    <a:bodyPr/>
                    <a:lstStyle/>
                    <a:p>
                      <a:pPr marL="73152" marR="73152" algn="l" fontAlgn="t">
                        <a:lnSpc>
                          <a:spcPct val="115000"/>
                        </a:lnSpc>
                        <a:spcAft>
                          <a:spcPts val="1000"/>
                        </a:spcAft>
                        <a:buNone/>
                      </a:pPr>
                      <a:r>
                        <a:rPr lang="en-GB" sz="1400" b="0" i="0" u="none" strike="noStrike" cap="none" spc="0">
                          <a:solidFill>
                            <a:schemeClr val="tx1"/>
                          </a:solidFill>
                          <a:effectLst/>
                          <a:latin typeface="Calibri" panose="020F0502020204030204" pitchFamily="34" charset="0"/>
                          <a:ea typeface="Times New Roman" panose="02020603050405020304" pitchFamily="18" charset="0"/>
                          <a:cs typeface="Segoe UI" panose="020B0502040204020203" pitchFamily="34" charset="0"/>
                        </a:rPr>
                        <a:t>3: Introduction to disciplines and eras</a:t>
                      </a:r>
                      <a:endParaRPr lang="en-GB" sz="1400" b="0" i="0" u="none" strike="noStrike" cap="none" spc="0">
                        <a:solidFill>
                          <a:schemeClr val="tx1"/>
                        </a:solidFill>
                        <a:effectLst/>
                        <a:latin typeface="Arial" panose="020B0604020202020204" pitchFamily="34" charset="0"/>
                      </a:endParaRPr>
                    </a:p>
                  </a:txBody>
                  <a:tcPr marL="8945" marR="8945" marT="70871" marB="0">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F2F2F2">
                        <a:alpha val="45098"/>
                      </a:srgbClr>
                    </a:solidFill>
                  </a:tcPr>
                </a:tc>
                <a:extLst>
                  <a:ext uri="{0D108BD9-81ED-4DB2-BD59-A6C34878D82A}">
                    <a16:rowId xmlns:a16="http://schemas.microsoft.com/office/drawing/2014/main" val="27186510"/>
                  </a:ext>
                </a:extLst>
              </a:tr>
              <a:tr h="829487">
                <a:tc>
                  <a:txBody>
                    <a:bodyPr/>
                    <a:lstStyle/>
                    <a:p>
                      <a:pPr marL="73152" marR="73152" algn="l" fontAlgn="t">
                        <a:lnSpc>
                          <a:spcPct val="115000"/>
                        </a:lnSpc>
                        <a:spcAft>
                          <a:spcPts val="1000"/>
                        </a:spcAft>
                        <a:buNone/>
                      </a:pPr>
                      <a:r>
                        <a:rPr lang="en-GB" sz="1400" b="1" i="0" u="none" strike="noStrike" cap="none" spc="0">
                          <a:solidFill>
                            <a:schemeClr val="tx1"/>
                          </a:solidFill>
                          <a:effectLst/>
                          <a:latin typeface="Calibri" panose="020F0502020204030204" pitchFamily="34" charset="0"/>
                          <a:ea typeface="Times New Roman" panose="02020603050405020304" pitchFamily="18" charset="0"/>
                          <a:cs typeface="Segoe UI" panose="020B0502040204020203" pitchFamily="34" charset="0"/>
                        </a:rPr>
                        <a:t>Wednesday 3 June 2026, 2-3pm</a:t>
                      </a:r>
                      <a:endParaRPr lang="en-GB" sz="1400" b="1" i="0" u="none" strike="noStrike" cap="none" spc="0">
                        <a:solidFill>
                          <a:schemeClr val="tx1"/>
                        </a:solidFill>
                        <a:effectLst/>
                        <a:latin typeface="Arial" panose="020B0604020202020204" pitchFamily="34" charset="0"/>
                      </a:endParaRPr>
                    </a:p>
                  </a:txBody>
                  <a:tcPr marL="8945" marR="8945" marT="70871"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tc>
                  <a:txBody>
                    <a:bodyPr/>
                    <a:lstStyle/>
                    <a:p>
                      <a:pPr algn="l" fontAlgn="t">
                        <a:lnSpc>
                          <a:spcPct val="115000"/>
                        </a:lnSpc>
                        <a:spcAft>
                          <a:spcPts val="1000"/>
                        </a:spcAft>
                        <a:buNone/>
                      </a:pPr>
                      <a:r>
                        <a:rPr lang="en-GB" sz="1400" b="0" i="0" u="none" strike="noStrike" cap="none" spc="0">
                          <a:solidFill>
                            <a:schemeClr val="tx1"/>
                          </a:solidFill>
                          <a:effectLst/>
                          <a:latin typeface="Calibri" panose="020F0502020204030204" pitchFamily="34" charset="0"/>
                          <a:ea typeface="SimSun" panose="02010600030101010101" pitchFamily="2" charset="-122"/>
                          <a:cs typeface="Arial" panose="020B0604020202020204" pitchFamily="34" charset="0"/>
                        </a:rPr>
                        <a:t>  3. Tutorial for the material on ‘Prehistory and the Archaeology of the Three Ages’/Essay Plan discussion</a:t>
                      </a:r>
                      <a:endParaRPr lang="en-GB" sz="1400" b="0" i="0" u="none" strike="noStrike" cap="none" spc="0">
                        <a:solidFill>
                          <a:schemeClr val="tx1"/>
                        </a:solidFill>
                        <a:effectLst/>
                        <a:latin typeface="Arial" panose="020B0604020202020204" pitchFamily="34" charset="0"/>
                      </a:endParaRPr>
                    </a:p>
                  </a:txBody>
                  <a:tcPr marL="8945" marR="8945" marT="70871"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extLst>
                  <a:ext uri="{0D108BD9-81ED-4DB2-BD59-A6C34878D82A}">
                    <a16:rowId xmlns:a16="http://schemas.microsoft.com/office/drawing/2014/main" val="3773218294"/>
                  </a:ext>
                </a:extLst>
              </a:tr>
              <a:tr h="342562">
                <a:tc>
                  <a:txBody>
                    <a:bodyPr/>
                    <a:lstStyle/>
                    <a:p>
                      <a:pPr marL="73152" marR="73152" algn="l" fontAlgn="t">
                        <a:lnSpc>
                          <a:spcPct val="115000"/>
                        </a:lnSpc>
                        <a:spcAft>
                          <a:spcPts val="1000"/>
                        </a:spcAft>
                        <a:buNone/>
                      </a:pPr>
                      <a:r>
                        <a:rPr lang="en-GB" sz="1400" b="1" i="0" u="none" strike="noStrike" cap="none" spc="0">
                          <a:solidFill>
                            <a:schemeClr val="tx1"/>
                          </a:solidFill>
                          <a:effectLst/>
                          <a:latin typeface="Calibri" panose="020F0502020204030204" pitchFamily="34" charset="0"/>
                          <a:ea typeface="Times New Roman" panose="02020603050405020304" pitchFamily="18" charset="0"/>
                          <a:cs typeface="Segoe UI" panose="020B0502040204020203" pitchFamily="34" charset="0"/>
                        </a:rPr>
                        <a:t>Wednesday 10 June 2026 2-4pm</a:t>
                      </a:r>
                      <a:endParaRPr lang="en-GB" sz="1400" b="1" i="0" u="none" strike="noStrike" cap="none" spc="0">
                        <a:solidFill>
                          <a:schemeClr val="tx1"/>
                        </a:solidFill>
                        <a:effectLst/>
                        <a:latin typeface="Arial" panose="020B0604020202020204" pitchFamily="34" charset="0"/>
                      </a:endParaRPr>
                    </a:p>
                  </a:txBody>
                  <a:tcPr marL="8945" marR="8945" marT="70871" marB="0">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F2F2F2">
                        <a:alpha val="45098"/>
                      </a:srgbClr>
                    </a:solidFill>
                  </a:tcPr>
                </a:tc>
                <a:tc>
                  <a:txBody>
                    <a:bodyPr/>
                    <a:lstStyle/>
                    <a:p>
                      <a:pPr marL="73152" marR="73152" algn="l" fontAlgn="t">
                        <a:lnSpc>
                          <a:spcPct val="115000"/>
                        </a:lnSpc>
                        <a:spcAft>
                          <a:spcPts val="1000"/>
                        </a:spcAft>
                        <a:buNone/>
                      </a:pPr>
                      <a:r>
                        <a:rPr lang="en-GB" sz="1400" b="0" i="0" u="none" strike="noStrike" cap="none" spc="0">
                          <a:solidFill>
                            <a:schemeClr val="tx1"/>
                          </a:solidFill>
                          <a:effectLst/>
                          <a:latin typeface="Calibri" panose="020F0502020204030204" pitchFamily="34" charset="0"/>
                          <a:ea typeface="Times New Roman" panose="02020603050405020304" pitchFamily="18" charset="0"/>
                          <a:cs typeface="Segoe UI" panose="020B0502040204020203" pitchFamily="34" charset="0"/>
                        </a:rPr>
                        <a:t>4: </a:t>
                      </a:r>
                      <a:r>
                        <a:rPr lang="en-GB" sz="1400" b="0" i="0" u="none" strike="noStrike" cap="none" spc="0">
                          <a:solidFill>
                            <a:schemeClr val="tx1"/>
                          </a:solidFill>
                          <a:effectLst/>
                          <a:latin typeface="Calibri" panose="020F0502020204030204" pitchFamily="34" charset="0"/>
                          <a:ea typeface="SimSun" panose="02010600030101010101" pitchFamily="2" charset="-122"/>
                          <a:cs typeface="Arial" panose="020B0604020202020204" pitchFamily="34" charset="0"/>
                        </a:rPr>
                        <a:t>Ancient Civilisations</a:t>
                      </a:r>
                      <a:endParaRPr lang="en-GB" sz="1400" b="0" i="0" u="none" strike="noStrike" cap="none" spc="0">
                        <a:solidFill>
                          <a:schemeClr val="tx1"/>
                        </a:solidFill>
                        <a:effectLst/>
                        <a:latin typeface="Arial" panose="020B0604020202020204" pitchFamily="34" charset="0"/>
                      </a:endParaRPr>
                    </a:p>
                  </a:txBody>
                  <a:tcPr marL="8945" marR="8945" marT="70871" marB="0">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F2F2F2">
                        <a:alpha val="45098"/>
                      </a:srgbClr>
                    </a:solidFill>
                  </a:tcPr>
                </a:tc>
                <a:extLst>
                  <a:ext uri="{0D108BD9-81ED-4DB2-BD59-A6C34878D82A}">
                    <a16:rowId xmlns:a16="http://schemas.microsoft.com/office/drawing/2014/main" val="1586917162"/>
                  </a:ext>
                </a:extLst>
              </a:tr>
              <a:tr h="342562">
                <a:tc>
                  <a:txBody>
                    <a:bodyPr/>
                    <a:lstStyle/>
                    <a:p>
                      <a:pPr marL="73152" marR="73152" algn="l" fontAlgn="t">
                        <a:lnSpc>
                          <a:spcPct val="115000"/>
                        </a:lnSpc>
                        <a:spcAft>
                          <a:spcPts val="1000"/>
                        </a:spcAft>
                        <a:buNone/>
                      </a:pPr>
                      <a:r>
                        <a:rPr lang="en-GB" sz="1400" b="1" i="0" u="none" strike="noStrike" cap="none" spc="0">
                          <a:solidFill>
                            <a:schemeClr val="tx1"/>
                          </a:solidFill>
                          <a:effectLst/>
                          <a:latin typeface="Calibri" panose="020F0502020204030204" pitchFamily="34" charset="0"/>
                          <a:ea typeface="Times New Roman" panose="02020603050405020304" pitchFamily="18" charset="0"/>
                          <a:cs typeface="Segoe UI" panose="020B0502040204020203" pitchFamily="34" charset="0"/>
                        </a:rPr>
                        <a:t>Thursday 18 June 2026, 2-4pm</a:t>
                      </a:r>
                      <a:endParaRPr lang="en-GB" sz="1400" b="1" i="0" u="none" strike="noStrike" cap="none" spc="0">
                        <a:solidFill>
                          <a:schemeClr val="tx1"/>
                        </a:solidFill>
                        <a:effectLst/>
                        <a:latin typeface="Arial" panose="020B0604020202020204" pitchFamily="34" charset="0"/>
                      </a:endParaRPr>
                    </a:p>
                  </a:txBody>
                  <a:tcPr marL="8945" marR="8945" marT="70871"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tc>
                  <a:txBody>
                    <a:bodyPr/>
                    <a:lstStyle/>
                    <a:p>
                      <a:pPr marL="73152" marR="73152" algn="l" fontAlgn="t">
                        <a:lnSpc>
                          <a:spcPct val="115000"/>
                        </a:lnSpc>
                        <a:spcAft>
                          <a:spcPts val="1000"/>
                        </a:spcAft>
                        <a:buNone/>
                      </a:pPr>
                      <a:r>
                        <a:rPr lang="en-GB" sz="1400" b="0" i="0" u="none" strike="noStrike" cap="none" spc="0">
                          <a:solidFill>
                            <a:schemeClr val="tx1"/>
                          </a:solidFill>
                          <a:effectLst/>
                          <a:latin typeface="Calibri" panose="020F0502020204030204" pitchFamily="34" charset="0"/>
                          <a:ea typeface="Times New Roman" panose="02020603050405020304" pitchFamily="18" charset="0"/>
                          <a:cs typeface="Segoe UI" panose="020B0502040204020203" pitchFamily="34" charset="0"/>
                        </a:rPr>
                        <a:t>5: The Graeco-Roman World</a:t>
                      </a:r>
                      <a:endParaRPr lang="en-GB" sz="1400" b="0" i="0" u="none" strike="noStrike" cap="none" spc="0">
                        <a:solidFill>
                          <a:schemeClr val="tx1"/>
                        </a:solidFill>
                        <a:effectLst/>
                        <a:latin typeface="Arial" panose="020B0604020202020204" pitchFamily="34" charset="0"/>
                      </a:endParaRPr>
                    </a:p>
                  </a:txBody>
                  <a:tcPr marL="8945" marR="8945" marT="70871"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extLst>
                  <a:ext uri="{0D108BD9-81ED-4DB2-BD59-A6C34878D82A}">
                    <a16:rowId xmlns:a16="http://schemas.microsoft.com/office/drawing/2014/main" val="4107874529"/>
                  </a:ext>
                </a:extLst>
              </a:tr>
              <a:tr h="342562">
                <a:tc>
                  <a:txBody>
                    <a:bodyPr/>
                    <a:lstStyle/>
                    <a:p>
                      <a:pPr marL="73152" marR="73152" algn="l" fontAlgn="t">
                        <a:lnSpc>
                          <a:spcPct val="115000"/>
                        </a:lnSpc>
                        <a:spcAft>
                          <a:spcPts val="1000"/>
                        </a:spcAft>
                        <a:buNone/>
                      </a:pPr>
                      <a:r>
                        <a:rPr lang="en-GB" sz="1400" b="1" i="0" u="none" strike="noStrike" cap="none" spc="0">
                          <a:solidFill>
                            <a:schemeClr val="tx1"/>
                          </a:solidFill>
                          <a:effectLst/>
                          <a:latin typeface="Calibri" panose="020F0502020204030204" pitchFamily="34" charset="0"/>
                          <a:ea typeface="Times New Roman" panose="02020603050405020304" pitchFamily="18" charset="0"/>
                          <a:cs typeface="Segoe UI" panose="020B0502040204020203" pitchFamily="34" charset="0"/>
                        </a:rPr>
                        <a:t>Wednesday 24 June 2026, 2-4pm</a:t>
                      </a:r>
                      <a:endParaRPr lang="en-GB" sz="1400" b="1" i="0" u="none" strike="noStrike" cap="none" spc="0">
                        <a:solidFill>
                          <a:schemeClr val="tx1"/>
                        </a:solidFill>
                        <a:effectLst/>
                        <a:latin typeface="Arial" panose="020B0604020202020204" pitchFamily="34" charset="0"/>
                      </a:endParaRPr>
                    </a:p>
                  </a:txBody>
                  <a:tcPr marL="8945" marR="8945" marT="70871" marB="0">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F2F2F2">
                        <a:alpha val="45098"/>
                      </a:srgbClr>
                    </a:solidFill>
                  </a:tcPr>
                </a:tc>
                <a:tc>
                  <a:txBody>
                    <a:bodyPr/>
                    <a:lstStyle/>
                    <a:p>
                      <a:pPr marL="73152" marR="73152" algn="l" fontAlgn="t">
                        <a:lnSpc>
                          <a:spcPct val="115000"/>
                        </a:lnSpc>
                        <a:spcAft>
                          <a:spcPts val="1000"/>
                        </a:spcAft>
                        <a:buNone/>
                      </a:pPr>
                      <a:r>
                        <a:rPr lang="en-GB" sz="1400" b="0" i="0" u="none" strike="noStrike" cap="none" spc="0">
                          <a:solidFill>
                            <a:schemeClr val="tx1"/>
                          </a:solidFill>
                          <a:effectLst/>
                          <a:latin typeface="Calibri" panose="020F0502020204030204" pitchFamily="34" charset="0"/>
                          <a:ea typeface="Times New Roman" panose="02020603050405020304" pitchFamily="18" charset="0"/>
                          <a:cs typeface="Segoe UI" panose="020B0502040204020203" pitchFamily="34" charset="0"/>
                        </a:rPr>
                        <a:t>6: The Medieval World</a:t>
                      </a:r>
                      <a:endParaRPr lang="en-GB" sz="1400" b="0" i="0" u="none" strike="noStrike" cap="none" spc="0">
                        <a:solidFill>
                          <a:schemeClr val="tx1"/>
                        </a:solidFill>
                        <a:effectLst/>
                        <a:latin typeface="Arial" panose="020B0604020202020204" pitchFamily="34" charset="0"/>
                      </a:endParaRPr>
                    </a:p>
                  </a:txBody>
                  <a:tcPr marL="8945" marR="8945" marT="70871" marB="0">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F2F2F2">
                        <a:alpha val="45098"/>
                      </a:srgbClr>
                    </a:solidFill>
                  </a:tcPr>
                </a:tc>
                <a:extLst>
                  <a:ext uri="{0D108BD9-81ED-4DB2-BD59-A6C34878D82A}">
                    <a16:rowId xmlns:a16="http://schemas.microsoft.com/office/drawing/2014/main" val="1871838688"/>
                  </a:ext>
                </a:extLst>
              </a:tr>
              <a:tr h="342562">
                <a:tc>
                  <a:txBody>
                    <a:bodyPr/>
                    <a:lstStyle/>
                    <a:p>
                      <a:pPr marL="73152" marR="73152" algn="l" fontAlgn="t">
                        <a:lnSpc>
                          <a:spcPct val="115000"/>
                        </a:lnSpc>
                        <a:spcAft>
                          <a:spcPts val="1000"/>
                        </a:spcAft>
                        <a:buNone/>
                      </a:pPr>
                      <a:r>
                        <a:rPr lang="en-GB" sz="1400" b="1" i="0" u="none" strike="noStrike" cap="none" spc="0">
                          <a:solidFill>
                            <a:schemeClr val="tx1"/>
                          </a:solidFill>
                          <a:effectLst/>
                          <a:latin typeface="Calibri" panose="020F0502020204030204" pitchFamily="34" charset="0"/>
                          <a:ea typeface="Times New Roman" panose="02020603050405020304" pitchFamily="18" charset="0"/>
                          <a:cs typeface="Segoe UI" panose="020B0502040204020203" pitchFamily="34" charset="0"/>
                        </a:rPr>
                        <a:t>Wednesday 1 July 2026, 2-4pm</a:t>
                      </a:r>
                      <a:endParaRPr lang="en-GB" sz="1400" b="1" i="0" u="none" strike="noStrike" cap="none" spc="0">
                        <a:solidFill>
                          <a:schemeClr val="tx1"/>
                        </a:solidFill>
                        <a:effectLst/>
                        <a:latin typeface="Arial" panose="020B0604020202020204" pitchFamily="34" charset="0"/>
                      </a:endParaRPr>
                    </a:p>
                  </a:txBody>
                  <a:tcPr marL="8945" marR="8945" marT="70871"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tc>
                  <a:txBody>
                    <a:bodyPr/>
                    <a:lstStyle/>
                    <a:p>
                      <a:pPr marL="73152" marR="73152" algn="l" fontAlgn="t">
                        <a:lnSpc>
                          <a:spcPct val="115000"/>
                        </a:lnSpc>
                        <a:spcAft>
                          <a:spcPts val="1000"/>
                        </a:spcAft>
                        <a:buNone/>
                      </a:pPr>
                      <a:r>
                        <a:rPr lang="en-GB" sz="1400" b="0" i="0" u="none" strike="noStrike" cap="none" spc="0">
                          <a:solidFill>
                            <a:schemeClr val="tx1"/>
                          </a:solidFill>
                          <a:effectLst/>
                          <a:latin typeface="Calibri" panose="020F0502020204030204" pitchFamily="34" charset="0"/>
                          <a:ea typeface="Times New Roman" panose="02020603050405020304" pitchFamily="18" charset="0"/>
                          <a:cs typeface="Segoe UI" panose="020B0502040204020203" pitchFamily="34" charset="0"/>
                        </a:rPr>
                        <a:t>7: The Early Modern World  </a:t>
                      </a:r>
                      <a:endParaRPr lang="en-GB" sz="1400" b="0" i="0" u="none" strike="noStrike" cap="none" spc="0">
                        <a:solidFill>
                          <a:schemeClr val="tx1"/>
                        </a:solidFill>
                        <a:effectLst/>
                        <a:latin typeface="Arial" panose="020B0604020202020204" pitchFamily="34" charset="0"/>
                      </a:endParaRPr>
                    </a:p>
                  </a:txBody>
                  <a:tcPr marL="8945" marR="8945" marT="70871"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extLst>
                  <a:ext uri="{0D108BD9-81ED-4DB2-BD59-A6C34878D82A}">
                    <a16:rowId xmlns:a16="http://schemas.microsoft.com/office/drawing/2014/main" val="2361306572"/>
                  </a:ext>
                </a:extLst>
              </a:tr>
              <a:tr h="684037">
                <a:tc>
                  <a:txBody>
                    <a:bodyPr/>
                    <a:lstStyle/>
                    <a:p>
                      <a:pPr marL="73152" marR="73152" algn="l" fontAlgn="t">
                        <a:lnSpc>
                          <a:spcPct val="115000"/>
                        </a:lnSpc>
                        <a:spcAft>
                          <a:spcPts val="1000"/>
                        </a:spcAft>
                        <a:buNone/>
                      </a:pPr>
                      <a:r>
                        <a:rPr lang="en-GB" sz="1400" b="1" i="0" u="none" strike="noStrike" cap="none" spc="0">
                          <a:solidFill>
                            <a:schemeClr val="tx1"/>
                          </a:solidFill>
                          <a:effectLst/>
                          <a:latin typeface="+mn-lt"/>
                          <a:ea typeface="Times New Roman" panose="02020603050405020304" pitchFamily="18" charset="0"/>
                          <a:cs typeface="Segoe UI" panose="020B0502040204020203" pitchFamily="34" charset="0"/>
                        </a:rPr>
                        <a:t>Thursday 9 July 2026, 2-4pm</a:t>
                      </a:r>
                      <a:endParaRPr lang="en-GB" sz="1400" b="1" i="0" u="none" strike="noStrike" cap="none" spc="0">
                        <a:solidFill>
                          <a:schemeClr val="tx1"/>
                        </a:solidFill>
                        <a:effectLst/>
                        <a:latin typeface="+mn-lt"/>
                      </a:endParaRPr>
                    </a:p>
                  </a:txBody>
                  <a:tcPr marL="8945" marR="8945" marT="70871" marB="0">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F2F2F2">
                        <a:alpha val="45098"/>
                      </a:srgbClr>
                    </a:solidFill>
                  </a:tcPr>
                </a:tc>
                <a:tc>
                  <a:txBody>
                    <a:bodyPr/>
                    <a:lstStyle/>
                    <a:p>
                      <a:pPr marL="73152" marR="73152" algn="l" fontAlgn="t">
                        <a:lnSpc>
                          <a:spcPct val="115000"/>
                        </a:lnSpc>
                        <a:spcAft>
                          <a:spcPts val="1000"/>
                        </a:spcAft>
                        <a:buNone/>
                      </a:pPr>
                      <a:r>
                        <a:rPr lang="en-GB" sz="1400" b="0" i="0" u="none" strike="noStrike" cap="none" spc="0">
                          <a:solidFill>
                            <a:schemeClr val="tx1"/>
                          </a:solidFill>
                          <a:effectLst/>
                          <a:latin typeface="+mn-lt"/>
                          <a:cs typeface="Segoe UI" panose="020B0502040204020203" pitchFamily="34" charset="0"/>
                        </a:rPr>
                        <a:t>8: Source Analysis Workshop</a:t>
                      </a:r>
                      <a:endParaRPr lang="en-GB" sz="1400" b="0" i="0" u="none" strike="noStrike" cap="none" spc="0">
                        <a:solidFill>
                          <a:schemeClr val="tx1"/>
                        </a:solidFill>
                        <a:effectLst/>
                        <a:latin typeface="+mn-lt"/>
                      </a:endParaRPr>
                    </a:p>
                    <a:p>
                      <a:pPr marL="73152" marR="73152" algn="l" fontAlgn="t">
                        <a:lnSpc>
                          <a:spcPct val="115000"/>
                        </a:lnSpc>
                        <a:spcAft>
                          <a:spcPts val="1000"/>
                        </a:spcAft>
                        <a:buNone/>
                      </a:pPr>
                      <a:r>
                        <a:rPr lang="en-GB" sz="1400" b="0" i="0" u="none" strike="noStrike" cap="none" spc="0">
                          <a:solidFill>
                            <a:schemeClr val="tx1"/>
                          </a:solidFill>
                          <a:effectLst/>
                          <a:latin typeface="+mn-lt"/>
                          <a:ea typeface="Times New Roman" panose="02020603050405020304" pitchFamily="18" charset="0"/>
                          <a:cs typeface="Segoe UI" panose="020B0502040204020203" pitchFamily="34" charset="0"/>
                        </a:rPr>
                        <a:t> </a:t>
                      </a:r>
                      <a:endParaRPr lang="en-GB" sz="1400" b="0" i="0" u="none" strike="noStrike" cap="none" spc="0">
                        <a:solidFill>
                          <a:schemeClr val="tx1"/>
                        </a:solidFill>
                        <a:effectLst/>
                        <a:latin typeface="+mn-lt"/>
                      </a:endParaRPr>
                    </a:p>
                  </a:txBody>
                  <a:tcPr marL="8945" marR="8945" marT="70871" marB="0">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F2F2F2">
                        <a:alpha val="45098"/>
                      </a:srgbClr>
                    </a:solidFill>
                  </a:tcPr>
                </a:tc>
                <a:extLst>
                  <a:ext uri="{0D108BD9-81ED-4DB2-BD59-A6C34878D82A}">
                    <a16:rowId xmlns:a16="http://schemas.microsoft.com/office/drawing/2014/main" val="278883453"/>
                  </a:ext>
                </a:extLst>
              </a:tr>
              <a:tr h="342562">
                <a:tc>
                  <a:txBody>
                    <a:bodyPr/>
                    <a:lstStyle/>
                    <a:p>
                      <a:pPr marL="73152" marR="73152" algn="l" fontAlgn="t">
                        <a:lnSpc>
                          <a:spcPct val="115000"/>
                        </a:lnSpc>
                        <a:spcAft>
                          <a:spcPts val="1000"/>
                        </a:spcAft>
                        <a:buNone/>
                      </a:pPr>
                      <a:r>
                        <a:rPr lang="en-GB" sz="1400" b="1" i="0" u="none" strike="noStrike" cap="none" spc="0">
                          <a:solidFill>
                            <a:schemeClr val="tx1"/>
                          </a:solidFill>
                          <a:effectLst/>
                          <a:latin typeface="+mn-lt"/>
                          <a:ea typeface="Times New Roman" panose="02020603050405020304" pitchFamily="18" charset="0"/>
                          <a:cs typeface="Segoe UI" panose="020B0502040204020203" pitchFamily="34" charset="0"/>
                        </a:rPr>
                        <a:t>Wednesday 15 July 2026, 2-4pm</a:t>
                      </a:r>
                      <a:endParaRPr lang="en-GB" sz="1400" b="1" i="0" u="none" strike="noStrike" cap="none" spc="0">
                        <a:solidFill>
                          <a:schemeClr val="tx1"/>
                        </a:solidFill>
                        <a:effectLst/>
                        <a:latin typeface="+mn-lt"/>
                      </a:endParaRPr>
                    </a:p>
                  </a:txBody>
                  <a:tcPr marL="8945" marR="8945" marT="70871" marB="0">
                    <a:lnL w="12700" cmpd="sng">
                      <a:noFill/>
                      <a:prstDash val="solid"/>
                    </a:lnL>
                    <a:lnR w="12700" cmpd="sng">
                      <a:noFill/>
                      <a:prstDash val="solid"/>
                    </a:lnR>
                    <a:lnT w="12700" cap="flat" cmpd="sng" algn="ctr">
                      <a:solidFill>
                        <a:schemeClr val="bg1">
                          <a:lumMod val="75000"/>
                        </a:schemeClr>
                      </a:solidFill>
                      <a:prstDash val="solid"/>
                    </a:lnT>
                    <a:lnB w="12700" cap="flat" cmpd="sng" algn="ctr">
                      <a:solidFill>
                        <a:schemeClr val="bg1">
                          <a:lumMod val="75000"/>
                        </a:schemeClr>
                      </a:solidFill>
                      <a:prstDash val="solid"/>
                      <a:round/>
                      <a:headEnd type="none" w="med" len="med"/>
                      <a:tailEnd type="none" w="med" len="med"/>
                    </a:lnB>
                    <a:solidFill>
                      <a:srgbClr val="BFBFBF">
                        <a:alpha val="34902"/>
                      </a:srgbClr>
                    </a:solidFill>
                  </a:tcPr>
                </a:tc>
                <a:tc>
                  <a:txBody>
                    <a:bodyPr/>
                    <a:lstStyle/>
                    <a:p>
                      <a:pPr marL="73152" marR="73152" algn="l" fontAlgn="t">
                        <a:lnSpc>
                          <a:spcPct val="115000"/>
                        </a:lnSpc>
                        <a:spcAft>
                          <a:spcPts val="1000"/>
                        </a:spcAft>
                        <a:buNone/>
                      </a:pPr>
                      <a:r>
                        <a:rPr lang="de-DE" sz="1400" b="0" i="0" u="none" strike="noStrike" cap="none" spc="0">
                          <a:solidFill>
                            <a:schemeClr val="tx1"/>
                          </a:solidFill>
                          <a:effectLst/>
                          <a:latin typeface="+mn-lt"/>
                          <a:ea typeface="Times New Roman" panose="02020603050405020304" pitchFamily="18" charset="0"/>
                          <a:cs typeface="Segoe UI" panose="020B0502040204020203" pitchFamily="34" charset="0"/>
                        </a:rPr>
                        <a:t>9: The World Today</a:t>
                      </a:r>
                      <a:endParaRPr lang="de-DE" sz="1400" b="0" i="0" u="none" strike="noStrike" cap="none" spc="0">
                        <a:solidFill>
                          <a:schemeClr val="tx1"/>
                        </a:solidFill>
                        <a:effectLst/>
                        <a:latin typeface="+mn-lt"/>
                      </a:endParaRPr>
                    </a:p>
                  </a:txBody>
                  <a:tcPr marL="8945" marR="8945" marT="70871" marB="0">
                    <a:lnL w="12700" cmpd="sng">
                      <a:noFill/>
                      <a:prstDash val="solid"/>
                    </a:lnL>
                    <a:lnR w="12700" cmpd="sng">
                      <a:noFill/>
                      <a:prstDash val="solid"/>
                    </a:lnR>
                    <a:lnT w="12700" cap="flat" cmpd="sng" algn="ctr">
                      <a:solidFill>
                        <a:schemeClr val="bg1">
                          <a:lumMod val="75000"/>
                        </a:schemeClr>
                      </a:solidFill>
                      <a:prstDash val="solid"/>
                    </a:lnT>
                    <a:lnB w="12700" cap="flat" cmpd="sng" algn="ctr">
                      <a:solidFill>
                        <a:schemeClr val="bg1">
                          <a:lumMod val="75000"/>
                        </a:schemeClr>
                      </a:solidFill>
                      <a:prstDash val="solid"/>
                      <a:round/>
                      <a:headEnd type="none" w="med" len="med"/>
                      <a:tailEnd type="none" w="med" len="med"/>
                    </a:lnB>
                    <a:solidFill>
                      <a:srgbClr val="BFBFBF">
                        <a:alpha val="34902"/>
                      </a:srgbClr>
                    </a:solidFill>
                  </a:tcPr>
                </a:tc>
                <a:extLst>
                  <a:ext uri="{0D108BD9-81ED-4DB2-BD59-A6C34878D82A}">
                    <a16:rowId xmlns:a16="http://schemas.microsoft.com/office/drawing/2014/main" val="3502404227"/>
                  </a:ext>
                </a:extLst>
              </a:tr>
              <a:tr h="342562">
                <a:tc>
                  <a:txBody>
                    <a:bodyPr/>
                    <a:lstStyle/>
                    <a:p>
                      <a:pPr marL="73152" marR="73152" algn="l" fontAlgn="t">
                        <a:lnSpc>
                          <a:spcPct val="115000"/>
                        </a:lnSpc>
                        <a:spcAft>
                          <a:spcPts val="1000"/>
                        </a:spcAft>
                        <a:buNone/>
                      </a:pPr>
                      <a:r>
                        <a:rPr lang="en-GB" sz="1400" b="1" i="0" u="none" strike="noStrike" cap="none" spc="0" dirty="0">
                          <a:solidFill>
                            <a:schemeClr val="tx1"/>
                          </a:solidFill>
                          <a:effectLst/>
                          <a:latin typeface="+mn-lt"/>
                        </a:rPr>
                        <a:t>Wednesday 22 July 2026, 2-4pm</a:t>
                      </a:r>
                    </a:p>
                  </a:txBody>
                  <a:tcPr marL="8945" marR="8945" marT="70871" marB="0">
                    <a:lnL w="12700" cmpd="sng">
                      <a:noFill/>
                      <a:prstDash val="solid"/>
                    </a:lnL>
                    <a:lnR w="12700" cmpd="sng">
                      <a:noFill/>
                      <a:prstDash val="solid"/>
                    </a:lnR>
                    <a:lnT w="12700" cap="flat" cmpd="sng" algn="ctr">
                      <a:solidFill>
                        <a:schemeClr val="bg1">
                          <a:lumMod val="75000"/>
                        </a:schemeClr>
                      </a:solidFill>
                      <a:prstDash val="solid"/>
                    </a:lnT>
                    <a:lnB w="12700" cap="flat" cmpd="sng" algn="ctr">
                      <a:solidFill>
                        <a:schemeClr val="bg1">
                          <a:lumMod val="75000"/>
                        </a:schemeClr>
                      </a:solidFill>
                      <a:prstDash val="solid"/>
                      <a:round/>
                      <a:headEnd type="none" w="med" len="med"/>
                      <a:tailEnd type="none" w="med" len="med"/>
                    </a:lnB>
                    <a:solidFill>
                      <a:srgbClr val="BFBFBF">
                        <a:alpha val="34902"/>
                      </a:srgbClr>
                    </a:solidFill>
                  </a:tcPr>
                </a:tc>
                <a:tc>
                  <a:txBody>
                    <a:bodyPr/>
                    <a:lstStyle/>
                    <a:p>
                      <a:pPr marL="73152" marR="73152" algn="l" fontAlgn="t">
                        <a:lnSpc>
                          <a:spcPct val="115000"/>
                        </a:lnSpc>
                        <a:spcAft>
                          <a:spcPts val="1000"/>
                        </a:spcAft>
                        <a:buNone/>
                      </a:pPr>
                      <a:r>
                        <a:rPr lang="de-DE" sz="1400" b="0" i="0" u="none" strike="noStrike" cap="none" spc="0" dirty="0">
                          <a:solidFill>
                            <a:schemeClr val="tx1"/>
                          </a:solidFill>
                          <a:effectLst/>
                          <a:latin typeface="+mn-lt"/>
                        </a:rPr>
                        <a:t>10: Essay Workshop</a:t>
                      </a:r>
                    </a:p>
                  </a:txBody>
                  <a:tcPr marL="8945" marR="8945" marT="70871" marB="0">
                    <a:lnL w="12700" cmpd="sng">
                      <a:noFill/>
                      <a:prstDash val="solid"/>
                    </a:lnL>
                    <a:lnR w="12700" cmpd="sng">
                      <a:noFill/>
                      <a:prstDash val="solid"/>
                    </a:lnR>
                    <a:lnT w="12700" cap="flat" cmpd="sng" algn="ctr">
                      <a:solidFill>
                        <a:schemeClr val="bg1">
                          <a:lumMod val="75000"/>
                        </a:schemeClr>
                      </a:solidFill>
                      <a:prstDash val="solid"/>
                    </a:lnT>
                    <a:lnB w="12700" cap="flat" cmpd="sng" algn="ctr">
                      <a:solidFill>
                        <a:schemeClr val="bg1">
                          <a:lumMod val="75000"/>
                        </a:schemeClr>
                      </a:solidFill>
                      <a:prstDash val="solid"/>
                      <a:round/>
                      <a:headEnd type="none" w="med" len="med"/>
                      <a:tailEnd type="none" w="med" len="med"/>
                    </a:lnB>
                    <a:solidFill>
                      <a:srgbClr val="BFBFBF">
                        <a:alpha val="34902"/>
                      </a:srgbClr>
                    </a:solidFill>
                  </a:tcPr>
                </a:tc>
                <a:extLst>
                  <a:ext uri="{0D108BD9-81ED-4DB2-BD59-A6C34878D82A}">
                    <a16:rowId xmlns:a16="http://schemas.microsoft.com/office/drawing/2014/main" val="2766997160"/>
                  </a:ext>
                </a:extLst>
              </a:tr>
            </a:tbl>
          </a:graphicData>
        </a:graphic>
      </p:graphicFrame>
    </p:spTree>
    <p:extLst>
      <p:ext uri="{BB962C8B-B14F-4D97-AF65-F5344CB8AC3E}">
        <p14:creationId xmlns:p14="http://schemas.microsoft.com/office/powerpoint/2010/main" val="1001923690"/>
      </p:ext>
    </p:extLst>
  </p:cSld>
  <p:clrMapOvr>
    <a:masterClrMapping/>
  </p:clrMapOvr>
  <mc:AlternateContent xmlns:mc="http://schemas.openxmlformats.org/markup-compatibility/2006" xmlns:p14="http://schemas.microsoft.com/office/powerpoint/2010/main">
    <mc:Choice Requires="p14">
      <p:transition spd="slow" p14:dur="2000" advTm="331707"/>
    </mc:Choice>
    <mc:Fallback xmlns="">
      <p:transition spd="slow" advTm="331707"/>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9678F9-9605-506D-05EB-8A51E8ADCBF0}"/>
              </a:ext>
            </a:extLst>
          </p:cNvPr>
          <p:cNvSpPr>
            <a:spLocks noGrp="1"/>
          </p:cNvSpPr>
          <p:nvPr>
            <p:ph type="title"/>
          </p:nvPr>
        </p:nvSpPr>
        <p:spPr/>
        <p:txBody>
          <a:bodyPr/>
          <a:lstStyle/>
          <a:p>
            <a:r>
              <a:rPr lang="en-GB" dirty="0"/>
              <a:t>Preparing for class</a:t>
            </a:r>
          </a:p>
        </p:txBody>
      </p:sp>
      <p:sp>
        <p:nvSpPr>
          <p:cNvPr id="3" name="Content Placeholder 2">
            <a:extLst>
              <a:ext uri="{FF2B5EF4-FFF2-40B4-BE49-F238E27FC236}">
                <a16:creationId xmlns:a16="http://schemas.microsoft.com/office/drawing/2014/main" id="{572CA1F7-B128-2138-795D-FADB33EF5243}"/>
              </a:ext>
            </a:extLst>
          </p:cNvPr>
          <p:cNvSpPr>
            <a:spLocks noGrp="1"/>
          </p:cNvSpPr>
          <p:nvPr>
            <p:ph idx="1"/>
          </p:nvPr>
        </p:nvSpPr>
        <p:spPr/>
        <p:txBody>
          <a:bodyPr/>
          <a:lstStyle/>
          <a:p>
            <a:r>
              <a:rPr lang="en-GB" sz="2800" dirty="0">
                <a:effectLst/>
                <a:latin typeface="Calibri" panose="020F0502020204030204" pitchFamily="34" charset="0"/>
                <a:ea typeface="SimSun" panose="02010600030101010101" pitchFamily="2" charset="-122"/>
                <a:cs typeface="Arial" panose="020B0604020202020204" pitchFamily="34" charset="0"/>
              </a:rPr>
              <a:t>We’re very lucky that colleagues across several disciplines have contributed resources to the class.</a:t>
            </a:r>
          </a:p>
          <a:p>
            <a:r>
              <a:rPr lang="en-GB" sz="2800" dirty="0">
                <a:effectLst/>
                <a:latin typeface="Calibri" panose="020F0502020204030204" pitchFamily="34" charset="0"/>
                <a:ea typeface="SimSun" panose="02010600030101010101" pitchFamily="2" charset="-122"/>
                <a:cs typeface="Arial" panose="020B0604020202020204" pitchFamily="34" charset="0"/>
              </a:rPr>
              <a:t>The</a:t>
            </a:r>
            <a:r>
              <a:rPr lang="en-GB" sz="2800" dirty="0">
                <a:latin typeface="Calibri" panose="020F0502020204030204" pitchFamily="34" charset="0"/>
                <a:ea typeface="SimSun" panose="02010600030101010101" pitchFamily="2" charset="-122"/>
                <a:cs typeface="Arial" panose="020B0604020202020204" pitchFamily="34" charset="0"/>
              </a:rPr>
              <a:t>se form the basis of our discussions, and as such most classes will not have traditional ‘lecture’ components.</a:t>
            </a:r>
          </a:p>
          <a:p>
            <a:r>
              <a:rPr lang="en-GB" sz="2800" dirty="0">
                <a:effectLst/>
                <a:latin typeface="Calibri" panose="020F0502020204030204" pitchFamily="34" charset="0"/>
                <a:ea typeface="SimSun" panose="02010600030101010101" pitchFamily="2" charset="-122"/>
                <a:cs typeface="Arial" panose="020B0604020202020204" pitchFamily="34" charset="0"/>
              </a:rPr>
              <a:t>You are expected to engage with the resources on Moodle </a:t>
            </a:r>
            <a:r>
              <a:rPr lang="en-GB" sz="2800" b="1" dirty="0">
                <a:effectLst/>
                <a:latin typeface="Calibri" panose="020F0502020204030204" pitchFamily="34" charset="0"/>
                <a:ea typeface="SimSun" panose="02010600030101010101" pitchFamily="2" charset="-122"/>
                <a:cs typeface="Arial" panose="020B0604020202020204" pitchFamily="34" charset="0"/>
              </a:rPr>
              <a:t>prior to class, </a:t>
            </a:r>
            <a:r>
              <a:rPr lang="en-GB" sz="2800" dirty="0">
                <a:effectLst/>
                <a:latin typeface="Calibri" panose="020F0502020204030204" pitchFamily="34" charset="0"/>
                <a:ea typeface="SimSun" panose="02010600030101010101" pitchFamily="2" charset="-122"/>
                <a:cs typeface="Arial" panose="020B0604020202020204" pitchFamily="34" charset="0"/>
              </a:rPr>
              <a:t>and come prepared to discuss them, as most classes will take the form of tutorials discussing your responses to the provided resources.</a:t>
            </a:r>
          </a:p>
          <a:p>
            <a:endParaRPr lang="en-GB" dirty="0"/>
          </a:p>
        </p:txBody>
      </p:sp>
    </p:spTree>
    <p:extLst>
      <p:ext uri="{BB962C8B-B14F-4D97-AF65-F5344CB8AC3E}">
        <p14:creationId xmlns:p14="http://schemas.microsoft.com/office/powerpoint/2010/main" val="2904824733"/>
      </p:ext>
    </p:extLst>
  </p:cSld>
  <p:clrMapOvr>
    <a:masterClrMapping/>
  </p:clrMapOvr>
  <mc:AlternateContent xmlns:mc="http://schemas.openxmlformats.org/markup-compatibility/2006" xmlns:p14="http://schemas.microsoft.com/office/powerpoint/2010/main">
    <mc:Choice Requires="p14">
      <p:transition spd="slow" p14:dur="2000" advTm="78942"/>
    </mc:Choice>
    <mc:Fallback xmlns="">
      <p:transition spd="slow" advTm="78942"/>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A0AA4-1401-ABA3-0C96-8DFCE87D2E7D}"/>
              </a:ext>
            </a:extLst>
          </p:cNvPr>
          <p:cNvSpPr>
            <a:spLocks noGrp="1"/>
          </p:cNvSpPr>
          <p:nvPr>
            <p:ph type="title"/>
          </p:nvPr>
        </p:nvSpPr>
        <p:spPr/>
        <p:txBody>
          <a:bodyPr/>
          <a:lstStyle/>
          <a:p>
            <a:r>
              <a:rPr lang="en-GB" dirty="0"/>
              <a:t>Assessment for the module</a:t>
            </a:r>
          </a:p>
        </p:txBody>
      </p:sp>
      <p:sp>
        <p:nvSpPr>
          <p:cNvPr id="3" name="Content Placeholder 2">
            <a:extLst>
              <a:ext uri="{FF2B5EF4-FFF2-40B4-BE49-F238E27FC236}">
                <a16:creationId xmlns:a16="http://schemas.microsoft.com/office/drawing/2014/main" id="{F64DEF91-0A86-FFF5-F217-326417AE1FA3}"/>
              </a:ext>
            </a:extLst>
          </p:cNvPr>
          <p:cNvSpPr>
            <a:spLocks noGrp="1"/>
          </p:cNvSpPr>
          <p:nvPr>
            <p:ph idx="1"/>
          </p:nvPr>
        </p:nvSpPr>
        <p:spPr/>
        <p:txBody>
          <a:bodyPr>
            <a:normAutofit/>
          </a:bodyPr>
          <a:lstStyle/>
          <a:p>
            <a:pPr>
              <a:lnSpc>
                <a:spcPct val="115000"/>
              </a:lnSpc>
              <a:spcAft>
                <a:spcPts val="1000"/>
              </a:spcAft>
            </a:pPr>
            <a:r>
              <a:rPr lang="en-GB" sz="3200" dirty="0">
                <a:latin typeface="Calibri" panose="020F0502020204030204" pitchFamily="34" charset="0"/>
                <a:ea typeface="SimSun" panose="02010600030101010101" pitchFamily="2" charset="-122"/>
                <a:cs typeface="Calibri" panose="020F0502020204030204" pitchFamily="34" charset="0"/>
              </a:rPr>
              <a:t>Portfolio of work, made up of 3 elements (total of 3000 words).</a:t>
            </a:r>
          </a:p>
          <a:p>
            <a:pPr>
              <a:lnSpc>
                <a:spcPct val="115000"/>
              </a:lnSpc>
              <a:spcAft>
                <a:spcPts val="1000"/>
              </a:spcAft>
            </a:pPr>
            <a:r>
              <a:rPr lang="en-GB" sz="3200" dirty="0">
                <a:effectLst/>
                <a:latin typeface="Calibri" panose="020F0502020204030204" pitchFamily="34" charset="0"/>
                <a:ea typeface="SimSun" panose="02010600030101010101" pitchFamily="2" charset="-122"/>
                <a:cs typeface="Calibri" panose="020F0502020204030204" pitchFamily="34" charset="0"/>
              </a:rPr>
              <a:t>Assignments will be submitted via Moodle.</a:t>
            </a:r>
          </a:p>
          <a:p>
            <a:pPr>
              <a:lnSpc>
                <a:spcPct val="115000"/>
              </a:lnSpc>
              <a:spcAft>
                <a:spcPts val="1000"/>
              </a:spcAft>
            </a:pPr>
            <a:r>
              <a:rPr lang="en-GB" sz="3200" dirty="0">
                <a:effectLst/>
                <a:latin typeface="Calibri" panose="020F0502020204030204" pitchFamily="34" charset="0"/>
                <a:ea typeface="SimSun" panose="02010600030101010101" pitchFamily="2" charset="-122"/>
                <a:cs typeface="Calibri" panose="020F0502020204030204" pitchFamily="34" charset="0"/>
              </a:rPr>
              <a:t>Grades will be returned on Moodle – please take time to engage with your feedback.</a:t>
            </a:r>
          </a:p>
        </p:txBody>
      </p:sp>
    </p:spTree>
    <p:extLst>
      <p:ext uri="{BB962C8B-B14F-4D97-AF65-F5344CB8AC3E}">
        <p14:creationId xmlns:p14="http://schemas.microsoft.com/office/powerpoint/2010/main" val="2186141559"/>
      </p:ext>
    </p:extLst>
  </p:cSld>
  <p:clrMapOvr>
    <a:masterClrMapping/>
  </p:clrMapOvr>
  <mc:AlternateContent xmlns:mc="http://schemas.openxmlformats.org/markup-compatibility/2006" xmlns:p14="http://schemas.microsoft.com/office/powerpoint/2010/main">
    <mc:Choice Requires="p14">
      <p:transition spd="slow" p14:dur="2000" advTm="52179"/>
    </mc:Choice>
    <mc:Fallback xmlns="">
      <p:transition spd="slow" advTm="52179"/>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0C7C04-5BAB-AA4F-665C-3CE79291BC55}"/>
              </a:ext>
            </a:extLst>
          </p:cNvPr>
          <p:cNvSpPr>
            <a:spLocks noGrp="1"/>
          </p:cNvSpPr>
          <p:nvPr>
            <p:ph type="title"/>
          </p:nvPr>
        </p:nvSpPr>
        <p:spPr/>
        <p:txBody>
          <a:bodyPr/>
          <a:lstStyle/>
          <a:p>
            <a:r>
              <a:rPr lang="en-GB" dirty="0"/>
              <a:t>Portfolio Part 1: Essay Plan– Due Sunday 21 June 2026, 23:59PM</a:t>
            </a:r>
          </a:p>
        </p:txBody>
      </p:sp>
      <p:sp>
        <p:nvSpPr>
          <p:cNvPr id="3" name="Content Placeholder 2">
            <a:extLst>
              <a:ext uri="{FF2B5EF4-FFF2-40B4-BE49-F238E27FC236}">
                <a16:creationId xmlns:a16="http://schemas.microsoft.com/office/drawing/2014/main" id="{B70337EA-C27C-19E6-1FCA-F337B5452BDE}"/>
              </a:ext>
            </a:extLst>
          </p:cNvPr>
          <p:cNvSpPr>
            <a:spLocks noGrp="1"/>
          </p:cNvSpPr>
          <p:nvPr>
            <p:ph idx="1"/>
          </p:nvPr>
        </p:nvSpPr>
        <p:spPr/>
        <p:txBody>
          <a:bodyPr>
            <a:normAutofit fontScale="62500" lnSpcReduction="20000"/>
          </a:bodyPr>
          <a:lstStyle/>
          <a:p>
            <a:pPr>
              <a:lnSpc>
                <a:spcPct val="100000"/>
              </a:lnSpc>
              <a:spcBef>
                <a:spcPts val="0"/>
              </a:spcBef>
              <a:spcAft>
                <a:spcPts val="1000"/>
              </a:spcAft>
              <a:buNone/>
            </a:pPr>
            <a:r>
              <a:rPr lang="en-GB" sz="3100" dirty="0">
                <a:effectLst/>
                <a:latin typeface="Calibri" panose="020F0502020204030204" pitchFamily="34" charset="0"/>
                <a:ea typeface="SimSun" panose="02010600030101010101" pitchFamily="2" charset="-122"/>
                <a:cs typeface="Arial" panose="020B0604020202020204" pitchFamily="34" charset="0"/>
              </a:rPr>
              <a:t>500 words (20% of your module grade).</a:t>
            </a:r>
          </a:p>
          <a:p>
            <a:pPr>
              <a:lnSpc>
                <a:spcPct val="100000"/>
              </a:lnSpc>
              <a:spcBef>
                <a:spcPts val="0"/>
              </a:spcBef>
              <a:spcAft>
                <a:spcPts val="1000"/>
              </a:spcAft>
              <a:buNone/>
            </a:pPr>
            <a:r>
              <a:rPr lang="en-GB" sz="3100" dirty="0">
                <a:latin typeface="Calibri" panose="020F0502020204030204" pitchFamily="34" charset="0"/>
                <a:ea typeface="SimSun" panose="02010600030101010101" pitchFamily="2" charset="-122"/>
                <a:cs typeface="Arial" panose="020B0604020202020204" pitchFamily="34" charset="0"/>
              </a:rPr>
              <a:t>Plan of the essay you will produce for Part 2 of your Portfolio.</a:t>
            </a:r>
          </a:p>
          <a:p>
            <a:pPr>
              <a:lnSpc>
                <a:spcPct val="100000"/>
              </a:lnSpc>
              <a:spcBef>
                <a:spcPts val="0"/>
              </a:spcBef>
              <a:spcAft>
                <a:spcPts val="1000"/>
              </a:spcAft>
              <a:buNone/>
            </a:pPr>
            <a:r>
              <a:rPr lang="en-GB" sz="3100" dirty="0">
                <a:latin typeface="Calibri" panose="020F0502020204030204" pitchFamily="34" charset="0"/>
                <a:ea typeface="SimSun" panose="02010600030101010101" pitchFamily="2" charset="-122"/>
                <a:cs typeface="Arial" panose="020B0604020202020204" pitchFamily="34" charset="0"/>
              </a:rPr>
              <a:t>For the essay you need to choose one era covered by the module:</a:t>
            </a:r>
            <a:endParaRPr lang="en-GB" sz="3100" dirty="0">
              <a:effectLst/>
              <a:latin typeface="Calibri" panose="020F0502020204030204" pitchFamily="34" charset="0"/>
              <a:ea typeface="SimSun" panose="02010600030101010101" pitchFamily="2" charset="-122"/>
              <a:cs typeface="Arial" panose="020B0604020202020204" pitchFamily="34" charset="0"/>
            </a:endParaRPr>
          </a:p>
          <a:p>
            <a:pPr marL="342900" lvl="0" indent="-342900">
              <a:lnSpc>
                <a:spcPct val="100000"/>
              </a:lnSpc>
              <a:spcBef>
                <a:spcPts val="0"/>
              </a:spcBef>
              <a:buFont typeface="Symbol" panose="05050102010706020507" pitchFamily="18" charset="2"/>
              <a:buChar char=""/>
            </a:pPr>
            <a:r>
              <a:rPr lang="en-GB" sz="3100" dirty="0">
                <a:effectLst/>
                <a:latin typeface="Calibri" panose="020F0502020204030204" pitchFamily="34" charset="0"/>
                <a:ea typeface="SimSun" panose="02010600030101010101" pitchFamily="2" charset="-122"/>
                <a:cs typeface="Arial" panose="020B0604020202020204" pitchFamily="34" charset="0"/>
              </a:rPr>
              <a:t>Pre-history</a:t>
            </a:r>
          </a:p>
          <a:p>
            <a:pPr marL="342900" lvl="0" indent="-342900">
              <a:lnSpc>
                <a:spcPct val="100000"/>
              </a:lnSpc>
              <a:spcBef>
                <a:spcPts val="0"/>
              </a:spcBef>
              <a:buFont typeface="Symbol" panose="05050102010706020507" pitchFamily="18" charset="2"/>
              <a:buChar char=""/>
            </a:pPr>
            <a:r>
              <a:rPr lang="en-GB" sz="3100" dirty="0">
                <a:effectLst/>
                <a:latin typeface="Calibri" panose="020F0502020204030204" pitchFamily="34" charset="0"/>
                <a:ea typeface="SimSun" panose="02010600030101010101" pitchFamily="2" charset="-122"/>
                <a:cs typeface="Arial" panose="020B0604020202020204" pitchFamily="34" charset="0"/>
              </a:rPr>
              <a:t>The Ancient World</a:t>
            </a:r>
          </a:p>
          <a:p>
            <a:pPr marL="342900" lvl="0" indent="-342900">
              <a:lnSpc>
                <a:spcPct val="100000"/>
              </a:lnSpc>
              <a:spcBef>
                <a:spcPts val="0"/>
              </a:spcBef>
              <a:buFont typeface="Symbol" panose="05050102010706020507" pitchFamily="18" charset="2"/>
              <a:buChar char=""/>
            </a:pPr>
            <a:r>
              <a:rPr lang="en-GB" sz="3100" dirty="0">
                <a:effectLst/>
                <a:latin typeface="Calibri" panose="020F0502020204030204" pitchFamily="34" charset="0"/>
                <a:ea typeface="SimSun" panose="02010600030101010101" pitchFamily="2" charset="-122"/>
                <a:cs typeface="Arial" panose="020B0604020202020204" pitchFamily="34" charset="0"/>
              </a:rPr>
              <a:t>The Classical World</a:t>
            </a:r>
          </a:p>
          <a:p>
            <a:pPr marL="342900" lvl="0" indent="-342900">
              <a:lnSpc>
                <a:spcPct val="100000"/>
              </a:lnSpc>
              <a:spcBef>
                <a:spcPts val="0"/>
              </a:spcBef>
              <a:buFont typeface="Symbol" panose="05050102010706020507" pitchFamily="18" charset="2"/>
              <a:buChar char=""/>
            </a:pPr>
            <a:r>
              <a:rPr lang="en-GB" sz="3100" dirty="0">
                <a:effectLst/>
                <a:latin typeface="Calibri" panose="020F0502020204030204" pitchFamily="34" charset="0"/>
                <a:ea typeface="SimSun" panose="02010600030101010101" pitchFamily="2" charset="-122"/>
                <a:cs typeface="Arial" panose="020B0604020202020204" pitchFamily="34" charset="0"/>
              </a:rPr>
              <a:t>The Medieval World</a:t>
            </a:r>
          </a:p>
          <a:p>
            <a:pPr marL="342900" lvl="0" indent="-342900">
              <a:lnSpc>
                <a:spcPct val="100000"/>
              </a:lnSpc>
              <a:spcBef>
                <a:spcPts val="0"/>
              </a:spcBef>
              <a:buFont typeface="Symbol" panose="05050102010706020507" pitchFamily="18" charset="2"/>
              <a:buChar char=""/>
            </a:pPr>
            <a:r>
              <a:rPr lang="en-GB" sz="3100" dirty="0">
                <a:effectLst/>
                <a:latin typeface="Calibri" panose="020F0502020204030204" pitchFamily="34" charset="0"/>
                <a:ea typeface="SimSun" panose="02010600030101010101" pitchFamily="2" charset="-122"/>
                <a:cs typeface="Arial" panose="020B0604020202020204" pitchFamily="34" charset="0"/>
              </a:rPr>
              <a:t>The Early Modern World</a:t>
            </a:r>
          </a:p>
          <a:p>
            <a:pPr marL="342900" lvl="0" indent="-342900">
              <a:lnSpc>
                <a:spcPct val="100000"/>
              </a:lnSpc>
              <a:spcBef>
                <a:spcPts val="0"/>
              </a:spcBef>
              <a:spcAft>
                <a:spcPts val="1000"/>
              </a:spcAft>
              <a:buFont typeface="Symbol" panose="05050102010706020507" pitchFamily="18" charset="2"/>
              <a:buChar char=""/>
            </a:pPr>
            <a:r>
              <a:rPr lang="en-GB" sz="3100" dirty="0">
                <a:effectLst/>
                <a:latin typeface="Calibri" panose="020F0502020204030204" pitchFamily="34" charset="0"/>
                <a:ea typeface="SimSun" panose="02010600030101010101" pitchFamily="2" charset="-122"/>
                <a:cs typeface="Arial" panose="020B0604020202020204" pitchFamily="34" charset="0"/>
              </a:rPr>
              <a:t>The Modern World</a:t>
            </a:r>
          </a:p>
          <a:p>
            <a:pPr>
              <a:lnSpc>
                <a:spcPct val="100000"/>
              </a:lnSpc>
              <a:spcBef>
                <a:spcPts val="0"/>
              </a:spcBef>
              <a:spcAft>
                <a:spcPts val="1000"/>
              </a:spcAft>
              <a:buNone/>
            </a:pPr>
            <a:r>
              <a:rPr lang="en-GB" sz="3100" dirty="0">
                <a:effectLst/>
                <a:latin typeface="Calibri" panose="020F0502020204030204" pitchFamily="34" charset="0"/>
                <a:ea typeface="SimSun" panose="02010600030101010101" pitchFamily="2" charset="-122"/>
                <a:cs typeface="Arial" panose="020B0604020202020204" pitchFamily="34" charset="0"/>
              </a:rPr>
              <a:t>The essay should consider how people have adapted to their environment in the period you have chosen. You </a:t>
            </a:r>
            <a:r>
              <a:rPr lang="en-GB" sz="3100" dirty="0">
                <a:latin typeface="Calibri" panose="020F0502020204030204" pitchFamily="34" charset="0"/>
                <a:ea typeface="SimSun" panose="02010600030101010101" pitchFamily="2" charset="-122"/>
                <a:cs typeface="Arial" panose="020B0604020202020204" pitchFamily="34" charset="0"/>
              </a:rPr>
              <a:t>don’t need to address the whole period, but rather can take a particular example. Your essay must consider the approaches and sources that scholars have used to research your chosen period.</a:t>
            </a:r>
          </a:p>
          <a:p>
            <a:endParaRPr lang="en-GB" dirty="0"/>
          </a:p>
        </p:txBody>
      </p:sp>
    </p:spTree>
    <p:extLst>
      <p:ext uri="{BB962C8B-B14F-4D97-AF65-F5344CB8AC3E}">
        <p14:creationId xmlns:p14="http://schemas.microsoft.com/office/powerpoint/2010/main" val="1253968497"/>
      </p:ext>
    </p:extLst>
  </p:cSld>
  <p:clrMapOvr>
    <a:masterClrMapping/>
  </p:clrMapOvr>
  <mc:AlternateContent xmlns:mc="http://schemas.openxmlformats.org/markup-compatibility/2006" xmlns:p14="http://schemas.microsoft.com/office/powerpoint/2010/main">
    <mc:Choice Requires="p14">
      <p:transition spd="slow" p14:dur="2000" advTm="76533"/>
    </mc:Choice>
    <mc:Fallback xmlns="">
      <p:transition spd="slow" advTm="76533"/>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915D46-B993-3800-667E-24959F2DBEF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77887A1-24B9-4B94-C021-FCBB6948C89C}"/>
              </a:ext>
            </a:extLst>
          </p:cNvPr>
          <p:cNvSpPr>
            <a:spLocks noGrp="1"/>
          </p:cNvSpPr>
          <p:nvPr>
            <p:ph type="title"/>
          </p:nvPr>
        </p:nvSpPr>
        <p:spPr/>
        <p:txBody>
          <a:bodyPr/>
          <a:lstStyle/>
          <a:p>
            <a:r>
              <a:rPr lang="en-GB" dirty="0"/>
              <a:t>Portfolio Part 1: Essay Plan – Due Sunday 21 June 2026, 23:59PM</a:t>
            </a:r>
          </a:p>
        </p:txBody>
      </p:sp>
      <p:sp>
        <p:nvSpPr>
          <p:cNvPr id="3" name="Content Placeholder 2">
            <a:extLst>
              <a:ext uri="{FF2B5EF4-FFF2-40B4-BE49-F238E27FC236}">
                <a16:creationId xmlns:a16="http://schemas.microsoft.com/office/drawing/2014/main" id="{0956EA22-3BC9-CA08-5E0A-0615F9593879}"/>
              </a:ext>
            </a:extLst>
          </p:cNvPr>
          <p:cNvSpPr>
            <a:spLocks noGrp="1"/>
          </p:cNvSpPr>
          <p:nvPr>
            <p:ph idx="1"/>
          </p:nvPr>
        </p:nvSpPr>
        <p:spPr/>
        <p:txBody>
          <a:bodyPr>
            <a:normAutofit/>
          </a:bodyPr>
          <a:lstStyle/>
          <a:p>
            <a:pPr>
              <a:lnSpc>
                <a:spcPct val="120000"/>
              </a:lnSpc>
              <a:spcBef>
                <a:spcPts val="0"/>
              </a:spcBef>
              <a:spcAft>
                <a:spcPts val="1000"/>
              </a:spcAft>
              <a:buNone/>
            </a:pPr>
            <a:r>
              <a:rPr lang="en-GB" sz="2800" dirty="0">
                <a:latin typeface="Calibri" panose="020F0502020204030204" pitchFamily="34" charset="0"/>
                <a:ea typeface="SimSun" panose="02010600030101010101" pitchFamily="2" charset="-122"/>
                <a:cs typeface="Arial" panose="020B0604020202020204" pitchFamily="34" charset="0"/>
              </a:rPr>
              <a:t>For your essay plan you need to: </a:t>
            </a:r>
          </a:p>
          <a:p>
            <a:pPr marL="342900" lvl="0" indent="-342900">
              <a:lnSpc>
                <a:spcPct val="120000"/>
              </a:lnSpc>
              <a:spcBef>
                <a:spcPts val="0"/>
              </a:spcBef>
              <a:buFont typeface="Symbol" panose="05050102010706020507" pitchFamily="18" charset="2"/>
              <a:buChar char=""/>
            </a:pPr>
            <a:r>
              <a:rPr lang="en-GB" sz="2800" dirty="0">
                <a:effectLst/>
                <a:latin typeface="Calibri" panose="020F0502020204030204" pitchFamily="34" charset="0"/>
                <a:ea typeface="SimSun" panose="02010600030101010101" pitchFamily="2" charset="-122"/>
                <a:cs typeface="Arial" panose="020B0604020202020204" pitchFamily="34" charset="0"/>
              </a:rPr>
              <a:t>Set out your topic and research ideas</a:t>
            </a:r>
          </a:p>
          <a:p>
            <a:pPr marL="342900" lvl="0" indent="-342900">
              <a:lnSpc>
                <a:spcPct val="120000"/>
              </a:lnSpc>
              <a:spcBef>
                <a:spcPts val="0"/>
              </a:spcBef>
              <a:buFont typeface="Symbol" panose="05050102010706020507" pitchFamily="18" charset="2"/>
              <a:buChar char=""/>
            </a:pPr>
            <a:r>
              <a:rPr lang="en-GB" sz="2800" dirty="0">
                <a:effectLst/>
                <a:latin typeface="Calibri" panose="020F0502020204030204" pitchFamily="34" charset="0"/>
                <a:ea typeface="SimSun" panose="02010600030101010101" pitchFamily="2" charset="-122"/>
                <a:cs typeface="Arial" panose="020B0604020202020204" pitchFamily="34" charset="0"/>
              </a:rPr>
              <a:t>Identify the sources that will be at the heart of your essay</a:t>
            </a:r>
          </a:p>
          <a:p>
            <a:pPr marL="342900" lvl="0" indent="-342900">
              <a:lnSpc>
                <a:spcPct val="120000"/>
              </a:lnSpc>
              <a:spcBef>
                <a:spcPts val="0"/>
              </a:spcBef>
              <a:buFont typeface="Symbol" panose="05050102010706020507" pitchFamily="18" charset="2"/>
              <a:buChar char=""/>
            </a:pPr>
            <a:r>
              <a:rPr lang="en-GB" sz="2800" dirty="0">
                <a:effectLst/>
                <a:latin typeface="Calibri" panose="020F0502020204030204" pitchFamily="34" charset="0"/>
                <a:ea typeface="SimSun" panose="02010600030101010101" pitchFamily="2" charset="-122"/>
                <a:cs typeface="Arial" panose="020B0604020202020204" pitchFamily="34" charset="0"/>
              </a:rPr>
              <a:t>Outline the key points you’ll make, setting out the core arguments</a:t>
            </a:r>
          </a:p>
          <a:p>
            <a:pPr marL="342900" lvl="0" indent="-342900">
              <a:lnSpc>
                <a:spcPct val="120000"/>
              </a:lnSpc>
              <a:spcBef>
                <a:spcPts val="0"/>
              </a:spcBef>
              <a:buFont typeface="Symbol" panose="05050102010706020507" pitchFamily="18" charset="2"/>
              <a:buChar char=""/>
            </a:pPr>
            <a:r>
              <a:rPr lang="en-GB" sz="2800" dirty="0">
                <a:latin typeface="Calibri" panose="020F0502020204030204" pitchFamily="34" charset="0"/>
                <a:ea typeface="SimSun" panose="02010600030101010101" pitchFamily="2" charset="-122"/>
                <a:cs typeface="Arial" panose="020B0604020202020204" pitchFamily="34" charset="0"/>
              </a:rPr>
              <a:t>Provide an indicative bibliography, properly referenced. </a:t>
            </a:r>
          </a:p>
        </p:txBody>
      </p:sp>
    </p:spTree>
    <p:extLst>
      <p:ext uri="{BB962C8B-B14F-4D97-AF65-F5344CB8AC3E}">
        <p14:creationId xmlns:p14="http://schemas.microsoft.com/office/powerpoint/2010/main" val="4161891437"/>
      </p:ext>
    </p:extLst>
  </p:cSld>
  <p:clrMapOvr>
    <a:masterClrMapping/>
  </p:clrMapOvr>
  <mc:AlternateContent xmlns:mc="http://schemas.openxmlformats.org/markup-compatibility/2006" xmlns:p14="http://schemas.microsoft.com/office/powerpoint/2010/main">
    <mc:Choice Requires="p14">
      <p:transition spd="slow" p14:dur="2000" advTm="60069"/>
    </mc:Choice>
    <mc:Fallback xmlns="">
      <p:transition spd="slow" advTm="60069"/>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3278F3-4B6E-47A8-7A2E-55C1E16338A2}"/>
              </a:ext>
            </a:extLst>
          </p:cNvPr>
          <p:cNvSpPr>
            <a:spLocks noGrp="1"/>
          </p:cNvSpPr>
          <p:nvPr>
            <p:ph type="title"/>
          </p:nvPr>
        </p:nvSpPr>
        <p:spPr/>
        <p:txBody>
          <a:bodyPr>
            <a:normAutofit fontScale="90000"/>
          </a:bodyPr>
          <a:lstStyle/>
          <a:p>
            <a:r>
              <a:rPr lang="en-GB" dirty="0"/>
              <a:t>Portfolio Part 2: Source analysis – Due Sunday 12 July 2026 </a:t>
            </a:r>
            <a:br>
              <a:rPr lang="en-GB" dirty="0"/>
            </a:br>
            <a:endParaRPr lang="en-GB" dirty="0"/>
          </a:p>
        </p:txBody>
      </p:sp>
      <p:sp>
        <p:nvSpPr>
          <p:cNvPr id="3" name="Content Placeholder 2">
            <a:extLst>
              <a:ext uri="{FF2B5EF4-FFF2-40B4-BE49-F238E27FC236}">
                <a16:creationId xmlns:a16="http://schemas.microsoft.com/office/drawing/2014/main" id="{63BA8B51-22C4-1385-3F25-DFC6426FBCE7}"/>
              </a:ext>
            </a:extLst>
          </p:cNvPr>
          <p:cNvSpPr>
            <a:spLocks noGrp="1"/>
          </p:cNvSpPr>
          <p:nvPr>
            <p:ph idx="1"/>
          </p:nvPr>
        </p:nvSpPr>
        <p:spPr/>
        <p:txBody>
          <a:bodyPr>
            <a:normAutofit/>
          </a:bodyPr>
          <a:lstStyle/>
          <a:p>
            <a:r>
              <a:rPr lang="en-GB" sz="3200" dirty="0">
                <a:effectLst/>
                <a:latin typeface="Calibri" panose="020F0502020204030204" pitchFamily="34" charset="0"/>
                <a:ea typeface="SimSun" panose="02010600030101010101" pitchFamily="2" charset="-122"/>
                <a:cs typeface="Arial" panose="020B0604020202020204" pitchFamily="34" charset="0"/>
              </a:rPr>
              <a:t>1000 words (30% of your overall module grade).</a:t>
            </a:r>
          </a:p>
          <a:p>
            <a:r>
              <a:rPr lang="en-GB" sz="3200" dirty="0">
                <a:effectLst/>
                <a:latin typeface="Calibri" panose="020F0502020204030204" pitchFamily="34" charset="0"/>
                <a:ea typeface="SimSun" panose="02010600030101010101" pitchFamily="2" charset="-122"/>
                <a:cs typeface="Arial" panose="020B0604020202020204" pitchFamily="34" charset="0"/>
              </a:rPr>
              <a:t>Analysis of a secondary source </a:t>
            </a:r>
            <a:r>
              <a:rPr lang="en-GB" sz="3200" dirty="0">
                <a:latin typeface="Calibri" panose="020F0502020204030204" pitchFamily="34" charset="0"/>
                <a:ea typeface="SimSun" panose="02010600030101010101" pitchFamily="2" charset="-122"/>
                <a:cs typeface="Arial" panose="020B0604020202020204" pitchFamily="34" charset="0"/>
              </a:rPr>
              <a:t>related to the module (a book, chapter from edited collection, a journal article)</a:t>
            </a:r>
          </a:p>
          <a:p>
            <a:r>
              <a:rPr lang="en-GB" sz="3200" dirty="0">
                <a:effectLst/>
                <a:latin typeface="Calibri" panose="020F0502020204030204" pitchFamily="34" charset="0"/>
                <a:ea typeface="SimSun" panose="02010600030101010101" pitchFamily="2" charset="-122"/>
                <a:cs typeface="Arial" panose="020B0604020202020204" pitchFamily="34" charset="0"/>
              </a:rPr>
              <a:t>It can be related to your essay subject, or to a different period covered by the module. </a:t>
            </a:r>
          </a:p>
        </p:txBody>
      </p:sp>
    </p:spTree>
    <p:extLst>
      <p:ext uri="{BB962C8B-B14F-4D97-AF65-F5344CB8AC3E}">
        <p14:creationId xmlns:p14="http://schemas.microsoft.com/office/powerpoint/2010/main" val="3698533864"/>
      </p:ext>
    </p:extLst>
  </p:cSld>
  <p:clrMapOvr>
    <a:masterClrMapping/>
  </p:clrMapOvr>
  <mc:AlternateContent xmlns:mc="http://schemas.openxmlformats.org/markup-compatibility/2006" xmlns:p14="http://schemas.microsoft.com/office/powerpoint/2010/main">
    <mc:Choice Requires="p14">
      <p:transition spd="slow" p14:dur="2000" advTm="81397"/>
    </mc:Choice>
    <mc:Fallback xmlns="">
      <p:transition spd="slow" advTm="81397"/>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89565D-EEE2-1C66-06E1-DB04923A35C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363CE4B-6781-F5D1-08BB-AC70F1A6F3AD}"/>
              </a:ext>
            </a:extLst>
          </p:cNvPr>
          <p:cNvSpPr>
            <a:spLocks noGrp="1"/>
          </p:cNvSpPr>
          <p:nvPr>
            <p:ph type="title"/>
          </p:nvPr>
        </p:nvSpPr>
        <p:spPr/>
        <p:txBody>
          <a:bodyPr/>
          <a:lstStyle/>
          <a:p>
            <a:r>
              <a:rPr lang="en-GB" dirty="0"/>
              <a:t>Portfolio Part 2: Source analysis</a:t>
            </a:r>
          </a:p>
        </p:txBody>
      </p:sp>
      <p:sp>
        <p:nvSpPr>
          <p:cNvPr id="3" name="Content Placeholder 2">
            <a:extLst>
              <a:ext uri="{FF2B5EF4-FFF2-40B4-BE49-F238E27FC236}">
                <a16:creationId xmlns:a16="http://schemas.microsoft.com/office/drawing/2014/main" id="{3A3676BE-BC59-0F05-8E86-45BC94AAA31A}"/>
              </a:ext>
            </a:extLst>
          </p:cNvPr>
          <p:cNvSpPr>
            <a:spLocks noGrp="1"/>
          </p:cNvSpPr>
          <p:nvPr>
            <p:ph idx="1"/>
          </p:nvPr>
        </p:nvSpPr>
        <p:spPr>
          <a:xfrm>
            <a:off x="521208" y="2578607"/>
            <a:ext cx="11155680" cy="4104825"/>
          </a:xfrm>
        </p:spPr>
        <p:txBody>
          <a:bodyPr>
            <a:normAutofit fontScale="25000" lnSpcReduction="20000"/>
          </a:bodyPr>
          <a:lstStyle/>
          <a:p>
            <a:pPr>
              <a:lnSpc>
                <a:spcPct val="115000"/>
              </a:lnSpc>
            </a:pPr>
            <a:r>
              <a:rPr lang="en-GB" sz="7200" dirty="0">
                <a:effectLst/>
                <a:latin typeface="Calibri" panose="020F0502020204030204" pitchFamily="34" charset="0"/>
                <a:ea typeface="SimSun" panose="02010600030101010101" pitchFamily="2" charset="-122"/>
                <a:cs typeface="Arial" panose="020B0604020202020204" pitchFamily="34" charset="0"/>
              </a:rPr>
              <a:t>What type of work is it? </a:t>
            </a:r>
          </a:p>
          <a:p>
            <a:pPr>
              <a:lnSpc>
                <a:spcPct val="115000"/>
              </a:lnSpc>
            </a:pPr>
            <a:r>
              <a:rPr lang="en-GB" sz="7200" dirty="0">
                <a:effectLst/>
                <a:latin typeface="Calibri" panose="020F0502020204030204" pitchFamily="34" charset="0"/>
                <a:ea typeface="SimSun" panose="02010600030101010101" pitchFamily="2" charset="-122"/>
                <a:cs typeface="Arial" panose="020B0604020202020204" pitchFamily="34" charset="0"/>
              </a:rPr>
              <a:t>Who is it written for? Which discipline does it belong to? </a:t>
            </a:r>
          </a:p>
          <a:p>
            <a:pPr>
              <a:lnSpc>
                <a:spcPct val="115000"/>
              </a:lnSpc>
            </a:pPr>
            <a:r>
              <a:rPr lang="en-GB" sz="7200" dirty="0">
                <a:latin typeface="Calibri" panose="020F0502020204030204" pitchFamily="34" charset="0"/>
                <a:ea typeface="SimSun" panose="02010600030101010101" pitchFamily="2" charset="-122"/>
                <a:cs typeface="Arial" panose="020B0604020202020204" pitchFamily="34" charset="0"/>
              </a:rPr>
              <a:t>W</a:t>
            </a:r>
            <a:r>
              <a:rPr lang="en-GB" sz="7200" dirty="0">
                <a:effectLst/>
                <a:latin typeface="Calibri" panose="020F0502020204030204" pitchFamily="34" charset="0"/>
                <a:ea typeface="SimSun" panose="02010600030101010101" pitchFamily="2" charset="-122"/>
                <a:cs typeface="Arial" panose="020B0604020202020204" pitchFamily="34" charset="0"/>
              </a:rPr>
              <a:t>ho is it written by? What do you know about the author? What approaches do they take?</a:t>
            </a:r>
          </a:p>
          <a:p>
            <a:pPr>
              <a:lnSpc>
                <a:spcPct val="115000"/>
              </a:lnSpc>
            </a:pPr>
            <a:r>
              <a:rPr lang="en-GB" sz="7200" dirty="0">
                <a:effectLst/>
                <a:latin typeface="Calibri" panose="020F0502020204030204" pitchFamily="34" charset="0"/>
                <a:ea typeface="SimSun" panose="02010600030101010101" pitchFamily="2" charset="-122"/>
                <a:cs typeface="Arial" panose="020B0604020202020204" pitchFamily="34" charset="0"/>
              </a:rPr>
              <a:t>When was it written? Is there a possible reason for why the work was written at this time?</a:t>
            </a:r>
          </a:p>
          <a:p>
            <a:pPr>
              <a:lnSpc>
                <a:spcPct val="115000"/>
              </a:lnSpc>
            </a:pPr>
            <a:r>
              <a:rPr lang="en-GB" sz="7200" dirty="0">
                <a:effectLst/>
                <a:latin typeface="Calibri" panose="020F0502020204030204" pitchFamily="34" charset="0"/>
                <a:ea typeface="SimSun" panose="02010600030101010101" pitchFamily="2" charset="-122"/>
                <a:cs typeface="Arial" panose="020B0604020202020204" pitchFamily="34" charset="0"/>
              </a:rPr>
              <a:t>The content of the work and the main arguments </a:t>
            </a:r>
          </a:p>
          <a:p>
            <a:pPr>
              <a:lnSpc>
                <a:spcPct val="115000"/>
              </a:lnSpc>
            </a:pPr>
            <a:r>
              <a:rPr lang="en-GB" sz="7200" dirty="0">
                <a:effectLst/>
                <a:latin typeface="Calibri" panose="020F0502020204030204" pitchFamily="34" charset="0"/>
                <a:ea typeface="SimSun" panose="02010600030101010101" pitchFamily="2" charset="-122"/>
                <a:cs typeface="Arial" panose="020B0604020202020204" pitchFamily="34" charset="0"/>
              </a:rPr>
              <a:t>Which sources do they use to construct their argument? What are the strengths and weaknesses of their source base?</a:t>
            </a:r>
          </a:p>
          <a:p>
            <a:pPr>
              <a:lnSpc>
                <a:spcPct val="115000"/>
              </a:lnSpc>
            </a:pPr>
            <a:r>
              <a:rPr lang="en-GB" sz="7200" dirty="0">
                <a:effectLst/>
                <a:latin typeface="Calibri" panose="020F0502020204030204" pitchFamily="34" charset="0"/>
                <a:ea typeface="SimSun" panose="02010600030101010101" pitchFamily="2" charset="-122"/>
                <a:cs typeface="Arial" panose="020B0604020202020204" pitchFamily="34" charset="0"/>
              </a:rPr>
              <a:t>What are the strengths and weaknesses of this work? Discuss the worth of this secondary source as an academic aid. How is it useful for your own understanding of the topic? How does it compare to other work you’ve read on the subject?</a:t>
            </a:r>
          </a:p>
          <a:p>
            <a:pPr>
              <a:lnSpc>
                <a:spcPct val="115000"/>
              </a:lnSpc>
              <a:spcAft>
                <a:spcPts val="1000"/>
              </a:spcAft>
            </a:pPr>
            <a:r>
              <a:rPr lang="en-GB" sz="7200" dirty="0">
                <a:effectLst/>
                <a:latin typeface="Calibri" panose="020F0502020204030204" pitchFamily="34" charset="0"/>
                <a:ea typeface="SimSun" panose="02010600030101010101" pitchFamily="2" charset="-122"/>
                <a:cs typeface="Arial" panose="020B0604020202020204" pitchFamily="34" charset="0"/>
              </a:rPr>
              <a:t>You must provide proper referencing and a bibliography, even if it just lists the single source you are reviewing.</a:t>
            </a:r>
          </a:p>
          <a:p>
            <a:endParaRPr lang="en-GB" sz="3200" dirty="0">
              <a:effectLst/>
              <a:latin typeface="Calibri" panose="020F0502020204030204" pitchFamily="34" charset="0"/>
              <a:ea typeface="SimSun" panose="02010600030101010101" pitchFamily="2" charset="-122"/>
              <a:cs typeface="Arial" panose="020B0604020202020204" pitchFamily="34" charset="0"/>
            </a:endParaRPr>
          </a:p>
        </p:txBody>
      </p:sp>
    </p:spTree>
    <p:extLst>
      <p:ext uri="{BB962C8B-B14F-4D97-AF65-F5344CB8AC3E}">
        <p14:creationId xmlns:p14="http://schemas.microsoft.com/office/powerpoint/2010/main" val="3135646512"/>
      </p:ext>
    </p:extLst>
  </p:cSld>
  <p:clrMapOvr>
    <a:masterClrMapping/>
  </p:clrMapOvr>
  <mc:AlternateContent xmlns:mc="http://schemas.openxmlformats.org/markup-compatibility/2006" xmlns:p14="http://schemas.microsoft.com/office/powerpoint/2010/main">
    <mc:Choice Requires="p14">
      <p:transition spd="slow" p14:dur="2000" advTm="88566"/>
    </mc:Choice>
    <mc:Fallback xmlns="">
      <p:transition spd="slow" advTm="88566"/>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F61E51-CBA8-AE97-8D62-8252E3E88347}"/>
              </a:ext>
            </a:extLst>
          </p:cNvPr>
          <p:cNvSpPr>
            <a:spLocks noGrp="1"/>
          </p:cNvSpPr>
          <p:nvPr>
            <p:ph type="title"/>
          </p:nvPr>
        </p:nvSpPr>
        <p:spPr/>
        <p:txBody>
          <a:bodyPr/>
          <a:lstStyle/>
          <a:p>
            <a:r>
              <a:rPr lang="en-GB" dirty="0"/>
              <a:t>Portfolio Part 3: Essay – Due Friday 31 July 2026, 23:59PM</a:t>
            </a:r>
          </a:p>
        </p:txBody>
      </p:sp>
      <p:sp>
        <p:nvSpPr>
          <p:cNvPr id="3" name="Content Placeholder 2">
            <a:extLst>
              <a:ext uri="{FF2B5EF4-FFF2-40B4-BE49-F238E27FC236}">
                <a16:creationId xmlns:a16="http://schemas.microsoft.com/office/drawing/2014/main" id="{F6256540-D2B5-7450-1FCB-9DEE4011E38E}"/>
              </a:ext>
            </a:extLst>
          </p:cNvPr>
          <p:cNvSpPr>
            <a:spLocks noGrp="1"/>
          </p:cNvSpPr>
          <p:nvPr>
            <p:ph idx="1"/>
          </p:nvPr>
        </p:nvSpPr>
        <p:spPr/>
        <p:txBody>
          <a:bodyPr>
            <a:normAutofit/>
          </a:bodyPr>
          <a:lstStyle/>
          <a:p>
            <a:pPr>
              <a:lnSpc>
                <a:spcPct val="115000"/>
              </a:lnSpc>
              <a:spcAft>
                <a:spcPts val="1000"/>
              </a:spcAft>
              <a:buNone/>
            </a:pPr>
            <a:r>
              <a:rPr lang="en-GB" sz="3600" dirty="0">
                <a:latin typeface="Calibri" panose="020F0502020204030204" pitchFamily="34" charset="0"/>
                <a:ea typeface="SimSun" panose="02010600030101010101" pitchFamily="2" charset="-122"/>
                <a:cs typeface="Arial" panose="020B0604020202020204" pitchFamily="34" charset="0"/>
              </a:rPr>
              <a:t>1500 words (50% of your module grade)</a:t>
            </a:r>
          </a:p>
          <a:p>
            <a:pPr>
              <a:lnSpc>
                <a:spcPct val="115000"/>
              </a:lnSpc>
              <a:spcAft>
                <a:spcPts val="1000"/>
              </a:spcAft>
              <a:buNone/>
            </a:pPr>
            <a:r>
              <a:rPr lang="en-GB" sz="3600" dirty="0">
                <a:latin typeface="Calibri" panose="020F0502020204030204" pitchFamily="34" charset="0"/>
                <a:ea typeface="SimSun" panose="02010600030101010101" pitchFamily="2" charset="-122"/>
                <a:cs typeface="Arial" panose="020B0604020202020204" pitchFamily="34" charset="0"/>
              </a:rPr>
              <a:t>This is the essay that you will have planned for Part 1. </a:t>
            </a:r>
          </a:p>
          <a:p>
            <a:pPr marL="0" indent="0">
              <a:lnSpc>
                <a:spcPct val="115000"/>
              </a:lnSpc>
              <a:spcAft>
                <a:spcPts val="1000"/>
              </a:spcAft>
              <a:buNone/>
            </a:pPr>
            <a:r>
              <a:rPr lang="en-GB" sz="3600" dirty="0">
                <a:effectLst/>
                <a:latin typeface="Calibri" panose="020F0502020204030204" pitchFamily="34" charset="0"/>
                <a:ea typeface="SimSun" panose="02010600030101010101" pitchFamily="2" charset="-122"/>
                <a:cs typeface="Arial" panose="020B0604020202020204" pitchFamily="34" charset="0"/>
              </a:rPr>
              <a:t>Your essay must include properly formatted references and a bibliography.</a:t>
            </a:r>
          </a:p>
          <a:p>
            <a:endParaRPr lang="en-GB" dirty="0"/>
          </a:p>
        </p:txBody>
      </p:sp>
    </p:spTree>
    <p:extLst>
      <p:ext uri="{BB962C8B-B14F-4D97-AF65-F5344CB8AC3E}">
        <p14:creationId xmlns:p14="http://schemas.microsoft.com/office/powerpoint/2010/main" val="4099930836"/>
      </p:ext>
    </p:extLst>
  </p:cSld>
  <p:clrMapOvr>
    <a:masterClrMapping/>
  </p:clrMapOvr>
  <mc:AlternateContent xmlns:mc="http://schemas.openxmlformats.org/markup-compatibility/2006" xmlns:p14="http://schemas.microsoft.com/office/powerpoint/2010/main">
    <mc:Choice Requires="p14">
      <p:transition spd="slow" p14:dur="2000" advTm="31124"/>
    </mc:Choice>
    <mc:Fallback xmlns="">
      <p:transition spd="slow" advTm="31124"/>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F72938-B915-A58E-893A-AD85E7218A8E}"/>
              </a:ext>
            </a:extLst>
          </p:cNvPr>
          <p:cNvSpPr>
            <a:spLocks noGrp="1"/>
          </p:cNvSpPr>
          <p:nvPr>
            <p:ph type="title"/>
          </p:nvPr>
        </p:nvSpPr>
        <p:spPr/>
        <p:txBody>
          <a:bodyPr/>
          <a:lstStyle/>
          <a:p>
            <a:r>
              <a:rPr lang="en-GB" dirty="0"/>
              <a:t>Referencing</a:t>
            </a:r>
          </a:p>
        </p:txBody>
      </p:sp>
      <p:sp>
        <p:nvSpPr>
          <p:cNvPr id="3" name="Content Placeholder 2">
            <a:extLst>
              <a:ext uri="{FF2B5EF4-FFF2-40B4-BE49-F238E27FC236}">
                <a16:creationId xmlns:a16="http://schemas.microsoft.com/office/drawing/2014/main" id="{A6392F56-857E-7105-CDED-4B307D11437E}"/>
              </a:ext>
            </a:extLst>
          </p:cNvPr>
          <p:cNvSpPr>
            <a:spLocks noGrp="1"/>
          </p:cNvSpPr>
          <p:nvPr>
            <p:ph idx="1"/>
          </p:nvPr>
        </p:nvSpPr>
        <p:spPr/>
        <p:txBody>
          <a:bodyPr/>
          <a:lstStyle/>
          <a:p>
            <a:r>
              <a:rPr lang="en-GB" sz="3200" dirty="0">
                <a:effectLst/>
                <a:latin typeface="Calibri" panose="020F0502020204030204" pitchFamily="34" charset="0"/>
                <a:ea typeface="SimSun" panose="02010600030101010101" pitchFamily="2" charset="-122"/>
                <a:cs typeface="Arial" panose="020B0604020202020204" pitchFamily="34" charset="0"/>
              </a:rPr>
              <a:t>For this module, you may use either MHRA or Harvard referencing styles. </a:t>
            </a:r>
          </a:p>
          <a:p>
            <a:r>
              <a:rPr lang="en-GB" sz="3200" dirty="0">
                <a:effectLst/>
                <a:latin typeface="Calibri" panose="020F0502020204030204" pitchFamily="34" charset="0"/>
                <a:ea typeface="SimSun" panose="02010600030101010101" pitchFamily="2" charset="-122"/>
                <a:cs typeface="Arial" panose="020B0604020202020204" pitchFamily="34" charset="0"/>
              </a:rPr>
              <a:t>Refer carefully to the referencing handbook for your chosen style – these are available through the library, and are linked in the module handbook</a:t>
            </a:r>
          </a:p>
          <a:p>
            <a:endParaRPr lang="en-GB" dirty="0"/>
          </a:p>
        </p:txBody>
      </p:sp>
    </p:spTree>
    <p:extLst>
      <p:ext uri="{BB962C8B-B14F-4D97-AF65-F5344CB8AC3E}">
        <p14:creationId xmlns:p14="http://schemas.microsoft.com/office/powerpoint/2010/main" val="562790014"/>
      </p:ext>
    </p:extLst>
  </p:cSld>
  <p:clrMapOvr>
    <a:masterClrMapping/>
  </p:clrMapOvr>
  <mc:AlternateContent xmlns:mc="http://schemas.openxmlformats.org/markup-compatibility/2006" xmlns:p14="http://schemas.microsoft.com/office/powerpoint/2010/main">
    <mc:Choice Requires="p14">
      <p:transition spd="slow" p14:dur="2000" advTm="41923"/>
    </mc:Choice>
    <mc:Fallback xmlns="">
      <p:transition spd="slow" advTm="41923"/>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703" name="Rectangle 29702">
            <a:extLst>
              <a:ext uri="{FF2B5EF4-FFF2-40B4-BE49-F238E27FC236}">
                <a16:creationId xmlns:a16="http://schemas.microsoft.com/office/drawing/2014/main" id="{42C91D93-014B-66D5-D263-730212C943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705" name="Rectangle 29704">
            <a:extLst>
              <a:ext uri="{FF2B5EF4-FFF2-40B4-BE49-F238E27FC236}">
                <a16:creationId xmlns:a16="http://schemas.microsoft.com/office/drawing/2014/main" id="{9568B8C9-6702-8441-0D92-220DE92C88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873252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698" name="Title 1">
            <a:extLst>
              <a:ext uri="{FF2B5EF4-FFF2-40B4-BE49-F238E27FC236}">
                <a16:creationId xmlns:a16="http://schemas.microsoft.com/office/drawing/2014/main" id="{0D2863B6-6A22-C470-E57A-367606E03873}"/>
              </a:ext>
            </a:extLst>
          </p:cNvPr>
          <p:cNvSpPr>
            <a:spLocks noGrp="1" noChangeArrowheads="1"/>
          </p:cNvSpPr>
          <p:nvPr>
            <p:ph type="title"/>
          </p:nvPr>
        </p:nvSpPr>
        <p:spPr>
          <a:xfrm>
            <a:off x="521208" y="978408"/>
            <a:ext cx="8732520" cy="1463040"/>
          </a:xfrm>
        </p:spPr>
        <p:txBody>
          <a:bodyPr>
            <a:normAutofit/>
          </a:bodyPr>
          <a:lstStyle/>
          <a:p>
            <a:r>
              <a:rPr lang="en-GB" altLang="en-US" dirty="0"/>
              <a:t>Use of AI</a:t>
            </a:r>
          </a:p>
        </p:txBody>
      </p:sp>
      <p:sp>
        <p:nvSpPr>
          <p:cNvPr id="3" name="Content Placeholder 2">
            <a:extLst>
              <a:ext uri="{FF2B5EF4-FFF2-40B4-BE49-F238E27FC236}">
                <a16:creationId xmlns:a16="http://schemas.microsoft.com/office/drawing/2014/main" id="{7B6588C6-CBBD-F784-B733-CC51A769E723}"/>
              </a:ext>
            </a:extLst>
          </p:cNvPr>
          <p:cNvSpPr>
            <a:spLocks noGrp="1"/>
          </p:cNvSpPr>
          <p:nvPr>
            <p:ph idx="1"/>
          </p:nvPr>
        </p:nvSpPr>
        <p:spPr>
          <a:xfrm>
            <a:off x="521208" y="1783830"/>
            <a:ext cx="8732520" cy="4562106"/>
          </a:xfrm>
        </p:spPr>
        <p:txBody>
          <a:bodyPr rtlCol="0">
            <a:normAutofit fontScale="92500" lnSpcReduction="20000"/>
          </a:bodyPr>
          <a:lstStyle/>
          <a:p>
            <a:pPr>
              <a:lnSpc>
                <a:spcPct val="100000"/>
              </a:lnSpc>
              <a:spcAft>
                <a:spcPts val="800"/>
              </a:spcAft>
              <a:buClr>
                <a:schemeClr val="accent5"/>
              </a:buClr>
              <a:defRPr/>
            </a:pPr>
            <a:r>
              <a:rPr lang="en-GB" sz="2000" dirty="0"/>
              <a:t>Tile on Moodle setting out appropriate uses of AI</a:t>
            </a:r>
          </a:p>
          <a:p>
            <a:pPr>
              <a:lnSpc>
                <a:spcPct val="100000"/>
              </a:lnSpc>
              <a:spcAft>
                <a:spcPts val="800"/>
              </a:spcAft>
              <a:buClr>
                <a:schemeClr val="accent5"/>
              </a:buClr>
              <a:defRPr/>
            </a:pPr>
            <a:r>
              <a:rPr lang="en-GB" sz="2000" dirty="0"/>
              <a:t>You must declare use of any AI tool and specify the tool used.</a:t>
            </a:r>
          </a:p>
          <a:p>
            <a:pPr>
              <a:lnSpc>
                <a:spcPct val="100000"/>
              </a:lnSpc>
              <a:spcAft>
                <a:spcPts val="800"/>
              </a:spcAft>
              <a:buClr>
                <a:schemeClr val="accent5"/>
              </a:buClr>
              <a:defRPr/>
            </a:pPr>
            <a:r>
              <a:rPr lang="en-GB" sz="2000" dirty="0"/>
              <a:t>AI tools must be used responsibly, ensuring they do not compromise the originality and integrity of your work.</a:t>
            </a:r>
          </a:p>
          <a:p>
            <a:pPr>
              <a:lnSpc>
                <a:spcPct val="100000"/>
              </a:lnSpc>
              <a:spcAft>
                <a:spcPts val="800"/>
              </a:spcAft>
              <a:buClr>
                <a:schemeClr val="accent5"/>
              </a:buClr>
              <a:defRPr/>
            </a:pPr>
            <a:r>
              <a:rPr lang="en-GB" sz="2000" dirty="0"/>
              <a:t>Any misuse of AI to generate content that may be considered academic misconduct in line with UWTSD policy, or where the student has not been permitted to use such tools in assignments will be treated as academic misconduct</a:t>
            </a:r>
          </a:p>
          <a:p>
            <a:pPr>
              <a:lnSpc>
                <a:spcPct val="100000"/>
              </a:lnSpc>
              <a:spcAft>
                <a:spcPts val="800"/>
              </a:spcAft>
              <a:buClr>
                <a:schemeClr val="accent5"/>
              </a:buClr>
              <a:defRPr/>
            </a:pPr>
            <a:r>
              <a:rPr lang="en-GB" sz="2000" dirty="0"/>
              <a:t>You must keep a copy of drafts, notes, other resources used before and after the use of AI</a:t>
            </a:r>
          </a:p>
          <a:p>
            <a:pPr>
              <a:lnSpc>
                <a:spcPct val="100000"/>
              </a:lnSpc>
              <a:spcAft>
                <a:spcPts val="800"/>
              </a:spcAft>
              <a:buClr>
                <a:schemeClr val="accent5"/>
              </a:buClr>
              <a:defRPr/>
            </a:pPr>
            <a:r>
              <a:rPr lang="en-GB" sz="2000" dirty="0"/>
              <a:t>If there is a suspicion of use of AI tools beyond what is permitted/specified for the particular assignment, students will be asked to provide previous drafts and notes.</a:t>
            </a:r>
          </a:p>
          <a:p>
            <a:pPr fontAlgn="auto">
              <a:lnSpc>
                <a:spcPct val="100000"/>
              </a:lnSpc>
              <a:spcAft>
                <a:spcPts val="0"/>
              </a:spcAft>
              <a:buClr>
                <a:schemeClr val="accent5"/>
              </a:buClr>
              <a:defRPr/>
            </a:pPr>
            <a:endParaRPr lang="en-GB" sz="2000" dirty="0"/>
          </a:p>
        </p:txBody>
      </p:sp>
    </p:spTree>
  </p:cSld>
  <p:clrMapOvr>
    <a:masterClrMapping/>
  </p:clrMapOvr>
  <p:transition spd="slow" advTm="119831"/>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13A201-08F7-4DC1-2119-197EF15B8408}"/>
              </a:ext>
            </a:extLst>
          </p:cNvPr>
          <p:cNvSpPr>
            <a:spLocks noGrp="1"/>
          </p:cNvSpPr>
          <p:nvPr>
            <p:ph type="title"/>
          </p:nvPr>
        </p:nvSpPr>
        <p:spPr/>
        <p:txBody>
          <a:bodyPr/>
          <a:lstStyle/>
          <a:p>
            <a:r>
              <a:rPr lang="en-GB" dirty="0"/>
              <a:t>Use of AI</a:t>
            </a:r>
          </a:p>
        </p:txBody>
      </p:sp>
      <p:sp>
        <p:nvSpPr>
          <p:cNvPr id="3" name="Content Placeholder 2">
            <a:extLst>
              <a:ext uri="{FF2B5EF4-FFF2-40B4-BE49-F238E27FC236}">
                <a16:creationId xmlns:a16="http://schemas.microsoft.com/office/drawing/2014/main" id="{905A5689-C68F-EBE3-1D4E-CB6F481F6ACA}"/>
              </a:ext>
            </a:extLst>
          </p:cNvPr>
          <p:cNvSpPr>
            <a:spLocks noGrp="1"/>
          </p:cNvSpPr>
          <p:nvPr>
            <p:ph idx="1"/>
          </p:nvPr>
        </p:nvSpPr>
        <p:spPr>
          <a:xfrm>
            <a:off x="518160" y="2532889"/>
            <a:ext cx="11155680" cy="3767328"/>
          </a:xfrm>
        </p:spPr>
        <p:txBody>
          <a:bodyPr>
            <a:normAutofit/>
          </a:bodyPr>
          <a:lstStyle/>
          <a:p>
            <a:r>
              <a:rPr lang="en-GB" dirty="0"/>
              <a:t>In addition to the General Allowable Uses of AI, for this module you are permitted to use AI for structuring, </a:t>
            </a:r>
            <a:r>
              <a:rPr lang="en-GB" b="1" dirty="0"/>
              <a:t>within the guidelines set out by the University’s guidance. </a:t>
            </a:r>
          </a:p>
          <a:p>
            <a:r>
              <a:rPr lang="en-GB" dirty="0"/>
              <a:t>Consult the information on the Use of AI Tile on Moodle and ensure that you are familiar with what you can and cannot do before using AI to support your studies. Ensure that you have reviewed this information before you attempt your assignments.</a:t>
            </a:r>
          </a:p>
          <a:p>
            <a:r>
              <a:rPr lang="en-GB" dirty="0"/>
              <a:t>You are required to keep all notes, drafts and other resources you have used to complete your assignment, before and after the use of any AI tool - you may be required to produce these. </a:t>
            </a:r>
          </a:p>
          <a:p>
            <a:r>
              <a:rPr lang="en-GB" dirty="0"/>
              <a:t>Whether you use AI or not in your assignments, all assignments must include an AI declaration. Guidance on how to declare your use of AI – or how to declare that you have not used it – is available on the Use of AI tile on Moodle.</a:t>
            </a:r>
          </a:p>
        </p:txBody>
      </p:sp>
    </p:spTree>
    <p:extLst>
      <p:ext uri="{BB962C8B-B14F-4D97-AF65-F5344CB8AC3E}">
        <p14:creationId xmlns:p14="http://schemas.microsoft.com/office/powerpoint/2010/main" val="2298511925"/>
      </p:ext>
    </p:extLst>
  </p:cSld>
  <p:clrMapOvr>
    <a:masterClrMapping/>
  </p:clrMapOvr>
  <mc:AlternateContent xmlns:mc="http://schemas.openxmlformats.org/markup-compatibility/2006" xmlns:p14="http://schemas.microsoft.com/office/powerpoint/2010/main">
    <mc:Choice Requires="p14">
      <p:transition spd="slow" p14:dur="2000" advTm="43487"/>
    </mc:Choice>
    <mc:Fallback xmlns="">
      <p:transition spd="slow" advTm="43487"/>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E92F2D-45E7-9B7A-5193-FCB43BDC1A5E}"/>
              </a:ext>
            </a:extLst>
          </p:cNvPr>
          <p:cNvSpPr>
            <a:spLocks noGrp="1"/>
          </p:cNvSpPr>
          <p:nvPr>
            <p:ph type="title"/>
          </p:nvPr>
        </p:nvSpPr>
        <p:spPr/>
        <p:txBody>
          <a:bodyPr/>
          <a:lstStyle/>
          <a:p>
            <a:r>
              <a:rPr lang="en-GB" dirty="0"/>
              <a:t>Use of Automated Translation Tools</a:t>
            </a:r>
          </a:p>
        </p:txBody>
      </p:sp>
      <p:sp>
        <p:nvSpPr>
          <p:cNvPr id="3" name="Content Placeholder 2">
            <a:extLst>
              <a:ext uri="{FF2B5EF4-FFF2-40B4-BE49-F238E27FC236}">
                <a16:creationId xmlns:a16="http://schemas.microsoft.com/office/drawing/2014/main" id="{05CDB683-F3C3-E9A3-3F89-0C76CA6C0697}"/>
              </a:ext>
            </a:extLst>
          </p:cNvPr>
          <p:cNvSpPr>
            <a:spLocks noGrp="1"/>
          </p:cNvSpPr>
          <p:nvPr>
            <p:ph idx="1"/>
          </p:nvPr>
        </p:nvSpPr>
        <p:spPr>
          <a:xfrm>
            <a:off x="521208" y="1895302"/>
            <a:ext cx="11155680" cy="4450634"/>
          </a:xfrm>
        </p:spPr>
        <p:txBody>
          <a:bodyPr>
            <a:normAutofit lnSpcReduction="10000"/>
          </a:bodyPr>
          <a:lstStyle/>
          <a:p>
            <a:pPr algn="just" fontAlgn="base">
              <a:lnSpc>
                <a:spcPct val="100000"/>
              </a:lnSpc>
              <a:spcBef>
                <a:spcPts val="0"/>
              </a:spcBef>
            </a:pPr>
            <a:r>
              <a:rPr lang="en-GB" sz="2400" dirty="0">
                <a:effectLst/>
                <a:latin typeface="Calibri" panose="020F0502020204030204" pitchFamily="34" charset="0"/>
                <a:ea typeface="SimSun" panose="02010600030101010101" pitchFamily="2" charset="-122"/>
                <a:cs typeface="Arial" panose="020B0604020202020204" pitchFamily="34" charset="0"/>
              </a:rPr>
              <a:t>Automated translation tools, often known as machine translation (MT) tools, are software applications that use artificial intelligence to automatically translate text or speech from one language to another.</a:t>
            </a:r>
          </a:p>
          <a:p>
            <a:pPr algn="just" fontAlgn="base">
              <a:lnSpc>
                <a:spcPct val="100000"/>
              </a:lnSpc>
              <a:spcBef>
                <a:spcPts val="0"/>
              </a:spcBef>
            </a:pPr>
            <a:r>
              <a:rPr lang="en-GB" sz="2400" dirty="0">
                <a:effectLst/>
                <a:latin typeface="Calibri" panose="020F0502020204030204" pitchFamily="34" charset="0"/>
                <a:ea typeface="SimSun" panose="02010600030101010101" pitchFamily="2" charset="-122"/>
                <a:cs typeface="Arial" panose="020B0604020202020204" pitchFamily="34" charset="0"/>
              </a:rPr>
              <a:t>Examples of automated translation tools include (but are not limited to): Google Translate, </a:t>
            </a:r>
            <a:r>
              <a:rPr lang="en-GB" sz="2400" dirty="0" err="1">
                <a:effectLst/>
                <a:latin typeface="Calibri" panose="020F0502020204030204" pitchFamily="34" charset="0"/>
                <a:ea typeface="SimSun" panose="02010600030101010101" pitchFamily="2" charset="-122"/>
                <a:cs typeface="Arial" panose="020B0604020202020204" pitchFamily="34" charset="0"/>
              </a:rPr>
              <a:t>DeepL</a:t>
            </a:r>
            <a:r>
              <a:rPr lang="en-GB" sz="2400" dirty="0">
                <a:effectLst/>
                <a:latin typeface="Calibri" panose="020F0502020204030204" pitchFamily="34" charset="0"/>
                <a:ea typeface="SimSun" panose="02010600030101010101" pitchFamily="2" charset="-122"/>
                <a:cs typeface="Arial" panose="020B0604020202020204" pitchFamily="34" charset="0"/>
              </a:rPr>
              <a:t>, and Microsoft Translator.</a:t>
            </a:r>
          </a:p>
          <a:p>
            <a:pPr algn="just" fontAlgn="base">
              <a:lnSpc>
                <a:spcPct val="100000"/>
              </a:lnSpc>
              <a:spcBef>
                <a:spcPts val="0"/>
              </a:spcBef>
            </a:pPr>
            <a:r>
              <a:rPr lang="en-GB" sz="2400" dirty="0">
                <a:effectLst/>
                <a:latin typeface="Calibri" panose="020F0502020204030204" pitchFamily="34" charset="0"/>
                <a:ea typeface="SimSun" panose="02010600030101010101" pitchFamily="2" charset="-122"/>
                <a:cs typeface="Arial" panose="020B0604020202020204" pitchFamily="34" charset="0"/>
              </a:rPr>
              <a:t>Like all tools, automated translation tools must be used as appropriate with academic integrity in mind. </a:t>
            </a:r>
          </a:p>
          <a:p>
            <a:pPr algn="just" fontAlgn="base">
              <a:lnSpc>
                <a:spcPct val="100000"/>
              </a:lnSpc>
              <a:spcBef>
                <a:spcPts val="0"/>
              </a:spcBef>
            </a:pPr>
            <a:r>
              <a:rPr lang="en-GB" sz="2400" dirty="0">
                <a:effectLst/>
                <a:latin typeface="Calibri" panose="020F0502020204030204" pitchFamily="34" charset="0"/>
                <a:ea typeface="SimSun" panose="02010600030101010101" pitchFamily="2" charset="-122"/>
                <a:cs typeface="Arial" panose="020B0604020202020204" pitchFamily="34" charset="0"/>
              </a:rPr>
              <a:t>The expectation is that all work submitted is </a:t>
            </a:r>
            <a:r>
              <a:rPr lang="en-GB" sz="2400" b="1" dirty="0">
                <a:effectLst/>
                <a:latin typeface="Calibri" panose="020F0502020204030204" pitchFamily="34" charset="0"/>
                <a:ea typeface="SimSun" panose="02010600030101010101" pitchFamily="2" charset="-122"/>
                <a:cs typeface="Arial" panose="020B0604020202020204" pitchFamily="34" charset="0"/>
              </a:rPr>
              <a:t>created by the student themselves</a:t>
            </a:r>
            <a:r>
              <a:rPr lang="en-GB" sz="2400" dirty="0">
                <a:effectLst/>
                <a:latin typeface="Calibri" panose="020F0502020204030204" pitchFamily="34" charset="0"/>
                <a:ea typeface="SimSun" panose="02010600030101010101" pitchFamily="2" charset="-122"/>
                <a:cs typeface="Arial" panose="020B0604020202020204" pitchFamily="34" charset="0"/>
              </a:rPr>
              <a:t>, including the appropriate use of the language of assessment (which, for this module, is English).</a:t>
            </a:r>
          </a:p>
          <a:p>
            <a:pPr algn="just" fontAlgn="base">
              <a:lnSpc>
                <a:spcPct val="100000"/>
              </a:lnSpc>
              <a:spcBef>
                <a:spcPts val="0"/>
              </a:spcBef>
            </a:pPr>
            <a:r>
              <a:rPr lang="en-GB" sz="2400" dirty="0">
                <a:effectLst/>
                <a:latin typeface="Calibri" panose="020F0502020204030204" pitchFamily="34" charset="0"/>
                <a:ea typeface="SimSun" panose="02010600030101010101" pitchFamily="2" charset="-122"/>
                <a:cs typeface="Arial" panose="020B0604020202020204" pitchFamily="34" charset="0"/>
              </a:rPr>
              <a:t>Therefore, a student </a:t>
            </a:r>
            <a:r>
              <a:rPr lang="en-GB" sz="2400" b="1" dirty="0">
                <a:effectLst/>
                <a:latin typeface="Calibri" panose="020F0502020204030204" pitchFamily="34" charset="0"/>
                <a:ea typeface="SimSun" panose="02010600030101010101" pitchFamily="2" charset="-122"/>
                <a:cs typeface="Arial" panose="020B0604020202020204" pitchFamily="34" charset="0"/>
              </a:rPr>
              <a:t>must not </a:t>
            </a:r>
            <a:r>
              <a:rPr lang="en-GB" sz="2400" dirty="0">
                <a:effectLst/>
                <a:latin typeface="Calibri" panose="020F0502020204030204" pitchFamily="34" charset="0"/>
                <a:ea typeface="SimSun" panose="02010600030101010101" pitchFamily="2" charset="-122"/>
                <a:cs typeface="Arial" panose="020B0604020202020204" pitchFamily="34" charset="0"/>
              </a:rPr>
              <a:t>create an assignment in a different language and then use an automated translation tool to translate it into English, and finally submit the creation of the automated translation tool for assessment.</a:t>
            </a:r>
          </a:p>
          <a:p>
            <a:endParaRPr lang="en-GB" dirty="0"/>
          </a:p>
        </p:txBody>
      </p:sp>
    </p:spTree>
    <p:extLst>
      <p:ext uri="{BB962C8B-B14F-4D97-AF65-F5344CB8AC3E}">
        <p14:creationId xmlns:p14="http://schemas.microsoft.com/office/powerpoint/2010/main" val="2700220265"/>
      </p:ext>
    </p:extLst>
  </p:cSld>
  <p:clrMapOvr>
    <a:masterClrMapping/>
  </p:clrMapOvr>
  <mc:AlternateContent xmlns:mc="http://schemas.openxmlformats.org/markup-compatibility/2006" xmlns:p14="http://schemas.microsoft.com/office/powerpoint/2010/main">
    <mc:Choice Requires="p14">
      <p:transition spd="slow" p14:dur="2000" advTm="73761"/>
    </mc:Choice>
    <mc:Fallback xmlns="">
      <p:transition spd="slow" advTm="73761"/>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DF7571-7CEF-9348-7859-0E92311CFB09}"/>
              </a:ext>
            </a:extLst>
          </p:cNvPr>
          <p:cNvSpPr>
            <a:spLocks noGrp="1"/>
          </p:cNvSpPr>
          <p:nvPr>
            <p:ph type="title"/>
          </p:nvPr>
        </p:nvSpPr>
        <p:spPr/>
        <p:txBody>
          <a:bodyPr/>
          <a:lstStyle/>
          <a:p>
            <a:r>
              <a:rPr lang="en-GB" dirty="0"/>
              <a:t>Use of Automated Translation Tools</a:t>
            </a:r>
          </a:p>
        </p:txBody>
      </p:sp>
      <p:sp>
        <p:nvSpPr>
          <p:cNvPr id="3" name="Content Placeholder 2">
            <a:extLst>
              <a:ext uri="{FF2B5EF4-FFF2-40B4-BE49-F238E27FC236}">
                <a16:creationId xmlns:a16="http://schemas.microsoft.com/office/drawing/2014/main" id="{6A2E1046-AE77-141E-1DF0-40F64A0A7B69}"/>
              </a:ext>
            </a:extLst>
          </p:cNvPr>
          <p:cNvSpPr>
            <a:spLocks noGrp="1"/>
          </p:cNvSpPr>
          <p:nvPr>
            <p:ph idx="1"/>
          </p:nvPr>
        </p:nvSpPr>
        <p:spPr/>
        <p:txBody>
          <a:bodyPr/>
          <a:lstStyle/>
          <a:p>
            <a:pPr algn="just" fontAlgn="base">
              <a:lnSpc>
                <a:spcPct val="115000"/>
              </a:lnSpc>
              <a:spcAft>
                <a:spcPts val="1000"/>
              </a:spcAft>
              <a:buNone/>
            </a:pPr>
            <a:r>
              <a:rPr lang="en-GB" sz="2400" dirty="0">
                <a:effectLst/>
                <a:latin typeface="Calibri" panose="020F0502020204030204" pitchFamily="34" charset="0"/>
                <a:ea typeface="SimSun" panose="02010600030101010101" pitchFamily="2" charset="-122"/>
                <a:cs typeface="Arial" panose="020B0604020202020204" pitchFamily="34" charset="0"/>
              </a:rPr>
              <a:t>Students </a:t>
            </a:r>
            <a:r>
              <a:rPr lang="en-GB" sz="2400" b="1" dirty="0">
                <a:effectLst/>
                <a:latin typeface="Calibri" panose="020F0502020204030204" pitchFamily="34" charset="0"/>
                <a:ea typeface="SimSun" panose="02010600030101010101" pitchFamily="2" charset="-122"/>
                <a:cs typeface="Arial" panose="020B0604020202020204" pitchFamily="34" charset="0"/>
              </a:rPr>
              <a:t>are allowed </a:t>
            </a:r>
            <a:r>
              <a:rPr lang="en-GB" sz="2400" dirty="0">
                <a:effectLst/>
                <a:latin typeface="Calibri" panose="020F0502020204030204" pitchFamily="34" charset="0"/>
                <a:ea typeface="SimSun" panose="02010600030101010101" pitchFamily="2" charset="-122"/>
                <a:cs typeface="Arial" panose="020B0604020202020204" pitchFamily="34" charset="0"/>
              </a:rPr>
              <a:t>to use automated translation tools to:</a:t>
            </a:r>
          </a:p>
          <a:p>
            <a:pPr marL="0" lvl="0" indent="0" algn="just" fontAlgn="base">
              <a:lnSpc>
                <a:spcPct val="115000"/>
              </a:lnSpc>
              <a:spcAft>
                <a:spcPts val="1000"/>
              </a:spcAft>
              <a:buNone/>
            </a:pPr>
            <a:r>
              <a:rPr lang="en-GB" sz="2400" dirty="0">
                <a:effectLst/>
                <a:latin typeface="Calibri" panose="020F0502020204030204" pitchFamily="34" charset="0"/>
                <a:ea typeface="SimSun" panose="02010600030101010101" pitchFamily="2" charset="-122"/>
                <a:cs typeface="Arial" panose="020B0604020202020204" pitchFamily="34" charset="0"/>
              </a:rPr>
              <a:t>Support their study and understanding of course materials. This includes the translation of lecture notes, lecture recordings and transcripts, books, articles and other materials. </a:t>
            </a:r>
          </a:p>
          <a:p>
            <a:pPr algn="just" fontAlgn="base">
              <a:lnSpc>
                <a:spcPct val="115000"/>
              </a:lnSpc>
              <a:spcAft>
                <a:spcPts val="1000"/>
              </a:spcAft>
              <a:buNone/>
            </a:pPr>
            <a:r>
              <a:rPr lang="en-GB" sz="2400" dirty="0">
                <a:effectLst/>
                <a:latin typeface="Calibri" panose="020F0502020204030204" pitchFamily="34" charset="0"/>
                <a:ea typeface="SimSun" panose="02010600030101010101" pitchFamily="2" charset="-122"/>
                <a:cs typeface="Arial" panose="020B0604020202020204" pitchFamily="34" charset="0"/>
              </a:rPr>
              <a:t>Students </a:t>
            </a:r>
            <a:r>
              <a:rPr lang="en-GB" sz="2400" b="1" dirty="0">
                <a:effectLst/>
                <a:latin typeface="Calibri" panose="020F0502020204030204" pitchFamily="34" charset="0"/>
                <a:ea typeface="SimSun" panose="02010600030101010101" pitchFamily="2" charset="-122"/>
                <a:cs typeface="Arial" panose="020B0604020202020204" pitchFamily="34" charset="0"/>
              </a:rPr>
              <a:t>are not allowed</a:t>
            </a:r>
            <a:r>
              <a:rPr lang="en-GB" sz="2400" dirty="0">
                <a:effectLst/>
                <a:latin typeface="Calibri" panose="020F0502020204030204" pitchFamily="34" charset="0"/>
                <a:ea typeface="SimSun" panose="02010600030101010101" pitchFamily="2" charset="-122"/>
                <a:cs typeface="Arial" panose="020B0604020202020204" pitchFamily="34" charset="0"/>
              </a:rPr>
              <a:t> to use automated translation tools to:</a:t>
            </a:r>
          </a:p>
          <a:p>
            <a:pPr marL="0" lvl="0" indent="0" algn="just" fontAlgn="base">
              <a:lnSpc>
                <a:spcPct val="115000"/>
              </a:lnSpc>
              <a:spcAft>
                <a:spcPts val="1000"/>
              </a:spcAft>
              <a:buNone/>
            </a:pPr>
            <a:r>
              <a:rPr lang="en-GB" sz="2400" dirty="0">
                <a:effectLst/>
                <a:latin typeface="Calibri" panose="020F0502020204030204" pitchFamily="34" charset="0"/>
                <a:ea typeface="SimSun" panose="02010600030101010101" pitchFamily="2" charset="-122"/>
                <a:cs typeface="Arial" panose="020B0604020202020204" pitchFamily="34" charset="0"/>
              </a:rPr>
              <a:t>Translate any text or materials for submission as part of assessment for any module.</a:t>
            </a:r>
          </a:p>
          <a:p>
            <a:endParaRPr lang="en-GB" dirty="0"/>
          </a:p>
        </p:txBody>
      </p:sp>
    </p:spTree>
    <p:extLst>
      <p:ext uri="{BB962C8B-B14F-4D97-AF65-F5344CB8AC3E}">
        <p14:creationId xmlns:p14="http://schemas.microsoft.com/office/powerpoint/2010/main" val="2684372143"/>
      </p:ext>
    </p:extLst>
  </p:cSld>
  <p:clrMapOvr>
    <a:masterClrMapping/>
  </p:clrMapOvr>
  <mc:AlternateContent xmlns:mc="http://schemas.openxmlformats.org/markup-compatibility/2006" xmlns:p14="http://schemas.microsoft.com/office/powerpoint/2010/main">
    <mc:Choice Requires="p14">
      <p:transition spd="slow" p14:dur="2000" advTm="53633"/>
    </mc:Choice>
    <mc:Fallback xmlns="">
      <p:transition spd="slow" advTm="53633"/>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2C91B3-8C8C-CEB6-6ED7-63AC6423B110}"/>
              </a:ext>
            </a:extLst>
          </p:cNvPr>
          <p:cNvSpPr>
            <a:spLocks noGrp="1"/>
          </p:cNvSpPr>
          <p:nvPr>
            <p:ph type="title"/>
          </p:nvPr>
        </p:nvSpPr>
        <p:spPr/>
        <p:txBody>
          <a:bodyPr/>
          <a:lstStyle/>
          <a:p>
            <a:r>
              <a:rPr lang="en-GB" dirty="0"/>
              <a:t>Next week</a:t>
            </a:r>
          </a:p>
        </p:txBody>
      </p:sp>
      <p:sp>
        <p:nvSpPr>
          <p:cNvPr id="3" name="Content Placeholder 2">
            <a:extLst>
              <a:ext uri="{FF2B5EF4-FFF2-40B4-BE49-F238E27FC236}">
                <a16:creationId xmlns:a16="http://schemas.microsoft.com/office/drawing/2014/main" id="{9CC4BEF6-213C-C02F-831B-51949C79BBD4}"/>
              </a:ext>
            </a:extLst>
          </p:cNvPr>
          <p:cNvSpPr>
            <a:spLocks noGrp="1"/>
          </p:cNvSpPr>
          <p:nvPr>
            <p:ph idx="1"/>
          </p:nvPr>
        </p:nvSpPr>
        <p:spPr/>
        <p:txBody>
          <a:bodyPr/>
          <a:lstStyle/>
          <a:p>
            <a:r>
              <a:rPr lang="en-GB" sz="3200" dirty="0"/>
              <a:t>No class – reading week</a:t>
            </a:r>
          </a:p>
          <a:p>
            <a:r>
              <a:rPr lang="en-GB" sz="3200" dirty="0"/>
              <a:t>Following week – 2 classes (one lecture, one tutorial)</a:t>
            </a:r>
          </a:p>
          <a:p>
            <a:r>
              <a:rPr lang="en-GB" sz="3200" dirty="0"/>
              <a:t>Please review the material on the tiles ‘Introduction to Disciplines and Eras’ and ‘Pre-history’.</a:t>
            </a:r>
          </a:p>
          <a:p>
            <a:endParaRPr lang="en-GB" dirty="0"/>
          </a:p>
        </p:txBody>
      </p:sp>
    </p:spTree>
    <p:extLst>
      <p:ext uri="{BB962C8B-B14F-4D97-AF65-F5344CB8AC3E}">
        <p14:creationId xmlns:p14="http://schemas.microsoft.com/office/powerpoint/2010/main" val="3224422545"/>
      </p:ext>
    </p:extLst>
  </p:cSld>
  <p:clrMapOvr>
    <a:masterClrMapping/>
  </p:clrMapOvr>
  <mc:AlternateContent xmlns:mc="http://schemas.openxmlformats.org/markup-compatibility/2006" xmlns:p14="http://schemas.microsoft.com/office/powerpoint/2010/main">
    <mc:Choice Requires="p14">
      <p:transition spd="slow" p14:dur="2000" advTm="56160"/>
    </mc:Choice>
    <mc:Fallback xmlns="">
      <p:transition spd="slow" advTm="56160"/>
    </mc:Fallback>
  </mc:AlternateContent>
</p:sld>
</file>

<file path=ppt/theme/theme1.xml><?xml version="1.0" encoding="utf-8"?>
<a:theme xmlns:a="http://schemas.openxmlformats.org/drawingml/2006/main" name="GestaltVTI">
  <a:themeElements>
    <a:clrScheme name="Gestalt">
      <a:dk1>
        <a:srgbClr val="000000"/>
      </a:dk1>
      <a:lt1>
        <a:sysClr val="window" lastClr="FFFFFF"/>
      </a:lt1>
      <a:dk2>
        <a:srgbClr val="262626"/>
      </a:dk2>
      <a:lt2>
        <a:srgbClr val="F7F7F7"/>
      </a:lt2>
      <a:accent1>
        <a:srgbClr val="EBA000"/>
      </a:accent1>
      <a:accent2>
        <a:srgbClr val="00BAC8"/>
      </a:accent2>
      <a:accent3>
        <a:srgbClr val="E64823"/>
      </a:accent3>
      <a:accent4>
        <a:srgbClr val="4D5AFF"/>
      </a:accent4>
      <a:accent5>
        <a:srgbClr val="FE5D21"/>
      </a:accent5>
      <a:accent6>
        <a:srgbClr val="00C777"/>
      </a:accent6>
      <a:hlink>
        <a:srgbClr val="2998E3"/>
      </a:hlink>
      <a:folHlink>
        <a:srgbClr val="939393"/>
      </a:folHlink>
    </a:clrScheme>
    <a:fontScheme name="Gestalt">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GestaltVTI" id="{4F87C71D-53D1-4B71-BF97-FD0EA4B25665}" vid="{A110AFC4-8D8A-4C02-8885-7BA370B379B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1594</Words>
  <Application>Microsoft Office PowerPoint</Application>
  <PresentationFormat>Widescreen</PresentationFormat>
  <Paragraphs>129</Paragraphs>
  <Slides>22</Slides>
  <Notes>4</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Aptos</vt:lpstr>
      <vt:lpstr>Arial</vt:lpstr>
      <vt:lpstr>Bierstadt</vt:lpstr>
      <vt:lpstr>Calibri</vt:lpstr>
      <vt:lpstr>Symbol</vt:lpstr>
      <vt:lpstr>GestaltVTI</vt:lpstr>
      <vt:lpstr>HPFY3014: People Across Time 1: Introduction</vt:lpstr>
      <vt:lpstr>In this session</vt:lpstr>
      <vt:lpstr>Introductions</vt:lpstr>
      <vt:lpstr>Introduction to the module</vt:lpstr>
      <vt:lpstr>Help and advice for the module</vt:lpstr>
      <vt:lpstr>Module aims</vt:lpstr>
      <vt:lpstr>Learning outcomes</vt:lpstr>
      <vt:lpstr>Class schedule</vt:lpstr>
      <vt:lpstr>Class schedule</vt:lpstr>
      <vt:lpstr>Preparing for class</vt:lpstr>
      <vt:lpstr>Assessment for the module</vt:lpstr>
      <vt:lpstr>Portfolio Part 1: Essay Plan– Due Sunday 21 June 2026, 23:59PM</vt:lpstr>
      <vt:lpstr>Portfolio Part 1: Essay Plan – Due Sunday 21 June 2026, 23:59PM</vt:lpstr>
      <vt:lpstr>Portfolio Part 2: Source analysis – Due Sunday 12 July 2026  </vt:lpstr>
      <vt:lpstr>Portfolio Part 2: Source analysis</vt:lpstr>
      <vt:lpstr>Portfolio Part 3: Essay – Due Friday 31 July 2026, 23:59PM</vt:lpstr>
      <vt:lpstr>Referencing</vt:lpstr>
      <vt:lpstr>Use of AI</vt:lpstr>
      <vt:lpstr>Use of AI</vt:lpstr>
      <vt:lpstr>Use of Automated Translation Tools</vt:lpstr>
      <vt:lpstr>Use of Automated Translation Tools</vt:lpstr>
      <vt:lpstr>Next week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Rhian Keyse</dc:creator>
  <cp:lastModifiedBy>Rhian Keyse</cp:lastModifiedBy>
  <cp:revision>3</cp:revision>
  <dcterms:created xsi:type="dcterms:W3CDTF">2025-05-09T12:04:48Z</dcterms:created>
  <dcterms:modified xsi:type="dcterms:W3CDTF">2026-05-20T07:06:12Z</dcterms:modified>
</cp:coreProperties>
</file>