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8493AD-B800-4870-97D9-FA7FCBB38979}" v="797" dt="2026-03-15T22:11:05.3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7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48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269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075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496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967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4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159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8621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800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638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954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33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725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3217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070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1311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680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10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sicertified.com/blog/pestle-analysis/" TargetMode="External"/><Relationship Id="rId2" Type="http://schemas.openxmlformats.org/officeDocument/2006/relationships/hyperlink" Target="https://calculatorultra.com/en/tool/drop-in-sales-calculator.html#google_vignette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bgmcgroup.com/exploring-the-fishbone-diagram-types-advantages-drawbacks-and-revealing-the-six-ms-of-change/" TargetMode="External"/><Relationship Id="rId4" Type="http://schemas.openxmlformats.org/officeDocument/2006/relationships/hyperlink" Target="https://www.cipd.org/en/knowledge/factsheets/pestle-analysis-factsheet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4862" y="909729"/>
            <a:ext cx="9542275" cy="3586798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MODULE NAME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Problem Solving and Decision Making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MODULE CODE :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LCLM4004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STUDENT NAME :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Cherelle Whitbread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STUDENT ID :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2513414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LECTURER :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Anita 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Assignment 1: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4749" y="267787"/>
            <a:ext cx="2962501" cy="585653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92460" y="1382776"/>
            <a:ext cx="7407077" cy="4092448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 background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Problem: Nature and Scope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Pestle Analysis: Green Haven Florists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 and effect analysis: Fishbone diagram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8691" y="190720"/>
            <a:ext cx="4094617" cy="557784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/>
          <a:lstStyle/>
          <a:p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DROP IN SALES- "decrease in the amount sold or revenue generated between two periods" ( Calculator Ultra, 2025)</a:t>
            </a:r>
            <a:endParaRPr lang="en-GB" sz="1500" dirty="0">
              <a:solidFill>
                <a:srgbClr val="111111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206" y="246018"/>
            <a:ext cx="5335587" cy="597408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2271" y="1112955"/>
            <a:ext cx="9227456" cy="4632089"/>
          </a:xfrm>
        </p:spPr>
        <p:txBody>
          <a:bodyPr>
            <a:noAutofit/>
          </a:bodyPr>
          <a:lstStyle/>
          <a:p>
            <a:r>
              <a:rPr lang="en-GB" sz="2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Haven Florists</a:t>
            </a:r>
            <a:endParaRPr lang="en-GB" sz="28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Founded in 2016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Owners: Liam and Priya Patel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Sells flowers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Strong community ties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Eco-friendly packaging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Personal touch and sustainable ethos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Catering for walk-ins to corporate clients and weddings</a:t>
            </a:r>
          </a:p>
          <a:p>
            <a:pPr marL="342900" indent="-342900">
              <a:buFont typeface="Arial" charset="2"/>
              <a:buChar char="•"/>
            </a:pP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4688" y="147380"/>
            <a:ext cx="5922623" cy="713232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52505" y="1174376"/>
            <a:ext cx="9286987" cy="4509247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Who: </a:t>
            </a: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Liam and Priya Patel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What: Problem in significant decline in profitability &amp; sales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Where: Green Haven Florist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When: Ongoing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Why: Not able to compete against new modern business 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1067" y="775284"/>
            <a:ext cx="8209865" cy="479400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PESTLE ANALYSIS: Green Haven Florists</a:t>
            </a:r>
            <a:br>
              <a:rPr lang="en-GB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91334" y="894080"/>
            <a:ext cx="10564446" cy="5496560"/>
          </a:xfrm>
        </p:spPr>
        <p:txBody>
          <a:bodyPr>
            <a:noAutofit/>
          </a:bodyPr>
          <a:lstStyle/>
          <a:p>
            <a:r>
              <a:rPr lang="en-GB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Regulations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 Local laws regarding business operations,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labor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laws, and environmental regulations can affect how Green Haven Florists operates.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Trade Policies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Import tariffs on flowers and plants can influence costs and pricing strategies. </a:t>
            </a: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Conditions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Economic downturns can reduce consumer spending on non-essential items like flowers.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Seasonality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Demand for flowers often peaks during holidays and special occasions, impacting revenue. </a:t>
            </a:r>
          </a:p>
          <a:p>
            <a:r>
              <a:rPr lang="en-GB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Consumer Trends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Increasing interest in sustainable and locally sourced products can affect purchasing decisions.</a:t>
            </a: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Cultural Events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Different cultures have specific floral traditions, which can influence product offerings. </a:t>
            </a: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478" y="113448"/>
            <a:ext cx="8307810" cy="71049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9021" y="1131127"/>
            <a:ext cx="9980724" cy="541748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TECHNOLOGICAL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E-commerce – there is a rise on online shopping so it’s necessary to have the equipment to cater for this service.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Supply chains Technology – can improve inventory management and delivery efficiency. This helps maintaining fresh floral products.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regulations – applying to the health and safety regulations to sell flowers is crucial.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Intellectual property – it is important to protect unique floral design or brands.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 concerns - demand for eco-friendly products and practices.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Climate change - demand for flowers peak during holidays and special occasions.</a:t>
            </a:r>
          </a:p>
          <a:p>
            <a:pPr marL="0" indent="0">
              <a:buNone/>
            </a:pPr>
            <a:endParaRPr lang="en-GB" b="1" dirty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1209" y="595934"/>
            <a:ext cx="9109582" cy="741969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Cause and effect analysis: Fishbone Diagram</a:t>
            </a:r>
            <a:endParaRPr lang="en-US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93986" y="1261118"/>
            <a:ext cx="9710626" cy="4629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EB8A88-E65A-CF65-B509-D7CADE5D6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182" y="1173792"/>
            <a:ext cx="10016890" cy="525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863" y="108858"/>
            <a:ext cx="2984274" cy="650530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08557" y="1154224"/>
            <a:ext cx="8915399" cy="650530"/>
          </a:xfrm>
        </p:spPr>
        <p:txBody>
          <a:bodyPr/>
          <a:lstStyle/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Should Green Haven stay open?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AC2C-D95D-3D51-503F-0F5217296E55}"/>
              </a:ext>
            </a:extLst>
          </p:cNvPr>
          <p:cNvSpPr txBox="1"/>
          <p:nvPr/>
        </p:nvSpPr>
        <p:spPr>
          <a:xfrm>
            <a:off x="7588137" y="1147813"/>
            <a:ext cx="1485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YES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4FEFA5-CE08-AF8F-AC5A-19A35198E33D}"/>
              </a:ext>
            </a:extLst>
          </p:cNvPr>
          <p:cNvSpPr txBox="1"/>
          <p:nvPr/>
        </p:nvSpPr>
        <p:spPr>
          <a:xfrm>
            <a:off x="2207996" y="3468787"/>
            <a:ext cx="1975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BOOST ONLINE 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PRESENCE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289CD9-FE7C-5F01-21F5-773EAB5F6B42}"/>
              </a:ext>
            </a:extLst>
          </p:cNvPr>
          <p:cNvSpPr txBox="1"/>
          <p:nvPr/>
        </p:nvSpPr>
        <p:spPr>
          <a:xfrm>
            <a:off x="2250797" y="4338603"/>
            <a:ext cx="18902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ENGAGE WITH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CUSTOMERS =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97CC37-1021-CC9F-4C91-B07204A7364C}"/>
              </a:ext>
            </a:extLst>
          </p:cNvPr>
          <p:cNvSpPr txBox="1"/>
          <p:nvPr/>
        </p:nvSpPr>
        <p:spPr>
          <a:xfrm>
            <a:off x="4553063" y="3468787"/>
            <a:ext cx="6455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Updating their online presents will help attract new customers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increase sales.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9AFC0B-9E01-2FCB-EE70-6BB5DD77CFDE}"/>
              </a:ext>
            </a:extLst>
          </p:cNvPr>
          <p:cNvSpPr txBox="1"/>
          <p:nvPr/>
        </p:nvSpPr>
        <p:spPr>
          <a:xfrm>
            <a:off x="4603862" y="4338602"/>
            <a:ext cx="6887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Engaging with customers through social media will create a stronger relationship with new and existing customers.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E9D4712-60BB-0F13-91CC-4EA099171644}"/>
              </a:ext>
            </a:extLst>
          </p:cNvPr>
          <p:cNvSpPr txBox="1"/>
          <p:nvPr/>
        </p:nvSpPr>
        <p:spPr>
          <a:xfrm>
            <a:off x="2250797" y="5208419"/>
            <a:ext cx="2206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IMPROVE SUPPLY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EFFICIENCY =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A365C83-2F29-486C-A020-1E0015C51E67}"/>
              </a:ext>
            </a:extLst>
          </p:cNvPr>
          <p:cNvSpPr txBox="1"/>
          <p:nvPr/>
        </p:nvSpPr>
        <p:spPr>
          <a:xfrm>
            <a:off x="4553062" y="5069920"/>
            <a:ext cx="6937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Simplifying supply chain processes will reduce cost and improve efficiency, ensuring timely delivery of high-quality floral arrangements.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1EF1EF6-B069-3473-F5E3-D207733A4331}"/>
              </a:ext>
            </a:extLst>
          </p:cNvPr>
          <p:cNvSpPr txBox="1"/>
          <p:nvPr/>
        </p:nvSpPr>
        <p:spPr>
          <a:xfrm>
            <a:off x="2137232" y="1883579"/>
            <a:ext cx="98219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 believe with a  few adjustments and updating their business methods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Green Haven Florist has a fighting chance of increasing sales and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becoming more compatible with other business.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2" grpId="0"/>
      <p:bldP spid="16" grpId="0"/>
      <p:bldP spid="19" grpId="0" build="allAtOnce"/>
      <p:bldP spid="20" grpId="0"/>
      <p:bldP spid="21" grpId="0" build="allAtOnce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1526" y="420192"/>
            <a:ext cx="3008948" cy="64094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/>
          <a:lstStyle/>
          <a:p>
            <a:r>
              <a:rPr lang="en-GB" b="1" dirty="0">
                <a:solidFill>
                  <a:srgbClr val="11111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Calculator Ultra (2025)</a:t>
            </a:r>
            <a:r>
              <a:rPr lang="en-GB" b="1" i="1" dirty="0">
                <a:solidFill>
                  <a:srgbClr val="11111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 </a:t>
            </a:r>
            <a:r>
              <a:rPr lang="en-GB" b="1" i="1" dirty="0">
                <a:solidFill>
                  <a:srgbClr val="1D4ED8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Find More Calculator</a:t>
            </a:r>
            <a:r>
              <a:rPr lang="en-GB" b="1" dirty="0">
                <a:solidFill>
                  <a:srgbClr val="1D4ED8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rgbClr val="1D4ED8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Available at</a:t>
            </a:r>
            <a:r>
              <a:rPr lang="en-GB" b="1" dirty="0">
                <a:solidFill>
                  <a:srgbClr val="1D4ED8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: </a:t>
            </a:r>
            <a:r>
              <a:rPr lang="en-GB" dirty="0">
                <a:solidFill>
                  <a:srgbClr val="1D4ED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  <a:hlinkClick r:id="rId2"/>
              </a:rPr>
              <a:t>Drop in Sales Calculator &amp; Formula Online Calculator Ultra</a:t>
            </a:r>
            <a:r>
              <a:rPr lang="en-GB" b="1" i="1" dirty="0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(Accessed:  6 October 2025).</a:t>
            </a:r>
          </a:p>
          <a:p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MSI Staff Writers (2024</a:t>
            </a:r>
            <a:r>
              <a:rPr lang="en-GB" b="1" i="1" dirty="0">
                <a:solidFill>
                  <a:schemeClr val="tx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) </a:t>
            </a:r>
            <a:r>
              <a:rPr lang="en-GB" b="1" i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Understanding PESTLE Analysis: A Comprehensive Guide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Available at</a:t>
            </a:r>
            <a:r>
              <a:rPr lang="en-GB" b="1" dirty="0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PESTLE Analysis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(Accessed: 12 March 2026) </a:t>
            </a:r>
          </a:p>
          <a:p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CIPD (2025) </a:t>
            </a:r>
            <a:r>
              <a:rPr lang="en-GB" b="1" i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PESTLE ANALYSIS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GB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GB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PESTLE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analysis | CIPD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(Accessed: 8 March 2026)</a:t>
            </a:r>
            <a:endParaRPr lang="en-GB" b="1" dirty="0">
              <a:solidFill>
                <a:schemeClr val="tx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chemeClr val="tx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BGMC (2024) </a:t>
            </a:r>
            <a:r>
              <a:rPr lang="en-GB" sz="1800" b="1" i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Exploring the Fishbone Diagram: Types, Advantages, Drawbacks, and Revealing the Six M’s of Change. </a:t>
            </a:r>
            <a:r>
              <a:rPr lang="en-GB" sz="1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Available at: </a:t>
            </a:r>
            <a:r>
              <a:rPr lang="en-GB" sz="18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hlinkClick r:id="rId5"/>
              </a:rPr>
              <a:t>https://bgmcgroup.com/exploring-the-fishbone-diagram-types-advantages-drawbacks-and-revealing-the-six-ms-of-change</a:t>
            </a:r>
            <a:r>
              <a:rPr lang="en-GB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hlinkClick r:id="rId5"/>
              </a:rPr>
              <a:t>/</a:t>
            </a:r>
            <a:r>
              <a:rPr lang="en-GB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 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(Accessed 8 March 2026)</a:t>
            </a: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8" name="Group 106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7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4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8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0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2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3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4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5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6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7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8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9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grpSp>
        <p:nvGrpSpPr>
          <p:cNvPr id="1110" name="Group 1109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111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2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3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4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5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6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7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8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9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0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1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2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1123" name="Rectangle 1122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1124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 useBgFill="1">
        <p:nvSpPr>
          <p:cNvPr id="1067" name="Rectangle 1066">
            <a:extLst>
              <a:ext uri="{FF2B5EF4-FFF2-40B4-BE49-F238E27FC236}">
                <a16:creationId xmlns:a16="http://schemas.microsoft.com/office/drawing/2014/main" id="{97A5CE44-9D07-4AD7-B94C-7C9351367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9" name="Rectangle 1068">
            <a:extLst>
              <a:ext uri="{FF2B5EF4-FFF2-40B4-BE49-F238E27FC236}">
                <a16:creationId xmlns:a16="http://schemas.microsoft.com/office/drawing/2014/main" id="{1A703601-C9B7-448F-B403-01CBCB088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047" y="935646"/>
            <a:ext cx="4851190" cy="4968016"/>
          </a:xfrm>
          <a:prstGeom prst="rect">
            <a:avLst/>
          </a:prstGeom>
          <a:solidFill>
            <a:srgbClr val="FFFFFF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71" name="Group 1070">
            <a:extLst>
              <a:ext uri="{FF2B5EF4-FFF2-40B4-BE49-F238E27FC236}">
                <a16:creationId xmlns:a16="http://schemas.microsoft.com/office/drawing/2014/main" id="{7923CDCA-D161-4CE7-BA92-92AE20B96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87364" y="228600"/>
            <a:ext cx="2851523" cy="6638625"/>
            <a:chOff x="2487613" y="285750"/>
            <a:chExt cx="2428875" cy="5654676"/>
          </a:xfrm>
        </p:grpSpPr>
        <p:sp>
          <p:nvSpPr>
            <p:cNvPr id="1072" name="Freeform 11">
              <a:extLst>
                <a:ext uri="{FF2B5EF4-FFF2-40B4-BE49-F238E27FC236}">
                  <a16:creationId xmlns:a16="http://schemas.microsoft.com/office/drawing/2014/main" id="{AFFB0997-74F4-42F6-80A7-7C1B6BD374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3" name="Freeform 12">
              <a:extLst>
                <a:ext uri="{FF2B5EF4-FFF2-40B4-BE49-F238E27FC236}">
                  <a16:creationId xmlns:a16="http://schemas.microsoft.com/office/drawing/2014/main" id="{A14E1792-3BAD-41B1-A563-2180A26E6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4" name="Freeform 13">
              <a:extLst>
                <a:ext uri="{FF2B5EF4-FFF2-40B4-BE49-F238E27FC236}">
                  <a16:creationId xmlns:a16="http://schemas.microsoft.com/office/drawing/2014/main" id="{C30D05BD-CE6E-4143-946E-A2C5EC7C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5" name="Freeform 14">
              <a:extLst>
                <a:ext uri="{FF2B5EF4-FFF2-40B4-BE49-F238E27FC236}">
                  <a16:creationId xmlns:a16="http://schemas.microsoft.com/office/drawing/2014/main" id="{4317EBD8-70E0-492B-B401-C72697C7D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6" name="Freeform 15">
              <a:extLst>
                <a:ext uri="{FF2B5EF4-FFF2-40B4-BE49-F238E27FC236}">
                  <a16:creationId xmlns:a16="http://schemas.microsoft.com/office/drawing/2014/main" id="{60545381-EDB5-47D8-9497-D5802F5A40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7" name="Freeform 16">
              <a:extLst>
                <a:ext uri="{FF2B5EF4-FFF2-40B4-BE49-F238E27FC236}">
                  <a16:creationId xmlns:a16="http://schemas.microsoft.com/office/drawing/2014/main" id="{E67012E4-2FDC-4F96-A145-1E426784C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8" name="Freeform 17">
              <a:extLst>
                <a:ext uri="{FF2B5EF4-FFF2-40B4-BE49-F238E27FC236}">
                  <a16:creationId xmlns:a16="http://schemas.microsoft.com/office/drawing/2014/main" id="{C088EA8D-BA27-4043-967F-595BE451C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9" name="Freeform 18">
              <a:extLst>
                <a:ext uri="{FF2B5EF4-FFF2-40B4-BE49-F238E27FC236}">
                  <a16:creationId xmlns:a16="http://schemas.microsoft.com/office/drawing/2014/main" id="{7D7B306D-2572-4DF7-BC2E-6752033177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0" name="Freeform 19">
              <a:extLst>
                <a:ext uri="{FF2B5EF4-FFF2-40B4-BE49-F238E27FC236}">
                  <a16:creationId xmlns:a16="http://schemas.microsoft.com/office/drawing/2014/main" id="{EBFED6A3-D5D7-4F26-B6EB-091492A99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1" name="Freeform 20">
              <a:extLst>
                <a:ext uri="{FF2B5EF4-FFF2-40B4-BE49-F238E27FC236}">
                  <a16:creationId xmlns:a16="http://schemas.microsoft.com/office/drawing/2014/main" id="{57CA315F-B9C5-4899-A337-C1389083C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2" name="Freeform 21">
              <a:extLst>
                <a:ext uri="{FF2B5EF4-FFF2-40B4-BE49-F238E27FC236}">
                  <a16:creationId xmlns:a16="http://schemas.microsoft.com/office/drawing/2014/main" id="{F3C62C3A-023D-428B-AEEA-68C9B037B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3" name="Freeform 22">
              <a:extLst>
                <a:ext uri="{FF2B5EF4-FFF2-40B4-BE49-F238E27FC236}">
                  <a16:creationId xmlns:a16="http://schemas.microsoft.com/office/drawing/2014/main" id="{6132B97B-0D55-426A-8D75-9E7F8FCE7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grpSp>
        <p:nvGrpSpPr>
          <p:cNvPr id="1085" name="Group 1084">
            <a:extLst>
              <a:ext uri="{FF2B5EF4-FFF2-40B4-BE49-F238E27FC236}">
                <a16:creationId xmlns:a16="http://schemas.microsoft.com/office/drawing/2014/main" id="{B28C8CE4-C5A6-4B6C-B428-1D2852C39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4579" y="-786"/>
            <a:ext cx="2356675" cy="6854040"/>
            <a:chOff x="6627813" y="194833"/>
            <a:chExt cx="1952625" cy="5678918"/>
          </a:xfrm>
        </p:grpSpPr>
        <p:sp>
          <p:nvSpPr>
            <p:cNvPr id="1086" name="Freeform 27">
              <a:extLst>
                <a:ext uri="{FF2B5EF4-FFF2-40B4-BE49-F238E27FC236}">
                  <a16:creationId xmlns:a16="http://schemas.microsoft.com/office/drawing/2014/main" id="{6C6C0EAF-AF4D-4E28-B480-93C9A324D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7" name="Freeform 28">
              <a:extLst>
                <a:ext uri="{FF2B5EF4-FFF2-40B4-BE49-F238E27FC236}">
                  <a16:creationId xmlns:a16="http://schemas.microsoft.com/office/drawing/2014/main" id="{C254D393-7673-4399-AE7D-933ED61B16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8" name="Freeform 29">
              <a:extLst>
                <a:ext uri="{FF2B5EF4-FFF2-40B4-BE49-F238E27FC236}">
                  <a16:creationId xmlns:a16="http://schemas.microsoft.com/office/drawing/2014/main" id="{76A48428-8958-41F8-BCFD-F9EB16A177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9" name="Freeform 30">
              <a:extLst>
                <a:ext uri="{FF2B5EF4-FFF2-40B4-BE49-F238E27FC236}">
                  <a16:creationId xmlns:a16="http://schemas.microsoft.com/office/drawing/2014/main" id="{F895B04F-691C-404F-A9F1-47B315756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0" name="Freeform 31">
              <a:extLst>
                <a:ext uri="{FF2B5EF4-FFF2-40B4-BE49-F238E27FC236}">
                  <a16:creationId xmlns:a16="http://schemas.microsoft.com/office/drawing/2014/main" id="{38BAB3B8-E8BB-4327-9E73-FFAD5597BD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1" name="Freeform 32">
              <a:extLst>
                <a:ext uri="{FF2B5EF4-FFF2-40B4-BE49-F238E27FC236}">
                  <a16:creationId xmlns:a16="http://schemas.microsoft.com/office/drawing/2014/main" id="{88ED23AE-358F-4EEC-8D62-917EBED71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2" name="Freeform 33">
              <a:extLst>
                <a:ext uri="{FF2B5EF4-FFF2-40B4-BE49-F238E27FC236}">
                  <a16:creationId xmlns:a16="http://schemas.microsoft.com/office/drawing/2014/main" id="{776F07C9-FA92-406A-B934-95BE8CAED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3" name="Freeform 34">
              <a:extLst>
                <a:ext uri="{FF2B5EF4-FFF2-40B4-BE49-F238E27FC236}">
                  <a16:creationId xmlns:a16="http://schemas.microsoft.com/office/drawing/2014/main" id="{BDA1CEAF-E0AD-4A46-8E40-9251837CB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4" name="Freeform 35">
              <a:extLst>
                <a:ext uri="{FF2B5EF4-FFF2-40B4-BE49-F238E27FC236}">
                  <a16:creationId xmlns:a16="http://schemas.microsoft.com/office/drawing/2014/main" id="{53D21C6F-F2ED-4F73-8B4D-9E2FECBB97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5" name="Freeform 36">
              <a:extLst>
                <a:ext uri="{FF2B5EF4-FFF2-40B4-BE49-F238E27FC236}">
                  <a16:creationId xmlns:a16="http://schemas.microsoft.com/office/drawing/2014/main" id="{2FED37FF-C037-4A76-A8D6-33525D19B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6" name="Freeform 37">
              <a:extLst>
                <a:ext uri="{FF2B5EF4-FFF2-40B4-BE49-F238E27FC236}">
                  <a16:creationId xmlns:a16="http://schemas.microsoft.com/office/drawing/2014/main" id="{8DE0DC4B-718F-4E78-A0AB-8442F28A8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7" name="Freeform 38">
              <a:extLst>
                <a:ext uri="{FF2B5EF4-FFF2-40B4-BE49-F238E27FC236}">
                  <a16:creationId xmlns:a16="http://schemas.microsoft.com/office/drawing/2014/main" id="{8F80CA79-E2F4-4B1D-97DE-04F9215B0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9" name="Rectangle 1098">
            <a:extLst>
              <a:ext uri="{FF2B5EF4-FFF2-40B4-BE49-F238E27FC236}">
                <a16:creationId xmlns:a16="http://schemas.microsoft.com/office/drawing/2014/main" id="{E15F4FDF-1B24-4F56-AF01-4D0645A8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7355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1101" name="Freeform 33">
            <a:extLst>
              <a:ext uri="{FF2B5EF4-FFF2-40B4-BE49-F238E27FC236}">
                <a16:creationId xmlns:a16="http://schemas.microsoft.com/office/drawing/2014/main" id="{4FD76CDA-1C6B-40B2-9A61-FD38CE1B4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087355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592</Words>
  <Application>Microsoft Office PowerPoint</Application>
  <PresentationFormat>Widescreen</PresentationFormat>
  <Paragraphs>73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Arial</vt:lpstr>
      <vt:lpstr>Century Gothic</vt:lpstr>
      <vt:lpstr>Roboto</vt:lpstr>
      <vt:lpstr>Wingdings 3</vt:lpstr>
      <vt:lpstr>Wisp</vt:lpstr>
      <vt:lpstr>MODULE NAME : Problem Solving and Decision Making MODULE CODE : LCLM4004 STUDENT NAME : Cherelle Whitbread STUDENT ID : 2513414 LECTURER : Anita 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 Green Haven Florists </vt:lpstr>
      <vt:lpstr>Cause and effect analysis: Fishbone Diagram </vt:lpstr>
      <vt:lpstr>CONCLUSION</vt:lpstr>
      <vt:lpstr>REFERENCES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 : Problem Solving and Decision Making MODULE CODE : LCLM4004 STUDENT NAME : Cherelle Whitbread STUDENT ID : 2513414 LECTURER : Anita  Assignment 1: Presentation</dc:title>
  <dc:creator>Anita Nan</dc:creator>
  <cp:lastModifiedBy>Cherelle Anesta Whitbread (2513414)</cp:lastModifiedBy>
  <cp:revision>2</cp:revision>
  <dcterms:created xsi:type="dcterms:W3CDTF">2024-10-08T15:58:04Z</dcterms:created>
  <dcterms:modified xsi:type="dcterms:W3CDTF">2026-03-15T22:29:12Z</dcterms:modified>
</cp:coreProperties>
</file>