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handoutMasterIdLst>
    <p:handoutMasterId r:id="rId30"/>
  </p:handoutMasterIdLst>
  <p:sldIdLst>
    <p:sldId id="256" r:id="rId2"/>
    <p:sldId id="296" r:id="rId3"/>
    <p:sldId id="299" r:id="rId4"/>
    <p:sldId id="300" r:id="rId5"/>
    <p:sldId id="311" r:id="rId6"/>
    <p:sldId id="301" r:id="rId7"/>
    <p:sldId id="312" r:id="rId8"/>
    <p:sldId id="302" r:id="rId9"/>
    <p:sldId id="313" r:id="rId10"/>
    <p:sldId id="303" r:id="rId11"/>
    <p:sldId id="314" r:id="rId12"/>
    <p:sldId id="304" r:id="rId13"/>
    <p:sldId id="315" r:id="rId14"/>
    <p:sldId id="305" r:id="rId15"/>
    <p:sldId id="306" r:id="rId16"/>
    <p:sldId id="308" r:id="rId17"/>
    <p:sldId id="322" r:id="rId18"/>
    <p:sldId id="316" r:id="rId19"/>
    <p:sldId id="320" r:id="rId20"/>
    <p:sldId id="319" r:id="rId21"/>
    <p:sldId id="317" r:id="rId22"/>
    <p:sldId id="321" r:id="rId23"/>
    <p:sldId id="318" r:id="rId24"/>
    <p:sldId id="323" r:id="rId25"/>
    <p:sldId id="324" r:id="rId26"/>
    <p:sldId id="325" r:id="rId27"/>
    <p:sldId id="297" r:id="rId28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A33B3-FD28-4C9A-A370-27A162581BB9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A46EE-6FD2-45F1-9D70-FD7E3E0A09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5772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F197AD-4FB2-4664-9082-DCFB6A0C5BE7}" type="datetimeFigureOut">
              <a:rPr lang="cy-GB" smtClean="0"/>
              <a:t>11/08/2020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16CCD8-C88A-477C-932F-B3A531EDFD3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5305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03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863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330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96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84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058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100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68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52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95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2882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387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3582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439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13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638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C9DE4-D626-4E5D-B845-321363D34DC8}" type="datetimeFigureOut">
              <a:rPr lang="en-GB" smtClean="0"/>
              <a:t>11/08/2020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F94EFEF-6C39-4D02-AFCC-27BF0629E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37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llyw.cymru/topics/welshlanguage/publications/wlstrategy2012/?lang=en" TargetMode="External"/><Relationship Id="rId2" Type="http://schemas.openxmlformats.org/officeDocument/2006/relationships/hyperlink" Target="http://www.ceredigion.gov.uk/SiteCollectionDocuments/Resident/Schools%20and%20Education/Welsh%20in%20Ceredigion%20Schools/cynllun-addysg-gymraeg-ceredigion---cymrae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28956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SJIE 5004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Celebrating Language and Cultural Belonging to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1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r>
              <a:rPr lang="en-GB" sz="5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2289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Cynnwys</a:t>
            </a:r>
            <a:r>
              <a:rPr lang="en-GB" dirty="0">
                <a:solidFill>
                  <a:schemeClr val="tx1"/>
                </a:solidFill>
              </a:rPr>
              <a:t> / Content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Gweithredu’r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Cymreig</a:t>
            </a:r>
            <a:endParaRPr lang="en-GB" sz="2000" dirty="0"/>
          </a:p>
          <a:p>
            <a:r>
              <a:rPr lang="en-GB" sz="2000" dirty="0" err="1"/>
              <a:t>Fframweithiau</a:t>
            </a:r>
            <a:r>
              <a:rPr lang="en-GB" sz="2000" dirty="0"/>
              <a:t> </a:t>
            </a:r>
            <a:r>
              <a:rPr lang="en-GB" sz="2000" dirty="0" err="1"/>
              <a:t>Polisi</a:t>
            </a:r>
            <a:endParaRPr lang="en-GB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i="1" dirty="0"/>
              <a:t>Implementing the </a:t>
            </a:r>
            <a:r>
              <a:rPr lang="en-GB" sz="2000" i="1" dirty="0" err="1"/>
              <a:t>Cwricwlwm</a:t>
            </a:r>
            <a:r>
              <a:rPr lang="en-GB" sz="2000" i="1" dirty="0"/>
              <a:t> </a:t>
            </a:r>
            <a:r>
              <a:rPr lang="en-GB" sz="2000" i="1" dirty="0" err="1"/>
              <a:t>Cymreig</a:t>
            </a:r>
            <a:endParaRPr lang="en-GB" sz="2000" i="1" dirty="0"/>
          </a:p>
          <a:p>
            <a:r>
              <a:rPr lang="en-GB" sz="2000" i="1" dirty="0"/>
              <a:t>Policy frameworks</a:t>
            </a:r>
          </a:p>
        </p:txBody>
      </p:sp>
      <p:pic>
        <p:nvPicPr>
          <p:cNvPr id="1026" name="Picture 2" descr="C:\Users\l.roberts\AppData\Local\Microsoft\Windows\Temporary Internet Files\Content.IE5\6IDJCSBB\istock_discussionbubbles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4419599"/>
            <a:ext cx="3571875" cy="207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4088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947672"/>
          </a:xfrm>
        </p:spPr>
        <p:txBody>
          <a:bodyPr>
            <a:normAutofit/>
          </a:bodyPr>
          <a:lstStyle/>
          <a:p>
            <a:pPr algn="r"/>
            <a:r>
              <a:rPr lang="en-US" sz="2800" b="1" dirty="0">
                <a:solidFill>
                  <a:schemeClr val="tx1"/>
                </a:solidFill>
              </a:rPr>
              <a:t>What is the Curriculum </a:t>
            </a:r>
            <a:r>
              <a:rPr lang="en-US" sz="2800" b="1" dirty="0" err="1">
                <a:solidFill>
                  <a:schemeClr val="tx1"/>
                </a:solidFill>
              </a:rPr>
              <a:t>Cymreig</a:t>
            </a:r>
            <a:br>
              <a:rPr lang="en-US" sz="2800" b="1" dirty="0">
                <a:solidFill>
                  <a:schemeClr val="tx1"/>
                </a:solidFill>
              </a:rPr>
            </a:br>
            <a:r>
              <a:rPr lang="en-US" sz="2800" b="1" dirty="0">
                <a:solidFill>
                  <a:schemeClr val="tx1"/>
                </a:solidFill>
              </a:rPr>
              <a:t>and why is it important?</a:t>
            </a:r>
            <a:br>
              <a:rPr lang="en-US" sz="2800" b="1" dirty="0">
                <a:solidFill>
                  <a:schemeClr val="tx1"/>
                </a:solidFill>
              </a:rPr>
            </a:b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Mae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:</a:t>
            </a:r>
          </a:p>
          <a:p>
            <a:pPr>
              <a:lnSpc>
                <a:spcPct val="120000"/>
              </a:lnSpc>
            </a:pPr>
            <a:r>
              <a:rPr lang="en-GB" dirty="0"/>
              <a:t>‘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, </a:t>
            </a:r>
            <a:r>
              <a:rPr lang="en-GB" dirty="0" err="1"/>
              <a:t>lle</a:t>
            </a:r>
            <a:r>
              <a:rPr lang="en-GB" dirty="0"/>
              <a:t> y </a:t>
            </a:r>
            <a:r>
              <a:rPr lang="en-GB" dirty="0" err="1"/>
              <a:t>bo</a:t>
            </a:r>
            <a:r>
              <a:rPr lang="en-GB" dirty="0"/>
              <a:t> </a:t>
            </a:r>
            <a:r>
              <a:rPr lang="en-GB" dirty="0" err="1"/>
              <a:t>hynny’n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,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diwylliannol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, </a:t>
            </a:r>
            <a:r>
              <a:rPr lang="en-GB" dirty="0" err="1"/>
              <a:t>amgylcheddol</a:t>
            </a:r>
            <a:r>
              <a:rPr lang="en-GB" dirty="0"/>
              <a:t>, </a:t>
            </a:r>
            <a:r>
              <a:rPr lang="en-GB" dirty="0" err="1"/>
              <a:t>hanesyddol</a:t>
            </a:r>
            <a:r>
              <a:rPr lang="en-GB" dirty="0"/>
              <a:t> ac </a:t>
            </a:r>
            <a:r>
              <a:rPr lang="en-GB" dirty="0" err="1"/>
              <a:t>ieithyddol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.’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Syniadau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057400"/>
            <a:ext cx="3822192" cy="406908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US" i="1" dirty="0"/>
              <a:t>The Common Requirements of the School Curriculum in Wales provide that:</a:t>
            </a:r>
          </a:p>
          <a:p>
            <a:pPr>
              <a:lnSpc>
                <a:spcPct val="120000"/>
              </a:lnSpc>
            </a:pPr>
            <a:r>
              <a:rPr lang="en-US" i="1" dirty="0"/>
              <a:t>‘Pupils should be given opportunities, where appropriate, to develop and apply knowledge and understanding of the cultural, economic, environmental, historical and linguistic </a:t>
            </a:r>
            <a:r>
              <a:rPr lang="en-GB" i="1" dirty="0"/>
              <a:t>characteristics of Wales.’</a:t>
            </a:r>
          </a:p>
          <a:p>
            <a:pPr>
              <a:lnSpc>
                <a:spcPct val="120000"/>
              </a:lnSpc>
            </a:pPr>
            <a:r>
              <a:rPr lang="en-GB" i="1" dirty="0"/>
              <a:t>ACCAC 2003</a:t>
            </a:r>
          </a:p>
          <a:p>
            <a:pPr>
              <a:lnSpc>
                <a:spcPct val="120000"/>
              </a:lnSpc>
            </a:pPr>
            <a:r>
              <a:rPr lang="en-GB" dirty="0"/>
              <a:t>Ideas?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002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b="1" dirty="0" err="1">
                <a:solidFill>
                  <a:schemeClr val="tx1"/>
                </a:solidFill>
              </a:rPr>
              <a:t>Enghreifftiau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Diwylliannol</a:t>
            </a:r>
            <a:br>
              <a:rPr lang="en-GB" sz="3200" b="1" dirty="0">
                <a:solidFill>
                  <a:schemeClr val="tx1"/>
                </a:solidFill>
              </a:rPr>
            </a:br>
            <a:r>
              <a:rPr lang="en-GB" sz="3200" b="1" dirty="0">
                <a:solidFill>
                  <a:schemeClr val="tx1"/>
                </a:solidFill>
              </a:rPr>
              <a:t>Cultural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209800"/>
            <a:ext cx="3822192" cy="43434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diwylliannau</a:t>
            </a:r>
            <a:r>
              <a:rPr lang="en-GB" dirty="0"/>
              <a:t>, </a:t>
            </a:r>
            <a:r>
              <a:rPr lang="en-GB" dirty="0" err="1"/>
              <a:t>ieithoedd</a:t>
            </a:r>
            <a:r>
              <a:rPr lang="en-GB" dirty="0"/>
              <a:t> a </a:t>
            </a:r>
            <a:r>
              <a:rPr lang="en-GB" dirty="0" err="1"/>
              <a:t>thraddodiadau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</a:t>
            </a:r>
            <a:r>
              <a:rPr lang="en-GB" dirty="0" err="1"/>
              <a:t>tra’n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diwylliannau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cymunedau’u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ynghyd</a:t>
            </a:r>
            <a:r>
              <a:rPr lang="en-GB" dirty="0"/>
              <a:t> </a:t>
            </a:r>
            <a:r>
              <a:rPr lang="en-GB" dirty="0" err="1"/>
              <a:t>â’u</a:t>
            </a:r>
            <a:r>
              <a:rPr lang="en-GB" dirty="0"/>
              <a:t>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traddodiadau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133600"/>
            <a:ext cx="3822192" cy="4419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i="1" dirty="0"/>
              <a:t>Celebrating the distinctive cultures, languages and traditions of Wales while respecting the values of other cultures.</a:t>
            </a:r>
          </a:p>
          <a:p>
            <a:pPr>
              <a:lnSpc>
                <a:spcPct val="120000"/>
              </a:lnSpc>
            </a:pPr>
            <a:r>
              <a:rPr lang="en-US" i="1" dirty="0"/>
              <a:t>Gaining knowledge of one’s own community and its values and traditions.</a:t>
            </a:r>
            <a:endParaRPr lang="en-GB" i="1" dirty="0"/>
          </a:p>
        </p:txBody>
      </p:sp>
      <p:pic>
        <p:nvPicPr>
          <p:cNvPr id="1026" name="Picture 2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8288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330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diwylliannol</a:t>
            </a:r>
            <a:endParaRPr lang="en-GB" sz="2000" dirty="0"/>
          </a:p>
          <a:p>
            <a:r>
              <a:rPr lang="en-GB" sz="2000" dirty="0" err="1"/>
              <a:t>Trafodwch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Adborth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Cultural examples</a:t>
            </a:r>
          </a:p>
          <a:p>
            <a:r>
              <a:rPr lang="en-GB" sz="2000" dirty="0"/>
              <a:t>Discuss</a:t>
            </a:r>
          </a:p>
          <a:p>
            <a:r>
              <a:rPr lang="en-GB" sz="2000" dirty="0"/>
              <a:t>Feedback</a:t>
            </a:r>
            <a:endParaRPr lang="cy-GB" sz="2000" dirty="0"/>
          </a:p>
        </p:txBody>
      </p:sp>
      <p:pic>
        <p:nvPicPr>
          <p:cNvPr id="6146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8999"/>
            <a:ext cx="38957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557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b="1" dirty="0" err="1">
                <a:solidFill>
                  <a:schemeClr val="tx1"/>
                </a:solidFill>
              </a:rPr>
              <a:t>Enghreifftiau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economaidd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Economic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209800"/>
            <a:ext cx="3822192" cy="39166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 err="1">
                <a:solidFill>
                  <a:schemeClr val="tx1"/>
                </a:solidFill>
              </a:rPr>
              <a:t>Deall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rôl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gan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ddiwydiant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amaethyddiaeth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wrth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lunio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cymeriad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economaidd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gwleidyddol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diwylliannol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wlad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sut</a:t>
            </a:r>
            <a:r>
              <a:rPr lang="en-GB" dirty="0">
                <a:solidFill>
                  <a:schemeClr val="tx1"/>
                </a:solidFill>
              </a:rPr>
              <a:t> y gall </a:t>
            </a:r>
            <a:r>
              <a:rPr lang="en-GB" dirty="0" err="1">
                <a:solidFill>
                  <a:schemeClr val="tx1"/>
                </a:solidFill>
              </a:rPr>
              <a:t>datblygiad</a:t>
            </a:r>
            <a:r>
              <a:rPr lang="en-GB" dirty="0">
                <a:solidFill>
                  <a:schemeClr val="tx1"/>
                </a:solidFill>
              </a:rPr>
              <a:t> o ran </a:t>
            </a:r>
            <a:r>
              <a:rPr lang="en-GB" dirty="0" err="1">
                <a:solidFill>
                  <a:schemeClr val="tx1"/>
                </a:solidFill>
              </a:rPr>
              <a:t>adnoddau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thechnoleg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gorffennol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presennol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newid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bywyd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Nghymru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Understanding the role played by Welsh industry and agriculture in shaping the economic, political and cultural character of Wales.</a:t>
            </a:r>
          </a:p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Learning how the development of resources and technology in the past and the present can change life in Wales</a:t>
            </a:r>
            <a:r>
              <a:rPr lang="en-US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.roberts\AppData\Local\Microsoft\Windows\Temporary Internet Files\Content.IE5\EEQLKL9O\13_53_20_we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68" y="1103142"/>
            <a:ext cx="3505200" cy="110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1639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Enghreifftiau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economaidd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 err="1">
                <a:solidFill>
                  <a:schemeClr val="tx1"/>
                </a:solidFill>
              </a:rPr>
              <a:t>Trafodwch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 err="1">
                <a:solidFill>
                  <a:schemeClr val="tx1"/>
                </a:solidFill>
              </a:rPr>
              <a:t>Adborth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Economic examples</a:t>
            </a:r>
          </a:p>
          <a:p>
            <a:r>
              <a:rPr lang="en-GB" sz="2000" dirty="0"/>
              <a:t>Discuss</a:t>
            </a:r>
          </a:p>
          <a:p>
            <a:r>
              <a:rPr lang="en-GB" sz="2000" dirty="0"/>
              <a:t>Feedback</a:t>
            </a:r>
            <a:endParaRPr lang="cy-GB" sz="2000" dirty="0"/>
          </a:p>
        </p:txBody>
      </p:sp>
      <p:pic>
        <p:nvPicPr>
          <p:cNvPr id="6146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8999"/>
            <a:ext cx="38957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993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b="1" dirty="0" err="1">
                <a:solidFill>
                  <a:schemeClr val="tx1"/>
                </a:solidFill>
              </a:rPr>
              <a:t>Enghreifftiau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Amgylcheddol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Environmental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057400"/>
            <a:ext cx="3822192" cy="40690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am y </a:t>
            </a:r>
            <a:r>
              <a:rPr lang="en-GB" dirty="0" err="1">
                <a:solidFill>
                  <a:schemeClr val="tx1"/>
                </a:solidFill>
              </a:rPr>
              <a:t>berthynas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amgylchedd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phobl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effaith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gaiff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hyn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fywyd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Nghymru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heddiw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gorffennol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r>
              <a:rPr lang="en-GB" dirty="0" err="1">
                <a:solidFill>
                  <a:schemeClr val="tx1"/>
                </a:solidFill>
              </a:rPr>
              <a:t>Archwilio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materion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cyfoes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sy’n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effeithio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fywydau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pobl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Nghymru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a’r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economi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Nghymru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e.e</a:t>
            </a:r>
            <a:r>
              <a:rPr lang="en-GB" dirty="0">
                <a:solidFill>
                  <a:schemeClr val="tx1"/>
                </a:solidFill>
              </a:rPr>
              <a:t>. </a:t>
            </a:r>
            <a:r>
              <a:rPr lang="en-GB" dirty="0" err="1">
                <a:solidFill>
                  <a:schemeClr val="tx1"/>
                </a:solidFill>
              </a:rPr>
              <a:t>ffynonellau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ynni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amgenfel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ffermydd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gwynt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1981200"/>
            <a:ext cx="3822192" cy="41452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Learning about the relationship between the environment and the people of Wales and the effect this has on Welsh life today and in the past.</a:t>
            </a:r>
          </a:p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Exploring current issues that affect the lives of people in Wales and the Welsh economy, e.g. alternative energy sources such as wind farms.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.roberts\AppData\Local\Microsoft\Windows\Temporary Internet Files\Content.IE5\6IDJCSBB\39_02_5_web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543" y="0"/>
            <a:ext cx="2007743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819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amgylcheddol</a:t>
            </a:r>
            <a:endParaRPr lang="en-GB" sz="2000" dirty="0"/>
          </a:p>
          <a:p>
            <a:r>
              <a:rPr lang="en-GB" sz="2000" dirty="0" err="1"/>
              <a:t>Trafodwch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Adborth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Environmental examples</a:t>
            </a:r>
          </a:p>
          <a:p>
            <a:r>
              <a:rPr lang="en-GB" sz="2000" dirty="0"/>
              <a:t>Discuss</a:t>
            </a:r>
          </a:p>
          <a:p>
            <a:r>
              <a:rPr lang="en-GB" sz="2000" dirty="0"/>
              <a:t>Feedback</a:t>
            </a:r>
            <a:endParaRPr lang="cy-GB" sz="2000" dirty="0"/>
          </a:p>
        </p:txBody>
      </p:sp>
      <p:pic>
        <p:nvPicPr>
          <p:cNvPr id="6146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886200"/>
            <a:ext cx="38957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993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b="1" dirty="0" err="1">
                <a:solidFill>
                  <a:schemeClr val="tx1"/>
                </a:solidFill>
              </a:rPr>
              <a:t>Enghreifftiau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hanesyddol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Historical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 err="1">
                <a:solidFill>
                  <a:schemeClr val="tx1"/>
                </a:solidFill>
              </a:rPr>
              <a:t>Deall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sut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mae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bywydau</a:t>
            </a:r>
            <a:r>
              <a:rPr lang="en-US" dirty="0">
                <a:solidFill>
                  <a:schemeClr val="tx1"/>
                </a:solidFill>
              </a:rPr>
              <a:t> a </a:t>
            </a:r>
            <a:r>
              <a:rPr lang="en-US" dirty="0" err="1">
                <a:solidFill>
                  <a:schemeClr val="tx1"/>
                </a:solidFill>
              </a:rPr>
              <a:t>chymdogaethau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wedi’u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llunio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gan</a:t>
            </a:r>
            <a:r>
              <a:rPr lang="en-US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gorffennol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drwy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ddysgu</a:t>
            </a:r>
            <a:r>
              <a:rPr lang="en-GB" dirty="0">
                <a:solidFill>
                  <a:schemeClr val="tx1"/>
                </a:solidFill>
              </a:rPr>
              <a:t> am </a:t>
            </a:r>
            <a:r>
              <a:rPr lang="en-GB" dirty="0" err="1">
                <a:solidFill>
                  <a:schemeClr val="tx1"/>
                </a:solidFill>
              </a:rPr>
              <a:t>hanes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a’i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hagweddau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gwleidyddol,economaidd</a:t>
            </a:r>
            <a:r>
              <a:rPr lang="en-GB" dirty="0">
                <a:solidFill>
                  <a:schemeClr val="tx1"/>
                </a:solidFill>
              </a:rPr>
              <a:t>, </a:t>
            </a:r>
            <a:r>
              <a:rPr lang="en-GB" dirty="0" err="1">
                <a:solidFill>
                  <a:schemeClr val="tx1"/>
                </a:solidFill>
              </a:rPr>
              <a:t>cymdeithasol</a:t>
            </a:r>
            <a:r>
              <a:rPr lang="en-GB" dirty="0">
                <a:solidFill>
                  <a:schemeClr val="tx1"/>
                </a:solidFill>
              </a:rPr>
              <a:t> a </a:t>
            </a:r>
            <a:r>
              <a:rPr lang="en-GB" dirty="0" err="1">
                <a:solidFill>
                  <a:schemeClr val="tx1"/>
                </a:solidFill>
              </a:rPr>
              <a:t>diwylliannol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dirty="0" err="1">
                <a:solidFill>
                  <a:schemeClr val="tx1"/>
                </a:solidFill>
              </a:rPr>
              <a:t>Dysgu</a:t>
            </a:r>
            <a:r>
              <a:rPr lang="en-GB" dirty="0">
                <a:solidFill>
                  <a:schemeClr val="tx1"/>
                </a:solidFill>
              </a:rPr>
              <a:t> am y </a:t>
            </a:r>
            <a:r>
              <a:rPr lang="en-GB" dirty="0" err="1">
                <a:solidFill>
                  <a:schemeClr val="tx1"/>
                </a:solidFill>
              </a:rPr>
              <a:t>berthynas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sydd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rhwng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Cymru</a:t>
            </a:r>
            <a:r>
              <a:rPr lang="en-GB" dirty="0">
                <a:solidFill>
                  <a:schemeClr val="tx1"/>
                </a:solidFill>
              </a:rPr>
              <a:t> â </a:t>
            </a:r>
            <a:r>
              <a:rPr lang="en-GB" dirty="0" err="1">
                <a:solidFill>
                  <a:schemeClr val="tx1"/>
                </a:solidFill>
              </a:rPr>
              <a:t>rhannau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eraill</a:t>
            </a:r>
            <a:r>
              <a:rPr lang="en-GB" dirty="0">
                <a:solidFill>
                  <a:schemeClr val="tx1"/>
                </a:solidFill>
              </a:rPr>
              <a:t> y DU, </a:t>
            </a:r>
            <a:r>
              <a:rPr lang="en-GB" dirty="0" err="1">
                <a:solidFill>
                  <a:schemeClr val="tx1"/>
                </a:solidFill>
              </a:rPr>
              <a:t>heddiw</a:t>
            </a:r>
            <a:r>
              <a:rPr lang="en-GB" dirty="0">
                <a:solidFill>
                  <a:schemeClr val="tx1"/>
                </a:solidFill>
              </a:rPr>
              <a:t> ac </a:t>
            </a:r>
            <a:r>
              <a:rPr lang="en-GB" dirty="0" err="1">
                <a:solidFill>
                  <a:schemeClr val="tx1"/>
                </a:solidFill>
              </a:rPr>
              <a:t>yn</a:t>
            </a:r>
            <a:r>
              <a:rPr lang="en-GB" dirty="0">
                <a:solidFill>
                  <a:schemeClr val="tx1"/>
                </a:solidFill>
              </a:rPr>
              <a:t> y </a:t>
            </a:r>
            <a:r>
              <a:rPr lang="en-GB" dirty="0" err="1">
                <a:solidFill>
                  <a:schemeClr val="tx1"/>
                </a:solidFill>
              </a:rPr>
              <a:t>gorffennol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209800"/>
            <a:ext cx="3822192" cy="391668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Understanding how lives and localities have been shaped by the past, through learning about the history of Wales, its political, economic, social and cultural aspects.</a:t>
            </a:r>
          </a:p>
          <a:p>
            <a:pPr>
              <a:lnSpc>
                <a:spcPct val="120000"/>
              </a:lnSpc>
            </a:pPr>
            <a:r>
              <a:rPr lang="en-US" i="1" dirty="0">
                <a:solidFill>
                  <a:schemeClr val="tx1"/>
                </a:solidFill>
              </a:rPr>
              <a:t>Learning about the relationship of Wales with other parts of the UK today and in the past.</a:t>
            </a:r>
            <a:endParaRPr lang="en-GB" i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l.roberts\AppData\Local\Microsoft\Windows\Temporary Internet Files\Content.IE5\FDGQFACQ\Cwmtydu%20Jo%20Turner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9" y="1"/>
            <a:ext cx="2566261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497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Enghreifftiau</a:t>
            </a:r>
            <a:r>
              <a:rPr lang="en-GB" sz="2000" dirty="0"/>
              <a:t> </a:t>
            </a:r>
            <a:r>
              <a:rPr lang="en-GB" sz="2000" dirty="0" err="1"/>
              <a:t>hanesyddol</a:t>
            </a:r>
            <a:endParaRPr lang="en-GB" sz="2000" dirty="0"/>
          </a:p>
          <a:p>
            <a:r>
              <a:rPr lang="en-GB" sz="2000" dirty="0" err="1"/>
              <a:t>Trafodwch</a:t>
            </a:r>
            <a:r>
              <a:rPr lang="en-GB" sz="2000" dirty="0"/>
              <a:t> </a:t>
            </a:r>
          </a:p>
          <a:p>
            <a:r>
              <a:rPr lang="en-GB" sz="2000" dirty="0" err="1"/>
              <a:t>Adborth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Historical examples</a:t>
            </a:r>
          </a:p>
          <a:p>
            <a:r>
              <a:rPr lang="en-GB" sz="2000" dirty="0"/>
              <a:t>Discuss</a:t>
            </a:r>
          </a:p>
          <a:p>
            <a:r>
              <a:rPr lang="en-GB" sz="2000" dirty="0"/>
              <a:t>Feedback</a:t>
            </a:r>
            <a:endParaRPr lang="cy-GB" sz="2000" dirty="0"/>
          </a:p>
        </p:txBody>
      </p:sp>
      <p:pic>
        <p:nvPicPr>
          <p:cNvPr id="6146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8999"/>
            <a:ext cx="38957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993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b="1" dirty="0" err="1">
                <a:solidFill>
                  <a:schemeClr val="tx1"/>
                </a:solidFill>
              </a:rPr>
              <a:t>Enghrefftiau</a:t>
            </a: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err="1">
                <a:solidFill>
                  <a:schemeClr val="tx1"/>
                </a:solidFill>
              </a:rPr>
              <a:t>ieithyddol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Linguistic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2679192"/>
            <a:ext cx="3822192" cy="3447288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.</a:t>
            </a:r>
          </a:p>
          <a:p>
            <a:r>
              <a:rPr lang="en-GB" dirty="0" err="1"/>
              <a:t>Cydnabod</a:t>
            </a:r>
            <a:r>
              <a:rPr lang="en-GB" dirty="0"/>
              <a:t> bod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o </a:t>
            </a:r>
            <a:r>
              <a:rPr lang="en-GB" dirty="0" err="1"/>
              <a:t>ruglder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679192"/>
            <a:ext cx="3822192" cy="3447288"/>
          </a:xfrm>
          <a:prstGeom prst="rect">
            <a:avLst/>
          </a:prstGeom>
        </p:spPr>
        <p:txBody>
          <a:bodyPr/>
          <a:lstStyle/>
          <a:p>
            <a:r>
              <a:rPr lang="en-US" i="1" dirty="0"/>
              <a:t>Using the Welsh language with access for all.</a:t>
            </a:r>
          </a:p>
          <a:p>
            <a:r>
              <a:rPr lang="en-US" i="1" dirty="0"/>
              <a:t>Recognizing that there are many different levels of fluency in Welsh.</a:t>
            </a:r>
            <a:endParaRPr lang="en-GB" i="1" dirty="0"/>
          </a:p>
        </p:txBody>
      </p:sp>
      <p:pic>
        <p:nvPicPr>
          <p:cNvPr id="5125" name="Picture 5" descr="C:\Users\l.roberts\AppData\Local\Microsoft\Windows\Temporary Internet Files\Content.IE5\EME09GLO\3695460205_1f0637d0e4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7950"/>
            <a:ext cx="2919009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057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>
                <a:solidFill>
                  <a:schemeClr val="tx1"/>
                </a:solidFill>
              </a:rPr>
              <a:t>Enghreifftiau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ieithyddol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>
                <a:solidFill>
                  <a:schemeClr val="tx1"/>
                </a:solidFill>
              </a:rPr>
              <a:t>Trafodwch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Adborth</a:t>
            </a:r>
            <a:endParaRPr lang="cy-GB" sz="20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Linguistic examples</a:t>
            </a:r>
          </a:p>
          <a:p>
            <a:r>
              <a:rPr lang="en-GB" sz="2000" dirty="0">
                <a:solidFill>
                  <a:schemeClr val="tx1"/>
                </a:solidFill>
              </a:rPr>
              <a:t>Discuss</a:t>
            </a:r>
          </a:p>
          <a:p>
            <a:r>
              <a:rPr lang="en-GB" sz="2000" dirty="0">
                <a:solidFill>
                  <a:schemeClr val="tx1"/>
                </a:solidFill>
              </a:rPr>
              <a:t>Feedback</a:t>
            </a:r>
            <a:endParaRPr lang="cy-GB" sz="20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428999"/>
            <a:ext cx="38957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9930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Recent developments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 err="1">
                <a:solidFill>
                  <a:schemeClr val="tx1"/>
                </a:solidFill>
              </a:rPr>
              <a:t>Datblygiadau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diweddar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76655" y="2679192"/>
            <a:ext cx="3822192" cy="3447288"/>
          </a:xfrm>
          <a:prstGeom prst="rect">
            <a:avLst/>
          </a:prstGeo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Distinctiveness in an education structure is no virtue of itself; it is worth fighting for only if it enriches the educational experience of pupils.’</a:t>
            </a:r>
          </a:p>
          <a:p>
            <a:pPr marL="0" indent="0" algn="just">
              <a:buNone/>
            </a:pPr>
            <a:r>
              <a:rPr lang="en-US" sz="1600" dirty="0"/>
              <a:t>    ( Jones &amp; Roderick 2003, p.211 cited in WG, 2013)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667000"/>
            <a:ext cx="3822700" cy="3012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348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Recent developments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 err="1">
                <a:solidFill>
                  <a:schemeClr val="tx1"/>
                </a:solidFill>
              </a:rPr>
              <a:t>Datblygiadau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diweddar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next national curriculum for Wales should take as its starting point the ideas and ideals embodied in the current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Cymreig</a:t>
            </a:r>
            <a:r>
              <a:rPr lang="en-US" dirty="0"/>
              <a:t> and build upon these as the foundation of the next National Curriculum for Wales rather than as an addition to it. It should have a Welsh dimension and an international perspective.</a:t>
            </a:r>
          </a:p>
          <a:p>
            <a:pPr marL="0" indent="0">
              <a:buNone/>
            </a:pPr>
            <a:r>
              <a:rPr lang="en-US" sz="1800" dirty="0"/>
              <a:t>(WG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960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>
                <a:solidFill>
                  <a:schemeClr val="tx1"/>
                </a:solidFill>
              </a:rPr>
              <a:t>Successful Futures : Donaldson 2015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 err="1">
                <a:solidFill>
                  <a:schemeClr val="tx1"/>
                </a:solidFill>
              </a:rPr>
              <a:t>Dyfodol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Llewyrchus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4" name="Content Placeholder 3" descr="curriculum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12006" y="2429669"/>
            <a:ext cx="5943600" cy="3343275"/>
          </a:xfrm>
        </p:spPr>
      </p:pic>
    </p:spTree>
    <p:extLst>
      <p:ext uri="{BB962C8B-B14F-4D97-AF65-F5344CB8AC3E}">
        <p14:creationId xmlns:p14="http://schemas.microsoft.com/office/powerpoint/2010/main" val="1679684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Polisiau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Policies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>
                <a:solidFill>
                  <a:schemeClr val="tx1"/>
                </a:solidFill>
              </a:rPr>
              <a:t>Llywodraeth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Cymru</a:t>
            </a:r>
            <a:r>
              <a:rPr lang="en-GB" sz="2000" dirty="0">
                <a:solidFill>
                  <a:schemeClr val="tx1"/>
                </a:solidFill>
              </a:rPr>
              <a:t> :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fyw</a:t>
            </a:r>
            <a:r>
              <a:rPr lang="en-GB" sz="2000" dirty="0">
                <a:solidFill>
                  <a:schemeClr val="tx1"/>
                </a:solidFill>
              </a:rPr>
              <a:t>,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byw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Y </a:t>
            </a:r>
            <a:r>
              <a:rPr lang="en-GB" sz="2000" dirty="0" err="1">
                <a:solidFill>
                  <a:schemeClr val="tx1"/>
                </a:solidFill>
              </a:rPr>
              <a:t>Cwricwlwm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Cenedlaethol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Y </a:t>
            </a:r>
            <a:r>
              <a:rPr lang="en-GB" sz="2000" dirty="0" err="1">
                <a:solidFill>
                  <a:schemeClr val="tx1"/>
                </a:solidFill>
              </a:rPr>
              <a:t>Cwricwlwm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Cymreig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>
                <a:solidFill>
                  <a:schemeClr val="tx1"/>
                </a:solidFill>
              </a:rPr>
              <a:t>Polisiau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Addysg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Awdurdodau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Lleol</a:t>
            </a:r>
            <a:endParaRPr lang="cy-GB" sz="2000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Welsh Government: A living language : a language for living</a:t>
            </a:r>
          </a:p>
          <a:p>
            <a:r>
              <a:rPr lang="en-GB" sz="2000" dirty="0">
                <a:solidFill>
                  <a:schemeClr val="tx1"/>
                </a:solidFill>
              </a:rPr>
              <a:t>National Curriculum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Cwricwlwm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Cymreig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Local Authority Welsh Language Education Policies</a:t>
            </a:r>
            <a:endParaRPr lang="cy-GB" sz="20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l.roberts\AppData\Local\Microsoft\Windows\Temporary Internet Files\Content.IE5\VT7L4AUG\AM-framework-pyrami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201112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9102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 err="1">
                <a:solidFill>
                  <a:schemeClr val="tx1"/>
                </a:solidFill>
              </a:rPr>
              <a:t>Polisi</a:t>
            </a:r>
            <a:r>
              <a:rPr lang="en-GB" sz="3200" dirty="0">
                <a:solidFill>
                  <a:schemeClr val="tx1"/>
                </a:solidFill>
              </a:rPr>
              <a:t> :</a:t>
            </a:r>
            <a:r>
              <a:rPr lang="en-GB" sz="3200" dirty="0"/>
              <a:t>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fyw</a:t>
            </a:r>
            <a:r>
              <a:rPr lang="en-GB" sz="3200" dirty="0">
                <a:solidFill>
                  <a:schemeClr val="tx1"/>
                </a:solidFill>
              </a:rPr>
              <a:t>: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byw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Policy: A living language, a language for living</a:t>
            </a:r>
            <a:endParaRPr lang="cy-GB" sz="32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785515"/>
          </a:xfrm>
        </p:spPr>
        <p:txBody>
          <a:bodyPr>
            <a:noAutofit/>
          </a:bodyPr>
          <a:lstStyle/>
          <a:p>
            <a:r>
              <a:rPr lang="cy-GB" sz="2000" dirty="0"/>
              <a:t>Nodau’r Strategaeth Addysg Cyfrwng Cymraeg yw:</a:t>
            </a:r>
          </a:p>
          <a:p>
            <a:r>
              <a:rPr lang="cy-GB" sz="2000" dirty="0"/>
              <a:t>gwella’r broses o gynllunio darpariaeth cyfrwng Cymraeg yn y cyfnodau addysg cyn statudol a statudol, ar sail ymateb yn rhagweithiol i’r galw gwybodus ymhlith rhieni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495800" y="2133601"/>
            <a:ext cx="3124200" cy="3657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i="1" dirty="0"/>
              <a:t> The aims of the Welsh-  medium Education Strategy are to:</a:t>
            </a:r>
          </a:p>
          <a:p>
            <a:r>
              <a:rPr lang="en-US" sz="2000" i="1" dirty="0"/>
              <a:t>improve the planning of Welsh-medium provision in the pre-statutory and statutory phases of education, on the basis of proactive response to informed parental demand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218668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0380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 err="1">
                <a:solidFill>
                  <a:schemeClr val="tx1"/>
                </a:solidFill>
              </a:rPr>
              <a:t>Polisi</a:t>
            </a:r>
            <a:r>
              <a:rPr lang="en-GB" sz="3200" dirty="0">
                <a:solidFill>
                  <a:schemeClr val="tx1"/>
                </a:solidFill>
              </a:rPr>
              <a:t> :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fyw</a:t>
            </a:r>
            <a:r>
              <a:rPr lang="en-GB" sz="3200" dirty="0">
                <a:solidFill>
                  <a:schemeClr val="tx1"/>
                </a:solidFill>
              </a:rPr>
              <a:t>: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byw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Policy: A living language, a language for living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sz="2800" dirty="0"/>
              <a:t>gwella’r broses o gynllunio darpariaeth cyfrwng Cymraeg yng nghyfnodau Ôl-14 addysg a hyfforddiant, gan ystyried dilyniant ieithyddol a datblygiad parhaus sgiliau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800" i="1" dirty="0"/>
              <a:t> improve the planning of Welsh-medium provision in the Post-14 phases of education and training, to take account of linguistic progression and continued development of skills</a:t>
            </a:r>
          </a:p>
          <a:p>
            <a:endParaRPr lang="cy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" y="32288"/>
            <a:ext cx="2178937" cy="1110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0908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 err="1">
                <a:solidFill>
                  <a:srgbClr val="5B6973"/>
                </a:solidFill>
              </a:rPr>
              <a:t>Polisi</a:t>
            </a:r>
            <a:r>
              <a:rPr lang="en-GB" sz="3200" dirty="0">
                <a:solidFill>
                  <a:srgbClr val="5B6973"/>
                </a:solidFill>
              </a:rPr>
              <a:t> : </a:t>
            </a:r>
            <a:r>
              <a:rPr lang="en-GB" sz="3200" dirty="0" err="1">
                <a:solidFill>
                  <a:srgbClr val="5B6973"/>
                </a:solidFill>
              </a:rPr>
              <a:t>Iaith</a:t>
            </a:r>
            <a:r>
              <a:rPr lang="en-GB" sz="3200" dirty="0">
                <a:solidFill>
                  <a:srgbClr val="5B6973"/>
                </a:solidFill>
              </a:rPr>
              <a:t> </a:t>
            </a:r>
            <a:r>
              <a:rPr lang="en-GB" sz="3200" dirty="0" err="1">
                <a:solidFill>
                  <a:srgbClr val="5B6973"/>
                </a:solidFill>
              </a:rPr>
              <a:t>fyw</a:t>
            </a:r>
            <a:r>
              <a:rPr lang="en-GB" sz="3200" dirty="0">
                <a:solidFill>
                  <a:srgbClr val="5B6973"/>
                </a:solidFill>
              </a:rPr>
              <a:t>: </a:t>
            </a:r>
            <a:r>
              <a:rPr lang="en-GB" sz="3200" dirty="0" err="1">
                <a:solidFill>
                  <a:srgbClr val="5B6973"/>
                </a:solidFill>
              </a:rPr>
              <a:t>Iaith</a:t>
            </a:r>
            <a:r>
              <a:rPr lang="en-GB" sz="3200" dirty="0">
                <a:solidFill>
                  <a:srgbClr val="5B6973"/>
                </a:solidFill>
              </a:rPr>
              <a:t> </a:t>
            </a:r>
            <a:r>
              <a:rPr lang="en-GB" sz="3200" dirty="0" err="1">
                <a:solidFill>
                  <a:srgbClr val="5B6973"/>
                </a:solidFill>
              </a:rPr>
              <a:t>byw</a:t>
            </a:r>
            <a:br>
              <a:rPr lang="en-GB" sz="3200" dirty="0">
                <a:solidFill>
                  <a:srgbClr val="5B6973"/>
                </a:solidFill>
              </a:rPr>
            </a:br>
            <a:r>
              <a:rPr lang="en-GB" sz="3200" dirty="0">
                <a:solidFill>
                  <a:srgbClr val="5B6973"/>
                </a:solidFill>
              </a:rPr>
              <a:t>Policy: A living language, a language for living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sz="2800" dirty="0"/>
              <a:t>sicrhau bod pob dysgwr yn datblygu ei sgiliau iaith yn y Gymraeg i’w botensial llawn ac annog dilyniant ieithyddol cadarn o un cyfnod addysg a hyfforddiant i’r nesaf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800" i="1" dirty="0"/>
              <a:t>ensure that all learners develop their Welsh language skills to their full potential and encourage sound linguistic progression from one phase of education and training to the next</a:t>
            </a:r>
          </a:p>
          <a:p>
            <a:endParaRPr lang="cy-GB" dirty="0"/>
          </a:p>
        </p:txBody>
      </p:sp>
      <p:pic>
        <p:nvPicPr>
          <p:cNvPr id="5" name="Picture 4" descr="C:\Users\l.roberts\AppData\Local\Microsoft\Windows\Temporary Internet Files\Content.IE5\VT7L4AUG\AM-framework-pyrami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622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3722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 err="1">
                <a:solidFill>
                  <a:schemeClr val="tx1"/>
                </a:solidFill>
              </a:rPr>
              <a:t>Polisi</a:t>
            </a:r>
            <a:r>
              <a:rPr lang="en-GB" sz="3200" dirty="0">
                <a:solidFill>
                  <a:schemeClr val="tx1"/>
                </a:solidFill>
              </a:rPr>
              <a:t> :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fyw</a:t>
            </a:r>
            <a:r>
              <a:rPr lang="en-GB" sz="3200" dirty="0">
                <a:solidFill>
                  <a:schemeClr val="tx1"/>
                </a:solidFill>
              </a:rPr>
              <a:t>: </a:t>
            </a:r>
            <a:r>
              <a:rPr lang="en-GB" sz="3200" dirty="0" err="1">
                <a:solidFill>
                  <a:schemeClr val="tx1"/>
                </a:solidFill>
              </a:rPr>
              <a:t>Iaith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byw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sz="3200" dirty="0">
                <a:solidFill>
                  <a:schemeClr val="tx1"/>
                </a:solidFill>
              </a:rPr>
              <a:t>Policy: A living language, a language for living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sz="2400" dirty="0"/>
              <a:t>sicrhau gweithlu addysg cyfrwng Cymraeg wedi’i gynllunio sy’n darparu nifer digonol o ymarferwyr ar gyfer pob cyfnod o addysg a hyfforddiant, sy’n meddu ar sgiliau iaith uchel yn y Gymraeg gyda chymhwysedd mewn </a:t>
            </a:r>
            <a:r>
              <a:rPr lang="cy-GB" sz="2400" dirty="0" err="1"/>
              <a:t>methodolegau</a:t>
            </a:r>
            <a:r>
              <a:rPr lang="cy-GB" sz="2400" dirty="0"/>
              <a:t> addysgu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5090316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dirty="0"/>
              <a:t>ensure a planned Welsh-medium education workforce that provides sufficient numbers of practitioners for all phases of education and training, with high-quality Welsh language skills and competence in teaching methodologies</a:t>
            </a:r>
          </a:p>
          <a:p>
            <a:endParaRPr lang="cy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8046"/>
            <a:ext cx="2186686" cy="1028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7384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3200" dirty="0" err="1">
                <a:solidFill>
                  <a:srgbClr val="5B6973"/>
                </a:solidFill>
              </a:rPr>
              <a:t>Polisi</a:t>
            </a:r>
            <a:r>
              <a:rPr lang="en-GB" sz="3200" dirty="0">
                <a:solidFill>
                  <a:srgbClr val="5B6973"/>
                </a:solidFill>
              </a:rPr>
              <a:t> : </a:t>
            </a:r>
            <a:r>
              <a:rPr lang="en-GB" sz="3200" dirty="0" err="1">
                <a:solidFill>
                  <a:srgbClr val="5B6973"/>
                </a:solidFill>
              </a:rPr>
              <a:t>Iaith</a:t>
            </a:r>
            <a:r>
              <a:rPr lang="en-GB" sz="3200" dirty="0">
                <a:solidFill>
                  <a:srgbClr val="5B6973"/>
                </a:solidFill>
              </a:rPr>
              <a:t> </a:t>
            </a:r>
            <a:r>
              <a:rPr lang="en-GB" sz="3200" dirty="0" err="1">
                <a:solidFill>
                  <a:srgbClr val="5B6973"/>
                </a:solidFill>
              </a:rPr>
              <a:t>fyw</a:t>
            </a:r>
            <a:r>
              <a:rPr lang="en-GB" sz="3200" dirty="0">
                <a:solidFill>
                  <a:srgbClr val="5B6973"/>
                </a:solidFill>
              </a:rPr>
              <a:t>: </a:t>
            </a:r>
            <a:r>
              <a:rPr lang="en-GB" sz="3200" dirty="0" err="1">
                <a:solidFill>
                  <a:srgbClr val="5B6973"/>
                </a:solidFill>
              </a:rPr>
              <a:t>Iaith</a:t>
            </a:r>
            <a:r>
              <a:rPr lang="en-GB" sz="3200" dirty="0">
                <a:solidFill>
                  <a:srgbClr val="5B6973"/>
                </a:solidFill>
              </a:rPr>
              <a:t> </a:t>
            </a:r>
            <a:r>
              <a:rPr lang="en-GB" sz="3200" dirty="0" err="1">
                <a:solidFill>
                  <a:srgbClr val="5B6973"/>
                </a:solidFill>
              </a:rPr>
              <a:t>byw</a:t>
            </a:r>
            <a:br>
              <a:rPr lang="en-GB" sz="3200" dirty="0">
                <a:solidFill>
                  <a:srgbClr val="5B6973"/>
                </a:solidFill>
              </a:rPr>
            </a:br>
            <a:r>
              <a:rPr lang="en-GB" sz="3200" dirty="0">
                <a:solidFill>
                  <a:srgbClr val="5B6973"/>
                </a:solidFill>
              </a:rPr>
              <a:t>Policy: A living language, a language for living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sz="2800" dirty="0"/>
              <a:t>gwella’r dulliau cymorth canolog ar gyfer addysg a hyfforddiant cyfrwng Cymraeg</a:t>
            </a:r>
          </a:p>
          <a:p>
            <a:r>
              <a:rPr lang="cy-GB" sz="2800" dirty="0"/>
              <a:t>cyfrannu at feithrin ac atgyfnerthu sgiliau Cymraeg o fewn teuluoedd a’r gymuned.</a:t>
            </a:r>
          </a:p>
          <a:p>
            <a:endParaRPr lang="cy-GB" sz="2800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improve the central support mechanisms for Welsh-medium </a:t>
            </a:r>
            <a:r>
              <a:rPr lang="cy-GB" dirty="0" err="1"/>
              <a:t>education</a:t>
            </a:r>
            <a:r>
              <a:rPr lang="cy-GB" dirty="0"/>
              <a:t> and </a:t>
            </a:r>
            <a:r>
              <a:rPr lang="cy-GB" dirty="0" err="1"/>
              <a:t>training</a:t>
            </a:r>
            <a:endParaRPr lang="cy-GB" dirty="0"/>
          </a:p>
          <a:p>
            <a:pPr>
              <a:lnSpc>
                <a:spcPct val="120000"/>
              </a:lnSpc>
            </a:pPr>
            <a:r>
              <a:rPr lang="en-US" dirty="0"/>
              <a:t>contribute to the acquisition and reinforcement of Welsh language skills in families and in the community</a:t>
            </a:r>
            <a:endParaRPr lang="cy-GB" dirty="0"/>
          </a:p>
          <a:p>
            <a:endParaRPr lang="cy-GB" dirty="0"/>
          </a:p>
        </p:txBody>
      </p:sp>
      <p:pic>
        <p:nvPicPr>
          <p:cNvPr id="5" name="Picture 4" descr="C:\Users\l.roberts\AppData\Local\Microsoft\Windows\Temporary Internet Files\Content.IE5\VT7L4AUG\AM-framework-pyrami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7338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601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 err="1">
                <a:solidFill>
                  <a:schemeClr val="tx1"/>
                </a:solidFill>
              </a:rPr>
              <a:t>Tasg</a:t>
            </a:r>
            <a:r>
              <a:rPr lang="en-GB" dirty="0">
                <a:solidFill>
                  <a:schemeClr val="tx1"/>
                </a:solidFill>
              </a:rPr>
              <a:t>/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Task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 err="1">
                <a:solidFill>
                  <a:schemeClr val="tx1"/>
                </a:solidFill>
              </a:rPr>
              <a:t>Trafodwch</a:t>
            </a:r>
            <a:r>
              <a:rPr lang="en-GB" sz="2000" dirty="0">
                <a:solidFill>
                  <a:schemeClr val="tx1"/>
                </a:solidFill>
              </a:rPr>
              <a:t> y </a:t>
            </a:r>
            <a:r>
              <a:rPr lang="en-GB" sz="2000" dirty="0" err="1">
                <a:solidFill>
                  <a:schemeClr val="tx1"/>
                </a:solidFill>
              </a:rPr>
              <a:t>materion</a:t>
            </a:r>
            <a:r>
              <a:rPr lang="en-GB" sz="2000" dirty="0">
                <a:solidFill>
                  <a:schemeClr val="tx1"/>
                </a:solidFill>
              </a:rPr>
              <a:t> a </a:t>
            </a:r>
            <a:r>
              <a:rPr lang="en-GB" sz="2000" dirty="0" err="1">
                <a:solidFill>
                  <a:schemeClr val="tx1"/>
                </a:solidFill>
              </a:rPr>
              <a:t>godwyd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yn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fyw</a:t>
            </a:r>
            <a:r>
              <a:rPr lang="en-GB" sz="2000" dirty="0">
                <a:solidFill>
                  <a:schemeClr val="tx1"/>
                </a:solidFill>
              </a:rPr>
              <a:t>; </a:t>
            </a:r>
            <a:r>
              <a:rPr lang="en-GB" sz="2000" dirty="0" err="1">
                <a:solidFill>
                  <a:schemeClr val="tx1"/>
                </a:solidFill>
              </a:rPr>
              <a:t>iaith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byw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 err="1">
                <a:solidFill>
                  <a:schemeClr val="tx1"/>
                </a:solidFill>
              </a:rPr>
              <a:t>Profiadau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Cyfleoedd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Rhwystrau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i="1" dirty="0">
                <a:solidFill>
                  <a:schemeClr val="tx1"/>
                </a:solidFill>
              </a:rPr>
              <a:t>Discuss the issues raised in A living language: a language for living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Experiences?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Opportunities</a:t>
            </a:r>
            <a:r>
              <a:rPr lang="cy-GB" sz="2000" i="1" dirty="0">
                <a:solidFill>
                  <a:schemeClr val="tx1"/>
                </a:solidFill>
              </a:rPr>
              <a:t> ? 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Barriers?</a:t>
            </a:r>
          </a:p>
          <a:p>
            <a:endParaRPr lang="en-GB" i="1" dirty="0"/>
          </a:p>
        </p:txBody>
      </p:sp>
      <p:pic>
        <p:nvPicPr>
          <p:cNvPr id="5123" name="Picture 3" descr="C:\Users\l.roberts\AppData\Local\Microsoft\Windows\Temporary Internet Files\Content.IE5\S9T0P2O1\blog-commen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38957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506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Y </a:t>
            </a:r>
            <a:r>
              <a:rPr lang="en-GB" dirty="0" err="1">
                <a:solidFill>
                  <a:schemeClr val="tx1"/>
                </a:solidFill>
              </a:rPr>
              <a:t>Cwricwlwm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Cenedlaethol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The National Curriculum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Cymraeg</a:t>
            </a:r>
            <a:r>
              <a:rPr lang="en-GB" sz="2000" dirty="0"/>
              <a:t>: </a:t>
            </a:r>
            <a:r>
              <a:rPr lang="en-GB" sz="2000" dirty="0" err="1"/>
              <a:t>iaith</a:t>
            </a:r>
            <a:r>
              <a:rPr lang="en-GB" sz="2000" dirty="0"/>
              <a:t> </a:t>
            </a:r>
            <a:r>
              <a:rPr lang="en-GB" sz="2000" dirty="0" err="1"/>
              <a:t>gyntaf</a:t>
            </a:r>
            <a:endParaRPr lang="en-GB" sz="2000" dirty="0"/>
          </a:p>
          <a:p>
            <a:r>
              <a:rPr lang="en-GB" sz="2000" dirty="0" err="1"/>
              <a:t>Cymraeg</a:t>
            </a:r>
            <a:r>
              <a:rPr lang="en-GB" sz="2000" dirty="0"/>
              <a:t>: ail </a:t>
            </a:r>
            <a:r>
              <a:rPr lang="en-GB" sz="2000" dirty="0" err="1"/>
              <a:t>iaith</a:t>
            </a:r>
            <a:endParaRPr lang="en-GB" sz="2000" dirty="0"/>
          </a:p>
          <a:p>
            <a:r>
              <a:rPr lang="en-GB" sz="2000" dirty="0" err="1"/>
              <a:t>Profiadau</a:t>
            </a:r>
            <a:endParaRPr lang="en-GB" sz="2000" dirty="0"/>
          </a:p>
          <a:p>
            <a:r>
              <a:rPr lang="en-GB" sz="2000" dirty="0" err="1"/>
              <a:t>Buddion</a:t>
            </a:r>
            <a:endParaRPr lang="en-GB" sz="2000" dirty="0"/>
          </a:p>
          <a:p>
            <a:r>
              <a:rPr lang="en-GB" sz="2000" dirty="0" err="1"/>
              <a:t>Anfanteision</a:t>
            </a:r>
            <a:endParaRPr lang="en-GB" sz="2000" dirty="0"/>
          </a:p>
          <a:p>
            <a:r>
              <a:rPr lang="en-GB" sz="2000" dirty="0"/>
              <a:t>Y </a:t>
            </a:r>
            <a:r>
              <a:rPr lang="en-GB" sz="2000" dirty="0" err="1"/>
              <a:t>dyfodol</a:t>
            </a:r>
            <a:endParaRPr lang="cy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i="1" dirty="0">
                <a:solidFill>
                  <a:schemeClr val="tx1"/>
                </a:solidFill>
              </a:rPr>
              <a:t>Welsh :First Language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Welsh : Second Language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Experiences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Benefits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Drawbacks </a:t>
            </a:r>
          </a:p>
          <a:p>
            <a:r>
              <a:rPr lang="en-GB" sz="2000" i="1" dirty="0">
                <a:solidFill>
                  <a:schemeClr val="tx1"/>
                </a:solidFill>
              </a:rPr>
              <a:t>Future</a:t>
            </a:r>
            <a:endParaRPr lang="cy-GB" sz="2000" i="1" dirty="0">
              <a:solidFill>
                <a:schemeClr val="tx1"/>
              </a:solidFill>
            </a:endParaRPr>
          </a:p>
        </p:txBody>
      </p:sp>
      <p:pic>
        <p:nvPicPr>
          <p:cNvPr id="6147" name="Picture 3" descr="C:\Users\l.roberts\AppData\Local\Microsoft\Windows\Temporary Internet Files\Content.IE5\EEQLKL9O\national-curriculum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598" y="3426904"/>
            <a:ext cx="8803" cy="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.roberts\AppData\Local\Microsoft\Windows\Temporary Internet Files\Content.IE5\EEQLKL9O\national-curriculum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598" y="3426904"/>
            <a:ext cx="8803" cy="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.roberts\AppData\Local\Microsoft\Windows\Temporary Internet Files\Content.IE5\5KQJEYQZ\secondary-progression-matrix-diagram-capture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95399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59966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2800" dirty="0">
                <a:solidFill>
                  <a:schemeClr val="tx1"/>
                </a:solidFill>
              </a:rPr>
              <a:t>Local Authority 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Welsh Language Education Plans – 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Ceredigion – a flavour</a:t>
            </a:r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/>
              <a:t>Sicrhau bod addysg cyfrwng Cymraeg neu ddwyieithog ar gael i bob plentyn y mae ei rieni/warcheidwaid am iddo gael ei addysg drwy gyfrwng y Gymraeg</a:t>
            </a:r>
          </a:p>
          <a:p>
            <a:r>
              <a:rPr lang="cy-GB" dirty="0"/>
              <a:t>Sicrhau dilyniant </a:t>
            </a:r>
            <a:r>
              <a:rPr lang="cy-GB" dirty="0" err="1"/>
              <a:t>datblygiedig</a:t>
            </a:r>
            <a:r>
              <a:rPr lang="cy-GB" dirty="0"/>
              <a:t> o addysg gynradd cyfrwng Cymraeg a/neu ddwyieithog i addysg uwchradd cyfrwng Cymraeg a/neu ddwyieithog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i="1" dirty="0"/>
              <a:t>Ensuring that Welsh medium or bilingual education is available for all pupils that the parents wish for them to have Welsh medium education</a:t>
            </a:r>
          </a:p>
          <a:p>
            <a:r>
              <a:rPr lang="en-GB" sz="2000" i="1" dirty="0"/>
              <a:t>Ensure developed progression of Welsh medium / bilingual primary education to Welsh medium / bilingual secondary education</a:t>
            </a:r>
            <a:endParaRPr lang="cy-GB" sz="2000" i="1" dirty="0"/>
          </a:p>
        </p:txBody>
      </p:sp>
      <p:pic>
        <p:nvPicPr>
          <p:cNvPr id="7170" name="Picture 2" descr="C:\Users\l.roberts\AppData\Local\Microsoft\Windows\Temporary Internet Files\Content.IE5\FX8L93BW\180px-WalesCeredigion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7" y="0"/>
            <a:ext cx="1340603" cy="1904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6457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2800" dirty="0">
                <a:solidFill>
                  <a:schemeClr val="tx1"/>
                </a:solidFill>
              </a:rPr>
              <a:t>Local Authority 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Welsh Language Education Plans – </a:t>
            </a:r>
            <a:br>
              <a:rPr lang="en-GB" sz="2800" dirty="0">
                <a:solidFill>
                  <a:schemeClr val="tx1"/>
                </a:solidFill>
              </a:rPr>
            </a:br>
            <a:r>
              <a:rPr lang="en-GB" sz="2800" dirty="0">
                <a:solidFill>
                  <a:schemeClr val="tx1"/>
                </a:solidFill>
              </a:rPr>
              <a:t>Ceredigion – a flavour</a:t>
            </a:r>
            <a:endParaRPr lang="cy-GB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sz="2800" dirty="0">
                <a:latin typeface="ArialMT"/>
              </a:rPr>
              <a:t>Sicrhau bod y Gymraeg yn cael ei haddysgu fel iaith gyntaf ac/neu ail iaith ar yr amserlen yn holl ysgolion </a:t>
            </a:r>
          </a:p>
          <a:p>
            <a:r>
              <a:rPr lang="cy-GB" dirty="0"/>
              <a:t>Gweithio mewn partneriaeth </a:t>
            </a:r>
            <a:r>
              <a:rPr lang="cy-GB" dirty="0" err="1"/>
              <a:t>â’r</a:t>
            </a:r>
            <a:r>
              <a:rPr lang="cy-GB" dirty="0"/>
              <a:t> holl ysgolion er mwyn gwella safon addysgu’r </a:t>
            </a:r>
            <a:r>
              <a:rPr lang="en-US" dirty="0" err="1"/>
              <a:t>Gymraeg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 ac ail </a:t>
            </a:r>
            <a:r>
              <a:rPr lang="en-US" dirty="0" err="1"/>
              <a:t>iaith</a:t>
            </a:r>
            <a:r>
              <a:rPr lang="en-US" dirty="0"/>
              <a:t>.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i="1" dirty="0"/>
              <a:t>Ensure that Welsh is taught as a first language and /or second language on the timetable of all schools</a:t>
            </a:r>
          </a:p>
          <a:p>
            <a:r>
              <a:rPr lang="en-GB" sz="2000" i="1" dirty="0"/>
              <a:t>Work in partnership with all schools to improve the standard of teaching Welsh as a first language and second language</a:t>
            </a:r>
            <a:endParaRPr lang="cy-GB" sz="20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3" y="0"/>
            <a:ext cx="2103437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74783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ACCAC( 2003) </a:t>
            </a:r>
            <a:r>
              <a:rPr lang="en-GB" sz="1600" i="1" dirty="0">
                <a:solidFill>
                  <a:schemeClr val="tx1"/>
                </a:solidFill>
              </a:rPr>
              <a:t>Developing the Curriculum </a:t>
            </a:r>
            <a:r>
              <a:rPr lang="en-GB" sz="1600" i="1" dirty="0" err="1">
                <a:solidFill>
                  <a:schemeClr val="tx1"/>
                </a:solidFill>
              </a:rPr>
              <a:t>Cymreig</a:t>
            </a:r>
            <a:r>
              <a:rPr lang="en-GB" sz="1600" i="1" dirty="0">
                <a:solidFill>
                  <a:schemeClr val="tx1"/>
                </a:solidFill>
              </a:rPr>
              <a:t>. </a:t>
            </a:r>
            <a:r>
              <a:rPr lang="en-GB" sz="1600" dirty="0">
                <a:solidFill>
                  <a:schemeClr val="tx1"/>
                </a:solidFill>
              </a:rPr>
              <a:t>Surrey: ACCAC publications</a:t>
            </a:r>
          </a:p>
          <a:p>
            <a:r>
              <a:rPr lang="en-GB" sz="1600" dirty="0" err="1">
                <a:solidFill>
                  <a:schemeClr val="tx1"/>
                </a:solidFill>
              </a:rPr>
              <a:t>Cyngor</a:t>
            </a:r>
            <a:r>
              <a:rPr lang="en-GB" sz="1600" dirty="0">
                <a:solidFill>
                  <a:schemeClr val="tx1"/>
                </a:solidFill>
              </a:rPr>
              <a:t> Sir Ceredigion (2010) </a:t>
            </a:r>
            <a:r>
              <a:rPr lang="en-GB" sz="1600" i="1" dirty="0" err="1">
                <a:solidFill>
                  <a:schemeClr val="tx1"/>
                </a:solidFill>
              </a:rPr>
              <a:t>Cynllun</a:t>
            </a:r>
            <a:r>
              <a:rPr lang="en-GB" sz="1600" i="1" dirty="0">
                <a:solidFill>
                  <a:schemeClr val="tx1"/>
                </a:solidFill>
              </a:rPr>
              <a:t> </a:t>
            </a:r>
            <a:r>
              <a:rPr lang="en-GB" sz="1600" i="1" dirty="0" err="1">
                <a:solidFill>
                  <a:schemeClr val="tx1"/>
                </a:solidFill>
              </a:rPr>
              <a:t>Addysg</a:t>
            </a:r>
            <a:r>
              <a:rPr lang="en-GB" sz="1600" i="1" dirty="0">
                <a:solidFill>
                  <a:schemeClr val="tx1"/>
                </a:solidFill>
              </a:rPr>
              <a:t> </a:t>
            </a:r>
            <a:r>
              <a:rPr lang="en-GB" sz="1600" i="1" dirty="0" err="1">
                <a:solidFill>
                  <a:schemeClr val="tx1"/>
                </a:solidFill>
              </a:rPr>
              <a:t>Gymraeg</a:t>
            </a:r>
            <a:r>
              <a:rPr lang="en-GB" sz="1600" i="1" dirty="0">
                <a:solidFill>
                  <a:schemeClr val="tx1"/>
                </a:solidFill>
              </a:rPr>
              <a:t> 2010-2015</a:t>
            </a:r>
            <a:r>
              <a:rPr lang="en-GB" sz="1600" dirty="0">
                <a:solidFill>
                  <a:schemeClr val="tx1"/>
                </a:solidFill>
              </a:rPr>
              <a:t>. Aberystwyth : </a:t>
            </a:r>
            <a:r>
              <a:rPr lang="en-GB" sz="1600" dirty="0" err="1">
                <a:solidFill>
                  <a:schemeClr val="tx1"/>
                </a:solidFill>
              </a:rPr>
              <a:t>Adran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Addysg</a:t>
            </a:r>
            <a:r>
              <a:rPr lang="en-GB" sz="1600" dirty="0">
                <a:solidFill>
                  <a:schemeClr val="tx1"/>
                </a:solidFill>
              </a:rPr>
              <a:t> Ceredigion. </a:t>
            </a:r>
            <a:r>
              <a:rPr lang="en-GB" sz="1600" dirty="0" err="1">
                <a:solidFill>
                  <a:schemeClr val="tx1"/>
                </a:solidFill>
              </a:rPr>
              <a:t>Ar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gael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 err="1">
                <a:solidFill>
                  <a:schemeClr val="tx1"/>
                </a:solidFill>
              </a:rPr>
              <a:t>yn</a:t>
            </a:r>
            <a:r>
              <a:rPr lang="en-GB" sz="1600" dirty="0">
                <a:solidFill>
                  <a:schemeClr val="tx1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http://www.ceredigion.gov.uk/SiteCollectionDocuments/Resident/Schools%20and%20Education/Welsh%20in%20Ceredigion%20Schools/cynllun-addysg-gymraeg-ceredigion---cymraeg.pdf</a:t>
            </a:r>
            <a:r>
              <a:rPr lang="en-GB" sz="1600" dirty="0">
                <a:solidFill>
                  <a:schemeClr val="tx1"/>
                </a:solidFill>
              </a:rPr>
              <a:t> ( </a:t>
            </a:r>
            <a:r>
              <a:rPr lang="en-GB" sz="1600" dirty="0" err="1">
                <a:solidFill>
                  <a:schemeClr val="tx1"/>
                </a:solidFill>
              </a:rPr>
              <a:t>Gwelwyd</a:t>
            </a:r>
            <a:r>
              <a:rPr lang="en-GB" sz="1600">
                <a:solidFill>
                  <a:schemeClr val="tx1"/>
                </a:solidFill>
              </a:rPr>
              <a:t> 3.3.19)</a:t>
            </a:r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Wales: ( 2013) </a:t>
            </a:r>
            <a:r>
              <a:rPr lang="en-GB" sz="1600" i="1" dirty="0">
                <a:solidFill>
                  <a:schemeClr val="tx1"/>
                </a:solidFill>
              </a:rPr>
              <a:t>The </a:t>
            </a:r>
            <a:r>
              <a:rPr lang="en-GB" sz="1600" i="1" dirty="0" err="1">
                <a:solidFill>
                  <a:schemeClr val="tx1"/>
                </a:solidFill>
              </a:rPr>
              <a:t>Cwricwlwm</a:t>
            </a:r>
            <a:r>
              <a:rPr lang="en-GB" sz="1600" i="1" dirty="0">
                <a:solidFill>
                  <a:schemeClr val="tx1"/>
                </a:solidFill>
              </a:rPr>
              <a:t> </a:t>
            </a:r>
            <a:r>
              <a:rPr lang="en-GB" sz="1600" i="1" dirty="0" err="1">
                <a:solidFill>
                  <a:schemeClr val="tx1"/>
                </a:solidFill>
              </a:rPr>
              <a:t>Cymreig</a:t>
            </a:r>
            <a:r>
              <a:rPr lang="en-GB" sz="1600" i="1" dirty="0">
                <a:solidFill>
                  <a:schemeClr val="tx1"/>
                </a:solidFill>
              </a:rPr>
              <a:t>, history and the story of Wales Final report. </a:t>
            </a:r>
            <a:r>
              <a:rPr lang="en-GB" sz="1600" dirty="0">
                <a:solidFill>
                  <a:schemeClr val="tx1"/>
                </a:solidFill>
              </a:rPr>
              <a:t>Cardiff: Welsh Government</a:t>
            </a:r>
          </a:p>
          <a:p>
            <a:r>
              <a:rPr lang="en-GB" sz="1600" dirty="0">
                <a:solidFill>
                  <a:schemeClr val="tx1"/>
                </a:solidFill>
              </a:rPr>
              <a:t>Wales : Welsh Language Unit. ( 2012) </a:t>
            </a:r>
            <a:r>
              <a:rPr lang="en-GB" sz="1600" i="1" dirty="0">
                <a:solidFill>
                  <a:schemeClr val="tx1"/>
                </a:solidFill>
              </a:rPr>
              <a:t>A living language : a language for living. </a:t>
            </a:r>
            <a:r>
              <a:rPr lang="en-GB" sz="1600" dirty="0">
                <a:solidFill>
                  <a:schemeClr val="tx1"/>
                </a:solidFill>
              </a:rPr>
              <a:t>Cardiff: Welsh Government. Available at </a:t>
            </a:r>
            <a:r>
              <a:rPr lang="en-GB" sz="16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http://llyw.cymru/topics/welshlanguage/publications/wlstrategy2012/?lang=en</a:t>
            </a:r>
            <a:r>
              <a:rPr lang="en-GB" sz="1600" dirty="0">
                <a:solidFill>
                  <a:schemeClr val="tx1"/>
                </a:solidFill>
              </a:rPr>
              <a:t> ( Accessed 3.3.19)</a:t>
            </a:r>
          </a:p>
          <a:p>
            <a:endParaRPr lang="en-GB" i="1" dirty="0">
              <a:solidFill>
                <a:schemeClr val="tx1"/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773774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1479</TotalTime>
  <Words>1414</Words>
  <Application>Microsoft Office PowerPoint</Application>
  <PresentationFormat>On-screen Show (4:3)</PresentationFormat>
  <Paragraphs>150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ArialMT</vt:lpstr>
      <vt:lpstr>Calibri</vt:lpstr>
      <vt:lpstr>Trebuchet MS</vt:lpstr>
      <vt:lpstr>Wingdings 3</vt:lpstr>
      <vt:lpstr>Facet</vt:lpstr>
      <vt:lpstr>SJIE 5004 Celebrating Language and Cultural Belonging to Wales</vt:lpstr>
      <vt:lpstr>Cynnwys / Content</vt:lpstr>
      <vt:lpstr>What is the Curriculum Cymreig and why is it important? </vt:lpstr>
      <vt:lpstr>Enghreifftiau Diwylliannol Cultural examples</vt:lpstr>
      <vt:lpstr>Tasg/  Task</vt:lpstr>
      <vt:lpstr>Enghreifftiau economaidd Economic examples</vt:lpstr>
      <vt:lpstr>Tasg/  Task</vt:lpstr>
      <vt:lpstr>Enghreifftiau Amgylcheddol Environmental examples</vt:lpstr>
      <vt:lpstr>Tasg/  Task</vt:lpstr>
      <vt:lpstr>Enghreifftiau hanesyddol Historical examples</vt:lpstr>
      <vt:lpstr>Tasg/  Task</vt:lpstr>
      <vt:lpstr>Enghrefftiau ieithyddol Linguistic examples</vt:lpstr>
      <vt:lpstr>Tasg/  Task</vt:lpstr>
      <vt:lpstr>Recent developments Datblygiadau diweddar</vt:lpstr>
      <vt:lpstr>Recent developments Datblygiadau diweddar</vt:lpstr>
      <vt:lpstr>Successful Futures : Donaldson 2015 Dyfodol Llewyrchus</vt:lpstr>
      <vt:lpstr>Polisiau Policies</vt:lpstr>
      <vt:lpstr>Polisi : Iaith fyw: Iaith byw Policy: A living language, a language for living</vt:lpstr>
      <vt:lpstr>Polisi : Iaith fyw: Iaith byw Policy: A living language, a language for living</vt:lpstr>
      <vt:lpstr>Polisi : Iaith fyw: Iaith byw Policy: A living language, a language for living</vt:lpstr>
      <vt:lpstr>Polisi : Iaith fyw: Iaith byw Policy: A living language, a language for living</vt:lpstr>
      <vt:lpstr>Polisi : Iaith fyw: Iaith byw Policy: A living language, a language for living</vt:lpstr>
      <vt:lpstr>Tasg/  Task</vt:lpstr>
      <vt:lpstr>Y Cwricwlwm Cenedlaethol The National Curriculum</vt:lpstr>
      <vt:lpstr>Local Authority  Welsh Language Education Plans –  Ceredigion – a flavour</vt:lpstr>
      <vt:lpstr>Local Authority  Welsh Language Education Plans –  Ceredigion – a flavour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SJPE4004/C Skills 4 Study Sgiliau ar gyfer Astudio</dc:title>
  <dc:creator>Administrator</dc:creator>
  <cp:lastModifiedBy>Cindy Hunt</cp:lastModifiedBy>
  <cp:revision>114</cp:revision>
  <cp:lastPrinted>2018-09-22T06:58:50Z</cp:lastPrinted>
  <dcterms:created xsi:type="dcterms:W3CDTF">2014-07-07T15:32:46Z</dcterms:created>
  <dcterms:modified xsi:type="dcterms:W3CDTF">2020-08-11T17:10:48Z</dcterms:modified>
</cp:coreProperties>
</file>