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44"/>
  </p:notesMasterIdLst>
  <p:sldIdLst>
    <p:sldId id="256" r:id="rId5"/>
    <p:sldId id="260" r:id="rId6"/>
    <p:sldId id="261" r:id="rId7"/>
    <p:sldId id="283" r:id="rId8"/>
    <p:sldId id="281" r:id="rId9"/>
    <p:sldId id="292" r:id="rId10"/>
    <p:sldId id="309" r:id="rId11"/>
    <p:sldId id="293" r:id="rId12"/>
    <p:sldId id="308" r:id="rId13"/>
    <p:sldId id="303" r:id="rId14"/>
    <p:sldId id="322" r:id="rId15"/>
    <p:sldId id="268" r:id="rId16"/>
    <p:sldId id="285" r:id="rId17"/>
    <p:sldId id="288" r:id="rId18"/>
    <p:sldId id="289" r:id="rId19"/>
    <p:sldId id="290" r:id="rId20"/>
    <p:sldId id="310" r:id="rId21"/>
    <p:sldId id="266" r:id="rId22"/>
    <p:sldId id="304" r:id="rId23"/>
    <p:sldId id="320" r:id="rId24"/>
    <p:sldId id="321" r:id="rId25"/>
    <p:sldId id="282" r:id="rId26"/>
    <p:sldId id="306" r:id="rId27"/>
    <p:sldId id="307" r:id="rId28"/>
    <p:sldId id="312" r:id="rId29"/>
    <p:sldId id="317" r:id="rId30"/>
    <p:sldId id="294" r:id="rId31"/>
    <p:sldId id="286" r:id="rId32"/>
    <p:sldId id="296" r:id="rId33"/>
    <p:sldId id="318" r:id="rId34"/>
    <p:sldId id="271" r:id="rId35"/>
    <p:sldId id="270" r:id="rId36"/>
    <p:sldId id="311" r:id="rId37"/>
    <p:sldId id="319" r:id="rId38"/>
    <p:sldId id="313" r:id="rId39"/>
    <p:sldId id="314" r:id="rId40"/>
    <p:sldId id="315" r:id="rId41"/>
    <p:sldId id="265" r:id="rId42"/>
    <p:sldId id="305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1E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B838D6-25EB-4D7F-9394-BF53F63BB7CB}" v="1" dt="2023-10-25T09:34:48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94660"/>
  </p:normalViewPr>
  <p:slideViewPr>
    <p:cSldViewPr snapToGrid="0">
      <p:cViewPr varScale="1">
        <p:scale>
          <a:sx n="56" d="100"/>
          <a:sy n="56" d="100"/>
        </p:scale>
        <p:origin x="44" y="11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9BEB25-C662-47C8-A378-B05392F4A86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71F487-E7B4-4DAF-9DA6-E49F40DBDE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967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71F487-E7B4-4DAF-9DA6-E49F40DBDE1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688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board’s duties to:</a:t>
            </a:r>
          </a:p>
          <a:p>
            <a:r>
              <a:rPr lang="en-GB"/>
              <a:t>provide support and advice to safeguarding boards with a view to ensuring that they are effective</a:t>
            </a:r>
          </a:p>
          <a:p>
            <a:r>
              <a:rPr lang="en-GB"/>
              <a:t>report on the adequacy and effectiveness of arrangements to safeguard children and adults in Wales</a:t>
            </a:r>
          </a:p>
          <a:p>
            <a:r>
              <a:rPr lang="en-GB"/>
              <a:t>make recommendations to the Welsh Ministers as to how those arrangements could be improved.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71F487-E7B4-4DAF-9DA6-E49F40DBDE1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224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4C5EB54-924E-498C-AF22-D9E65906734E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29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541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4C5EB54-924E-498C-AF22-D9E65906734E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30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522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A880040-FB11-4CA9-A3D4-895E25626F62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39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531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6874FCA-FF65-42A5-A078-5B401C920FCD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diogelu.cymru/cy/" TargetMode="Externa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hyperlink" Target="https://www.safeguarding.wales/en/" TargetMode="Externa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scot/publications/national-guidance-child-protection-scotland-2021/documents/" TargetMode="External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89917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ECES6019</a:t>
            </a:r>
            <a:br>
              <a:rPr lang="en-GB" dirty="0"/>
            </a:b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Gyda’n</a:t>
            </a:r>
            <a:r>
              <a:rPr lang="en-GB" dirty="0"/>
              <a:t> </a:t>
            </a:r>
            <a:r>
              <a:rPr lang="en-GB" dirty="0" err="1"/>
              <a:t>Gilydd</a:t>
            </a:r>
            <a:br>
              <a:rPr lang="en-GB" dirty="0"/>
            </a:br>
            <a:r>
              <a:rPr lang="en-GB" dirty="0"/>
              <a:t>Making a Difference Together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0544" y="2675466"/>
            <a:ext cx="8062912" cy="1327413"/>
          </a:xfrm>
        </p:spPr>
        <p:txBody>
          <a:bodyPr/>
          <a:lstStyle/>
          <a:p>
            <a:r>
              <a:rPr lang="en-GB" dirty="0" err="1"/>
              <a:t>Sesiwn</a:t>
            </a:r>
            <a:r>
              <a:rPr lang="en-GB" dirty="0"/>
              <a:t>/Session 2</a:t>
            </a:r>
          </a:p>
        </p:txBody>
      </p:sp>
    </p:spTree>
    <p:extLst>
      <p:ext uri="{BB962C8B-B14F-4D97-AF65-F5344CB8AC3E}">
        <p14:creationId xmlns:p14="http://schemas.microsoft.com/office/powerpoint/2010/main" val="2172982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Trosolwg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modelau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tanategol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weithio’n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343400" y="2514600"/>
            <a:ext cx="4123944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Legislation, policy and underpinning models of multi-agency working  </a:t>
            </a:r>
          </a:p>
        </p:txBody>
      </p:sp>
    </p:spTree>
    <p:extLst>
      <p:ext uri="{BB962C8B-B14F-4D97-AF65-F5344CB8AC3E}">
        <p14:creationId xmlns:p14="http://schemas.microsoft.com/office/powerpoint/2010/main" val="1810534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Deddfwriaeth</a:t>
            </a:r>
            <a:r>
              <a:rPr lang="en-GB" dirty="0"/>
              <a:t> / Legislation: </a:t>
            </a:r>
            <a:br>
              <a:rPr lang="en-GB" dirty="0"/>
            </a:br>
            <a:r>
              <a:rPr lang="en-GB" dirty="0" err="1"/>
              <a:t>Tasg</a:t>
            </a:r>
            <a:r>
              <a:rPr lang="en-GB" dirty="0"/>
              <a:t> 1/Task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wybod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wybod</a:t>
            </a:r>
            <a:r>
              <a:rPr lang="en-GB" dirty="0"/>
              <a:t>?</a:t>
            </a:r>
          </a:p>
          <a:p>
            <a:r>
              <a:rPr lang="en-GB" dirty="0" err="1"/>
              <a:t>Adborth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/>
              <a:t>In pairs</a:t>
            </a:r>
          </a:p>
          <a:p>
            <a:r>
              <a:rPr lang="en-GB" i="1"/>
              <a:t>What do you know ?</a:t>
            </a:r>
          </a:p>
          <a:p>
            <a:r>
              <a:rPr lang="en-GB" i="1"/>
              <a:t>What do you want to know?</a:t>
            </a:r>
          </a:p>
          <a:p>
            <a:r>
              <a:rPr lang="en-GB" i="1"/>
              <a:t>Feedback</a:t>
            </a:r>
          </a:p>
        </p:txBody>
      </p:sp>
      <p:pic>
        <p:nvPicPr>
          <p:cNvPr id="2050" name="Picture 2" descr="C:\Users\l.roberts\AppData\Local\Microsoft\Windows\Temporary Internet Files\Content.IE5\VGH11Z05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5029200"/>
            <a:ext cx="1888236" cy="116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255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23850" y="1196975"/>
            <a:ext cx="3714750" cy="5327650"/>
          </a:xfrm>
        </p:spPr>
        <p:txBody>
          <a:bodyPr vert="horz" lIns="91440" tIns="45720" rIns="91440" bIns="45720" anchor="t">
            <a:normAutofit/>
          </a:bodyPr>
          <a:lstStyle/>
          <a:p>
            <a:pPr marL="447675" indent="-383540" eaLnBrk="1" hangingPunct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Yn</a:t>
            </a:r>
            <a:r>
              <a:rPr lang="en-US" altLang="en-US" sz="2000" dirty="0">
                <a:ea typeface="ＭＳ Ｐゴシック"/>
              </a:rPr>
              <a:t> 1945, </a:t>
            </a:r>
            <a:r>
              <a:rPr lang="en-US" altLang="en-US" sz="2000" dirty="0" err="1">
                <a:ea typeface="ＭＳ Ｐゴシック"/>
              </a:rPr>
              <a:t>mabwysiadodd</a:t>
            </a:r>
            <a:r>
              <a:rPr lang="en-US" altLang="en-US" sz="2000" dirty="0">
                <a:ea typeface="ＭＳ Ｐゴシック"/>
              </a:rPr>
              <a:t> y </a:t>
            </a:r>
            <a:r>
              <a:rPr lang="en-US" altLang="en-US" sz="2000" dirty="0" err="1">
                <a:ea typeface="ＭＳ Ｐゴシック"/>
              </a:rPr>
              <a:t>Cenhedloedd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Unedig</a:t>
            </a:r>
            <a:r>
              <a:rPr lang="en-US" altLang="en-US" sz="2000" dirty="0">
                <a:ea typeface="ＭＳ Ｐゴシック"/>
              </a:rPr>
              <a:t>, </a:t>
            </a:r>
            <a:r>
              <a:rPr lang="en-US" altLang="en-US" sz="2000" dirty="0" err="1">
                <a:ea typeface="ＭＳ Ｐゴシック"/>
              </a:rPr>
              <a:t>Ddatganiad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Cyffredinol</a:t>
            </a:r>
            <a:r>
              <a:rPr lang="en-US" altLang="en-US" sz="2000" dirty="0">
                <a:ea typeface="ＭＳ Ｐゴシック"/>
              </a:rPr>
              <a:t> am </a:t>
            </a:r>
            <a:r>
              <a:rPr lang="en-US" altLang="en-US" sz="2000" dirty="0" err="1">
                <a:ea typeface="ＭＳ Ｐゴシック"/>
              </a:rPr>
              <a:t>Hawliau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Dynol</a:t>
            </a:r>
            <a:endParaRPr lang="en-US" altLang="en-US" sz="2000" dirty="0">
              <a:ea typeface="ＭＳ Ｐゴシック"/>
              <a:cs typeface="Arial"/>
            </a:endParaRPr>
          </a:p>
          <a:p>
            <a:pPr marL="447675" indent="-383540" eaLnBrk="1" hangingPunct="1">
              <a:buFont typeface="Wingdings" pitchFamily="2" charset="2"/>
              <a:buChar char="§"/>
            </a:pPr>
            <a:r>
              <a:rPr lang="en-US" altLang="en-US" sz="2000" dirty="0">
                <a:ea typeface="ＭＳ Ｐゴシック"/>
              </a:rPr>
              <a:t>Mae </a:t>
            </a:r>
            <a:r>
              <a:rPr lang="en-US" altLang="en-US" sz="2000" dirty="0" err="1">
                <a:ea typeface="ＭＳ Ｐゴシック"/>
              </a:rPr>
              <a:t>hawliau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dynol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yn</a:t>
            </a:r>
            <a:endParaRPr lang="en-US" altLang="en-US" sz="2000" dirty="0">
              <a:ea typeface="ＭＳ Ｐゴシック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Fyd</a:t>
            </a:r>
            <a:r>
              <a:rPr lang="en-US" altLang="en-US" sz="2000" dirty="0">
                <a:ea typeface="ＭＳ Ｐゴシック"/>
              </a:rPr>
              <a:t>–</a:t>
            </a:r>
            <a:r>
              <a:rPr lang="en-US" altLang="en-US" sz="2000" dirty="0" err="1">
                <a:ea typeface="ＭＳ Ｐゴシック"/>
              </a:rPr>
              <a:t>eang</a:t>
            </a:r>
            <a:r>
              <a:rPr lang="en-US" altLang="en-US" sz="2000" dirty="0">
                <a:ea typeface="ＭＳ Ｐゴシック"/>
              </a:rPr>
              <a:t> (</a:t>
            </a:r>
            <a:r>
              <a:rPr lang="en-US" altLang="en-US" sz="2000" dirty="0" err="1">
                <a:ea typeface="ＭＳ Ｐゴシック"/>
              </a:rPr>
              <a:t>perthnasol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i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bawb</a:t>
            </a:r>
            <a:r>
              <a:rPr lang="en-US" altLang="en-US" sz="2000" dirty="0">
                <a:ea typeface="ＭＳ Ｐゴシック"/>
              </a:rPr>
              <a:t>)</a:t>
            </a:r>
            <a:endParaRPr lang="en-US" altLang="en-US" sz="2000" dirty="0">
              <a:ea typeface="ＭＳ Ｐゴシック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Anwahanadwy</a:t>
            </a:r>
            <a:r>
              <a:rPr lang="en-US" altLang="en-US" sz="2000" dirty="0">
                <a:ea typeface="ＭＳ Ｐゴシック"/>
              </a:rPr>
              <a:t> (</a:t>
            </a:r>
            <a:r>
              <a:rPr lang="en-US" altLang="en-US" sz="2000" dirty="0" err="1">
                <a:ea typeface="ＭＳ Ｐゴシック"/>
              </a:rPr>
              <a:t>wedi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eu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cysylltu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â’i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gilydd</a:t>
            </a:r>
            <a:r>
              <a:rPr lang="en-US" altLang="en-US" sz="2000" dirty="0">
                <a:ea typeface="ＭＳ Ｐゴシック"/>
              </a:rPr>
              <a:t>)</a:t>
            </a:r>
            <a:endParaRPr lang="en-US" altLang="en-US" sz="2000" dirty="0">
              <a:ea typeface="ＭＳ Ｐゴシック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Anaralladwy</a:t>
            </a:r>
            <a:r>
              <a:rPr lang="en-US" altLang="en-US" sz="2000" dirty="0">
                <a:ea typeface="ＭＳ Ｐゴシック"/>
              </a:rPr>
              <a:t> (</a:t>
            </a:r>
            <a:r>
              <a:rPr lang="en-US" altLang="en-US" sz="2000" dirty="0" err="1">
                <a:ea typeface="ＭＳ Ｐゴシック"/>
              </a:rPr>
              <a:t>ni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ellir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eu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gwerthu</a:t>
            </a:r>
            <a:r>
              <a:rPr lang="en-US" altLang="en-US" sz="2000" dirty="0">
                <a:ea typeface="ＭＳ Ｐゴシック"/>
              </a:rPr>
              <a:t>)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Diamodol</a:t>
            </a:r>
            <a:r>
              <a:rPr lang="en-US" altLang="en-US" sz="2000" dirty="0">
                <a:ea typeface="ＭＳ Ｐゴシック"/>
              </a:rPr>
              <a:t> (</a:t>
            </a:r>
            <a:r>
              <a:rPr lang="en-US" altLang="en-US" sz="2000" dirty="0" err="1">
                <a:ea typeface="ＭＳ Ｐゴシック"/>
              </a:rPr>
              <a:t>ddim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yn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ddarostyngedig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i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ymddygiad</a:t>
            </a:r>
            <a:r>
              <a:rPr lang="en-US" altLang="en-US" sz="2000" dirty="0">
                <a:ea typeface="ＭＳ Ｐゴシック"/>
              </a:rPr>
              <a:t>) </a:t>
            </a:r>
            <a:endParaRPr lang="en-US" altLang="en-US" sz="2000" dirty="0">
              <a:ea typeface="ＭＳ Ｐゴシック" pitchFamily="34" charset="-128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endParaRPr lang="en-US" altLang="en-US" sz="2000" dirty="0">
              <a:ea typeface="ＭＳ Ｐゴシック" pitchFamily="34" charset="-128"/>
            </a:endParaRPr>
          </a:p>
        </p:txBody>
      </p:sp>
      <p:sp>
        <p:nvSpPr>
          <p:cNvPr id="9219" name="Content Placeholder 6"/>
          <p:cNvSpPr>
            <a:spLocks noGrp="1"/>
          </p:cNvSpPr>
          <p:nvPr>
            <p:ph sz="half" idx="4294967295"/>
          </p:nvPr>
        </p:nvSpPr>
        <p:spPr>
          <a:xfrm>
            <a:off x="4427538" y="1481138"/>
            <a:ext cx="3960812" cy="4525962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400" i="1" dirty="0">
                <a:ea typeface="ＭＳ Ｐゴシック" pitchFamily="34" charset="-128"/>
              </a:rPr>
              <a:t>In 1945 the United Nations adopted the </a:t>
            </a:r>
            <a:r>
              <a:rPr lang="en-GB" altLang="en-US" sz="2400" i="1" dirty="0">
                <a:ea typeface="ＭＳ Ｐゴシック" pitchFamily="34" charset="-128"/>
                <a:hlinkClick r:id="rId2"/>
              </a:rPr>
              <a:t>Universal Declaration of Human Rights</a:t>
            </a:r>
            <a:r>
              <a:rPr lang="en-GB" altLang="en-US" sz="2400" i="1" dirty="0">
                <a:ea typeface="ＭＳ Ｐゴシック" pitchFamily="34" charset="-128"/>
              </a:rPr>
              <a:t> </a:t>
            </a:r>
          </a:p>
          <a:p>
            <a:pPr>
              <a:lnSpc>
                <a:spcPct val="80000"/>
              </a:lnSpc>
            </a:pPr>
            <a:r>
              <a:rPr lang="en-GB" altLang="en-US" sz="2400" i="1" dirty="0">
                <a:ea typeface="ＭＳ Ｐゴシック" pitchFamily="34" charset="-128"/>
              </a:rPr>
              <a:t>Human rights are: 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 dirty="0">
                <a:ea typeface="ＭＳ Ｐゴシック" pitchFamily="34" charset="-128"/>
              </a:rPr>
              <a:t>Universal  	(apply to everyone)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 dirty="0">
                <a:ea typeface="ＭＳ Ｐゴシック" pitchFamily="34" charset="-128"/>
              </a:rPr>
              <a:t>Indivisible 	(are interlinked) 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 dirty="0">
                <a:ea typeface="ＭＳ Ｐゴシック" pitchFamily="34" charset="-128"/>
              </a:rPr>
              <a:t>Inalienable 	(cannot be sold or given away)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 dirty="0">
                <a:ea typeface="ＭＳ Ｐゴシック" pitchFamily="34" charset="-128"/>
              </a:rPr>
              <a:t>Unconditional	(not subject to behaviour)</a:t>
            </a:r>
          </a:p>
          <a:p>
            <a:pPr eaLnBrk="1" hangingPunct="1"/>
            <a:endParaRPr lang="en-GB" altLang="en-US" sz="1200" i="1" dirty="0">
              <a:ea typeface="ＭＳ Ｐゴシック" pitchFamily="34" charset="-128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dirty="0">
                <a:ea typeface="+mj-ea"/>
                <a:cs typeface="+mj-cs"/>
              </a:rPr>
              <a:t>                 </a:t>
            </a:r>
            <a:r>
              <a:rPr lang="en-GB" dirty="0" err="1">
                <a:ea typeface="+mj-ea"/>
                <a:cs typeface="+mj-cs"/>
              </a:rPr>
              <a:t>Hawliau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Dynol</a:t>
            </a:r>
            <a:br>
              <a:rPr lang="en-GB" dirty="0">
                <a:ea typeface="+mj-ea"/>
                <a:cs typeface="+mj-cs"/>
              </a:rPr>
            </a:br>
            <a:r>
              <a:rPr lang="en-GB" i="1" dirty="0">
                <a:ea typeface="+mj-ea"/>
                <a:cs typeface="+mj-cs"/>
              </a:rPr>
              <a:t>Human Rights</a:t>
            </a:r>
          </a:p>
        </p:txBody>
      </p:sp>
      <p:pic>
        <p:nvPicPr>
          <p:cNvPr id="9221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5791201"/>
            <a:ext cx="2174875" cy="87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6" y="116320"/>
            <a:ext cx="1272654" cy="1080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8339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ea"/>
                <a:cs typeface="+mj-cs"/>
              </a:rPr>
              <a:t> </a:t>
            </a:r>
            <a:r>
              <a:rPr lang="cy-GB" dirty="0">
                <a:ea typeface="+mj-ea"/>
                <a:cs typeface="+mj-cs"/>
              </a:rPr>
              <a:t>Hawliau Dynol</a:t>
            </a:r>
            <a:br>
              <a:rPr lang="en-GB" dirty="0">
                <a:ea typeface="+mj-ea"/>
                <a:cs typeface="+mj-cs"/>
              </a:rPr>
            </a:br>
            <a:r>
              <a:rPr lang="en-GB" i="1" dirty="0">
                <a:ea typeface="+mj-ea"/>
                <a:cs typeface="+mj-cs"/>
              </a:rPr>
              <a:t>Human Rights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 fontScale="62500" lnSpcReduction="20000"/>
          </a:bodyPr>
          <a:lstStyle/>
          <a:p>
            <a:r>
              <a:rPr lang="cy-GB" sz="2800" dirty="0">
                <a:solidFill>
                  <a:srgbClr val="000000"/>
                </a:solidFill>
                <a:ea typeface="DengXian" panose="02010600030101010101" pitchFamily="2" charset="-122"/>
              </a:rPr>
              <a:t>Cyhoeddwyd y Confensiwn Ewropeaidd ar Hawliau Dynol (ECHR) oedd 1949. Y Deyrnas Unedig oedd y wlad gyntaf i gadarnhau'r confensiwn ym mis Mawrth 1951. </a:t>
            </a:r>
            <a:endParaRPr lang="cy-GB" sz="2800" dirty="0">
              <a:solidFill>
                <a:srgbClr val="000000"/>
              </a:solidFill>
              <a:effectLst/>
              <a:ea typeface="DengXian" panose="02010600030101010101" pitchFamily="2" charset="-122"/>
            </a:endParaRPr>
          </a:p>
          <a:p>
            <a:r>
              <a:rPr lang="cy-GB" sz="2800" dirty="0">
                <a:solidFill>
                  <a:srgbClr val="000000"/>
                </a:solidFill>
                <a:ea typeface="DengXian" panose="02010600030101010101" pitchFamily="2" charset="-122"/>
              </a:rPr>
              <a:t>Fodd bynnag, cymerodd tan 1998 i'r DU ymgorffori'r hawliau hyn yn ei chyfraith ddomestig. Cyn y cyfnod hwn, roedd y DU wedi ei rhwymo i gytundebau hawliau dynol eraill, er na ddiogelid hawliau dynol gan ddeddfwriaeth.  
</a:t>
            </a:r>
            <a:r>
              <a:rPr lang="cy-GB" sz="2800" dirty="0">
                <a:ea typeface="DengXian" panose="02010600030101010101" pitchFamily="2" charset="-122"/>
              </a:rPr>
              <a:t>Yn y DU, daeth y Ddeddf Hawliau Dynol (HRA 1998) yn gyfraith gwlad yn y DU ac mae wedi bod yn weithredol er 2000</a:t>
            </a:r>
            <a:endParaRPr lang="cy-GB" sz="2800" i="1" dirty="0"/>
          </a:p>
          <a:p>
            <a:pPr marL="447675" indent="-383540"/>
            <a:endParaRPr lang="en-GB" dirty="0">
              <a:cs typeface="Arial"/>
            </a:endParaRPr>
          </a:p>
          <a:p>
            <a:pPr marL="64008" indent="0">
              <a:buNone/>
            </a:pPr>
            <a:endParaRPr lang="en-GB" dirty="0"/>
          </a:p>
          <a:p>
            <a:endParaRPr lang="en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900" dirty="0">
                <a:solidFill>
                  <a:srgbClr val="000000"/>
                </a:solidFill>
                <a:effectLst/>
                <a:ea typeface="DengXian" panose="02010600030101010101" pitchFamily="2" charset="-122"/>
              </a:rPr>
              <a:t>The European Convention on Human Rights (ECHR) was 1949. The United Kingdom was the first nation to ratify the convention in March of 1951. </a:t>
            </a:r>
          </a:p>
          <a:p>
            <a:r>
              <a:rPr lang="en-GB" sz="2900" dirty="0">
                <a:solidFill>
                  <a:srgbClr val="000000"/>
                </a:solidFill>
                <a:effectLst/>
                <a:ea typeface="DengXian" panose="02010600030101010101" pitchFamily="2" charset="-122"/>
              </a:rPr>
              <a:t>However, it took until 1998 for the UK to enshrine these rights into domestic law. </a:t>
            </a:r>
            <a:r>
              <a:rPr lang="en-GB" sz="2900" dirty="0">
                <a:effectLst/>
                <a:ea typeface="DengXian" panose="02010600030101010101" pitchFamily="2" charset="-122"/>
              </a:rPr>
              <a:t>Prior to this time the UK was signed up to other human rights treaties, even though human rights were not protected by legislation. </a:t>
            </a:r>
            <a:r>
              <a:rPr lang="en-GB" sz="2900" dirty="0">
                <a:solidFill>
                  <a:srgbClr val="000000"/>
                </a:solidFill>
                <a:effectLst/>
                <a:ea typeface="DengXian" panose="02010600030101010101" pitchFamily="2" charset="-122"/>
              </a:rPr>
              <a:t> </a:t>
            </a:r>
          </a:p>
          <a:p>
            <a:r>
              <a:rPr lang="en-GB" sz="2900" dirty="0">
                <a:effectLst/>
                <a:ea typeface="DengXian" panose="02010600030101010101" pitchFamily="2" charset="-122"/>
              </a:rPr>
              <a:t>In the UK, the Human Rights Act (HRA 1998) became law in the UK and has been operational since 2000</a:t>
            </a:r>
            <a:endParaRPr lang="en-GB" sz="2900" i="1" dirty="0"/>
          </a:p>
          <a:p>
            <a:pPr marL="64008" indent="0">
              <a:buNone/>
            </a:pPr>
            <a:endParaRPr lang="en-GB" sz="2900" dirty="0"/>
          </a:p>
          <a:p>
            <a:endParaRPr lang="en-GB" sz="2400" dirty="0"/>
          </a:p>
        </p:txBody>
      </p:sp>
      <p:pic>
        <p:nvPicPr>
          <p:cNvPr id="6" name="Graphic 5" descr="Group brainstorm with solid fill">
            <a:extLst>
              <a:ext uri="{FF2B5EF4-FFF2-40B4-BE49-F238E27FC236}">
                <a16:creationId xmlns:a16="http://schemas.microsoft.com/office/drawing/2014/main" id="{AE28988A-14D7-4C67-A2BF-0C09C2FCEA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36872" y="43542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096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/>
              <a:t>Hawliau Plant</a:t>
            </a:r>
            <a:br>
              <a:rPr lang="cy-GB"/>
            </a:br>
            <a:r>
              <a:rPr lang="cy-GB" i="1"/>
              <a:t>Children’s Rights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dirty="0" err="1"/>
              <a:t>Confensiwn</a:t>
            </a:r>
            <a:r>
              <a:rPr lang="en-GB" dirty="0"/>
              <a:t> y </a:t>
            </a:r>
            <a:r>
              <a:rPr lang="en-GB" dirty="0" err="1"/>
              <a:t>Cenhedloedd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Hawliau’r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1989</a:t>
            </a:r>
            <a:endParaRPr lang="en-US" dirty="0"/>
          </a:p>
          <a:p>
            <a:pPr marL="565150" indent="-457200">
              <a:buFont typeface="Wingdings" pitchFamily="2" charset="2"/>
              <a:buChar char="Ø"/>
            </a:pPr>
            <a:r>
              <a:rPr lang="en-GB" altLang="en-US" sz="2400" dirty="0">
                <a:ea typeface="ＭＳ Ｐゴシック"/>
              </a:rPr>
              <a:t>Y CCUHP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cynnwys</a:t>
            </a:r>
            <a:r>
              <a:rPr lang="en-GB" altLang="en-US" sz="2400" dirty="0">
                <a:ea typeface="ＭＳ Ｐゴシック"/>
              </a:rPr>
              <a:t> 54 </a:t>
            </a:r>
            <a:r>
              <a:rPr lang="en-GB" altLang="en-US" sz="2400" dirty="0" err="1">
                <a:ea typeface="ＭＳ Ｐゴシック"/>
              </a:rPr>
              <a:t>adran</a:t>
            </a:r>
            <a:r>
              <a:rPr lang="en-GB" altLang="en-US" sz="2400" dirty="0">
                <a:ea typeface="ＭＳ Ｐゴシック"/>
              </a:rPr>
              <a:t> neu ‘</a:t>
            </a:r>
            <a:r>
              <a:rPr lang="en-GB" altLang="en-US" sz="2400" dirty="0" err="1">
                <a:ea typeface="ＭＳ Ｐゴシック"/>
              </a:rPr>
              <a:t>erthygl</a:t>
            </a:r>
            <a:r>
              <a:rPr lang="en-GB" altLang="en-US" sz="2400" dirty="0">
                <a:ea typeface="ＭＳ Ｐゴシック"/>
              </a:rPr>
              <a:t>’</a:t>
            </a:r>
            <a:endParaRPr lang="en-GB" altLang="en-US" sz="2400" dirty="0">
              <a:ea typeface="ＭＳ Ｐゴシック"/>
              <a:cs typeface="Arial"/>
            </a:endParaRPr>
          </a:p>
          <a:p>
            <a:pPr marL="565150" indent="-457200">
              <a:buFont typeface="Wingdings" pitchFamily="2" charset="2"/>
              <a:buChar char="Ø"/>
            </a:pPr>
            <a:r>
              <a:rPr lang="en-GB" altLang="en-US" sz="2400" dirty="0" err="1">
                <a:ea typeface="ＭＳ Ｐゴシック"/>
              </a:rPr>
              <a:t>Rhydd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Erthyglau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fframwaith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llawn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safonau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egwyddorion</a:t>
            </a:r>
            <a:r>
              <a:rPr lang="en-GB" altLang="en-US" sz="2400" dirty="0">
                <a:ea typeface="ＭＳ Ｐゴシック"/>
              </a:rPr>
              <a:t> ac </a:t>
            </a:r>
            <a:r>
              <a:rPr lang="en-GB" altLang="en-US" sz="2400" dirty="0" err="1">
                <a:ea typeface="ＭＳ Ｐゴシック"/>
              </a:rPr>
              <a:t>arweiniad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weithredu</a:t>
            </a:r>
            <a:endParaRPr lang="en-GB" altLang="en-US" sz="2400" dirty="0">
              <a:ea typeface="ＭＳ Ｐゴシック"/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United Nations Convention on the Rights of the Child 1989</a:t>
            </a:r>
          </a:p>
          <a:p>
            <a:r>
              <a:rPr lang="en-GB" altLang="en-US" sz="2400" i="1" dirty="0">
                <a:ea typeface="ＭＳ Ｐゴシック" pitchFamily="34" charset="-128"/>
              </a:rPr>
              <a:t>The UNCRC contains 54 sections or 'Articles' </a:t>
            </a:r>
          </a:p>
          <a:p>
            <a:r>
              <a:rPr lang="en-GB" altLang="en-US" sz="2400" i="1" dirty="0">
                <a:ea typeface="ＭＳ Ｐゴシック" pitchFamily="34" charset="-128"/>
              </a:rPr>
              <a:t>The Articles provide a complete framework of standards, principles and implementation guidance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54166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0862E-F4F5-4B8E-A638-970D4B5AE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r>
              <a:rPr lang="en-GB" sz="3600" dirty="0" err="1"/>
              <a:t>Darpariaeth</a:t>
            </a:r>
            <a:r>
              <a:rPr lang="en-GB" sz="3600" dirty="0"/>
              <a:t>, </a:t>
            </a:r>
            <a:r>
              <a:rPr lang="en-GB" sz="3600" dirty="0" err="1"/>
              <a:t>Diogelwch</a:t>
            </a:r>
            <a:r>
              <a:rPr lang="en-GB" sz="3600" dirty="0"/>
              <a:t> a </a:t>
            </a:r>
            <a:r>
              <a:rPr lang="en-GB" sz="3600" dirty="0" err="1"/>
              <a:t>Chyfranogiad</a:t>
            </a:r>
            <a:br>
              <a:rPr lang="en-GB" dirty="0"/>
            </a:br>
            <a:r>
              <a:rPr lang="en-GB" dirty="0"/>
              <a:t>The three P’s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45D3F-AAA4-44D8-AB0B-5A899572E4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 lnSpcReduction="10000"/>
          </a:bodyPr>
          <a:lstStyle/>
          <a:p>
            <a:pPr marL="447675" indent="-383540"/>
            <a:r>
              <a:rPr lang="en-GB" dirty="0">
                <a:cs typeface="Arial"/>
              </a:rPr>
              <a:t>Darpariaeth</a:t>
            </a:r>
          </a:p>
          <a:p>
            <a:pPr marL="447675" indent="-383540"/>
            <a:r>
              <a:rPr lang="en-GB" dirty="0" err="1">
                <a:cs typeface="Arial"/>
              </a:rPr>
              <a:t>Diogelwch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 err="1">
                <a:cs typeface="Arial"/>
              </a:rPr>
              <a:t>Cyfranogiad</a:t>
            </a:r>
            <a:endParaRPr lang="en-GB" dirty="0">
              <a:cs typeface="Arial"/>
            </a:endParaRPr>
          </a:p>
          <a:p>
            <a:pPr marL="64135" indent="0">
              <a:buNone/>
            </a:pPr>
            <a:r>
              <a:rPr lang="en-GB" dirty="0">
                <a:cs typeface="Arial"/>
              </a:rPr>
              <a:t>Beth a </a:t>
            </a:r>
            <a:r>
              <a:rPr lang="en-GB" dirty="0" err="1">
                <a:cs typeface="Arial"/>
              </a:rPr>
              <a:t>olygwn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wrth</a:t>
            </a:r>
            <a:r>
              <a:rPr lang="en-GB" dirty="0">
                <a:cs typeface="Arial"/>
              </a:rPr>
              <a:t> y </a:t>
            </a:r>
            <a:r>
              <a:rPr lang="en-GB" dirty="0" err="1">
                <a:cs typeface="Arial"/>
              </a:rPr>
              <a:t>termau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hyn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wrth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ystyried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hawliau</a:t>
            </a:r>
            <a:r>
              <a:rPr lang="en-GB" dirty="0">
                <a:cs typeface="Arial"/>
              </a:rPr>
              <a:t> plant?</a:t>
            </a:r>
          </a:p>
          <a:p>
            <a:pPr marL="64135" indent="0">
              <a:buNone/>
            </a:pPr>
            <a:endParaRPr lang="en-GB" dirty="0">
              <a:cs typeface="Arial"/>
            </a:endParaRPr>
          </a:p>
          <a:p>
            <a:pPr marL="64135" indent="0">
              <a:buNone/>
            </a:pPr>
            <a:endParaRPr lang="en-GB" dirty="0">
              <a:cs typeface="Arial"/>
            </a:endParaRPr>
          </a:p>
          <a:p>
            <a:pPr marL="63500" indent="0">
              <a:buNone/>
            </a:pPr>
            <a:r>
              <a:rPr lang="en-GB" sz="1600" dirty="0" err="1">
                <a:ea typeface="+mn-lt"/>
                <a:cs typeface="+mn-lt"/>
              </a:rPr>
              <a:t>Darllen</a:t>
            </a:r>
            <a:r>
              <a:rPr lang="en-GB" sz="1600" dirty="0">
                <a:ea typeface="+mn-lt"/>
                <a:cs typeface="+mn-lt"/>
              </a:rPr>
              <a:t> Pellach:</a:t>
            </a:r>
            <a:endParaRPr lang="en-US" sz="1600" dirty="0">
              <a:ea typeface="+mn-lt"/>
              <a:cs typeface="+mn-lt"/>
            </a:endParaRPr>
          </a:p>
          <a:p>
            <a:pPr marL="63500" indent="0">
              <a:buNone/>
            </a:pPr>
            <a:r>
              <a:rPr lang="en-GB" sz="1600" dirty="0">
                <a:ea typeface="+mn-lt"/>
                <a:cs typeface="+mn-lt"/>
              </a:rPr>
              <a:t>Alderson, P. (2008) </a:t>
            </a:r>
            <a:r>
              <a:rPr lang="en-GB" sz="1600" i="1" dirty="0">
                <a:ea typeface="+mn-lt"/>
                <a:cs typeface="+mn-lt"/>
              </a:rPr>
              <a:t>Young Children's Rights: Exploring Beliefs, Principles and Practice</a:t>
            </a:r>
            <a:r>
              <a:rPr lang="en-GB" sz="1600" dirty="0">
                <a:ea typeface="+mn-lt"/>
                <a:cs typeface="+mn-lt"/>
              </a:rPr>
              <a:t>. London: Jessica Kingsley</a:t>
            </a:r>
            <a:endParaRPr lang="en-GB" sz="160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34ABE-0E37-4895-9045-2005321134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Provision</a:t>
            </a:r>
          </a:p>
          <a:p>
            <a:r>
              <a:rPr lang="en-GB" dirty="0"/>
              <a:t>Protection</a:t>
            </a:r>
          </a:p>
          <a:p>
            <a:r>
              <a:rPr lang="en-GB" dirty="0"/>
              <a:t>Participation</a:t>
            </a:r>
          </a:p>
          <a:p>
            <a:pPr marL="64008" indent="0">
              <a:buNone/>
            </a:pPr>
            <a:r>
              <a:rPr lang="en-GB" dirty="0"/>
              <a:t>What do we mean by these terms when considering children’s rights?</a:t>
            </a:r>
          </a:p>
          <a:p>
            <a:pPr marL="64008" indent="0">
              <a:buNone/>
            </a:pPr>
            <a:endParaRPr lang="en-GB" sz="2200" dirty="0"/>
          </a:p>
          <a:p>
            <a:pPr marL="64008" indent="0">
              <a:buNone/>
            </a:pPr>
            <a:endParaRPr lang="en-GB" sz="1700" dirty="0"/>
          </a:p>
          <a:p>
            <a:pPr marL="64008" indent="0">
              <a:buNone/>
            </a:pPr>
            <a:r>
              <a:rPr lang="en-GB" sz="1700" dirty="0"/>
              <a:t>Further reading:</a:t>
            </a:r>
          </a:p>
          <a:p>
            <a:pPr marL="64008" indent="0">
              <a:buNone/>
            </a:pPr>
            <a:r>
              <a:rPr lang="en-GB" sz="1700" dirty="0"/>
              <a:t>Alderson, P. (2008) </a:t>
            </a:r>
            <a:r>
              <a:rPr lang="en-GB" sz="1700" i="1" dirty="0"/>
              <a:t>Young Children's Rights: Exploring Beliefs, Principles and Practice</a:t>
            </a:r>
            <a:r>
              <a:rPr lang="en-GB" sz="1700" dirty="0"/>
              <a:t>. London: Jessica Kingsley</a:t>
            </a:r>
          </a:p>
          <a:p>
            <a:pPr marL="6400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005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6200" y="1727366"/>
            <a:ext cx="4038600" cy="4525962"/>
          </a:xfrm>
        </p:spPr>
        <p:txBody>
          <a:bodyPr vert="horz" lIns="91440" tIns="45720" rIns="91440" bIns="45720" anchor="t">
            <a:normAutofit lnSpcReduction="10000"/>
          </a:bodyPr>
          <a:lstStyle/>
          <a:p>
            <a:pPr marL="447675" indent="-383540"/>
            <a:r>
              <a:rPr lang="en-GB" altLang="en-US" sz="2800" dirty="0" err="1">
                <a:ea typeface="ＭＳ Ｐゴシック"/>
              </a:rPr>
              <a:t>Mabwysiadodd</a:t>
            </a:r>
            <a:r>
              <a:rPr lang="en-GB" altLang="en-US" sz="2800" dirty="0">
                <a:ea typeface="ＭＳ Ｐゴシック"/>
              </a:rPr>
              <a:t> Cymru y CCUHP </a:t>
            </a:r>
            <a:r>
              <a:rPr lang="en-GB" altLang="en-US" sz="2800" dirty="0" err="1">
                <a:ea typeface="ＭＳ Ｐゴシック"/>
              </a:rPr>
              <a:t>fel</a:t>
            </a:r>
            <a:r>
              <a:rPr lang="en-GB" altLang="en-US" sz="2800" dirty="0">
                <a:ea typeface="ＭＳ Ｐゴシック"/>
              </a:rPr>
              <a:t> sail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bob </a:t>
            </a:r>
            <a:r>
              <a:rPr lang="en-GB" altLang="en-US" sz="2800" dirty="0" err="1">
                <a:ea typeface="ＭＳ Ｐゴシック"/>
              </a:rPr>
              <a:t>penderfyniad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bolisi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gyfer</a:t>
            </a:r>
            <a:r>
              <a:rPr lang="en-GB" altLang="en-US" sz="2800" dirty="0">
                <a:ea typeface="ＭＳ Ｐゴシック"/>
              </a:rPr>
              <a:t> plant a </a:t>
            </a:r>
            <a:r>
              <a:rPr lang="en-GB" altLang="en-US" sz="2800" dirty="0" err="1">
                <a:ea typeface="ＭＳ Ｐゴシック"/>
              </a:rPr>
              <a:t>phobl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ifanc</a:t>
            </a:r>
            <a:endParaRPr lang="en-GB" altLang="en-US" sz="2800" dirty="0">
              <a:ea typeface="ＭＳ Ｐゴシック"/>
              <a:cs typeface="Arial"/>
            </a:endParaRPr>
          </a:p>
          <a:p>
            <a:pPr marL="447675" indent="-383540" eaLnBrk="1" hangingPunct="1"/>
            <a:r>
              <a:rPr lang="en-GB" altLang="en-US" sz="2800" dirty="0" err="1">
                <a:ea typeface="ＭＳ Ｐゴシック"/>
              </a:rPr>
              <a:t>Mynegir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hawliau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yma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drwy’r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b="1" dirty="0">
                <a:solidFill>
                  <a:srgbClr val="FF0000"/>
                </a:solidFill>
                <a:ea typeface="ＭＳ Ｐゴシック"/>
              </a:rPr>
              <a:t>saith nod </a:t>
            </a:r>
            <a:r>
              <a:rPr lang="en-GB" altLang="en-US" sz="2800" b="1" dirty="0" err="1">
                <a:solidFill>
                  <a:srgbClr val="FF0000"/>
                </a:solidFill>
                <a:ea typeface="ＭＳ Ｐゴシック"/>
              </a:rPr>
              <a:t>craidd</a:t>
            </a:r>
            <a:endParaRPr lang="en-GB" altLang="en-US" sz="2800" b="1" dirty="0">
              <a:solidFill>
                <a:srgbClr val="FF0000"/>
              </a:solidFill>
              <a:ea typeface="ＭＳ Ｐゴシック"/>
              <a:cs typeface="Arial"/>
            </a:endParaRPr>
          </a:p>
          <a:p>
            <a:pPr marL="447675" indent="-383540" eaLnBrk="1" hangingPunct="1"/>
            <a:r>
              <a:rPr lang="en-GB" altLang="en-US" sz="2800" dirty="0" err="1">
                <a:ea typeface="ＭＳ Ｐゴシック"/>
              </a:rPr>
              <a:t>Sef</a:t>
            </a:r>
            <a:r>
              <a:rPr lang="en-GB" altLang="en-US" sz="2800" dirty="0">
                <a:ea typeface="ＭＳ Ｐゴシック"/>
              </a:rPr>
              <a:t>….</a:t>
            </a:r>
            <a:endParaRPr lang="en-GB" altLang="en-US" sz="2800" dirty="0">
              <a:ea typeface="ＭＳ Ｐゴシック"/>
              <a:cs typeface="Arial"/>
            </a:endParaRPr>
          </a:p>
        </p:txBody>
      </p:sp>
      <p:sp>
        <p:nvSpPr>
          <p:cNvPr id="34819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1748387"/>
            <a:ext cx="3960813" cy="4525962"/>
          </a:xfrm>
        </p:spPr>
        <p:txBody>
          <a:bodyPr>
            <a:normAutofit lnSpcReduction="10000"/>
          </a:bodyPr>
          <a:lstStyle/>
          <a:p>
            <a:r>
              <a:rPr lang="en-GB" altLang="en-US" sz="2800" i="1">
                <a:ea typeface="ＭＳ Ｐゴシック" pitchFamily="34" charset="-128"/>
              </a:rPr>
              <a:t>Wales adopted the UNCRC as the basis of all policy-making for children and young people. </a:t>
            </a:r>
          </a:p>
          <a:p>
            <a:r>
              <a:rPr lang="en-GB" altLang="en-US" sz="2800" i="1">
                <a:ea typeface="ＭＳ Ｐゴシック" pitchFamily="34" charset="-128"/>
              </a:rPr>
              <a:t>These rights are articulated through the </a:t>
            </a:r>
            <a:r>
              <a:rPr lang="en-GB" altLang="en-US" sz="2800" b="1" i="1">
                <a:solidFill>
                  <a:srgbClr val="FF0000"/>
                </a:solidFill>
                <a:ea typeface="ＭＳ Ｐゴシック" pitchFamily="34" charset="-128"/>
              </a:rPr>
              <a:t>seven core aims</a:t>
            </a:r>
          </a:p>
          <a:p>
            <a:r>
              <a:rPr lang="en-GB" altLang="en-US" sz="2800" i="1">
                <a:ea typeface="ＭＳ Ｐゴシック" pitchFamily="34" charset="-128"/>
              </a:rPr>
              <a:t>These are…..</a:t>
            </a:r>
          </a:p>
          <a:p>
            <a:endParaRPr lang="en-US" altLang="en-US" sz="2800" i="1">
              <a:ea typeface="ＭＳ Ｐゴシック" pitchFamily="34" charset="-128"/>
            </a:endParaRPr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i="1">
                <a:effectLst/>
                <a:ea typeface="+mj-ea"/>
                <a:cs typeface="+mj-cs"/>
              </a:rPr>
              <a:t>                                   </a:t>
            </a:r>
            <a:endParaRPr lang="en-GB" sz="4900" i="1">
              <a:effectLst/>
              <a:ea typeface="+mj-ea"/>
              <a:cs typeface="+mj-cs"/>
            </a:endParaRPr>
          </a:p>
        </p:txBody>
      </p:sp>
      <p:pic>
        <p:nvPicPr>
          <p:cNvPr id="3482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252359"/>
            <a:ext cx="2619375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517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57A1F-F23E-4E84-A6CA-F4EBCA297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r>
              <a:rPr lang="en-GB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cs typeface="Arial"/>
              </a:rPr>
              <a:t>Saith nod </a:t>
            </a:r>
            <a:r>
              <a:rPr lang="en-GB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cs typeface="Arial"/>
              </a:rPr>
              <a:t>craidd</a:t>
            </a:r>
            <a:br>
              <a:rPr lang="en-GB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cs typeface="Arial"/>
              </a:rPr>
            </a:br>
            <a:r>
              <a:rPr lang="en-GB" b="1" i="1" dirty="0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ea typeface="+mj-lt"/>
                <a:cs typeface="+mj-lt"/>
              </a:rPr>
              <a:t>Seven core aims</a:t>
            </a:r>
            <a:endParaRPr lang="en-GB" dirty="0">
              <a:ln w="6350">
                <a:solidFill>
                  <a:srgbClr val="4F81BD">
                    <a:shade val="43000"/>
                  </a:srgbClr>
                </a:solidFill>
              </a:ln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F4591-8F5A-4413-BFF1-1705373DB0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683" y="1722437"/>
            <a:ext cx="4564117" cy="4525963"/>
          </a:xfrm>
        </p:spPr>
        <p:txBody>
          <a:bodyPr vert="horz" lIns="91440" tIns="45720" rIns="91440" bIns="45720" anchor="t">
            <a:noAutofit/>
          </a:bodyPr>
          <a:lstStyle/>
          <a:p>
            <a:pPr marL="447675" indent="-383540"/>
            <a:r>
              <a:rPr lang="en-GB" sz="1800" dirty="0">
                <a:ea typeface="+mn-lt"/>
                <a:cs typeface="+mn-lt"/>
              </a:rPr>
              <a:t>Cael </a:t>
            </a:r>
            <a:r>
              <a:rPr lang="en-GB" sz="1800" dirty="0" err="1">
                <a:ea typeface="+mn-lt"/>
                <a:cs typeface="+mn-lt"/>
              </a:rPr>
              <a:t>dechrau</a:t>
            </a:r>
            <a:r>
              <a:rPr lang="en-GB" sz="1800" dirty="0">
                <a:ea typeface="+mn-lt"/>
                <a:cs typeface="+mn-lt"/>
              </a:rPr>
              <a:t> da </a:t>
            </a:r>
            <a:r>
              <a:rPr lang="en-GB" sz="1800" dirty="0" err="1">
                <a:ea typeface="+mn-lt"/>
                <a:cs typeface="+mn-lt"/>
              </a:rPr>
              <a:t>mewn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bywyd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dirty="0">
                <a:ea typeface="+mn-lt"/>
                <a:cs typeface="+mn-lt"/>
              </a:rPr>
              <a:t>Cael </a:t>
            </a:r>
            <a:r>
              <a:rPr lang="en-GB" sz="1800" dirty="0" err="1">
                <a:ea typeface="+mn-lt"/>
                <a:cs typeface="+mn-lt"/>
              </a:rPr>
              <a:t>ystod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gynhwysfawr</a:t>
            </a:r>
            <a:r>
              <a:rPr lang="en-GB" sz="1800" dirty="0">
                <a:ea typeface="+mn-lt"/>
                <a:cs typeface="+mn-lt"/>
              </a:rPr>
              <a:t> o </a:t>
            </a:r>
            <a:r>
              <a:rPr lang="en-GB" sz="1800" dirty="0" err="1">
                <a:ea typeface="+mn-lt"/>
                <a:cs typeface="+mn-lt"/>
              </a:rPr>
              <a:t>gyfleoedd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addysg</a:t>
            </a:r>
            <a:r>
              <a:rPr lang="en-GB" sz="1800" dirty="0">
                <a:ea typeface="+mn-lt"/>
                <a:cs typeface="+mn-lt"/>
              </a:rPr>
              <a:t> a </a:t>
            </a:r>
            <a:r>
              <a:rPr lang="en-GB" sz="1800" dirty="0" err="1">
                <a:ea typeface="+mn-lt"/>
                <a:cs typeface="+mn-lt"/>
              </a:rPr>
              <a:t>dysgu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err="1">
                <a:ea typeface="+mn-lt"/>
                <a:cs typeface="+mn-lt"/>
              </a:rPr>
              <a:t>Mwynhau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yr</a:t>
            </a:r>
            <a:r>
              <a:rPr lang="en-GB" sz="1800" dirty="0">
                <a:ea typeface="+mn-lt"/>
                <a:cs typeface="+mn-lt"/>
              </a:rPr>
              <a:t> iechyd </a:t>
            </a:r>
            <a:r>
              <a:rPr lang="en-GB" sz="1800" err="1">
                <a:ea typeface="+mn-lt"/>
                <a:cs typeface="+mn-lt"/>
              </a:rPr>
              <a:t>gorau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posibl</a:t>
            </a:r>
            <a:r>
              <a:rPr lang="en-GB" sz="1800" dirty="0">
                <a:ea typeface="+mn-lt"/>
                <a:cs typeface="+mn-lt"/>
              </a:rPr>
              <a:t> a bod </a:t>
            </a:r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rhydd</a:t>
            </a:r>
            <a:r>
              <a:rPr lang="en-GB" sz="1800" dirty="0">
                <a:ea typeface="+mn-lt"/>
                <a:cs typeface="+mn-lt"/>
              </a:rPr>
              <a:t> o </a:t>
            </a:r>
            <a:r>
              <a:rPr lang="en-GB" sz="1800" err="1">
                <a:ea typeface="+mn-lt"/>
                <a:cs typeface="+mn-lt"/>
              </a:rPr>
              <a:t>gamdriniaeth</a:t>
            </a:r>
            <a:r>
              <a:rPr lang="en-GB" sz="1800" dirty="0">
                <a:ea typeface="+mn-lt"/>
                <a:cs typeface="+mn-lt"/>
              </a:rPr>
              <a:t>, </a:t>
            </a:r>
            <a:r>
              <a:rPr lang="en-GB" sz="1800" err="1">
                <a:ea typeface="+mn-lt"/>
                <a:cs typeface="+mn-lt"/>
              </a:rPr>
              <a:t>erledigaeth</a:t>
            </a:r>
            <a:r>
              <a:rPr lang="en-GB" sz="1800" dirty="0">
                <a:ea typeface="+mn-lt"/>
                <a:cs typeface="+mn-lt"/>
              </a:rPr>
              <a:t> a </a:t>
            </a:r>
            <a:r>
              <a:rPr lang="en-GB" sz="1800" err="1">
                <a:ea typeface="+mn-lt"/>
                <a:cs typeface="+mn-lt"/>
              </a:rPr>
              <a:t>chamfanteisio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dirty="0">
                <a:ea typeface="+mn-lt"/>
                <a:cs typeface="+mn-lt"/>
              </a:rPr>
              <a:t>Cael </a:t>
            </a:r>
            <a:r>
              <a:rPr lang="en-GB" sz="1800" err="1">
                <a:ea typeface="+mn-lt"/>
                <a:cs typeface="+mn-lt"/>
              </a:rPr>
              <a:t>mynediad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i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weithgareddau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chwarae</a:t>
            </a:r>
            <a:r>
              <a:rPr lang="en-GB" sz="1800" dirty="0">
                <a:ea typeface="+mn-lt"/>
                <a:cs typeface="+mn-lt"/>
              </a:rPr>
              <a:t>, </a:t>
            </a:r>
            <a:r>
              <a:rPr lang="en-GB" sz="1800" err="1">
                <a:ea typeface="+mn-lt"/>
                <a:cs typeface="+mn-lt"/>
              </a:rPr>
              <a:t>hamdden</a:t>
            </a:r>
            <a:r>
              <a:rPr lang="en-GB" sz="1800" dirty="0">
                <a:ea typeface="+mn-lt"/>
                <a:cs typeface="+mn-lt"/>
              </a:rPr>
              <a:t>, </a:t>
            </a:r>
            <a:r>
              <a:rPr lang="en-GB" sz="1800" err="1">
                <a:ea typeface="+mn-lt"/>
                <a:cs typeface="+mn-lt"/>
              </a:rPr>
              <a:t>chwaraeon</a:t>
            </a:r>
            <a:r>
              <a:rPr lang="en-GB" sz="1800" dirty="0">
                <a:ea typeface="+mn-lt"/>
                <a:cs typeface="+mn-lt"/>
              </a:rPr>
              <a:t> a </a:t>
            </a:r>
            <a:r>
              <a:rPr lang="en-GB" sz="1800" err="1">
                <a:ea typeface="+mn-lt"/>
                <a:cs typeface="+mn-lt"/>
              </a:rPr>
              <a:t>diwylliannol</a:t>
            </a:r>
            <a:r>
              <a:rPr lang="en-GB" sz="1800" dirty="0">
                <a:ea typeface="+mn-lt"/>
                <a:cs typeface="+mn-lt"/>
              </a:rPr>
              <a:t>;</a:t>
            </a:r>
            <a:endParaRPr lang="en-GB" sz="1800" dirty="0">
              <a:cs typeface="Arial"/>
            </a:endParaRPr>
          </a:p>
          <a:p>
            <a:pPr marL="447675" indent="-383540"/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gwrandawiad</a:t>
            </a:r>
            <a:r>
              <a:rPr lang="en-GB" sz="1800" dirty="0">
                <a:ea typeface="+mn-lt"/>
                <a:cs typeface="+mn-lt"/>
              </a:rPr>
              <a:t>, </a:t>
            </a:r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eu</a:t>
            </a:r>
            <a:r>
              <a:rPr lang="en-GB" sz="1800" dirty="0">
                <a:ea typeface="+mn-lt"/>
                <a:cs typeface="+mn-lt"/>
              </a:rPr>
              <a:t> trin â </a:t>
            </a:r>
            <a:r>
              <a:rPr lang="en-GB" sz="1800" err="1">
                <a:ea typeface="+mn-lt"/>
                <a:cs typeface="+mn-lt"/>
              </a:rPr>
              <a:t>pharch</a:t>
            </a:r>
            <a:r>
              <a:rPr lang="en-GB" sz="1800" dirty="0">
                <a:ea typeface="+mn-lt"/>
                <a:cs typeface="+mn-lt"/>
              </a:rPr>
              <a:t>, a bod </a:t>
            </a:r>
            <a:r>
              <a:rPr lang="en-GB" sz="1800" err="1">
                <a:ea typeface="+mn-lt"/>
                <a:cs typeface="+mn-lt"/>
              </a:rPr>
              <a:t>eu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hil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a'u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hunaniaeth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ddiwylliannol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eu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cydnabod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dirty="0">
                <a:ea typeface="+mn-lt"/>
                <a:cs typeface="+mn-lt"/>
              </a:rPr>
              <a:t>Cael </a:t>
            </a:r>
            <a:r>
              <a:rPr lang="en-GB" sz="1800" err="1">
                <a:ea typeface="+mn-lt"/>
                <a:cs typeface="+mn-lt"/>
              </a:rPr>
              <a:t>cartref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diogel</a:t>
            </a:r>
            <a:r>
              <a:rPr lang="en-GB" sz="1800" dirty="0">
                <a:ea typeface="+mn-lt"/>
                <a:cs typeface="+mn-lt"/>
              </a:rPr>
              <a:t> a </a:t>
            </a:r>
            <a:r>
              <a:rPr lang="en-GB" sz="1800" err="1">
                <a:ea typeface="+mn-lt"/>
                <a:cs typeface="+mn-lt"/>
              </a:rPr>
              <a:t>chymuned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sy'n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cefnogi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lles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corfforol</a:t>
            </a:r>
            <a:r>
              <a:rPr lang="en-GB" sz="1800" dirty="0">
                <a:ea typeface="+mn-lt"/>
                <a:cs typeface="+mn-lt"/>
              </a:rPr>
              <a:t> ac </a:t>
            </a:r>
            <a:r>
              <a:rPr lang="en-GB" sz="1800" err="1">
                <a:ea typeface="+mn-lt"/>
                <a:cs typeface="+mn-lt"/>
              </a:rPr>
              <a:t>emosiynol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err="1">
                <a:ea typeface="+mn-lt"/>
                <a:cs typeface="+mn-lt"/>
              </a:rPr>
              <a:t>Heb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fod</a:t>
            </a:r>
            <a:r>
              <a:rPr lang="en-GB" sz="1800" dirty="0">
                <a:ea typeface="+mn-lt"/>
                <a:cs typeface="+mn-lt"/>
              </a:rPr>
              <a:t> o dan </a:t>
            </a:r>
            <a:r>
              <a:rPr lang="en-GB" sz="1800" err="1">
                <a:ea typeface="+mn-lt"/>
                <a:cs typeface="+mn-lt"/>
              </a:rPr>
              <a:t>anfantais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oherwydd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tlodi</a:t>
            </a:r>
            <a:r>
              <a:rPr lang="en-GB" sz="1800" dirty="0">
                <a:ea typeface="+mn-lt"/>
                <a:cs typeface="+mn-lt"/>
              </a:rPr>
              <a:t>.</a:t>
            </a:r>
            <a:endParaRPr lang="en-GB" sz="1800">
              <a:cs typeface="Arial"/>
            </a:endParaRPr>
          </a:p>
          <a:p>
            <a:pPr marL="447675" indent="-383540"/>
            <a:endParaRPr lang="en-GB" sz="1400" dirty="0">
              <a:cs typeface="Arial"/>
            </a:endParaRPr>
          </a:p>
          <a:p>
            <a:pPr marL="447675" indent="-383540"/>
            <a:endParaRPr lang="en-GB" sz="140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2B4BAC-5BFD-4D19-BD48-B343760412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205013" cy="4525963"/>
          </a:xfrm>
        </p:spPr>
        <p:txBody>
          <a:bodyPr vert="horz" lIns="91440" tIns="45720" rIns="91440" bIns="45720" anchor="t">
            <a:normAutofit fontScale="70000" lnSpcReduction="20000"/>
          </a:bodyPr>
          <a:lstStyle/>
          <a:p>
            <a:pPr marL="447675" indent="-383540"/>
            <a:r>
              <a:rPr lang="en-GB" dirty="0"/>
              <a:t>Have a flying start in life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Have a comprehensive range of education and learning opportunities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Enjoy the best possible health and are free from abuse, victimisation and exploitation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Have access to play, leisure, sporting and cultural activities;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Are listened to, treated with respect, and have their race and cultural identity recognised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Have a safe home and a community which supports physical and emotional   wellbeing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Are not disadvantaged by poverty.</a:t>
            </a:r>
            <a:endParaRPr lang="en-GB" dirty="0">
              <a:cs typeface="Arial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42274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Tasg</a:t>
            </a:r>
            <a:r>
              <a:rPr lang="en-GB"/>
              <a:t> 2 / Task 2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Pam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hawliau</a:t>
            </a:r>
            <a:r>
              <a:rPr lang="en-GB"/>
              <a:t> ‘</a:t>
            </a:r>
            <a:r>
              <a:rPr lang="en-GB" err="1"/>
              <a:t>ychwanegol</a:t>
            </a:r>
            <a:r>
              <a:rPr lang="en-GB"/>
              <a:t>’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blant</a:t>
            </a:r>
            <a:r>
              <a:rPr lang="en-GB"/>
              <a:t>?</a:t>
            </a:r>
          </a:p>
          <a:p>
            <a:endParaRPr lang="cy-GB"/>
          </a:p>
          <a:p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/>
              <a:t>Why do children need ‘additional’ rights?</a:t>
            </a:r>
          </a:p>
          <a:p>
            <a:endParaRPr lang="cy-GB" i="1"/>
          </a:p>
        </p:txBody>
      </p:sp>
      <p:pic>
        <p:nvPicPr>
          <p:cNvPr id="3074" name="Picture 2" descr="C:\Users\l.roberts\AppData\Local\Microsoft\Windows\Temporary Internet Files\Content.IE5\FDGQFACQ\MP900439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2667000"/>
            <a:ext cx="228600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665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0E0AC-241C-4318-9F1B-3EF5B3178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161"/>
            <a:ext cx="8229600" cy="1399032"/>
          </a:xfrm>
        </p:spPr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diogelu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is safeguarding?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5AD68-7C93-46E6-B08F-5C03B8918A3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>
                <a:solidFill>
                  <a:srgbClr val="37394B"/>
                </a:solidFill>
                <a:latin typeface="Helvetica" panose="020B0604020202020204" pitchFamily="34" charset="0"/>
              </a:rPr>
              <a:t>Mae diogelu yn golygu atal ac amddiffyn plant ac oedolion sydd mewn perygl rhag camdriniaeth neu esgeulustod ac addysgu'r rhai o'u cwmpas i adnabod yr arwyddion a'r peryglon. (Gweithdrefnau Diogelu Cymru, 2021, Geirfa)</a:t>
            </a:r>
            <a:r>
              <a:rPr lang="en-GB" dirty="0">
                <a:solidFill>
                  <a:srgbClr val="37394B"/>
                </a:solidFill>
                <a:latin typeface="Helvetica" panose="020B0604020202020204" pitchFamily="34" charset="0"/>
              </a:rPr>
              <a:t>
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ECBDB-D511-4F16-ABF5-7083A6F27C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37394B"/>
                </a:solidFill>
                <a:effectLst/>
                <a:latin typeface="Helvetica" panose="020B0604020202020204" pitchFamily="34" charset="0"/>
              </a:rPr>
              <a:t>Safeguarding means preventing and protecting children and adults at risk from abuse or neglect and educating those around them to recognise the signs and dangers. (Wales Safeguarding Procedures, 2021, Glossary)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809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algn="r"/>
            <a:r>
              <a:rPr lang="en-GB" dirty="0"/>
              <a:t>Hanes </a:t>
            </a:r>
            <a:r>
              <a:rPr lang="en-GB" dirty="0" err="1"/>
              <a:t>Deddfwriaethol</a:t>
            </a:r>
            <a:r>
              <a:rPr lang="en-GB" dirty="0"/>
              <a:t> y DU / </a:t>
            </a:r>
            <a:br>
              <a:rPr lang="en-GB" dirty="0"/>
            </a:br>
            <a:r>
              <a:rPr lang="en-GB" dirty="0"/>
              <a:t>UK Legislative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16eg – 20fed </a:t>
            </a:r>
            <a:r>
              <a:rPr lang="en-GB" err="1"/>
              <a:t>ganrif</a:t>
            </a:r>
            <a:r>
              <a:rPr lang="en-GB"/>
              <a:t>- </a:t>
            </a:r>
            <a:r>
              <a:rPr lang="en-GB" err="1"/>
              <a:t>cyfres</a:t>
            </a:r>
            <a:r>
              <a:rPr lang="en-GB"/>
              <a:t> o </a:t>
            </a:r>
            <a:r>
              <a:rPr lang="en-GB" err="1"/>
              <a:t>Ddeddfau</a:t>
            </a:r>
            <a:r>
              <a:rPr lang="en-GB"/>
              <a:t> </a:t>
            </a:r>
            <a:r>
              <a:rPr lang="en-GB" err="1"/>
              <a:t>Tlodi</a:t>
            </a:r>
            <a:r>
              <a:rPr lang="en-GB"/>
              <a:t> - </a:t>
            </a:r>
            <a:r>
              <a:rPr lang="en-GB" err="1"/>
              <a:t>darpariaeth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gyfer plant </a:t>
            </a:r>
            <a:r>
              <a:rPr lang="en-GB" err="1"/>
              <a:t>amddifad</a:t>
            </a:r>
            <a:endParaRPr lang="en-GB"/>
          </a:p>
          <a:p>
            <a:r>
              <a:rPr lang="en-GB"/>
              <a:t>1857- </a:t>
            </a:r>
            <a:r>
              <a:rPr lang="en-GB" err="1"/>
              <a:t>Deddf</a:t>
            </a:r>
            <a:r>
              <a:rPr lang="en-GB"/>
              <a:t> </a:t>
            </a:r>
            <a:r>
              <a:rPr lang="en-GB" err="1"/>
              <a:t>Achosion</a:t>
            </a:r>
            <a:r>
              <a:rPr lang="en-GB"/>
              <a:t> </a:t>
            </a:r>
            <a:r>
              <a:rPr lang="en-GB" err="1"/>
              <a:t>Priodasol</a:t>
            </a:r>
            <a:r>
              <a:rPr lang="en-GB"/>
              <a:t> – </a:t>
            </a:r>
            <a:r>
              <a:rPr lang="en-GB" err="1"/>
              <a:t>cystodaeth</a:t>
            </a:r>
            <a:endParaRPr lang="en-GB"/>
          </a:p>
          <a:p>
            <a:r>
              <a:rPr lang="en-GB"/>
              <a:t>1889 - Atal </a:t>
            </a:r>
            <a:r>
              <a:rPr lang="en-GB" err="1"/>
              <a:t>Creulondeb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ac </a:t>
            </a:r>
            <a:r>
              <a:rPr lang="en-GB" err="1"/>
              <a:t>Amdiffyn</a:t>
            </a:r>
            <a:r>
              <a:rPr lang="en-GB"/>
              <a:t> Plant</a:t>
            </a:r>
          </a:p>
          <a:p>
            <a:r>
              <a:rPr lang="en-GB"/>
              <a:t>1933 - </a:t>
            </a:r>
            <a:r>
              <a:rPr lang="en-GB" err="1"/>
              <a:t>Deddf</a:t>
            </a:r>
            <a:r>
              <a:rPr lang="en-GB"/>
              <a:t> Plant a </a:t>
            </a:r>
            <a:r>
              <a:rPr lang="en-GB" err="1"/>
              <a:t>Phobl</a:t>
            </a:r>
            <a:r>
              <a:rPr lang="en-GB"/>
              <a:t> </a:t>
            </a:r>
            <a:r>
              <a:rPr lang="en-GB" err="1"/>
              <a:t>Ifanc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/>
              <a:t>16</a:t>
            </a:r>
            <a:r>
              <a:rPr lang="en-GB" i="1" baseline="30000"/>
              <a:t>th</a:t>
            </a:r>
            <a:r>
              <a:rPr lang="en-GB" i="1"/>
              <a:t> – 20</a:t>
            </a:r>
            <a:r>
              <a:rPr lang="en-GB" i="1" baseline="30000"/>
              <a:t>th</a:t>
            </a:r>
            <a:r>
              <a:rPr lang="en-GB" i="1"/>
              <a:t> century – a series of Poor Laws – provision for destitute children</a:t>
            </a:r>
          </a:p>
          <a:p>
            <a:r>
              <a:rPr lang="en-GB" i="1"/>
              <a:t>1857- Matrimonial Causes Act – custody</a:t>
            </a:r>
          </a:p>
          <a:p>
            <a:r>
              <a:rPr lang="en-GB" i="1"/>
              <a:t>1889 </a:t>
            </a:r>
            <a:r>
              <a:rPr lang="cy-GB" i="1"/>
              <a:t>- </a:t>
            </a:r>
            <a:r>
              <a:rPr lang="en-GB" i="1"/>
              <a:t>The Prevention of Cruelty to, and Protection of Children Act</a:t>
            </a:r>
          </a:p>
          <a:p>
            <a:r>
              <a:rPr lang="en-GB" i="1"/>
              <a:t>1933 - Children and Young Persons Act</a:t>
            </a:r>
          </a:p>
          <a:p>
            <a:r>
              <a:rPr lang="en-GB" sz="1600"/>
              <a:t>( </a:t>
            </a:r>
            <a:r>
              <a:rPr lang="en-GB" sz="1600" err="1"/>
              <a:t>Cosstick</a:t>
            </a:r>
            <a:r>
              <a:rPr lang="en-GB" sz="1600"/>
              <a:t> , </a:t>
            </a:r>
            <a:r>
              <a:rPr lang="en-GB" sz="1600" err="1"/>
              <a:t>n.d.</a:t>
            </a:r>
            <a:r>
              <a:rPr lang="en-GB" sz="1600"/>
              <a:t>)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985821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1948 - </a:t>
            </a:r>
            <a:r>
              <a:rPr lang="en-GB" dirty="0" err="1"/>
              <a:t>Deddf</a:t>
            </a:r>
            <a:r>
              <a:rPr lang="en-GB" dirty="0"/>
              <a:t> Plant –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awdurdodau</a:t>
            </a:r>
            <a:r>
              <a:rPr lang="en-GB" dirty="0"/>
              <a:t> </a:t>
            </a:r>
            <a:r>
              <a:rPr lang="en-GB" dirty="0" err="1"/>
              <a:t>lleol</a:t>
            </a:r>
            <a:endParaRPr lang="en-GB" dirty="0"/>
          </a:p>
          <a:p>
            <a:r>
              <a:rPr lang="en-GB" dirty="0"/>
              <a:t>1969 - </a:t>
            </a:r>
            <a:r>
              <a:rPr lang="en-GB" dirty="0" err="1"/>
              <a:t>Deddf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-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rhianta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leol</a:t>
            </a:r>
            <a:endParaRPr lang="en-GB" dirty="0"/>
          </a:p>
          <a:p>
            <a:r>
              <a:rPr lang="en-GB" dirty="0"/>
              <a:t>1998 - </a:t>
            </a:r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Trosedd</a:t>
            </a:r>
            <a:r>
              <a:rPr lang="en-GB" dirty="0"/>
              <a:t> ac </a:t>
            </a:r>
            <a:r>
              <a:rPr lang="en-GB" dirty="0" err="1"/>
              <a:t>Anrhefn</a:t>
            </a:r>
            <a:r>
              <a:rPr lang="en-GB" dirty="0"/>
              <a:t> -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Wasnaethau</a:t>
            </a:r>
            <a:r>
              <a:rPr lang="en-GB" dirty="0"/>
              <a:t> </a:t>
            </a:r>
            <a:r>
              <a:rPr lang="en-GB" dirty="0" err="1"/>
              <a:t>Cyfiawnder</a:t>
            </a:r>
            <a:r>
              <a:rPr lang="en-GB" dirty="0"/>
              <a:t> </a:t>
            </a:r>
            <a:r>
              <a:rPr lang="en-GB" dirty="0" err="1"/>
              <a:t>Ieuenctid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/>
              <a:t>1948 – Children Act – local authority responsibility</a:t>
            </a:r>
          </a:p>
          <a:p>
            <a:r>
              <a:rPr lang="en-GB" i="1"/>
              <a:t>1969 -The Children and Young Persons Act – local authority parental rights</a:t>
            </a:r>
          </a:p>
          <a:p>
            <a:r>
              <a:rPr lang="en-GB" i="1"/>
              <a:t>1998- Crime and Disorder Act – impact on Youth Justice Services</a:t>
            </a:r>
          </a:p>
          <a:p>
            <a:pPr marL="64008" indent="0">
              <a:buNone/>
            </a:pPr>
            <a:r>
              <a:rPr lang="en-GB" sz="1600"/>
              <a:t>( </a:t>
            </a:r>
            <a:r>
              <a:rPr lang="en-GB" sz="1600" err="1"/>
              <a:t>Cosstick</a:t>
            </a:r>
            <a:r>
              <a:rPr lang="en-GB" sz="1600"/>
              <a:t>, </a:t>
            </a:r>
            <a:r>
              <a:rPr lang="en-GB" sz="1600" err="1"/>
              <a:t>n.d.</a:t>
            </a:r>
            <a:r>
              <a:rPr lang="en-GB" sz="1600"/>
              <a:t>)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2531811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1989 - </a:t>
            </a:r>
            <a:r>
              <a:rPr lang="en-GB" dirty="0" err="1"/>
              <a:t>Deddf</a:t>
            </a:r>
            <a:r>
              <a:rPr lang="en-GB" dirty="0"/>
              <a:t> Plant -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trawsblaid</a:t>
            </a:r>
            <a:endParaRPr lang="en-GB" dirty="0"/>
          </a:p>
          <a:p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deillio</a:t>
            </a:r>
            <a:r>
              <a:rPr lang="en-GB" dirty="0"/>
              <a:t> o </a:t>
            </a:r>
            <a:r>
              <a:rPr lang="en-GB" dirty="0" err="1"/>
              <a:t>fethiannau</a:t>
            </a:r>
            <a:r>
              <a:rPr lang="en-GB" dirty="0"/>
              <a:t> a </a:t>
            </a:r>
            <a:r>
              <a:rPr lang="en-GB" dirty="0" err="1"/>
              <a:t>welwyd</a:t>
            </a:r>
            <a:endParaRPr lang="en-GB" dirty="0"/>
          </a:p>
          <a:p>
            <a:r>
              <a:rPr lang="en-GB" dirty="0"/>
              <a:t>Jasmine Beckford 1985</a:t>
            </a:r>
          </a:p>
          <a:p>
            <a:r>
              <a:rPr lang="en-GB" dirty="0"/>
              <a:t>Kimberley </a:t>
            </a:r>
            <a:r>
              <a:rPr lang="en-GB" dirty="0" err="1"/>
              <a:t>Carlile</a:t>
            </a:r>
            <a:r>
              <a:rPr lang="en-GB" dirty="0"/>
              <a:t> 1987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/>
              <a:t>1989 – Children Act – all party support</a:t>
            </a:r>
          </a:p>
          <a:p>
            <a:r>
              <a:rPr lang="en-GB" i="1"/>
              <a:t>Arose from perceived failings</a:t>
            </a:r>
          </a:p>
          <a:p>
            <a:r>
              <a:rPr lang="en-GB" i="1"/>
              <a:t>Jasmine Beckford 1985</a:t>
            </a:r>
          </a:p>
          <a:p>
            <a:r>
              <a:rPr lang="en-GB" i="1"/>
              <a:t>Kimberley </a:t>
            </a:r>
            <a:r>
              <a:rPr lang="en-GB" i="1" err="1"/>
              <a:t>Carlile</a:t>
            </a:r>
            <a:r>
              <a:rPr lang="en-GB" i="1"/>
              <a:t> 1987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56767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err="1"/>
              <a:t>Egwyddorion</a:t>
            </a:r>
            <a:r>
              <a:rPr lang="en-GB"/>
              <a:t> </a:t>
            </a:r>
            <a:r>
              <a:rPr lang="en-GB" err="1"/>
              <a:t>Deddf</a:t>
            </a:r>
            <a:r>
              <a:rPr lang="en-GB"/>
              <a:t> Plant 1989/ Principles of 1989 Children Act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err="1"/>
              <a:t>Lles</a:t>
            </a:r>
            <a:r>
              <a:rPr lang="en-GB"/>
              <a:t> y </a:t>
            </a:r>
            <a:r>
              <a:rPr lang="en-GB" err="1"/>
              <a:t>plentyn</a:t>
            </a:r>
            <a:r>
              <a:rPr lang="en-GB"/>
              <a:t> sydd </a:t>
            </a:r>
            <a:r>
              <a:rPr lang="en-GB" err="1"/>
              <a:t>bennaf</a:t>
            </a:r>
            <a:endParaRPr lang="en-GB"/>
          </a:p>
          <a:p>
            <a:r>
              <a:rPr lang="en-GB" err="1"/>
              <a:t>Isafswm</a:t>
            </a:r>
            <a:r>
              <a:rPr lang="en-GB"/>
              <a:t> o </a:t>
            </a:r>
            <a:r>
              <a:rPr lang="en-GB" err="1"/>
              <a:t>ymyrraeth</a:t>
            </a:r>
            <a:endParaRPr lang="en-GB"/>
          </a:p>
          <a:p>
            <a:r>
              <a:rPr lang="en-GB" err="1"/>
              <a:t>Gwneud</a:t>
            </a:r>
            <a:r>
              <a:rPr lang="en-GB"/>
              <a:t> </a:t>
            </a:r>
            <a:r>
              <a:rPr lang="en-GB" err="1"/>
              <a:t>penderfyniadau</a:t>
            </a:r>
            <a:r>
              <a:rPr lang="en-GB"/>
              <a:t> </a:t>
            </a:r>
            <a:r>
              <a:rPr lang="en-GB" err="1"/>
              <a:t>cyflym</a:t>
            </a:r>
            <a:endParaRPr lang="en-GB"/>
          </a:p>
          <a:p>
            <a:r>
              <a:rPr lang="en-GB" err="1"/>
              <a:t>Rhestr</a:t>
            </a:r>
            <a:r>
              <a:rPr lang="en-GB"/>
              <a:t> </a:t>
            </a:r>
            <a:r>
              <a:rPr lang="en-GB" err="1"/>
              <a:t>wirio</a:t>
            </a:r>
            <a:r>
              <a:rPr lang="en-GB"/>
              <a:t> </a:t>
            </a:r>
            <a:r>
              <a:rPr lang="en-GB" err="1"/>
              <a:t>lles</a:t>
            </a:r>
            <a:endParaRPr lang="en-GB"/>
          </a:p>
          <a:p>
            <a:r>
              <a:rPr lang="en-GB" err="1"/>
              <a:t>Partneriaeth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theuluoedd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/>
              <a:t>Child’s interests are paramount</a:t>
            </a:r>
          </a:p>
          <a:p>
            <a:r>
              <a:rPr lang="en-GB" i="1"/>
              <a:t>Minimum intervention</a:t>
            </a:r>
          </a:p>
          <a:p>
            <a:r>
              <a:rPr lang="en-GB" i="1"/>
              <a:t>Speedy decision making</a:t>
            </a:r>
          </a:p>
          <a:p>
            <a:r>
              <a:rPr lang="en-GB" i="1"/>
              <a:t>Welfare checklist </a:t>
            </a:r>
          </a:p>
          <a:p>
            <a:r>
              <a:rPr lang="en-GB" i="1"/>
              <a:t>Partnership with parents</a:t>
            </a:r>
          </a:p>
          <a:p>
            <a:pPr marL="64008" indent="0">
              <a:buNone/>
            </a:pPr>
            <a:r>
              <a:rPr lang="en-GB" sz="1700" err="1"/>
              <a:t>Brotherton</a:t>
            </a:r>
            <a:r>
              <a:rPr lang="en-GB" sz="1700"/>
              <a:t>, Davies,  &amp; McGillivray (2010)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70492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err="1"/>
              <a:t>Egwyddorion</a:t>
            </a:r>
            <a:r>
              <a:rPr lang="en-GB"/>
              <a:t> 1989/</a:t>
            </a:r>
            <a:br>
              <a:rPr lang="en-GB"/>
            </a:br>
            <a:r>
              <a:rPr lang="en-GB"/>
              <a:t>1989 Principles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 fontScale="92500" lnSpcReduction="20000"/>
          </a:bodyPr>
          <a:lstStyle/>
          <a:p>
            <a:pPr marL="447675" indent="-383540"/>
            <a:r>
              <a:rPr lang="en-GB" dirty="0" err="1"/>
              <a:t>Rhagweithio</a:t>
            </a:r>
            <a:r>
              <a:rPr lang="en-GB" dirty="0"/>
              <a:t> </a:t>
            </a:r>
            <a:r>
              <a:rPr lang="en-GB" dirty="0" err="1"/>
              <a:t>ynglŷn</a:t>
            </a:r>
            <a:r>
              <a:rPr lang="en-GB" dirty="0"/>
              <a:t> ag </a:t>
            </a:r>
            <a:r>
              <a:rPr lang="en-GB" dirty="0" err="1"/>
              <a:t>amddiffyn</a:t>
            </a:r>
            <a:r>
              <a:rPr lang="en-GB" dirty="0"/>
              <a:t> plant (</a:t>
            </a:r>
            <a:r>
              <a:rPr lang="en-GB" dirty="0" err="1"/>
              <a:t>yn</a:t>
            </a:r>
            <a:r>
              <a:rPr lang="en-GB" dirty="0"/>
              <a:t> </a:t>
            </a:r>
            <a:r>
              <a:rPr lang="en-GB" dirty="0" err="1"/>
              <a:t>hytrach</a:t>
            </a:r>
            <a:r>
              <a:rPr lang="en-GB" dirty="0"/>
              <a:t> nag </a:t>
            </a:r>
            <a:r>
              <a:rPr lang="en-GB" dirty="0" err="1"/>
              <a:t>adweithio</a:t>
            </a:r>
            <a:r>
              <a:rPr lang="en-GB" dirty="0"/>
              <a:t>) 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 err="1"/>
              <a:t>Symudiad</a:t>
            </a:r>
            <a:r>
              <a:rPr lang="en-GB" dirty="0"/>
              <a:t> o </a:t>
            </a:r>
            <a:r>
              <a:rPr lang="en-GB" dirty="0" err="1"/>
              <a:t>amddiffyn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ddiogelu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 err="1"/>
              <a:t>Symudiad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weithio’n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 err="1"/>
              <a:t>Lloegr</a:t>
            </a:r>
            <a:r>
              <a:rPr lang="en-GB" dirty="0"/>
              <a:t> - </a:t>
            </a:r>
            <a:r>
              <a:rPr lang="en-GB" dirty="0" err="1"/>
              <a:t>Gwasnaethau</a:t>
            </a:r>
            <a:r>
              <a:rPr lang="en-GB" dirty="0"/>
              <a:t> Plant – </a:t>
            </a:r>
            <a:r>
              <a:rPr lang="en-GB" dirty="0" err="1"/>
              <a:t>cyfuno</a:t>
            </a:r>
            <a:r>
              <a:rPr lang="en-GB" dirty="0"/>
              <a:t> </a:t>
            </a:r>
            <a:r>
              <a:rPr lang="en-GB" dirty="0" err="1"/>
              <a:t>Gwasnaethau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endParaRPr lang="cy-GB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/>
              <a:t>Proactivity regarding child protection (instead of reactivity)</a:t>
            </a:r>
          </a:p>
          <a:p>
            <a:r>
              <a:rPr lang="en-GB" i="1"/>
              <a:t>A shift from child protection to safeguarding all children</a:t>
            </a:r>
          </a:p>
          <a:p>
            <a:r>
              <a:rPr lang="en-GB" i="1"/>
              <a:t>A clear move in the direction of multi-agency working</a:t>
            </a:r>
          </a:p>
          <a:p>
            <a:r>
              <a:rPr lang="en-GB" i="1"/>
              <a:t>England – Children’s Services – Education &amp; Social Services combined</a:t>
            </a:r>
            <a:endParaRPr lang="cy-GB" i="1"/>
          </a:p>
        </p:txBody>
      </p:sp>
    </p:spTree>
    <p:extLst>
      <p:ext uri="{BB962C8B-B14F-4D97-AF65-F5344CB8AC3E}">
        <p14:creationId xmlns:p14="http://schemas.microsoft.com/office/powerpoint/2010/main" val="4132860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Victoria </a:t>
            </a:r>
            <a:r>
              <a:rPr lang="en-GB" dirty="0" err="1"/>
              <a:t>Climbe</a:t>
            </a:r>
            <a:endParaRPr lang="en-GB" dirty="0"/>
          </a:p>
        </p:txBody>
      </p:sp>
      <p:pic>
        <p:nvPicPr>
          <p:cNvPr id="5" name="Content Placeholder 4" descr="o-VICTORIA-CLIMBIE-570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55310" y="2264229"/>
            <a:ext cx="2589870" cy="2589870"/>
          </a:xfrm>
        </p:spPr>
      </p:pic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17B8575D-90F8-4F2E-9A76-A6665BEB7C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4443" y="1540329"/>
            <a:ext cx="5474839" cy="4103914"/>
          </a:xfr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Adroddiad</a:t>
            </a:r>
            <a:r>
              <a:rPr lang="en-GB" dirty="0"/>
              <a:t> Laming (2003)</a:t>
            </a:r>
            <a:br>
              <a:rPr lang="en-GB" dirty="0"/>
            </a:br>
            <a:r>
              <a:rPr lang="en-GB" dirty="0"/>
              <a:t>Laming Report 2003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err="1"/>
              <a:t>Ymchwiliad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farwolaeth</a:t>
            </a:r>
            <a:r>
              <a:rPr lang="en-GB" dirty="0"/>
              <a:t> Victoria </a:t>
            </a:r>
            <a:r>
              <a:rPr lang="en-GB" dirty="0" err="1"/>
              <a:t>Climbe</a:t>
            </a:r>
            <a:r>
              <a:rPr lang="en-GB" dirty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err="1"/>
              <a:t>Canfu</a:t>
            </a:r>
            <a:r>
              <a:rPr lang="en-GB" dirty="0"/>
              <a:t> </a:t>
            </a:r>
            <a:r>
              <a:rPr lang="en-GB" dirty="0" err="1"/>
              <a:t>Adroddiad</a:t>
            </a:r>
            <a:r>
              <a:rPr lang="en-GB" dirty="0"/>
              <a:t> Laming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gwasanaeth</a:t>
            </a:r>
            <a:r>
              <a:rPr lang="en-GB" dirty="0"/>
              <a:t> iechyd,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heddlu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colli</a:t>
            </a:r>
            <a:r>
              <a:rPr lang="en-GB" dirty="0"/>
              <a:t> 12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atal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marwolaeth</a:t>
            </a:r>
            <a:r>
              <a:rPr lang="en-GB" dirty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argymhellion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: </a:t>
            </a:r>
            <a:r>
              <a:rPr lang="en-GB" dirty="0" err="1"/>
              <a:t>gweinidog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; </a:t>
            </a:r>
            <a:r>
              <a:rPr lang="en-GB" dirty="0" err="1"/>
              <a:t>asiantaeth</a:t>
            </a:r>
            <a:r>
              <a:rPr lang="en-GB" dirty="0"/>
              <a:t> </a:t>
            </a:r>
            <a:r>
              <a:rPr lang="en-GB" dirty="0" err="1"/>
              <a:t>genedlaethol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plant a </a:t>
            </a:r>
            <a:r>
              <a:rPr lang="en-GB" dirty="0" err="1"/>
              <a:t>theuluoedd</a:t>
            </a:r>
            <a:r>
              <a:rPr lang="en-GB" dirty="0"/>
              <a:t>; </a:t>
            </a:r>
            <a:r>
              <a:rPr lang="en-GB" dirty="0" err="1"/>
              <a:t>pwyllgorau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a </a:t>
            </a:r>
            <a:r>
              <a:rPr lang="en-GB" dirty="0" err="1"/>
              <a:t>byrddau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oruchwylio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r>
              <a:rPr lang="en-GB" dirty="0"/>
              <a:t> plant; </a:t>
            </a:r>
            <a:r>
              <a:rPr lang="en-GB" dirty="0" err="1"/>
              <a:t>cronfa</a:t>
            </a:r>
            <a:r>
              <a:rPr lang="en-GB" dirty="0"/>
              <a:t> </a:t>
            </a:r>
            <a:r>
              <a:rPr lang="en-GB" dirty="0" err="1"/>
              <a:t>ddata</a:t>
            </a:r>
            <a:r>
              <a:rPr lang="en-GB" dirty="0"/>
              <a:t> </a:t>
            </a:r>
            <a:r>
              <a:rPr lang="en-GB" dirty="0" err="1"/>
              <a:t>genedlaethol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plant; a </a:t>
            </a:r>
            <a:r>
              <a:rPr lang="en-GB" dirty="0" err="1"/>
              <a:t>llinell</a:t>
            </a:r>
            <a:r>
              <a:rPr lang="en-GB" dirty="0"/>
              <a:t> </a:t>
            </a:r>
            <a:r>
              <a:rPr lang="en-GB" dirty="0" err="1"/>
              <a:t>gymorth</a:t>
            </a:r>
            <a:r>
              <a:rPr lang="en-GB" dirty="0"/>
              <a:t> 24 </a:t>
            </a:r>
            <a:r>
              <a:rPr lang="en-GB" dirty="0" err="1"/>
              <a:t>awr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cyhoedd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gwybod</a:t>
            </a:r>
            <a:r>
              <a:rPr lang="en-GB" dirty="0"/>
              <a:t> am </a:t>
            </a:r>
            <a:r>
              <a:rPr lang="en-GB" dirty="0" err="1"/>
              <a:t>bryderon</a:t>
            </a:r>
            <a:r>
              <a:rPr lang="en-GB" dirty="0"/>
              <a:t> am </a:t>
            </a:r>
            <a:r>
              <a:rPr lang="en-GB" dirty="0" err="1"/>
              <a:t>blant</a:t>
            </a:r>
            <a:r>
              <a:rPr lang="en-US" dirty="0"/>
              <a:t>.</a:t>
            </a:r>
            <a:endParaRPr lang="en-GB" dirty="0"/>
          </a:p>
          <a:p>
            <a:r>
              <a:rPr lang="en-GB" dirty="0" err="1"/>
              <a:t>Cyhoeddwyd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adroddiad</a:t>
            </a:r>
            <a:r>
              <a:rPr lang="en-GB" dirty="0"/>
              <a:t> Every Child Matters </a:t>
            </a:r>
            <a:r>
              <a:rPr lang="en-GB" dirty="0" err="1"/>
              <a:t>ym</a:t>
            </a:r>
            <a:r>
              <a:rPr lang="en-GB" dirty="0"/>
              <a:t> mis Medi 2003.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9228E7-0715-4BDE-8489-988BEFB311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/>
              <a:t>An inquiry into the death of Victoria </a:t>
            </a:r>
            <a:r>
              <a:rPr lang="en-GB" dirty="0" err="1"/>
              <a:t>Climbe</a:t>
            </a:r>
            <a:r>
              <a:rPr lang="en-GB" dirty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The Laming Report found that health, police and social services missed 12 opportunities to prevent her death.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/>
              <a:t>Recommendations included: </a:t>
            </a:r>
            <a:r>
              <a:rPr lang="en-US" dirty="0"/>
              <a:t>a minister for children; a national agency for children and families; local committees and management boards to oversee children's services; a national child database; and a 24-hour helpline for the public to report concerns about children.</a:t>
            </a:r>
            <a:endParaRPr lang="en-GB" dirty="0"/>
          </a:p>
          <a:p>
            <a:r>
              <a:rPr lang="en-GB" dirty="0"/>
              <a:t>Every Child Matters published in September 2003.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2/10/17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dirty="0"/>
              <a:t>Deddf Plant 2004</a:t>
            </a:r>
            <a:br>
              <a:rPr lang="cy-GB" dirty="0"/>
            </a:br>
            <a:r>
              <a:rPr lang="cy-GB" dirty="0" err="1"/>
              <a:t>Children</a:t>
            </a:r>
            <a:r>
              <a:rPr lang="cy-GB" dirty="0"/>
              <a:t> Act 2004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9828" y="2438400"/>
            <a:ext cx="4038600" cy="4525963"/>
          </a:xfrm>
        </p:spPr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dirty="0"/>
              <a:t>2000 - </a:t>
            </a:r>
            <a:r>
              <a:rPr lang="en-GB" dirty="0" err="1"/>
              <a:t>marwolaeth</a:t>
            </a:r>
            <a:r>
              <a:rPr lang="en-GB" dirty="0"/>
              <a:t> Victoria Climbié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2004 - </a:t>
            </a:r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b="1" i="1" dirty="0"/>
              <a:t>Plant</a:t>
            </a:r>
            <a:endParaRPr lang="en-GB" b="1" i="1" dirty="0">
              <a:cs typeface="Arial"/>
            </a:endParaRPr>
          </a:p>
          <a:p>
            <a:pPr marL="447675" indent="-383540"/>
            <a:r>
              <a:rPr lang="en-GB" dirty="0" err="1"/>
              <a:t>Lloegr</a:t>
            </a:r>
            <a:r>
              <a:rPr lang="en-GB" dirty="0"/>
              <a:t> - Every Child Matters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Cymru - 7 nod </a:t>
            </a:r>
            <a:r>
              <a:rPr lang="en-GB" dirty="0" err="1"/>
              <a:t>craidd</a:t>
            </a:r>
            <a:r>
              <a:rPr lang="en-GB" dirty="0"/>
              <a:t> </a:t>
            </a:r>
            <a:endParaRPr lang="en-GB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438400"/>
            <a:ext cx="4038600" cy="4525963"/>
          </a:xfrm>
        </p:spPr>
        <p:txBody>
          <a:bodyPr>
            <a:normAutofit/>
          </a:bodyPr>
          <a:lstStyle/>
          <a:p>
            <a:r>
              <a:rPr lang="en-GB" i="1"/>
              <a:t>2000 - Victoria </a:t>
            </a:r>
            <a:r>
              <a:rPr lang="en-GB" i="1" err="1"/>
              <a:t>Climbié’s</a:t>
            </a:r>
            <a:r>
              <a:rPr lang="en-GB" i="1"/>
              <a:t> death</a:t>
            </a:r>
          </a:p>
          <a:p>
            <a:r>
              <a:rPr lang="en-GB" i="1"/>
              <a:t>2004 - </a:t>
            </a:r>
            <a:r>
              <a:rPr lang="en-GB" b="1" i="1"/>
              <a:t>Children</a:t>
            </a:r>
            <a:r>
              <a:rPr lang="en-GB" i="1"/>
              <a:t> Act</a:t>
            </a:r>
          </a:p>
          <a:p>
            <a:r>
              <a:rPr lang="en-GB" i="1"/>
              <a:t>England - Every Child Matters</a:t>
            </a:r>
          </a:p>
          <a:p>
            <a:r>
              <a:rPr lang="en-GB" i="1"/>
              <a:t>Wales - 7 core aims </a:t>
            </a:r>
          </a:p>
        </p:txBody>
      </p:sp>
    </p:spTree>
    <p:extLst>
      <p:ext uri="{BB962C8B-B14F-4D97-AF65-F5344CB8AC3E}">
        <p14:creationId xmlns:p14="http://schemas.microsoft.com/office/powerpoint/2010/main" val="19315943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4627A-4268-4669-840A-12E756DB9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Deddf Plant 2004</a:t>
            </a:r>
            <a:br>
              <a:rPr lang="cy-GB" dirty="0"/>
            </a:br>
            <a:r>
              <a:rPr lang="cy-GB" dirty="0" err="1"/>
              <a:t>Children</a:t>
            </a:r>
            <a:r>
              <a:rPr lang="cy-GB" dirty="0"/>
              <a:t> Act 2004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FA528-4D2B-4B8E-AC59-534897F741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Ymyrraeth gynnar – cronfa ddata ledled y wlad
Atebolrwydd a chydlynu</a:t>
            </a:r>
          </a:p>
          <a:p>
            <a:r>
              <a:rPr lang="cy-GB" dirty="0"/>
              <a:t>Cefnogi rhieni a gofalwyr
Strategaeth y gweithlu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43674-6FDF-454C-BBC7-A215D20701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Early intervention – nationwide database</a:t>
            </a:r>
          </a:p>
          <a:p>
            <a:r>
              <a:rPr lang="en-GB" dirty="0"/>
              <a:t>Accountability and coordination</a:t>
            </a:r>
          </a:p>
          <a:p>
            <a:r>
              <a:rPr lang="en-GB" dirty="0"/>
              <a:t>Supporting parents and carers</a:t>
            </a:r>
          </a:p>
          <a:p>
            <a:r>
              <a:rPr lang="en-GB" dirty="0"/>
              <a:t>Workforce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2398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0E94E-DF02-4CFB-87E0-7F33C14FE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Beirniadu Deddf Plant 2004</a:t>
            </a:r>
            <a:br>
              <a:rPr lang="en-GB" dirty="0"/>
            </a:br>
            <a:r>
              <a:rPr lang="en-GB" dirty="0"/>
              <a:t>Criticisms of the Children Act 2004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8B7AF-9F75-485C-9BC9-13EC8A9487A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dirty="0"/>
              <a:t>Caniatáu smacio’n ysgafn. Gwahardd unrhyw gosb gorfforol a achosai gleisiau gweladwy neu niwed meddyliol.</a:t>
            </a:r>
          </a:p>
          <a:p>
            <a:r>
              <a:rPr lang="cy-GB" dirty="0"/>
              <a:t>Heb gryfhau rôl y comisiynydd plant
Cronfa ddata- hawl i breifatrwydd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13F13-5733-4445-B517-09805861D8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Allowed mild smacking. Barred any physical punishment which caused visible bruising or mental harm.</a:t>
            </a:r>
          </a:p>
          <a:p>
            <a:r>
              <a:rPr lang="en-GB" dirty="0"/>
              <a:t>Failed to strengthen the role of the children’s commissioner</a:t>
            </a:r>
          </a:p>
          <a:p>
            <a:r>
              <a:rPr lang="en-GB" dirty="0"/>
              <a:t>Database- right to privacy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64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270" y="477701"/>
            <a:ext cx="8746357" cy="1399032"/>
          </a:xfrm>
        </p:spPr>
        <p:txBody>
          <a:bodyPr vert="horz" lIns="91440" tIns="45720" rIns="91440" bIns="45720" anchor="ctr">
            <a:noAutofit/>
          </a:bodyPr>
          <a:lstStyle/>
          <a:p>
            <a:r>
              <a:rPr lang="en-US" sz="3200" b="1" dirty="0" err="1"/>
              <a:t>Deddf</a:t>
            </a:r>
            <a:r>
              <a:rPr lang="en-US" sz="3200" b="1" dirty="0"/>
              <a:t> </a:t>
            </a:r>
            <a:r>
              <a:rPr lang="en-US" sz="3200" b="1" dirty="0" err="1"/>
              <a:t>Gwasanaethau</a:t>
            </a:r>
            <a:r>
              <a:rPr lang="en-US" sz="3200" b="1" dirty="0"/>
              <a:t> </a:t>
            </a:r>
            <a:r>
              <a:rPr lang="en-US" sz="3200" b="1" dirty="0" err="1"/>
              <a:t>Cymdeithasol</a:t>
            </a:r>
            <a:r>
              <a:rPr lang="en-US" sz="3200" b="1" dirty="0"/>
              <a:t> a </a:t>
            </a:r>
            <a:r>
              <a:rPr lang="en-US" sz="3200" b="1" dirty="0" err="1"/>
              <a:t>Llesiant</a:t>
            </a:r>
            <a:r>
              <a:rPr lang="en-US" sz="3200" b="1" dirty="0"/>
              <a:t> (Cymru) 2014</a:t>
            </a:r>
            <a:br>
              <a:rPr lang="en-US" sz="3200" b="1" dirty="0"/>
            </a:br>
            <a:r>
              <a:rPr lang="en-US" sz="3200" b="1" dirty="0"/>
              <a:t>Social Services and Well-being (Wales) Act  (2014)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9545" y="2169127"/>
            <a:ext cx="4038600" cy="4525963"/>
          </a:xfrm>
        </p:spPr>
        <p:txBody>
          <a:bodyPr vert="horz" lIns="91440" tIns="45720" rIns="91440" bIns="45720" anchor="t">
            <a:normAutofit fontScale="55000" lnSpcReduction="20000"/>
          </a:bodyPr>
          <a:lstStyle/>
          <a:p>
            <a:pPr marL="447675" indent="-383540"/>
            <a:r>
              <a:rPr lang="en-GB" sz="3600" dirty="0" err="1">
                <a:ea typeface="+mn-lt"/>
                <a:cs typeface="+mn-lt"/>
              </a:rPr>
              <a:t>Mae'r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Ddeddf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cynnwys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mesurau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gyfer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cryfhau'r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gweithdrefnau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diogelu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gyfer</a:t>
            </a:r>
            <a:r>
              <a:rPr lang="en-GB" sz="3600" dirty="0">
                <a:ea typeface="+mn-lt"/>
                <a:cs typeface="+mn-lt"/>
              </a:rPr>
              <a:t> plant </a:t>
            </a:r>
            <a:r>
              <a:rPr lang="en-GB" sz="3600" dirty="0" err="1">
                <a:ea typeface="+mn-lt"/>
                <a:cs typeface="+mn-lt"/>
              </a:rPr>
              <a:t>ac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oedolion</a:t>
            </a:r>
            <a:r>
              <a:rPr lang="en-GB" sz="3600" dirty="0">
                <a:ea typeface="+mn-lt"/>
                <a:cs typeface="+mn-lt"/>
              </a:rPr>
              <a:t>.</a:t>
            </a:r>
            <a:endParaRPr lang="en-GB" sz="3600" dirty="0">
              <a:cs typeface="Arial"/>
            </a:endParaRPr>
          </a:p>
          <a:p>
            <a:pPr marL="447675" indent="-383540"/>
            <a:endParaRPr lang="en-GB" dirty="0"/>
          </a:p>
          <a:p>
            <a:pPr marL="447675" indent="-383540"/>
            <a:r>
              <a:rPr lang="en-GB" sz="3600" dirty="0">
                <a:ea typeface="+mn-lt"/>
                <a:cs typeface="+mn-lt"/>
              </a:rPr>
              <a:t>Rhan 7 </a:t>
            </a:r>
            <a:r>
              <a:rPr lang="en-GB" sz="3600" dirty="0" err="1">
                <a:ea typeface="+mn-lt"/>
                <a:cs typeface="+mn-lt"/>
              </a:rPr>
              <a:t>o'r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Ddeddf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ymwneud</a:t>
            </a:r>
            <a:r>
              <a:rPr lang="en-GB" sz="3600" dirty="0">
                <a:ea typeface="+mn-lt"/>
                <a:cs typeface="+mn-lt"/>
              </a:rPr>
              <a:t> â </a:t>
            </a:r>
            <a:r>
              <a:rPr lang="en-GB" sz="3600" dirty="0" err="1">
                <a:ea typeface="+mn-lt"/>
                <a:cs typeface="+mn-lt"/>
              </a:rPr>
              <a:t>diogelu</a:t>
            </a:r>
            <a:r>
              <a:rPr lang="en-GB" sz="3600" dirty="0">
                <a:ea typeface="+mn-lt"/>
                <a:cs typeface="+mn-lt"/>
              </a:rPr>
              <a:t>.</a:t>
            </a:r>
            <a:endParaRPr lang="en-GB" dirty="0"/>
          </a:p>
          <a:p>
            <a:pPr marL="447675" indent="-383540"/>
            <a:endParaRPr lang="en-GB" dirty="0"/>
          </a:p>
          <a:p>
            <a:pPr marL="447675" indent="-383540"/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atgyfnerthu'r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trefniadau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diogelu</a:t>
            </a:r>
            <a:r>
              <a:rPr lang="en-GB" sz="3600" dirty="0">
                <a:ea typeface="+mn-lt"/>
                <a:cs typeface="+mn-lt"/>
              </a:rPr>
              <a:t> </a:t>
            </a:r>
            <a:r>
              <a:rPr lang="en-GB" sz="3600" dirty="0" err="1">
                <a:ea typeface="+mn-lt"/>
                <a:cs typeface="+mn-lt"/>
              </a:rPr>
              <a:t>oedd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bresennol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gyfer</a:t>
            </a:r>
            <a:r>
              <a:rPr lang="en-GB" sz="3600" dirty="0">
                <a:ea typeface="+mn-lt"/>
                <a:cs typeface="+mn-lt"/>
              </a:rPr>
              <a:t> plant </a:t>
            </a:r>
            <a:r>
              <a:rPr lang="en-GB" sz="3600" dirty="0" err="1">
                <a:ea typeface="+mn-lt"/>
                <a:cs typeface="+mn-lt"/>
              </a:rPr>
              <a:t>drwy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gyflwyno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dyletswydd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newydd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i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roi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gwybod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i'r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awdurdod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lleol</a:t>
            </a:r>
            <a:r>
              <a:rPr lang="en-GB" sz="3600" dirty="0">
                <a:ea typeface="+mn-lt"/>
                <a:cs typeface="+mn-lt"/>
              </a:rPr>
              <a:t> am </a:t>
            </a:r>
            <a:r>
              <a:rPr lang="en-GB" sz="3600" dirty="0" err="1">
                <a:ea typeface="+mn-lt"/>
                <a:cs typeface="+mn-lt"/>
              </a:rPr>
              <a:t>unrhyw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blentyn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amheuir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ei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fod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mewn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perygl</a:t>
            </a:r>
            <a:r>
              <a:rPr lang="en-GB" sz="3600" dirty="0">
                <a:ea typeface="+mn-lt"/>
                <a:cs typeface="+mn-lt"/>
              </a:rPr>
              <a:t> o </a:t>
            </a:r>
            <a:r>
              <a:rPr lang="en-GB" sz="3600" dirty="0" err="1">
                <a:ea typeface="+mn-lt"/>
                <a:cs typeface="+mn-lt"/>
              </a:rPr>
              <a:t>gael</a:t>
            </a:r>
            <a:r>
              <a:rPr lang="en-GB" sz="3600" dirty="0">
                <a:ea typeface="+mn-lt"/>
                <a:cs typeface="+mn-lt"/>
              </a:rPr>
              <a:t> neu </a:t>
            </a:r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cael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ei</a:t>
            </a:r>
            <a:r>
              <a:rPr lang="en-GB" sz="3600" dirty="0">
                <a:ea typeface="+mn-lt"/>
                <a:cs typeface="+mn-lt"/>
              </a:rPr>
              <a:t> gam-</a:t>
            </a:r>
            <a:r>
              <a:rPr lang="en-GB" sz="3600" dirty="0" err="1">
                <a:ea typeface="+mn-lt"/>
                <a:cs typeface="+mn-lt"/>
              </a:rPr>
              <a:t>drin</a:t>
            </a:r>
            <a:r>
              <a:rPr lang="en-GB" sz="3600" dirty="0">
                <a:ea typeface="+mn-lt"/>
                <a:cs typeface="+mn-lt"/>
              </a:rPr>
              <a:t> neu </a:t>
            </a:r>
            <a:r>
              <a:rPr lang="en-GB" sz="3600" dirty="0" err="1">
                <a:ea typeface="+mn-lt"/>
                <a:cs typeface="+mn-lt"/>
              </a:rPr>
              <a:t>ei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esgeuluso</a:t>
            </a:r>
            <a:r>
              <a:rPr lang="en-GB" sz="3600" dirty="0">
                <a:ea typeface="+mn-lt"/>
                <a:cs typeface="+mn-lt"/>
              </a:rPr>
              <a:t>.</a:t>
            </a:r>
            <a:endParaRPr lang="en-GB" sz="3600" dirty="0">
              <a:cs typeface="Arial"/>
            </a:endParaRPr>
          </a:p>
          <a:p>
            <a:pPr marL="447675" indent="-383540"/>
            <a:endParaRPr lang="en-GB" dirty="0"/>
          </a:p>
          <a:p>
            <a:pPr marL="447675" indent="-383540"/>
            <a:endParaRPr lang="en-GB" sz="3600" dirty="0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5B60A4-7759-49D3-B05A-DF9A17298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69127"/>
            <a:ext cx="4038600" cy="4525963"/>
          </a:xfrm>
        </p:spPr>
        <p:txBody>
          <a:bodyPr vert="horz" lIns="91440" tIns="45720" rIns="91440" bIns="45720" anchor="t">
            <a:noAutofit/>
          </a:bodyPr>
          <a:lstStyle/>
          <a:p>
            <a:pPr marL="447675" indent="-383540"/>
            <a:r>
              <a:rPr lang="en-GB" sz="2000" dirty="0">
                <a:ea typeface="+mn-lt"/>
                <a:cs typeface="+mn-lt"/>
              </a:rPr>
              <a:t>The Act contains measures for strengthening the safeguarding procedures for both children and adults.</a:t>
            </a:r>
            <a:endParaRPr lang="en-US" sz="2000" dirty="0">
              <a:ea typeface="+mn-lt"/>
              <a:cs typeface="+mn-lt"/>
            </a:endParaRPr>
          </a:p>
          <a:p>
            <a:pPr marL="447675" indent="-383540"/>
            <a:r>
              <a:rPr lang="en-US" sz="2000" dirty="0">
                <a:ea typeface="+mn-lt"/>
                <a:cs typeface="+mn-lt"/>
              </a:rPr>
              <a:t>Part 7 of the Act relates to safeguarding. </a:t>
            </a:r>
          </a:p>
          <a:p>
            <a:pPr marL="447675" indent="-383540"/>
            <a:r>
              <a:rPr lang="en-US" sz="2000" dirty="0">
                <a:ea typeface="+mn-lt"/>
                <a:cs typeface="+mn-lt"/>
              </a:rPr>
              <a:t>Reinforces existing safeguarding arrangements for children through the introduction of a new duty to report to the local authority any child suspected of being at risk of, or experiencing, abuse or neglect.</a:t>
            </a:r>
            <a:endParaRPr lang="en-US" sz="2000" dirty="0">
              <a:cs typeface="Arial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649" y="600322"/>
            <a:ext cx="8798909" cy="1399032"/>
          </a:xfrm>
        </p:spPr>
        <p:txBody>
          <a:bodyPr vert="horz" lIns="91440" tIns="45720" rIns="91440" bIns="45720" anchor="ctr">
            <a:noAutofit/>
          </a:bodyPr>
          <a:lstStyle/>
          <a:p>
            <a:r>
              <a:rPr lang="en-US" sz="3200" b="1" dirty="0" err="1">
                <a:ea typeface="+mj-lt"/>
                <a:cs typeface="+mj-lt"/>
              </a:rPr>
              <a:t>Deddf</a:t>
            </a:r>
            <a:r>
              <a:rPr lang="en-US" sz="3200" b="1" dirty="0">
                <a:ea typeface="+mj-lt"/>
                <a:cs typeface="+mj-lt"/>
              </a:rPr>
              <a:t> </a:t>
            </a:r>
            <a:r>
              <a:rPr lang="en-US" sz="3200" b="1" dirty="0" err="1">
                <a:ea typeface="+mj-lt"/>
                <a:cs typeface="+mj-lt"/>
              </a:rPr>
              <a:t>Gwasanaethau</a:t>
            </a:r>
            <a:r>
              <a:rPr lang="en-US" sz="3200" b="1" dirty="0">
                <a:ea typeface="+mj-lt"/>
                <a:cs typeface="+mj-lt"/>
              </a:rPr>
              <a:t> </a:t>
            </a:r>
            <a:r>
              <a:rPr lang="en-US" sz="3200" b="1" dirty="0" err="1">
                <a:ea typeface="+mj-lt"/>
                <a:cs typeface="+mj-lt"/>
              </a:rPr>
              <a:t>Cymdeithasol</a:t>
            </a:r>
            <a:r>
              <a:rPr lang="en-US" sz="3200" b="1" dirty="0">
                <a:ea typeface="+mj-lt"/>
                <a:cs typeface="+mj-lt"/>
              </a:rPr>
              <a:t> a </a:t>
            </a:r>
            <a:br>
              <a:rPr lang="en-US" sz="3200" b="1" dirty="0">
                <a:ea typeface="+mj-lt"/>
                <a:cs typeface="+mj-lt"/>
              </a:rPr>
            </a:br>
            <a:r>
              <a:rPr lang="en-US" sz="3200" b="1" dirty="0" err="1">
                <a:ea typeface="+mj-lt"/>
                <a:cs typeface="+mj-lt"/>
              </a:rPr>
              <a:t>Llesiant</a:t>
            </a:r>
            <a:r>
              <a:rPr lang="en-US" sz="3200" b="1" dirty="0">
                <a:ea typeface="+mj-lt"/>
                <a:cs typeface="+mj-lt"/>
              </a:rPr>
              <a:t> (Cymru) 2014</a:t>
            </a:r>
            <a:br>
              <a:rPr lang="en-US" sz="3200" b="1" dirty="0">
                <a:ea typeface="+mj-lt"/>
                <a:cs typeface="+mj-lt"/>
              </a:rPr>
            </a:br>
            <a:r>
              <a:rPr lang="en-US" sz="3200" b="1" dirty="0"/>
              <a:t>Social Services and Well-being (Wales) Act  (2014)</a:t>
            </a:r>
            <a:endParaRPr lang="en-GB" sz="3200" dirty="0">
              <a:ln w="6350">
                <a:solidFill>
                  <a:srgbClr val="4F81BD">
                    <a:shade val="43000"/>
                  </a:srgbClr>
                </a:solidFill>
              </a:ln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 fontScale="70000" lnSpcReduction="20000"/>
          </a:bodyPr>
          <a:lstStyle/>
          <a:p>
            <a:pPr marL="447675" indent="-383540">
              <a:buNone/>
            </a:pPr>
            <a:r>
              <a:rPr lang="en-GB" b="1" dirty="0"/>
              <a:t>    </a:t>
            </a:r>
            <a:r>
              <a:rPr lang="en-GB" b="1" dirty="0">
                <a:cs typeface="Arial"/>
              </a:rPr>
              <a:t> </a:t>
            </a:r>
            <a:endParaRPr lang="en-GB" b="1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8A3AC9-6285-4342-8499-DFB129CC33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475678"/>
            <a:ext cx="4196255" cy="4525963"/>
          </a:xfrm>
        </p:spPr>
        <p:txBody>
          <a:bodyPr vert="horz" lIns="91440" tIns="45720" rIns="91440" bIns="45720" anchor="t">
            <a:normAutofit fontScale="70000" lnSpcReduction="20000"/>
          </a:bodyPr>
          <a:lstStyle/>
          <a:p>
            <a:pPr marL="64135" indent="0">
              <a:buNone/>
            </a:pPr>
            <a:r>
              <a:rPr lang="en-GB" b="1" dirty="0">
                <a:ea typeface="+mn-lt"/>
                <a:cs typeface="+mn-lt"/>
              </a:rPr>
              <a:t>Safeguarding - protecting children and adults from abuse or neglect and educating those around them to recognise the signs and dangers.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‘Everyone’s responsibility’. Each professional and organisation must do everything they can, to ensure that children and adults at risk are protected from abuse.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64135" indent="0">
              <a:buNone/>
            </a:pPr>
            <a:r>
              <a:rPr lang="en-GB" b="1" dirty="0">
                <a:ea typeface="+mn-lt"/>
                <a:cs typeface="+mn-lt"/>
              </a:rPr>
              <a:t>National Independent Safeguarding Board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A new board to work with the safeguarding adults boards and safeguarding children boards across Wales.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D6E29F4A-BC3F-45D6-A9D6-66E21FE24BDE}"/>
              </a:ext>
            </a:extLst>
          </p:cNvPr>
          <p:cNvSpPr txBox="1">
            <a:spLocks/>
          </p:cNvSpPr>
          <p:nvPr/>
        </p:nvSpPr>
        <p:spPr>
          <a:xfrm>
            <a:off x="303923" y="2475677"/>
            <a:ext cx="4345151" cy="4525963"/>
          </a:xfrm>
          <a:prstGeom prst="rect">
            <a:avLst/>
          </a:prstGeom>
        </p:spPr>
        <p:txBody>
          <a:bodyPr vert="horz" lIns="91440" tIns="45720" rIns="91440" bIns="45720" anchor="t">
            <a:no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indent="-383540">
              <a:buNone/>
            </a:pPr>
            <a:r>
              <a:rPr lang="en-GB" sz="1600" b="1" dirty="0" err="1">
                <a:ea typeface="+mn-lt"/>
                <a:cs typeface="+mn-lt"/>
              </a:rPr>
              <a:t>Diogelu</a:t>
            </a:r>
            <a:r>
              <a:rPr lang="en-GB" sz="1600" b="1" dirty="0">
                <a:ea typeface="+mn-lt"/>
                <a:cs typeface="+mn-lt"/>
              </a:rPr>
              <a:t> - </a:t>
            </a:r>
            <a:r>
              <a:rPr lang="en-GB" sz="1600" b="1" dirty="0" err="1">
                <a:ea typeface="+mn-lt"/>
                <a:cs typeface="+mn-lt"/>
              </a:rPr>
              <a:t>amddiffyn</a:t>
            </a:r>
            <a:r>
              <a:rPr lang="en-GB" sz="1600" b="1" dirty="0">
                <a:ea typeface="+mn-lt"/>
                <a:cs typeface="+mn-lt"/>
              </a:rPr>
              <a:t> plant ac </a:t>
            </a:r>
            <a:r>
              <a:rPr lang="en-GB" sz="1600" b="1" dirty="0" err="1">
                <a:ea typeface="+mn-lt"/>
                <a:cs typeface="+mn-lt"/>
              </a:rPr>
              <a:t>oedolion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rhag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cael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eu</a:t>
            </a:r>
            <a:r>
              <a:rPr lang="en-GB" sz="1600" b="1" dirty="0">
                <a:ea typeface="+mn-lt"/>
                <a:cs typeface="+mn-lt"/>
              </a:rPr>
              <a:t> cam-</a:t>
            </a:r>
            <a:r>
              <a:rPr lang="en-GB" sz="1600" b="1" dirty="0" err="1">
                <a:ea typeface="+mn-lt"/>
                <a:cs typeface="+mn-lt"/>
              </a:rPr>
              <a:t>drin</a:t>
            </a:r>
            <a:r>
              <a:rPr lang="en-GB" sz="1600" b="1" dirty="0">
                <a:ea typeface="+mn-lt"/>
                <a:cs typeface="+mn-lt"/>
              </a:rPr>
              <a:t> neu </a:t>
            </a:r>
            <a:r>
              <a:rPr lang="en-GB" sz="1600" b="1" dirty="0" err="1">
                <a:ea typeface="+mn-lt"/>
                <a:cs typeface="+mn-lt"/>
              </a:rPr>
              <a:t>eu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hesgeuluso</a:t>
            </a:r>
            <a:r>
              <a:rPr lang="en-GB" sz="1600" b="1" dirty="0">
                <a:ea typeface="+mn-lt"/>
                <a:cs typeface="+mn-lt"/>
              </a:rPr>
              <a:t> ac </a:t>
            </a:r>
            <a:r>
              <a:rPr lang="en-GB" sz="1600" b="1" dirty="0" err="1">
                <a:ea typeface="+mn-lt"/>
                <a:cs typeface="+mn-lt"/>
              </a:rPr>
              <a:t>addysgu'r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rhai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o'u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cwmpas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i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nodi’r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arwyddion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a'r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peryglon</a:t>
            </a:r>
            <a:r>
              <a:rPr lang="en-GB" sz="1600" b="1" dirty="0">
                <a:ea typeface="+mn-lt"/>
                <a:cs typeface="+mn-lt"/>
              </a:rPr>
              <a:t>.</a:t>
            </a:r>
            <a:endParaRPr lang="en-US" sz="1600" b="1" dirty="0">
              <a:ea typeface="+mn-lt"/>
              <a:cs typeface="+mn-lt"/>
            </a:endParaRPr>
          </a:p>
          <a:p>
            <a:pPr marL="521335" indent="-457200"/>
            <a:r>
              <a:rPr lang="en-GB" sz="1600" dirty="0">
                <a:ea typeface="+mn-lt"/>
                <a:cs typeface="+mn-lt"/>
              </a:rPr>
              <a:t>'</a:t>
            </a:r>
            <a:r>
              <a:rPr lang="en-GB" sz="1600" dirty="0" err="1">
                <a:ea typeface="+mn-lt"/>
                <a:cs typeface="+mn-lt"/>
              </a:rPr>
              <a:t>Cyfrifoldeb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pawb</a:t>
            </a:r>
            <a:r>
              <a:rPr lang="en-GB" sz="1600" dirty="0">
                <a:ea typeface="+mn-lt"/>
                <a:cs typeface="+mn-lt"/>
              </a:rPr>
              <a:t>'. </a:t>
            </a:r>
            <a:r>
              <a:rPr lang="en-GB" sz="1600" dirty="0" err="1">
                <a:ea typeface="+mn-lt"/>
                <a:cs typeface="+mn-lt"/>
              </a:rPr>
              <a:t>Rhaid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i</a:t>
            </a:r>
            <a:r>
              <a:rPr lang="en-GB" sz="1600" dirty="0">
                <a:ea typeface="+mn-lt"/>
                <a:cs typeface="+mn-lt"/>
              </a:rPr>
              <a:t> bob </a:t>
            </a:r>
            <a:r>
              <a:rPr lang="en-GB" sz="1600" dirty="0" err="1">
                <a:ea typeface="+mn-lt"/>
                <a:cs typeface="+mn-lt"/>
              </a:rPr>
              <a:t>gweithiwr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proffesiynol</a:t>
            </a:r>
            <a:r>
              <a:rPr lang="en-GB" sz="1600" dirty="0">
                <a:ea typeface="+mn-lt"/>
                <a:cs typeface="+mn-lt"/>
              </a:rPr>
              <a:t> a </a:t>
            </a:r>
            <a:r>
              <a:rPr lang="en-GB" sz="1600" dirty="0" err="1">
                <a:ea typeface="+mn-lt"/>
                <a:cs typeface="+mn-lt"/>
              </a:rPr>
              <a:t>sefydliad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wneud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popeth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eu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gallu</a:t>
            </a:r>
            <a:r>
              <a:rPr lang="en-GB" sz="1600" dirty="0">
                <a:ea typeface="+mn-lt"/>
                <a:cs typeface="+mn-lt"/>
              </a:rPr>
              <a:t>, er </a:t>
            </a:r>
            <a:r>
              <a:rPr lang="en-GB" sz="1600" dirty="0" err="1">
                <a:ea typeface="+mn-lt"/>
                <a:cs typeface="+mn-lt"/>
              </a:rPr>
              <a:t>mwyn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sicrhau</a:t>
            </a:r>
            <a:r>
              <a:rPr lang="en-GB" sz="1600" dirty="0">
                <a:ea typeface="+mn-lt"/>
                <a:cs typeface="+mn-lt"/>
              </a:rPr>
              <a:t> bod plant ac </a:t>
            </a:r>
            <a:r>
              <a:rPr lang="en-GB" sz="1600" dirty="0" err="1">
                <a:ea typeface="+mn-lt"/>
                <a:cs typeface="+mn-lt"/>
              </a:rPr>
              <a:t>oedolion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sydd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mewn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perygl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cael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eu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hamddiffyn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rhag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camdriniaeth</a:t>
            </a:r>
            <a:r>
              <a:rPr lang="en-GB" sz="1600" dirty="0">
                <a:ea typeface="+mn-lt"/>
                <a:cs typeface="+mn-lt"/>
              </a:rPr>
              <a:t>.</a:t>
            </a:r>
            <a:endParaRPr lang="en-US" sz="1600" dirty="0">
              <a:ea typeface="+mn-lt"/>
              <a:cs typeface="+mn-lt"/>
            </a:endParaRPr>
          </a:p>
          <a:p>
            <a:pPr marL="447675" indent="-383540">
              <a:buNone/>
            </a:pPr>
            <a:endParaRPr lang="en-GB" sz="1600" dirty="0">
              <a:cs typeface="Arial"/>
            </a:endParaRPr>
          </a:p>
          <a:p>
            <a:pPr marL="447675" indent="-383540">
              <a:buNone/>
            </a:pPr>
            <a:r>
              <a:rPr lang="en-GB" sz="1600" b="1" dirty="0" err="1">
                <a:ea typeface="+mn-lt"/>
                <a:cs typeface="+mn-lt"/>
              </a:rPr>
              <a:t>Bwrdd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Diogelu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Annibynnol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Cenedlaethol</a:t>
            </a:r>
            <a:endParaRPr lang="en-GB" sz="1600" b="1" dirty="0" err="1">
              <a:cs typeface="Arial"/>
            </a:endParaRPr>
          </a:p>
          <a:p>
            <a:pPr marL="521335" indent="-457200"/>
            <a:r>
              <a:rPr lang="en-GB" sz="1600" dirty="0" err="1">
                <a:ea typeface="+mn-lt"/>
                <a:cs typeface="+mn-lt"/>
              </a:rPr>
              <a:t>Bwrdd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newydd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i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weithio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gyda'r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byrddau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diogelu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oedolion</a:t>
            </a:r>
            <a:r>
              <a:rPr lang="en-GB" sz="1600" dirty="0">
                <a:ea typeface="+mn-lt"/>
                <a:cs typeface="+mn-lt"/>
              </a:rPr>
              <a:t> a </a:t>
            </a:r>
            <a:r>
              <a:rPr lang="en-GB" sz="1600" dirty="0" err="1">
                <a:ea typeface="+mn-lt"/>
                <a:cs typeface="+mn-lt"/>
              </a:rPr>
              <a:t>byrddau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diogelu</a:t>
            </a:r>
            <a:r>
              <a:rPr lang="en-GB" sz="1600" dirty="0">
                <a:ea typeface="+mn-lt"/>
                <a:cs typeface="+mn-lt"/>
              </a:rPr>
              <a:t> plant </a:t>
            </a:r>
            <a:r>
              <a:rPr lang="en-GB" sz="1600" dirty="0" err="1">
                <a:ea typeface="+mn-lt"/>
                <a:cs typeface="+mn-lt"/>
              </a:rPr>
              <a:t>ledled</a:t>
            </a:r>
            <a:r>
              <a:rPr lang="en-GB" sz="1600" dirty="0">
                <a:ea typeface="+mn-lt"/>
                <a:cs typeface="+mn-lt"/>
              </a:rPr>
              <a:t> Cymru.</a:t>
            </a:r>
          </a:p>
          <a:p>
            <a:pPr marL="447675" indent="-383540">
              <a:buNone/>
            </a:pPr>
            <a:endParaRPr lang="en-GB" sz="1600" dirty="0">
              <a:cs typeface="Arial"/>
            </a:endParaRPr>
          </a:p>
          <a:p>
            <a:pPr marL="64135" indent="0">
              <a:buNone/>
            </a:pPr>
            <a:endParaRPr lang="en-GB" sz="1600" b="1" dirty="0">
              <a:ea typeface="+mn-lt"/>
              <a:cs typeface="+mn-lt"/>
            </a:endParaRPr>
          </a:p>
          <a:p>
            <a:pPr marL="447675" indent="-383540"/>
            <a:endParaRPr lang="en-GB" sz="1600" dirty="0">
              <a:ea typeface="+mn-lt"/>
              <a:cs typeface="+mn-lt"/>
            </a:endParaRPr>
          </a:p>
          <a:p>
            <a:pPr marL="447675" indent="-383540"/>
            <a:endParaRPr lang="en-GB" sz="1600" dirty="0">
              <a:ea typeface="+mn-lt"/>
              <a:cs typeface="+mn-lt"/>
            </a:endParaRPr>
          </a:p>
          <a:p>
            <a:pPr marL="447675" indent="-383540"/>
            <a:endParaRPr lang="en-GB" sz="16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80838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42" y="425149"/>
            <a:ext cx="8816427" cy="1399032"/>
          </a:xfrm>
        </p:spPr>
        <p:txBody>
          <a:bodyPr vert="horz" lIns="91440" tIns="45720" rIns="91440" bIns="45720" anchor="ctr">
            <a:noAutofit/>
          </a:bodyPr>
          <a:lstStyle/>
          <a:p>
            <a:r>
              <a:rPr lang="en-US" sz="3200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Deddf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 </a:t>
            </a:r>
            <a:r>
              <a:rPr lang="en-US" sz="3200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Gwasanaethau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 </a:t>
            </a:r>
            <a:r>
              <a:rPr lang="en-US" sz="3200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Cymdeithasol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 a </a:t>
            </a:r>
            <a:b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</a:br>
            <a:r>
              <a:rPr lang="en-US" sz="3200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Llesiant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 (Cymru) 2014</a:t>
            </a:r>
            <a:b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</a:b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Social Services and Well-being (Wales) 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ea typeface="+mj-lt"/>
                <a:cs typeface="+mj-lt"/>
              </a:rPr>
              <a:t>Act  (2014)</a:t>
            </a:r>
            <a:endParaRPr lang="en-US" sz="3200">
              <a:ln w="6350">
                <a:solidFill>
                  <a:srgbClr val="4F81BD">
                    <a:shade val="43000"/>
                  </a:srgbClr>
                </a:solidFill>
              </a:ln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441" y="2055265"/>
            <a:ext cx="4406462" cy="4525963"/>
          </a:xfrm>
        </p:spPr>
        <p:txBody>
          <a:bodyPr vert="horz" lIns="91440" tIns="45720" rIns="91440" bIns="45720" anchor="t">
            <a:noAutofit/>
          </a:bodyPr>
          <a:lstStyle/>
          <a:p>
            <a:pPr marL="64135" indent="0">
              <a:buNone/>
            </a:pPr>
            <a:r>
              <a:rPr lang="en-US" sz="1700" dirty="0" err="1">
                <a:ea typeface="+mn-lt"/>
                <a:cs typeface="+mn-lt"/>
              </a:rPr>
              <a:t>Cefnogir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partneriaid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diogelu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gan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arweinyddiaeth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fwy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cadarn</a:t>
            </a:r>
            <a:r>
              <a:rPr lang="en-US" sz="1700" dirty="0">
                <a:ea typeface="+mn-lt"/>
                <a:cs typeface="+mn-lt"/>
              </a:rPr>
              <a:t> a </a:t>
            </a:r>
            <a:r>
              <a:rPr lang="en-US" sz="1700" dirty="0" err="1">
                <a:ea typeface="+mn-lt"/>
                <a:cs typeface="+mn-lt"/>
              </a:rPr>
              <a:t>chydweithredu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amlasiantaethol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cryfach</a:t>
            </a:r>
            <a:r>
              <a:rPr lang="en-US" sz="1700" dirty="0">
                <a:ea typeface="+mn-lt"/>
                <a:cs typeface="+mn-lt"/>
              </a:rPr>
              <a:t> a </a:t>
            </a:r>
            <a:r>
              <a:rPr lang="en-US" sz="1700" dirty="0" err="1">
                <a:ea typeface="+mn-lt"/>
                <a:cs typeface="+mn-lt"/>
              </a:rPr>
              <a:t>mwy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effeithiol</a:t>
            </a:r>
            <a:r>
              <a:rPr lang="en-US" sz="1700" dirty="0">
                <a:ea typeface="+mn-lt"/>
                <a:cs typeface="+mn-lt"/>
              </a:rPr>
              <a:t>.</a:t>
            </a:r>
            <a:endParaRPr lang="en-US" sz="1700" dirty="0">
              <a:cs typeface="Arial"/>
            </a:endParaRPr>
          </a:p>
          <a:p>
            <a:pPr marL="447675" indent="-383540"/>
            <a:endParaRPr lang="en-US" sz="1700" dirty="0">
              <a:cs typeface="Arial"/>
            </a:endParaRPr>
          </a:p>
          <a:p>
            <a:pPr marL="64135" indent="0">
              <a:buNone/>
            </a:pPr>
            <a:r>
              <a:rPr lang="en-US" sz="1700" b="1" dirty="0" err="1">
                <a:ea typeface="+mn-lt"/>
                <a:cs typeface="+mn-lt"/>
              </a:rPr>
              <a:t>Cynllun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dirty="0" err="1">
                <a:ea typeface="+mn-lt"/>
                <a:cs typeface="+mn-lt"/>
              </a:rPr>
              <a:t>gweithredu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dirty="0" err="1">
                <a:ea typeface="+mn-lt"/>
                <a:cs typeface="+mn-lt"/>
              </a:rPr>
              <a:t>cenedlaethol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dirty="0" err="1">
                <a:ea typeface="+mn-lt"/>
                <a:cs typeface="+mn-lt"/>
              </a:rPr>
              <a:t>i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dirty="0" err="1">
                <a:ea typeface="+mn-lt"/>
                <a:cs typeface="+mn-lt"/>
              </a:rPr>
              <a:t>atal</a:t>
            </a:r>
            <a:r>
              <a:rPr lang="en-US" sz="1700" b="1" dirty="0">
                <a:ea typeface="+mn-lt"/>
                <a:cs typeface="+mn-lt"/>
              </a:rPr>
              <a:t> ac </a:t>
            </a:r>
            <a:r>
              <a:rPr lang="en-US" sz="1700" b="1" dirty="0" err="1">
                <a:ea typeface="+mn-lt"/>
                <a:cs typeface="+mn-lt"/>
              </a:rPr>
              <a:t>amddiffyn</a:t>
            </a:r>
            <a:r>
              <a:rPr lang="en-US" sz="1700" b="1" dirty="0">
                <a:ea typeface="+mn-lt"/>
                <a:cs typeface="+mn-lt"/>
              </a:rPr>
              <a:t> plant a </a:t>
            </a:r>
            <a:r>
              <a:rPr lang="en-US" sz="1700" b="1" dirty="0" err="1">
                <a:ea typeface="+mn-lt"/>
                <a:cs typeface="+mn-lt"/>
              </a:rPr>
              <a:t>phobl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dirty="0" err="1">
                <a:ea typeface="+mn-lt"/>
                <a:cs typeface="+mn-lt"/>
              </a:rPr>
              <a:t>ifanc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dirty="0" err="1">
                <a:ea typeface="+mn-lt"/>
                <a:cs typeface="+mn-lt"/>
              </a:rPr>
              <a:t>rhag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dirty="0" err="1">
                <a:ea typeface="+mn-lt"/>
                <a:cs typeface="+mn-lt"/>
              </a:rPr>
              <a:t>camfanteisio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dirty="0" err="1">
                <a:ea typeface="+mn-lt"/>
                <a:cs typeface="+mn-lt"/>
              </a:rPr>
              <a:t>rhywiol</a:t>
            </a:r>
            <a:endParaRPr lang="en-US" sz="1700" b="1" dirty="0">
              <a:cs typeface="Arial"/>
            </a:endParaRPr>
          </a:p>
          <a:p>
            <a:pPr marL="447675" indent="-383540"/>
            <a:r>
              <a:rPr lang="en-US" sz="1700" dirty="0" err="1">
                <a:ea typeface="+mn-lt"/>
                <a:cs typeface="+mn-lt"/>
              </a:rPr>
              <a:t>atal</a:t>
            </a:r>
            <a:r>
              <a:rPr lang="en-US" sz="1700" dirty="0">
                <a:ea typeface="+mn-lt"/>
                <a:cs typeface="+mn-lt"/>
              </a:rPr>
              <a:t> ac </a:t>
            </a:r>
            <a:r>
              <a:rPr lang="en-US" sz="1700" dirty="0" err="1">
                <a:ea typeface="+mn-lt"/>
                <a:cs typeface="+mn-lt"/>
              </a:rPr>
              <a:t>amddiffyn</a:t>
            </a:r>
            <a:r>
              <a:rPr lang="en-US" sz="1700" dirty="0">
                <a:ea typeface="+mn-lt"/>
                <a:cs typeface="+mn-lt"/>
              </a:rPr>
              <a:t> plant a </a:t>
            </a:r>
            <a:r>
              <a:rPr lang="en-US" sz="1700" dirty="0" err="1">
                <a:ea typeface="+mn-lt"/>
                <a:cs typeface="+mn-lt"/>
              </a:rPr>
              <a:t>phobl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ifanc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rhag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camfanteisio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rhywiol</a:t>
            </a:r>
            <a:endParaRPr lang="en-US" sz="1700" dirty="0">
              <a:cs typeface="Arial"/>
            </a:endParaRPr>
          </a:p>
          <a:p>
            <a:pPr marL="447675" indent="-383540"/>
            <a:r>
              <a:rPr lang="en-US" sz="1700" dirty="0" err="1">
                <a:ea typeface="+mn-lt"/>
                <a:cs typeface="+mn-lt"/>
              </a:rPr>
              <a:t>darparu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cymorth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ymatebol</a:t>
            </a:r>
            <a:r>
              <a:rPr lang="en-US" sz="1700" dirty="0">
                <a:ea typeface="+mn-lt"/>
                <a:cs typeface="+mn-lt"/>
              </a:rPr>
              <a:t>, </a:t>
            </a:r>
            <a:r>
              <a:rPr lang="en-US" sz="1700" dirty="0" err="1">
                <a:ea typeface="+mn-lt"/>
                <a:cs typeface="+mn-lt"/>
              </a:rPr>
              <a:t>priodol</a:t>
            </a:r>
            <a:r>
              <a:rPr lang="en-US" sz="1700" dirty="0">
                <a:ea typeface="+mn-lt"/>
                <a:cs typeface="+mn-lt"/>
              </a:rPr>
              <a:t> a </a:t>
            </a:r>
            <a:r>
              <a:rPr lang="en-US" sz="1700" dirty="0" err="1">
                <a:ea typeface="+mn-lt"/>
                <a:cs typeface="+mn-lt"/>
              </a:rPr>
              <a:t>chyson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i'r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rhai</a:t>
            </a:r>
            <a:r>
              <a:rPr lang="en-US" sz="1700" dirty="0">
                <a:ea typeface="+mn-lt"/>
                <a:cs typeface="+mn-lt"/>
              </a:rPr>
              <a:t> y </a:t>
            </a:r>
            <a:r>
              <a:rPr lang="en-US" sz="1700" dirty="0" err="1">
                <a:ea typeface="+mn-lt"/>
                <a:cs typeface="+mn-lt"/>
              </a:rPr>
              <a:t>nodwyd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eu</a:t>
            </a:r>
            <a:r>
              <a:rPr lang="en-US" sz="1700" dirty="0">
                <a:ea typeface="+mn-lt"/>
                <a:cs typeface="+mn-lt"/>
              </a:rPr>
              <a:t> bod </a:t>
            </a:r>
            <a:r>
              <a:rPr lang="en-US" sz="1700" dirty="0" err="1">
                <a:ea typeface="+mn-lt"/>
                <a:cs typeface="+mn-lt"/>
              </a:rPr>
              <a:t>yn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dioddef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oherwydd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camfanteisio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rhywiol</a:t>
            </a:r>
            <a:r>
              <a:rPr lang="en-US" sz="1700" dirty="0">
                <a:ea typeface="+mn-lt"/>
                <a:cs typeface="+mn-lt"/>
              </a:rPr>
              <a:t> neu </a:t>
            </a:r>
            <a:r>
              <a:rPr lang="en-US" sz="1700" dirty="0" err="1">
                <a:ea typeface="+mn-lt"/>
                <a:cs typeface="+mn-lt"/>
              </a:rPr>
              <a:t>sydd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mewn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perygl</a:t>
            </a:r>
            <a:r>
              <a:rPr lang="en-US" sz="1700" dirty="0">
                <a:ea typeface="+mn-lt"/>
                <a:cs typeface="+mn-lt"/>
              </a:rPr>
              <a:t> o </a:t>
            </a:r>
            <a:r>
              <a:rPr lang="en-US" sz="1700" dirty="0" err="1">
                <a:ea typeface="+mn-lt"/>
                <a:cs typeface="+mn-lt"/>
              </a:rPr>
              <a:t>hynny</a:t>
            </a:r>
            <a:endParaRPr lang="en-US" sz="1700" dirty="0">
              <a:cs typeface="Arial"/>
            </a:endParaRPr>
          </a:p>
          <a:p>
            <a:pPr marL="447675" indent="-383540"/>
            <a:r>
              <a:rPr lang="en-US" sz="1700" dirty="0" err="1">
                <a:ea typeface="+mn-lt"/>
                <a:cs typeface="+mn-lt"/>
              </a:rPr>
              <a:t>cyfrannu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i</a:t>
            </a:r>
            <a:r>
              <a:rPr lang="en-US" sz="1700" dirty="0">
                <a:ea typeface="+mn-lt"/>
                <a:cs typeface="+mn-lt"/>
              </a:rPr>
              <a:t> nodi, </a:t>
            </a:r>
            <a:r>
              <a:rPr lang="en-US" sz="1700" dirty="0" err="1">
                <a:ea typeface="+mn-lt"/>
                <a:cs typeface="+mn-lt"/>
              </a:rPr>
              <a:t>tarfu</a:t>
            </a:r>
            <a:r>
              <a:rPr lang="en-US" sz="1700" dirty="0">
                <a:ea typeface="+mn-lt"/>
                <a:cs typeface="+mn-lt"/>
              </a:rPr>
              <a:t> ac </a:t>
            </a:r>
            <a:r>
              <a:rPr lang="en-US" sz="1700" dirty="0" err="1">
                <a:ea typeface="+mn-lt"/>
                <a:cs typeface="+mn-lt"/>
              </a:rPr>
              <a:t>erlyn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dirty="0" err="1">
                <a:ea typeface="+mn-lt"/>
                <a:cs typeface="+mn-lt"/>
              </a:rPr>
              <a:t>troseddwyr</a:t>
            </a:r>
            <a:r>
              <a:rPr lang="en-US" sz="1700" dirty="0">
                <a:ea typeface="+mn-lt"/>
                <a:cs typeface="+mn-lt"/>
              </a:rPr>
              <a:t>.</a:t>
            </a:r>
            <a:endParaRPr lang="en-US" sz="1700" dirty="0">
              <a:cs typeface="Arial"/>
            </a:endParaRPr>
          </a:p>
          <a:p>
            <a:pPr marL="447675" indent="-383540"/>
            <a:endParaRPr lang="en-US" dirty="0"/>
          </a:p>
          <a:p>
            <a:pPr marL="447675" indent="-383540"/>
            <a:endParaRPr lang="en-US" sz="2800" dirty="0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E3D686-BA6F-45A0-AB8F-EAD9DA50F0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339" y="2055265"/>
            <a:ext cx="4178737" cy="4525963"/>
          </a:xfrm>
        </p:spPr>
        <p:txBody>
          <a:bodyPr vert="horz" lIns="91440" tIns="45720" rIns="91440" bIns="45720" anchor="t">
            <a:normAutofit fontScale="70000" lnSpcReduction="20000"/>
          </a:bodyPr>
          <a:lstStyle/>
          <a:p>
            <a:pPr marL="64135" indent="0">
              <a:buNone/>
            </a:pPr>
            <a:r>
              <a:rPr lang="en-US" dirty="0">
                <a:ea typeface="+mn-lt"/>
                <a:cs typeface="+mn-lt"/>
              </a:rPr>
              <a:t>Safeguarding partners are supported by more robust leadership and stronger, more effective multi-agency co-operation. </a:t>
            </a:r>
          </a:p>
          <a:p>
            <a:pPr marL="447675" indent="-383540"/>
            <a:endParaRPr lang="en-US" dirty="0">
              <a:ea typeface="+mn-lt"/>
              <a:cs typeface="+mn-lt"/>
            </a:endParaRPr>
          </a:p>
          <a:p>
            <a:pPr marL="64135" indent="0">
              <a:buNone/>
            </a:pPr>
            <a:r>
              <a:rPr lang="en-GB" b="1" dirty="0">
                <a:ea typeface="+mn-lt"/>
                <a:cs typeface="+mn-lt"/>
              </a:rPr>
              <a:t>National action plan to prevent and protect children and young people from sexual exploitation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prevent and protect children and young people from sexual exploitation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provide responsive, appropriate and consistent support to those identified as being subject to or at risk of sexual exploitation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contribute to the identification, disruption and prosecution of perpetrators.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D07695-0326-4249-957F-267575731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tx2"/>
                </a:solidFill>
                <a:effectLst/>
                <a:latin typeface="NSPCC-Regular"/>
              </a:rPr>
              <a:t>Deddf</a:t>
            </a:r>
            <a:r>
              <a:rPr lang="en-GB" b="1" dirty="0">
                <a:solidFill>
                  <a:schemeClr val="tx2"/>
                </a:solidFill>
                <a:effectLst/>
                <a:latin typeface="NSPCC-Regular"/>
              </a:rPr>
              <a:t> Plant (</a:t>
            </a:r>
            <a:r>
              <a:rPr lang="en-GB" b="1" dirty="0" err="1">
                <a:solidFill>
                  <a:schemeClr val="tx2"/>
                </a:solidFill>
                <a:effectLst/>
                <a:latin typeface="NSPCC-Regular"/>
              </a:rPr>
              <a:t>Diddymu</a:t>
            </a:r>
            <a:r>
              <a:rPr lang="en-GB" b="1" dirty="0">
                <a:solidFill>
                  <a:schemeClr val="tx2"/>
                </a:solidFill>
                <a:effectLst/>
                <a:latin typeface="NSPCC-Regular"/>
              </a:rPr>
              <a:t> </a:t>
            </a:r>
            <a:r>
              <a:rPr lang="en-GB" b="1" dirty="0" err="1">
                <a:solidFill>
                  <a:schemeClr val="tx2"/>
                </a:solidFill>
                <a:effectLst/>
                <a:latin typeface="NSPCC-Regular"/>
              </a:rPr>
              <a:t>Amddiffyniad</a:t>
            </a:r>
            <a:r>
              <a:rPr lang="en-GB" b="1" dirty="0">
                <a:solidFill>
                  <a:schemeClr val="tx2"/>
                </a:solidFill>
                <a:effectLst/>
                <a:latin typeface="NSPCC-Regular"/>
              </a:rPr>
              <a:t> </a:t>
            </a:r>
            <a:r>
              <a:rPr lang="en-GB" b="1" dirty="0" err="1">
                <a:solidFill>
                  <a:schemeClr val="tx2"/>
                </a:solidFill>
                <a:effectLst/>
                <a:latin typeface="NSPCC-Regular"/>
              </a:rPr>
              <a:t>Cosb</a:t>
            </a:r>
            <a:r>
              <a:rPr lang="en-GB" b="1" dirty="0">
                <a:solidFill>
                  <a:schemeClr val="tx2"/>
                </a:solidFill>
                <a:effectLst/>
                <a:latin typeface="NSPCC-Regular"/>
              </a:rPr>
              <a:t> </a:t>
            </a:r>
            <a:r>
              <a:rPr lang="en-GB" b="1" dirty="0" err="1">
                <a:solidFill>
                  <a:schemeClr val="tx2"/>
                </a:solidFill>
                <a:effectLst/>
                <a:latin typeface="NSPCC-Regular"/>
              </a:rPr>
              <a:t>Resymol</a:t>
            </a:r>
            <a:r>
              <a:rPr lang="en-GB" b="1" dirty="0">
                <a:solidFill>
                  <a:schemeClr val="tx2"/>
                </a:solidFill>
                <a:effectLst/>
                <a:latin typeface="NSPCC-Regular"/>
              </a:rPr>
              <a:t>) (Cymru)) </a:t>
            </a:r>
            <a:r>
              <a:rPr lang="en-GB" b="1" i="0" u="none" strike="noStrike" dirty="0">
                <a:solidFill>
                  <a:schemeClr val="tx2"/>
                </a:solidFill>
                <a:effectLst/>
                <a:latin typeface="NSPCC-Regular"/>
              </a:rPr>
              <a:t>(2020)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0B5CFA-9BAF-4C12-9A43-ED8750325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rgbClr val="000000"/>
                </a:solidFill>
                <a:latin typeface="NSPCC-Regular"/>
              </a:rPr>
              <a:t>Cyflwynodd </a:t>
            </a:r>
            <a:r>
              <a:rPr lang="cy-GB" b="1" dirty="0">
                <a:solidFill>
                  <a:srgbClr val="000000"/>
                </a:solidFill>
                <a:latin typeface="NSPCC-Regular"/>
              </a:rPr>
              <a:t>Llywodraeth Cymru </a:t>
            </a:r>
            <a:r>
              <a:rPr lang="cy-GB" dirty="0">
                <a:solidFill>
                  <a:srgbClr val="000000"/>
                </a:solidFill>
                <a:latin typeface="NSPCC-Regular"/>
              </a:rPr>
              <a:t>Ddeddf Plant (Diddymu Amddiffyniad Cosb Resymol) (Cymru), a </a:t>
            </a:r>
            <a:r>
              <a:rPr lang="cy-GB">
                <a:solidFill>
                  <a:srgbClr val="000000"/>
                </a:solidFill>
                <a:latin typeface="NSPCC-Regular"/>
              </a:rPr>
              <a:t>ddiddymodd yr amddiffyniad </a:t>
            </a:r>
            <a:r>
              <a:rPr lang="cy-GB" dirty="0">
                <a:solidFill>
                  <a:srgbClr val="000000"/>
                </a:solidFill>
                <a:latin typeface="NSPCC-Regular"/>
              </a:rPr>
              <a:t>o gosb resymol o 2022 ymlaen.</a:t>
            </a:r>
            <a:endParaRPr lang="cy-GB" b="0" i="0" dirty="0">
              <a:solidFill>
                <a:srgbClr val="000000"/>
              </a:solidFill>
              <a:effectLst/>
              <a:latin typeface="NSPCC-Regular"/>
            </a:endParaRPr>
          </a:p>
          <a:p>
            <a:r>
              <a:rPr lang="cy-GB" dirty="0">
                <a:solidFill>
                  <a:srgbClr val="000000"/>
                </a:solidFill>
                <a:latin typeface="NSPCC-Regular"/>
              </a:rPr>
              <a:t>Beth mae'r term cosb resymol yn ei olygu? (Cyfeiriwyd ati yn Neddf Plant 2004)</a:t>
            </a:r>
          </a:p>
          <a:p>
            <a:endParaRPr lang="cy-GB" dirty="0">
              <a:solidFill>
                <a:srgbClr val="000000"/>
              </a:solidFill>
              <a:latin typeface="NSPCC-Regular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9281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D07695-0326-4249-957F-267575731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solidFill>
                  <a:schemeClr val="tx2"/>
                </a:solidFill>
                <a:effectLst/>
                <a:latin typeface="NSPCC-Regular"/>
              </a:rPr>
              <a:t>Children (Abolition of Defence of Reasonable Punishment) (Wales) Act) (2020)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0B5CFA-9BAF-4C12-9A43-ED8750325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NSPCC-Regular"/>
              </a:rPr>
              <a:t>The </a:t>
            </a:r>
            <a:r>
              <a:rPr lang="en-GB" b="1" i="0" dirty="0">
                <a:solidFill>
                  <a:srgbClr val="000000"/>
                </a:solidFill>
                <a:effectLst/>
                <a:latin typeface="NSPCC-Semibold"/>
              </a:rPr>
              <a:t>Welsh Government</a:t>
            </a:r>
            <a:r>
              <a:rPr lang="en-GB" b="0" i="0" dirty="0">
                <a:solidFill>
                  <a:srgbClr val="000000"/>
                </a:solidFill>
                <a:effectLst/>
                <a:latin typeface="NSPCC-Regular"/>
              </a:rPr>
              <a:t> introduced the </a:t>
            </a:r>
            <a:r>
              <a:rPr lang="en-GB" b="0" i="0" u="none" strike="noStrike" dirty="0">
                <a:solidFill>
                  <a:srgbClr val="108633"/>
                </a:solidFill>
                <a:effectLst/>
                <a:latin typeface="NSPCC-Regular"/>
                <a:hlinkClick r:id="rId2" tooltip="Children (Abolition of Defence of Reasonable Punishment) (Wales) Act 2020"/>
              </a:rPr>
              <a:t>Children (Abolition of Defence of Reasonable Punishment) (Wales) Act)</a:t>
            </a:r>
            <a:r>
              <a:rPr lang="en-GB" b="0" i="0" dirty="0">
                <a:solidFill>
                  <a:srgbClr val="000000"/>
                </a:solidFill>
                <a:effectLst/>
                <a:latin typeface="NSPCC-Regular"/>
              </a:rPr>
              <a:t>, which abolished the defence of reasonable punishment from 2022.</a:t>
            </a:r>
          </a:p>
          <a:p>
            <a:r>
              <a:rPr lang="en-GB" dirty="0">
                <a:solidFill>
                  <a:srgbClr val="000000"/>
                </a:solidFill>
                <a:latin typeface="NSPCC-Regular"/>
              </a:rPr>
              <a:t>What does the term reasonable punishment mean? (Signposted in Children Act 2004)</a:t>
            </a:r>
          </a:p>
          <a:p>
            <a:endParaRPr lang="en-GB" dirty="0">
              <a:solidFill>
                <a:srgbClr val="000000"/>
              </a:solidFill>
              <a:latin typeface="NSPCC-Regular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522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Tasg</a:t>
            </a:r>
            <a:r>
              <a:rPr lang="en-GB"/>
              <a:t> 3 / Task 3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  <a:p>
            <a:r>
              <a:rPr lang="en-GB" dirty="0"/>
              <a:t>Pam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ymyrryd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gynnar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o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/>
              <a:t>Group discussion</a:t>
            </a:r>
          </a:p>
          <a:p>
            <a:r>
              <a:rPr lang="en-GB" i="1"/>
              <a:t>Why do you think early intervention strategies in children’s lives are deemed to improve their life chances?</a:t>
            </a:r>
          </a:p>
          <a:p>
            <a:r>
              <a:rPr lang="en-GB" sz="1700" err="1"/>
              <a:t>Brotherton</a:t>
            </a:r>
            <a:r>
              <a:rPr lang="en-GB" sz="1700"/>
              <a:t>, Davies,  &amp; McGillivray (2010)</a:t>
            </a:r>
            <a:endParaRPr lang="cy-GB" sz="1700"/>
          </a:p>
          <a:p>
            <a:endParaRPr lang="en-GB"/>
          </a:p>
          <a:p>
            <a:endParaRPr lang="cy-GB"/>
          </a:p>
        </p:txBody>
      </p:sp>
      <p:pic>
        <p:nvPicPr>
          <p:cNvPr id="4099" name="Picture 3" descr="C:\Users\l.roberts\AppData\Local\Microsoft\Windows\Temporary Internet Files\Content.IE5\VGH11Z05\MC9000890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4799"/>
            <a:ext cx="12954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3508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Deddfwriaeth</a:t>
            </a:r>
            <a:br>
              <a:rPr lang="en-GB" dirty="0"/>
            </a:br>
            <a:r>
              <a:rPr lang="en-GB" dirty="0"/>
              <a:t>Legislation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err="1"/>
              <a:t>Cymru</a:t>
            </a:r>
            <a:r>
              <a:rPr lang="en-GB"/>
              <a:t> / </a:t>
            </a:r>
            <a:r>
              <a:rPr lang="en-GB" err="1"/>
              <a:t>Lloegr</a:t>
            </a:r>
            <a:r>
              <a:rPr lang="en-GB"/>
              <a:t> / </a:t>
            </a:r>
            <a:r>
              <a:rPr lang="en-GB" err="1"/>
              <a:t>Yr</a:t>
            </a:r>
            <a:r>
              <a:rPr lang="en-GB"/>
              <a:t> Alban / </a:t>
            </a:r>
            <a:r>
              <a:rPr lang="en-GB" err="1"/>
              <a:t>Iwerddon</a:t>
            </a:r>
            <a:r>
              <a:rPr lang="en-GB"/>
              <a:t>  </a:t>
            </a:r>
          </a:p>
          <a:p>
            <a:r>
              <a:rPr lang="en-GB" err="1"/>
              <a:t>Hawliau</a:t>
            </a:r>
            <a:r>
              <a:rPr lang="en-GB"/>
              <a:t> </a:t>
            </a:r>
            <a:r>
              <a:rPr lang="en-GB" err="1"/>
              <a:t>deddfwriaethol</a:t>
            </a:r>
            <a:endParaRPr lang="en-GB"/>
          </a:p>
          <a:p>
            <a:r>
              <a:rPr lang="en-GB" err="1"/>
              <a:t>e.e</a:t>
            </a:r>
            <a:r>
              <a:rPr lang="en-GB"/>
              <a:t>. </a:t>
            </a:r>
            <a:r>
              <a:rPr lang="en-GB" err="1"/>
              <a:t>Comisynydd</a:t>
            </a:r>
            <a:r>
              <a:rPr lang="en-GB"/>
              <a:t> Plant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/>
              <a:t>Wales /England /Scotland / Ireland</a:t>
            </a:r>
          </a:p>
          <a:p>
            <a:r>
              <a:rPr lang="en-GB" i="1"/>
              <a:t>Legislative powers</a:t>
            </a:r>
          </a:p>
          <a:p>
            <a:r>
              <a:rPr lang="en-GB" i="1"/>
              <a:t>e.g. Children’s Commissioner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4648200"/>
            <a:ext cx="3562106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2856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altLang="en-US" dirty="0" err="1"/>
              <a:t>Comisiynwyr</a:t>
            </a:r>
            <a:r>
              <a:rPr lang="en-GB" altLang="en-US" dirty="0"/>
              <a:t> Plant</a:t>
            </a:r>
            <a:br>
              <a:rPr lang="en-GB" altLang="en-US" dirty="0"/>
            </a:br>
            <a:r>
              <a:rPr lang="en-GB" altLang="en-US" sz="2400" dirty="0"/>
              <a:t>(Collins &amp; Foley, 2008: 244)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6250738"/>
              </p:ext>
            </p:extLst>
          </p:nvPr>
        </p:nvGraphicFramePr>
        <p:xfrm>
          <a:off x="381000" y="1700213"/>
          <a:ext cx="8294689" cy="4574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8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6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73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7948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07415">
                <a:tc>
                  <a:txBody>
                    <a:bodyPr/>
                    <a:lstStyle/>
                    <a:p>
                      <a:r>
                        <a:rPr lang="en-GB" sz="1400" dirty="0" err="1"/>
                        <a:t>Annibyniaeth</a:t>
                      </a:r>
                      <a:r>
                        <a:rPr lang="en-GB" sz="1400" dirty="0"/>
                        <a:t> y </a:t>
                      </a:r>
                      <a:r>
                        <a:rPr lang="en-GB" sz="1400" dirty="0" err="1"/>
                        <a:t>Comisiynydd</a:t>
                      </a:r>
                      <a:r>
                        <a:rPr lang="en-GB" sz="1400" dirty="0"/>
                        <a:t>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Cymru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Gogledd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Iwerddon</a:t>
                      </a:r>
                      <a:r>
                        <a:rPr lang="en-GB" sz="1400" dirty="0"/>
                        <a:t>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Yr</a:t>
                      </a:r>
                      <a:r>
                        <a:rPr lang="en-GB" sz="1400" dirty="0"/>
                        <a:t> Alban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Lloegr</a:t>
                      </a:r>
                      <a:r>
                        <a:rPr lang="en-GB" sz="1400" dirty="0"/>
                        <a:t>
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 dirty="0"/>
                        <a:t>Gall </a:t>
                      </a:r>
                      <a:r>
                        <a:rPr lang="en-GB" sz="1400" dirty="0" err="1"/>
                        <a:t>yr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Ysgrifennydd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Gwladol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gyfarwyddo'r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Comisiynydd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i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gynnal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ymholiad</a:t>
                      </a:r>
                      <a:r>
                        <a:rPr lang="en-GB" sz="1400" dirty="0"/>
                        <a:t>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 ALL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 ALL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 ALL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GALL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 dirty="0" err="1"/>
                        <a:t>Rhaid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i'r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Comisiynydd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ymgynghori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â'r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Ysgrifennydd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Gwladol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cyn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cynnal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ymholiad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annibynnol</a:t>
                      </a:r>
                      <a:r>
                        <a:rPr lang="en-GB" sz="1400" dirty="0"/>
                        <a:t> 
</a:t>
                      </a:r>
                      <a:endParaRPr lang="en-GB" sz="1800" dirty="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OES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OES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OES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OES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 dirty="0" err="1"/>
                        <a:t>Adroddiad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blynyddol</a:t>
                      </a:r>
                      <a:r>
                        <a:rPr lang="en-GB" sz="1400" dirty="0"/>
                        <a:t> y </a:t>
                      </a:r>
                      <a:r>
                        <a:rPr lang="en-GB" sz="1400" dirty="0" err="1"/>
                        <a:t>Comisiynydd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yn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mynd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yn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uniongyrchol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i'r</a:t>
                      </a:r>
                      <a:r>
                        <a:rPr lang="en-GB" sz="1400" dirty="0"/>
                        <a:t> Senedd/</a:t>
                      </a:r>
                      <a:r>
                        <a:rPr lang="en-GB" sz="1400" dirty="0" err="1"/>
                        <a:t>Cynulliad</a:t>
                      </a:r>
                      <a:r>
                        <a:rPr lang="en-GB" sz="1400" dirty="0"/>
                        <a:t> 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YDY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 dirty="0" err="1"/>
                        <a:t>Deddfwriaeth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yn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rhwymo’r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Comisiynydd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wrth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bolisi'r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llywodraeth</a:t>
                      </a:r>
                      <a:r>
                        <a:rPr lang="en-GB" sz="1400" dirty="0"/>
                        <a:t>
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NAC YDY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YDY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68112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eaLnBrk="1" hangingPunct="1"/>
            <a:r>
              <a:rPr lang="en-GB" altLang="en-US" dirty="0"/>
              <a:t>Children’s Commissioners</a:t>
            </a:r>
            <a:br>
              <a:rPr lang="en-GB" altLang="en-US" dirty="0"/>
            </a:br>
            <a:r>
              <a:rPr lang="en-GB" altLang="en-US" sz="2400" dirty="0"/>
              <a:t>(Collins &amp; Foley, 2008: 244)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95288" y="1700213"/>
          <a:ext cx="8280401" cy="4537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24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6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Commissioner Independence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Wales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Northern Ireland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Scotland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England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Secretary of</a:t>
                      </a:r>
                      <a:r>
                        <a:rPr lang="en-GB" sz="1400" baseline="0"/>
                        <a:t> State can direct Commissioner to carry out an enquiry</a:t>
                      </a:r>
                      <a:endParaRPr lang="en-GB" sz="140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Commissioner</a:t>
                      </a:r>
                      <a:r>
                        <a:rPr lang="en-GB" sz="1400" baseline="0"/>
                        <a:t> must consult the Secretary of State before holding an independent enquiry</a:t>
                      </a:r>
                      <a:r>
                        <a:rPr lang="en-GB" sz="1800" baseline="0"/>
                        <a:t> </a:t>
                      </a:r>
                      <a:endParaRPr lang="en-GB" sz="180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Commissioner’s annual</a:t>
                      </a:r>
                      <a:r>
                        <a:rPr lang="en-GB" sz="1400" baseline="0"/>
                        <a:t> report goes directly to Parliament/Assembly</a:t>
                      </a:r>
                      <a:r>
                        <a:rPr lang="en-GB" sz="1400"/>
                        <a:t> 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Legislation ties Commissioner</a:t>
                      </a:r>
                      <a:r>
                        <a:rPr lang="en-GB" sz="1400" baseline="0"/>
                        <a:t> to government policy</a:t>
                      </a:r>
                      <a:endParaRPr lang="en-GB" sz="140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33475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 eaLnBrk="1" hangingPunct="1"/>
            <a:r>
              <a:rPr lang="en-GB" altLang="en-US" err="1"/>
              <a:t>Deddfwriaeth</a:t>
            </a:r>
            <a:r>
              <a:rPr lang="en-GB" altLang="en-US"/>
              <a:t> / Polisi</a:t>
            </a:r>
            <a:br>
              <a:rPr lang="en-GB" altLang="en-US"/>
            </a:br>
            <a:r>
              <a:rPr lang="en-GB" altLang="en-US"/>
              <a:t>Legislation / Policy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800" dirty="0" err="1"/>
              <a:t>Seilir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polisi</a:t>
            </a:r>
            <a:r>
              <a:rPr lang="en-US" altLang="en-US" sz="2800" dirty="0"/>
              <a:t> </a:t>
            </a:r>
            <a:r>
              <a:rPr lang="en-US" altLang="en-US" sz="2800" dirty="0" err="1"/>
              <a:t>ar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ddeddfwriaeth</a:t>
            </a:r>
            <a:endParaRPr lang="en-US" altLang="en-US" sz="28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 err="1"/>
              <a:t>Dylid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ystyried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mai</a:t>
            </a:r>
            <a:r>
              <a:rPr lang="en-US" altLang="en-US" sz="2800" dirty="0"/>
              <a:t> proses </a:t>
            </a:r>
            <a:r>
              <a:rPr lang="en-US" altLang="en-US" sz="2800" dirty="0" err="1"/>
              <a:t>yw’r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polisi</a:t>
            </a:r>
            <a:r>
              <a:rPr lang="en-US" altLang="en-US" sz="2800" dirty="0"/>
              <a:t>, ac </a:t>
            </a:r>
            <a:r>
              <a:rPr lang="en-US" altLang="en-US" sz="2800" dirty="0" err="1"/>
              <a:t>o’r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herwydd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ei</a:t>
            </a:r>
            <a:r>
              <a:rPr lang="en-US" altLang="en-US" sz="2800" dirty="0"/>
              <a:t> </a:t>
            </a:r>
            <a:r>
              <a:rPr lang="en-US" altLang="en-US" sz="2800" dirty="0" err="1"/>
              <a:t>fod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barhaus</a:t>
            </a:r>
            <a:r>
              <a:rPr lang="en-US" altLang="en-US" sz="2800" dirty="0"/>
              <a:t> ac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ben-</a:t>
            </a:r>
            <a:r>
              <a:rPr lang="en-US" altLang="en-US" sz="2800" dirty="0" err="1"/>
              <a:t>agored</a:t>
            </a:r>
            <a:endParaRPr lang="en-US" altLang="en-US" sz="28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 err="1"/>
              <a:t>Gallai’r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polisi</a:t>
            </a:r>
            <a:r>
              <a:rPr lang="en-US" altLang="en-US" sz="2800" dirty="0"/>
              <a:t> </a:t>
            </a:r>
            <a:r>
              <a:rPr lang="en-US" altLang="en-US" sz="2800" dirty="0" err="1"/>
              <a:t>fod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ymhlyg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ogystal</a:t>
            </a:r>
            <a:r>
              <a:rPr lang="en-US" altLang="en-US" sz="2800" dirty="0"/>
              <a:t> â bod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eglur</a:t>
            </a:r>
            <a:endParaRPr lang="en-US" altLang="en-US" sz="2800" dirty="0"/>
          </a:p>
          <a:p>
            <a:pPr eaLnBrk="1" hangingPunct="1">
              <a:lnSpc>
                <a:spcPct val="80000"/>
              </a:lnSpc>
            </a:pPr>
            <a:endParaRPr lang="en-US" altLang="en-US" sz="3200" dirty="0"/>
          </a:p>
        </p:txBody>
      </p:sp>
      <p:sp>
        <p:nvSpPr>
          <p:cNvPr id="7172" name="Content Placeholder 2"/>
          <p:cNvSpPr>
            <a:spLocks noGrp="1"/>
          </p:cNvSpPr>
          <p:nvPr>
            <p:ph sz="half" idx="2"/>
          </p:nvPr>
        </p:nvSpPr>
        <p:spPr>
          <a:xfrm>
            <a:off x="4495800" y="1844674"/>
            <a:ext cx="4081463" cy="48609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800" i="1" dirty="0"/>
              <a:t>Policy is based on legislation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i="1" dirty="0"/>
              <a:t>Policy is best regarded as a process, and as such is ongoing and open- ended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i="1" dirty="0"/>
              <a:t>Policy may be implicit as well as explicit</a:t>
            </a:r>
          </a:p>
          <a:p>
            <a:pPr marL="64008" indent="0" eaLnBrk="1" hangingPunct="1">
              <a:lnSpc>
                <a:spcPct val="80000"/>
              </a:lnSpc>
              <a:buNone/>
            </a:pPr>
            <a:endParaRPr lang="en-US" altLang="en-US" sz="2800" dirty="0"/>
          </a:p>
          <a:p>
            <a:pPr>
              <a:lnSpc>
                <a:spcPct val="80000"/>
              </a:lnSpc>
            </a:pPr>
            <a:r>
              <a:rPr lang="en-US" altLang="en-US" sz="2000" dirty="0"/>
              <a:t>Jenkins cited in Hodgson and Irving, 2007: 25-26</a:t>
            </a: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endParaRPr lang="en-US" altLang="en-US" sz="2800" dirty="0"/>
          </a:p>
          <a:p>
            <a:pPr>
              <a:lnSpc>
                <a:spcPct val="80000"/>
              </a:lnSpc>
            </a:pPr>
            <a:endParaRPr lang="en-US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527953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 eaLnBrk="1" hangingPunct="1"/>
            <a:r>
              <a:rPr lang="en-US" altLang="en-US" sz="2400" err="1"/>
              <a:t>Gwerthoedd</a:t>
            </a:r>
            <a:r>
              <a:rPr lang="en-US" altLang="en-US" sz="2400"/>
              <a:t> </a:t>
            </a:r>
            <a:r>
              <a:rPr lang="en-US" altLang="en-US" sz="2400" err="1"/>
              <a:t>Allweddol</a:t>
            </a:r>
            <a:r>
              <a:rPr lang="en-US" altLang="en-US" sz="2400"/>
              <a:t> </a:t>
            </a:r>
            <a:r>
              <a:rPr lang="en-US" altLang="en-US" sz="2400" err="1"/>
              <a:t>mewn</a:t>
            </a:r>
            <a:r>
              <a:rPr lang="en-US" altLang="en-US" sz="2400"/>
              <a:t> </a:t>
            </a:r>
            <a:r>
              <a:rPr lang="en-US" altLang="en-US" sz="2400" err="1"/>
              <a:t>Polisi</a:t>
            </a:r>
            <a:r>
              <a:rPr lang="en-US" altLang="en-US" sz="2400"/>
              <a:t> </a:t>
            </a:r>
            <a:r>
              <a:rPr lang="en-US" altLang="en-US" sz="2400" err="1"/>
              <a:t>Cymdeithasol</a:t>
            </a:r>
            <a:br>
              <a:rPr lang="en-US" altLang="en-US" sz="2400"/>
            </a:br>
            <a:r>
              <a:rPr lang="en-US" altLang="en-US" sz="2400"/>
              <a:t>Key Values in Social Policy</a:t>
            </a:r>
            <a:endParaRPr lang="en-GB" altLang="en-US" sz="2400"/>
          </a:p>
        </p:txBody>
      </p:sp>
      <p:sp>
        <p:nvSpPr>
          <p:cNvPr id="399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09600" y="1628775"/>
            <a:ext cx="3581400" cy="4848225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hymgorffori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meysydd</a:t>
            </a:r>
            <a:r>
              <a:rPr lang="en-US" sz="2400" dirty="0"/>
              <a:t> </a:t>
            </a:r>
            <a:r>
              <a:rPr lang="en-US" sz="2400" dirty="0" err="1"/>
              <a:t>canlynol</a:t>
            </a:r>
            <a:r>
              <a:rPr lang="en-US" sz="2400" dirty="0"/>
              <a:t>:</a:t>
            </a:r>
          </a:p>
          <a:p>
            <a:pPr eaLnBrk="1" hangingPunct="1">
              <a:lnSpc>
                <a:spcPct val="11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400" dirty="0" err="1"/>
              <a:t>Diffiniad</a:t>
            </a:r>
            <a:r>
              <a:rPr lang="en-US" sz="2400" dirty="0"/>
              <a:t> o </a:t>
            </a:r>
            <a:r>
              <a:rPr lang="en-US" sz="2400" dirty="0" err="1"/>
              <a:t>angen</a:t>
            </a:r>
            <a:r>
              <a:rPr lang="en-US" sz="2400" dirty="0"/>
              <a:t>, </a:t>
            </a:r>
            <a:r>
              <a:rPr lang="en-US" sz="2400" dirty="0" err="1"/>
              <a:t>cyfranogiad</a:t>
            </a:r>
            <a:r>
              <a:rPr lang="en-US" sz="2400" dirty="0"/>
              <a:t> a </a:t>
            </a:r>
            <a:r>
              <a:rPr lang="en-US" sz="2400" dirty="0" err="1"/>
              <a:t>hyrwyddo</a:t>
            </a:r>
            <a:r>
              <a:rPr lang="en-US" sz="2400" dirty="0"/>
              <a:t> </a:t>
            </a:r>
            <a:r>
              <a:rPr lang="en-US" sz="2400" dirty="0" err="1"/>
              <a:t>lles</a:t>
            </a:r>
            <a:endParaRPr lang="en-US" sz="2400" dirty="0"/>
          </a:p>
          <a:p>
            <a:pPr eaLnBrk="1" hangingPunct="1">
              <a:lnSpc>
                <a:spcPct val="11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400" dirty="0" err="1"/>
              <a:t>Perthnasau</a:t>
            </a:r>
            <a:r>
              <a:rPr lang="en-US" sz="2400" dirty="0"/>
              <a:t> </a:t>
            </a:r>
            <a:r>
              <a:rPr lang="en-US" sz="2400" dirty="0" err="1"/>
              <a:t>cymdeithasol</a:t>
            </a:r>
            <a:r>
              <a:rPr lang="en-US" sz="2400" dirty="0"/>
              <a:t>; </a:t>
            </a:r>
            <a:r>
              <a:rPr lang="en-US" sz="2400" dirty="0" err="1"/>
              <a:t>dyletswyddau</a:t>
            </a:r>
            <a:r>
              <a:rPr lang="en-US" sz="2400" dirty="0"/>
              <a:t> </a:t>
            </a:r>
            <a:r>
              <a:rPr lang="en-US" sz="2400" dirty="0" err="1"/>
              <a:t>moesol</a:t>
            </a:r>
            <a:r>
              <a:rPr lang="en-US" sz="2400" dirty="0"/>
              <a:t>, </a:t>
            </a:r>
            <a:r>
              <a:rPr lang="en-US" sz="2400" dirty="0" err="1"/>
              <a:t>cyd-gyfrifoldeb</a:t>
            </a:r>
            <a:r>
              <a:rPr lang="en-US" sz="2400" dirty="0"/>
              <a:t>, </a:t>
            </a:r>
            <a:r>
              <a:rPr lang="en-US" sz="2400" dirty="0" err="1"/>
              <a:t>rhyddid</a:t>
            </a:r>
            <a:r>
              <a:rPr lang="en-US" sz="2400" dirty="0"/>
              <a:t> a </a:t>
            </a:r>
            <a:r>
              <a:rPr lang="en-US" sz="2400" dirty="0" err="1"/>
              <a:t>hawliau</a:t>
            </a:r>
            <a:r>
              <a:rPr lang="en-US" sz="2400" dirty="0"/>
              <a:t> …</a:t>
            </a:r>
          </a:p>
          <a:p>
            <a:pPr eaLnBrk="1" hangingPunct="1">
              <a:lnSpc>
                <a:spcPct val="11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400" dirty="0" err="1"/>
              <a:t>Egwyddorion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arwain</a:t>
            </a:r>
            <a:r>
              <a:rPr lang="en-US" sz="2400" dirty="0"/>
              <a:t> </a:t>
            </a:r>
            <a:r>
              <a:rPr lang="en-US" sz="2400" dirty="0" err="1"/>
              <a:t>cydraddoldeb</a:t>
            </a:r>
            <a:r>
              <a:rPr lang="en-US" sz="2400" dirty="0"/>
              <a:t> a </a:t>
            </a:r>
            <a:r>
              <a:rPr lang="en-US" sz="2400" dirty="0" err="1"/>
              <a:t>chyfiawnder</a:t>
            </a:r>
            <a:r>
              <a:rPr lang="en-US" sz="2400" dirty="0"/>
              <a:t> </a:t>
            </a:r>
            <a:r>
              <a:rPr lang="en-US" sz="2400" dirty="0" err="1"/>
              <a:t>cymdeithasol</a:t>
            </a:r>
            <a:endParaRPr lang="en-US" sz="2400" dirty="0"/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3962400" cy="44196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400" i="1"/>
              <a:t>Embedded within the following areas: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sz="2400" i="1"/>
              <a:t>Definition of need, participation and  promotion of wellbeing 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sz="2400" i="1"/>
              <a:t>Social relationships; moral duties, mutual responsibility, freedom and rights…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sz="2400" i="1"/>
              <a:t>Principles guiding equality and social justice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400"/>
              <a:t> </a:t>
            </a:r>
            <a:r>
              <a:rPr lang="en-US" sz="1600" err="1"/>
              <a:t>Spicker</a:t>
            </a:r>
            <a:r>
              <a:rPr lang="en-US" sz="1600"/>
              <a:t> 2008: 86</a:t>
            </a:r>
          </a:p>
          <a:p>
            <a:pPr>
              <a:defRPr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7732425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48E79-BD4B-4238-BD7E-80081E975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Polisïau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diogelu</a:t>
            </a:r>
            <a:r>
              <a:rPr lang="en-GB" dirty="0"/>
              <a:t>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B481F-B274-46CB-A3C8-CDDDD27313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>
                <a:hlinkClick r:id="rId2"/>
              </a:rPr>
              <a:t>Gweithdrefnau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Diogelu</a:t>
            </a:r>
            <a:r>
              <a:rPr lang="en-GB" dirty="0">
                <a:hlinkClick r:id="rId2"/>
              </a:rPr>
              <a:t> Cymru (2023)</a:t>
            </a:r>
            <a:endParaRPr lang="en-GB" dirty="0"/>
          </a:p>
          <a:p>
            <a:r>
              <a:rPr lang="en-GB" dirty="0" err="1"/>
              <a:t>Cyflwynwyd</a:t>
            </a:r>
            <a:r>
              <a:rPr lang="en-GB" dirty="0"/>
              <a:t> y </a:t>
            </a:r>
            <a:r>
              <a:rPr lang="en-GB" dirty="0" err="1"/>
              <a:t>gweithdrefnau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2019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diweddaru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2023.</a:t>
            </a:r>
          </a:p>
          <a:p>
            <a:r>
              <a:rPr lang="en-GB" dirty="0" err="1"/>
              <a:t>Gwnaethant</a:t>
            </a:r>
            <a:r>
              <a:rPr lang="en-GB" dirty="0"/>
              <a:t> </a:t>
            </a:r>
            <a:r>
              <a:rPr lang="en-GB" dirty="0" err="1"/>
              <a:t>ddisodli'r</a:t>
            </a:r>
            <a:r>
              <a:rPr lang="en-GB" dirty="0"/>
              <a:t> </a:t>
            </a:r>
            <a:r>
              <a:rPr lang="en-GB" dirty="0" err="1"/>
              <a:t>gweithdrefnau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 a </a:t>
            </a:r>
            <a:r>
              <a:rPr lang="en-GB" dirty="0" err="1"/>
              <a:t>amlinellwyd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AWCPP(2008)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202CA-5F27-49F3-9A80-FADB0BCD27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Diben</a:t>
            </a:r>
            <a:r>
              <a:rPr lang="en-GB" dirty="0"/>
              <a:t> -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Gweithdrefnau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gymhwyso'r</a:t>
            </a:r>
            <a:r>
              <a:rPr lang="en-GB" dirty="0"/>
              <a:t> </a:t>
            </a:r>
            <a:r>
              <a:rPr lang="en-GB" dirty="0" err="1"/>
              <a:t>ddeddfwriaeth</a:t>
            </a:r>
            <a:r>
              <a:rPr lang="en-GB" dirty="0"/>
              <a:t> 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Deddf</a:t>
            </a:r>
            <a:r>
              <a:rPr lang="en-GB" u="sng" dirty="0">
                <a:solidFill>
                  <a:srgbClr val="191E7D"/>
                </a:solidFill>
                <a:latin typeface="Helvetica" panose="020B0604020202020204" pitchFamily="34" charset="0"/>
              </a:rPr>
              <a:t> 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Gwasanaethau</a:t>
            </a:r>
            <a:r>
              <a:rPr lang="en-GB" u="sng" dirty="0">
                <a:solidFill>
                  <a:srgbClr val="191E7D"/>
                </a:solidFill>
                <a:latin typeface="Helvetica" panose="020B0604020202020204" pitchFamily="34" charset="0"/>
              </a:rPr>
              <a:t> 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Cymdeithasol</a:t>
            </a:r>
            <a:r>
              <a:rPr lang="en-GB" u="sng" dirty="0">
                <a:solidFill>
                  <a:srgbClr val="191E7D"/>
                </a:solidFill>
                <a:latin typeface="Helvetica" panose="020B0604020202020204" pitchFamily="34" charset="0"/>
              </a:rPr>
              <a:t> a 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Llesiant</a:t>
            </a:r>
            <a:r>
              <a:rPr lang="en-GB" u="sng" dirty="0">
                <a:solidFill>
                  <a:srgbClr val="191E7D"/>
                </a:solidFill>
                <a:latin typeface="Helvetica" panose="020B0604020202020204" pitchFamily="34" charset="0"/>
              </a:rPr>
              <a:t> (Cymru) 2014 </a:t>
            </a:r>
            <a:r>
              <a:rPr lang="en-GB" dirty="0">
                <a:solidFill>
                  <a:srgbClr val="37394B"/>
                </a:solidFill>
                <a:latin typeface="Helvetica" panose="020B0604020202020204" pitchFamily="34" charset="0"/>
              </a:rPr>
              <a:t>a </a:t>
            </a:r>
            <a:r>
              <a:rPr lang="en-GB" dirty="0" err="1">
                <a:solidFill>
                  <a:srgbClr val="37394B"/>
                </a:solidFill>
                <a:latin typeface="Helvetica" panose="020B0604020202020204" pitchFamily="34" charset="0"/>
              </a:rPr>
              <a:t>chanllawiau</a:t>
            </a:r>
            <a:r>
              <a:rPr lang="en-GB" dirty="0">
                <a:solidFill>
                  <a:srgbClr val="37394B"/>
                </a:solidFill>
                <a:latin typeface="Helvetica" panose="020B0604020202020204" pitchFamily="34" charset="0"/>
              </a:rPr>
              <a:t> </a:t>
            </a:r>
            <a:r>
              <a:rPr lang="en-GB" dirty="0" err="1">
                <a:solidFill>
                  <a:srgbClr val="37394B"/>
                </a:solidFill>
                <a:latin typeface="Helvetica" panose="020B0604020202020204" pitchFamily="34" charset="0"/>
              </a:rPr>
              <a:t>diogelu</a:t>
            </a:r>
            <a:r>
              <a:rPr lang="en-GB" dirty="0">
                <a:solidFill>
                  <a:srgbClr val="37394B"/>
                </a:solidFill>
                <a:latin typeface="Helvetica" panose="020B0604020202020204" pitchFamily="34" charset="0"/>
              </a:rPr>
              <a:t> </a:t>
            </a:r>
            <a:r>
              <a:rPr lang="en-GB" dirty="0" err="1">
                <a:solidFill>
                  <a:srgbClr val="37394B"/>
                </a:solidFill>
                <a:latin typeface="Helvetica" panose="020B0604020202020204" pitchFamily="34" charset="0"/>
              </a:rPr>
              <a:t>statudol</a:t>
            </a:r>
            <a:r>
              <a:rPr lang="en-GB" dirty="0">
                <a:solidFill>
                  <a:srgbClr val="37394B"/>
                </a:solidFill>
                <a:latin typeface="Helvetica" panose="020B0604020202020204" pitchFamily="34" charset="0"/>
              </a:rPr>
              <a:t> 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Gweithio</a:t>
            </a:r>
            <a:r>
              <a:rPr lang="en-GB" u="sng" dirty="0">
                <a:solidFill>
                  <a:srgbClr val="191E7D"/>
                </a:solidFill>
                <a:latin typeface="Helvetica" panose="020B0604020202020204" pitchFamily="34" charset="0"/>
              </a:rPr>
              <a:t> 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Gyda'n</a:t>
            </a:r>
            <a:r>
              <a:rPr lang="en-GB" u="sng" dirty="0">
                <a:solidFill>
                  <a:srgbClr val="191E7D"/>
                </a:solidFill>
                <a:latin typeface="Helvetica" panose="020B0604020202020204" pitchFamily="34" charset="0"/>
              </a:rPr>
              <a:t> 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Gilydd</a:t>
            </a:r>
            <a:r>
              <a:rPr lang="en-GB" u="sng" dirty="0">
                <a:solidFill>
                  <a:srgbClr val="191E7D"/>
                </a:solidFill>
                <a:latin typeface="Helvetica" panose="020B0604020202020204" pitchFamily="34" charset="0"/>
              </a:rPr>
              <a:t> 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i</a:t>
            </a:r>
            <a:r>
              <a:rPr lang="en-GB" u="sng" dirty="0">
                <a:solidFill>
                  <a:srgbClr val="191E7D"/>
                </a:solidFill>
                <a:latin typeface="Helvetica" panose="020B0604020202020204" pitchFamily="34" charset="0"/>
              </a:rPr>
              <a:t> 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Ddiogelu</a:t>
            </a:r>
            <a:r>
              <a:rPr lang="en-GB" u="sng" dirty="0">
                <a:solidFill>
                  <a:srgbClr val="191E7D"/>
                </a:solidFill>
                <a:latin typeface="Helvetica" panose="020B0604020202020204" pitchFamily="34" charset="0"/>
              </a:rPr>
              <a:t> </a:t>
            </a:r>
            <a:r>
              <a:rPr lang="en-GB" u="sng" dirty="0" err="1">
                <a:solidFill>
                  <a:srgbClr val="191E7D"/>
                </a:solidFill>
                <a:latin typeface="Helvetica" panose="020B0604020202020204" pitchFamily="34" charset="0"/>
              </a:rPr>
              <a:t>Pobl</a:t>
            </a:r>
            <a:r>
              <a:rPr lang="en-GB" b="0" i="0" dirty="0">
                <a:solidFill>
                  <a:srgbClr val="37394B"/>
                </a:solidFill>
                <a:effectLst/>
                <a:latin typeface="Helvetica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4648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48E79-BD4B-4238-BD7E-80081E975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policies around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B481F-B274-46CB-A3C8-CDDDD27313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solidFill>
                  <a:srgbClr val="37394C"/>
                </a:solidFill>
                <a:effectLst/>
                <a:latin typeface="canada-type-gibson"/>
                <a:hlinkClick r:id="rId2"/>
              </a:rPr>
              <a:t>Wales Safeguarding Procedures (2023)</a:t>
            </a:r>
            <a:endParaRPr lang="en-GB" dirty="0"/>
          </a:p>
          <a:p>
            <a:r>
              <a:rPr lang="en-GB" dirty="0"/>
              <a:t>These procedures were introduced in 2019 and updated in 2020 and 2023.</a:t>
            </a:r>
          </a:p>
          <a:p>
            <a:r>
              <a:rPr lang="en-GB" dirty="0"/>
              <a:t>They replaced the previous procedures outlined in the AWCPP(2008)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202CA-5F27-49F3-9A80-FADB0BCD27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Purpose - </a:t>
            </a:r>
            <a:r>
              <a:rPr lang="en-GB" b="0" i="0" dirty="0">
                <a:solidFill>
                  <a:srgbClr val="37394B"/>
                </a:solidFill>
                <a:effectLst/>
                <a:latin typeface="Helvetica" panose="020B0604020202020204" pitchFamily="34" charset="0"/>
              </a:rPr>
              <a:t>The Procedures helps practitioners apply the legislation </a:t>
            </a:r>
            <a:r>
              <a:rPr lang="en-GB" b="0" i="0" dirty="0">
                <a:solidFill>
                  <a:srgbClr val="11846A"/>
                </a:solidFill>
                <a:effectLst/>
                <a:latin typeface="Helvetica" panose="020B0604020202020204" pitchFamily="34" charset="0"/>
                <a:hlinkClick r:id="rId3"/>
              </a:rPr>
              <a:t>Social Services and Wellbeing (Wales) Act 2014</a:t>
            </a:r>
            <a:r>
              <a:rPr lang="en-GB" b="0" i="0" dirty="0">
                <a:solidFill>
                  <a:srgbClr val="37394B"/>
                </a:solidFill>
                <a:effectLst/>
                <a:latin typeface="Helvetica" panose="020B0604020202020204" pitchFamily="34" charset="0"/>
              </a:rPr>
              <a:t> and statutory safeguarding guidance </a:t>
            </a:r>
            <a:r>
              <a:rPr lang="en-GB" b="0" i="0" dirty="0">
                <a:solidFill>
                  <a:srgbClr val="11846A"/>
                </a:solidFill>
                <a:effectLst/>
                <a:latin typeface="Helvetica" panose="020B0604020202020204" pitchFamily="34" charset="0"/>
                <a:hlinkClick r:id="rId3"/>
              </a:rPr>
              <a:t>Working Together to Safeguard People</a:t>
            </a:r>
            <a:r>
              <a:rPr lang="en-GB" b="0" i="0" dirty="0">
                <a:solidFill>
                  <a:srgbClr val="37394B"/>
                </a:solidFill>
                <a:effectLst/>
                <a:latin typeface="Helvetica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7025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24180-53C6-4BCF-AFB7-7A82DD3CF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Polisïau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diogelu</a:t>
            </a:r>
            <a:br>
              <a:rPr lang="en-GB" dirty="0"/>
            </a:br>
            <a:r>
              <a:rPr lang="en-GB" dirty="0"/>
              <a:t>Key policies around safeguarding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45A18-7AC2-487A-897A-ED673D5E38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Lloegr</a:t>
            </a:r>
            <a:r>
              <a:rPr lang="en-GB" dirty="0"/>
              <a:t>/England</a:t>
            </a:r>
          </a:p>
          <a:p>
            <a:r>
              <a:rPr lang="en-GB" dirty="0">
                <a:hlinkClick r:id="rId2"/>
              </a:rPr>
              <a:t>Working together to safeguard children (2018)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341ACF-A9FE-472F-BEDA-B88366AFED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Yr Alban/Scotland</a:t>
            </a:r>
          </a:p>
          <a:p>
            <a:r>
              <a:rPr lang="en-GB" i="0" dirty="0">
                <a:solidFill>
                  <a:srgbClr val="333333"/>
                </a:solidFill>
                <a:effectLst/>
                <a:latin typeface="Roboto" panose="02000000000000000000" pitchFamily="2" charset="0"/>
                <a:hlinkClick r:id="rId3"/>
              </a:rPr>
              <a:t>National guidance for child protection in Scotland (2021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8262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23AC2-6497-4FB2-B0E1-A9754B71C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58F52-5BAA-4A4C-AA33-B76B203F84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Cymerwch</a:t>
            </a:r>
            <a:r>
              <a:rPr lang="en-GB" dirty="0"/>
              <a:t> </a:t>
            </a:r>
            <a:r>
              <a:rPr lang="en-GB" dirty="0" err="1"/>
              <a:t>ychydig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polisïau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, </a:t>
            </a:r>
            <a:r>
              <a:rPr lang="en-GB" dirty="0" err="1"/>
              <a:t>Lloegr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Alban
Take some time to look at the policies in Wales, England and Scotland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7D7BEB-4AF1-4D6B-B720-AE221A7F93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Nodwch</a:t>
            </a:r>
            <a:r>
              <a:rPr lang="en-GB" dirty="0"/>
              <a:t> y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debyg</a:t>
            </a:r>
            <a:r>
              <a:rPr lang="en-GB" dirty="0"/>
              <a:t> 
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wahaniaethau</a:t>
            </a:r>
            <a:r>
              <a:rPr lang="en-GB" dirty="0"/>
              <a:t>?</a:t>
            </a:r>
          </a:p>
          <a:p>
            <a:r>
              <a:rPr lang="en-GB" dirty="0"/>
              <a:t>Identify similarities </a:t>
            </a:r>
          </a:p>
          <a:p>
            <a:r>
              <a:rPr lang="en-GB" dirty="0"/>
              <a:t>Are there any differences?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9361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AC39F-ACA9-4A65-8214-A73E1B89E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diogelu</a:t>
            </a:r>
            <a:r>
              <a:rPr lang="en-GB" dirty="0"/>
              <a:t>/ Safeguarding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FB42C-47BB-4331-8E06-B189BF597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polisi'n</a:t>
            </a:r>
            <a:r>
              <a:rPr lang="en-GB" dirty="0"/>
              <a:t> </a:t>
            </a:r>
            <a:r>
              <a:rPr lang="en-GB" dirty="0" err="1"/>
              <a:t>troi'n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ddiweddarach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modwl</a:t>
            </a:r>
            <a:r>
              <a:rPr lang="en-GB" dirty="0"/>
              <a:t>.</a:t>
            </a:r>
          </a:p>
          <a:p>
            <a:r>
              <a:rPr lang="en-GB" dirty="0"/>
              <a:t>We will be considering how policy translates into practice later in the module.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3981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en-GB" dirty="0" err="1"/>
              <a:t>Cyfeiriadau</a:t>
            </a:r>
            <a:r>
              <a:rPr lang="en-GB" dirty="0"/>
              <a:t>/References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Alderson, P. (2008) </a:t>
            </a:r>
            <a:r>
              <a:rPr lang="en-GB" sz="1800" i="1" dirty="0"/>
              <a:t>Young Children's Rights: Exploring Beliefs, Principles and Practice</a:t>
            </a:r>
            <a:r>
              <a:rPr lang="en-GB" sz="1800" dirty="0"/>
              <a:t>. London: Jessica Kingsley</a:t>
            </a:r>
          </a:p>
          <a:p>
            <a:r>
              <a:rPr lang="en-GB" sz="1800" dirty="0"/>
              <a:t>Brotherton, G., Davies, H. &amp; McGillivray, G. (2010) </a:t>
            </a:r>
            <a:r>
              <a:rPr lang="en-GB" sz="1800" i="1" dirty="0"/>
              <a:t>Working with Children, Young People and Families, </a:t>
            </a:r>
            <a:r>
              <a:rPr lang="en-GB" sz="1800" dirty="0"/>
              <a:t>London: Sage.</a:t>
            </a:r>
          </a:p>
          <a:p>
            <a:r>
              <a:rPr lang="en-GB" sz="1800" b="0" i="0" dirty="0">
                <a:solidFill>
                  <a:srgbClr val="3A3A3A"/>
                </a:solidFill>
                <a:effectLst/>
              </a:rPr>
              <a:t>Hodgson, D.S.M. and Irving, D.Z. (2007) </a:t>
            </a:r>
            <a:r>
              <a:rPr lang="en-GB" sz="1800" b="0" i="1" dirty="0">
                <a:solidFill>
                  <a:srgbClr val="3A3A3A"/>
                </a:solidFill>
                <a:effectLst/>
              </a:rPr>
              <a:t>Policy Reconsidered Meanings, Politics and Practices</a:t>
            </a:r>
            <a:r>
              <a:rPr lang="en-GB" sz="1800" b="0" i="0" dirty="0">
                <a:solidFill>
                  <a:srgbClr val="3A3A3A"/>
                </a:solidFill>
                <a:effectLst/>
              </a:rPr>
              <a:t>. Bristol, U.K: Policy Press.</a:t>
            </a:r>
            <a:endParaRPr lang="en-GB" sz="1800" dirty="0"/>
          </a:p>
          <a:p>
            <a:r>
              <a:rPr lang="en-US" altLang="en-US" sz="1800" dirty="0" err="1"/>
              <a:t>Spicker</a:t>
            </a:r>
            <a:r>
              <a:rPr lang="en-US" altLang="en-US" sz="1800" dirty="0"/>
              <a:t>, P. (2008) </a:t>
            </a:r>
            <a:r>
              <a:rPr lang="en-US" altLang="en-US" sz="1800" i="1" dirty="0"/>
              <a:t>Social Policy: Themes and Approaches, </a:t>
            </a:r>
            <a:r>
              <a:rPr lang="en-US" altLang="en-US" sz="1800" dirty="0"/>
              <a:t>Bristol: The Policy Press,  </a:t>
            </a:r>
          </a:p>
          <a:p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27807811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en-GB" altLang="en-US" dirty="0" err="1"/>
              <a:t>Llyfryddiaeth</a:t>
            </a:r>
            <a:r>
              <a:rPr lang="en-GB" altLang="en-US" dirty="0"/>
              <a:t> / Bibliography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en-GB" dirty="0"/>
          </a:p>
          <a:p>
            <a:pPr marL="365760" indent="-256032">
              <a:lnSpc>
                <a:spcPct val="90000"/>
              </a:lnSpc>
              <a:buClr>
                <a:schemeClr val="accent3"/>
              </a:buClr>
              <a:buNone/>
              <a:defRPr/>
            </a:pPr>
            <a:r>
              <a:rPr lang="en-GB" sz="1800" dirty="0" err="1"/>
              <a:t>Delwedd</a:t>
            </a:r>
            <a:r>
              <a:rPr lang="en-GB" sz="1800" dirty="0"/>
              <a:t> o </a:t>
            </a:r>
            <a:r>
              <a:rPr lang="en-GB" sz="1800" dirty="0" err="1"/>
              <a:t>adeilad</a:t>
            </a:r>
            <a:r>
              <a:rPr lang="en-GB" sz="1800" dirty="0"/>
              <a:t> </a:t>
            </a:r>
            <a:r>
              <a:rPr lang="en-GB" sz="1800" dirty="0" err="1"/>
              <a:t>Llywodraeth</a:t>
            </a:r>
            <a:r>
              <a:rPr lang="en-GB" sz="1800" dirty="0"/>
              <a:t> Cymru / Image of Welsh Government building.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gael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/ Available at </a:t>
            </a:r>
            <a:r>
              <a:rPr lang="en-GB" sz="1800" dirty="0">
                <a:hlinkClick r:id="rId3"/>
              </a:rPr>
              <a:t>http://www.thirdsector.co.uk/welsh-government-publishes-updated-third-sector-scheme/fundraising/article/1230967</a:t>
            </a:r>
            <a:r>
              <a:rPr lang="en-GB" sz="1800" dirty="0"/>
              <a:t> [ </a:t>
            </a:r>
            <a:r>
              <a:rPr lang="en-GB" sz="1800" dirty="0" err="1"/>
              <a:t>Darllenwyd</a:t>
            </a:r>
            <a:r>
              <a:rPr lang="en-GB" sz="1800"/>
              <a:t> / Accessed </a:t>
            </a:r>
            <a:r>
              <a:rPr lang="en-GB" sz="1800" dirty="0"/>
              <a:t>11.09.14]</a:t>
            </a:r>
          </a:p>
          <a:p>
            <a:pPr marL="365760" indent="-256032">
              <a:lnSpc>
                <a:spcPct val="90000"/>
              </a:lnSpc>
              <a:buClr>
                <a:schemeClr val="accent3"/>
              </a:buClr>
              <a:buNone/>
              <a:defRPr/>
            </a:pPr>
            <a:r>
              <a:rPr lang="en-GB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36530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2" ma:contentTypeDescription="Create a new document." ma:contentTypeScope="" ma:versionID="ecc340f5c58a6f1ce9451955456970a7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ece09fc101d81398e5073abfb0c63ec6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C6A271-6685-4B64-AEC3-B278252259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02B219B-461F-4C76-8032-80E5E65EA70F}">
  <ds:schemaRefs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1f9d1f62-2b66-4e13-be38-f795d411800a"/>
    <ds:schemaRef ds:uri="5e4866c9-5473-4b36-a248-8ce6a7a4bde8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66E0C05A-540D-4821-9EA3-7AE44630E0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651</TotalTime>
  <Words>2997</Words>
  <Application>Microsoft Office PowerPoint</Application>
  <PresentationFormat>On-screen Show (4:3)</PresentationFormat>
  <Paragraphs>338</Paragraphs>
  <Slides>39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54" baseType="lpstr">
      <vt:lpstr>canada-type-gibson</vt:lpstr>
      <vt:lpstr>DengXian</vt:lpstr>
      <vt:lpstr>ＭＳ Ｐゴシック</vt:lpstr>
      <vt:lpstr>NSPCC-Regular</vt:lpstr>
      <vt:lpstr>NSPCC-Semibold</vt:lpstr>
      <vt:lpstr>Arial</vt:lpstr>
      <vt:lpstr>Calibri</vt:lpstr>
      <vt:lpstr>Courier New</vt:lpstr>
      <vt:lpstr>Georgia</vt:lpstr>
      <vt:lpstr>Helvetica</vt:lpstr>
      <vt:lpstr>Roboto</vt:lpstr>
      <vt:lpstr>Verdana</vt:lpstr>
      <vt:lpstr>Wingdings</vt:lpstr>
      <vt:lpstr>Wingdings 2</vt:lpstr>
      <vt:lpstr>Verve</vt:lpstr>
      <vt:lpstr>  ECES6019 Gwneud Gwahaniaeth Gyda’n Gilydd Making a Difference Together</vt:lpstr>
      <vt:lpstr>Trosolwg / Overview</vt:lpstr>
      <vt:lpstr>Deddfwriaeth / Legislation:  Tasg 1/Task 1</vt:lpstr>
      <vt:lpstr>                 Hawliau Dynol Human Rights</vt:lpstr>
      <vt:lpstr> Hawliau Dynol Human Rights</vt:lpstr>
      <vt:lpstr>Hawliau Plant Children’s Rights</vt:lpstr>
      <vt:lpstr>Darpariaeth, Diogelwch a Chyfranogiad The three P’s</vt:lpstr>
      <vt:lpstr>                                   </vt:lpstr>
      <vt:lpstr>Saith nod craidd Seven core aims</vt:lpstr>
      <vt:lpstr>Tasg 2 / Task 2</vt:lpstr>
      <vt:lpstr>Beth yw diogelu? What is safeguarding?</vt:lpstr>
      <vt:lpstr>Hanes Deddfwriaethol y DU /  UK Legislative History</vt:lpstr>
      <vt:lpstr>PowerPoint Presentation</vt:lpstr>
      <vt:lpstr>PowerPoint Presentation</vt:lpstr>
      <vt:lpstr>Egwyddorion Deddf Plant 1989/ Principles of 1989 Children Act</vt:lpstr>
      <vt:lpstr>Egwyddorion 1989/ 1989 Principles</vt:lpstr>
      <vt:lpstr>Victoria Climbe</vt:lpstr>
      <vt:lpstr>Adroddiad Laming (2003) Laming Report 2003</vt:lpstr>
      <vt:lpstr>Deddf Plant 2004 Children Act 2004</vt:lpstr>
      <vt:lpstr>Deddf Plant 2004 Children Act 2004</vt:lpstr>
      <vt:lpstr>Beirniadu Deddf Plant 2004 Criticisms of the Children Act 2004</vt:lpstr>
      <vt:lpstr>Deddf Gwasanaethau Cymdeithasol a Llesiant (Cymru) 2014 Social Services and Well-being (Wales) Act  (2014)</vt:lpstr>
      <vt:lpstr>Deddf Gwasanaethau Cymdeithasol a  Llesiant (Cymru) 2014 Social Services and Well-being (Wales) Act  (2014)</vt:lpstr>
      <vt:lpstr>Deddf Gwasanaethau Cymdeithasol a  Llesiant (Cymru) 2014 Social Services and Well-being (Wales) Act  (2014)</vt:lpstr>
      <vt:lpstr>Deddf Plant (Diddymu Amddiffyniad Cosb Resymol) (Cymru)) (2020)</vt:lpstr>
      <vt:lpstr>Children (Abolition of Defence of Reasonable Punishment) (Wales) Act) (2020)</vt:lpstr>
      <vt:lpstr>Tasg 3 / Task 3</vt:lpstr>
      <vt:lpstr>Deddfwriaeth Legislation</vt:lpstr>
      <vt:lpstr>Comisiynwyr Plant (Collins &amp; Foley, 2008: 244)</vt:lpstr>
      <vt:lpstr>Children’s Commissioners (Collins &amp; Foley, 2008: 244)</vt:lpstr>
      <vt:lpstr>Deddfwriaeth / Polisi Legislation / Policy</vt:lpstr>
      <vt:lpstr>Gwerthoedd Allweddol mewn Polisi Cymdeithasol Key Values in Social Policy</vt:lpstr>
      <vt:lpstr>Polisïau allweddol ynghylch diogelu
</vt:lpstr>
      <vt:lpstr>Key policies around safeguarding</vt:lpstr>
      <vt:lpstr>Polisïau allweddol ynghylch diogelu Key policies around safeguarding
</vt:lpstr>
      <vt:lpstr>Tasg / Task</vt:lpstr>
      <vt:lpstr>Arfer diogelu/ Safeguarding practice </vt:lpstr>
      <vt:lpstr>Cyfeiriadau/References</vt:lpstr>
      <vt:lpstr>Llyfryddiaeth /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Helen A Griffiths</cp:lastModifiedBy>
  <cp:revision>152</cp:revision>
  <dcterms:created xsi:type="dcterms:W3CDTF">2014-08-18T13:08:20Z</dcterms:created>
  <dcterms:modified xsi:type="dcterms:W3CDTF">2024-10-23T13:48:28Z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