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3"/>
  </p:notesMasterIdLst>
  <p:sldIdLst>
    <p:sldId id="256" r:id="rId2"/>
    <p:sldId id="298" r:id="rId3"/>
    <p:sldId id="309" r:id="rId4"/>
    <p:sldId id="303" r:id="rId5"/>
    <p:sldId id="296" r:id="rId6"/>
    <p:sldId id="277" r:id="rId7"/>
    <p:sldId id="283" r:id="rId8"/>
    <p:sldId id="284" r:id="rId9"/>
    <p:sldId id="281" r:id="rId10"/>
    <p:sldId id="285" r:id="rId11"/>
    <p:sldId id="295" r:id="rId12"/>
    <p:sldId id="286" r:id="rId13"/>
    <p:sldId id="300" r:id="rId14"/>
    <p:sldId id="301" r:id="rId15"/>
    <p:sldId id="308" r:id="rId16"/>
    <p:sldId id="290" r:id="rId17"/>
    <p:sldId id="299" r:id="rId18"/>
    <p:sldId id="265" r:id="rId19"/>
    <p:sldId id="302" r:id="rId20"/>
    <p:sldId id="306" r:id="rId21"/>
    <p:sldId id="307"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C958F31-8423-1C4D-AF88-D4F7D603A8F2}" v="1650" dt="2023-04-26T09:20:44.97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56483CB-58F1-4C98-A2E4-D18D95DA4A2A}" type="doc">
      <dgm:prSet loTypeId="urn:microsoft.com/office/officeart/2005/8/layout/vList5" loCatId="list" qsTypeId="urn:microsoft.com/office/officeart/2005/8/quickstyle/simple4" qsCatId="simple" csTypeId="urn:microsoft.com/office/officeart/2005/8/colors/accent3_2" csCatId="accent3" phldr="1"/>
      <dgm:spPr/>
      <dgm:t>
        <a:bodyPr/>
        <a:lstStyle/>
        <a:p>
          <a:endParaRPr lang="en-US"/>
        </a:p>
      </dgm:t>
    </dgm:pt>
    <dgm:pt modelId="{EBAA78BE-33B4-4F88-8224-8FB10F360D09}">
      <dgm:prSet/>
      <dgm:spPr/>
      <dgm:t>
        <a:bodyPr/>
        <a:lstStyle/>
        <a:p>
          <a:r>
            <a:rPr lang="en-US"/>
            <a:t>The NCA leadership of Operation Venetic – the UK law enforcement’s response to the takedown of encrypted comms platform </a:t>
          </a:r>
          <a:r>
            <a:rPr lang="en-US" err="1"/>
            <a:t>EncroChat</a:t>
          </a:r>
          <a:r>
            <a:rPr lang="en-US"/>
            <a:t> led to </a:t>
          </a:r>
        </a:p>
      </dgm:t>
    </dgm:pt>
    <dgm:pt modelId="{FE25E4C5-85C2-45DD-84F2-5DD635453A52}" type="parTrans" cxnId="{374136FC-705C-4FCD-BA46-98E85C8AF56C}">
      <dgm:prSet/>
      <dgm:spPr/>
      <dgm:t>
        <a:bodyPr/>
        <a:lstStyle/>
        <a:p>
          <a:endParaRPr lang="en-US"/>
        </a:p>
      </dgm:t>
    </dgm:pt>
    <dgm:pt modelId="{ADA4D2ED-D744-4825-A784-2A1BE91CCFE3}" type="sibTrans" cxnId="{374136FC-705C-4FCD-BA46-98E85C8AF56C}">
      <dgm:prSet/>
      <dgm:spPr/>
      <dgm:t>
        <a:bodyPr/>
        <a:lstStyle/>
        <a:p>
          <a:endParaRPr lang="en-US"/>
        </a:p>
      </dgm:t>
    </dgm:pt>
    <dgm:pt modelId="{885E6940-AFEC-4906-9544-95F5BD315C19}">
      <dgm:prSet/>
      <dgm:spPr/>
      <dgm:t>
        <a:bodyPr/>
        <a:lstStyle/>
        <a:p>
          <a:r>
            <a:rPr lang="en-US"/>
            <a:t>1,550 arrests</a:t>
          </a:r>
        </a:p>
      </dgm:t>
    </dgm:pt>
    <dgm:pt modelId="{633BF795-956A-4048-AA66-B58C1AAA6E55}" type="parTrans" cxnId="{35162428-CCB9-4A8B-9A16-274690BB1928}">
      <dgm:prSet/>
      <dgm:spPr/>
      <dgm:t>
        <a:bodyPr/>
        <a:lstStyle/>
        <a:p>
          <a:endParaRPr lang="en-US"/>
        </a:p>
      </dgm:t>
    </dgm:pt>
    <dgm:pt modelId="{9DC53067-1B4A-4E48-A7FC-9CD5480D9FD2}" type="sibTrans" cxnId="{35162428-CCB9-4A8B-9A16-274690BB1928}">
      <dgm:prSet/>
      <dgm:spPr/>
      <dgm:t>
        <a:bodyPr/>
        <a:lstStyle/>
        <a:p>
          <a:endParaRPr lang="en-US"/>
        </a:p>
      </dgm:t>
    </dgm:pt>
    <dgm:pt modelId="{4759D9DB-C3C5-4C61-BB62-E8F7EC0ABCA3}">
      <dgm:prSet/>
      <dgm:spPr/>
      <dgm:t>
        <a:bodyPr/>
        <a:lstStyle/>
        <a:p>
          <a:r>
            <a:rPr lang="en-US"/>
            <a:t>5.8 </a:t>
          </a:r>
          <a:r>
            <a:rPr lang="en-US" err="1"/>
            <a:t>tonnes</a:t>
          </a:r>
          <a:r>
            <a:rPr lang="en-US"/>
            <a:t> of class A and B drugs </a:t>
          </a:r>
        </a:p>
      </dgm:t>
    </dgm:pt>
    <dgm:pt modelId="{1AC7F66D-7A2A-4FBD-8E35-5C21516EABCB}" type="parTrans" cxnId="{20E8E1FD-E3B6-4197-B639-FAF3888079A1}">
      <dgm:prSet/>
      <dgm:spPr/>
      <dgm:t>
        <a:bodyPr/>
        <a:lstStyle/>
        <a:p>
          <a:endParaRPr lang="en-US"/>
        </a:p>
      </dgm:t>
    </dgm:pt>
    <dgm:pt modelId="{CE15E6D9-9311-4B20-85F8-9A88422B265A}" type="sibTrans" cxnId="{20E8E1FD-E3B6-4197-B639-FAF3888079A1}">
      <dgm:prSet/>
      <dgm:spPr/>
      <dgm:t>
        <a:bodyPr/>
        <a:lstStyle/>
        <a:p>
          <a:endParaRPr lang="en-US"/>
        </a:p>
      </dgm:t>
    </dgm:pt>
    <dgm:pt modelId="{458057E0-F6E2-4678-9984-CD914904F103}">
      <dgm:prSet/>
      <dgm:spPr/>
      <dgm:t>
        <a:bodyPr/>
        <a:lstStyle/>
        <a:p>
          <a:r>
            <a:rPr lang="en-US"/>
            <a:t>£57 million in criminal cash </a:t>
          </a:r>
        </a:p>
      </dgm:t>
    </dgm:pt>
    <dgm:pt modelId="{7D284E63-E5AD-45B5-A5AA-3FABE83DC973}" type="parTrans" cxnId="{6E6B1DF9-16AE-42D2-B9BC-0BCE8E84DAC3}">
      <dgm:prSet/>
      <dgm:spPr/>
      <dgm:t>
        <a:bodyPr/>
        <a:lstStyle/>
        <a:p>
          <a:endParaRPr lang="en-US"/>
        </a:p>
      </dgm:t>
    </dgm:pt>
    <dgm:pt modelId="{A8E1FDDF-D429-44B9-8B17-6944DB37C1ED}" type="sibTrans" cxnId="{6E6B1DF9-16AE-42D2-B9BC-0BCE8E84DAC3}">
      <dgm:prSet/>
      <dgm:spPr/>
      <dgm:t>
        <a:bodyPr/>
        <a:lstStyle/>
        <a:p>
          <a:endParaRPr lang="en-US"/>
        </a:p>
      </dgm:t>
    </dgm:pt>
    <dgm:pt modelId="{11577E23-F9CB-4382-B8B0-A92195EBCC0F}">
      <dgm:prSet/>
      <dgm:spPr/>
      <dgm:t>
        <a:bodyPr/>
        <a:lstStyle/>
        <a:p>
          <a:r>
            <a:rPr lang="en-US"/>
            <a:t>Seizure of 115 firearms </a:t>
          </a:r>
        </a:p>
      </dgm:t>
    </dgm:pt>
    <dgm:pt modelId="{A6BEFB35-6187-42E2-988C-31BF93178BAD}" type="parTrans" cxnId="{86436FF7-CAE7-4AEC-878E-C6E0E3396E05}">
      <dgm:prSet/>
      <dgm:spPr/>
      <dgm:t>
        <a:bodyPr/>
        <a:lstStyle/>
        <a:p>
          <a:endParaRPr lang="en-US"/>
        </a:p>
      </dgm:t>
    </dgm:pt>
    <dgm:pt modelId="{BB1C0DA9-BDBB-4220-A0EC-41D8B4571295}" type="sibTrans" cxnId="{86436FF7-CAE7-4AEC-878E-C6E0E3396E05}">
      <dgm:prSet/>
      <dgm:spPr/>
      <dgm:t>
        <a:bodyPr/>
        <a:lstStyle/>
        <a:p>
          <a:endParaRPr lang="en-US"/>
        </a:p>
      </dgm:t>
    </dgm:pt>
    <dgm:pt modelId="{FECD4CBD-813D-465A-883F-400819A48F66}">
      <dgm:prSet/>
      <dgm:spPr/>
      <dgm:t>
        <a:bodyPr/>
        <a:lstStyle/>
        <a:p>
          <a:r>
            <a:rPr lang="en-US"/>
            <a:t>2,879 round of ammunition </a:t>
          </a:r>
        </a:p>
      </dgm:t>
    </dgm:pt>
    <dgm:pt modelId="{A5F5E579-CA03-4DF9-B0A6-536B71FCB7A1}" type="parTrans" cxnId="{5FCEF99F-EBD5-4CD2-963D-015501D50E28}">
      <dgm:prSet/>
      <dgm:spPr/>
      <dgm:t>
        <a:bodyPr/>
        <a:lstStyle/>
        <a:p>
          <a:endParaRPr lang="en-US"/>
        </a:p>
      </dgm:t>
    </dgm:pt>
    <dgm:pt modelId="{64E196EE-63A1-4083-AA7D-2202C00ED85D}" type="sibTrans" cxnId="{5FCEF99F-EBD5-4CD2-963D-015501D50E28}">
      <dgm:prSet/>
      <dgm:spPr/>
      <dgm:t>
        <a:bodyPr/>
        <a:lstStyle/>
        <a:p>
          <a:endParaRPr lang="en-US"/>
        </a:p>
      </dgm:t>
    </dgm:pt>
    <dgm:pt modelId="{0C8D7DAF-5868-0B46-8F63-12A1D6E96A76}" type="pres">
      <dgm:prSet presAssocID="{456483CB-58F1-4C98-A2E4-D18D95DA4A2A}" presName="Name0" presStyleCnt="0">
        <dgm:presLayoutVars>
          <dgm:dir/>
          <dgm:animLvl val="lvl"/>
          <dgm:resizeHandles val="exact"/>
        </dgm:presLayoutVars>
      </dgm:prSet>
      <dgm:spPr/>
    </dgm:pt>
    <dgm:pt modelId="{1A6AB66E-2FAA-C644-9742-47C8FE69CBB2}" type="pres">
      <dgm:prSet presAssocID="{EBAA78BE-33B4-4F88-8224-8FB10F360D09}" presName="linNode" presStyleCnt="0"/>
      <dgm:spPr/>
    </dgm:pt>
    <dgm:pt modelId="{26BBA8A0-5922-C041-8410-8A7BC51E133A}" type="pres">
      <dgm:prSet presAssocID="{EBAA78BE-33B4-4F88-8224-8FB10F360D09}" presName="parentText" presStyleLbl="node1" presStyleIdx="0" presStyleCnt="1">
        <dgm:presLayoutVars>
          <dgm:chMax val="1"/>
          <dgm:bulletEnabled val="1"/>
        </dgm:presLayoutVars>
      </dgm:prSet>
      <dgm:spPr/>
    </dgm:pt>
    <dgm:pt modelId="{4046AD23-EEF8-D642-BD85-14C732AB46F2}" type="pres">
      <dgm:prSet presAssocID="{EBAA78BE-33B4-4F88-8224-8FB10F360D09}" presName="descendantText" presStyleLbl="alignAccFollowNode1" presStyleIdx="0" presStyleCnt="1">
        <dgm:presLayoutVars>
          <dgm:bulletEnabled val="1"/>
        </dgm:presLayoutVars>
      </dgm:prSet>
      <dgm:spPr/>
    </dgm:pt>
  </dgm:ptLst>
  <dgm:cxnLst>
    <dgm:cxn modelId="{35162428-CCB9-4A8B-9A16-274690BB1928}" srcId="{EBAA78BE-33B4-4F88-8224-8FB10F360D09}" destId="{885E6940-AFEC-4906-9544-95F5BD315C19}" srcOrd="0" destOrd="0" parTransId="{633BF795-956A-4048-AA66-B58C1AAA6E55}" sibTransId="{9DC53067-1B4A-4E48-A7FC-9CD5480D9FD2}"/>
    <dgm:cxn modelId="{F585F16D-ED17-8C45-8581-9F875C963DD1}" type="presOf" srcId="{EBAA78BE-33B4-4F88-8224-8FB10F360D09}" destId="{26BBA8A0-5922-C041-8410-8A7BC51E133A}" srcOrd="0" destOrd="0" presId="urn:microsoft.com/office/officeart/2005/8/layout/vList5"/>
    <dgm:cxn modelId="{5CDF5E4E-E64F-894F-BB3D-9206B5C5A4CD}" type="presOf" srcId="{885E6940-AFEC-4906-9544-95F5BD315C19}" destId="{4046AD23-EEF8-D642-BD85-14C732AB46F2}" srcOrd="0" destOrd="0" presId="urn:microsoft.com/office/officeart/2005/8/layout/vList5"/>
    <dgm:cxn modelId="{C56B1587-95D6-9F47-9384-63EAFFAEE063}" type="presOf" srcId="{11577E23-F9CB-4382-B8B0-A92195EBCC0F}" destId="{4046AD23-EEF8-D642-BD85-14C732AB46F2}" srcOrd="0" destOrd="3" presId="urn:microsoft.com/office/officeart/2005/8/layout/vList5"/>
    <dgm:cxn modelId="{DF960097-2CDC-A648-8971-B63CEC07C59B}" type="presOf" srcId="{FECD4CBD-813D-465A-883F-400819A48F66}" destId="{4046AD23-EEF8-D642-BD85-14C732AB46F2}" srcOrd="0" destOrd="4" presId="urn:microsoft.com/office/officeart/2005/8/layout/vList5"/>
    <dgm:cxn modelId="{5FCEF99F-EBD5-4CD2-963D-015501D50E28}" srcId="{EBAA78BE-33B4-4F88-8224-8FB10F360D09}" destId="{FECD4CBD-813D-465A-883F-400819A48F66}" srcOrd="4" destOrd="0" parTransId="{A5F5E579-CA03-4DF9-B0A6-536B71FCB7A1}" sibTransId="{64E196EE-63A1-4083-AA7D-2202C00ED85D}"/>
    <dgm:cxn modelId="{A95E6DB6-5E21-E24F-AD6E-70065469D21F}" type="presOf" srcId="{4759D9DB-C3C5-4C61-BB62-E8F7EC0ABCA3}" destId="{4046AD23-EEF8-D642-BD85-14C732AB46F2}" srcOrd="0" destOrd="1" presId="urn:microsoft.com/office/officeart/2005/8/layout/vList5"/>
    <dgm:cxn modelId="{88B672C0-4AB5-264D-9785-E681AADA7F60}" type="presOf" srcId="{456483CB-58F1-4C98-A2E4-D18D95DA4A2A}" destId="{0C8D7DAF-5868-0B46-8F63-12A1D6E96A76}" srcOrd="0" destOrd="0" presId="urn:microsoft.com/office/officeart/2005/8/layout/vList5"/>
    <dgm:cxn modelId="{44C47FD6-36A6-8748-A020-24710E631780}" type="presOf" srcId="{458057E0-F6E2-4678-9984-CD914904F103}" destId="{4046AD23-EEF8-D642-BD85-14C732AB46F2}" srcOrd="0" destOrd="2" presId="urn:microsoft.com/office/officeart/2005/8/layout/vList5"/>
    <dgm:cxn modelId="{86436FF7-CAE7-4AEC-878E-C6E0E3396E05}" srcId="{EBAA78BE-33B4-4F88-8224-8FB10F360D09}" destId="{11577E23-F9CB-4382-B8B0-A92195EBCC0F}" srcOrd="3" destOrd="0" parTransId="{A6BEFB35-6187-42E2-988C-31BF93178BAD}" sibTransId="{BB1C0DA9-BDBB-4220-A0EC-41D8B4571295}"/>
    <dgm:cxn modelId="{6E6B1DF9-16AE-42D2-B9BC-0BCE8E84DAC3}" srcId="{EBAA78BE-33B4-4F88-8224-8FB10F360D09}" destId="{458057E0-F6E2-4678-9984-CD914904F103}" srcOrd="2" destOrd="0" parTransId="{7D284E63-E5AD-45B5-A5AA-3FABE83DC973}" sibTransId="{A8E1FDDF-D429-44B9-8B17-6944DB37C1ED}"/>
    <dgm:cxn modelId="{374136FC-705C-4FCD-BA46-98E85C8AF56C}" srcId="{456483CB-58F1-4C98-A2E4-D18D95DA4A2A}" destId="{EBAA78BE-33B4-4F88-8224-8FB10F360D09}" srcOrd="0" destOrd="0" parTransId="{FE25E4C5-85C2-45DD-84F2-5DD635453A52}" sibTransId="{ADA4D2ED-D744-4825-A784-2A1BE91CCFE3}"/>
    <dgm:cxn modelId="{20E8E1FD-E3B6-4197-B639-FAF3888079A1}" srcId="{EBAA78BE-33B4-4F88-8224-8FB10F360D09}" destId="{4759D9DB-C3C5-4C61-BB62-E8F7EC0ABCA3}" srcOrd="1" destOrd="0" parTransId="{1AC7F66D-7A2A-4FBD-8E35-5C21516EABCB}" sibTransId="{CE15E6D9-9311-4B20-85F8-9A88422B265A}"/>
    <dgm:cxn modelId="{8FCC017B-19C8-B946-A8E0-BB060E598208}" type="presParOf" srcId="{0C8D7DAF-5868-0B46-8F63-12A1D6E96A76}" destId="{1A6AB66E-2FAA-C644-9742-47C8FE69CBB2}" srcOrd="0" destOrd="0" presId="urn:microsoft.com/office/officeart/2005/8/layout/vList5"/>
    <dgm:cxn modelId="{B30C9AF6-C5B1-2C45-8406-4943E0DDABB9}" type="presParOf" srcId="{1A6AB66E-2FAA-C644-9742-47C8FE69CBB2}" destId="{26BBA8A0-5922-C041-8410-8A7BC51E133A}" srcOrd="0" destOrd="0" presId="urn:microsoft.com/office/officeart/2005/8/layout/vList5"/>
    <dgm:cxn modelId="{87E9F0D3-677D-224D-9DD6-7A3064AD18E4}" type="presParOf" srcId="{1A6AB66E-2FAA-C644-9742-47C8FE69CBB2}" destId="{4046AD23-EEF8-D642-BD85-14C732AB46F2}" srcOrd="1" destOrd="0" presId="urn:microsoft.com/office/officeart/2005/8/layout/vList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259C8BF-B628-4AD8-BD35-56F9A84B5BB9}" type="doc">
      <dgm:prSet loTypeId="urn:microsoft.com/office/officeart/2016/7/layout/HorizontalActionList" loCatId="List" qsTypeId="urn:microsoft.com/office/officeart/2005/8/quickstyle/simple1" qsCatId="simple" csTypeId="urn:microsoft.com/office/officeart/2005/8/colors/colorful2" csCatId="colorful" phldr="1"/>
      <dgm:spPr/>
      <dgm:t>
        <a:bodyPr/>
        <a:lstStyle/>
        <a:p>
          <a:endParaRPr lang="en-US"/>
        </a:p>
      </dgm:t>
    </dgm:pt>
    <dgm:pt modelId="{2DC20E1D-47B8-4902-BD00-320DB9AC2657}">
      <dgm:prSet/>
      <dgm:spPr/>
      <dgm:t>
        <a:bodyPr/>
        <a:lstStyle/>
        <a:p>
          <a:r>
            <a:rPr lang="en-US"/>
            <a:t>Tackling offenders who exploit the vulnerable </a:t>
          </a:r>
        </a:p>
      </dgm:t>
    </dgm:pt>
    <dgm:pt modelId="{31E625D0-F716-41FA-AADA-BF6797E070C4}" type="parTrans" cxnId="{505740CF-8E5E-4613-AE12-37E917CAC7D0}">
      <dgm:prSet/>
      <dgm:spPr/>
      <dgm:t>
        <a:bodyPr/>
        <a:lstStyle/>
        <a:p>
          <a:endParaRPr lang="en-US"/>
        </a:p>
      </dgm:t>
    </dgm:pt>
    <dgm:pt modelId="{4D57F170-6C54-49BC-8F77-98A3DE88E375}" type="sibTrans" cxnId="{505740CF-8E5E-4613-AE12-37E917CAC7D0}">
      <dgm:prSet/>
      <dgm:spPr/>
      <dgm:t>
        <a:bodyPr/>
        <a:lstStyle/>
        <a:p>
          <a:endParaRPr lang="en-US"/>
        </a:p>
      </dgm:t>
    </dgm:pt>
    <dgm:pt modelId="{29443CD4-ACA0-43DE-9BA9-65C661699163}">
      <dgm:prSet custT="1"/>
      <dgm:spPr/>
      <dgm:t>
        <a:bodyPr/>
        <a:lstStyle/>
        <a:p>
          <a:r>
            <a:rPr lang="en-US" sz="1400"/>
            <a:t>Modern slavery </a:t>
          </a:r>
        </a:p>
        <a:p>
          <a:r>
            <a:rPr lang="en-US" sz="1400"/>
            <a:t>Human trafficking</a:t>
          </a:r>
        </a:p>
        <a:p>
          <a:r>
            <a:rPr lang="en-US" sz="1400"/>
            <a:t>People smuggling</a:t>
          </a:r>
        </a:p>
        <a:p>
          <a:r>
            <a:rPr lang="en-US" sz="1400"/>
            <a:t>Child sexual abuse  - technology assisted grooming </a:t>
          </a:r>
        </a:p>
        <a:p>
          <a:r>
            <a:rPr lang="en-US" sz="1300"/>
            <a:t> </a:t>
          </a:r>
        </a:p>
      </dgm:t>
    </dgm:pt>
    <dgm:pt modelId="{0B956F1B-7822-4910-B844-FC450EEDDAB4}" type="parTrans" cxnId="{4F6D3471-9256-40F3-990E-6513ECD97108}">
      <dgm:prSet/>
      <dgm:spPr/>
      <dgm:t>
        <a:bodyPr/>
        <a:lstStyle/>
        <a:p>
          <a:endParaRPr lang="en-US"/>
        </a:p>
      </dgm:t>
    </dgm:pt>
    <dgm:pt modelId="{7ED41CA0-0384-4A5D-8164-5EC704D7EF00}" type="sibTrans" cxnId="{4F6D3471-9256-40F3-990E-6513ECD97108}">
      <dgm:prSet/>
      <dgm:spPr/>
      <dgm:t>
        <a:bodyPr/>
        <a:lstStyle/>
        <a:p>
          <a:endParaRPr lang="en-US"/>
        </a:p>
      </dgm:t>
    </dgm:pt>
    <dgm:pt modelId="{2A34D6F3-2919-4C31-922B-3B10CD2F259E}">
      <dgm:prSet/>
      <dgm:spPr/>
      <dgm:t>
        <a:bodyPr/>
        <a:lstStyle/>
        <a:p>
          <a:r>
            <a:rPr lang="en-US"/>
            <a:t>Dominate communities </a:t>
          </a:r>
        </a:p>
      </dgm:t>
    </dgm:pt>
    <dgm:pt modelId="{E8CF938C-2707-4157-BA08-DB0A57D88D4D}" type="parTrans" cxnId="{6FD1DF5C-00F4-4037-878B-B8F73DDC5462}">
      <dgm:prSet/>
      <dgm:spPr/>
      <dgm:t>
        <a:bodyPr/>
        <a:lstStyle/>
        <a:p>
          <a:endParaRPr lang="en-US"/>
        </a:p>
      </dgm:t>
    </dgm:pt>
    <dgm:pt modelId="{CFE6043F-2C42-49CD-B88B-8A9B15C2EDFB}" type="sibTrans" cxnId="{6FD1DF5C-00F4-4037-878B-B8F73DDC5462}">
      <dgm:prSet/>
      <dgm:spPr/>
      <dgm:t>
        <a:bodyPr/>
        <a:lstStyle/>
        <a:p>
          <a:endParaRPr lang="en-US"/>
        </a:p>
      </dgm:t>
    </dgm:pt>
    <dgm:pt modelId="{F451CAFC-2474-424A-A3C9-9E2A1235C60D}">
      <dgm:prSet custT="1"/>
      <dgm:spPr/>
      <dgm:t>
        <a:bodyPr/>
        <a:lstStyle/>
        <a:p>
          <a:r>
            <a:rPr lang="en-US" sz="1400"/>
            <a:t>Drug supply </a:t>
          </a:r>
        </a:p>
        <a:p>
          <a:r>
            <a:rPr lang="en-US" sz="1400"/>
            <a:t>Illegal firearms trade </a:t>
          </a:r>
        </a:p>
      </dgm:t>
    </dgm:pt>
    <dgm:pt modelId="{D48A1BBB-5730-4CF0-BE3C-3A7135C5581E}" type="parTrans" cxnId="{174281CC-240A-4CA6-8B06-88FDF313C5DD}">
      <dgm:prSet/>
      <dgm:spPr/>
      <dgm:t>
        <a:bodyPr/>
        <a:lstStyle/>
        <a:p>
          <a:endParaRPr lang="en-US"/>
        </a:p>
      </dgm:t>
    </dgm:pt>
    <dgm:pt modelId="{D5975B36-CFE5-4AF3-9E52-530744A2AF98}" type="sibTrans" cxnId="{174281CC-240A-4CA6-8B06-88FDF313C5DD}">
      <dgm:prSet/>
      <dgm:spPr/>
      <dgm:t>
        <a:bodyPr/>
        <a:lstStyle/>
        <a:p>
          <a:endParaRPr lang="en-US"/>
        </a:p>
      </dgm:t>
    </dgm:pt>
    <dgm:pt modelId="{6FDFA040-F934-431A-91D5-909EDFB79D83}">
      <dgm:prSet/>
      <dgm:spPr/>
      <dgm:t>
        <a:bodyPr/>
        <a:lstStyle/>
        <a:p>
          <a:r>
            <a:rPr lang="en-US"/>
            <a:t>Undermine the UK economy </a:t>
          </a:r>
        </a:p>
      </dgm:t>
    </dgm:pt>
    <dgm:pt modelId="{E4CD5900-8253-4B2F-8771-FDD244D71545}" type="parTrans" cxnId="{4129A60C-DCAC-47F2-A456-7CCDF14F0EEF}">
      <dgm:prSet/>
      <dgm:spPr/>
      <dgm:t>
        <a:bodyPr/>
        <a:lstStyle/>
        <a:p>
          <a:endParaRPr lang="en-US"/>
        </a:p>
      </dgm:t>
    </dgm:pt>
    <dgm:pt modelId="{73A60EF0-DE45-4C19-9CCB-EEC9D8E1AE0E}" type="sibTrans" cxnId="{4129A60C-DCAC-47F2-A456-7CCDF14F0EEF}">
      <dgm:prSet/>
      <dgm:spPr/>
      <dgm:t>
        <a:bodyPr/>
        <a:lstStyle/>
        <a:p>
          <a:endParaRPr lang="en-US"/>
        </a:p>
      </dgm:t>
    </dgm:pt>
    <dgm:pt modelId="{1359AAC5-B954-4F66-8681-9B36CFEBA51F}">
      <dgm:prSet custT="1"/>
      <dgm:spPr/>
      <dgm:t>
        <a:bodyPr/>
        <a:lstStyle/>
        <a:p>
          <a:r>
            <a:rPr lang="en-US" sz="1400"/>
            <a:t>Illicit transactions </a:t>
          </a:r>
        </a:p>
        <a:p>
          <a:r>
            <a:rPr lang="en-US" sz="1400"/>
            <a:t>Cyber crime </a:t>
          </a:r>
        </a:p>
        <a:p>
          <a:r>
            <a:rPr lang="en-US" sz="1300" baseline="0"/>
            <a:t> </a:t>
          </a:r>
          <a:endParaRPr lang="en-US" sz="1300"/>
        </a:p>
      </dgm:t>
    </dgm:pt>
    <dgm:pt modelId="{ECC5CADD-20BA-4E25-82AF-9B4BFAD598A2}" type="parTrans" cxnId="{AE6C0A26-A44D-4305-AB97-638F46515A24}">
      <dgm:prSet/>
      <dgm:spPr/>
      <dgm:t>
        <a:bodyPr/>
        <a:lstStyle/>
        <a:p>
          <a:endParaRPr lang="en-US"/>
        </a:p>
      </dgm:t>
    </dgm:pt>
    <dgm:pt modelId="{E5FF1B7C-022F-4D35-938E-512AF53ED486}" type="sibTrans" cxnId="{AE6C0A26-A44D-4305-AB97-638F46515A24}">
      <dgm:prSet/>
      <dgm:spPr/>
      <dgm:t>
        <a:bodyPr/>
        <a:lstStyle/>
        <a:p>
          <a:endParaRPr lang="en-US"/>
        </a:p>
      </dgm:t>
    </dgm:pt>
    <dgm:pt modelId="{046ABF22-80FE-654E-8751-0ADECA50D873}" type="pres">
      <dgm:prSet presAssocID="{6259C8BF-B628-4AD8-BD35-56F9A84B5BB9}" presName="Name0" presStyleCnt="0">
        <dgm:presLayoutVars>
          <dgm:dir/>
          <dgm:animLvl val="lvl"/>
          <dgm:resizeHandles val="exact"/>
        </dgm:presLayoutVars>
      </dgm:prSet>
      <dgm:spPr/>
    </dgm:pt>
    <dgm:pt modelId="{AF579812-666B-FF49-9CB8-8E1E0933AD00}" type="pres">
      <dgm:prSet presAssocID="{2DC20E1D-47B8-4902-BD00-320DB9AC2657}" presName="composite" presStyleCnt="0"/>
      <dgm:spPr/>
    </dgm:pt>
    <dgm:pt modelId="{4518BE1E-818B-6842-B0CE-E2768DF806A4}" type="pres">
      <dgm:prSet presAssocID="{2DC20E1D-47B8-4902-BD00-320DB9AC2657}" presName="parTx" presStyleLbl="alignNode1" presStyleIdx="0" presStyleCnt="3">
        <dgm:presLayoutVars>
          <dgm:chMax val="0"/>
          <dgm:chPref val="0"/>
        </dgm:presLayoutVars>
      </dgm:prSet>
      <dgm:spPr/>
    </dgm:pt>
    <dgm:pt modelId="{84BBD9C9-8F5B-3448-9D46-4B7C7F4AEE03}" type="pres">
      <dgm:prSet presAssocID="{2DC20E1D-47B8-4902-BD00-320DB9AC2657}" presName="desTx" presStyleLbl="alignAccFollowNode1" presStyleIdx="0" presStyleCnt="3">
        <dgm:presLayoutVars/>
      </dgm:prSet>
      <dgm:spPr/>
    </dgm:pt>
    <dgm:pt modelId="{F85D91EC-1D79-4342-A30F-20477B97BDBC}" type="pres">
      <dgm:prSet presAssocID="{4D57F170-6C54-49BC-8F77-98A3DE88E375}" presName="space" presStyleCnt="0"/>
      <dgm:spPr/>
    </dgm:pt>
    <dgm:pt modelId="{D1AED5E6-3930-4848-AA9B-2D59761A0BF2}" type="pres">
      <dgm:prSet presAssocID="{2A34D6F3-2919-4C31-922B-3B10CD2F259E}" presName="composite" presStyleCnt="0"/>
      <dgm:spPr/>
    </dgm:pt>
    <dgm:pt modelId="{D58E1D76-88C9-314A-825D-1D8B1EDC7491}" type="pres">
      <dgm:prSet presAssocID="{2A34D6F3-2919-4C31-922B-3B10CD2F259E}" presName="parTx" presStyleLbl="alignNode1" presStyleIdx="1" presStyleCnt="3">
        <dgm:presLayoutVars>
          <dgm:chMax val="0"/>
          <dgm:chPref val="0"/>
        </dgm:presLayoutVars>
      </dgm:prSet>
      <dgm:spPr/>
    </dgm:pt>
    <dgm:pt modelId="{55FEC18C-3170-AF47-92D6-B3B44B58C36D}" type="pres">
      <dgm:prSet presAssocID="{2A34D6F3-2919-4C31-922B-3B10CD2F259E}" presName="desTx" presStyleLbl="alignAccFollowNode1" presStyleIdx="1" presStyleCnt="3">
        <dgm:presLayoutVars/>
      </dgm:prSet>
      <dgm:spPr/>
    </dgm:pt>
    <dgm:pt modelId="{FB5CF30E-F0E1-7D41-B80E-3233CEB7FA73}" type="pres">
      <dgm:prSet presAssocID="{CFE6043F-2C42-49CD-B88B-8A9B15C2EDFB}" presName="space" presStyleCnt="0"/>
      <dgm:spPr/>
    </dgm:pt>
    <dgm:pt modelId="{3BB379C7-35CF-7342-B515-4ADAC8F95D8D}" type="pres">
      <dgm:prSet presAssocID="{6FDFA040-F934-431A-91D5-909EDFB79D83}" presName="composite" presStyleCnt="0"/>
      <dgm:spPr/>
    </dgm:pt>
    <dgm:pt modelId="{6CB65828-0906-AC41-AAFC-FCC021D2263D}" type="pres">
      <dgm:prSet presAssocID="{6FDFA040-F934-431A-91D5-909EDFB79D83}" presName="parTx" presStyleLbl="alignNode1" presStyleIdx="2" presStyleCnt="3">
        <dgm:presLayoutVars>
          <dgm:chMax val="0"/>
          <dgm:chPref val="0"/>
        </dgm:presLayoutVars>
      </dgm:prSet>
      <dgm:spPr/>
    </dgm:pt>
    <dgm:pt modelId="{ED39B0E3-614B-2549-9047-062337FA1FF1}" type="pres">
      <dgm:prSet presAssocID="{6FDFA040-F934-431A-91D5-909EDFB79D83}" presName="desTx" presStyleLbl="alignAccFollowNode1" presStyleIdx="2" presStyleCnt="3">
        <dgm:presLayoutVars/>
      </dgm:prSet>
      <dgm:spPr/>
    </dgm:pt>
  </dgm:ptLst>
  <dgm:cxnLst>
    <dgm:cxn modelId="{4129A60C-DCAC-47F2-A456-7CCDF14F0EEF}" srcId="{6259C8BF-B628-4AD8-BD35-56F9A84B5BB9}" destId="{6FDFA040-F934-431A-91D5-909EDFB79D83}" srcOrd="2" destOrd="0" parTransId="{E4CD5900-8253-4B2F-8771-FDD244D71545}" sibTransId="{73A60EF0-DE45-4C19-9CCB-EEC9D8E1AE0E}"/>
    <dgm:cxn modelId="{8D4C1D0D-EF38-8E45-8DA7-D5B2B2C20F68}" type="presOf" srcId="{1359AAC5-B954-4F66-8681-9B36CFEBA51F}" destId="{ED39B0E3-614B-2549-9047-062337FA1FF1}" srcOrd="0" destOrd="0" presId="urn:microsoft.com/office/officeart/2016/7/layout/HorizontalActionList"/>
    <dgm:cxn modelId="{6B31761B-BE71-5E4F-9D01-B1EF01DB9726}" type="presOf" srcId="{2A34D6F3-2919-4C31-922B-3B10CD2F259E}" destId="{D58E1D76-88C9-314A-825D-1D8B1EDC7491}" srcOrd="0" destOrd="0" presId="urn:microsoft.com/office/officeart/2016/7/layout/HorizontalActionList"/>
    <dgm:cxn modelId="{AE6C0A26-A44D-4305-AB97-638F46515A24}" srcId="{6FDFA040-F934-431A-91D5-909EDFB79D83}" destId="{1359AAC5-B954-4F66-8681-9B36CFEBA51F}" srcOrd="0" destOrd="0" parTransId="{ECC5CADD-20BA-4E25-82AF-9B4BFAD598A2}" sibTransId="{E5FF1B7C-022F-4D35-938E-512AF53ED486}"/>
    <dgm:cxn modelId="{6FD1DF5C-00F4-4037-878B-B8F73DDC5462}" srcId="{6259C8BF-B628-4AD8-BD35-56F9A84B5BB9}" destId="{2A34D6F3-2919-4C31-922B-3B10CD2F259E}" srcOrd="1" destOrd="0" parTransId="{E8CF938C-2707-4157-BA08-DB0A57D88D4D}" sibTransId="{CFE6043F-2C42-49CD-B88B-8A9B15C2EDFB}"/>
    <dgm:cxn modelId="{4F6D3471-9256-40F3-990E-6513ECD97108}" srcId="{2DC20E1D-47B8-4902-BD00-320DB9AC2657}" destId="{29443CD4-ACA0-43DE-9BA9-65C661699163}" srcOrd="0" destOrd="0" parTransId="{0B956F1B-7822-4910-B844-FC450EEDDAB4}" sibTransId="{7ED41CA0-0384-4A5D-8164-5EC704D7EF00}"/>
    <dgm:cxn modelId="{F5CE1A72-336A-EA40-8B76-F98D03ED9F71}" type="presOf" srcId="{6FDFA040-F934-431A-91D5-909EDFB79D83}" destId="{6CB65828-0906-AC41-AAFC-FCC021D2263D}" srcOrd="0" destOrd="0" presId="urn:microsoft.com/office/officeart/2016/7/layout/HorizontalActionList"/>
    <dgm:cxn modelId="{D5FF837C-161D-D341-9925-C25FC0E45623}" type="presOf" srcId="{29443CD4-ACA0-43DE-9BA9-65C661699163}" destId="{84BBD9C9-8F5B-3448-9D46-4B7C7F4AEE03}" srcOrd="0" destOrd="0" presId="urn:microsoft.com/office/officeart/2016/7/layout/HorizontalActionList"/>
    <dgm:cxn modelId="{00D84B84-8012-3944-95AD-6C6D7C9BF556}" type="presOf" srcId="{F451CAFC-2474-424A-A3C9-9E2A1235C60D}" destId="{55FEC18C-3170-AF47-92D6-B3B44B58C36D}" srcOrd="0" destOrd="0" presId="urn:microsoft.com/office/officeart/2016/7/layout/HorizontalActionList"/>
    <dgm:cxn modelId="{97CCB0C6-8959-A941-B483-C9F8BEE96FAB}" type="presOf" srcId="{2DC20E1D-47B8-4902-BD00-320DB9AC2657}" destId="{4518BE1E-818B-6842-B0CE-E2768DF806A4}" srcOrd="0" destOrd="0" presId="urn:microsoft.com/office/officeart/2016/7/layout/HorizontalActionList"/>
    <dgm:cxn modelId="{174281CC-240A-4CA6-8B06-88FDF313C5DD}" srcId="{2A34D6F3-2919-4C31-922B-3B10CD2F259E}" destId="{F451CAFC-2474-424A-A3C9-9E2A1235C60D}" srcOrd="0" destOrd="0" parTransId="{D48A1BBB-5730-4CF0-BE3C-3A7135C5581E}" sibTransId="{D5975B36-CFE5-4AF3-9E52-530744A2AF98}"/>
    <dgm:cxn modelId="{505740CF-8E5E-4613-AE12-37E917CAC7D0}" srcId="{6259C8BF-B628-4AD8-BD35-56F9A84B5BB9}" destId="{2DC20E1D-47B8-4902-BD00-320DB9AC2657}" srcOrd="0" destOrd="0" parTransId="{31E625D0-F716-41FA-AADA-BF6797E070C4}" sibTransId="{4D57F170-6C54-49BC-8F77-98A3DE88E375}"/>
    <dgm:cxn modelId="{6ABB60DF-38C5-5341-BBA6-FC0F3E3B2F2E}" type="presOf" srcId="{6259C8BF-B628-4AD8-BD35-56F9A84B5BB9}" destId="{046ABF22-80FE-654E-8751-0ADECA50D873}" srcOrd="0" destOrd="0" presId="urn:microsoft.com/office/officeart/2016/7/layout/HorizontalActionList"/>
    <dgm:cxn modelId="{6CA2B281-942C-A442-90D2-BB62A8AA766D}" type="presParOf" srcId="{046ABF22-80FE-654E-8751-0ADECA50D873}" destId="{AF579812-666B-FF49-9CB8-8E1E0933AD00}" srcOrd="0" destOrd="0" presId="urn:microsoft.com/office/officeart/2016/7/layout/HorizontalActionList"/>
    <dgm:cxn modelId="{A1F86759-FFEC-3846-9C4D-278ED3DC8C54}" type="presParOf" srcId="{AF579812-666B-FF49-9CB8-8E1E0933AD00}" destId="{4518BE1E-818B-6842-B0CE-E2768DF806A4}" srcOrd="0" destOrd="0" presId="urn:microsoft.com/office/officeart/2016/7/layout/HorizontalActionList"/>
    <dgm:cxn modelId="{A4D74864-B072-C04E-A06A-1F543F2C3B92}" type="presParOf" srcId="{AF579812-666B-FF49-9CB8-8E1E0933AD00}" destId="{84BBD9C9-8F5B-3448-9D46-4B7C7F4AEE03}" srcOrd="1" destOrd="0" presId="urn:microsoft.com/office/officeart/2016/7/layout/HorizontalActionList"/>
    <dgm:cxn modelId="{B83A7B66-52DD-884F-817A-CEA1F908FFD4}" type="presParOf" srcId="{046ABF22-80FE-654E-8751-0ADECA50D873}" destId="{F85D91EC-1D79-4342-A30F-20477B97BDBC}" srcOrd="1" destOrd="0" presId="urn:microsoft.com/office/officeart/2016/7/layout/HorizontalActionList"/>
    <dgm:cxn modelId="{26C24B77-A9CA-2048-B640-E76447CE0F8F}" type="presParOf" srcId="{046ABF22-80FE-654E-8751-0ADECA50D873}" destId="{D1AED5E6-3930-4848-AA9B-2D59761A0BF2}" srcOrd="2" destOrd="0" presId="urn:microsoft.com/office/officeart/2016/7/layout/HorizontalActionList"/>
    <dgm:cxn modelId="{81D1C86B-5B15-FA45-8784-76CB92F099CC}" type="presParOf" srcId="{D1AED5E6-3930-4848-AA9B-2D59761A0BF2}" destId="{D58E1D76-88C9-314A-825D-1D8B1EDC7491}" srcOrd="0" destOrd="0" presId="urn:microsoft.com/office/officeart/2016/7/layout/HorizontalActionList"/>
    <dgm:cxn modelId="{58354127-DF34-6E40-9909-B76DE46B5A4C}" type="presParOf" srcId="{D1AED5E6-3930-4848-AA9B-2D59761A0BF2}" destId="{55FEC18C-3170-AF47-92D6-B3B44B58C36D}" srcOrd="1" destOrd="0" presId="urn:microsoft.com/office/officeart/2016/7/layout/HorizontalActionList"/>
    <dgm:cxn modelId="{23EDCB32-BD0D-0541-B3E3-DE98739E1545}" type="presParOf" srcId="{046ABF22-80FE-654E-8751-0ADECA50D873}" destId="{FB5CF30E-F0E1-7D41-B80E-3233CEB7FA73}" srcOrd="3" destOrd="0" presId="urn:microsoft.com/office/officeart/2016/7/layout/HorizontalActionList"/>
    <dgm:cxn modelId="{A4903C74-C45E-B24F-B944-353F9E6DD928}" type="presParOf" srcId="{046ABF22-80FE-654E-8751-0ADECA50D873}" destId="{3BB379C7-35CF-7342-B515-4ADAC8F95D8D}" srcOrd="4" destOrd="0" presId="urn:microsoft.com/office/officeart/2016/7/layout/HorizontalActionList"/>
    <dgm:cxn modelId="{9282363D-7E10-1F48-9B85-D675726BEBD8}" type="presParOf" srcId="{3BB379C7-35CF-7342-B515-4ADAC8F95D8D}" destId="{6CB65828-0906-AC41-AAFC-FCC021D2263D}" srcOrd="0" destOrd="0" presId="urn:microsoft.com/office/officeart/2016/7/layout/HorizontalActionList"/>
    <dgm:cxn modelId="{F05D8CEA-E4AA-CF4B-AC86-044CBA401BA6}" type="presParOf" srcId="{3BB379C7-35CF-7342-B515-4ADAC8F95D8D}" destId="{ED39B0E3-614B-2549-9047-062337FA1FF1}" srcOrd="1" destOrd="0" presId="urn:microsoft.com/office/officeart/2016/7/layout/HorizontalAction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9C9EBCE-D3DC-4D34-9D55-75F6FBE0760C}"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FCD54E15-FBF4-4278-AD79-8922818093E9}">
      <dgm:prSet custT="1"/>
      <dgm:spPr/>
      <dgm:t>
        <a:bodyPr/>
        <a:lstStyle/>
        <a:p>
          <a:r>
            <a:rPr lang="en-US" sz="2400">
              <a:solidFill>
                <a:schemeClr val="bg1"/>
              </a:solidFill>
            </a:rPr>
            <a:t>High demand among </a:t>
          </a:r>
          <a:r>
            <a:rPr lang="en-US" sz="2400" err="1">
              <a:solidFill>
                <a:schemeClr val="bg1"/>
              </a:solidFill>
            </a:rPr>
            <a:t>Organised</a:t>
          </a:r>
          <a:r>
            <a:rPr lang="en-US" sz="2400">
              <a:solidFill>
                <a:schemeClr val="bg1"/>
              </a:solidFill>
            </a:rPr>
            <a:t> Criminal Groups: The most wanted product on the black market. </a:t>
          </a:r>
        </a:p>
      </dgm:t>
    </dgm:pt>
    <dgm:pt modelId="{06F8DD19-11AE-4194-81FE-B62F61A9C3D7}" type="parTrans" cxnId="{5ABB8CDA-333B-4712-96D0-AC17A6884CB8}">
      <dgm:prSet/>
      <dgm:spPr/>
      <dgm:t>
        <a:bodyPr/>
        <a:lstStyle/>
        <a:p>
          <a:endParaRPr lang="en-US"/>
        </a:p>
      </dgm:t>
    </dgm:pt>
    <dgm:pt modelId="{F2A640FC-C151-48C8-9348-5AC22C186A3F}" type="sibTrans" cxnId="{5ABB8CDA-333B-4712-96D0-AC17A6884CB8}">
      <dgm:prSet/>
      <dgm:spPr/>
      <dgm:t>
        <a:bodyPr/>
        <a:lstStyle/>
        <a:p>
          <a:endParaRPr lang="en-US"/>
        </a:p>
      </dgm:t>
    </dgm:pt>
    <dgm:pt modelId="{4A16AFE1-CBF2-4B69-9BF5-51298AB815A3}">
      <dgm:prSet custT="1"/>
      <dgm:spPr/>
      <dgm:t>
        <a:bodyPr/>
        <a:lstStyle/>
        <a:p>
          <a:r>
            <a:rPr lang="en-US" sz="2400">
              <a:solidFill>
                <a:schemeClr val="bg1"/>
              </a:solidFill>
            </a:rPr>
            <a:t>Relatively cheap, widely available, extremely dangerous, portable and concealable: All interesting members of OCGs.</a:t>
          </a:r>
        </a:p>
      </dgm:t>
    </dgm:pt>
    <dgm:pt modelId="{CC2CFA56-C1F7-4757-A18A-4E316A4AE456}" type="parTrans" cxnId="{9095F5CD-8B75-4589-9E35-EE83B34087F4}">
      <dgm:prSet/>
      <dgm:spPr/>
      <dgm:t>
        <a:bodyPr/>
        <a:lstStyle/>
        <a:p>
          <a:endParaRPr lang="en-US"/>
        </a:p>
      </dgm:t>
    </dgm:pt>
    <dgm:pt modelId="{A1DA0FE5-8126-4573-A2FA-DE51211B0263}" type="sibTrans" cxnId="{9095F5CD-8B75-4589-9E35-EE83B34087F4}">
      <dgm:prSet/>
      <dgm:spPr/>
      <dgm:t>
        <a:bodyPr/>
        <a:lstStyle/>
        <a:p>
          <a:endParaRPr lang="en-US"/>
        </a:p>
      </dgm:t>
    </dgm:pt>
    <dgm:pt modelId="{2C546F53-9514-4266-AEFE-CDEED960E608}">
      <dgm:prSet custT="1"/>
      <dgm:spPr/>
      <dgm:t>
        <a:bodyPr/>
        <a:lstStyle/>
        <a:p>
          <a:r>
            <a:rPr lang="en-US" sz="2400">
              <a:solidFill>
                <a:schemeClr val="bg1"/>
              </a:solidFill>
            </a:rPr>
            <a:t>Assist OCG in the ability to carry out offences such as racketeering, extortion and homicides. </a:t>
          </a:r>
        </a:p>
      </dgm:t>
    </dgm:pt>
    <dgm:pt modelId="{18B681C6-211A-48B3-B808-45D28512A08F}" type="parTrans" cxnId="{E9745A38-4E41-441F-993A-B63D6D47AAA4}">
      <dgm:prSet/>
      <dgm:spPr/>
      <dgm:t>
        <a:bodyPr/>
        <a:lstStyle/>
        <a:p>
          <a:endParaRPr lang="en-US"/>
        </a:p>
      </dgm:t>
    </dgm:pt>
    <dgm:pt modelId="{1FFDC9AB-6A8A-4050-AB2D-81B6E5DE859A}" type="sibTrans" cxnId="{E9745A38-4E41-441F-993A-B63D6D47AAA4}">
      <dgm:prSet/>
      <dgm:spPr/>
      <dgm:t>
        <a:bodyPr/>
        <a:lstStyle/>
        <a:p>
          <a:endParaRPr lang="en-US"/>
        </a:p>
      </dgm:t>
    </dgm:pt>
    <dgm:pt modelId="{191078BE-159F-467C-B36A-70F3992A7062}">
      <dgm:prSet custT="1"/>
      <dgm:spPr/>
      <dgm:t>
        <a:bodyPr/>
        <a:lstStyle/>
        <a:p>
          <a:r>
            <a:rPr lang="en-US" sz="2400">
              <a:solidFill>
                <a:schemeClr val="bg1"/>
              </a:solidFill>
            </a:rPr>
            <a:t>Accommodate OCGs by providing them with gaining and maintaining power, obtaining wealth through illicit networks.</a:t>
          </a:r>
        </a:p>
      </dgm:t>
    </dgm:pt>
    <dgm:pt modelId="{C0CE2D86-A667-4D1D-9BF1-F3CF6548E64B}" type="parTrans" cxnId="{2AA3521D-2AC5-4E4F-959F-9E364676F324}">
      <dgm:prSet/>
      <dgm:spPr/>
      <dgm:t>
        <a:bodyPr/>
        <a:lstStyle/>
        <a:p>
          <a:endParaRPr lang="en-US"/>
        </a:p>
      </dgm:t>
    </dgm:pt>
    <dgm:pt modelId="{F94B315D-0302-45C0-B14B-409D1D511A26}" type="sibTrans" cxnId="{2AA3521D-2AC5-4E4F-959F-9E364676F324}">
      <dgm:prSet/>
      <dgm:spPr/>
      <dgm:t>
        <a:bodyPr/>
        <a:lstStyle/>
        <a:p>
          <a:endParaRPr lang="en-US"/>
        </a:p>
      </dgm:t>
    </dgm:pt>
    <dgm:pt modelId="{E9334011-7DE8-5646-8FF3-6DC7960BC7F4}" type="pres">
      <dgm:prSet presAssocID="{59C9EBCE-D3DC-4D34-9D55-75F6FBE0760C}" presName="vert0" presStyleCnt="0">
        <dgm:presLayoutVars>
          <dgm:dir/>
          <dgm:animOne val="branch"/>
          <dgm:animLvl val="lvl"/>
        </dgm:presLayoutVars>
      </dgm:prSet>
      <dgm:spPr/>
    </dgm:pt>
    <dgm:pt modelId="{64D3DEF4-554F-A446-A0FF-E32336116B1C}" type="pres">
      <dgm:prSet presAssocID="{FCD54E15-FBF4-4278-AD79-8922818093E9}" presName="thickLine" presStyleLbl="alignNode1" presStyleIdx="0" presStyleCnt="4"/>
      <dgm:spPr>
        <a:ln>
          <a:solidFill>
            <a:schemeClr val="tx1"/>
          </a:solidFill>
        </a:ln>
      </dgm:spPr>
    </dgm:pt>
    <dgm:pt modelId="{70A9054A-2847-A24E-B83A-9CEB254DE2B2}" type="pres">
      <dgm:prSet presAssocID="{FCD54E15-FBF4-4278-AD79-8922818093E9}" presName="horz1" presStyleCnt="0"/>
      <dgm:spPr/>
    </dgm:pt>
    <dgm:pt modelId="{2FED2B46-587F-CA43-8CDC-6090A5CF24FC}" type="pres">
      <dgm:prSet presAssocID="{FCD54E15-FBF4-4278-AD79-8922818093E9}" presName="tx1" presStyleLbl="revTx" presStyleIdx="0" presStyleCnt="4"/>
      <dgm:spPr/>
    </dgm:pt>
    <dgm:pt modelId="{FDEEF498-C435-F54D-948F-68DAB86BF4C7}" type="pres">
      <dgm:prSet presAssocID="{FCD54E15-FBF4-4278-AD79-8922818093E9}" presName="vert1" presStyleCnt="0"/>
      <dgm:spPr/>
    </dgm:pt>
    <dgm:pt modelId="{1CE22ED6-1770-E74D-95A1-C566FC86EE6B}" type="pres">
      <dgm:prSet presAssocID="{4A16AFE1-CBF2-4B69-9BF5-51298AB815A3}" presName="thickLine" presStyleLbl="alignNode1" presStyleIdx="1" presStyleCnt="4"/>
      <dgm:spPr>
        <a:ln>
          <a:solidFill>
            <a:schemeClr val="tx1"/>
          </a:solidFill>
        </a:ln>
      </dgm:spPr>
    </dgm:pt>
    <dgm:pt modelId="{9447BE8B-7238-DA40-AA0F-FED0C4D84DDC}" type="pres">
      <dgm:prSet presAssocID="{4A16AFE1-CBF2-4B69-9BF5-51298AB815A3}" presName="horz1" presStyleCnt="0"/>
      <dgm:spPr/>
    </dgm:pt>
    <dgm:pt modelId="{7DBE8395-E859-5040-ACFC-3B2D38AB807F}" type="pres">
      <dgm:prSet presAssocID="{4A16AFE1-CBF2-4B69-9BF5-51298AB815A3}" presName="tx1" presStyleLbl="revTx" presStyleIdx="1" presStyleCnt="4"/>
      <dgm:spPr/>
    </dgm:pt>
    <dgm:pt modelId="{C13B21B3-BC97-A042-9469-0B83D17A5509}" type="pres">
      <dgm:prSet presAssocID="{4A16AFE1-CBF2-4B69-9BF5-51298AB815A3}" presName="vert1" presStyleCnt="0"/>
      <dgm:spPr/>
    </dgm:pt>
    <dgm:pt modelId="{ADCFDF2A-17B1-2546-924F-7CE41311F865}" type="pres">
      <dgm:prSet presAssocID="{2C546F53-9514-4266-AEFE-CDEED960E608}" presName="thickLine" presStyleLbl="alignNode1" presStyleIdx="2" presStyleCnt="4"/>
      <dgm:spPr>
        <a:ln>
          <a:solidFill>
            <a:schemeClr val="tx1"/>
          </a:solidFill>
        </a:ln>
      </dgm:spPr>
    </dgm:pt>
    <dgm:pt modelId="{3188B543-AEB6-FF47-A768-28B369312AFE}" type="pres">
      <dgm:prSet presAssocID="{2C546F53-9514-4266-AEFE-CDEED960E608}" presName="horz1" presStyleCnt="0"/>
      <dgm:spPr/>
    </dgm:pt>
    <dgm:pt modelId="{8ACFD6CE-2589-514B-8FC5-200818397EB8}" type="pres">
      <dgm:prSet presAssocID="{2C546F53-9514-4266-AEFE-CDEED960E608}" presName="tx1" presStyleLbl="revTx" presStyleIdx="2" presStyleCnt="4"/>
      <dgm:spPr/>
    </dgm:pt>
    <dgm:pt modelId="{C3015477-CA83-194E-8B0E-FB0969DFF7A8}" type="pres">
      <dgm:prSet presAssocID="{2C546F53-9514-4266-AEFE-CDEED960E608}" presName="vert1" presStyleCnt="0"/>
      <dgm:spPr/>
    </dgm:pt>
    <dgm:pt modelId="{9BF92A70-E9B0-4F4C-A0C1-F16888CF448B}" type="pres">
      <dgm:prSet presAssocID="{191078BE-159F-467C-B36A-70F3992A7062}" presName="thickLine" presStyleLbl="alignNode1" presStyleIdx="3" presStyleCnt="4"/>
      <dgm:spPr>
        <a:ln>
          <a:solidFill>
            <a:schemeClr val="tx1"/>
          </a:solidFill>
        </a:ln>
      </dgm:spPr>
    </dgm:pt>
    <dgm:pt modelId="{7876B9C9-693C-B143-A789-C174A57A09CB}" type="pres">
      <dgm:prSet presAssocID="{191078BE-159F-467C-B36A-70F3992A7062}" presName="horz1" presStyleCnt="0"/>
      <dgm:spPr/>
    </dgm:pt>
    <dgm:pt modelId="{186C3333-1D13-F14A-A1C5-940BFCADDAA8}" type="pres">
      <dgm:prSet presAssocID="{191078BE-159F-467C-B36A-70F3992A7062}" presName="tx1" presStyleLbl="revTx" presStyleIdx="3" presStyleCnt="4"/>
      <dgm:spPr/>
    </dgm:pt>
    <dgm:pt modelId="{2DAE75B1-6499-904E-BBC6-BE7D65B6779D}" type="pres">
      <dgm:prSet presAssocID="{191078BE-159F-467C-B36A-70F3992A7062}" presName="vert1" presStyleCnt="0"/>
      <dgm:spPr/>
    </dgm:pt>
  </dgm:ptLst>
  <dgm:cxnLst>
    <dgm:cxn modelId="{2AA3521D-2AC5-4E4F-959F-9E364676F324}" srcId="{59C9EBCE-D3DC-4D34-9D55-75F6FBE0760C}" destId="{191078BE-159F-467C-B36A-70F3992A7062}" srcOrd="3" destOrd="0" parTransId="{C0CE2D86-A667-4D1D-9BF1-F3CF6548E64B}" sibTransId="{F94B315D-0302-45C0-B14B-409D1D511A26}"/>
    <dgm:cxn modelId="{E9745A38-4E41-441F-993A-B63D6D47AAA4}" srcId="{59C9EBCE-D3DC-4D34-9D55-75F6FBE0760C}" destId="{2C546F53-9514-4266-AEFE-CDEED960E608}" srcOrd="2" destOrd="0" parTransId="{18B681C6-211A-48B3-B808-45D28512A08F}" sibTransId="{1FFDC9AB-6A8A-4050-AB2D-81B6E5DE859A}"/>
    <dgm:cxn modelId="{965B983E-FB66-7C40-AC13-4D29EB28A1B4}" type="presOf" srcId="{4A16AFE1-CBF2-4B69-9BF5-51298AB815A3}" destId="{7DBE8395-E859-5040-ACFC-3B2D38AB807F}" srcOrd="0" destOrd="0" presId="urn:microsoft.com/office/officeart/2008/layout/LinedList"/>
    <dgm:cxn modelId="{B9A39166-CE99-3841-A2A2-19527BA72D26}" type="presOf" srcId="{2C546F53-9514-4266-AEFE-CDEED960E608}" destId="{8ACFD6CE-2589-514B-8FC5-200818397EB8}" srcOrd="0" destOrd="0" presId="urn:microsoft.com/office/officeart/2008/layout/LinedList"/>
    <dgm:cxn modelId="{ECC59FC9-A46E-5C4B-BE0A-F23B1E9BCFF2}" type="presOf" srcId="{FCD54E15-FBF4-4278-AD79-8922818093E9}" destId="{2FED2B46-587F-CA43-8CDC-6090A5CF24FC}" srcOrd="0" destOrd="0" presId="urn:microsoft.com/office/officeart/2008/layout/LinedList"/>
    <dgm:cxn modelId="{9095F5CD-8B75-4589-9E35-EE83B34087F4}" srcId="{59C9EBCE-D3DC-4D34-9D55-75F6FBE0760C}" destId="{4A16AFE1-CBF2-4B69-9BF5-51298AB815A3}" srcOrd="1" destOrd="0" parTransId="{CC2CFA56-C1F7-4757-A18A-4E316A4AE456}" sibTransId="{A1DA0FE5-8126-4573-A2FA-DE51211B0263}"/>
    <dgm:cxn modelId="{9D4754CE-5AC3-BE4A-9E89-115A09512803}" type="presOf" srcId="{191078BE-159F-467C-B36A-70F3992A7062}" destId="{186C3333-1D13-F14A-A1C5-940BFCADDAA8}" srcOrd="0" destOrd="0" presId="urn:microsoft.com/office/officeart/2008/layout/LinedList"/>
    <dgm:cxn modelId="{7F36B7D9-DDCF-D44C-A01D-E42BEBA9F3A7}" type="presOf" srcId="{59C9EBCE-D3DC-4D34-9D55-75F6FBE0760C}" destId="{E9334011-7DE8-5646-8FF3-6DC7960BC7F4}" srcOrd="0" destOrd="0" presId="urn:microsoft.com/office/officeart/2008/layout/LinedList"/>
    <dgm:cxn modelId="{5ABB8CDA-333B-4712-96D0-AC17A6884CB8}" srcId="{59C9EBCE-D3DC-4D34-9D55-75F6FBE0760C}" destId="{FCD54E15-FBF4-4278-AD79-8922818093E9}" srcOrd="0" destOrd="0" parTransId="{06F8DD19-11AE-4194-81FE-B62F61A9C3D7}" sibTransId="{F2A640FC-C151-48C8-9348-5AC22C186A3F}"/>
    <dgm:cxn modelId="{4D41D343-0423-474A-AC62-55A89173B223}" type="presParOf" srcId="{E9334011-7DE8-5646-8FF3-6DC7960BC7F4}" destId="{64D3DEF4-554F-A446-A0FF-E32336116B1C}" srcOrd="0" destOrd="0" presId="urn:microsoft.com/office/officeart/2008/layout/LinedList"/>
    <dgm:cxn modelId="{09D32EA2-73B5-884A-BE57-4D46FB3DE0F1}" type="presParOf" srcId="{E9334011-7DE8-5646-8FF3-6DC7960BC7F4}" destId="{70A9054A-2847-A24E-B83A-9CEB254DE2B2}" srcOrd="1" destOrd="0" presId="urn:microsoft.com/office/officeart/2008/layout/LinedList"/>
    <dgm:cxn modelId="{76FD4752-B089-EC4E-A923-73E2BB8F8D8E}" type="presParOf" srcId="{70A9054A-2847-A24E-B83A-9CEB254DE2B2}" destId="{2FED2B46-587F-CA43-8CDC-6090A5CF24FC}" srcOrd="0" destOrd="0" presId="urn:microsoft.com/office/officeart/2008/layout/LinedList"/>
    <dgm:cxn modelId="{D523A7C1-115B-1149-9CD0-76E992186501}" type="presParOf" srcId="{70A9054A-2847-A24E-B83A-9CEB254DE2B2}" destId="{FDEEF498-C435-F54D-948F-68DAB86BF4C7}" srcOrd="1" destOrd="0" presId="urn:microsoft.com/office/officeart/2008/layout/LinedList"/>
    <dgm:cxn modelId="{708A71A8-9CC7-494E-B7E2-45621743A33D}" type="presParOf" srcId="{E9334011-7DE8-5646-8FF3-6DC7960BC7F4}" destId="{1CE22ED6-1770-E74D-95A1-C566FC86EE6B}" srcOrd="2" destOrd="0" presId="urn:microsoft.com/office/officeart/2008/layout/LinedList"/>
    <dgm:cxn modelId="{6A8437C8-B4E5-2044-A92A-2F751976D220}" type="presParOf" srcId="{E9334011-7DE8-5646-8FF3-6DC7960BC7F4}" destId="{9447BE8B-7238-DA40-AA0F-FED0C4D84DDC}" srcOrd="3" destOrd="0" presId="urn:microsoft.com/office/officeart/2008/layout/LinedList"/>
    <dgm:cxn modelId="{6CE3A316-DB06-0347-8551-104FA41747D0}" type="presParOf" srcId="{9447BE8B-7238-DA40-AA0F-FED0C4D84DDC}" destId="{7DBE8395-E859-5040-ACFC-3B2D38AB807F}" srcOrd="0" destOrd="0" presId="urn:microsoft.com/office/officeart/2008/layout/LinedList"/>
    <dgm:cxn modelId="{D882D864-E23F-0543-BB15-88A2C3DBF116}" type="presParOf" srcId="{9447BE8B-7238-DA40-AA0F-FED0C4D84DDC}" destId="{C13B21B3-BC97-A042-9469-0B83D17A5509}" srcOrd="1" destOrd="0" presId="urn:microsoft.com/office/officeart/2008/layout/LinedList"/>
    <dgm:cxn modelId="{ED091F18-E5D3-6A43-9429-7D46E20D1A36}" type="presParOf" srcId="{E9334011-7DE8-5646-8FF3-6DC7960BC7F4}" destId="{ADCFDF2A-17B1-2546-924F-7CE41311F865}" srcOrd="4" destOrd="0" presId="urn:microsoft.com/office/officeart/2008/layout/LinedList"/>
    <dgm:cxn modelId="{D5ED9229-36F7-E24C-834C-8F20E2D3172A}" type="presParOf" srcId="{E9334011-7DE8-5646-8FF3-6DC7960BC7F4}" destId="{3188B543-AEB6-FF47-A768-28B369312AFE}" srcOrd="5" destOrd="0" presId="urn:microsoft.com/office/officeart/2008/layout/LinedList"/>
    <dgm:cxn modelId="{B53B85A5-B0A2-4D40-8514-4401A5BE7B42}" type="presParOf" srcId="{3188B543-AEB6-FF47-A768-28B369312AFE}" destId="{8ACFD6CE-2589-514B-8FC5-200818397EB8}" srcOrd="0" destOrd="0" presId="urn:microsoft.com/office/officeart/2008/layout/LinedList"/>
    <dgm:cxn modelId="{BCF3442C-EB25-2D47-8C7A-9A80626F78E5}" type="presParOf" srcId="{3188B543-AEB6-FF47-A768-28B369312AFE}" destId="{C3015477-CA83-194E-8B0E-FB0969DFF7A8}" srcOrd="1" destOrd="0" presId="urn:microsoft.com/office/officeart/2008/layout/LinedList"/>
    <dgm:cxn modelId="{ACED5539-0A3E-E54D-AFDE-04A4AAD539B4}" type="presParOf" srcId="{E9334011-7DE8-5646-8FF3-6DC7960BC7F4}" destId="{9BF92A70-E9B0-4F4C-A0C1-F16888CF448B}" srcOrd="6" destOrd="0" presId="urn:microsoft.com/office/officeart/2008/layout/LinedList"/>
    <dgm:cxn modelId="{C57B0C8D-26C5-7E42-A2DF-F403F10DACE2}" type="presParOf" srcId="{E9334011-7DE8-5646-8FF3-6DC7960BC7F4}" destId="{7876B9C9-693C-B143-A789-C174A57A09CB}" srcOrd="7" destOrd="0" presId="urn:microsoft.com/office/officeart/2008/layout/LinedList"/>
    <dgm:cxn modelId="{0F1BC61C-62F0-E44E-8536-E60E4D745998}" type="presParOf" srcId="{7876B9C9-693C-B143-A789-C174A57A09CB}" destId="{186C3333-1D13-F14A-A1C5-940BFCADDAA8}" srcOrd="0" destOrd="0" presId="urn:microsoft.com/office/officeart/2008/layout/LinedList"/>
    <dgm:cxn modelId="{A8639C3C-502D-7543-8A8F-BCF82AD91F58}" type="presParOf" srcId="{7876B9C9-693C-B143-A789-C174A57A09CB}" destId="{2DAE75B1-6499-904E-BBC6-BE7D65B6779D}" srcOrd="1" destOrd="0" presId="urn:microsoft.com/office/officeart/2008/layout/LinedList"/>
  </dgm:cxnLst>
  <dgm:bg/>
  <dgm:whole>
    <a:ln>
      <a:noFill/>
    </a:ln>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5D5A5B5-BD6C-402F-9B34-12EEFD5EC7EF}"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4BFE51C0-3C85-49B7-B4D8-E76BC2FC7795}">
      <dgm:prSet/>
      <dgm:spPr/>
      <dgm:t>
        <a:bodyPr/>
        <a:lstStyle/>
        <a:p>
          <a:r>
            <a:rPr lang="en-US"/>
            <a:t>Use of firearms to convey power is crucial to Organised Crime Groups. </a:t>
          </a:r>
        </a:p>
      </dgm:t>
    </dgm:pt>
    <dgm:pt modelId="{8E1FB1B4-E0ED-400C-A3C9-4806F7CF661B}" type="parTrans" cxnId="{C307539D-2D39-4851-9434-B9D91684BAB7}">
      <dgm:prSet/>
      <dgm:spPr/>
      <dgm:t>
        <a:bodyPr/>
        <a:lstStyle/>
        <a:p>
          <a:endParaRPr lang="en-US"/>
        </a:p>
      </dgm:t>
    </dgm:pt>
    <dgm:pt modelId="{6D28CC17-BC7E-46E6-83EB-35E5C926EF48}" type="sibTrans" cxnId="{C307539D-2D39-4851-9434-B9D91684BAB7}">
      <dgm:prSet/>
      <dgm:spPr/>
      <dgm:t>
        <a:bodyPr/>
        <a:lstStyle/>
        <a:p>
          <a:endParaRPr lang="en-US"/>
        </a:p>
      </dgm:t>
    </dgm:pt>
    <dgm:pt modelId="{40F8EE00-8885-476E-A1B5-F59BE1A447E8}">
      <dgm:prSet/>
      <dgm:spPr/>
      <dgm:t>
        <a:bodyPr/>
        <a:lstStyle/>
        <a:p>
          <a:r>
            <a:rPr lang="en-US"/>
            <a:t>Government reports: Gang violence increasing, more members carrying handguns</a:t>
          </a:r>
        </a:p>
      </dgm:t>
    </dgm:pt>
    <dgm:pt modelId="{A65B5EC7-DFE0-453D-8A33-DF8D3FDBF15A}" type="parTrans" cxnId="{D3FFCD83-F896-4085-938A-022651D7A2C2}">
      <dgm:prSet/>
      <dgm:spPr/>
      <dgm:t>
        <a:bodyPr/>
        <a:lstStyle/>
        <a:p>
          <a:endParaRPr lang="en-US"/>
        </a:p>
      </dgm:t>
    </dgm:pt>
    <dgm:pt modelId="{2DCE5AC6-875F-494F-953D-4D3683C1B0CC}" type="sibTrans" cxnId="{D3FFCD83-F896-4085-938A-022651D7A2C2}">
      <dgm:prSet/>
      <dgm:spPr/>
      <dgm:t>
        <a:bodyPr/>
        <a:lstStyle/>
        <a:p>
          <a:endParaRPr lang="en-US"/>
        </a:p>
      </dgm:t>
    </dgm:pt>
    <dgm:pt modelId="{58A74C49-AFD6-4365-B089-2EAA992E916A}">
      <dgm:prSet/>
      <dgm:spPr/>
      <dgm:t>
        <a:bodyPr/>
        <a:lstStyle/>
        <a:p>
          <a:r>
            <a:rPr lang="en-US"/>
            <a:t>Statistics found that handguns were the most used firearm between 2020-2021</a:t>
          </a:r>
        </a:p>
      </dgm:t>
    </dgm:pt>
    <dgm:pt modelId="{6FFC88F5-08DB-4C05-A908-A9CCA2F53433}" type="parTrans" cxnId="{B3C9E5B2-BAAD-4FA4-B513-EB07807CC185}">
      <dgm:prSet/>
      <dgm:spPr/>
      <dgm:t>
        <a:bodyPr/>
        <a:lstStyle/>
        <a:p>
          <a:endParaRPr lang="en-US"/>
        </a:p>
      </dgm:t>
    </dgm:pt>
    <dgm:pt modelId="{A89954CF-DEA3-4A7F-AA33-DFE0EA59D0FC}" type="sibTrans" cxnId="{B3C9E5B2-BAAD-4FA4-B513-EB07807CC185}">
      <dgm:prSet/>
      <dgm:spPr/>
      <dgm:t>
        <a:bodyPr/>
        <a:lstStyle/>
        <a:p>
          <a:endParaRPr lang="en-US"/>
        </a:p>
      </dgm:t>
    </dgm:pt>
    <dgm:pt modelId="{BD85ED8A-47C3-45B0-9A7B-1A9F286D4335}">
      <dgm:prSet/>
      <dgm:spPr/>
      <dgm:t>
        <a:bodyPr/>
        <a:lstStyle/>
        <a:p>
          <a:r>
            <a:rPr lang="en-US"/>
            <a:t>Officials suggest that monitoring the rise in gang violence and firearms is of importance </a:t>
          </a:r>
        </a:p>
      </dgm:t>
    </dgm:pt>
    <dgm:pt modelId="{BAD75A24-9B2C-40E2-BE51-9EEDFCA8A143}" type="parTrans" cxnId="{FDAA05F1-FE63-4CB9-B897-4F7665145F4B}">
      <dgm:prSet/>
      <dgm:spPr/>
      <dgm:t>
        <a:bodyPr/>
        <a:lstStyle/>
        <a:p>
          <a:endParaRPr lang="en-US"/>
        </a:p>
      </dgm:t>
    </dgm:pt>
    <dgm:pt modelId="{EE1DEB34-A51A-430F-BF65-B7F592BAFF5F}" type="sibTrans" cxnId="{FDAA05F1-FE63-4CB9-B897-4F7665145F4B}">
      <dgm:prSet/>
      <dgm:spPr/>
      <dgm:t>
        <a:bodyPr/>
        <a:lstStyle/>
        <a:p>
          <a:endParaRPr lang="en-US"/>
        </a:p>
      </dgm:t>
    </dgm:pt>
    <dgm:pt modelId="{A8766B90-E564-7947-BFA2-BC18CBB19E6A}" type="pres">
      <dgm:prSet presAssocID="{05D5A5B5-BD6C-402F-9B34-12EEFD5EC7EF}" presName="linear" presStyleCnt="0">
        <dgm:presLayoutVars>
          <dgm:animLvl val="lvl"/>
          <dgm:resizeHandles val="exact"/>
        </dgm:presLayoutVars>
      </dgm:prSet>
      <dgm:spPr/>
    </dgm:pt>
    <dgm:pt modelId="{5238CF3A-E6CF-FD4B-8B53-35C2FFCFE14C}" type="pres">
      <dgm:prSet presAssocID="{4BFE51C0-3C85-49B7-B4D8-E76BC2FC7795}" presName="parentText" presStyleLbl="node1" presStyleIdx="0" presStyleCnt="4">
        <dgm:presLayoutVars>
          <dgm:chMax val="0"/>
          <dgm:bulletEnabled val="1"/>
        </dgm:presLayoutVars>
      </dgm:prSet>
      <dgm:spPr/>
    </dgm:pt>
    <dgm:pt modelId="{12170297-D9BB-594C-B614-CFF2CF6EBB9C}" type="pres">
      <dgm:prSet presAssocID="{6D28CC17-BC7E-46E6-83EB-35E5C926EF48}" presName="spacer" presStyleCnt="0"/>
      <dgm:spPr/>
    </dgm:pt>
    <dgm:pt modelId="{7FE5D25F-60F9-944D-A397-155E688134A5}" type="pres">
      <dgm:prSet presAssocID="{40F8EE00-8885-476E-A1B5-F59BE1A447E8}" presName="parentText" presStyleLbl="node1" presStyleIdx="1" presStyleCnt="4">
        <dgm:presLayoutVars>
          <dgm:chMax val="0"/>
          <dgm:bulletEnabled val="1"/>
        </dgm:presLayoutVars>
      </dgm:prSet>
      <dgm:spPr/>
    </dgm:pt>
    <dgm:pt modelId="{0DD4C4A7-8DB2-6941-A218-3B20A2E7F9BB}" type="pres">
      <dgm:prSet presAssocID="{2DCE5AC6-875F-494F-953D-4D3683C1B0CC}" presName="spacer" presStyleCnt="0"/>
      <dgm:spPr/>
    </dgm:pt>
    <dgm:pt modelId="{702743C6-374E-334E-8A09-D10BBE96C12C}" type="pres">
      <dgm:prSet presAssocID="{58A74C49-AFD6-4365-B089-2EAA992E916A}" presName="parentText" presStyleLbl="node1" presStyleIdx="2" presStyleCnt="4">
        <dgm:presLayoutVars>
          <dgm:chMax val="0"/>
          <dgm:bulletEnabled val="1"/>
        </dgm:presLayoutVars>
      </dgm:prSet>
      <dgm:spPr/>
    </dgm:pt>
    <dgm:pt modelId="{F6E1102D-FC1E-744F-985B-6899428D5157}" type="pres">
      <dgm:prSet presAssocID="{A89954CF-DEA3-4A7F-AA33-DFE0EA59D0FC}" presName="spacer" presStyleCnt="0"/>
      <dgm:spPr/>
    </dgm:pt>
    <dgm:pt modelId="{6A9056CD-D179-8B41-8E2D-4E5726B03A5C}" type="pres">
      <dgm:prSet presAssocID="{BD85ED8A-47C3-45B0-9A7B-1A9F286D4335}" presName="parentText" presStyleLbl="node1" presStyleIdx="3" presStyleCnt="4">
        <dgm:presLayoutVars>
          <dgm:chMax val="0"/>
          <dgm:bulletEnabled val="1"/>
        </dgm:presLayoutVars>
      </dgm:prSet>
      <dgm:spPr/>
    </dgm:pt>
  </dgm:ptLst>
  <dgm:cxnLst>
    <dgm:cxn modelId="{8A83ED15-17D1-A14F-A92C-146248C64BDF}" type="presOf" srcId="{BD85ED8A-47C3-45B0-9A7B-1A9F286D4335}" destId="{6A9056CD-D179-8B41-8E2D-4E5726B03A5C}" srcOrd="0" destOrd="0" presId="urn:microsoft.com/office/officeart/2005/8/layout/vList2"/>
    <dgm:cxn modelId="{2104EE5C-F5D0-3E4C-ABDA-D0B21B2A1CF2}" type="presOf" srcId="{4BFE51C0-3C85-49B7-B4D8-E76BC2FC7795}" destId="{5238CF3A-E6CF-FD4B-8B53-35C2FFCFE14C}" srcOrd="0" destOrd="0" presId="urn:microsoft.com/office/officeart/2005/8/layout/vList2"/>
    <dgm:cxn modelId="{25F49F56-368D-3A4C-85E5-0356235CDD42}" type="presOf" srcId="{58A74C49-AFD6-4365-B089-2EAA992E916A}" destId="{702743C6-374E-334E-8A09-D10BBE96C12C}" srcOrd="0" destOrd="0" presId="urn:microsoft.com/office/officeart/2005/8/layout/vList2"/>
    <dgm:cxn modelId="{D3FFCD83-F896-4085-938A-022651D7A2C2}" srcId="{05D5A5B5-BD6C-402F-9B34-12EEFD5EC7EF}" destId="{40F8EE00-8885-476E-A1B5-F59BE1A447E8}" srcOrd="1" destOrd="0" parTransId="{A65B5EC7-DFE0-453D-8A33-DF8D3FDBF15A}" sibTransId="{2DCE5AC6-875F-494F-953D-4D3683C1B0CC}"/>
    <dgm:cxn modelId="{C307539D-2D39-4851-9434-B9D91684BAB7}" srcId="{05D5A5B5-BD6C-402F-9B34-12EEFD5EC7EF}" destId="{4BFE51C0-3C85-49B7-B4D8-E76BC2FC7795}" srcOrd="0" destOrd="0" parTransId="{8E1FB1B4-E0ED-400C-A3C9-4806F7CF661B}" sibTransId="{6D28CC17-BC7E-46E6-83EB-35E5C926EF48}"/>
    <dgm:cxn modelId="{B3C9E5B2-BAAD-4FA4-B513-EB07807CC185}" srcId="{05D5A5B5-BD6C-402F-9B34-12EEFD5EC7EF}" destId="{58A74C49-AFD6-4365-B089-2EAA992E916A}" srcOrd="2" destOrd="0" parTransId="{6FFC88F5-08DB-4C05-A908-A9CCA2F53433}" sibTransId="{A89954CF-DEA3-4A7F-AA33-DFE0EA59D0FC}"/>
    <dgm:cxn modelId="{873C20CF-3429-B441-8835-839E563B7195}" type="presOf" srcId="{05D5A5B5-BD6C-402F-9B34-12EEFD5EC7EF}" destId="{A8766B90-E564-7947-BFA2-BC18CBB19E6A}" srcOrd="0" destOrd="0" presId="urn:microsoft.com/office/officeart/2005/8/layout/vList2"/>
    <dgm:cxn modelId="{CA4217DB-6181-3140-B8D3-9AE567FE4966}" type="presOf" srcId="{40F8EE00-8885-476E-A1B5-F59BE1A447E8}" destId="{7FE5D25F-60F9-944D-A397-155E688134A5}" srcOrd="0" destOrd="0" presId="urn:microsoft.com/office/officeart/2005/8/layout/vList2"/>
    <dgm:cxn modelId="{FDAA05F1-FE63-4CB9-B897-4F7665145F4B}" srcId="{05D5A5B5-BD6C-402F-9B34-12EEFD5EC7EF}" destId="{BD85ED8A-47C3-45B0-9A7B-1A9F286D4335}" srcOrd="3" destOrd="0" parTransId="{BAD75A24-9B2C-40E2-BE51-9EEDFCA8A143}" sibTransId="{EE1DEB34-A51A-430F-BF65-B7F592BAFF5F}"/>
    <dgm:cxn modelId="{FC7CE368-7E99-D740-93FB-71DF833EAC09}" type="presParOf" srcId="{A8766B90-E564-7947-BFA2-BC18CBB19E6A}" destId="{5238CF3A-E6CF-FD4B-8B53-35C2FFCFE14C}" srcOrd="0" destOrd="0" presId="urn:microsoft.com/office/officeart/2005/8/layout/vList2"/>
    <dgm:cxn modelId="{78B4E38A-942E-AA43-ACE6-979EC7D3D04E}" type="presParOf" srcId="{A8766B90-E564-7947-BFA2-BC18CBB19E6A}" destId="{12170297-D9BB-594C-B614-CFF2CF6EBB9C}" srcOrd="1" destOrd="0" presId="urn:microsoft.com/office/officeart/2005/8/layout/vList2"/>
    <dgm:cxn modelId="{1639B558-1120-2D4E-92AC-8ACA58C7C4A8}" type="presParOf" srcId="{A8766B90-E564-7947-BFA2-BC18CBB19E6A}" destId="{7FE5D25F-60F9-944D-A397-155E688134A5}" srcOrd="2" destOrd="0" presId="urn:microsoft.com/office/officeart/2005/8/layout/vList2"/>
    <dgm:cxn modelId="{DC2FA31A-9296-B246-8BF8-5DD16B9B1AD2}" type="presParOf" srcId="{A8766B90-E564-7947-BFA2-BC18CBB19E6A}" destId="{0DD4C4A7-8DB2-6941-A218-3B20A2E7F9BB}" srcOrd="3" destOrd="0" presId="urn:microsoft.com/office/officeart/2005/8/layout/vList2"/>
    <dgm:cxn modelId="{BDFFF18C-C651-4849-826A-3EDEAB3B88D0}" type="presParOf" srcId="{A8766B90-E564-7947-BFA2-BC18CBB19E6A}" destId="{702743C6-374E-334E-8A09-D10BBE96C12C}" srcOrd="4" destOrd="0" presId="urn:microsoft.com/office/officeart/2005/8/layout/vList2"/>
    <dgm:cxn modelId="{8FAD8AB2-BF8E-B740-9F98-172D3B061C0A}" type="presParOf" srcId="{A8766B90-E564-7947-BFA2-BC18CBB19E6A}" destId="{F6E1102D-FC1E-744F-985B-6899428D5157}" srcOrd="5" destOrd="0" presId="urn:microsoft.com/office/officeart/2005/8/layout/vList2"/>
    <dgm:cxn modelId="{413C923A-A5A9-1749-9F0A-FAE78EEA4969}" type="presParOf" srcId="{A8766B90-E564-7947-BFA2-BC18CBB19E6A}" destId="{6A9056CD-D179-8B41-8E2D-4E5726B03A5C}"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ADF7B36-2F43-4B6D-835A-004E5C8466B4}"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D0AC71C7-C8D7-43A5-827F-917451BCF9C7}">
      <dgm:prSet custT="1"/>
      <dgm:spPr/>
      <dgm:t>
        <a:bodyPr/>
        <a:lstStyle/>
        <a:p>
          <a:r>
            <a:rPr lang="en-US" sz="3200"/>
            <a:t>Criminals are using technology to exploit children online </a:t>
          </a:r>
        </a:p>
      </dgm:t>
    </dgm:pt>
    <dgm:pt modelId="{EE8CC916-B576-498E-8519-11A60C596A22}" type="parTrans" cxnId="{84B1C701-937D-47F8-86BB-AB1E376DB1DF}">
      <dgm:prSet/>
      <dgm:spPr/>
      <dgm:t>
        <a:bodyPr/>
        <a:lstStyle/>
        <a:p>
          <a:endParaRPr lang="en-US"/>
        </a:p>
      </dgm:t>
    </dgm:pt>
    <dgm:pt modelId="{175114C2-ABA2-40D9-ACB3-654520709D2A}" type="sibTrans" cxnId="{84B1C701-937D-47F8-86BB-AB1E376DB1DF}">
      <dgm:prSet/>
      <dgm:spPr/>
      <dgm:t>
        <a:bodyPr/>
        <a:lstStyle/>
        <a:p>
          <a:endParaRPr lang="en-US"/>
        </a:p>
      </dgm:t>
    </dgm:pt>
    <dgm:pt modelId="{B40FC95A-090D-486F-AE62-18F9445949EC}">
      <dgm:prSet custT="1"/>
      <dgm:spPr/>
      <dgm:t>
        <a:bodyPr/>
        <a:lstStyle/>
        <a:p>
          <a:r>
            <a:rPr lang="en-US" sz="2800"/>
            <a:t>Online grooming – leading to physical abuse and blackmailing of children to abuse themselves </a:t>
          </a:r>
        </a:p>
      </dgm:t>
    </dgm:pt>
    <dgm:pt modelId="{F93E07A3-93AC-45B2-AB3E-923808BE72D6}" type="parTrans" cxnId="{DE67DF58-1DB7-4C55-A9C0-DFBFBEA7B24F}">
      <dgm:prSet/>
      <dgm:spPr/>
      <dgm:t>
        <a:bodyPr/>
        <a:lstStyle/>
        <a:p>
          <a:endParaRPr lang="en-US"/>
        </a:p>
      </dgm:t>
    </dgm:pt>
    <dgm:pt modelId="{58976BBB-CDAF-46A9-A4E9-AD4E7ECEE8D6}" type="sibTrans" cxnId="{DE67DF58-1DB7-4C55-A9C0-DFBFBEA7B24F}">
      <dgm:prSet/>
      <dgm:spPr/>
      <dgm:t>
        <a:bodyPr/>
        <a:lstStyle/>
        <a:p>
          <a:endParaRPr lang="en-US"/>
        </a:p>
      </dgm:t>
    </dgm:pt>
    <dgm:pt modelId="{952C03DA-B364-4477-83EC-8A46BB157FEC}">
      <dgm:prSet custT="1"/>
      <dgm:spPr/>
      <dgm:t>
        <a:bodyPr/>
        <a:lstStyle/>
        <a:p>
          <a:r>
            <a:rPr lang="en-US" sz="2800"/>
            <a:t>Child Sexual Abuse Strategy 2023: The key to the effective protection of children is multi agency working </a:t>
          </a:r>
        </a:p>
      </dgm:t>
    </dgm:pt>
    <dgm:pt modelId="{195D6F4B-FF10-439D-BBBA-9492B18044D5}" type="parTrans" cxnId="{B4121099-E11A-4056-863A-6EA0D1883179}">
      <dgm:prSet/>
      <dgm:spPr/>
      <dgm:t>
        <a:bodyPr/>
        <a:lstStyle/>
        <a:p>
          <a:endParaRPr lang="en-US"/>
        </a:p>
      </dgm:t>
    </dgm:pt>
    <dgm:pt modelId="{69E7E101-C501-4EA2-8DC0-BB5E99E6EC22}" type="sibTrans" cxnId="{B4121099-E11A-4056-863A-6EA0D1883179}">
      <dgm:prSet/>
      <dgm:spPr/>
      <dgm:t>
        <a:bodyPr/>
        <a:lstStyle/>
        <a:p>
          <a:endParaRPr lang="en-US"/>
        </a:p>
      </dgm:t>
    </dgm:pt>
    <dgm:pt modelId="{975B7213-3363-1248-AC06-5BF5F50088CF}">
      <dgm:prSet custT="1"/>
      <dgm:spPr/>
      <dgm:t>
        <a:bodyPr/>
        <a:lstStyle/>
        <a:p>
          <a:r>
            <a:rPr lang="en-US" sz="2800"/>
            <a:t>National response to online child sexual abuse led to…safeguarding of nearly ten thousand children &amp;7,000 arrests – including David Wilson</a:t>
          </a:r>
        </a:p>
      </dgm:t>
    </dgm:pt>
    <dgm:pt modelId="{E997E72B-2B21-2443-8FC1-71CDC8E5DD72}" type="parTrans" cxnId="{E129BA8D-3D01-EA4A-A1A8-A0FBECEBE8C6}">
      <dgm:prSet/>
      <dgm:spPr/>
      <dgm:t>
        <a:bodyPr/>
        <a:lstStyle/>
        <a:p>
          <a:endParaRPr lang="en-GB"/>
        </a:p>
      </dgm:t>
    </dgm:pt>
    <dgm:pt modelId="{D4E0B289-D01B-B348-8FCD-3635D51CC580}" type="sibTrans" cxnId="{E129BA8D-3D01-EA4A-A1A8-A0FBECEBE8C6}">
      <dgm:prSet/>
      <dgm:spPr/>
      <dgm:t>
        <a:bodyPr/>
        <a:lstStyle/>
        <a:p>
          <a:endParaRPr lang="en-GB"/>
        </a:p>
      </dgm:t>
    </dgm:pt>
    <dgm:pt modelId="{0E999B3F-6C85-394A-85AC-6C14D481047E}" type="pres">
      <dgm:prSet presAssocID="{5ADF7B36-2F43-4B6D-835A-004E5C8466B4}" presName="linear" presStyleCnt="0">
        <dgm:presLayoutVars>
          <dgm:animLvl val="lvl"/>
          <dgm:resizeHandles val="exact"/>
        </dgm:presLayoutVars>
      </dgm:prSet>
      <dgm:spPr/>
    </dgm:pt>
    <dgm:pt modelId="{9D955FF8-87C2-954C-A34B-EA8A6C833376}" type="pres">
      <dgm:prSet presAssocID="{D0AC71C7-C8D7-43A5-827F-917451BCF9C7}" presName="parentText" presStyleLbl="node1" presStyleIdx="0" presStyleCnt="4">
        <dgm:presLayoutVars>
          <dgm:chMax val="0"/>
          <dgm:bulletEnabled val="1"/>
        </dgm:presLayoutVars>
      </dgm:prSet>
      <dgm:spPr/>
    </dgm:pt>
    <dgm:pt modelId="{3F62D072-8B27-0346-A03C-FD387D526808}" type="pres">
      <dgm:prSet presAssocID="{175114C2-ABA2-40D9-ACB3-654520709D2A}" presName="spacer" presStyleCnt="0"/>
      <dgm:spPr/>
    </dgm:pt>
    <dgm:pt modelId="{B865C5BB-730C-4647-A7B9-6F2B3AF70EEB}" type="pres">
      <dgm:prSet presAssocID="{B40FC95A-090D-486F-AE62-18F9445949EC}" presName="parentText" presStyleLbl="node1" presStyleIdx="1" presStyleCnt="4">
        <dgm:presLayoutVars>
          <dgm:chMax val="0"/>
          <dgm:bulletEnabled val="1"/>
        </dgm:presLayoutVars>
      </dgm:prSet>
      <dgm:spPr/>
    </dgm:pt>
    <dgm:pt modelId="{736A00CE-5FDF-D944-A3C7-2142AE496710}" type="pres">
      <dgm:prSet presAssocID="{58976BBB-CDAF-46A9-A4E9-AD4E7ECEE8D6}" presName="spacer" presStyleCnt="0"/>
      <dgm:spPr/>
    </dgm:pt>
    <dgm:pt modelId="{5FC5DF2C-56B4-1B49-977B-35FA9160C731}" type="pres">
      <dgm:prSet presAssocID="{952C03DA-B364-4477-83EC-8A46BB157FEC}" presName="parentText" presStyleLbl="node1" presStyleIdx="2" presStyleCnt="4">
        <dgm:presLayoutVars>
          <dgm:chMax val="0"/>
          <dgm:bulletEnabled val="1"/>
        </dgm:presLayoutVars>
      </dgm:prSet>
      <dgm:spPr/>
    </dgm:pt>
    <dgm:pt modelId="{83CAC97F-389E-EE42-87A6-8F23A16F7245}" type="pres">
      <dgm:prSet presAssocID="{69E7E101-C501-4EA2-8DC0-BB5E99E6EC22}" presName="spacer" presStyleCnt="0"/>
      <dgm:spPr/>
    </dgm:pt>
    <dgm:pt modelId="{2E3A5EF6-7260-ED42-A6C8-78E0C585726C}" type="pres">
      <dgm:prSet presAssocID="{975B7213-3363-1248-AC06-5BF5F50088CF}" presName="parentText" presStyleLbl="node1" presStyleIdx="3" presStyleCnt="4">
        <dgm:presLayoutVars>
          <dgm:chMax val="0"/>
          <dgm:bulletEnabled val="1"/>
        </dgm:presLayoutVars>
      </dgm:prSet>
      <dgm:spPr/>
    </dgm:pt>
  </dgm:ptLst>
  <dgm:cxnLst>
    <dgm:cxn modelId="{84B1C701-937D-47F8-86BB-AB1E376DB1DF}" srcId="{5ADF7B36-2F43-4B6D-835A-004E5C8466B4}" destId="{D0AC71C7-C8D7-43A5-827F-917451BCF9C7}" srcOrd="0" destOrd="0" parTransId="{EE8CC916-B576-498E-8519-11A60C596A22}" sibTransId="{175114C2-ABA2-40D9-ACB3-654520709D2A}"/>
    <dgm:cxn modelId="{48FF7B0F-31CB-AD4F-800B-467C624C33CB}" type="presOf" srcId="{952C03DA-B364-4477-83EC-8A46BB157FEC}" destId="{5FC5DF2C-56B4-1B49-977B-35FA9160C731}" srcOrd="0" destOrd="0" presId="urn:microsoft.com/office/officeart/2005/8/layout/vList2"/>
    <dgm:cxn modelId="{A8F4E436-F263-104F-9758-80660A2C5C92}" type="presOf" srcId="{D0AC71C7-C8D7-43A5-827F-917451BCF9C7}" destId="{9D955FF8-87C2-954C-A34B-EA8A6C833376}" srcOrd="0" destOrd="0" presId="urn:microsoft.com/office/officeart/2005/8/layout/vList2"/>
    <dgm:cxn modelId="{98393057-9EAD-544A-B608-290B0D368CF5}" type="presOf" srcId="{975B7213-3363-1248-AC06-5BF5F50088CF}" destId="{2E3A5EF6-7260-ED42-A6C8-78E0C585726C}" srcOrd="0" destOrd="0" presId="urn:microsoft.com/office/officeart/2005/8/layout/vList2"/>
    <dgm:cxn modelId="{DE67DF58-1DB7-4C55-A9C0-DFBFBEA7B24F}" srcId="{5ADF7B36-2F43-4B6D-835A-004E5C8466B4}" destId="{B40FC95A-090D-486F-AE62-18F9445949EC}" srcOrd="1" destOrd="0" parTransId="{F93E07A3-93AC-45B2-AB3E-923808BE72D6}" sibTransId="{58976BBB-CDAF-46A9-A4E9-AD4E7ECEE8D6}"/>
    <dgm:cxn modelId="{E129BA8D-3D01-EA4A-A1A8-A0FBECEBE8C6}" srcId="{5ADF7B36-2F43-4B6D-835A-004E5C8466B4}" destId="{975B7213-3363-1248-AC06-5BF5F50088CF}" srcOrd="3" destOrd="0" parTransId="{E997E72B-2B21-2443-8FC1-71CDC8E5DD72}" sibTransId="{D4E0B289-D01B-B348-8FCD-3635D51CC580}"/>
    <dgm:cxn modelId="{B4121099-E11A-4056-863A-6EA0D1883179}" srcId="{5ADF7B36-2F43-4B6D-835A-004E5C8466B4}" destId="{952C03DA-B364-4477-83EC-8A46BB157FEC}" srcOrd="2" destOrd="0" parTransId="{195D6F4B-FF10-439D-BBBA-9492B18044D5}" sibTransId="{69E7E101-C501-4EA2-8DC0-BB5E99E6EC22}"/>
    <dgm:cxn modelId="{843084A4-D152-4F44-B894-81CFAD8DA873}" type="presOf" srcId="{5ADF7B36-2F43-4B6D-835A-004E5C8466B4}" destId="{0E999B3F-6C85-394A-85AC-6C14D481047E}" srcOrd="0" destOrd="0" presId="urn:microsoft.com/office/officeart/2005/8/layout/vList2"/>
    <dgm:cxn modelId="{A7AC61EA-E697-6B46-8FB7-A235174F6DAD}" type="presOf" srcId="{B40FC95A-090D-486F-AE62-18F9445949EC}" destId="{B865C5BB-730C-4647-A7B9-6F2B3AF70EEB}" srcOrd="0" destOrd="0" presId="urn:microsoft.com/office/officeart/2005/8/layout/vList2"/>
    <dgm:cxn modelId="{F3BFCE94-FB18-CD43-B9A4-603E90A530D4}" type="presParOf" srcId="{0E999B3F-6C85-394A-85AC-6C14D481047E}" destId="{9D955FF8-87C2-954C-A34B-EA8A6C833376}" srcOrd="0" destOrd="0" presId="urn:microsoft.com/office/officeart/2005/8/layout/vList2"/>
    <dgm:cxn modelId="{FA619DBA-0123-7C42-B3FF-A9495677D2C5}" type="presParOf" srcId="{0E999B3F-6C85-394A-85AC-6C14D481047E}" destId="{3F62D072-8B27-0346-A03C-FD387D526808}" srcOrd="1" destOrd="0" presId="urn:microsoft.com/office/officeart/2005/8/layout/vList2"/>
    <dgm:cxn modelId="{3B6F3E64-9114-5945-8B35-13B03F957515}" type="presParOf" srcId="{0E999B3F-6C85-394A-85AC-6C14D481047E}" destId="{B865C5BB-730C-4647-A7B9-6F2B3AF70EEB}" srcOrd="2" destOrd="0" presId="urn:microsoft.com/office/officeart/2005/8/layout/vList2"/>
    <dgm:cxn modelId="{7606C486-B76D-0B48-8D23-5EF4D39A083A}" type="presParOf" srcId="{0E999B3F-6C85-394A-85AC-6C14D481047E}" destId="{736A00CE-5FDF-D944-A3C7-2142AE496710}" srcOrd="3" destOrd="0" presId="urn:microsoft.com/office/officeart/2005/8/layout/vList2"/>
    <dgm:cxn modelId="{AEEFA670-3F5C-A049-A22B-EB75162C6FEB}" type="presParOf" srcId="{0E999B3F-6C85-394A-85AC-6C14D481047E}" destId="{5FC5DF2C-56B4-1B49-977B-35FA9160C731}" srcOrd="4" destOrd="0" presId="urn:microsoft.com/office/officeart/2005/8/layout/vList2"/>
    <dgm:cxn modelId="{728E5050-96C6-DB4D-A389-75DB2166C809}" type="presParOf" srcId="{0E999B3F-6C85-394A-85AC-6C14D481047E}" destId="{83CAC97F-389E-EE42-87A6-8F23A16F7245}" srcOrd="5" destOrd="0" presId="urn:microsoft.com/office/officeart/2005/8/layout/vList2"/>
    <dgm:cxn modelId="{D7D35A16-F9B7-5841-A230-10458DA3BDC1}" type="presParOf" srcId="{0E999B3F-6C85-394A-85AC-6C14D481047E}" destId="{2E3A5EF6-7260-ED42-A6C8-78E0C585726C}"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46AD23-EEF8-D642-BD85-14C732AB46F2}">
      <dsp:nvSpPr>
        <dsp:cNvPr id="0" name=""/>
        <dsp:cNvSpPr/>
      </dsp:nvSpPr>
      <dsp:spPr>
        <a:xfrm rot="5400000">
          <a:off x="5410072" y="-1189323"/>
          <a:ext cx="3481070" cy="6729984"/>
        </a:xfrm>
        <a:prstGeom prst="round2SameRect">
          <a:avLst/>
        </a:prstGeom>
        <a:solidFill>
          <a:schemeClr val="accent3">
            <a:alpha val="90000"/>
            <a:tint val="40000"/>
            <a:hueOff val="0"/>
            <a:satOff val="0"/>
            <a:lumOff val="0"/>
            <a:alphaOff val="0"/>
          </a:schemeClr>
        </a:solidFill>
        <a:ln w="6350" cap="flat" cmpd="sng" algn="ctr">
          <a:solidFill>
            <a:schemeClr val="accent3">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33350" tIns="66675" rIns="133350" bIns="66675" numCol="1" spcCol="1270" anchor="ctr" anchorCtr="0">
          <a:noAutofit/>
        </a:bodyPr>
        <a:lstStyle/>
        <a:p>
          <a:pPr marL="285750" lvl="1" indent="-285750" algn="l" defTabSz="1555750">
            <a:lnSpc>
              <a:spcPct val="90000"/>
            </a:lnSpc>
            <a:spcBef>
              <a:spcPct val="0"/>
            </a:spcBef>
            <a:spcAft>
              <a:spcPct val="15000"/>
            </a:spcAft>
            <a:buChar char="•"/>
          </a:pPr>
          <a:r>
            <a:rPr lang="en-US" sz="3500" kern="1200"/>
            <a:t>1,550 arrests</a:t>
          </a:r>
        </a:p>
        <a:p>
          <a:pPr marL="285750" lvl="1" indent="-285750" algn="l" defTabSz="1555750">
            <a:lnSpc>
              <a:spcPct val="90000"/>
            </a:lnSpc>
            <a:spcBef>
              <a:spcPct val="0"/>
            </a:spcBef>
            <a:spcAft>
              <a:spcPct val="15000"/>
            </a:spcAft>
            <a:buChar char="•"/>
          </a:pPr>
          <a:r>
            <a:rPr lang="en-US" sz="3500" kern="1200"/>
            <a:t>5.8 </a:t>
          </a:r>
          <a:r>
            <a:rPr lang="en-US" sz="3500" kern="1200" err="1"/>
            <a:t>tonnes</a:t>
          </a:r>
          <a:r>
            <a:rPr lang="en-US" sz="3500" kern="1200"/>
            <a:t> of class A and B drugs </a:t>
          </a:r>
        </a:p>
        <a:p>
          <a:pPr marL="285750" lvl="1" indent="-285750" algn="l" defTabSz="1555750">
            <a:lnSpc>
              <a:spcPct val="90000"/>
            </a:lnSpc>
            <a:spcBef>
              <a:spcPct val="0"/>
            </a:spcBef>
            <a:spcAft>
              <a:spcPct val="15000"/>
            </a:spcAft>
            <a:buChar char="•"/>
          </a:pPr>
          <a:r>
            <a:rPr lang="en-US" sz="3500" kern="1200"/>
            <a:t>£57 million in criminal cash </a:t>
          </a:r>
        </a:p>
        <a:p>
          <a:pPr marL="285750" lvl="1" indent="-285750" algn="l" defTabSz="1555750">
            <a:lnSpc>
              <a:spcPct val="90000"/>
            </a:lnSpc>
            <a:spcBef>
              <a:spcPct val="0"/>
            </a:spcBef>
            <a:spcAft>
              <a:spcPct val="15000"/>
            </a:spcAft>
            <a:buChar char="•"/>
          </a:pPr>
          <a:r>
            <a:rPr lang="en-US" sz="3500" kern="1200"/>
            <a:t>Seizure of 115 firearms </a:t>
          </a:r>
        </a:p>
        <a:p>
          <a:pPr marL="285750" lvl="1" indent="-285750" algn="l" defTabSz="1555750">
            <a:lnSpc>
              <a:spcPct val="90000"/>
            </a:lnSpc>
            <a:spcBef>
              <a:spcPct val="0"/>
            </a:spcBef>
            <a:spcAft>
              <a:spcPct val="15000"/>
            </a:spcAft>
            <a:buChar char="•"/>
          </a:pPr>
          <a:r>
            <a:rPr lang="en-US" sz="3500" kern="1200"/>
            <a:t>2,879 round of ammunition </a:t>
          </a:r>
        </a:p>
      </dsp:txBody>
      <dsp:txXfrm rot="-5400000">
        <a:off x="3785615" y="605066"/>
        <a:ext cx="6560052" cy="3141206"/>
      </dsp:txXfrm>
    </dsp:sp>
    <dsp:sp modelId="{26BBA8A0-5922-C041-8410-8A7BC51E133A}">
      <dsp:nvSpPr>
        <dsp:cNvPr id="0" name=""/>
        <dsp:cNvSpPr/>
      </dsp:nvSpPr>
      <dsp:spPr>
        <a:xfrm>
          <a:off x="0" y="0"/>
          <a:ext cx="3785616" cy="4351338"/>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57150" rIns="114300" bIns="57150" numCol="1" spcCol="1270" anchor="ctr" anchorCtr="0">
          <a:noAutofit/>
        </a:bodyPr>
        <a:lstStyle/>
        <a:p>
          <a:pPr marL="0" lvl="0" indent="0" algn="ctr" defTabSz="1333500">
            <a:lnSpc>
              <a:spcPct val="90000"/>
            </a:lnSpc>
            <a:spcBef>
              <a:spcPct val="0"/>
            </a:spcBef>
            <a:spcAft>
              <a:spcPct val="35000"/>
            </a:spcAft>
            <a:buNone/>
          </a:pPr>
          <a:r>
            <a:rPr lang="en-US" sz="3000" kern="1200"/>
            <a:t>The NCA leadership of Operation Venetic – the UK law enforcement’s response to the takedown of encrypted comms platform </a:t>
          </a:r>
          <a:r>
            <a:rPr lang="en-US" sz="3000" kern="1200" err="1"/>
            <a:t>EncroChat</a:t>
          </a:r>
          <a:r>
            <a:rPr lang="en-US" sz="3000" kern="1200"/>
            <a:t> led to </a:t>
          </a:r>
        </a:p>
      </dsp:txBody>
      <dsp:txXfrm>
        <a:off x="184799" y="184799"/>
        <a:ext cx="3416018" cy="398174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18BE1E-818B-6842-B0CE-E2768DF806A4}">
      <dsp:nvSpPr>
        <dsp:cNvPr id="0" name=""/>
        <dsp:cNvSpPr/>
      </dsp:nvSpPr>
      <dsp:spPr>
        <a:xfrm>
          <a:off x="10090" y="573485"/>
          <a:ext cx="3426543" cy="1027963"/>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773" tIns="270773" rIns="270773" bIns="270773" numCol="1" spcCol="1270" anchor="ctr" anchorCtr="0">
          <a:noAutofit/>
        </a:bodyPr>
        <a:lstStyle/>
        <a:p>
          <a:pPr marL="0" lvl="0" indent="0" algn="ctr" defTabSz="755650">
            <a:lnSpc>
              <a:spcPct val="90000"/>
            </a:lnSpc>
            <a:spcBef>
              <a:spcPct val="0"/>
            </a:spcBef>
            <a:spcAft>
              <a:spcPct val="35000"/>
            </a:spcAft>
            <a:buNone/>
          </a:pPr>
          <a:r>
            <a:rPr lang="en-US" sz="1700" kern="1200"/>
            <a:t>Tackling offenders who exploit the vulnerable </a:t>
          </a:r>
        </a:p>
      </dsp:txBody>
      <dsp:txXfrm>
        <a:off x="10090" y="573485"/>
        <a:ext cx="3426543" cy="1027963"/>
      </dsp:txXfrm>
    </dsp:sp>
    <dsp:sp modelId="{84BBD9C9-8F5B-3448-9D46-4B7C7F4AEE03}">
      <dsp:nvSpPr>
        <dsp:cNvPr id="0" name=""/>
        <dsp:cNvSpPr/>
      </dsp:nvSpPr>
      <dsp:spPr>
        <a:xfrm>
          <a:off x="10090" y="1601448"/>
          <a:ext cx="3426543" cy="2176404"/>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38466" tIns="338466" rIns="338466" bIns="338466" numCol="1" spcCol="1270" anchor="t" anchorCtr="0">
          <a:noAutofit/>
        </a:bodyPr>
        <a:lstStyle/>
        <a:p>
          <a:pPr marL="0" lvl="0" indent="0" algn="l" defTabSz="622300">
            <a:lnSpc>
              <a:spcPct val="90000"/>
            </a:lnSpc>
            <a:spcBef>
              <a:spcPct val="0"/>
            </a:spcBef>
            <a:spcAft>
              <a:spcPct val="35000"/>
            </a:spcAft>
            <a:buNone/>
          </a:pPr>
          <a:r>
            <a:rPr lang="en-US" sz="1400" kern="1200"/>
            <a:t>Modern slavery </a:t>
          </a:r>
        </a:p>
        <a:p>
          <a:pPr marL="0" lvl="0" indent="0" algn="l" defTabSz="622300">
            <a:lnSpc>
              <a:spcPct val="90000"/>
            </a:lnSpc>
            <a:spcBef>
              <a:spcPct val="0"/>
            </a:spcBef>
            <a:spcAft>
              <a:spcPct val="35000"/>
            </a:spcAft>
            <a:buNone/>
          </a:pPr>
          <a:r>
            <a:rPr lang="en-US" sz="1400" kern="1200"/>
            <a:t>Human trafficking</a:t>
          </a:r>
        </a:p>
        <a:p>
          <a:pPr marL="0" lvl="0" indent="0" algn="l" defTabSz="622300">
            <a:lnSpc>
              <a:spcPct val="90000"/>
            </a:lnSpc>
            <a:spcBef>
              <a:spcPct val="0"/>
            </a:spcBef>
            <a:spcAft>
              <a:spcPct val="35000"/>
            </a:spcAft>
            <a:buNone/>
          </a:pPr>
          <a:r>
            <a:rPr lang="en-US" sz="1400" kern="1200"/>
            <a:t>People smuggling</a:t>
          </a:r>
        </a:p>
        <a:p>
          <a:pPr marL="0" lvl="0" indent="0" algn="l" defTabSz="622300">
            <a:lnSpc>
              <a:spcPct val="90000"/>
            </a:lnSpc>
            <a:spcBef>
              <a:spcPct val="0"/>
            </a:spcBef>
            <a:spcAft>
              <a:spcPct val="35000"/>
            </a:spcAft>
            <a:buNone/>
          </a:pPr>
          <a:r>
            <a:rPr lang="en-US" sz="1400" kern="1200"/>
            <a:t>Child sexual abuse  - technology assisted grooming </a:t>
          </a:r>
        </a:p>
        <a:p>
          <a:pPr marL="0" lvl="0" indent="0" algn="l" defTabSz="622300">
            <a:lnSpc>
              <a:spcPct val="90000"/>
            </a:lnSpc>
            <a:spcBef>
              <a:spcPct val="0"/>
            </a:spcBef>
            <a:spcAft>
              <a:spcPct val="35000"/>
            </a:spcAft>
            <a:buNone/>
          </a:pPr>
          <a:r>
            <a:rPr lang="en-US" sz="1300" kern="1200"/>
            <a:t> </a:t>
          </a:r>
        </a:p>
      </dsp:txBody>
      <dsp:txXfrm>
        <a:off x="10090" y="1601448"/>
        <a:ext cx="3426543" cy="2176404"/>
      </dsp:txXfrm>
    </dsp:sp>
    <dsp:sp modelId="{D58E1D76-88C9-314A-825D-1D8B1EDC7491}">
      <dsp:nvSpPr>
        <dsp:cNvPr id="0" name=""/>
        <dsp:cNvSpPr/>
      </dsp:nvSpPr>
      <dsp:spPr>
        <a:xfrm>
          <a:off x="3544528" y="573485"/>
          <a:ext cx="3426543" cy="1027963"/>
        </a:xfrm>
        <a:prstGeom prst="rect">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773" tIns="270773" rIns="270773" bIns="270773" numCol="1" spcCol="1270" anchor="ctr" anchorCtr="0">
          <a:noAutofit/>
        </a:bodyPr>
        <a:lstStyle/>
        <a:p>
          <a:pPr marL="0" lvl="0" indent="0" algn="ctr" defTabSz="755650">
            <a:lnSpc>
              <a:spcPct val="90000"/>
            </a:lnSpc>
            <a:spcBef>
              <a:spcPct val="0"/>
            </a:spcBef>
            <a:spcAft>
              <a:spcPct val="35000"/>
            </a:spcAft>
            <a:buNone/>
          </a:pPr>
          <a:r>
            <a:rPr lang="en-US" sz="1700" kern="1200"/>
            <a:t>Dominate communities </a:t>
          </a:r>
        </a:p>
      </dsp:txBody>
      <dsp:txXfrm>
        <a:off x="3544528" y="573485"/>
        <a:ext cx="3426543" cy="1027963"/>
      </dsp:txXfrm>
    </dsp:sp>
    <dsp:sp modelId="{55FEC18C-3170-AF47-92D6-B3B44B58C36D}">
      <dsp:nvSpPr>
        <dsp:cNvPr id="0" name=""/>
        <dsp:cNvSpPr/>
      </dsp:nvSpPr>
      <dsp:spPr>
        <a:xfrm>
          <a:off x="3544528" y="1601448"/>
          <a:ext cx="3426543" cy="2176404"/>
        </a:xfrm>
        <a:prstGeom prst="rect">
          <a:avLst/>
        </a:prstGeom>
        <a:solidFill>
          <a:schemeClr val="accent2">
            <a:tint val="40000"/>
            <a:alpha val="90000"/>
            <a:hueOff val="-424613"/>
            <a:satOff val="-37673"/>
            <a:lumOff val="-385"/>
            <a:alphaOff val="0"/>
          </a:schemeClr>
        </a:solidFill>
        <a:ln w="12700" cap="flat" cmpd="sng" algn="ctr">
          <a:solidFill>
            <a:schemeClr val="accent2">
              <a:tint val="40000"/>
              <a:alpha val="90000"/>
              <a:hueOff val="-424613"/>
              <a:satOff val="-37673"/>
              <a:lumOff val="-38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38466" tIns="338466" rIns="338466" bIns="338466" numCol="1" spcCol="1270" anchor="t" anchorCtr="0">
          <a:noAutofit/>
        </a:bodyPr>
        <a:lstStyle/>
        <a:p>
          <a:pPr marL="0" lvl="0" indent="0" algn="l" defTabSz="622300">
            <a:lnSpc>
              <a:spcPct val="90000"/>
            </a:lnSpc>
            <a:spcBef>
              <a:spcPct val="0"/>
            </a:spcBef>
            <a:spcAft>
              <a:spcPct val="35000"/>
            </a:spcAft>
            <a:buNone/>
          </a:pPr>
          <a:r>
            <a:rPr lang="en-US" sz="1400" kern="1200"/>
            <a:t>Drug supply </a:t>
          </a:r>
        </a:p>
        <a:p>
          <a:pPr marL="0" lvl="0" indent="0" algn="l" defTabSz="622300">
            <a:lnSpc>
              <a:spcPct val="90000"/>
            </a:lnSpc>
            <a:spcBef>
              <a:spcPct val="0"/>
            </a:spcBef>
            <a:spcAft>
              <a:spcPct val="35000"/>
            </a:spcAft>
            <a:buNone/>
          </a:pPr>
          <a:r>
            <a:rPr lang="en-US" sz="1400" kern="1200"/>
            <a:t>Illegal firearms trade </a:t>
          </a:r>
        </a:p>
      </dsp:txBody>
      <dsp:txXfrm>
        <a:off x="3544528" y="1601448"/>
        <a:ext cx="3426543" cy="2176404"/>
      </dsp:txXfrm>
    </dsp:sp>
    <dsp:sp modelId="{6CB65828-0906-AC41-AAFC-FCC021D2263D}">
      <dsp:nvSpPr>
        <dsp:cNvPr id="0" name=""/>
        <dsp:cNvSpPr/>
      </dsp:nvSpPr>
      <dsp:spPr>
        <a:xfrm>
          <a:off x="7078966" y="573485"/>
          <a:ext cx="3426543" cy="1027963"/>
        </a:xfrm>
        <a:prstGeom prst="rect">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773" tIns="270773" rIns="270773" bIns="270773" numCol="1" spcCol="1270" anchor="ctr" anchorCtr="0">
          <a:noAutofit/>
        </a:bodyPr>
        <a:lstStyle/>
        <a:p>
          <a:pPr marL="0" lvl="0" indent="0" algn="ctr" defTabSz="755650">
            <a:lnSpc>
              <a:spcPct val="90000"/>
            </a:lnSpc>
            <a:spcBef>
              <a:spcPct val="0"/>
            </a:spcBef>
            <a:spcAft>
              <a:spcPct val="35000"/>
            </a:spcAft>
            <a:buNone/>
          </a:pPr>
          <a:r>
            <a:rPr lang="en-US" sz="1700" kern="1200"/>
            <a:t>Undermine the UK economy </a:t>
          </a:r>
        </a:p>
      </dsp:txBody>
      <dsp:txXfrm>
        <a:off x="7078966" y="573485"/>
        <a:ext cx="3426543" cy="1027963"/>
      </dsp:txXfrm>
    </dsp:sp>
    <dsp:sp modelId="{ED39B0E3-614B-2549-9047-062337FA1FF1}">
      <dsp:nvSpPr>
        <dsp:cNvPr id="0" name=""/>
        <dsp:cNvSpPr/>
      </dsp:nvSpPr>
      <dsp:spPr>
        <a:xfrm>
          <a:off x="7078966" y="1601448"/>
          <a:ext cx="3426543" cy="2176404"/>
        </a:xfrm>
        <a:prstGeom prst="rect">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38466" tIns="338466" rIns="338466" bIns="338466" numCol="1" spcCol="1270" anchor="t" anchorCtr="0">
          <a:noAutofit/>
        </a:bodyPr>
        <a:lstStyle/>
        <a:p>
          <a:pPr marL="0" lvl="0" indent="0" algn="l" defTabSz="622300">
            <a:lnSpc>
              <a:spcPct val="90000"/>
            </a:lnSpc>
            <a:spcBef>
              <a:spcPct val="0"/>
            </a:spcBef>
            <a:spcAft>
              <a:spcPct val="35000"/>
            </a:spcAft>
            <a:buNone/>
          </a:pPr>
          <a:r>
            <a:rPr lang="en-US" sz="1400" kern="1200"/>
            <a:t>Illicit transactions </a:t>
          </a:r>
        </a:p>
        <a:p>
          <a:pPr marL="0" lvl="0" indent="0" algn="l" defTabSz="622300">
            <a:lnSpc>
              <a:spcPct val="90000"/>
            </a:lnSpc>
            <a:spcBef>
              <a:spcPct val="0"/>
            </a:spcBef>
            <a:spcAft>
              <a:spcPct val="35000"/>
            </a:spcAft>
            <a:buNone/>
          </a:pPr>
          <a:r>
            <a:rPr lang="en-US" sz="1400" kern="1200"/>
            <a:t>Cyber crime </a:t>
          </a:r>
        </a:p>
        <a:p>
          <a:pPr marL="0" lvl="0" indent="0" algn="l" defTabSz="622300">
            <a:lnSpc>
              <a:spcPct val="90000"/>
            </a:lnSpc>
            <a:spcBef>
              <a:spcPct val="0"/>
            </a:spcBef>
            <a:spcAft>
              <a:spcPct val="35000"/>
            </a:spcAft>
            <a:buNone/>
          </a:pPr>
          <a:r>
            <a:rPr lang="en-US" sz="1300" kern="1200" baseline="0"/>
            <a:t> </a:t>
          </a:r>
          <a:endParaRPr lang="en-US" sz="1300" kern="1200"/>
        </a:p>
      </dsp:txBody>
      <dsp:txXfrm>
        <a:off x="7078966" y="1601448"/>
        <a:ext cx="3426543" cy="217640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D3DEF4-554F-A446-A0FF-E32336116B1C}">
      <dsp:nvSpPr>
        <dsp:cNvPr id="0" name=""/>
        <dsp:cNvSpPr/>
      </dsp:nvSpPr>
      <dsp:spPr>
        <a:xfrm>
          <a:off x="0" y="0"/>
          <a:ext cx="6235700" cy="0"/>
        </a:xfrm>
        <a:prstGeom prst="line">
          <a:avLst/>
        </a:prstGeom>
        <a:solidFill>
          <a:schemeClr val="accent1">
            <a:hueOff val="0"/>
            <a:satOff val="0"/>
            <a:lumOff val="0"/>
            <a:alphaOff val="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FED2B46-587F-CA43-8CDC-6090A5CF24FC}">
      <dsp:nvSpPr>
        <dsp:cNvPr id="0" name=""/>
        <dsp:cNvSpPr/>
      </dsp:nvSpPr>
      <dsp:spPr>
        <a:xfrm>
          <a:off x="0" y="0"/>
          <a:ext cx="6235700" cy="12633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solidFill>
                <a:schemeClr val="bg1"/>
              </a:solidFill>
            </a:rPr>
            <a:t>High demand among </a:t>
          </a:r>
          <a:r>
            <a:rPr lang="en-US" sz="2400" kern="1200" err="1">
              <a:solidFill>
                <a:schemeClr val="bg1"/>
              </a:solidFill>
            </a:rPr>
            <a:t>Organised</a:t>
          </a:r>
          <a:r>
            <a:rPr lang="en-US" sz="2400" kern="1200">
              <a:solidFill>
                <a:schemeClr val="bg1"/>
              </a:solidFill>
            </a:rPr>
            <a:t> Criminal Groups: The most wanted product on the black market. </a:t>
          </a:r>
        </a:p>
      </dsp:txBody>
      <dsp:txXfrm>
        <a:off x="0" y="0"/>
        <a:ext cx="6235700" cy="1263346"/>
      </dsp:txXfrm>
    </dsp:sp>
    <dsp:sp modelId="{1CE22ED6-1770-E74D-95A1-C566FC86EE6B}">
      <dsp:nvSpPr>
        <dsp:cNvPr id="0" name=""/>
        <dsp:cNvSpPr/>
      </dsp:nvSpPr>
      <dsp:spPr>
        <a:xfrm>
          <a:off x="0" y="1263345"/>
          <a:ext cx="6235700" cy="0"/>
        </a:xfrm>
        <a:prstGeom prst="line">
          <a:avLst/>
        </a:prstGeom>
        <a:solidFill>
          <a:schemeClr val="accent1">
            <a:hueOff val="0"/>
            <a:satOff val="0"/>
            <a:lumOff val="0"/>
            <a:alphaOff val="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DBE8395-E859-5040-ACFC-3B2D38AB807F}">
      <dsp:nvSpPr>
        <dsp:cNvPr id="0" name=""/>
        <dsp:cNvSpPr/>
      </dsp:nvSpPr>
      <dsp:spPr>
        <a:xfrm>
          <a:off x="0" y="1263346"/>
          <a:ext cx="6235700" cy="12633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solidFill>
                <a:schemeClr val="bg1"/>
              </a:solidFill>
            </a:rPr>
            <a:t>Relatively cheap, widely available, extremely dangerous, portable and concealable: All interesting members of OCGs.</a:t>
          </a:r>
        </a:p>
      </dsp:txBody>
      <dsp:txXfrm>
        <a:off x="0" y="1263346"/>
        <a:ext cx="6235700" cy="1263346"/>
      </dsp:txXfrm>
    </dsp:sp>
    <dsp:sp modelId="{ADCFDF2A-17B1-2546-924F-7CE41311F865}">
      <dsp:nvSpPr>
        <dsp:cNvPr id="0" name=""/>
        <dsp:cNvSpPr/>
      </dsp:nvSpPr>
      <dsp:spPr>
        <a:xfrm>
          <a:off x="0" y="2526691"/>
          <a:ext cx="6235700" cy="0"/>
        </a:xfrm>
        <a:prstGeom prst="line">
          <a:avLst/>
        </a:prstGeom>
        <a:solidFill>
          <a:schemeClr val="accent1">
            <a:hueOff val="0"/>
            <a:satOff val="0"/>
            <a:lumOff val="0"/>
            <a:alphaOff val="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ACFD6CE-2589-514B-8FC5-200818397EB8}">
      <dsp:nvSpPr>
        <dsp:cNvPr id="0" name=""/>
        <dsp:cNvSpPr/>
      </dsp:nvSpPr>
      <dsp:spPr>
        <a:xfrm>
          <a:off x="0" y="2526692"/>
          <a:ext cx="6235700" cy="12633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solidFill>
                <a:schemeClr val="bg1"/>
              </a:solidFill>
            </a:rPr>
            <a:t>Assist OCG in the ability to carry out offences such as racketeering, extortion and homicides. </a:t>
          </a:r>
        </a:p>
      </dsp:txBody>
      <dsp:txXfrm>
        <a:off x="0" y="2526692"/>
        <a:ext cx="6235700" cy="1263346"/>
      </dsp:txXfrm>
    </dsp:sp>
    <dsp:sp modelId="{9BF92A70-E9B0-4F4C-A0C1-F16888CF448B}">
      <dsp:nvSpPr>
        <dsp:cNvPr id="0" name=""/>
        <dsp:cNvSpPr/>
      </dsp:nvSpPr>
      <dsp:spPr>
        <a:xfrm>
          <a:off x="0" y="3790038"/>
          <a:ext cx="6235700" cy="0"/>
        </a:xfrm>
        <a:prstGeom prst="line">
          <a:avLst/>
        </a:prstGeom>
        <a:solidFill>
          <a:schemeClr val="accent1">
            <a:hueOff val="0"/>
            <a:satOff val="0"/>
            <a:lumOff val="0"/>
            <a:alphaOff val="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86C3333-1D13-F14A-A1C5-940BFCADDAA8}">
      <dsp:nvSpPr>
        <dsp:cNvPr id="0" name=""/>
        <dsp:cNvSpPr/>
      </dsp:nvSpPr>
      <dsp:spPr>
        <a:xfrm>
          <a:off x="0" y="3790038"/>
          <a:ext cx="6235700" cy="12633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solidFill>
                <a:schemeClr val="bg1"/>
              </a:solidFill>
            </a:rPr>
            <a:t>Accommodate OCGs by providing them with gaining and maintaining power, obtaining wealth through illicit networks.</a:t>
          </a:r>
        </a:p>
      </dsp:txBody>
      <dsp:txXfrm>
        <a:off x="0" y="3790038"/>
        <a:ext cx="6235700" cy="126334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38CF3A-E6CF-FD4B-8B53-35C2FFCFE14C}">
      <dsp:nvSpPr>
        <dsp:cNvPr id="0" name=""/>
        <dsp:cNvSpPr/>
      </dsp:nvSpPr>
      <dsp:spPr>
        <a:xfrm>
          <a:off x="0" y="441116"/>
          <a:ext cx="6589260" cy="103428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Use of firearms to convey power is crucial to Organised Crime Groups. </a:t>
          </a:r>
        </a:p>
      </dsp:txBody>
      <dsp:txXfrm>
        <a:off x="50489" y="491605"/>
        <a:ext cx="6488282" cy="933302"/>
      </dsp:txXfrm>
    </dsp:sp>
    <dsp:sp modelId="{7FE5D25F-60F9-944D-A397-155E688134A5}">
      <dsp:nvSpPr>
        <dsp:cNvPr id="0" name=""/>
        <dsp:cNvSpPr/>
      </dsp:nvSpPr>
      <dsp:spPr>
        <a:xfrm>
          <a:off x="0" y="1550276"/>
          <a:ext cx="6589260" cy="1034280"/>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Government reports: Gang violence increasing, more members carrying handguns</a:t>
          </a:r>
        </a:p>
      </dsp:txBody>
      <dsp:txXfrm>
        <a:off x="50489" y="1600765"/>
        <a:ext cx="6488282" cy="933302"/>
      </dsp:txXfrm>
    </dsp:sp>
    <dsp:sp modelId="{702743C6-374E-334E-8A09-D10BBE96C12C}">
      <dsp:nvSpPr>
        <dsp:cNvPr id="0" name=""/>
        <dsp:cNvSpPr/>
      </dsp:nvSpPr>
      <dsp:spPr>
        <a:xfrm>
          <a:off x="0" y="2659436"/>
          <a:ext cx="6589260" cy="1034280"/>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Statistics found that handguns were the most used firearm between 2020-2021</a:t>
          </a:r>
        </a:p>
      </dsp:txBody>
      <dsp:txXfrm>
        <a:off x="50489" y="2709925"/>
        <a:ext cx="6488282" cy="933302"/>
      </dsp:txXfrm>
    </dsp:sp>
    <dsp:sp modelId="{6A9056CD-D179-8B41-8E2D-4E5726B03A5C}">
      <dsp:nvSpPr>
        <dsp:cNvPr id="0" name=""/>
        <dsp:cNvSpPr/>
      </dsp:nvSpPr>
      <dsp:spPr>
        <a:xfrm>
          <a:off x="0" y="3768596"/>
          <a:ext cx="6589260" cy="103428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Officials suggest that monitoring the rise in gang violence and firearms is of importance </a:t>
          </a:r>
        </a:p>
      </dsp:txBody>
      <dsp:txXfrm>
        <a:off x="50489" y="3819085"/>
        <a:ext cx="6488282" cy="93330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955FF8-87C2-954C-A34B-EA8A6C833376}">
      <dsp:nvSpPr>
        <dsp:cNvPr id="0" name=""/>
        <dsp:cNvSpPr/>
      </dsp:nvSpPr>
      <dsp:spPr>
        <a:xfrm>
          <a:off x="0" y="10783"/>
          <a:ext cx="7559504" cy="1540012"/>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Criminals are using technology to exploit children online </a:t>
          </a:r>
        </a:p>
      </dsp:txBody>
      <dsp:txXfrm>
        <a:off x="75177" y="85960"/>
        <a:ext cx="7409150" cy="1389658"/>
      </dsp:txXfrm>
    </dsp:sp>
    <dsp:sp modelId="{B865C5BB-730C-4647-A7B9-6F2B3AF70EEB}">
      <dsp:nvSpPr>
        <dsp:cNvPr id="0" name=""/>
        <dsp:cNvSpPr/>
      </dsp:nvSpPr>
      <dsp:spPr>
        <a:xfrm>
          <a:off x="0" y="1585356"/>
          <a:ext cx="7559504" cy="1540012"/>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Online grooming – leading to physical abuse and blackmailing of children to abuse themselves </a:t>
          </a:r>
        </a:p>
      </dsp:txBody>
      <dsp:txXfrm>
        <a:off x="75177" y="1660533"/>
        <a:ext cx="7409150" cy="1389658"/>
      </dsp:txXfrm>
    </dsp:sp>
    <dsp:sp modelId="{5FC5DF2C-56B4-1B49-977B-35FA9160C731}">
      <dsp:nvSpPr>
        <dsp:cNvPr id="0" name=""/>
        <dsp:cNvSpPr/>
      </dsp:nvSpPr>
      <dsp:spPr>
        <a:xfrm>
          <a:off x="0" y="3159928"/>
          <a:ext cx="7559504" cy="1540012"/>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Child Sexual Abuse Strategy 2023: The key to the effective protection of children is multi agency working </a:t>
          </a:r>
        </a:p>
      </dsp:txBody>
      <dsp:txXfrm>
        <a:off x="75177" y="3235105"/>
        <a:ext cx="7409150" cy="1389658"/>
      </dsp:txXfrm>
    </dsp:sp>
    <dsp:sp modelId="{2E3A5EF6-7260-ED42-A6C8-78E0C585726C}">
      <dsp:nvSpPr>
        <dsp:cNvPr id="0" name=""/>
        <dsp:cNvSpPr/>
      </dsp:nvSpPr>
      <dsp:spPr>
        <a:xfrm>
          <a:off x="0" y="4734501"/>
          <a:ext cx="7559504" cy="1540012"/>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National response to online child sexual abuse led to…safeguarding of nearly ten thousand children &amp;7,000 arrests – including David Wilson</a:t>
          </a:r>
        </a:p>
      </dsp:txBody>
      <dsp:txXfrm>
        <a:off x="75177" y="4809678"/>
        <a:ext cx="7409150" cy="1389658"/>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6/7/layout/HorizontalActionList">
  <dgm:title val="Horizontal Action List"/>
  <dgm:desc val="Used to show non-sequential or grouped lists of information. Works well with large amounts of text. All text has the same level of emphasis, and direction is not implied."/>
  <dgm:catLst>
    <dgm:cat type="list"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fact="0.6"/>
      <dgm:constr type="h" for="des" forName="composite" op="equ"/>
      <dgm:constr type="w" for="ch" forName="composite" refType="w"/>
      <dgm:constr type="w" for="des" forName="parTx"/>
      <dgm:constr type="h" for="des" forName="parTx" op="equ"/>
      <dgm:constr type="w" for="des" forName="desTx"/>
      <dgm:constr type="primFontSz" for="des" forName="parTx" val="54"/>
      <dgm:constr type="primFontSz" for="des" forName="desTx" refType="primFontSz" refFor="des" refForName="parTx" op="lte" fact="0.75"/>
      <dgm:constr type="h" for="des" forName="desTx" op="equ"/>
      <dgm:constr type="w" for="ch" forName="space" op="equ" val="3"/>
    </dgm:constrLst>
    <dgm:ruleLst>
      <dgm:rule type="w" for="ch" forName="composite" val="0" fact="NaN" max="NaN"/>
    </dgm:ruleLst>
    <dgm:forEach name="Name6"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varLst>
          <dgm:alg type="tx"/>
          <dgm:shape xmlns:r="http://schemas.openxmlformats.org/officeDocument/2006/relationships" type="rect" r:blip="">
            <dgm:adjLst/>
          </dgm:shape>
          <dgm:presOf axis="self" ptType="node"/>
          <dgm:constrLst>
            <dgm:constr type="h" refType="w" op="lte" fact="0.3"/>
            <dgm:constr type="h"/>
            <dgm:constr type="tMarg" refType="w" fact="0.224"/>
            <dgm:constr type="bMarg" refType="w" fact="0.224"/>
            <dgm:constr type="lMarg" refType="w" fact="0.224"/>
            <dgm:constr type="rMarg" refType="w" fact="0.224"/>
          </dgm:constrLst>
          <dgm:ruleLst>
            <dgm:rule type="h" val="INF" fact="NaN" max="NaN"/>
            <dgm:rule type="primFontSz" val="14" fact="NaN" max="NaN"/>
          </dgm:ruleLst>
        </dgm:layoutNode>
        <dgm:layoutNode name="desTx" styleLbl="alignAccFollowNode1">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primFontSz" val="28"/>
            <dgm:constr type="tMarg" refType="w" fact="0.28"/>
            <dgm:constr type="bMarg" refType="w" fact="0.28"/>
            <dgm:constr type="lMarg" refType="w" fact="0.28"/>
            <dgm:constr type="rMarg" refType="w" fact="0.28"/>
          </dgm:constrLst>
          <dgm:ruleLst>
            <dgm:rule type="h" val="INF" fact="NaN" max="NaN"/>
            <dgm:rule type="primFontSz" val="11"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04D6B51-3288-8D4F-BFAA-E5970058883D}" type="datetimeFigureOut">
              <a:rPr lang="en-US" smtClean="0"/>
              <a:t>5/4/2023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97B45A1-1871-D94D-B17C-E743F12A81A0}" type="slidenum">
              <a:rPr lang="en-US" smtClean="0"/>
              <a:t>‹#›</a:t>
            </a:fld>
            <a:endParaRPr lang="en-US"/>
          </a:p>
        </p:txBody>
      </p:sp>
    </p:spTree>
    <p:extLst>
      <p:ext uri="{BB962C8B-B14F-4D97-AF65-F5344CB8AC3E}">
        <p14:creationId xmlns:p14="http://schemas.microsoft.com/office/powerpoint/2010/main" val="10500352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Today I will be identifying and evaluating the key challenges that the Home Office and National Crime Agency face when responding to Serious and </a:t>
            </a:r>
            <a:r>
              <a:rPr lang="en-US" err="1"/>
              <a:t>Organised</a:t>
            </a:r>
            <a:r>
              <a:rPr lang="en-US"/>
              <a:t> Crime. </a:t>
            </a:r>
          </a:p>
          <a:p>
            <a:endParaRPr lang="en-US"/>
          </a:p>
        </p:txBody>
      </p:sp>
      <p:sp>
        <p:nvSpPr>
          <p:cNvPr id="4" name="Slide Number Placeholder 3"/>
          <p:cNvSpPr>
            <a:spLocks noGrp="1"/>
          </p:cNvSpPr>
          <p:nvPr>
            <p:ph type="sldNum" sz="quarter" idx="5"/>
          </p:nvPr>
        </p:nvSpPr>
        <p:spPr/>
        <p:txBody>
          <a:bodyPr/>
          <a:lstStyle/>
          <a:p>
            <a:fld id="{F97B45A1-1871-D94D-B17C-E743F12A81A0}" type="slidenum">
              <a:rPr lang="en-US" smtClean="0"/>
              <a:t>1</a:t>
            </a:fld>
            <a:endParaRPr lang="en-US"/>
          </a:p>
        </p:txBody>
      </p:sp>
    </p:spTree>
    <p:extLst>
      <p:ext uri="{BB962C8B-B14F-4D97-AF65-F5344CB8AC3E}">
        <p14:creationId xmlns:p14="http://schemas.microsoft.com/office/powerpoint/2010/main" val="2717638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200000"/>
              </a:lnSpc>
              <a:spcAft>
                <a:spcPts val="800"/>
              </a:spcAft>
            </a:pPr>
            <a:r>
              <a:rPr lang="en-US" sz="1800">
                <a:effectLst/>
                <a:latin typeface="Calibri" panose="020F0502020204030204" pitchFamily="34" charset="0"/>
                <a:ea typeface="Calibri" panose="020F0502020204030204" pitchFamily="34" charset="0"/>
                <a:cs typeface="Calibri" panose="020F0502020204030204" pitchFamily="34" charset="0"/>
              </a:rPr>
              <a:t>Assessing previous approaches to identify challenges in preventing Serious and </a:t>
            </a:r>
            <a:r>
              <a:rPr lang="en-US" sz="1800" err="1">
                <a:effectLst/>
                <a:latin typeface="Calibri" panose="020F0502020204030204" pitchFamily="34" charset="0"/>
                <a:ea typeface="Calibri" panose="020F0502020204030204" pitchFamily="34" charset="0"/>
                <a:cs typeface="Calibri" panose="020F0502020204030204" pitchFamily="34" charset="0"/>
              </a:rPr>
              <a:t>Organised</a:t>
            </a:r>
            <a:r>
              <a:rPr lang="en-US" sz="1800">
                <a:effectLst/>
                <a:latin typeface="Calibri" panose="020F0502020204030204" pitchFamily="34" charset="0"/>
                <a:ea typeface="Calibri" panose="020F0502020204030204" pitchFamily="34" charset="0"/>
                <a:cs typeface="Calibri" panose="020F0502020204030204" pitchFamily="34" charset="0"/>
              </a:rPr>
              <a:t> Crime, many have not been effective, as a substantial volume remains concealed and under reported.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a:lnSpc>
                <a:spcPct val="200000"/>
              </a:lnSpc>
              <a:spcAft>
                <a:spcPts val="800"/>
              </a:spcAft>
            </a:pPr>
            <a:r>
              <a:rPr lang="en-US" sz="1800">
                <a:effectLst/>
                <a:latin typeface="Calibri" panose="020F0502020204030204" pitchFamily="34" charset="0"/>
                <a:ea typeface="Calibri" panose="020F0502020204030204" pitchFamily="34" charset="0"/>
                <a:cs typeface="Calibri" panose="020F0502020204030204" pitchFamily="34" charset="0"/>
              </a:rPr>
              <a:t>Previous efforts and strategies include…</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a:lnSpc>
                <a:spcPct val="200000"/>
              </a:lnSpc>
              <a:spcAft>
                <a:spcPts val="800"/>
              </a:spcAft>
            </a:pPr>
            <a:r>
              <a:rPr lang="en-US" sz="1800">
                <a:effectLst/>
                <a:latin typeface="Calibri" panose="020F0502020204030204" pitchFamily="34" charset="0"/>
                <a:ea typeface="Calibri" panose="020F0502020204030204" pitchFamily="34" charset="0"/>
                <a:cs typeface="Calibri" panose="020F0502020204030204" pitchFamily="34" charset="0"/>
              </a:rPr>
              <a:t>The UK Border Agency or UKBA which is now known as UK Visas and immigration, this achieving a previous strategic approach, mentioned in the ‘protect’ stage of the 2013 National Strategic Assessment.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a:lnSpc>
                <a:spcPct val="200000"/>
              </a:lnSpc>
              <a:spcAft>
                <a:spcPts val="800"/>
              </a:spcAft>
            </a:pPr>
            <a:r>
              <a:rPr lang="en-US" sz="1800">
                <a:effectLst/>
                <a:latin typeface="Calibri" panose="020F0502020204030204" pitchFamily="34" charset="0"/>
                <a:ea typeface="Calibri" panose="020F0502020204030204" pitchFamily="34" charset="0"/>
                <a:cs typeface="Calibri" panose="020F0502020204030204" pitchFamily="34" charset="0"/>
              </a:rPr>
              <a:t>Her Majesty’s Revenue and Customs or HMRC for short, which was created to monitor the </a:t>
            </a:r>
            <a:r>
              <a:rPr lang="en-US" sz="1800" err="1">
                <a:effectLst/>
                <a:latin typeface="Calibri" panose="020F0502020204030204" pitchFamily="34" charset="0"/>
                <a:ea typeface="Calibri" panose="020F0502020204030204" pitchFamily="34" charset="0"/>
                <a:cs typeface="Calibri" panose="020F0502020204030204" pitchFamily="34" charset="0"/>
              </a:rPr>
              <a:t>behaviour</a:t>
            </a:r>
            <a:r>
              <a:rPr lang="en-US" sz="1800">
                <a:effectLst/>
                <a:latin typeface="Calibri" panose="020F0502020204030204" pitchFamily="34" charset="0"/>
                <a:ea typeface="Calibri" panose="020F0502020204030204" pitchFamily="34" charset="0"/>
                <a:cs typeface="Calibri" panose="020F0502020204030204" pitchFamily="34" charset="0"/>
              </a:rPr>
              <a:t> of released offenders on license.</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a:lnSpc>
                <a:spcPct val="200000"/>
              </a:lnSpc>
              <a:spcAft>
                <a:spcPts val="800"/>
              </a:spcAft>
            </a:pPr>
            <a:r>
              <a:rPr lang="en-US" sz="1800">
                <a:effectLst/>
                <a:latin typeface="Calibri" panose="020F0502020204030204" pitchFamily="34" charset="0"/>
                <a:ea typeface="Calibri" panose="020F0502020204030204" pitchFamily="34" charset="0"/>
                <a:cs typeface="Calibri" panose="020F0502020204030204" pitchFamily="34" charset="0"/>
              </a:rPr>
              <a:t>Travel Restriction Order (TRO), allocated to offenders convicted of drug trafficking offences.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a:lnSpc>
                <a:spcPct val="200000"/>
              </a:lnSpc>
              <a:spcAft>
                <a:spcPts val="800"/>
              </a:spcAft>
            </a:pPr>
            <a:r>
              <a:rPr lang="en-US" sz="1800">
                <a:effectLst/>
                <a:latin typeface="Calibri" panose="020F0502020204030204" pitchFamily="34" charset="0"/>
                <a:ea typeface="Calibri" panose="020F0502020204030204" pitchFamily="34" charset="0"/>
                <a:cs typeface="Calibri" panose="020F0502020204030204" pitchFamily="34" charset="0"/>
              </a:rPr>
              <a:t>And the National Prisons Intelligence Coordination Centre (NPICC), which was established as a multiagency unit to coordinate the response to the threat from organized crime, extremists and terrorist prisoners across the UK.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a:lnSpc>
                <a:spcPct val="200000"/>
              </a:lnSpc>
              <a:spcAft>
                <a:spcPts val="800"/>
              </a:spcAft>
            </a:pPr>
            <a:r>
              <a:rPr lang="en-US" sz="1800">
                <a:effectLst/>
                <a:latin typeface="Calibri" panose="020F0502020204030204" pitchFamily="34" charset="0"/>
                <a:ea typeface="Calibri" panose="020F0502020204030204" pitchFamily="34" charset="0"/>
                <a:cs typeface="Calibri" panose="020F0502020204030204" pitchFamily="34" charset="0"/>
              </a:rPr>
              <a:t>Despite these efforts, it implies that SOC criminals are overcoming nearly all obstacles put in place to prevent their activities. Indicating that the Home Office and NCA are working against an extremely tough situation.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endParaRPr lang="en-US"/>
          </a:p>
          <a:p>
            <a:endParaRPr lang="en-US"/>
          </a:p>
          <a:p>
            <a:endParaRPr lang="en-US"/>
          </a:p>
          <a:p>
            <a:endParaRPr lang="en-US"/>
          </a:p>
          <a:p>
            <a:endParaRPr lang="en-US"/>
          </a:p>
          <a:p>
            <a:r>
              <a:rPr lang="en-US"/>
              <a:t>UK Parliament (2019) </a:t>
            </a:r>
          </a:p>
          <a:p>
            <a:r>
              <a:rPr lang="en-US">
                <a:solidFill>
                  <a:srgbClr val="FF0000"/>
                </a:solidFill>
              </a:rPr>
              <a:t>HM Government (2018, pp.5)????</a:t>
            </a:r>
          </a:p>
          <a:p>
            <a:r>
              <a:rPr lang="en-US"/>
              <a:t>Home Office (2009) </a:t>
            </a:r>
          </a:p>
          <a:p>
            <a:r>
              <a:rPr lang="en-US"/>
              <a:t>National Crime Agency (2013) </a:t>
            </a:r>
          </a:p>
          <a:p>
            <a:r>
              <a:rPr lang="en-US"/>
              <a:t>https://</a:t>
            </a:r>
            <a:r>
              <a:rPr lang="en-US" err="1"/>
              <a:t>www.nao.org.uk</a:t>
            </a:r>
            <a:r>
              <a:rPr lang="en-US"/>
              <a:t>/wp-content/uploads/2019/03/Tackling-serious-and-</a:t>
            </a:r>
            <a:r>
              <a:rPr lang="en-US" err="1"/>
              <a:t>organised</a:t>
            </a:r>
            <a:r>
              <a:rPr lang="en-US"/>
              <a:t>-crime-</a:t>
            </a:r>
            <a:r>
              <a:rPr lang="en-US" err="1"/>
              <a:t>Summary.pdf</a:t>
            </a:r>
            <a:r>
              <a:rPr lang="en-US"/>
              <a:t> – page 9 to argue it isn’t </a:t>
            </a:r>
            <a:r>
              <a:rPr lang="en-US" err="1"/>
              <a:t>owkring</a:t>
            </a:r>
            <a:r>
              <a:rPr lang="en-US"/>
              <a:t> coz its growing </a:t>
            </a:r>
          </a:p>
        </p:txBody>
      </p:sp>
      <p:sp>
        <p:nvSpPr>
          <p:cNvPr id="4" name="Slide Number Placeholder 3"/>
          <p:cNvSpPr>
            <a:spLocks noGrp="1"/>
          </p:cNvSpPr>
          <p:nvPr>
            <p:ph type="sldNum" sz="quarter" idx="5"/>
          </p:nvPr>
        </p:nvSpPr>
        <p:spPr/>
        <p:txBody>
          <a:bodyPr/>
          <a:lstStyle/>
          <a:p>
            <a:fld id="{F97B45A1-1871-D94D-B17C-E743F12A81A0}" type="slidenum">
              <a:rPr lang="en-US" smtClean="0"/>
              <a:t>2</a:t>
            </a:fld>
            <a:endParaRPr lang="en-US"/>
          </a:p>
        </p:txBody>
      </p:sp>
    </p:spTree>
    <p:extLst>
      <p:ext uri="{BB962C8B-B14F-4D97-AF65-F5344CB8AC3E}">
        <p14:creationId xmlns:p14="http://schemas.microsoft.com/office/powerpoint/2010/main" val="2776660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200000"/>
              </a:lnSpc>
              <a:spcAft>
                <a:spcPts val="800"/>
              </a:spcAft>
            </a:pPr>
            <a:r>
              <a:rPr lang="en-GB" sz="1200">
                <a:effectLst/>
                <a:latin typeface="Calibri" panose="020F0502020204030204" pitchFamily="34" charset="0"/>
                <a:ea typeface="Calibri" panose="020F0502020204030204" pitchFamily="34" charset="0"/>
                <a:cs typeface="Calibri" panose="020F0502020204030204" pitchFamily="34" charset="0"/>
              </a:rPr>
              <a:t>Firstly, there is the 4P’s Principle.</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p>
            <a:pPr>
              <a:lnSpc>
                <a:spcPct val="200000"/>
              </a:lnSpc>
              <a:spcAft>
                <a:spcPts val="800"/>
              </a:spcAft>
            </a:pPr>
            <a:r>
              <a:rPr lang="en-GB" sz="1200">
                <a:effectLst/>
                <a:latin typeface="Calibri" panose="020F0502020204030204" pitchFamily="34" charset="0"/>
                <a:ea typeface="Calibri" panose="020F0502020204030204" pitchFamily="34" charset="0"/>
                <a:cs typeface="Calibri" panose="020F0502020204030204" pitchFamily="34" charset="0"/>
              </a:rPr>
              <a:t>A framework used to manage and minimise the threat to the UK’s national security. This strategy is used as a multiagency response, as research shows it is the most practical and powerful approach to tackling Serious and Organised Crime.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p>
            <a:pPr>
              <a:lnSpc>
                <a:spcPct val="200000"/>
              </a:lnSpc>
              <a:spcAft>
                <a:spcPts val="800"/>
              </a:spcAft>
            </a:pPr>
            <a:r>
              <a:rPr lang="en-GB" sz="1200">
                <a:effectLst/>
                <a:latin typeface="Calibri" panose="020F0502020204030204" pitchFamily="34" charset="0"/>
                <a:ea typeface="Calibri" panose="020F0502020204030204" pitchFamily="34" charset="0"/>
                <a:cs typeface="Calibri" panose="020F0502020204030204" pitchFamily="34" charset="0"/>
              </a:rPr>
              <a:t>The strategy includes four segments – Pursue, Prepare, Protect and Prevent.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p>
            <a:endParaRPr lang="en-GB"/>
          </a:p>
          <a:p>
            <a:pPr marL="0" marR="0" lvl="0" indent="0" algn="l" defTabSz="914400" rtl="0" eaLnBrk="1" fontAlgn="auto" latinLnBrk="0" hangingPunct="1">
              <a:lnSpc>
                <a:spcPct val="100000"/>
              </a:lnSpc>
              <a:spcBef>
                <a:spcPts val="0"/>
              </a:spcBef>
              <a:spcAft>
                <a:spcPts val="0"/>
              </a:spcAft>
              <a:buClrTx/>
              <a:buSzTx/>
              <a:buFontTx/>
              <a:buNone/>
              <a:tabLst/>
              <a:defRPr/>
            </a:pPr>
            <a:r>
              <a:rPr lang="en-US"/>
              <a:t>https://</a:t>
            </a:r>
            <a:r>
              <a:rPr lang="en-US" err="1"/>
              <a:t>www.nationalcrimeagency.gov.uk</a:t>
            </a:r>
            <a:r>
              <a:rPr lang="en-US"/>
              <a:t>/news/nsa2020 – reference </a:t>
            </a:r>
          </a:p>
          <a:p>
            <a:r>
              <a:rPr lang="en-US"/>
              <a:t> for all </a:t>
            </a:r>
          </a:p>
          <a:p>
            <a:endParaRPr lang="en-GB"/>
          </a:p>
        </p:txBody>
      </p:sp>
      <p:sp>
        <p:nvSpPr>
          <p:cNvPr id="4" name="Slide Number Placeholder 3"/>
          <p:cNvSpPr>
            <a:spLocks noGrp="1"/>
          </p:cNvSpPr>
          <p:nvPr>
            <p:ph type="sldNum" sz="quarter" idx="5"/>
          </p:nvPr>
        </p:nvSpPr>
        <p:spPr/>
        <p:txBody>
          <a:bodyPr/>
          <a:lstStyle/>
          <a:p>
            <a:fld id="{F97B45A1-1871-D94D-B17C-E743F12A81A0}" type="slidenum">
              <a:rPr lang="en-US" smtClean="0"/>
              <a:t>3</a:t>
            </a:fld>
            <a:endParaRPr lang="en-US"/>
          </a:p>
        </p:txBody>
      </p:sp>
    </p:spTree>
    <p:extLst>
      <p:ext uri="{BB962C8B-B14F-4D97-AF65-F5344CB8AC3E}">
        <p14:creationId xmlns:p14="http://schemas.microsoft.com/office/powerpoint/2010/main" val="27338177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200000"/>
              </a:lnSpc>
              <a:spcAft>
                <a:spcPts val="800"/>
              </a:spcAft>
            </a:pPr>
            <a:r>
              <a:rPr lang="en-GB" sz="1800">
                <a:effectLst/>
                <a:latin typeface="Calibri" panose="020F0502020204030204" pitchFamily="34" charset="0"/>
                <a:ea typeface="Calibri" panose="020F0502020204030204" pitchFamily="34" charset="0"/>
                <a:cs typeface="Calibri" panose="020F0502020204030204" pitchFamily="34" charset="0"/>
              </a:rPr>
              <a:t>The 4P principle was implemented in the Business Plan 2021-2024.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a:lnSpc>
                <a:spcPct val="200000"/>
              </a:lnSpc>
              <a:spcAft>
                <a:spcPts val="800"/>
              </a:spcAft>
            </a:pPr>
            <a:r>
              <a:rPr lang="en-GB" sz="1800">
                <a:effectLst/>
                <a:latin typeface="Calibri" panose="020F0502020204030204" pitchFamily="34" charset="0"/>
                <a:ea typeface="Calibri" panose="020F0502020204030204" pitchFamily="34" charset="0"/>
                <a:cs typeface="Calibri" panose="020F0502020204030204" pitchFamily="34" charset="0"/>
              </a:rPr>
              <a:t>It is a long-term strategy aimed to tackle violence, county lines and maintaining high levels of capability and accomplishment.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a:lnSpc>
                <a:spcPct val="200000"/>
              </a:lnSpc>
              <a:spcAft>
                <a:spcPts val="800"/>
              </a:spcAft>
            </a:pPr>
            <a:r>
              <a:rPr lang="en-GB" sz="1800">
                <a:effectLst/>
                <a:latin typeface="Calibri" panose="020F0502020204030204" pitchFamily="34" charset="0"/>
                <a:ea typeface="Calibri" panose="020F0502020204030204" pitchFamily="34" charset="0"/>
                <a:cs typeface="Calibri" panose="020F0502020204030204" pitchFamily="34" charset="0"/>
              </a:rPr>
              <a:t>To date, implementation of the 4P framework has seen great success with four brand new specialist crime hubs covering a wide range of serious and organised crime such as, homicide, trident reactive and proactive teams.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a:lnSpc>
                <a:spcPct val="200000"/>
              </a:lnSpc>
              <a:spcAft>
                <a:spcPts val="800"/>
              </a:spcAft>
            </a:pPr>
            <a:r>
              <a:rPr lang="en-GB" sz="1800">
                <a:effectLst/>
                <a:latin typeface="Calibri" panose="020F0502020204030204" pitchFamily="34" charset="0"/>
                <a:ea typeface="Calibri" panose="020F0502020204030204" pitchFamily="34" charset="0"/>
                <a:cs typeface="Calibri" panose="020F0502020204030204" pitchFamily="34" charset="0"/>
              </a:rPr>
              <a:t>Also, Operation Venetic, a successful joint operation saw the creation of </a:t>
            </a:r>
            <a:r>
              <a:rPr lang="en-GB" sz="1800" err="1">
                <a:effectLst/>
                <a:latin typeface="Calibri" panose="020F0502020204030204" pitchFamily="34" charset="0"/>
                <a:ea typeface="Calibri" panose="020F0502020204030204" pitchFamily="34" charset="0"/>
                <a:cs typeface="Calibri" panose="020F0502020204030204" pitchFamily="34" charset="0"/>
              </a:rPr>
              <a:t>EnroChat</a:t>
            </a:r>
            <a:r>
              <a:rPr lang="en-GB" sz="1800">
                <a:effectLst/>
                <a:latin typeface="Calibri" panose="020F0502020204030204" pitchFamily="34" charset="0"/>
                <a:ea typeface="Calibri" panose="020F0502020204030204" pitchFamily="34" charset="0"/>
                <a:cs typeface="Calibri" panose="020F0502020204030204" pitchFamily="34" charset="0"/>
              </a:rPr>
              <a:t>, used as a encrypted communications system.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a:lnSpc>
                <a:spcPct val="200000"/>
              </a:lnSpc>
              <a:spcAft>
                <a:spcPts val="800"/>
              </a:spcAft>
            </a:pPr>
            <a:r>
              <a:rPr lang="en-GB" sz="1800">
                <a:effectLst/>
                <a:latin typeface="Calibri" panose="020F0502020204030204" pitchFamily="34" charset="0"/>
                <a:ea typeface="Calibri" panose="020F0502020204030204" pitchFamily="34" charset="0"/>
                <a:cs typeface="Calibri" panose="020F0502020204030204" pitchFamily="34" charset="0"/>
              </a:rPr>
              <a:t>Operation </a:t>
            </a:r>
            <a:r>
              <a:rPr lang="en-GB" sz="1800" err="1">
                <a:effectLst/>
                <a:latin typeface="Calibri" panose="020F0502020204030204" pitchFamily="34" charset="0"/>
                <a:ea typeface="Calibri" panose="020F0502020204030204" pitchFamily="34" charset="0"/>
                <a:cs typeface="Calibri" panose="020F0502020204030204" pitchFamily="34" charset="0"/>
              </a:rPr>
              <a:t>Orochi</a:t>
            </a:r>
            <a:r>
              <a:rPr lang="en-GB" sz="1800">
                <a:effectLst/>
                <a:latin typeface="Calibri" panose="020F0502020204030204" pitchFamily="34" charset="0"/>
                <a:ea typeface="Calibri" panose="020F0502020204030204" pitchFamily="34" charset="0"/>
                <a:cs typeface="Calibri" panose="020F0502020204030204" pitchFamily="34" charset="0"/>
              </a:rPr>
              <a:t>, which responds to county line criminals, involving child exploitation with the aim of prosecuting ‘line holders’ a code name for those in charge of the county lines operation. The Home Office funding this operation by providing a £5.6 million uplift, indicating that agencies had confidence in this strategy, and rightfully so. It has saw 150-line holders charged since its establishment.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a:lnSpc>
                <a:spcPct val="200000"/>
              </a:lnSpc>
              <a:spcAft>
                <a:spcPts val="800"/>
              </a:spcAft>
            </a:pPr>
            <a:r>
              <a:rPr lang="en-GB" sz="1800">
                <a:effectLst/>
                <a:latin typeface="Calibri" panose="020F0502020204030204" pitchFamily="34" charset="0"/>
                <a:ea typeface="Calibri" panose="020F0502020204030204" pitchFamily="34" charset="0"/>
                <a:cs typeface="Calibri" panose="020F0502020204030204" pitchFamily="34" charset="0"/>
              </a:rPr>
              <a:t>In addition, the Serious Crime Disruption Team have a main focus on county lines, who are working closely with the Met Police.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endParaRPr lang="en-US"/>
          </a:p>
          <a:p>
            <a:endParaRPr lang="en-US"/>
          </a:p>
          <a:p>
            <a:endParaRPr lang="en-US"/>
          </a:p>
          <a:p>
            <a:endParaRPr lang="en-US"/>
          </a:p>
          <a:p>
            <a:r>
              <a:rPr lang="en-US"/>
              <a:t>https://</a:t>
            </a:r>
            <a:r>
              <a:rPr lang="en-US" err="1"/>
              <a:t>www.met.police.uk</a:t>
            </a:r>
            <a:r>
              <a:rPr lang="en-US"/>
              <a:t>/</a:t>
            </a:r>
            <a:r>
              <a:rPr lang="en-US" err="1"/>
              <a:t>SysSiteAssets</a:t>
            </a:r>
            <a:r>
              <a:rPr lang="en-US"/>
              <a:t>/media/downloads/force-content/met/about-us/met-business-plan-2021-24.pdf - Metropolitan </a:t>
            </a:r>
          </a:p>
          <a:p>
            <a:endParaRPr lang="en-US"/>
          </a:p>
          <a:p>
            <a:r>
              <a:rPr lang="en-US"/>
              <a:t>https://</a:t>
            </a:r>
            <a:r>
              <a:rPr lang="en-US" err="1"/>
              <a:t>www.suffolk.police.uk</a:t>
            </a:r>
            <a:r>
              <a:rPr lang="en-US"/>
              <a:t>/news/latest-news/serious-crime-disruption-team-tackling-london-based-drug-dealing-suffolks-streets – Suffolk </a:t>
            </a:r>
          </a:p>
        </p:txBody>
      </p:sp>
      <p:sp>
        <p:nvSpPr>
          <p:cNvPr id="4" name="Slide Number Placeholder 3"/>
          <p:cNvSpPr>
            <a:spLocks noGrp="1"/>
          </p:cNvSpPr>
          <p:nvPr>
            <p:ph type="sldNum" sz="quarter" idx="5"/>
          </p:nvPr>
        </p:nvSpPr>
        <p:spPr/>
        <p:txBody>
          <a:bodyPr/>
          <a:lstStyle/>
          <a:p>
            <a:fld id="{F97B45A1-1871-D94D-B17C-E743F12A81A0}" type="slidenum">
              <a:rPr lang="en-US" smtClean="0"/>
              <a:t>4</a:t>
            </a:fld>
            <a:endParaRPr lang="en-US"/>
          </a:p>
        </p:txBody>
      </p:sp>
    </p:spTree>
    <p:extLst>
      <p:ext uri="{BB962C8B-B14F-4D97-AF65-F5344CB8AC3E}">
        <p14:creationId xmlns:p14="http://schemas.microsoft.com/office/powerpoint/2010/main" val="31550366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200000"/>
              </a:lnSpc>
              <a:spcAft>
                <a:spcPts val="800"/>
              </a:spcAft>
            </a:pPr>
            <a:r>
              <a:rPr lang="en-US" sz="1800">
                <a:effectLst/>
                <a:latin typeface="Calibri" panose="020F0502020204030204" pitchFamily="34" charset="0"/>
                <a:ea typeface="Calibri" panose="020F0502020204030204" pitchFamily="34" charset="0"/>
                <a:cs typeface="Calibri" panose="020F0502020204030204" pitchFamily="34" charset="0"/>
              </a:rPr>
              <a:t>As the focus has been on the challenges they face, let’s look at their successes.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a:lnSpc>
                <a:spcPct val="200000"/>
              </a:lnSpc>
              <a:spcAft>
                <a:spcPts val="800"/>
              </a:spcAft>
            </a:pPr>
            <a:r>
              <a:rPr lang="en-US" sz="1800">
                <a:effectLst/>
                <a:latin typeface="Calibri" panose="020F0502020204030204" pitchFamily="34" charset="0"/>
                <a:ea typeface="Calibri" panose="020F0502020204030204" pitchFamily="34" charset="0"/>
                <a:cs typeface="Calibri" panose="020F0502020204030204" pitchFamily="34" charset="0"/>
              </a:rPr>
              <a:t>The NCA leadership of Operation Venetic, the UKs law enforcements response to the take down of encrypted communication platform </a:t>
            </a:r>
            <a:r>
              <a:rPr lang="en-US" sz="1800" err="1">
                <a:effectLst/>
                <a:latin typeface="Calibri" panose="020F0502020204030204" pitchFamily="34" charset="0"/>
                <a:ea typeface="Calibri" panose="020F0502020204030204" pitchFamily="34" charset="0"/>
                <a:cs typeface="Calibri" panose="020F0502020204030204" pitchFamily="34" charset="0"/>
              </a:rPr>
              <a:t>EnroChat</a:t>
            </a:r>
            <a:r>
              <a:rPr lang="en-US" sz="1800">
                <a:effectLst/>
                <a:latin typeface="Calibri" panose="020F0502020204030204" pitchFamily="34" charset="0"/>
                <a:ea typeface="Calibri" panose="020F0502020204030204" pitchFamily="34" charset="0"/>
                <a:cs typeface="Calibri" panose="020F0502020204030204" pitchFamily="34" charset="0"/>
              </a:rPr>
              <a:t> led to…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200000"/>
              </a:lnSpc>
              <a:spcAft>
                <a:spcPts val="800"/>
              </a:spcAft>
              <a:buFont typeface="Times New Roman" panose="02020603050405020304" pitchFamily="18" charset="0"/>
              <a:buChar char="•"/>
              <a:tabLst>
                <a:tab pos="457200" algn="l"/>
              </a:tabLst>
            </a:pPr>
            <a:r>
              <a:rPr lang="en-US" sz="1800">
                <a:effectLst/>
                <a:latin typeface="Calibri" panose="020F0502020204030204" pitchFamily="34" charset="0"/>
                <a:ea typeface="Calibri" panose="020F0502020204030204" pitchFamily="34" charset="0"/>
                <a:cs typeface="Calibri" panose="020F0502020204030204" pitchFamily="34" charset="0"/>
              </a:rPr>
              <a:t>1,550 arrests</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200000"/>
              </a:lnSpc>
              <a:spcAft>
                <a:spcPts val="800"/>
              </a:spcAft>
              <a:buFont typeface="Times New Roman" panose="02020603050405020304" pitchFamily="18" charset="0"/>
              <a:buChar char="•"/>
              <a:tabLst>
                <a:tab pos="457200" algn="l"/>
              </a:tabLst>
            </a:pPr>
            <a:r>
              <a:rPr lang="en-US" sz="1800">
                <a:effectLst/>
                <a:latin typeface="Calibri" panose="020F0502020204030204" pitchFamily="34" charset="0"/>
                <a:ea typeface="Calibri" panose="020F0502020204030204" pitchFamily="34" charset="0"/>
                <a:cs typeface="Calibri" panose="020F0502020204030204" pitchFamily="34" charset="0"/>
              </a:rPr>
              <a:t>5.8 </a:t>
            </a:r>
            <a:r>
              <a:rPr lang="en-US" sz="1800" err="1">
                <a:effectLst/>
                <a:latin typeface="Calibri" panose="020F0502020204030204" pitchFamily="34" charset="0"/>
                <a:ea typeface="Calibri" panose="020F0502020204030204" pitchFamily="34" charset="0"/>
                <a:cs typeface="Calibri" panose="020F0502020204030204" pitchFamily="34" charset="0"/>
              </a:rPr>
              <a:t>tonnes</a:t>
            </a:r>
            <a:r>
              <a:rPr lang="en-US" sz="1800">
                <a:effectLst/>
                <a:latin typeface="Calibri" panose="020F0502020204030204" pitchFamily="34" charset="0"/>
                <a:ea typeface="Calibri" panose="020F0502020204030204" pitchFamily="34" charset="0"/>
                <a:cs typeface="Calibri" panose="020F0502020204030204" pitchFamily="34" charset="0"/>
              </a:rPr>
              <a:t> of class A and B drugs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200000"/>
              </a:lnSpc>
              <a:spcAft>
                <a:spcPts val="800"/>
              </a:spcAft>
              <a:buFont typeface="Times New Roman" panose="02020603050405020304" pitchFamily="18" charset="0"/>
              <a:buChar char="•"/>
              <a:tabLst>
                <a:tab pos="457200" algn="l"/>
              </a:tabLst>
            </a:pPr>
            <a:r>
              <a:rPr lang="en-US" sz="1800">
                <a:effectLst/>
                <a:latin typeface="Calibri" panose="020F0502020204030204" pitchFamily="34" charset="0"/>
                <a:ea typeface="Calibri" panose="020F0502020204030204" pitchFamily="34" charset="0"/>
                <a:cs typeface="Calibri" panose="020F0502020204030204" pitchFamily="34" charset="0"/>
              </a:rPr>
              <a:t>£57 million in criminal cash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200000"/>
              </a:lnSpc>
              <a:spcAft>
                <a:spcPts val="800"/>
              </a:spcAft>
              <a:buFont typeface="Times New Roman" panose="02020603050405020304" pitchFamily="18" charset="0"/>
              <a:buChar char="•"/>
              <a:tabLst>
                <a:tab pos="457200" algn="l"/>
              </a:tabLst>
            </a:pPr>
            <a:r>
              <a:rPr lang="en-US" sz="1800">
                <a:effectLst/>
                <a:latin typeface="Calibri" panose="020F0502020204030204" pitchFamily="34" charset="0"/>
                <a:ea typeface="Calibri" panose="020F0502020204030204" pitchFamily="34" charset="0"/>
                <a:cs typeface="Calibri" panose="020F0502020204030204" pitchFamily="34" charset="0"/>
              </a:rPr>
              <a:t>Seizure of 115 firearms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200000"/>
              </a:lnSpc>
              <a:spcAft>
                <a:spcPts val="800"/>
              </a:spcAft>
              <a:buFont typeface="Times New Roman" panose="02020603050405020304" pitchFamily="18" charset="0"/>
              <a:buChar char="•"/>
              <a:tabLst>
                <a:tab pos="457200" algn="l"/>
              </a:tabLst>
            </a:pPr>
            <a:r>
              <a:rPr lang="en-US" sz="1800">
                <a:effectLst/>
                <a:latin typeface="Calibri" panose="020F0502020204030204" pitchFamily="34" charset="0"/>
                <a:ea typeface="Calibri" panose="020F0502020204030204" pitchFamily="34" charset="0"/>
                <a:cs typeface="Calibri" panose="020F0502020204030204" pitchFamily="34" charset="0"/>
              </a:rPr>
              <a:t>2,879 rounds of ammunition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endParaRPr lang="en-US"/>
          </a:p>
          <a:p>
            <a:endParaRPr lang="en-US"/>
          </a:p>
          <a:p>
            <a:endParaRPr lang="en-US"/>
          </a:p>
          <a:p>
            <a:r>
              <a:rPr lang="en-US"/>
              <a:t>National Crime Agency (2021) </a:t>
            </a:r>
          </a:p>
        </p:txBody>
      </p:sp>
      <p:sp>
        <p:nvSpPr>
          <p:cNvPr id="4" name="Slide Number Placeholder 3"/>
          <p:cNvSpPr>
            <a:spLocks noGrp="1"/>
          </p:cNvSpPr>
          <p:nvPr>
            <p:ph type="sldNum" sz="quarter" idx="5"/>
          </p:nvPr>
        </p:nvSpPr>
        <p:spPr/>
        <p:txBody>
          <a:bodyPr/>
          <a:lstStyle/>
          <a:p>
            <a:fld id="{F97B45A1-1871-D94D-B17C-E743F12A81A0}" type="slidenum">
              <a:rPr lang="en-US" smtClean="0"/>
              <a:t>5</a:t>
            </a:fld>
            <a:endParaRPr lang="en-US"/>
          </a:p>
        </p:txBody>
      </p:sp>
    </p:spTree>
    <p:extLst>
      <p:ext uri="{BB962C8B-B14F-4D97-AF65-F5344CB8AC3E}">
        <p14:creationId xmlns:p14="http://schemas.microsoft.com/office/powerpoint/2010/main" val="21195293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200000"/>
              </a:lnSpc>
              <a:spcAft>
                <a:spcPts val="800"/>
              </a:spcAft>
            </a:pPr>
            <a:r>
              <a:rPr lang="en-GB" sz="1800">
                <a:effectLst/>
                <a:latin typeface="Calibri" panose="020F0502020204030204" pitchFamily="34" charset="0"/>
                <a:ea typeface="Calibri" panose="020F0502020204030204" pitchFamily="34" charset="0"/>
                <a:cs typeface="Calibri" panose="020F0502020204030204" pitchFamily="34" charset="0"/>
              </a:rPr>
              <a:t>According to the 2020 National Strategic Assessment of Serious and Organised Crime, the main priorities when facing serious and organised crime is exploitation of the vulnerable, communities and violence and harm to the UK Economy and infrastructures.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a:lnSpc>
                <a:spcPct val="200000"/>
              </a:lnSpc>
              <a:spcAft>
                <a:spcPts val="800"/>
              </a:spcAft>
            </a:pPr>
            <a:r>
              <a:rPr lang="en-GB" sz="1800">
                <a:effectLst/>
                <a:latin typeface="Calibri" panose="020F0502020204030204" pitchFamily="34" charset="0"/>
                <a:ea typeface="Calibri" panose="020F0502020204030204" pitchFamily="34" charset="0"/>
                <a:cs typeface="Calibri" panose="020F0502020204030204" pitchFamily="34" charset="0"/>
              </a:rPr>
              <a:t>These threats include crimes such as modern slavery, human trafficking, people smuggling, child sexual abuse, drug supple, illegal firearms trade, illicit transactions, and cybercrime.</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a:lnSpc>
                <a:spcPct val="200000"/>
              </a:lnSpc>
              <a:spcAft>
                <a:spcPts val="800"/>
              </a:spcAft>
            </a:pPr>
            <a:r>
              <a:rPr lang="en-GB" sz="1800">
                <a:effectLst/>
                <a:latin typeface="Calibri" panose="020F0502020204030204" pitchFamily="34" charset="0"/>
                <a:ea typeface="Calibri" panose="020F0502020204030204" pitchFamily="34" charset="0"/>
                <a:cs typeface="Calibri" panose="020F0502020204030204" pitchFamily="34" charset="0"/>
              </a:rPr>
              <a:t>Therefore, throughout the rest of this presentation these threats and crimes will be touched upon.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endParaRPr lang="en-US"/>
          </a:p>
          <a:p>
            <a:endParaRPr lang="en-US"/>
          </a:p>
          <a:p>
            <a:endParaRPr lang="en-US"/>
          </a:p>
          <a:p>
            <a:r>
              <a:rPr lang="en-US"/>
              <a:t>https://</a:t>
            </a:r>
            <a:r>
              <a:rPr lang="en-US" err="1"/>
              <a:t>www.nationalcrimeagency.gov.uk</a:t>
            </a:r>
            <a:r>
              <a:rPr lang="en-US"/>
              <a:t>/news/nsa2020 </a:t>
            </a:r>
          </a:p>
        </p:txBody>
      </p:sp>
      <p:sp>
        <p:nvSpPr>
          <p:cNvPr id="4" name="Slide Number Placeholder 3"/>
          <p:cNvSpPr>
            <a:spLocks noGrp="1"/>
          </p:cNvSpPr>
          <p:nvPr>
            <p:ph type="sldNum" sz="quarter" idx="5"/>
          </p:nvPr>
        </p:nvSpPr>
        <p:spPr/>
        <p:txBody>
          <a:bodyPr/>
          <a:lstStyle/>
          <a:p>
            <a:fld id="{F97B45A1-1871-D94D-B17C-E743F12A81A0}" type="slidenum">
              <a:rPr lang="en-US" smtClean="0"/>
              <a:t>6</a:t>
            </a:fld>
            <a:endParaRPr lang="en-US"/>
          </a:p>
        </p:txBody>
      </p:sp>
    </p:spTree>
    <p:extLst>
      <p:ext uri="{BB962C8B-B14F-4D97-AF65-F5344CB8AC3E}">
        <p14:creationId xmlns:p14="http://schemas.microsoft.com/office/powerpoint/2010/main" val="40727939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200000"/>
              </a:lnSpc>
              <a:spcAft>
                <a:spcPts val="800"/>
              </a:spcAft>
            </a:pPr>
            <a:r>
              <a:rPr lang="en-GB" sz="1800">
                <a:effectLst/>
                <a:latin typeface="Calibri" panose="020F0502020204030204" pitchFamily="34" charset="0"/>
                <a:ea typeface="Calibri" panose="020F0502020204030204" pitchFamily="34" charset="0"/>
                <a:cs typeface="Calibri" panose="020F0502020204030204" pitchFamily="34" charset="0"/>
              </a:rPr>
              <a:t>The first key challenge surrounds firearms.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a:lnSpc>
                <a:spcPct val="200000"/>
              </a:lnSpc>
              <a:spcAft>
                <a:spcPts val="800"/>
              </a:spcAft>
            </a:pPr>
            <a:r>
              <a:rPr lang="en-GB" sz="1800">
                <a:effectLst/>
                <a:latin typeface="Calibri" panose="020F0502020204030204" pitchFamily="34" charset="0"/>
                <a:ea typeface="Calibri" panose="020F0502020204030204" pitchFamily="34" charset="0"/>
                <a:cs typeface="Calibri" panose="020F0502020204030204" pitchFamily="34" charset="0"/>
              </a:rPr>
              <a:t>A firearm is defined under the Firearms Act [1968] section 57 (1) as a barrelled or prohibited weapon, including a pistol or rifle.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a:lnSpc>
                <a:spcPct val="200000"/>
              </a:lnSpc>
              <a:spcAft>
                <a:spcPts val="800"/>
              </a:spcAft>
            </a:pPr>
            <a:r>
              <a:rPr lang="en-GB" sz="1800">
                <a:effectLst/>
                <a:latin typeface="Calibri" panose="020F0502020204030204" pitchFamily="34" charset="0"/>
                <a:ea typeface="Calibri" panose="020F0502020204030204" pitchFamily="34" charset="0"/>
                <a:cs typeface="Calibri" panose="020F0502020204030204" pitchFamily="34" charset="0"/>
              </a:rPr>
              <a:t>Firearms are a key challenge concerning serious and organised crime as they are in high demand among OCGs, it was found that they are the most wanted product on the black market currently. This is thought to be due to the reason they are relatively cheap, widely available, portable, and concealable, also dangerous accommodating a sense of power over members of an OCG.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a:lnSpc>
                <a:spcPct val="200000"/>
              </a:lnSpc>
              <a:spcAft>
                <a:spcPts val="800"/>
              </a:spcAft>
            </a:pPr>
            <a:r>
              <a:rPr lang="en-GB" sz="1800">
                <a:effectLst/>
                <a:latin typeface="Calibri" panose="020F0502020204030204" pitchFamily="34" charset="0"/>
                <a:ea typeface="Calibri" panose="020F0502020204030204" pitchFamily="34" charset="0"/>
                <a:cs typeface="Calibri" panose="020F0502020204030204" pitchFamily="34" charset="0"/>
              </a:rPr>
              <a:t>Therefore, assisting OCGs with the ability to carry out offences such as racketeering, extortion and homicides.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endParaRPr lang="en-US"/>
          </a:p>
          <a:p>
            <a:endParaRPr lang="en-US"/>
          </a:p>
          <a:p>
            <a:endParaRPr lang="en-US"/>
          </a:p>
          <a:p>
            <a:r>
              <a:rPr lang="en-US"/>
              <a:t>https://</a:t>
            </a:r>
            <a:r>
              <a:rPr lang="en-US" err="1"/>
              <a:t>www.unodc.org</a:t>
            </a:r>
            <a:r>
              <a:rPr lang="en-US"/>
              <a:t>/e4j/</a:t>
            </a:r>
            <a:r>
              <a:rPr lang="en-US" err="1"/>
              <a:t>zh</a:t>
            </a:r>
            <a:r>
              <a:rPr lang="en-US"/>
              <a:t>/firearms/module-7/key-issues/organized-crime-and-organized-criminal-</a:t>
            </a:r>
            <a:r>
              <a:rPr lang="en-US" err="1"/>
              <a:t>groups.html</a:t>
            </a:r>
            <a:endParaRPr lang="en-US"/>
          </a:p>
        </p:txBody>
      </p:sp>
      <p:sp>
        <p:nvSpPr>
          <p:cNvPr id="4" name="Slide Number Placeholder 3"/>
          <p:cNvSpPr>
            <a:spLocks noGrp="1"/>
          </p:cNvSpPr>
          <p:nvPr>
            <p:ph type="sldNum" sz="quarter" idx="5"/>
          </p:nvPr>
        </p:nvSpPr>
        <p:spPr/>
        <p:txBody>
          <a:bodyPr/>
          <a:lstStyle/>
          <a:p>
            <a:fld id="{F97B45A1-1871-D94D-B17C-E743F12A81A0}" type="slidenum">
              <a:rPr lang="en-US" smtClean="0"/>
              <a:t>7</a:t>
            </a:fld>
            <a:endParaRPr lang="en-US"/>
          </a:p>
        </p:txBody>
      </p:sp>
    </p:spTree>
    <p:extLst>
      <p:ext uri="{BB962C8B-B14F-4D97-AF65-F5344CB8AC3E}">
        <p14:creationId xmlns:p14="http://schemas.microsoft.com/office/powerpoint/2010/main" val="65638897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200000"/>
              </a:lnSpc>
              <a:spcAft>
                <a:spcPts val="800"/>
              </a:spcAft>
            </a:pPr>
            <a:r>
              <a:rPr lang="en-GB" sz="1800">
                <a:effectLst/>
                <a:latin typeface="Calibri" panose="020F0502020204030204" pitchFamily="34" charset="0"/>
                <a:ea typeface="Calibri" panose="020F0502020204030204" pitchFamily="34" charset="0"/>
                <a:cs typeface="Calibri" panose="020F0502020204030204" pitchFamily="34" charset="0"/>
              </a:rPr>
              <a:t>Linking firearms to gang violence, the use of firearms to covey power is crucial to OCGs.</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a:lnSpc>
                <a:spcPct val="200000"/>
              </a:lnSpc>
              <a:spcAft>
                <a:spcPts val="800"/>
              </a:spcAft>
            </a:pPr>
            <a:r>
              <a:rPr lang="en-GB" sz="1800">
                <a:effectLst/>
                <a:latin typeface="Calibri" panose="020F0502020204030204" pitchFamily="34" charset="0"/>
                <a:ea typeface="Calibri" panose="020F0502020204030204" pitchFamily="34" charset="0"/>
                <a:cs typeface="Calibri" panose="020F0502020204030204" pitchFamily="34" charset="0"/>
              </a:rPr>
              <a:t>Government reports show that whilst gang related violence is increasing, so is the amount of organised criminals carrying handguns. With supporting statistics from the Home Office showing that handguns were the most used firearm in 2020-2021.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a:lnSpc>
                <a:spcPct val="200000"/>
              </a:lnSpc>
              <a:spcAft>
                <a:spcPts val="800"/>
              </a:spcAft>
            </a:pPr>
            <a:r>
              <a:rPr lang="en-GB" sz="1800">
                <a:effectLst/>
                <a:latin typeface="Calibri" panose="020F0502020204030204" pitchFamily="34" charset="0"/>
                <a:ea typeface="Calibri" panose="020F0502020204030204" pitchFamily="34" charset="0"/>
                <a:cs typeface="Calibri" panose="020F0502020204030204" pitchFamily="34" charset="0"/>
              </a:rPr>
              <a:t>It is thought that traditionally control over territory was the main goal for OCGs, however the development of crime has saw the goal of Serious and Organised Crime become profit orientated. Indicating that the challenge of SOC has changed over time and the Home Office and National Crime Agency should consider this whilst using the 4P principle to develop a prevention strategy.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endParaRPr lang="en-US"/>
          </a:p>
          <a:p>
            <a:endParaRPr lang="en-US"/>
          </a:p>
          <a:p>
            <a:r>
              <a:rPr lang="en-US"/>
              <a:t>https://</a:t>
            </a:r>
            <a:r>
              <a:rPr lang="en-US" err="1"/>
              <a:t>www.unodc.org</a:t>
            </a:r>
            <a:r>
              <a:rPr lang="en-US"/>
              <a:t>/e4j/</a:t>
            </a:r>
            <a:r>
              <a:rPr lang="en-US" err="1"/>
              <a:t>zh</a:t>
            </a:r>
            <a:r>
              <a:rPr lang="en-US"/>
              <a:t>/firearms/module-7/key-issues/organized-crime-and-organized-criminal-</a:t>
            </a:r>
            <a:r>
              <a:rPr lang="en-US" err="1"/>
              <a:t>groups.html</a:t>
            </a:r>
            <a:endParaRPr lang="en-US"/>
          </a:p>
          <a:p>
            <a:endParaRPr lang="en-US"/>
          </a:p>
        </p:txBody>
      </p:sp>
      <p:sp>
        <p:nvSpPr>
          <p:cNvPr id="4" name="Slide Number Placeholder 3"/>
          <p:cNvSpPr>
            <a:spLocks noGrp="1"/>
          </p:cNvSpPr>
          <p:nvPr>
            <p:ph type="sldNum" sz="quarter" idx="5"/>
          </p:nvPr>
        </p:nvSpPr>
        <p:spPr/>
        <p:txBody>
          <a:bodyPr/>
          <a:lstStyle/>
          <a:p>
            <a:fld id="{F97B45A1-1871-D94D-B17C-E743F12A81A0}" type="slidenum">
              <a:rPr lang="en-US" smtClean="0"/>
              <a:t>8</a:t>
            </a:fld>
            <a:endParaRPr lang="en-US"/>
          </a:p>
        </p:txBody>
      </p:sp>
    </p:spTree>
    <p:extLst>
      <p:ext uri="{BB962C8B-B14F-4D97-AF65-F5344CB8AC3E}">
        <p14:creationId xmlns:p14="http://schemas.microsoft.com/office/powerpoint/2010/main" val="31286904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a:p>
            <a:pPr>
              <a:lnSpc>
                <a:spcPct val="200000"/>
              </a:lnSpc>
              <a:spcAft>
                <a:spcPts val="800"/>
              </a:spcAft>
            </a:pPr>
            <a:r>
              <a:rPr lang="en-GB" sz="1800">
                <a:effectLst/>
                <a:latin typeface="Calibri" panose="020F0502020204030204" pitchFamily="34" charset="0"/>
                <a:ea typeface="Calibri" panose="020F0502020204030204" pitchFamily="34" charset="0"/>
                <a:cs typeface="Calibri" panose="020F0502020204030204" pitchFamily="34" charset="0"/>
              </a:rPr>
              <a:t>Moving onto tackling this key challenge…</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a:lnSpc>
                <a:spcPct val="200000"/>
              </a:lnSpc>
              <a:spcAft>
                <a:spcPts val="800"/>
              </a:spcAft>
            </a:pPr>
            <a:r>
              <a:rPr lang="en-GB" sz="1800">
                <a:effectLst/>
                <a:latin typeface="Calibri" panose="020F0502020204030204" pitchFamily="34" charset="0"/>
                <a:ea typeface="Calibri" panose="020F0502020204030204" pitchFamily="34" charset="0"/>
                <a:cs typeface="Calibri" panose="020F0502020204030204" pitchFamily="34" charset="0"/>
              </a:rPr>
              <a:t>It wasn’t until the Plymouth Shooting in 2021, that the application to become a firearms license holder was called to be amended. This came as the offender of the Plymouth shooting was identified as a license holder for the firearm that was used in the offence, killing five innocent members of the public, including a young girl.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a:lnSpc>
                <a:spcPct val="200000"/>
              </a:lnSpc>
              <a:spcAft>
                <a:spcPts val="800"/>
              </a:spcAft>
            </a:pPr>
            <a:r>
              <a:rPr lang="en-GB" sz="1800">
                <a:effectLst/>
                <a:latin typeface="Calibri" panose="020F0502020204030204" pitchFamily="34" charset="0"/>
                <a:ea typeface="Calibri" panose="020F0502020204030204" pitchFamily="34" charset="0"/>
                <a:cs typeface="Calibri" panose="020F0502020204030204" pitchFamily="34" charset="0"/>
              </a:rPr>
              <a:t>The multiagency response to this challenge included the National Strategic Assessment 2021, which focuses on the smuggling and distribution of guns and drugs.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endParaRPr lang="en-US"/>
          </a:p>
          <a:p>
            <a:endParaRPr lang="en-US"/>
          </a:p>
          <a:p>
            <a:endParaRPr lang="en-US"/>
          </a:p>
          <a:p>
            <a:endParaRPr lang="en-US"/>
          </a:p>
          <a:p>
            <a:endParaRPr lang="en-US"/>
          </a:p>
          <a:p>
            <a:endParaRPr lang="en-US"/>
          </a:p>
          <a:p>
            <a:r>
              <a:rPr lang="en-US"/>
              <a:t>https://</a:t>
            </a:r>
            <a:r>
              <a:rPr lang="en-US" err="1"/>
              <a:t>www.gov.uk</a:t>
            </a:r>
            <a:r>
              <a:rPr lang="en-US"/>
              <a:t>/government/publications/firearms-application-forms</a:t>
            </a:r>
          </a:p>
          <a:p>
            <a:endParaRPr lang="en-US"/>
          </a:p>
          <a:p>
            <a:r>
              <a:rPr lang="en-US"/>
              <a:t>National Crime Agency (2021) </a:t>
            </a:r>
          </a:p>
          <a:p>
            <a:endParaRPr lang="en-US"/>
          </a:p>
          <a:p>
            <a:r>
              <a:rPr lang="en-US" b="1"/>
              <a:t>https://</a:t>
            </a:r>
            <a:r>
              <a:rPr lang="en-US" b="1" err="1"/>
              <a:t>www.gov.uk</a:t>
            </a:r>
            <a:r>
              <a:rPr lang="en-US" b="1"/>
              <a:t>/government/news/new-surrender-scheme-starts-to-keep-dangerous-weapons-off-the-streets – to write about surrender scheme </a:t>
            </a:r>
          </a:p>
        </p:txBody>
      </p:sp>
      <p:sp>
        <p:nvSpPr>
          <p:cNvPr id="4" name="Slide Number Placeholder 3"/>
          <p:cNvSpPr>
            <a:spLocks noGrp="1"/>
          </p:cNvSpPr>
          <p:nvPr>
            <p:ph type="sldNum" sz="quarter" idx="5"/>
          </p:nvPr>
        </p:nvSpPr>
        <p:spPr/>
        <p:txBody>
          <a:bodyPr/>
          <a:lstStyle/>
          <a:p>
            <a:fld id="{F97B45A1-1871-D94D-B17C-E743F12A81A0}" type="slidenum">
              <a:rPr lang="en-US" smtClean="0"/>
              <a:t>9</a:t>
            </a:fld>
            <a:endParaRPr lang="en-US"/>
          </a:p>
        </p:txBody>
      </p:sp>
    </p:spTree>
    <p:extLst>
      <p:ext uri="{BB962C8B-B14F-4D97-AF65-F5344CB8AC3E}">
        <p14:creationId xmlns:p14="http://schemas.microsoft.com/office/powerpoint/2010/main" val="74106251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200000"/>
              </a:lnSpc>
              <a:spcAft>
                <a:spcPts val="800"/>
              </a:spcAft>
            </a:pPr>
            <a:r>
              <a:rPr lang="en-GB" sz="1800">
                <a:effectLst/>
                <a:latin typeface="Calibri" panose="020F0502020204030204" pitchFamily="34" charset="0"/>
                <a:ea typeface="Calibri" panose="020F0502020204030204" pitchFamily="34" charset="0"/>
                <a:cs typeface="Calibri" panose="020F0502020204030204" pitchFamily="34" charset="0"/>
              </a:rPr>
              <a:t>The second key challenge identified is the exploitation of advances in technology, which criminals are using to drive serious and organised crime. Criminals are continuing to commit traditional crimes such as theft and fraud, however now in more sophisticated ways than ever. Also, advances allow criminals to partake in the latest crimes, such as encrypted communication channels and advanced printing technologies.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a:lnSpc>
                <a:spcPct val="200000"/>
              </a:lnSpc>
              <a:spcAft>
                <a:spcPts val="800"/>
              </a:spcAft>
            </a:pPr>
            <a:r>
              <a:rPr lang="en-GB" sz="1800">
                <a:effectLst/>
                <a:latin typeface="Calibri" panose="020F0502020204030204" pitchFamily="34" charset="0"/>
                <a:ea typeface="Calibri" panose="020F0502020204030204" pitchFamily="34" charset="0"/>
                <a:cs typeface="Calibri" panose="020F0502020204030204" pitchFamily="34" charset="0"/>
              </a:rPr>
              <a:t>The National Strategic Assessment (2021) found that a growth of reoffending rates could be due to increase in online operation. It is suggested the increase in online operation is down to the accessibility, with technology becoming a key element in the OCGs activity.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a:lnSpc>
                <a:spcPct val="200000"/>
              </a:lnSpc>
              <a:spcAft>
                <a:spcPts val="800"/>
              </a:spcAft>
            </a:pPr>
            <a:r>
              <a:rPr lang="en-GB" sz="1800">
                <a:effectLst/>
                <a:latin typeface="Calibri" panose="020F0502020204030204" pitchFamily="34" charset="0"/>
                <a:ea typeface="Calibri" panose="020F0502020204030204" pitchFamily="34" charset="0"/>
                <a:cs typeface="Calibri" panose="020F0502020204030204" pitchFamily="34" charset="0"/>
              </a:rPr>
              <a:t>Evaluating the impact covid 19 had on this key challenge, criminals adapted to the change, turning to online spaces. Therefore, using, abusing, and exploiting technological advancements to commit crimes and avoid detection.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a:lnSpc>
                <a:spcPct val="200000"/>
              </a:lnSpc>
              <a:spcAft>
                <a:spcPts val="800"/>
              </a:spcAft>
            </a:pPr>
            <a:r>
              <a:rPr lang="en-GB" sz="1800">
                <a:effectLst/>
                <a:latin typeface="Calibri" panose="020F0502020204030204" pitchFamily="34" charset="0"/>
                <a:ea typeface="Calibri" panose="020F0502020204030204" pitchFamily="34" charset="0"/>
                <a:cs typeface="Calibri" panose="020F0502020204030204" pitchFamily="34" charset="0"/>
              </a:rPr>
              <a:t>An example of this exploitation would be during the Covid-19 Vaccine roll out, where </a:t>
            </a:r>
            <a:r>
              <a:rPr lang="en-GB" sz="1800" err="1">
                <a:effectLst/>
                <a:latin typeface="Calibri" panose="020F0502020204030204" pitchFamily="34" charset="0"/>
                <a:ea typeface="Calibri" panose="020F0502020204030204" pitchFamily="34" charset="0"/>
                <a:cs typeface="Calibri" panose="020F0502020204030204" pitchFamily="34" charset="0"/>
              </a:rPr>
              <a:t>phising</a:t>
            </a:r>
            <a:r>
              <a:rPr lang="en-GB" sz="1800">
                <a:effectLst/>
                <a:latin typeface="Calibri" panose="020F0502020204030204" pitchFamily="34" charset="0"/>
                <a:ea typeface="Calibri" panose="020F0502020204030204" pitchFamily="34" charset="0"/>
                <a:cs typeface="Calibri" panose="020F0502020204030204" pitchFamily="34" charset="0"/>
              </a:rPr>
              <a:t> attempts were made to access personal data for the purpose of committing fraud.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a:lnSpc>
                <a:spcPct val="200000"/>
              </a:lnSpc>
              <a:spcAft>
                <a:spcPts val="800"/>
              </a:spcAft>
            </a:pPr>
            <a:r>
              <a:rPr lang="en-GB" sz="1800">
                <a:effectLst/>
                <a:latin typeface="Calibri" panose="020F0502020204030204" pitchFamily="34" charset="0"/>
                <a:ea typeface="Calibri" panose="020F0502020204030204" pitchFamily="34" charset="0"/>
                <a:cs typeface="Calibri" panose="020F0502020204030204" pitchFamily="34" charset="0"/>
              </a:rPr>
              <a:t>Additionally, ransomware attacks have become more common as a result. It was found that 50% of all ransomware attacks included the threat to publish stolen data. As imagined, these types of crimes cause immense stress upon victims.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a:lnSpc>
                <a:spcPct val="200000"/>
              </a:lnSpc>
              <a:spcAft>
                <a:spcPts val="800"/>
              </a:spcAft>
            </a:pPr>
            <a:r>
              <a:rPr lang="en-GB" sz="1800">
                <a:effectLst/>
                <a:latin typeface="Calibri" panose="020F0502020204030204" pitchFamily="34" charset="0"/>
                <a:ea typeface="Calibri" panose="020F0502020204030204" pitchFamily="34" charset="0"/>
                <a:cs typeface="Calibri" panose="020F0502020204030204" pitchFamily="34" charset="0"/>
              </a:rPr>
              <a:t>Considering the black market, due to the pandemic making moving cash difficult for the criminals, the black market started to prevail. Offenders use this software to trade illegal commodities using cryptocurrencies.</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endParaRPr lang="en-US"/>
          </a:p>
          <a:p>
            <a:endParaRPr lang="en-US"/>
          </a:p>
          <a:p>
            <a:endParaRPr lang="en-US"/>
          </a:p>
          <a:p>
            <a:r>
              <a:rPr lang="en-US"/>
              <a:t>National Crime Agency (2021)</a:t>
            </a:r>
          </a:p>
          <a:p>
            <a:r>
              <a:rPr lang="en-US"/>
              <a:t>Home Office (2009)</a:t>
            </a:r>
          </a:p>
          <a:p>
            <a:r>
              <a:rPr lang="en-US" sz="1200" err="1">
                <a:solidFill>
                  <a:schemeClr val="tx1">
                    <a:lumMod val="50000"/>
                    <a:lumOff val="50000"/>
                  </a:schemeClr>
                </a:solidFill>
              </a:rPr>
              <a:t>Martinu</a:t>
            </a:r>
            <a:r>
              <a:rPr lang="en-US" sz="1200">
                <a:solidFill>
                  <a:schemeClr val="tx1">
                    <a:lumMod val="50000"/>
                    <a:lumOff val="50000"/>
                  </a:schemeClr>
                </a:solidFill>
              </a:rPr>
              <a:t> and McEwen (2019) </a:t>
            </a:r>
            <a:endParaRPr lang="en-US"/>
          </a:p>
        </p:txBody>
      </p:sp>
      <p:sp>
        <p:nvSpPr>
          <p:cNvPr id="4" name="Slide Number Placeholder 3"/>
          <p:cNvSpPr>
            <a:spLocks noGrp="1"/>
          </p:cNvSpPr>
          <p:nvPr>
            <p:ph type="sldNum" sz="quarter" idx="5"/>
          </p:nvPr>
        </p:nvSpPr>
        <p:spPr/>
        <p:txBody>
          <a:bodyPr/>
          <a:lstStyle/>
          <a:p>
            <a:fld id="{F97B45A1-1871-D94D-B17C-E743F12A81A0}" type="slidenum">
              <a:rPr lang="en-US" smtClean="0"/>
              <a:t>10</a:t>
            </a:fld>
            <a:endParaRPr lang="en-US"/>
          </a:p>
        </p:txBody>
      </p:sp>
    </p:spTree>
    <p:extLst>
      <p:ext uri="{BB962C8B-B14F-4D97-AF65-F5344CB8AC3E}">
        <p14:creationId xmlns:p14="http://schemas.microsoft.com/office/powerpoint/2010/main" val="122440704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200000"/>
              </a:lnSpc>
              <a:spcAft>
                <a:spcPts val="800"/>
              </a:spcAft>
            </a:pPr>
            <a:r>
              <a:rPr lang="en-GB" sz="1800">
                <a:effectLst/>
                <a:latin typeface="Calibri" panose="020F0502020204030204" pitchFamily="34" charset="0"/>
                <a:ea typeface="Calibri" panose="020F0502020204030204" pitchFamily="34" charset="0"/>
                <a:cs typeface="Calibri" panose="020F0502020204030204" pitchFamily="34" charset="0"/>
              </a:rPr>
              <a:t>Additionally, research shows that criminals are using technology to carry out child exploitation. This is done in the form of online grooming, which can lead to physical abuse and the blackmailing of children to abuse themselves.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a:lnSpc>
                <a:spcPct val="200000"/>
              </a:lnSpc>
              <a:spcAft>
                <a:spcPts val="800"/>
              </a:spcAft>
            </a:pPr>
            <a:r>
              <a:rPr lang="en-GB" sz="1800">
                <a:effectLst/>
                <a:latin typeface="Calibri" panose="020F0502020204030204" pitchFamily="34" charset="0"/>
                <a:ea typeface="Calibri" panose="020F0502020204030204" pitchFamily="34" charset="0"/>
                <a:cs typeface="Calibri" panose="020F0502020204030204" pitchFamily="34" charset="0"/>
              </a:rPr>
              <a:t>The 2021 National Strategic Assessment shows that despite considerable operational and policy responses, the threat of child sexual abuse continues to increase, amplified by the rising online activities.</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a:lnSpc>
                <a:spcPct val="200000"/>
              </a:lnSpc>
              <a:spcAft>
                <a:spcPts val="800"/>
              </a:spcAft>
            </a:pPr>
            <a:r>
              <a:rPr lang="en-GB" sz="1800">
                <a:effectLst/>
                <a:latin typeface="Calibri" panose="020F0502020204030204" pitchFamily="34" charset="0"/>
                <a:ea typeface="Calibri" panose="020F0502020204030204" pitchFamily="34" charset="0"/>
                <a:cs typeface="Calibri" panose="020F0502020204030204" pitchFamily="34" charset="0"/>
              </a:rPr>
              <a:t>Therefore, the widespread usage of technology is a challenge for the Home Office and National Crime Agency, as terms and conditions, age restrictions and general safety rules do not seem to be effective in curbing criminals. </a:t>
            </a:r>
          </a:p>
          <a:p>
            <a:pPr>
              <a:lnSpc>
                <a:spcPct val="200000"/>
              </a:lnSpc>
              <a:spcAft>
                <a:spcPts val="800"/>
              </a:spcAft>
            </a:pPr>
            <a:endParaRPr lang="en-GB" sz="1800">
              <a:effectLst/>
              <a:latin typeface="Calibri" panose="020F0502020204030204" pitchFamily="34" charset="0"/>
              <a:ea typeface="Calibri" panose="020F0502020204030204" pitchFamily="34" charset="0"/>
              <a:cs typeface="Calibri" panose="020F0502020204030204" pitchFamily="34" charset="0"/>
            </a:endParaRPr>
          </a:p>
          <a:p>
            <a:pPr>
              <a:lnSpc>
                <a:spcPct val="200000"/>
              </a:lnSpc>
              <a:spcAft>
                <a:spcPts val="800"/>
              </a:spcAft>
            </a:pPr>
            <a:r>
              <a:rPr lang="en-GB" sz="1800">
                <a:effectLst/>
                <a:latin typeface="Calibri" panose="020F0502020204030204" pitchFamily="34" charset="0"/>
                <a:ea typeface="Calibri" panose="020F0502020204030204" pitchFamily="34" charset="0"/>
                <a:cs typeface="Times New Roman" panose="02020603050405020304" pitchFamily="18" charset="0"/>
              </a:rPr>
              <a:t>https://</a:t>
            </a:r>
            <a:r>
              <a:rPr lang="en-GB" sz="1800" err="1">
                <a:effectLst/>
                <a:latin typeface="Calibri" panose="020F0502020204030204" pitchFamily="34" charset="0"/>
                <a:ea typeface="Calibri" panose="020F0502020204030204" pitchFamily="34" charset="0"/>
                <a:cs typeface="Times New Roman" panose="02020603050405020304" pitchFamily="18" charset="0"/>
              </a:rPr>
              <a:t>www.hampshirescp.org.uk</a:t>
            </a:r>
            <a:r>
              <a:rPr lang="en-GB" sz="1800">
                <a:effectLst/>
                <a:latin typeface="Calibri" panose="020F0502020204030204" pitchFamily="34" charset="0"/>
                <a:ea typeface="Calibri" panose="020F0502020204030204" pitchFamily="34" charset="0"/>
                <a:cs typeface="Times New Roman" panose="02020603050405020304" pitchFamily="18" charset="0"/>
              </a:rPr>
              <a:t>/</a:t>
            </a:r>
            <a:r>
              <a:rPr lang="en-GB" sz="1800" err="1">
                <a:effectLst/>
                <a:latin typeface="Calibri" panose="020F0502020204030204" pitchFamily="34" charset="0"/>
                <a:ea typeface="Calibri" panose="020F0502020204030204" pitchFamily="34" charset="0"/>
                <a:cs typeface="Times New Roman" panose="02020603050405020304" pitchFamily="18" charset="0"/>
              </a:rPr>
              <a:t>wp</a:t>
            </a:r>
            <a:r>
              <a:rPr lang="en-GB" sz="1800">
                <a:effectLst/>
                <a:latin typeface="Calibri" panose="020F0502020204030204" pitchFamily="34" charset="0"/>
                <a:ea typeface="Calibri" panose="020F0502020204030204" pitchFamily="34" charset="0"/>
                <a:cs typeface="Times New Roman" panose="02020603050405020304" pitchFamily="18" charset="0"/>
              </a:rPr>
              <a:t>-content/uploads/2023/02/HIPS-CSA-Strategy-2023.pdf</a:t>
            </a:r>
          </a:p>
          <a:p>
            <a:endParaRPr lang="en-US"/>
          </a:p>
          <a:p>
            <a:endParaRPr lang="en-US"/>
          </a:p>
          <a:p>
            <a:endParaRPr lang="en-US"/>
          </a:p>
          <a:p>
            <a:r>
              <a:rPr lang="en-US"/>
              <a:t>National Crime Agency (2021) </a:t>
            </a:r>
          </a:p>
        </p:txBody>
      </p:sp>
      <p:sp>
        <p:nvSpPr>
          <p:cNvPr id="4" name="Slide Number Placeholder 3"/>
          <p:cNvSpPr>
            <a:spLocks noGrp="1"/>
          </p:cNvSpPr>
          <p:nvPr>
            <p:ph type="sldNum" sz="quarter" idx="5"/>
          </p:nvPr>
        </p:nvSpPr>
        <p:spPr/>
        <p:txBody>
          <a:bodyPr/>
          <a:lstStyle/>
          <a:p>
            <a:fld id="{F97B45A1-1871-D94D-B17C-E743F12A81A0}" type="slidenum">
              <a:rPr lang="en-US" smtClean="0"/>
              <a:t>11</a:t>
            </a:fld>
            <a:endParaRPr lang="en-US"/>
          </a:p>
        </p:txBody>
      </p:sp>
    </p:spTree>
    <p:extLst>
      <p:ext uri="{BB962C8B-B14F-4D97-AF65-F5344CB8AC3E}">
        <p14:creationId xmlns:p14="http://schemas.microsoft.com/office/powerpoint/2010/main" val="10424148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200000"/>
              </a:lnSpc>
              <a:spcAft>
                <a:spcPts val="800"/>
              </a:spcAft>
            </a:pPr>
            <a:r>
              <a:rPr lang="en-GB" sz="1800">
                <a:effectLst/>
                <a:latin typeface="Calibri" panose="020F0502020204030204" pitchFamily="34" charset="0"/>
                <a:ea typeface="Calibri" panose="020F0502020204030204" pitchFamily="34" charset="0"/>
                <a:cs typeface="Calibri" panose="020F0502020204030204" pitchFamily="34" charset="0"/>
              </a:rPr>
              <a:t>Moving onto the third key challenge, corruption, and illicit financial flows.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a:lnSpc>
                <a:spcPct val="200000"/>
              </a:lnSpc>
              <a:spcAft>
                <a:spcPts val="800"/>
              </a:spcAft>
            </a:pPr>
            <a:r>
              <a:rPr lang="en-GB" sz="1800">
                <a:effectLst/>
                <a:latin typeface="Calibri" panose="020F0502020204030204" pitchFamily="34" charset="0"/>
                <a:ea typeface="Calibri" panose="020F0502020204030204" pitchFamily="34" charset="0"/>
                <a:cs typeface="Calibri" panose="020F0502020204030204" pitchFamily="34" charset="0"/>
              </a:rPr>
              <a:t>This is a globally pervasive problem that requires sustained and coordinated international action.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a:lnSpc>
                <a:spcPct val="200000"/>
              </a:lnSpc>
              <a:spcAft>
                <a:spcPts val="800"/>
              </a:spcAft>
            </a:pPr>
            <a:r>
              <a:rPr lang="en-GB" sz="1800">
                <a:effectLst/>
                <a:latin typeface="Calibri" panose="020F0502020204030204" pitchFamily="34" charset="0"/>
                <a:ea typeface="Calibri" panose="020F0502020204030204" pitchFamily="34" charset="0"/>
                <a:cs typeface="Calibri" panose="020F0502020204030204" pitchFamily="34" charset="0"/>
              </a:rPr>
              <a:t>For background information, Corruption is the misuse of resources or power for private gain, including bribery, fraud, collusion, money laundering and </a:t>
            </a:r>
            <a:r>
              <a:rPr lang="en-GB" sz="1800" err="1">
                <a:effectLst/>
                <a:latin typeface="Calibri" panose="020F0502020204030204" pitchFamily="34" charset="0"/>
                <a:ea typeface="Calibri" panose="020F0502020204030204" pitchFamily="34" charset="0"/>
                <a:cs typeface="Calibri" panose="020F0502020204030204" pitchFamily="34" charset="0"/>
              </a:rPr>
              <a:t>extorition</a:t>
            </a:r>
            <a:r>
              <a:rPr lang="en-GB" sz="1800">
                <a:effectLst/>
                <a:latin typeface="Calibri" panose="020F0502020204030204" pitchFamily="34" charset="0"/>
                <a:ea typeface="Calibri" panose="020F0502020204030204" pitchFamily="34" charset="0"/>
                <a:cs typeface="Calibri" panose="020F0502020204030204" pitchFamily="34" charset="0"/>
              </a:rPr>
              <a:t>.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a:lnSpc>
                <a:spcPct val="200000"/>
              </a:lnSpc>
              <a:spcAft>
                <a:spcPts val="800"/>
              </a:spcAft>
            </a:pPr>
            <a:r>
              <a:rPr lang="en-GB" sz="1800">
                <a:effectLst/>
                <a:latin typeface="Calibri" panose="020F0502020204030204" pitchFamily="34" charset="0"/>
                <a:ea typeface="Calibri" panose="020F0502020204030204" pitchFamily="34" charset="0"/>
                <a:cs typeface="Calibri" panose="020F0502020204030204" pitchFamily="34" charset="0"/>
              </a:rPr>
              <a:t>Illicit financial flow is money that is illegally earned, transferred, or utilised.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a:lnSpc>
                <a:spcPct val="200000"/>
              </a:lnSpc>
              <a:spcAft>
                <a:spcPts val="800"/>
              </a:spcAft>
            </a:pPr>
            <a:r>
              <a:rPr lang="en-GB" sz="1800">
                <a:effectLst/>
                <a:latin typeface="Calibri" panose="020F0502020204030204" pitchFamily="34" charset="0"/>
                <a:ea typeface="Calibri" panose="020F0502020204030204" pitchFamily="34" charset="0"/>
                <a:cs typeface="Calibri" panose="020F0502020204030204" pitchFamily="34" charset="0"/>
              </a:rPr>
              <a:t>Previous prevention strategies created by the Home Office and NCA included: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200000"/>
              </a:lnSpc>
              <a:spcAft>
                <a:spcPts val="800"/>
              </a:spcAft>
              <a:buFont typeface="+mj-lt"/>
              <a:buAutoNum type="arabicPeriod"/>
              <a:tabLst>
                <a:tab pos="457200" algn="l"/>
              </a:tabLst>
            </a:pPr>
            <a:r>
              <a:rPr lang="en-US" sz="1800">
                <a:effectLst/>
                <a:latin typeface="Calibri" panose="020F0502020204030204" pitchFamily="34" charset="0"/>
                <a:ea typeface="Calibri" panose="020F0502020204030204" pitchFamily="34" charset="0"/>
                <a:cs typeface="Calibri" panose="020F0502020204030204" pitchFamily="34" charset="0"/>
              </a:rPr>
              <a:t>Prevention and deterrence by strengthening governance and rules</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200000"/>
              </a:lnSpc>
              <a:spcAft>
                <a:spcPts val="800"/>
              </a:spcAft>
              <a:buFont typeface="+mj-lt"/>
              <a:buAutoNum type="arabicPeriod"/>
              <a:tabLst>
                <a:tab pos="457200" algn="l"/>
              </a:tabLst>
            </a:pPr>
            <a:r>
              <a:rPr lang="en-US" sz="1800">
                <a:effectLst/>
                <a:latin typeface="Calibri" panose="020F0502020204030204" pitchFamily="34" charset="0"/>
                <a:ea typeface="Calibri" panose="020F0502020204030204" pitchFamily="34" charset="0"/>
                <a:cs typeface="Calibri" panose="020F0502020204030204" pitchFamily="34" charset="0"/>
              </a:rPr>
              <a:t>Identification, tracing and asset recovery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200000"/>
              </a:lnSpc>
              <a:spcAft>
                <a:spcPts val="800"/>
              </a:spcAft>
              <a:buFont typeface="+mj-lt"/>
              <a:buAutoNum type="arabicPeriod"/>
              <a:tabLst>
                <a:tab pos="457200" algn="l"/>
              </a:tabLst>
            </a:pPr>
            <a:r>
              <a:rPr lang="en-US" sz="1800">
                <a:effectLst/>
                <a:latin typeface="Calibri" panose="020F0502020204030204" pitchFamily="34" charset="0"/>
                <a:ea typeface="Calibri" panose="020F0502020204030204" pitchFamily="34" charset="0"/>
                <a:cs typeface="Calibri" panose="020F0502020204030204" pitchFamily="34" charset="0"/>
              </a:rPr>
              <a:t>Fostering an enabling environment and normative change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200000"/>
              </a:lnSpc>
              <a:spcAft>
                <a:spcPts val="800"/>
              </a:spcAft>
              <a:buFont typeface="+mj-lt"/>
              <a:buAutoNum type="arabicPeriod"/>
              <a:tabLst>
                <a:tab pos="457200" algn="l"/>
              </a:tabLst>
            </a:pPr>
            <a:r>
              <a:rPr lang="en-US" sz="1800">
                <a:effectLst/>
                <a:latin typeface="Calibri" panose="020F0502020204030204" pitchFamily="34" charset="0"/>
                <a:ea typeface="Calibri" panose="020F0502020204030204" pitchFamily="34" charset="0"/>
                <a:cs typeface="Calibri" panose="020F0502020204030204" pitchFamily="34" charset="0"/>
              </a:rPr>
              <a:t>Sanctioning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200000"/>
              </a:lnSpc>
              <a:spcAft>
                <a:spcPts val="800"/>
              </a:spcAft>
              <a:buFont typeface="+mj-lt"/>
              <a:buAutoNum type="arabicPeriod"/>
              <a:tabLst>
                <a:tab pos="457200" algn="l"/>
              </a:tabLst>
            </a:pPr>
            <a:r>
              <a:rPr lang="en-US" sz="1800">
                <a:effectLst/>
                <a:latin typeface="Calibri" panose="020F0502020204030204" pitchFamily="34" charset="0"/>
                <a:ea typeface="Calibri" panose="020F0502020204030204" pitchFamily="34" charset="0"/>
                <a:cs typeface="Calibri" panose="020F0502020204030204" pitchFamily="34" charset="0"/>
              </a:rPr>
              <a:t>Evidence generation</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endParaRPr lang="en-US"/>
          </a:p>
          <a:p>
            <a:endParaRPr lang="en-US"/>
          </a:p>
          <a:p>
            <a:endParaRPr lang="en-US"/>
          </a:p>
          <a:p>
            <a:endParaRPr lang="en-US"/>
          </a:p>
          <a:p>
            <a:r>
              <a:rPr lang="en-US"/>
              <a:t>Independent Commission for Aid Impact (2020) </a:t>
            </a:r>
          </a:p>
        </p:txBody>
      </p:sp>
      <p:sp>
        <p:nvSpPr>
          <p:cNvPr id="4" name="Slide Number Placeholder 3"/>
          <p:cNvSpPr>
            <a:spLocks noGrp="1"/>
          </p:cNvSpPr>
          <p:nvPr>
            <p:ph type="sldNum" sz="quarter" idx="5"/>
          </p:nvPr>
        </p:nvSpPr>
        <p:spPr/>
        <p:txBody>
          <a:bodyPr/>
          <a:lstStyle/>
          <a:p>
            <a:fld id="{F97B45A1-1871-D94D-B17C-E743F12A81A0}" type="slidenum">
              <a:rPr lang="en-US" smtClean="0"/>
              <a:t>12</a:t>
            </a:fld>
            <a:endParaRPr lang="en-US"/>
          </a:p>
        </p:txBody>
      </p:sp>
    </p:spTree>
    <p:extLst>
      <p:ext uri="{BB962C8B-B14F-4D97-AF65-F5344CB8AC3E}">
        <p14:creationId xmlns:p14="http://schemas.microsoft.com/office/powerpoint/2010/main" val="234490112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200000"/>
              </a:lnSpc>
              <a:spcAft>
                <a:spcPts val="800"/>
              </a:spcAft>
            </a:pPr>
            <a:r>
              <a:rPr lang="en-GB" sz="1800">
                <a:effectLst/>
                <a:latin typeface="Calibri" panose="020F0502020204030204" pitchFamily="34" charset="0"/>
                <a:ea typeface="Calibri" panose="020F0502020204030204" pitchFamily="34" charset="0"/>
                <a:cs typeface="Calibri" panose="020F0502020204030204" pitchFamily="34" charset="0"/>
              </a:rPr>
              <a:t>Evaluating the Home Office and NCAs response to corruption and illicit financial flows, the anti-corruption strategy 2017-2022 was discovered.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a:lnSpc>
                <a:spcPct val="200000"/>
              </a:lnSpc>
              <a:spcAft>
                <a:spcPts val="800"/>
              </a:spcAft>
            </a:pPr>
            <a:r>
              <a:rPr lang="en-GB" sz="1800">
                <a:effectLst/>
                <a:latin typeface="Calibri" panose="020F0502020204030204" pitchFamily="34" charset="0"/>
                <a:ea typeface="Calibri" panose="020F0502020204030204" pitchFamily="34" charset="0"/>
                <a:cs typeface="Calibri" panose="020F0502020204030204" pitchFamily="34" charset="0"/>
              </a:rPr>
              <a:t>The strategy recognises that…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a:lnSpc>
                <a:spcPct val="200000"/>
              </a:lnSpc>
              <a:spcAft>
                <a:spcPts val="800"/>
              </a:spcAft>
            </a:pPr>
            <a:r>
              <a:rPr lang="en-US" sz="1800">
                <a:effectLst/>
                <a:latin typeface="Calibri" panose="020F0502020204030204" pitchFamily="34" charset="0"/>
                <a:ea typeface="Calibri" panose="020F0502020204030204" pitchFamily="34" charset="0"/>
                <a:cs typeface="Calibri" panose="020F0502020204030204" pitchFamily="34" charset="0"/>
              </a:rPr>
              <a:t>Politically informed approaches to anti-corruption are needed to tackle underlying incentives and Corruption in developing countries is enabled by weaknesses in global financial system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a:lnSpc>
                <a:spcPct val="200000"/>
              </a:lnSpc>
              <a:spcAft>
                <a:spcPts val="800"/>
              </a:spcAft>
            </a:pPr>
            <a:r>
              <a:rPr lang="en-US" sz="1800">
                <a:effectLst/>
                <a:latin typeface="Calibri" panose="020F0502020204030204" pitchFamily="34" charset="0"/>
                <a:ea typeface="Calibri" panose="020F0502020204030204" pitchFamily="34" charset="0"/>
                <a:cs typeface="Calibri" panose="020F0502020204030204" pitchFamily="34" charset="0"/>
              </a:rPr>
              <a:t>It highlights that the three key challenges the Home Office and NCA face when responding to this crime is ensuring the UK is not a safe haven for stolen money.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a:lnSpc>
                <a:spcPct val="200000"/>
              </a:lnSpc>
              <a:spcAft>
                <a:spcPts val="800"/>
              </a:spcAft>
            </a:pPr>
            <a:r>
              <a:rPr lang="en-US" sz="1800">
                <a:effectLst/>
                <a:latin typeface="Calibri" panose="020F0502020204030204" pitchFamily="34" charset="0"/>
                <a:ea typeface="Calibri" panose="020F0502020204030204" pitchFamily="34" charset="0"/>
                <a:cs typeface="Calibri" panose="020F0502020204030204" pitchFamily="34" charset="0"/>
              </a:rPr>
              <a:t>The UK works with international bodies to strengthen international norms, rules and institutions</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a:lnSpc>
                <a:spcPct val="200000"/>
              </a:lnSpc>
              <a:spcAft>
                <a:spcPts val="800"/>
              </a:spcAft>
            </a:pPr>
            <a:r>
              <a:rPr lang="en-US" sz="1800">
                <a:effectLst/>
                <a:latin typeface="Calibri" panose="020F0502020204030204" pitchFamily="34" charset="0"/>
                <a:ea typeface="Calibri" panose="020F0502020204030204" pitchFamily="34" charset="0"/>
                <a:cs typeface="Calibri" panose="020F0502020204030204" pitchFamily="34" charset="0"/>
              </a:rPr>
              <a:t>The UK Government works at bilateral level to tackle corruption, working with local host governments, civil society and the private sector.</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endParaRPr lang="en-US"/>
          </a:p>
          <a:p>
            <a:endParaRPr lang="en-US"/>
          </a:p>
          <a:p>
            <a:endParaRPr lang="en-US"/>
          </a:p>
          <a:p>
            <a:endParaRPr lang="en-US"/>
          </a:p>
          <a:p>
            <a:endParaRPr lang="en-US"/>
          </a:p>
          <a:p>
            <a:r>
              <a:rPr lang="en-US"/>
              <a:t>https://</a:t>
            </a:r>
            <a:r>
              <a:rPr lang="en-US" err="1"/>
              <a:t>www.gov.uk</a:t>
            </a:r>
            <a:r>
              <a:rPr lang="en-US"/>
              <a:t>/government/publications/uk-anti-corruption-strategy-2017-to-2022</a:t>
            </a:r>
          </a:p>
        </p:txBody>
      </p:sp>
      <p:sp>
        <p:nvSpPr>
          <p:cNvPr id="4" name="Slide Number Placeholder 3"/>
          <p:cNvSpPr>
            <a:spLocks noGrp="1"/>
          </p:cNvSpPr>
          <p:nvPr>
            <p:ph type="sldNum" sz="quarter" idx="5"/>
          </p:nvPr>
        </p:nvSpPr>
        <p:spPr/>
        <p:txBody>
          <a:bodyPr/>
          <a:lstStyle/>
          <a:p>
            <a:fld id="{F97B45A1-1871-D94D-B17C-E743F12A81A0}" type="slidenum">
              <a:rPr lang="en-US" smtClean="0"/>
              <a:t>13</a:t>
            </a:fld>
            <a:endParaRPr lang="en-US"/>
          </a:p>
        </p:txBody>
      </p:sp>
    </p:spTree>
    <p:extLst>
      <p:ext uri="{BB962C8B-B14F-4D97-AF65-F5344CB8AC3E}">
        <p14:creationId xmlns:p14="http://schemas.microsoft.com/office/powerpoint/2010/main" val="192948824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200000"/>
              </a:lnSpc>
              <a:spcAft>
                <a:spcPts val="800"/>
              </a:spcAft>
            </a:pPr>
            <a:r>
              <a:rPr lang="en-US" sz="1800">
                <a:effectLst/>
                <a:latin typeface="Calibri" panose="020F0502020204030204" pitchFamily="34" charset="0"/>
                <a:ea typeface="Calibri" panose="020F0502020204030204" pitchFamily="34" charset="0"/>
                <a:cs typeface="Calibri" panose="020F0502020204030204" pitchFamily="34" charset="0"/>
              </a:rPr>
              <a:t>The Independent Commission for Aid Impact published a report concerning corruption and illicit financial flows, including recommended lines of enquiries to be considered by the Home Office and NCA when planning and preparing an anti-corruption and IFF strategy.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a:lnSpc>
                <a:spcPct val="200000"/>
              </a:lnSpc>
              <a:spcAft>
                <a:spcPts val="800"/>
              </a:spcAft>
            </a:pPr>
            <a:r>
              <a:rPr lang="en-US" sz="1800">
                <a:effectLst/>
                <a:latin typeface="Calibri" panose="020F0502020204030204" pitchFamily="34" charset="0"/>
                <a:ea typeface="Calibri" panose="020F0502020204030204" pitchFamily="34" charset="0"/>
                <a:cs typeface="Calibri" panose="020F0502020204030204" pitchFamily="34" charset="0"/>
              </a:rPr>
              <a:t>Indicating that if they meet all sections, the strategy will be strong and effective at combatting this crime.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a:lnSpc>
                <a:spcPct val="200000"/>
              </a:lnSpc>
              <a:spcAft>
                <a:spcPts val="800"/>
              </a:spcAft>
            </a:pPr>
            <a:r>
              <a:rPr lang="en-US" sz="1800">
                <a:effectLst/>
                <a:latin typeface="Calibri" panose="020F0502020204030204" pitchFamily="34" charset="0"/>
                <a:ea typeface="Calibri" panose="020F0502020204030204" pitchFamily="34" charset="0"/>
                <a:cs typeface="Calibri" panose="020F0502020204030204" pitchFamily="34" charset="0"/>
              </a:rPr>
              <a:t>The recommendations included considering the level of resources that may be required, how the UK can maximize its influence and how the UK is building evidence for the field of work.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endParaRPr lang="en-US"/>
          </a:p>
        </p:txBody>
      </p:sp>
      <p:sp>
        <p:nvSpPr>
          <p:cNvPr id="4" name="Slide Number Placeholder 3"/>
          <p:cNvSpPr>
            <a:spLocks noGrp="1"/>
          </p:cNvSpPr>
          <p:nvPr>
            <p:ph type="sldNum" sz="quarter" idx="5"/>
          </p:nvPr>
        </p:nvSpPr>
        <p:spPr/>
        <p:txBody>
          <a:bodyPr/>
          <a:lstStyle/>
          <a:p>
            <a:fld id="{F97B45A1-1871-D94D-B17C-E743F12A81A0}" type="slidenum">
              <a:rPr lang="en-US" smtClean="0"/>
              <a:t>14</a:t>
            </a:fld>
            <a:endParaRPr lang="en-US"/>
          </a:p>
        </p:txBody>
      </p:sp>
    </p:spTree>
    <p:extLst>
      <p:ext uri="{BB962C8B-B14F-4D97-AF65-F5344CB8AC3E}">
        <p14:creationId xmlns:p14="http://schemas.microsoft.com/office/powerpoint/2010/main" val="75968599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200000"/>
              </a:lnSpc>
              <a:spcAft>
                <a:spcPts val="800"/>
              </a:spcAft>
            </a:pPr>
            <a:r>
              <a:rPr lang="en-US" sz="1800">
                <a:effectLst/>
                <a:latin typeface="Calibri" panose="020F0502020204030204" pitchFamily="34" charset="0"/>
                <a:ea typeface="Calibri" panose="020F0502020204030204" pitchFamily="34" charset="0"/>
                <a:cs typeface="Calibri" panose="020F0502020204030204" pitchFamily="34" charset="0"/>
              </a:rPr>
              <a:t>All three of these key challenges indicate a bigger overall challenge the Home Office and NCA face, community safety and victimization.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a:lnSpc>
                <a:spcPct val="200000"/>
              </a:lnSpc>
              <a:spcAft>
                <a:spcPts val="800"/>
              </a:spcAft>
            </a:pPr>
            <a:r>
              <a:rPr lang="en-US" sz="1800">
                <a:effectLst/>
                <a:latin typeface="Calibri" panose="020F0502020204030204" pitchFamily="34" charset="0"/>
                <a:ea typeface="Calibri" panose="020F0502020204030204" pitchFamily="34" charset="0"/>
                <a:cs typeface="Calibri" panose="020F0502020204030204" pitchFamily="34" charset="0"/>
              </a:rPr>
              <a:t>It was implied throughout the 2011 cross-government </a:t>
            </a:r>
            <a:r>
              <a:rPr lang="en-US" sz="1800" err="1">
                <a:effectLst/>
                <a:latin typeface="Calibri" panose="020F0502020204030204" pitchFamily="34" charset="0"/>
                <a:ea typeface="Calibri" panose="020F0502020204030204" pitchFamily="34" charset="0"/>
                <a:cs typeface="Calibri" panose="020F0502020204030204" pitchFamily="34" charset="0"/>
              </a:rPr>
              <a:t>Organised</a:t>
            </a:r>
            <a:r>
              <a:rPr lang="en-US" sz="1800">
                <a:effectLst/>
                <a:latin typeface="Calibri" panose="020F0502020204030204" pitchFamily="34" charset="0"/>
                <a:ea typeface="Calibri" panose="020F0502020204030204" pitchFamily="34" charset="0"/>
                <a:cs typeface="Calibri" panose="020F0502020204030204" pitchFamily="34" charset="0"/>
              </a:rPr>
              <a:t> crime strategy that there is a requirement for community safety practitioners, to provide members of the public with information to recognize their vulnerability.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a:lnSpc>
                <a:spcPct val="200000"/>
              </a:lnSpc>
              <a:spcAft>
                <a:spcPts val="800"/>
              </a:spcAft>
            </a:pPr>
            <a:r>
              <a:rPr lang="en-US" sz="1800">
                <a:effectLst/>
                <a:latin typeface="Calibri" panose="020F0502020204030204" pitchFamily="34" charset="0"/>
                <a:ea typeface="Calibri" panose="020F0502020204030204" pitchFamily="34" charset="0"/>
                <a:cs typeface="Calibri" panose="020F0502020204030204" pitchFamily="34" charset="0"/>
              </a:rPr>
              <a:t>Additionally, using Journal articles it was suggested that there is a need for support from local communities to government responses to SOC. This came as results of a community-based study showed that the public are concerned with the level of harm that SOC brings, rather than the crime itself. Raising awareness of Soc problems at local level and Indicating that, police and crime commissioners should work with their communities to identify priorities.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a:lnSpc>
                <a:spcPct val="200000"/>
              </a:lnSpc>
              <a:spcAft>
                <a:spcPts val="800"/>
              </a:spcAft>
            </a:pPr>
            <a:r>
              <a:rPr lang="en-US" sz="1800">
                <a:effectLst/>
                <a:latin typeface="Calibri" panose="020F0502020204030204" pitchFamily="34" charset="0"/>
                <a:ea typeface="Calibri" panose="020F0502020204030204" pitchFamily="34" charset="0"/>
                <a:cs typeface="Calibri" panose="020F0502020204030204" pitchFamily="34" charset="0"/>
              </a:rPr>
              <a:t>This would be a productive response to tackling this challenge, taking steps to prevent victimization, influencing the impact Serious and Organized crime may have on citizens and preventing it from expanding.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endParaRPr lang="en-US"/>
          </a:p>
        </p:txBody>
      </p:sp>
      <p:sp>
        <p:nvSpPr>
          <p:cNvPr id="4" name="Slide Number Placeholder 3"/>
          <p:cNvSpPr>
            <a:spLocks noGrp="1"/>
          </p:cNvSpPr>
          <p:nvPr>
            <p:ph type="sldNum" sz="quarter" idx="5"/>
          </p:nvPr>
        </p:nvSpPr>
        <p:spPr/>
        <p:txBody>
          <a:bodyPr/>
          <a:lstStyle/>
          <a:p>
            <a:fld id="{F97B45A1-1871-D94D-B17C-E743F12A81A0}" type="slidenum">
              <a:rPr lang="en-US" smtClean="0"/>
              <a:t>15</a:t>
            </a:fld>
            <a:endParaRPr lang="en-US"/>
          </a:p>
        </p:txBody>
      </p:sp>
    </p:spTree>
    <p:extLst>
      <p:ext uri="{BB962C8B-B14F-4D97-AF65-F5344CB8AC3E}">
        <p14:creationId xmlns:p14="http://schemas.microsoft.com/office/powerpoint/2010/main" val="70856225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200000"/>
              </a:lnSpc>
              <a:spcAft>
                <a:spcPts val="800"/>
              </a:spcAft>
            </a:pPr>
            <a:r>
              <a:rPr lang="en-US" sz="1800">
                <a:effectLst/>
                <a:latin typeface="Calibri" panose="020F0502020204030204" pitchFamily="34" charset="0"/>
                <a:ea typeface="Calibri" panose="020F0502020204030204" pitchFamily="34" charset="0"/>
                <a:cs typeface="Calibri" panose="020F0502020204030204" pitchFamily="34" charset="0"/>
              </a:rPr>
              <a:t>So that leaves the question what more can be done to tackle Serious and </a:t>
            </a:r>
            <a:r>
              <a:rPr lang="en-US" sz="1800" err="1">
                <a:effectLst/>
                <a:latin typeface="Calibri" panose="020F0502020204030204" pitchFamily="34" charset="0"/>
                <a:ea typeface="Calibri" panose="020F0502020204030204" pitchFamily="34" charset="0"/>
                <a:cs typeface="Calibri" panose="020F0502020204030204" pitchFamily="34" charset="0"/>
              </a:rPr>
              <a:t>Organised</a:t>
            </a:r>
            <a:r>
              <a:rPr lang="en-US" sz="1800">
                <a:effectLst/>
                <a:latin typeface="Calibri" panose="020F0502020204030204" pitchFamily="34" charset="0"/>
                <a:ea typeface="Calibri" panose="020F0502020204030204" pitchFamily="34" charset="0"/>
                <a:cs typeface="Calibri" panose="020F0502020204030204" pitchFamily="34" charset="0"/>
              </a:rPr>
              <a:t> Crime in the UK?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a:lnSpc>
                <a:spcPct val="200000"/>
              </a:lnSpc>
              <a:spcAft>
                <a:spcPts val="800"/>
              </a:spcAft>
            </a:pPr>
            <a:r>
              <a:rPr lang="en-US" sz="1800">
                <a:effectLst/>
                <a:latin typeface="Calibri" panose="020F0502020204030204" pitchFamily="34" charset="0"/>
                <a:ea typeface="Calibri" panose="020F0502020204030204" pitchFamily="34" charset="0"/>
                <a:cs typeface="Calibri" panose="020F0502020204030204" pitchFamily="34" charset="0"/>
              </a:rPr>
              <a:t>The 2021 National Strategic Assessment of Serious and </a:t>
            </a:r>
            <a:r>
              <a:rPr lang="en-US" sz="1800" err="1">
                <a:effectLst/>
                <a:latin typeface="Calibri" panose="020F0502020204030204" pitchFamily="34" charset="0"/>
                <a:ea typeface="Calibri" panose="020F0502020204030204" pitchFamily="34" charset="0"/>
                <a:cs typeface="Calibri" panose="020F0502020204030204" pitchFamily="34" charset="0"/>
              </a:rPr>
              <a:t>Organised</a:t>
            </a:r>
            <a:r>
              <a:rPr lang="en-US" sz="1800">
                <a:effectLst/>
                <a:latin typeface="Calibri" panose="020F0502020204030204" pitchFamily="34" charset="0"/>
                <a:ea typeface="Calibri" panose="020F0502020204030204" pitchFamily="34" charset="0"/>
                <a:cs typeface="Calibri" panose="020F0502020204030204" pitchFamily="34" charset="0"/>
              </a:rPr>
              <a:t> Crime report indicated that technology and skills will be developed to equip officers and partners in tackling the individuals and OCGs that pose a threat to the UK. Also, the Government and partnership agencies started to focus on targeting the schemes that allow the exploitation, rather than pursuing individual criminals.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a:lnSpc>
                <a:spcPct val="200000"/>
              </a:lnSpc>
              <a:spcAft>
                <a:spcPts val="800"/>
              </a:spcAft>
            </a:pPr>
            <a:r>
              <a:rPr lang="en-US" sz="1800">
                <a:effectLst/>
                <a:latin typeface="Calibri" panose="020F0502020204030204" pitchFamily="34" charset="0"/>
                <a:ea typeface="Calibri" panose="020F0502020204030204" pitchFamily="34" charset="0"/>
                <a:cs typeface="Calibri" panose="020F0502020204030204" pitchFamily="34" charset="0"/>
              </a:rPr>
              <a:t>Last year, 2022 to 2023 the UK prioritized the mitigation of five of the corporate risks, involving</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200000"/>
              </a:lnSpc>
              <a:spcAft>
                <a:spcPts val="800"/>
              </a:spcAft>
              <a:buFont typeface="Arial" panose="020B0604020202020204" pitchFamily="34" charset="0"/>
              <a:buChar char="•"/>
              <a:tabLst>
                <a:tab pos="457200" algn="l"/>
              </a:tabLst>
            </a:pPr>
            <a:r>
              <a:rPr lang="en-US" sz="1800">
                <a:effectLst/>
                <a:latin typeface="Calibri" panose="020F0502020204030204" pitchFamily="34" charset="0"/>
                <a:ea typeface="Calibri" panose="020F0502020204030204" pitchFamily="34" charset="0"/>
                <a:cs typeface="Calibri" panose="020F0502020204030204" pitchFamily="34" charset="0"/>
              </a:rPr>
              <a:t>Penetrating Criminal communications</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200000"/>
              </a:lnSpc>
              <a:spcAft>
                <a:spcPts val="800"/>
              </a:spcAft>
              <a:buFont typeface="Arial" panose="020B0604020202020204" pitchFamily="34" charset="0"/>
              <a:buChar char="•"/>
              <a:tabLst>
                <a:tab pos="457200" algn="l"/>
              </a:tabLst>
            </a:pPr>
            <a:r>
              <a:rPr lang="en-US" sz="1800">
                <a:effectLst/>
                <a:latin typeface="Calibri" panose="020F0502020204030204" pitchFamily="34" charset="0"/>
                <a:ea typeface="Calibri" panose="020F0502020204030204" pitchFamily="34" charset="0"/>
                <a:cs typeface="Calibri" panose="020F0502020204030204" pitchFamily="34" charset="0"/>
              </a:rPr>
              <a:t>Cyber Defenses</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200000"/>
              </a:lnSpc>
              <a:spcAft>
                <a:spcPts val="800"/>
              </a:spcAft>
              <a:buFont typeface="Arial" panose="020B0604020202020204" pitchFamily="34" charset="0"/>
              <a:buChar char="•"/>
              <a:tabLst>
                <a:tab pos="457200" algn="l"/>
              </a:tabLst>
            </a:pPr>
            <a:r>
              <a:rPr lang="en-US" sz="1800">
                <a:effectLst/>
                <a:latin typeface="Calibri" panose="020F0502020204030204" pitchFamily="34" charset="0"/>
                <a:ea typeface="Calibri" panose="020F0502020204030204" pitchFamily="34" charset="0"/>
                <a:cs typeface="Calibri" panose="020F0502020204030204" pitchFamily="34" charset="0"/>
              </a:rPr>
              <a:t>Information Management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200000"/>
              </a:lnSpc>
              <a:spcAft>
                <a:spcPts val="800"/>
              </a:spcAft>
              <a:buFont typeface="Arial" panose="020B0604020202020204" pitchFamily="34" charset="0"/>
              <a:buChar char="•"/>
              <a:tabLst>
                <a:tab pos="457200" algn="l"/>
              </a:tabLst>
            </a:pPr>
            <a:r>
              <a:rPr lang="en-US" sz="1800">
                <a:effectLst/>
                <a:latin typeface="Calibri" panose="020F0502020204030204" pitchFamily="34" charset="0"/>
                <a:ea typeface="Calibri" panose="020F0502020204030204" pitchFamily="34" charset="0"/>
                <a:cs typeface="Calibri" panose="020F0502020204030204" pitchFamily="34" charset="0"/>
              </a:rPr>
              <a:t>Intelligence failure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200000"/>
              </a:lnSpc>
              <a:spcAft>
                <a:spcPts val="800"/>
              </a:spcAft>
              <a:buFont typeface="Arial" panose="020B0604020202020204" pitchFamily="34" charset="0"/>
              <a:buChar char="•"/>
              <a:tabLst>
                <a:tab pos="457200" algn="l"/>
              </a:tabLst>
            </a:pPr>
            <a:r>
              <a:rPr lang="en-US" sz="1800">
                <a:effectLst/>
                <a:latin typeface="Calibri" panose="020F0502020204030204" pitchFamily="34" charset="0"/>
                <a:ea typeface="Calibri" panose="020F0502020204030204" pitchFamily="34" charset="0"/>
                <a:cs typeface="Calibri" panose="020F0502020204030204" pitchFamily="34" charset="0"/>
              </a:rPr>
              <a:t>Data </a:t>
            </a:r>
            <a:r>
              <a:rPr lang="en-US" sz="1800" err="1">
                <a:effectLst/>
                <a:latin typeface="Calibri" panose="020F0502020204030204" pitchFamily="34" charset="0"/>
                <a:ea typeface="Calibri" panose="020F0502020204030204" pitchFamily="34" charset="0"/>
                <a:cs typeface="Calibri" panose="020F0502020204030204" pitchFamily="34" charset="0"/>
              </a:rPr>
              <a:t>Utilisation</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a:lnSpc>
                <a:spcPct val="200000"/>
              </a:lnSpc>
              <a:spcAft>
                <a:spcPts val="800"/>
              </a:spcAft>
            </a:pPr>
            <a:r>
              <a:rPr lang="en-US" sz="1800">
                <a:effectLst/>
                <a:latin typeface="Calibri" panose="020F0502020204030204" pitchFamily="34" charset="0"/>
                <a:ea typeface="Calibri" panose="020F0502020204030204" pitchFamily="34" charset="0"/>
                <a:cs typeface="Calibri" panose="020F0502020204030204" pitchFamily="34" charset="0"/>
              </a:rPr>
              <a:t>The Foreign, Commonwealth &amp; Development Office published a report regarding what works when tackling Serious and </a:t>
            </a:r>
            <a:r>
              <a:rPr lang="en-US" sz="1800" err="1">
                <a:effectLst/>
                <a:latin typeface="Calibri" panose="020F0502020204030204" pitchFamily="34" charset="0"/>
                <a:ea typeface="Calibri" panose="020F0502020204030204" pitchFamily="34" charset="0"/>
                <a:cs typeface="Calibri" panose="020F0502020204030204" pitchFamily="34" charset="0"/>
              </a:rPr>
              <a:t>Organised</a:t>
            </a:r>
            <a:r>
              <a:rPr lang="en-US" sz="1800">
                <a:effectLst/>
                <a:latin typeface="Calibri" panose="020F0502020204030204" pitchFamily="34" charset="0"/>
                <a:ea typeface="Calibri" panose="020F0502020204030204" pitchFamily="34" charset="0"/>
                <a:cs typeface="Calibri" panose="020F0502020204030204" pitchFamily="34" charset="0"/>
              </a:rPr>
              <a:t> Crime, the report was completed following a rapid evidence assessment. It was found that responses to tackling SOC have been law enforcement led, implying that political, economic and social tools are under appreciated. With claims that </a:t>
            </a:r>
            <a:r>
              <a:rPr lang="en-US" sz="1800" err="1">
                <a:effectLst/>
                <a:latin typeface="Calibri" panose="020F0502020204030204" pitchFamily="34" charset="0"/>
                <a:ea typeface="Calibri" panose="020F0502020204030204" pitchFamily="34" charset="0"/>
                <a:cs typeface="Calibri" panose="020F0502020204030204" pitchFamily="34" charset="0"/>
              </a:rPr>
              <a:t>programmes</a:t>
            </a:r>
            <a:r>
              <a:rPr lang="en-US" sz="1800">
                <a:effectLst/>
                <a:latin typeface="Calibri" panose="020F0502020204030204" pitchFamily="34" charset="0"/>
                <a:ea typeface="Calibri" panose="020F0502020204030204" pitchFamily="34" charset="0"/>
                <a:cs typeface="Calibri" panose="020F0502020204030204" pitchFamily="34" charset="0"/>
              </a:rPr>
              <a:t> do not directly respond to Serious and </a:t>
            </a:r>
            <a:r>
              <a:rPr lang="en-US" sz="1800" err="1">
                <a:effectLst/>
                <a:latin typeface="Calibri" panose="020F0502020204030204" pitchFamily="34" charset="0"/>
                <a:ea typeface="Calibri" panose="020F0502020204030204" pitchFamily="34" charset="0"/>
                <a:cs typeface="Calibri" panose="020F0502020204030204" pitchFamily="34" charset="0"/>
              </a:rPr>
              <a:t>Organised</a:t>
            </a:r>
            <a:r>
              <a:rPr lang="en-US" sz="1800">
                <a:effectLst/>
                <a:latin typeface="Calibri" panose="020F0502020204030204" pitchFamily="34" charset="0"/>
                <a:ea typeface="Calibri" panose="020F0502020204030204" pitchFamily="34" charset="0"/>
                <a:cs typeface="Calibri" panose="020F0502020204030204" pitchFamily="34" charset="0"/>
              </a:rPr>
              <a:t> Crime, however they respond to factors that conducive to SOC.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endParaRPr lang="en-US"/>
          </a:p>
          <a:p>
            <a:endParaRPr lang="en-US"/>
          </a:p>
          <a:p>
            <a:endParaRPr lang="en-US"/>
          </a:p>
          <a:p>
            <a:endParaRPr lang="en-US"/>
          </a:p>
          <a:p>
            <a:r>
              <a:rPr lang="en-US"/>
              <a:t>National Crime Agency (2021) </a:t>
            </a:r>
          </a:p>
          <a:p>
            <a:r>
              <a:rPr lang="en-US"/>
              <a:t>HM Government (2018, pp.5)???? </a:t>
            </a:r>
          </a:p>
          <a:p>
            <a:r>
              <a:rPr lang="en-US"/>
              <a:t>National Crime Agency (2023)</a:t>
            </a:r>
          </a:p>
        </p:txBody>
      </p:sp>
      <p:sp>
        <p:nvSpPr>
          <p:cNvPr id="4" name="Slide Number Placeholder 3"/>
          <p:cNvSpPr>
            <a:spLocks noGrp="1"/>
          </p:cNvSpPr>
          <p:nvPr>
            <p:ph type="sldNum" sz="quarter" idx="5"/>
          </p:nvPr>
        </p:nvSpPr>
        <p:spPr/>
        <p:txBody>
          <a:bodyPr/>
          <a:lstStyle/>
          <a:p>
            <a:fld id="{F97B45A1-1871-D94D-B17C-E743F12A81A0}" type="slidenum">
              <a:rPr lang="en-US" smtClean="0"/>
              <a:t>16</a:t>
            </a:fld>
            <a:endParaRPr lang="en-US"/>
          </a:p>
        </p:txBody>
      </p:sp>
    </p:spTree>
    <p:extLst>
      <p:ext uri="{BB962C8B-B14F-4D97-AF65-F5344CB8AC3E}">
        <p14:creationId xmlns:p14="http://schemas.microsoft.com/office/powerpoint/2010/main" val="178310266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200000"/>
              </a:lnSpc>
              <a:spcAft>
                <a:spcPts val="800"/>
              </a:spcAft>
            </a:pPr>
            <a:r>
              <a:rPr lang="en-GB" sz="1800">
                <a:effectLst/>
                <a:latin typeface="Calibri" panose="020F0502020204030204" pitchFamily="34" charset="0"/>
                <a:ea typeface="Calibri" panose="020F0502020204030204" pitchFamily="34" charset="0"/>
                <a:cs typeface="Calibri" panose="020F0502020204030204" pitchFamily="34" charset="0"/>
              </a:rPr>
              <a:t>This image was produced for the National Crime Agency Annual Plan 2022-2023 report.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a:lnSpc>
                <a:spcPct val="200000"/>
              </a:lnSpc>
              <a:spcAft>
                <a:spcPts val="800"/>
              </a:spcAft>
            </a:pPr>
            <a:r>
              <a:rPr lang="en-GB" sz="1800">
                <a:effectLst/>
                <a:latin typeface="Calibri" panose="020F0502020204030204" pitchFamily="34" charset="0"/>
                <a:ea typeface="Calibri" panose="020F0502020204030204" pitchFamily="34" charset="0"/>
                <a:cs typeface="Calibri" panose="020F0502020204030204" pitchFamily="34" charset="0"/>
              </a:rPr>
              <a:t>As shown on the image, during the year just gone 2022, the NCA planned to prioritise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200000"/>
              </a:lnSpc>
              <a:spcAft>
                <a:spcPts val="800"/>
              </a:spcAft>
              <a:buFont typeface="Arial" panose="020B0604020202020204" pitchFamily="34" charset="0"/>
              <a:buChar char="•"/>
              <a:tabLst>
                <a:tab pos="457200" algn="l"/>
              </a:tabLst>
            </a:pPr>
            <a:r>
              <a:rPr lang="en-US" sz="1800">
                <a:effectLst/>
                <a:latin typeface="Calibri" panose="020F0502020204030204" pitchFamily="34" charset="0"/>
                <a:ea typeface="Calibri" panose="020F0502020204030204" pitchFamily="34" charset="0"/>
                <a:cs typeface="Calibri" panose="020F0502020204030204" pitchFamily="34" charset="0"/>
              </a:rPr>
              <a:t>The integrity of the UK</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200000"/>
              </a:lnSpc>
              <a:spcAft>
                <a:spcPts val="800"/>
              </a:spcAft>
              <a:buFont typeface="Arial" panose="020B0604020202020204" pitchFamily="34" charset="0"/>
              <a:buChar char="•"/>
              <a:tabLst>
                <a:tab pos="457200" algn="l"/>
              </a:tabLst>
            </a:pPr>
            <a:r>
              <a:rPr lang="en-US" sz="1800">
                <a:effectLst/>
                <a:latin typeface="Calibri" panose="020F0502020204030204" pitchFamily="34" charset="0"/>
                <a:ea typeface="Calibri" panose="020F0502020204030204" pitchFamily="34" charset="0"/>
                <a:cs typeface="Calibri" panose="020F0502020204030204" pitchFamily="34" charset="0"/>
              </a:rPr>
              <a:t>Dismantle harm caused by organized crime groups</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200000"/>
              </a:lnSpc>
              <a:spcAft>
                <a:spcPts val="800"/>
              </a:spcAft>
              <a:buFont typeface="Arial" panose="020B0604020202020204" pitchFamily="34" charset="0"/>
              <a:buChar char="•"/>
              <a:tabLst>
                <a:tab pos="457200" algn="l"/>
              </a:tabLst>
            </a:pPr>
            <a:r>
              <a:rPr lang="en-US" sz="1800">
                <a:effectLst/>
                <a:latin typeface="Calibri" panose="020F0502020204030204" pitchFamily="34" charset="0"/>
                <a:ea typeface="Calibri" panose="020F0502020204030204" pitchFamily="34" charset="0"/>
                <a:cs typeface="Calibri" panose="020F0502020204030204" pitchFamily="34" charset="0"/>
              </a:rPr>
              <a:t>Intensify the work done to tackle SOC threat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200000"/>
              </a:lnSpc>
              <a:spcAft>
                <a:spcPts val="800"/>
              </a:spcAft>
              <a:buFont typeface="Arial" panose="020B0604020202020204" pitchFamily="34" charset="0"/>
              <a:buChar char="•"/>
              <a:tabLst>
                <a:tab pos="457200" algn="l"/>
              </a:tabLst>
            </a:pPr>
            <a:r>
              <a:rPr lang="en-US" sz="1800">
                <a:effectLst/>
                <a:latin typeface="Calibri" panose="020F0502020204030204" pitchFamily="34" charset="0"/>
                <a:ea typeface="Calibri" panose="020F0502020204030204" pitchFamily="34" charset="0"/>
                <a:cs typeface="Calibri" panose="020F0502020204030204" pitchFamily="34" charset="0"/>
              </a:rPr>
              <a:t>Play a full role in delivering the government’s wider strategy to reduce and respond to security threat</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a:lnSpc>
                <a:spcPct val="200000"/>
              </a:lnSpc>
              <a:spcAft>
                <a:spcPts val="800"/>
              </a:spcAft>
            </a:pPr>
            <a:r>
              <a:rPr lang="en-GB" sz="1800">
                <a:effectLst/>
                <a:latin typeface="Calibri" panose="020F0502020204030204" pitchFamily="34" charset="0"/>
                <a:ea typeface="Calibri" panose="020F0502020204030204" pitchFamily="34" charset="0"/>
                <a:cs typeface="Calibri" panose="020F0502020204030204" pitchFamily="34" charset="0"/>
              </a:rPr>
              <a:t>They planned to complete this by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200000"/>
              </a:lnSpc>
              <a:spcAft>
                <a:spcPts val="800"/>
              </a:spcAft>
              <a:buFont typeface="Arial" panose="020B0604020202020204" pitchFamily="34" charset="0"/>
              <a:buChar char="•"/>
              <a:tabLst>
                <a:tab pos="457200" algn="l"/>
              </a:tabLst>
            </a:pPr>
            <a:r>
              <a:rPr lang="en-US" sz="1800">
                <a:effectLst/>
                <a:latin typeface="Calibri" panose="020F0502020204030204" pitchFamily="34" charset="0"/>
                <a:ea typeface="Calibri" panose="020F0502020204030204" pitchFamily="34" charset="0"/>
                <a:cs typeface="Calibri" panose="020F0502020204030204" pitchFamily="34" charset="0"/>
              </a:rPr>
              <a:t>Working with partners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200000"/>
              </a:lnSpc>
              <a:spcAft>
                <a:spcPts val="800"/>
              </a:spcAft>
              <a:buFont typeface="Arial" panose="020B0604020202020204" pitchFamily="34" charset="0"/>
              <a:buChar char="•"/>
              <a:tabLst>
                <a:tab pos="457200" algn="l"/>
              </a:tabLst>
            </a:pPr>
            <a:r>
              <a:rPr lang="en-US" sz="1800">
                <a:effectLst/>
                <a:latin typeface="Calibri" panose="020F0502020204030204" pitchFamily="34" charset="0"/>
                <a:ea typeface="Calibri" panose="020F0502020204030204" pitchFamily="34" charset="0"/>
                <a:cs typeface="Calibri" panose="020F0502020204030204" pitchFamily="34" charset="0"/>
              </a:rPr>
              <a:t>Measuring impact – activity, output, outcome and impact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200000"/>
              </a:lnSpc>
              <a:spcAft>
                <a:spcPts val="800"/>
              </a:spcAft>
              <a:buFont typeface="Arial" panose="020B0604020202020204" pitchFamily="34" charset="0"/>
              <a:buChar char="•"/>
              <a:tabLst>
                <a:tab pos="457200" algn="l"/>
              </a:tabLst>
            </a:pPr>
            <a:r>
              <a:rPr lang="en-US" sz="1800">
                <a:effectLst/>
                <a:latin typeface="Calibri" panose="020F0502020204030204" pitchFamily="34" charset="0"/>
                <a:ea typeface="Calibri" panose="020F0502020204030204" pitchFamily="34" charset="0"/>
                <a:cs typeface="Calibri" panose="020F0502020204030204" pitchFamily="34" charset="0"/>
              </a:rPr>
              <a:t>And following all four of these strategies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endParaRPr lang="en-US"/>
          </a:p>
          <a:p>
            <a:endParaRPr lang="en-US"/>
          </a:p>
          <a:p>
            <a:endParaRPr lang="en-US"/>
          </a:p>
          <a:p>
            <a:r>
              <a:rPr lang="en-US"/>
              <a:t>National Crime Agency (2022) </a:t>
            </a:r>
          </a:p>
        </p:txBody>
      </p:sp>
      <p:sp>
        <p:nvSpPr>
          <p:cNvPr id="4" name="Slide Number Placeholder 3"/>
          <p:cNvSpPr>
            <a:spLocks noGrp="1"/>
          </p:cNvSpPr>
          <p:nvPr>
            <p:ph type="sldNum" sz="quarter" idx="5"/>
          </p:nvPr>
        </p:nvSpPr>
        <p:spPr/>
        <p:txBody>
          <a:bodyPr/>
          <a:lstStyle/>
          <a:p>
            <a:fld id="{F97B45A1-1871-D94D-B17C-E743F12A81A0}" type="slidenum">
              <a:rPr lang="en-US" smtClean="0"/>
              <a:t>17</a:t>
            </a:fld>
            <a:endParaRPr lang="en-US"/>
          </a:p>
        </p:txBody>
      </p:sp>
    </p:spTree>
    <p:extLst>
      <p:ext uri="{BB962C8B-B14F-4D97-AF65-F5344CB8AC3E}">
        <p14:creationId xmlns:p14="http://schemas.microsoft.com/office/powerpoint/2010/main" val="39700695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87CCAE-49A9-6ADD-6398-17022F6162C6}"/>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DDBD616E-89F5-ADF7-813A-8AD12455F29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388A65BB-CA3C-DCC4-2971-C7AF6B460F40}"/>
              </a:ext>
            </a:extLst>
          </p:cNvPr>
          <p:cNvSpPr>
            <a:spLocks noGrp="1"/>
          </p:cNvSpPr>
          <p:nvPr>
            <p:ph type="dt" sz="half" idx="10"/>
          </p:nvPr>
        </p:nvSpPr>
        <p:spPr/>
        <p:txBody>
          <a:bodyPr/>
          <a:lstStyle/>
          <a:p>
            <a:fld id="{0FFCC375-34CF-B24E-938D-C0EF328C0D3C}" type="datetimeFigureOut">
              <a:rPr lang="en-US" smtClean="0"/>
              <a:t>5/4/2023</a:t>
            </a:fld>
            <a:endParaRPr lang="en-US"/>
          </a:p>
        </p:txBody>
      </p:sp>
      <p:sp>
        <p:nvSpPr>
          <p:cNvPr id="5" name="Footer Placeholder 4">
            <a:extLst>
              <a:ext uri="{FF2B5EF4-FFF2-40B4-BE49-F238E27FC236}">
                <a16:creationId xmlns:a16="http://schemas.microsoft.com/office/drawing/2014/main" id="{7CA31E45-C40E-8E6A-CA6F-CEEA2B45DD1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F1E631F-021C-98D8-2639-B82AEAAE20C1}"/>
              </a:ext>
            </a:extLst>
          </p:cNvPr>
          <p:cNvSpPr>
            <a:spLocks noGrp="1"/>
          </p:cNvSpPr>
          <p:nvPr>
            <p:ph type="sldNum" sz="quarter" idx="12"/>
          </p:nvPr>
        </p:nvSpPr>
        <p:spPr/>
        <p:txBody>
          <a:bodyPr/>
          <a:lstStyle/>
          <a:p>
            <a:fld id="{7CC8CAEF-1352-1948-B2B1-9DDDAD58E52F}" type="slidenum">
              <a:rPr lang="en-US" smtClean="0"/>
              <a:t>‹#›</a:t>
            </a:fld>
            <a:endParaRPr lang="en-US"/>
          </a:p>
        </p:txBody>
      </p:sp>
    </p:spTree>
    <p:extLst>
      <p:ext uri="{BB962C8B-B14F-4D97-AF65-F5344CB8AC3E}">
        <p14:creationId xmlns:p14="http://schemas.microsoft.com/office/powerpoint/2010/main" val="9712087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E04269-9474-C934-1806-9079C155B1E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17E5BE7-D15C-8F71-C403-C6687C71294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71DA1F4-C9A9-3AC6-1E20-7EC383DB7935}"/>
              </a:ext>
            </a:extLst>
          </p:cNvPr>
          <p:cNvSpPr>
            <a:spLocks noGrp="1"/>
          </p:cNvSpPr>
          <p:nvPr>
            <p:ph type="dt" sz="half" idx="10"/>
          </p:nvPr>
        </p:nvSpPr>
        <p:spPr/>
        <p:txBody>
          <a:bodyPr/>
          <a:lstStyle/>
          <a:p>
            <a:fld id="{0FFCC375-34CF-B24E-938D-C0EF328C0D3C}" type="datetimeFigureOut">
              <a:rPr lang="en-US" smtClean="0"/>
              <a:t>5/4/2023</a:t>
            </a:fld>
            <a:endParaRPr lang="en-US"/>
          </a:p>
        </p:txBody>
      </p:sp>
      <p:sp>
        <p:nvSpPr>
          <p:cNvPr id="5" name="Footer Placeholder 4">
            <a:extLst>
              <a:ext uri="{FF2B5EF4-FFF2-40B4-BE49-F238E27FC236}">
                <a16:creationId xmlns:a16="http://schemas.microsoft.com/office/drawing/2014/main" id="{31B4BC2E-0D8D-9E2C-1AFA-682D3339F42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12FEAB8-409F-85C1-3B0B-222E4ABD0C28}"/>
              </a:ext>
            </a:extLst>
          </p:cNvPr>
          <p:cNvSpPr>
            <a:spLocks noGrp="1"/>
          </p:cNvSpPr>
          <p:nvPr>
            <p:ph type="sldNum" sz="quarter" idx="12"/>
          </p:nvPr>
        </p:nvSpPr>
        <p:spPr/>
        <p:txBody>
          <a:bodyPr/>
          <a:lstStyle/>
          <a:p>
            <a:fld id="{7CC8CAEF-1352-1948-B2B1-9DDDAD58E52F}" type="slidenum">
              <a:rPr lang="en-US" smtClean="0"/>
              <a:t>‹#›</a:t>
            </a:fld>
            <a:endParaRPr lang="en-US"/>
          </a:p>
        </p:txBody>
      </p:sp>
    </p:spTree>
    <p:extLst>
      <p:ext uri="{BB962C8B-B14F-4D97-AF65-F5344CB8AC3E}">
        <p14:creationId xmlns:p14="http://schemas.microsoft.com/office/powerpoint/2010/main" val="24853390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D97ADB-3011-9B57-177A-49634EC1BD9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167E6561-C764-1BEB-7F19-172B70A4C39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A4964AF9-DB9F-C6BA-FF38-CB7F31CC3E21}"/>
              </a:ext>
            </a:extLst>
          </p:cNvPr>
          <p:cNvSpPr>
            <a:spLocks noGrp="1"/>
          </p:cNvSpPr>
          <p:nvPr>
            <p:ph type="dt" sz="half" idx="10"/>
          </p:nvPr>
        </p:nvSpPr>
        <p:spPr/>
        <p:txBody>
          <a:bodyPr/>
          <a:lstStyle/>
          <a:p>
            <a:fld id="{0FFCC375-34CF-B24E-938D-C0EF328C0D3C}" type="datetimeFigureOut">
              <a:rPr lang="en-US" smtClean="0"/>
              <a:t>5/4/2023</a:t>
            </a:fld>
            <a:endParaRPr lang="en-US"/>
          </a:p>
        </p:txBody>
      </p:sp>
      <p:sp>
        <p:nvSpPr>
          <p:cNvPr id="5" name="Footer Placeholder 4">
            <a:extLst>
              <a:ext uri="{FF2B5EF4-FFF2-40B4-BE49-F238E27FC236}">
                <a16:creationId xmlns:a16="http://schemas.microsoft.com/office/drawing/2014/main" id="{2F5BF683-EC04-8DDA-D24E-5C8CA4BA306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0447F9C-8B3B-A979-E0F0-E0AA952654D6}"/>
              </a:ext>
            </a:extLst>
          </p:cNvPr>
          <p:cNvSpPr>
            <a:spLocks noGrp="1"/>
          </p:cNvSpPr>
          <p:nvPr>
            <p:ph type="sldNum" sz="quarter" idx="12"/>
          </p:nvPr>
        </p:nvSpPr>
        <p:spPr/>
        <p:txBody>
          <a:bodyPr/>
          <a:lstStyle/>
          <a:p>
            <a:fld id="{7CC8CAEF-1352-1948-B2B1-9DDDAD58E52F}" type="slidenum">
              <a:rPr lang="en-US" smtClean="0"/>
              <a:t>‹#›</a:t>
            </a:fld>
            <a:endParaRPr lang="en-US"/>
          </a:p>
        </p:txBody>
      </p:sp>
    </p:spTree>
    <p:extLst>
      <p:ext uri="{BB962C8B-B14F-4D97-AF65-F5344CB8AC3E}">
        <p14:creationId xmlns:p14="http://schemas.microsoft.com/office/powerpoint/2010/main" val="18150384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C3F140-1B90-5948-3057-9C2A5BE56D5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91DE9B5-A476-703F-12C6-9D5C63924A5D}"/>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6FB45566-DC00-1086-0073-B4B49AE3D8A6}"/>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1B91D1E-48A3-D884-9A4D-C0C4A6B6C67F}"/>
              </a:ext>
            </a:extLst>
          </p:cNvPr>
          <p:cNvSpPr>
            <a:spLocks noGrp="1"/>
          </p:cNvSpPr>
          <p:nvPr>
            <p:ph type="dt" sz="half" idx="10"/>
          </p:nvPr>
        </p:nvSpPr>
        <p:spPr/>
        <p:txBody>
          <a:bodyPr/>
          <a:lstStyle/>
          <a:p>
            <a:fld id="{0FFCC375-34CF-B24E-938D-C0EF328C0D3C}" type="datetimeFigureOut">
              <a:rPr lang="en-US" smtClean="0"/>
              <a:t>5/4/2023</a:t>
            </a:fld>
            <a:endParaRPr lang="en-US"/>
          </a:p>
        </p:txBody>
      </p:sp>
      <p:sp>
        <p:nvSpPr>
          <p:cNvPr id="6" name="Footer Placeholder 5">
            <a:extLst>
              <a:ext uri="{FF2B5EF4-FFF2-40B4-BE49-F238E27FC236}">
                <a16:creationId xmlns:a16="http://schemas.microsoft.com/office/drawing/2014/main" id="{C43E9382-F4D5-8901-F389-06336F05A13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B1A09AB-0097-A826-3220-A09AD1082DF5}"/>
              </a:ext>
            </a:extLst>
          </p:cNvPr>
          <p:cNvSpPr>
            <a:spLocks noGrp="1"/>
          </p:cNvSpPr>
          <p:nvPr>
            <p:ph type="sldNum" sz="quarter" idx="12"/>
          </p:nvPr>
        </p:nvSpPr>
        <p:spPr/>
        <p:txBody>
          <a:bodyPr/>
          <a:lstStyle/>
          <a:p>
            <a:fld id="{7CC8CAEF-1352-1948-B2B1-9DDDAD58E52F}" type="slidenum">
              <a:rPr lang="en-US" smtClean="0"/>
              <a:t>‹#›</a:t>
            </a:fld>
            <a:endParaRPr lang="en-US"/>
          </a:p>
        </p:txBody>
      </p:sp>
    </p:spTree>
    <p:extLst>
      <p:ext uri="{BB962C8B-B14F-4D97-AF65-F5344CB8AC3E}">
        <p14:creationId xmlns:p14="http://schemas.microsoft.com/office/powerpoint/2010/main" val="39721508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C8DD7-9498-7C67-1FA8-F60039A39FD0}"/>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C2BDC4B-BC50-27BC-D2BC-5BA42CA3F6A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B029BC0D-A0BF-50C0-0C16-E5AD42E17EFF}"/>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603EE709-F199-E3FE-7BBB-EE6A00D9ECD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C1AB21C2-0647-1B9E-F108-201D81B3D96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2E7ABAFE-1D24-CB1D-768F-0C279BDE6B9F}"/>
              </a:ext>
            </a:extLst>
          </p:cNvPr>
          <p:cNvSpPr>
            <a:spLocks noGrp="1"/>
          </p:cNvSpPr>
          <p:nvPr>
            <p:ph type="dt" sz="half" idx="10"/>
          </p:nvPr>
        </p:nvSpPr>
        <p:spPr/>
        <p:txBody>
          <a:bodyPr/>
          <a:lstStyle/>
          <a:p>
            <a:fld id="{0FFCC375-34CF-B24E-938D-C0EF328C0D3C}" type="datetimeFigureOut">
              <a:rPr lang="en-US" smtClean="0"/>
              <a:t>5/4/2023</a:t>
            </a:fld>
            <a:endParaRPr lang="en-US"/>
          </a:p>
        </p:txBody>
      </p:sp>
      <p:sp>
        <p:nvSpPr>
          <p:cNvPr id="8" name="Footer Placeholder 7">
            <a:extLst>
              <a:ext uri="{FF2B5EF4-FFF2-40B4-BE49-F238E27FC236}">
                <a16:creationId xmlns:a16="http://schemas.microsoft.com/office/drawing/2014/main" id="{3E5100A8-C540-CCBE-843D-3575C042858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CE93EF3-4F48-551F-76F9-BAD0E94F63D4}"/>
              </a:ext>
            </a:extLst>
          </p:cNvPr>
          <p:cNvSpPr>
            <a:spLocks noGrp="1"/>
          </p:cNvSpPr>
          <p:nvPr>
            <p:ph type="sldNum" sz="quarter" idx="12"/>
          </p:nvPr>
        </p:nvSpPr>
        <p:spPr/>
        <p:txBody>
          <a:bodyPr/>
          <a:lstStyle/>
          <a:p>
            <a:fld id="{7CC8CAEF-1352-1948-B2B1-9DDDAD58E52F}" type="slidenum">
              <a:rPr lang="en-US" smtClean="0"/>
              <a:t>‹#›</a:t>
            </a:fld>
            <a:endParaRPr lang="en-US"/>
          </a:p>
        </p:txBody>
      </p:sp>
    </p:spTree>
    <p:extLst>
      <p:ext uri="{BB962C8B-B14F-4D97-AF65-F5344CB8AC3E}">
        <p14:creationId xmlns:p14="http://schemas.microsoft.com/office/powerpoint/2010/main" val="32616117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889113-A17F-3E05-9B9B-31CB7C046A30}"/>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29CB27CD-FC55-84EA-419F-11C7A9BE230B}"/>
              </a:ext>
            </a:extLst>
          </p:cNvPr>
          <p:cNvSpPr>
            <a:spLocks noGrp="1"/>
          </p:cNvSpPr>
          <p:nvPr>
            <p:ph type="dt" sz="half" idx="10"/>
          </p:nvPr>
        </p:nvSpPr>
        <p:spPr/>
        <p:txBody>
          <a:bodyPr/>
          <a:lstStyle/>
          <a:p>
            <a:fld id="{0FFCC375-34CF-B24E-938D-C0EF328C0D3C}" type="datetimeFigureOut">
              <a:rPr lang="en-US" smtClean="0"/>
              <a:t>5/4/2023</a:t>
            </a:fld>
            <a:endParaRPr lang="en-US"/>
          </a:p>
        </p:txBody>
      </p:sp>
      <p:sp>
        <p:nvSpPr>
          <p:cNvPr id="4" name="Footer Placeholder 3">
            <a:extLst>
              <a:ext uri="{FF2B5EF4-FFF2-40B4-BE49-F238E27FC236}">
                <a16:creationId xmlns:a16="http://schemas.microsoft.com/office/drawing/2014/main" id="{9A39D7B9-C2F1-E8E9-72E6-117438D85A7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A1F44D9-2134-CF94-14F6-8C9F427906E1}"/>
              </a:ext>
            </a:extLst>
          </p:cNvPr>
          <p:cNvSpPr>
            <a:spLocks noGrp="1"/>
          </p:cNvSpPr>
          <p:nvPr>
            <p:ph type="sldNum" sz="quarter" idx="12"/>
          </p:nvPr>
        </p:nvSpPr>
        <p:spPr/>
        <p:txBody>
          <a:bodyPr/>
          <a:lstStyle/>
          <a:p>
            <a:fld id="{7CC8CAEF-1352-1948-B2B1-9DDDAD58E52F}" type="slidenum">
              <a:rPr lang="en-US" smtClean="0"/>
              <a:t>‹#›</a:t>
            </a:fld>
            <a:endParaRPr lang="en-US"/>
          </a:p>
        </p:txBody>
      </p:sp>
    </p:spTree>
    <p:extLst>
      <p:ext uri="{BB962C8B-B14F-4D97-AF65-F5344CB8AC3E}">
        <p14:creationId xmlns:p14="http://schemas.microsoft.com/office/powerpoint/2010/main" val="33993528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8FF667F-2C0E-2FFA-FF73-0DC18786E22A}"/>
              </a:ext>
            </a:extLst>
          </p:cNvPr>
          <p:cNvSpPr>
            <a:spLocks noGrp="1"/>
          </p:cNvSpPr>
          <p:nvPr>
            <p:ph type="dt" sz="half" idx="10"/>
          </p:nvPr>
        </p:nvSpPr>
        <p:spPr/>
        <p:txBody>
          <a:bodyPr/>
          <a:lstStyle/>
          <a:p>
            <a:fld id="{0FFCC375-34CF-B24E-938D-C0EF328C0D3C}" type="datetimeFigureOut">
              <a:rPr lang="en-US" smtClean="0"/>
              <a:t>5/4/2023</a:t>
            </a:fld>
            <a:endParaRPr lang="en-US"/>
          </a:p>
        </p:txBody>
      </p:sp>
      <p:sp>
        <p:nvSpPr>
          <p:cNvPr id="3" name="Footer Placeholder 2">
            <a:extLst>
              <a:ext uri="{FF2B5EF4-FFF2-40B4-BE49-F238E27FC236}">
                <a16:creationId xmlns:a16="http://schemas.microsoft.com/office/drawing/2014/main" id="{D5121A3F-DFB0-38B8-306A-AD76A59C72B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3ED7242-353A-F2FB-6559-2B99AE1948D5}"/>
              </a:ext>
            </a:extLst>
          </p:cNvPr>
          <p:cNvSpPr>
            <a:spLocks noGrp="1"/>
          </p:cNvSpPr>
          <p:nvPr>
            <p:ph type="sldNum" sz="quarter" idx="12"/>
          </p:nvPr>
        </p:nvSpPr>
        <p:spPr/>
        <p:txBody>
          <a:bodyPr/>
          <a:lstStyle/>
          <a:p>
            <a:fld id="{7CC8CAEF-1352-1948-B2B1-9DDDAD58E52F}" type="slidenum">
              <a:rPr lang="en-US" smtClean="0"/>
              <a:t>‹#›</a:t>
            </a:fld>
            <a:endParaRPr lang="en-US"/>
          </a:p>
        </p:txBody>
      </p:sp>
    </p:spTree>
    <p:extLst>
      <p:ext uri="{BB962C8B-B14F-4D97-AF65-F5344CB8AC3E}">
        <p14:creationId xmlns:p14="http://schemas.microsoft.com/office/powerpoint/2010/main" val="13440233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A8F5FC-EA08-E2B7-7D8E-BE41F1574F6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E1637F84-14BE-E85B-6A7F-D0C4BFD998B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A4CFC04-C644-AE0C-CAEF-94092119E49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6376610-16DF-2A73-BCE6-46B8E0E860F9}"/>
              </a:ext>
            </a:extLst>
          </p:cNvPr>
          <p:cNvSpPr>
            <a:spLocks noGrp="1"/>
          </p:cNvSpPr>
          <p:nvPr>
            <p:ph type="dt" sz="half" idx="10"/>
          </p:nvPr>
        </p:nvSpPr>
        <p:spPr/>
        <p:txBody>
          <a:bodyPr/>
          <a:lstStyle/>
          <a:p>
            <a:fld id="{0FFCC375-34CF-B24E-938D-C0EF328C0D3C}" type="datetimeFigureOut">
              <a:rPr lang="en-US" smtClean="0"/>
              <a:t>5/4/2023</a:t>
            </a:fld>
            <a:endParaRPr lang="en-US"/>
          </a:p>
        </p:txBody>
      </p:sp>
      <p:sp>
        <p:nvSpPr>
          <p:cNvPr id="6" name="Footer Placeholder 5">
            <a:extLst>
              <a:ext uri="{FF2B5EF4-FFF2-40B4-BE49-F238E27FC236}">
                <a16:creationId xmlns:a16="http://schemas.microsoft.com/office/drawing/2014/main" id="{4FF7CA4C-22E6-043E-3005-5EBCC0C6E10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04CB6AC-54C7-ABCF-51F1-94F23B4DAC04}"/>
              </a:ext>
            </a:extLst>
          </p:cNvPr>
          <p:cNvSpPr>
            <a:spLocks noGrp="1"/>
          </p:cNvSpPr>
          <p:nvPr>
            <p:ph type="sldNum" sz="quarter" idx="12"/>
          </p:nvPr>
        </p:nvSpPr>
        <p:spPr/>
        <p:txBody>
          <a:bodyPr/>
          <a:lstStyle/>
          <a:p>
            <a:fld id="{7CC8CAEF-1352-1948-B2B1-9DDDAD58E52F}" type="slidenum">
              <a:rPr lang="en-US" smtClean="0"/>
              <a:t>‹#›</a:t>
            </a:fld>
            <a:endParaRPr lang="en-US"/>
          </a:p>
        </p:txBody>
      </p:sp>
    </p:spTree>
    <p:extLst>
      <p:ext uri="{BB962C8B-B14F-4D97-AF65-F5344CB8AC3E}">
        <p14:creationId xmlns:p14="http://schemas.microsoft.com/office/powerpoint/2010/main" val="28972151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373697-E83C-3B5E-B1A7-56BC103B59F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9731BEE6-D919-45DD-D815-7F30E0FD9D7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77A0B5A6-B40E-3AB7-0FBA-AA67FC97951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097DDC7-C24F-AEB6-4DB5-E2B2445BA9AC}"/>
              </a:ext>
            </a:extLst>
          </p:cNvPr>
          <p:cNvSpPr>
            <a:spLocks noGrp="1"/>
          </p:cNvSpPr>
          <p:nvPr>
            <p:ph type="dt" sz="half" idx="10"/>
          </p:nvPr>
        </p:nvSpPr>
        <p:spPr/>
        <p:txBody>
          <a:bodyPr/>
          <a:lstStyle/>
          <a:p>
            <a:fld id="{0FFCC375-34CF-B24E-938D-C0EF328C0D3C}" type="datetimeFigureOut">
              <a:rPr lang="en-US" smtClean="0"/>
              <a:t>5/4/2023</a:t>
            </a:fld>
            <a:endParaRPr lang="en-US"/>
          </a:p>
        </p:txBody>
      </p:sp>
      <p:sp>
        <p:nvSpPr>
          <p:cNvPr id="6" name="Footer Placeholder 5">
            <a:extLst>
              <a:ext uri="{FF2B5EF4-FFF2-40B4-BE49-F238E27FC236}">
                <a16:creationId xmlns:a16="http://schemas.microsoft.com/office/drawing/2014/main" id="{C9252CEF-227E-F4E6-8954-70AD1D057E2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181EFE4-848C-D386-91F6-EBD9866DC18F}"/>
              </a:ext>
            </a:extLst>
          </p:cNvPr>
          <p:cNvSpPr>
            <a:spLocks noGrp="1"/>
          </p:cNvSpPr>
          <p:nvPr>
            <p:ph type="sldNum" sz="quarter" idx="12"/>
          </p:nvPr>
        </p:nvSpPr>
        <p:spPr/>
        <p:txBody>
          <a:bodyPr/>
          <a:lstStyle/>
          <a:p>
            <a:fld id="{7CC8CAEF-1352-1948-B2B1-9DDDAD58E52F}" type="slidenum">
              <a:rPr lang="en-US" smtClean="0"/>
              <a:t>‹#›</a:t>
            </a:fld>
            <a:endParaRPr lang="en-US"/>
          </a:p>
        </p:txBody>
      </p:sp>
    </p:spTree>
    <p:extLst>
      <p:ext uri="{BB962C8B-B14F-4D97-AF65-F5344CB8AC3E}">
        <p14:creationId xmlns:p14="http://schemas.microsoft.com/office/powerpoint/2010/main" val="29673761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C79701-4EA9-B9A8-E5FB-34BFDCC7DEE9}"/>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4CE815B-3772-0145-DD6E-BC757CE32CF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BBB723B-8B68-A358-EFBC-D538A7185CCA}"/>
              </a:ext>
            </a:extLst>
          </p:cNvPr>
          <p:cNvSpPr>
            <a:spLocks noGrp="1"/>
          </p:cNvSpPr>
          <p:nvPr>
            <p:ph type="dt" sz="half" idx="10"/>
          </p:nvPr>
        </p:nvSpPr>
        <p:spPr/>
        <p:txBody>
          <a:bodyPr/>
          <a:lstStyle/>
          <a:p>
            <a:fld id="{0FFCC375-34CF-B24E-938D-C0EF328C0D3C}" type="datetimeFigureOut">
              <a:rPr lang="en-US" smtClean="0"/>
              <a:t>5/4/2023</a:t>
            </a:fld>
            <a:endParaRPr lang="en-US"/>
          </a:p>
        </p:txBody>
      </p:sp>
      <p:sp>
        <p:nvSpPr>
          <p:cNvPr id="5" name="Footer Placeholder 4">
            <a:extLst>
              <a:ext uri="{FF2B5EF4-FFF2-40B4-BE49-F238E27FC236}">
                <a16:creationId xmlns:a16="http://schemas.microsoft.com/office/drawing/2014/main" id="{CC8748B4-83E9-15DB-CFF3-EE67B60AC3C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0D2B2EF-8191-0FAE-8871-C8FD430152D6}"/>
              </a:ext>
            </a:extLst>
          </p:cNvPr>
          <p:cNvSpPr>
            <a:spLocks noGrp="1"/>
          </p:cNvSpPr>
          <p:nvPr>
            <p:ph type="sldNum" sz="quarter" idx="12"/>
          </p:nvPr>
        </p:nvSpPr>
        <p:spPr/>
        <p:txBody>
          <a:bodyPr/>
          <a:lstStyle/>
          <a:p>
            <a:fld id="{7CC8CAEF-1352-1948-B2B1-9DDDAD58E52F}" type="slidenum">
              <a:rPr lang="en-US" smtClean="0"/>
              <a:t>‹#›</a:t>
            </a:fld>
            <a:endParaRPr lang="en-US"/>
          </a:p>
        </p:txBody>
      </p:sp>
    </p:spTree>
    <p:extLst>
      <p:ext uri="{BB962C8B-B14F-4D97-AF65-F5344CB8AC3E}">
        <p14:creationId xmlns:p14="http://schemas.microsoft.com/office/powerpoint/2010/main" val="39421022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40D20B9-A922-9FFB-5B51-DB7083C5DFE9}"/>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1494EC4-6C31-8A7B-7682-6DE0BD66D9FA}"/>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1F5DEA7-22BC-ADD8-DCD7-1ABB063F6F6C}"/>
              </a:ext>
            </a:extLst>
          </p:cNvPr>
          <p:cNvSpPr>
            <a:spLocks noGrp="1"/>
          </p:cNvSpPr>
          <p:nvPr>
            <p:ph type="dt" sz="half" idx="10"/>
          </p:nvPr>
        </p:nvSpPr>
        <p:spPr/>
        <p:txBody>
          <a:bodyPr/>
          <a:lstStyle/>
          <a:p>
            <a:fld id="{0FFCC375-34CF-B24E-938D-C0EF328C0D3C}" type="datetimeFigureOut">
              <a:rPr lang="en-US" smtClean="0"/>
              <a:t>5/4/2023</a:t>
            </a:fld>
            <a:endParaRPr lang="en-US"/>
          </a:p>
        </p:txBody>
      </p:sp>
      <p:sp>
        <p:nvSpPr>
          <p:cNvPr id="5" name="Footer Placeholder 4">
            <a:extLst>
              <a:ext uri="{FF2B5EF4-FFF2-40B4-BE49-F238E27FC236}">
                <a16:creationId xmlns:a16="http://schemas.microsoft.com/office/drawing/2014/main" id="{291AA8EB-FCA7-48CF-3FCA-DCF6D037674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49962E-D1C4-14AE-C83A-D18D67DD83CF}"/>
              </a:ext>
            </a:extLst>
          </p:cNvPr>
          <p:cNvSpPr>
            <a:spLocks noGrp="1"/>
          </p:cNvSpPr>
          <p:nvPr>
            <p:ph type="sldNum" sz="quarter" idx="12"/>
          </p:nvPr>
        </p:nvSpPr>
        <p:spPr/>
        <p:txBody>
          <a:bodyPr/>
          <a:lstStyle/>
          <a:p>
            <a:fld id="{7CC8CAEF-1352-1948-B2B1-9DDDAD58E52F}" type="slidenum">
              <a:rPr lang="en-US" smtClean="0"/>
              <a:t>‹#›</a:t>
            </a:fld>
            <a:endParaRPr lang="en-US"/>
          </a:p>
        </p:txBody>
      </p:sp>
    </p:spTree>
    <p:extLst>
      <p:ext uri="{BB962C8B-B14F-4D97-AF65-F5344CB8AC3E}">
        <p14:creationId xmlns:p14="http://schemas.microsoft.com/office/powerpoint/2010/main" val="7141749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F2EE136-4198-3003-3D9A-F77A53C075E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1D0BA28-1A4C-92A3-6E0B-35A5206B48D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C6A2BFE-9ED9-4996-6F52-9F7A15EB638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FFCC375-34CF-B24E-938D-C0EF328C0D3C}" type="datetimeFigureOut">
              <a:rPr lang="en-US" smtClean="0"/>
              <a:t>5/4/2023</a:t>
            </a:fld>
            <a:endParaRPr lang="en-US"/>
          </a:p>
        </p:txBody>
      </p:sp>
      <p:sp>
        <p:nvSpPr>
          <p:cNvPr id="5" name="Footer Placeholder 4">
            <a:extLst>
              <a:ext uri="{FF2B5EF4-FFF2-40B4-BE49-F238E27FC236}">
                <a16:creationId xmlns:a16="http://schemas.microsoft.com/office/drawing/2014/main" id="{810304C6-A6B6-C96B-A39D-BC759B48F28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8B99CBE-6956-62CF-309C-7B112D3A0D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CC8CAEF-1352-1948-B2B1-9DDDAD58E52F}" type="slidenum">
              <a:rPr lang="en-US" smtClean="0"/>
              <a:t>‹#›</a:t>
            </a:fld>
            <a:endParaRPr lang="en-US"/>
          </a:p>
        </p:txBody>
      </p:sp>
    </p:spTree>
    <p:extLst>
      <p:ext uri="{BB962C8B-B14F-4D97-AF65-F5344CB8AC3E}">
        <p14:creationId xmlns:p14="http://schemas.microsoft.com/office/powerpoint/2010/main" val="327309888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hyperlink" Target="https://weeblytutorials.com/web-analytic-tools/" TargetMode="Externa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theconversation.com/crime-agency-scores-on-match-fixing-but-needs-backing-in-drugs-fight-21195" TargetMode="External"/></Relationships>
</file>

<file path=ppt/slides/_rels/slide5.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4.jpeg"/><Relationship Id="rId7" Type="http://schemas.openxmlformats.org/officeDocument/2006/relationships/diagramColors" Target="../diagrams/colors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10" Type="http://schemas.openxmlformats.org/officeDocument/2006/relationships/hyperlink" Target="http://411.ca/blog/advertisers/2011-small-business-trends/" TargetMode="External"/><Relationship Id="rId4" Type="http://schemas.openxmlformats.org/officeDocument/2006/relationships/diagramData" Target="../diagrams/data1.xml"/><Relationship Id="rId9" Type="http://schemas.openxmlformats.org/officeDocument/2006/relationships/image" Target="../media/image5.jpeg"/></Relationships>
</file>

<file path=ppt/slides/_rels/slide6.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6.jpeg"/><Relationship Id="rId7" Type="http://schemas.openxmlformats.org/officeDocument/2006/relationships/diagramColors" Target="../diagrams/colors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7.xml.rels><?xml version="1.0" encoding="UTF-8" standalone="yes"?>
<Relationships xmlns="http://schemas.openxmlformats.org/package/2006/relationships"><Relationship Id="rId8" Type="http://schemas.openxmlformats.org/officeDocument/2006/relationships/image" Target="../media/image7.jpe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7.xml"/><Relationship Id="rId1" Type="http://schemas.openxmlformats.org/officeDocument/2006/relationships/slideLayout" Target="../slideLayouts/slideLayout6.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 Id="rId9" Type="http://schemas.openxmlformats.org/officeDocument/2006/relationships/hyperlink" Target="http://www.metmuseum.org/art/collection/search/24855" TargetMode="Externa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hyperlink" Target="https://pxhere.com/en/photo/1566887"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3.xml"/><Relationship Id="rId1" Type="http://schemas.openxmlformats.org/officeDocument/2006/relationships/slideLayout" Target="../slideLayouts/slideLayout2.xml"/><Relationship Id="rId5" Type="http://schemas.openxmlformats.org/officeDocument/2006/relationships/hyperlink" Target="https://creativecommons.org/licenses/by/3.0/" TargetMode="External"/><Relationship Id="rId4" Type="http://schemas.openxmlformats.org/officeDocument/2006/relationships/hyperlink" Target="https://sunlightfoundation.com/2014/12/09/in-honor-of-international-anti-corruption-day-new-tools-for-transparency/"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rtlCol="0" anchor="ctr"/>
          <a:lstStyle/>
          <a:p>
            <a:endParaRPr lang="en-US"/>
          </a:p>
        </p:txBody>
      </p:sp>
      <p:sp>
        <p:nvSpPr>
          <p:cNvPr id="4" name="Rectangle 3">
            <a:extLst>
              <a:ext uri="{FF2B5EF4-FFF2-40B4-BE49-F238E27FC236}">
                <a16:creationId xmlns:a16="http://schemas.microsoft.com/office/drawing/2014/main" id="{86EE689A-C961-AEBD-5338-C93906A4955C}"/>
              </a:ext>
            </a:extLst>
          </p:cNvPr>
          <p:cNvSpPr/>
          <p:nvPr/>
        </p:nvSpPr>
        <p:spPr>
          <a:xfrm>
            <a:off x="838200" y="713312"/>
            <a:ext cx="4038600" cy="5431376"/>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kern="1200">
                <a:ln/>
                <a:solidFill>
                  <a:schemeClr val="tx1"/>
                </a:solidFill>
                <a:effectLst>
                  <a:outerShdw blurRad="38100" dist="19050" dir="2700000" algn="tl" rotWithShape="0">
                    <a:schemeClr val="dk1">
                      <a:lumMod val="50000"/>
                      <a:alpha val="40000"/>
                    </a:schemeClr>
                  </a:outerShdw>
                </a:effectLst>
                <a:latin typeface="+mj-lt"/>
                <a:ea typeface="+mj-ea"/>
                <a:cs typeface="+mj-cs"/>
              </a:rPr>
              <a:t>KEY CHALLENGES WHEN RESPONDING TO SOC</a:t>
            </a:r>
            <a:endParaRPr lang="en-US" sz="4400" b="1" kern="1200" cap="none" spc="0">
              <a:ln/>
              <a:solidFill>
                <a:schemeClr val="tx1"/>
              </a:solidFill>
              <a:effectLst>
                <a:outerShdw blurRad="38100" dist="19050" dir="2700000" algn="tl" rotWithShape="0">
                  <a:schemeClr val="dk1">
                    <a:lumMod val="50000"/>
                    <a:alpha val="40000"/>
                  </a:schemeClr>
                </a:outerShdw>
              </a:effectLst>
              <a:latin typeface="+mj-lt"/>
              <a:ea typeface="+mj-ea"/>
              <a:cs typeface="+mj-cs"/>
            </a:endParaRPr>
          </a:p>
        </p:txBody>
      </p:sp>
      <p:sp>
        <p:nvSpPr>
          <p:cNvPr id="3" name="Subtitle 2">
            <a:extLst>
              <a:ext uri="{FF2B5EF4-FFF2-40B4-BE49-F238E27FC236}">
                <a16:creationId xmlns:a16="http://schemas.microsoft.com/office/drawing/2014/main" id="{0887755A-2E7C-B6B6-D499-127530468D0B}"/>
              </a:ext>
            </a:extLst>
          </p:cNvPr>
          <p:cNvSpPr>
            <a:spLocks noGrp="1"/>
          </p:cNvSpPr>
          <p:nvPr>
            <p:ph type="subTitle" idx="1"/>
          </p:nvPr>
        </p:nvSpPr>
        <p:spPr>
          <a:xfrm>
            <a:off x="6095999" y="713313"/>
            <a:ext cx="5257801" cy="5431376"/>
          </a:xfrm>
        </p:spPr>
        <p:txBody>
          <a:bodyPr vert="horz" lIns="91440" tIns="45720" rIns="91440" bIns="45720" rtlCol="0" anchor="ctr">
            <a:normAutofit/>
          </a:bodyPr>
          <a:lstStyle/>
          <a:p>
            <a:pPr algn="l"/>
            <a:r>
              <a:rPr lang="en-US" sz="2000"/>
              <a:t>CAITLIN CARTER </a:t>
            </a:r>
          </a:p>
          <a:p>
            <a:pPr algn="l"/>
            <a:r>
              <a:rPr lang="en-US" sz="2000"/>
              <a:t>2003634</a:t>
            </a:r>
          </a:p>
          <a:p>
            <a:pPr algn="l"/>
            <a:r>
              <a:rPr lang="en-US" sz="2000"/>
              <a:t>UNIVERISTY OF WALES TRINITY SAINT DAVID </a:t>
            </a:r>
          </a:p>
          <a:p>
            <a:pPr algn="l"/>
            <a:r>
              <a:rPr lang="en-US" sz="2000"/>
              <a:t>BMCP6002</a:t>
            </a:r>
          </a:p>
        </p:txBody>
      </p:sp>
      <p:pic>
        <p:nvPicPr>
          <p:cNvPr id="5" name="Picture 4" descr="Logo&#10;&#10;Description automatically generated">
            <a:extLst>
              <a:ext uri="{FF2B5EF4-FFF2-40B4-BE49-F238E27FC236}">
                <a16:creationId xmlns:a16="http://schemas.microsoft.com/office/drawing/2014/main" id="{61186A9F-D30A-D7C0-58AB-FBA570F05D6F}"/>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9013952" y="4432300"/>
            <a:ext cx="3175000" cy="2425700"/>
          </a:xfrm>
          <a:prstGeom prst="rect">
            <a:avLst/>
          </a:prstGeom>
        </p:spPr>
      </p:pic>
    </p:spTree>
    <p:extLst>
      <p:ext uri="{BB962C8B-B14F-4D97-AF65-F5344CB8AC3E}">
        <p14:creationId xmlns:p14="http://schemas.microsoft.com/office/powerpoint/2010/main" val="644753077"/>
      </p:ext>
    </p:extLst>
  </p:cSld>
  <p:clrMapOvr>
    <a:masterClrMapping/>
  </p:clrMapOvr>
  <mc:AlternateContent xmlns:mc="http://schemas.openxmlformats.org/markup-compatibility/2006" xmlns:p14="http://schemas.microsoft.com/office/powerpoint/2010/main">
    <mc:Choice Requires="p14">
      <p:transition spd="slow" p14:dur="2000" advTm="8142"/>
    </mc:Choice>
    <mc:Fallback xmlns="">
      <p:transition spd="slow" advTm="8142"/>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7">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9">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3A57E03E-2C2E-07AA-816D-8135403FA9EF}"/>
              </a:ext>
            </a:extLst>
          </p:cNvPr>
          <p:cNvSpPr>
            <a:spLocks noGrp="1"/>
          </p:cNvSpPr>
          <p:nvPr>
            <p:ph type="title"/>
          </p:nvPr>
        </p:nvSpPr>
        <p:spPr>
          <a:xfrm>
            <a:off x="838200" y="401221"/>
            <a:ext cx="10515600" cy="1348065"/>
          </a:xfrm>
        </p:spPr>
        <p:txBody>
          <a:bodyPr>
            <a:normAutofit/>
          </a:bodyPr>
          <a:lstStyle/>
          <a:p>
            <a:r>
              <a:rPr lang="en-US" sz="5400" b="1">
                <a:solidFill>
                  <a:srgbClr val="FFFFFF"/>
                </a:solidFill>
                <a:latin typeface="Bierstadt Display" panose="020B0004020202020204" pitchFamily="34" charset="0"/>
              </a:rPr>
              <a:t>Previous approaches</a:t>
            </a:r>
          </a:p>
        </p:txBody>
      </p:sp>
      <p:sp>
        <p:nvSpPr>
          <p:cNvPr id="3" name="Content Placeholder 2">
            <a:extLst>
              <a:ext uri="{FF2B5EF4-FFF2-40B4-BE49-F238E27FC236}">
                <a16:creationId xmlns:a16="http://schemas.microsoft.com/office/drawing/2014/main" id="{08C8A71A-7430-F811-9C81-7B29C3C42584}"/>
              </a:ext>
            </a:extLst>
          </p:cNvPr>
          <p:cNvSpPr>
            <a:spLocks noGrp="1"/>
          </p:cNvSpPr>
          <p:nvPr>
            <p:ph idx="1"/>
          </p:nvPr>
        </p:nvSpPr>
        <p:spPr>
          <a:xfrm>
            <a:off x="410367" y="2471043"/>
            <a:ext cx="11368217" cy="4287301"/>
          </a:xfrm>
        </p:spPr>
        <p:txBody>
          <a:bodyPr>
            <a:normAutofit lnSpcReduction="10000"/>
          </a:bodyPr>
          <a:lstStyle/>
          <a:p>
            <a:r>
              <a:rPr lang="en-US" sz="2200"/>
              <a:t>Approaches taken to combat Serious and </a:t>
            </a:r>
            <a:r>
              <a:rPr lang="en-US" sz="2200" err="1"/>
              <a:t>Organised</a:t>
            </a:r>
            <a:r>
              <a:rPr lang="en-US" sz="2200"/>
              <a:t> Crime have not been effective – despite all previous prevention strategies, a substantial volume of SOC remains concealed and underreported. </a:t>
            </a:r>
          </a:p>
          <a:p>
            <a:pPr marL="0" indent="0">
              <a:buNone/>
            </a:pPr>
            <a:r>
              <a:rPr lang="en-US" sz="2200"/>
              <a:t>Previous efforts and strategies: </a:t>
            </a:r>
          </a:p>
          <a:p>
            <a:pPr marL="514350" indent="-514350">
              <a:buFont typeface="+mj-lt"/>
              <a:buAutoNum type="arabicPeriod"/>
            </a:pPr>
            <a:r>
              <a:rPr lang="en-US" sz="2200"/>
              <a:t>UK Border Agency (UKBA)/UK Visas and Immigration </a:t>
            </a:r>
          </a:p>
          <a:p>
            <a:pPr marL="514350" indent="-514350">
              <a:buFont typeface="+mj-lt"/>
              <a:buAutoNum type="arabicPeriod"/>
            </a:pPr>
            <a:r>
              <a:rPr lang="en-US" sz="2200"/>
              <a:t>Her Majesty’s Revenue and Customs (HMRC) – monitors </a:t>
            </a:r>
            <a:r>
              <a:rPr lang="en-US" sz="2200" err="1"/>
              <a:t>behaviour</a:t>
            </a:r>
            <a:r>
              <a:rPr lang="en-US" sz="2200"/>
              <a:t> of released offenders on license</a:t>
            </a:r>
          </a:p>
          <a:p>
            <a:pPr marL="514350" indent="-514350">
              <a:buFont typeface="+mj-lt"/>
              <a:buAutoNum type="arabicPeriod"/>
            </a:pPr>
            <a:r>
              <a:rPr lang="en-US" sz="2200"/>
              <a:t>Serious Crime Prevention Orders (SCPOs)</a:t>
            </a:r>
          </a:p>
          <a:p>
            <a:pPr marL="514350" indent="-514350">
              <a:buFont typeface="+mj-lt"/>
              <a:buAutoNum type="arabicPeriod"/>
            </a:pPr>
            <a:r>
              <a:rPr lang="en-US" sz="2200"/>
              <a:t>Travel Restriction Order (TRO) – offender convicted of drug trafficking offence </a:t>
            </a:r>
          </a:p>
          <a:p>
            <a:pPr marL="514350" indent="-514350">
              <a:buFont typeface="+mj-lt"/>
              <a:buAutoNum type="arabicPeriod"/>
            </a:pPr>
            <a:r>
              <a:rPr lang="en-US" sz="2200"/>
              <a:t>National Prisons Intelligence Coordination Centre (NPICC) – established as a multiagency unit to coordinate the response to the threat from </a:t>
            </a:r>
            <a:r>
              <a:rPr lang="en-US" sz="2200" err="1"/>
              <a:t>organised</a:t>
            </a:r>
            <a:r>
              <a:rPr lang="en-US" sz="2200"/>
              <a:t> crime, extremists and terrorist prisoners across the UK</a:t>
            </a:r>
          </a:p>
          <a:p>
            <a:pPr marL="0" indent="0">
              <a:buNone/>
            </a:pPr>
            <a:endParaRPr lang="en-US" sz="2200"/>
          </a:p>
          <a:p>
            <a:endParaRPr lang="en-US" sz="2200"/>
          </a:p>
          <a:p>
            <a:endParaRPr lang="en-US" sz="2200"/>
          </a:p>
        </p:txBody>
      </p:sp>
      <p:sp>
        <p:nvSpPr>
          <p:cNvPr id="4" name="TextBox 3">
            <a:extLst>
              <a:ext uri="{FF2B5EF4-FFF2-40B4-BE49-F238E27FC236}">
                <a16:creationId xmlns:a16="http://schemas.microsoft.com/office/drawing/2014/main" id="{34DB536D-D892-D1A0-2E70-6CF80B2DF6A4}"/>
              </a:ext>
            </a:extLst>
          </p:cNvPr>
          <p:cNvSpPr txBox="1"/>
          <p:nvPr/>
        </p:nvSpPr>
        <p:spPr>
          <a:xfrm>
            <a:off x="5832389" y="6523595"/>
            <a:ext cx="6766930" cy="276999"/>
          </a:xfrm>
          <a:prstGeom prst="rect">
            <a:avLst/>
          </a:prstGeom>
          <a:noFill/>
        </p:spPr>
        <p:txBody>
          <a:bodyPr wrap="square" rtlCol="0">
            <a:spAutoFit/>
          </a:bodyPr>
          <a:lstStyle/>
          <a:p>
            <a:r>
              <a:rPr lang="en-US" sz="1200">
                <a:solidFill>
                  <a:schemeClr val="tx1">
                    <a:lumMod val="50000"/>
                    <a:lumOff val="50000"/>
                  </a:schemeClr>
                </a:solidFill>
              </a:rPr>
              <a:t>UK Parliament (2019) Home Office (2009) National Crime Agency (2013) National Audit Office (2019) </a:t>
            </a:r>
          </a:p>
        </p:txBody>
      </p:sp>
    </p:spTree>
    <p:extLst>
      <p:ext uri="{BB962C8B-B14F-4D97-AF65-F5344CB8AC3E}">
        <p14:creationId xmlns:p14="http://schemas.microsoft.com/office/powerpoint/2010/main" val="4293296514"/>
      </p:ext>
    </p:extLst>
  </p:cSld>
  <p:clrMapOvr>
    <a:masterClrMapping/>
  </p:clrMapOvr>
  <mc:AlternateContent xmlns:mc="http://schemas.openxmlformats.org/markup-compatibility/2006" xmlns:p14="http://schemas.microsoft.com/office/powerpoint/2010/main">
    <mc:Choice Requires="p14">
      <p:transition spd="slow" p14:dur="2000" advTm="61129"/>
    </mc:Choice>
    <mc:Fallback xmlns="">
      <p:transition spd="slow" advTm="61129"/>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C54F4CE-85F0-46ED-80DA-9518C9251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669216FA-293F-4DFA-AF49-122081674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7814528" cy="6858000"/>
          </a:xfrm>
          <a:custGeom>
            <a:avLst/>
            <a:gdLst>
              <a:gd name="connsiteX0" fmla="*/ 7814528 w 7814528"/>
              <a:gd name="connsiteY0" fmla="*/ 0 h 6858000"/>
              <a:gd name="connsiteX1" fmla="*/ 4918634 w 7814528"/>
              <a:gd name="connsiteY1" fmla="*/ 0 h 6858000"/>
              <a:gd name="connsiteX2" fmla="*/ 3846377 w 7814528"/>
              <a:gd name="connsiteY2" fmla="*/ 0 h 6858000"/>
              <a:gd name="connsiteX3" fmla="*/ 1560224 w 7814528"/>
              <a:gd name="connsiteY3" fmla="*/ 0 h 6858000"/>
              <a:gd name="connsiteX4" fmla="*/ 1545811 w 7814528"/>
              <a:gd name="connsiteY4" fmla="*/ 52964 h 6858000"/>
              <a:gd name="connsiteX5" fmla="*/ 1507504 w 7814528"/>
              <a:gd name="connsiteY5" fmla="*/ 89121 h 6858000"/>
              <a:gd name="connsiteX6" fmla="*/ 1509331 w 7814528"/>
              <a:gd name="connsiteY6" fmla="*/ 143623 h 6858000"/>
              <a:gd name="connsiteX7" fmla="*/ 1476497 w 7814528"/>
              <a:gd name="connsiteY7" fmla="*/ 182099 h 6858000"/>
              <a:gd name="connsiteX8" fmla="*/ 1448939 w 7814528"/>
              <a:gd name="connsiteY8" fmla="*/ 236597 h 6858000"/>
              <a:gd name="connsiteX9" fmla="*/ 1420047 w 7814528"/>
              <a:gd name="connsiteY9" fmla="*/ 334926 h 6858000"/>
              <a:gd name="connsiteX10" fmla="*/ 1379508 w 7814528"/>
              <a:gd name="connsiteY10" fmla="*/ 455615 h 6858000"/>
              <a:gd name="connsiteX11" fmla="*/ 1387994 w 7814528"/>
              <a:gd name="connsiteY11" fmla="*/ 515581 h 6858000"/>
              <a:gd name="connsiteX12" fmla="*/ 1369494 w 7814528"/>
              <a:gd name="connsiteY12" fmla="*/ 600848 h 6858000"/>
              <a:gd name="connsiteX13" fmla="*/ 1385058 w 7814528"/>
              <a:gd name="connsiteY13" fmla="*/ 712462 h 6858000"/>
              <a:gd name="connsiteX14" fmla="*/ 1312535 w 7814528"/>
              <a:gd name="connsiteY14" fmla="*/ 779617 h 6858000"/>
              <a:gd name="connsiteX15" fmla="*/ 1327355 w 7814528"/>
              <a:gd name="connsiteY15" fmla="*/ 890133 h 6858000"/>
              <a:gd name="connsiteX16" fmla="*/ 1366472 w 7814528"/>
              <a:gd name="connsiteY16" fmla="*/ 950605 h 6858000"/>
              <a:gd name="connsiteX17" fmla="*/ 1386886 w 7814528"/>
              <a:gd name="connsiteY17" fmla="*/ 1051638 h 6858000"/>
              <a:gd name="connsiteX18" fmla="*/ 1370890 w 7814528"/>
              <a:gd name="connsiteY18" fmla="*/ 1102487 h 6858000"/>
              <a:gd name="connsiteX19" fmla="*/ 1341022 w 7814528"/>
              <a:gd name="connsiteY19" fmla="*/ 1164961 h 6858000"/>
              <a:gd name="connsiteX20" fmla="*/ 1342836 w 7814528"/>
              <a:gd name="connsiteY20" fmla="*/ 1249089 h 6858000"/>
              <a:gd name="connsiteX21" fmla="*/ 1306738 w 7814528"/>
              <a:gd name="connsiteY21" fmla="*/ 1345177 h 6858000"/>
              <a:gd name="connsiteX22" fmla="*/ 1300572 w 7814528"/>
              <a:gd name="connsiteY22" fmla="*/ 1349556 h 6858000"/>
              <a:gd name="connsiteX23" fmla="*/ 1299545 w 7814528"/>
              <a:gd name="connsiteY23" fmla="*/ 1357170 h 6858000"/>
              <a:gd name="connsiteX24" fmla="*/ 1303870 w 7814528"/>
              <a:gd name="connsiteY24" fmla="*/ 1361656 h 6858000"/>
              <a:gd name="connsiteX25" fmla="*/ 1291699 w 7814528"/>
              <a:gd name="connsiteY25" fmla="*/ 1421105 h 6858000"/>
              <a:gd name="connsiteX26" fmla="*/ 1268505 w 7814528"/>
              <a:gd name="connsiteY26" fmla="*/ 1489998 h 6858000"/>
              <a:gd name="connsiteX27" fmla="*/ 1273852 w 7814528"/>
              <a:gd name="connsiteY27" fmla="*/ 1558391 h 6858000"/>
              <a:gd name="connsiteX28" fmla="*/ 1269886 w 7814528"/>
              <a:gd name="connsiteY28" fmla="*/ 1634781 h 6858000"/>
              <a:gd name="connsiteX29" fmla="*/ 1267725 w 7814528"/>
              <a:gd name="connsiteY29" fmla="*/ 1680343 h 6858000"/>
              <a:gd name="connsiteX30" fmla="*/ 1245845 w 7814528"/>
              <a:gd name="connsiteY30" fmla="*/ 1810891 h 6858000"/>
              <a:gd name="connsiteX31" fmla="*/ 1197494 w 7814528"/>
              <a:gd name="connsiteY31" fmla="*/ 1985855 h 6858000"/>
              <a:gd name="connsiteX32" fmla="*/ 1180450 w 7814528"/>
              <a:gd name="connsiteY32" fmla="*/ 2025741 h 6858000"/>
              <a:gd name="connsiteX33" fmla="*/ 1180389 w 7814528"/>
              <a:gd name="connsiteY33" fmla="*/ 2031780 h 6858000"/>
              <a:gd name="connsiteX34" fmla="*/ 1173755 w 7814528"/>
              <a:gd name="connsiteY34" fmla="*/ 2064932 h 6858000"/>
              <a:gd name="connsiteX35" fmla="*/ 1178518 w 7814528"/>
              <a:gd name="connsiteY35" fmla="*/ 2118139 h 6858000"/>
              <a:gd name="connsiteX36" fmla="*/ 1185141 w 7814528"/>
              <a:gd name="connsiteY36" fmla="*/ 2154737 h 6858000"/>
              <a:gd name="connsiteX37" fmla="*/ 1185020 w 7814528"/>
              <a:gd name="connsiteY37" fmla="*/ 2259305 h 6858000"/>
              <a:gd name="connsiteX38" fmla="*/ 1178049 w 7814528"/>
              <a:gd name="connsiteY38" fmla="*/ 2517573 h 6858000"/>
              <a:gd name="connsiteX39" fmla="*/ 1179496 w 7814528"/>
              <a:gd name="connsiteY39" fmla="*/ 2636046 h 6858000"/>
              <a:gd name="connsiteX40" fmla="*/ 1192574 w 7814528"/>
              <a:gd name="connsiteY40" fmla="*/ 2780324 h 6858000"/>
              <a:gd name="connsiteX41" fmla="*/ 1158036 w 7814528"/>
              <a:gd name="connsiteY41" fmla="*/ 3022588 h 6858000"/>
              <a:gd name="connsiteX42" fmla="*/ 1150044 w 7814528"/>
              <a:gd name="connsiteY42" fmla="*/ 3399727 h 6858000"/>
              <a:gd name="connsiteX43" fmla="*/ 1150150 w 7814528"/>
              <a:gd name="connsiteY43" fmla="*/ 3673177 h 6858000"/>
              <a:gd name="connsiteX44" fmla="*/ 1151174 w 7814528"/>
              <a:gd name="connsiteY44" fmla="*/ 3675779 h 6858000"/>
              <a:gd name="connsiteX45" fmla="*/ 1149664 w 7814528"/>
              <a:gd name="connsiteY45" fmla="*/ 3703595 h 6858000"/>
              <a:gd name="connsiteX46" fmla="*/ 1132881 w 7814528"/>
              <a:gd name="connsiteY46" fmla="*/ 3833633 h 6858000"/>
              <a:gd name="connsiteX47" fmla="*/ 1134815 w 7814528"/>
              <a:gd name="connsiteY47" fmla="*/ 3841018 h 6858000"/>
              <a:gd name="connsiteX48" fmla="*/ 1120250 w 7814528"/>
              <a:gd name="connsiteY48" fmla="*/ 3887430 h 6858000"/>
              <a:gd name="connsiteX49" fmla="*/ 1102131 w 7814528"/>
              <a:gd name="connsiteY49" fmla="*/ 4004432 h 6858000"/>
              <a:gd name="connsiteX50" fmla="*/ 1023613 w 7814528"/>
              <a:gd name="connsiteY50" fmla="*/ 4326337 h 6858000"/>
              <a:gd name="connsiteX51" fmla="*/ 978637 w 7814528"/>
              <a:gd name="connsiteY51" fmla="*/ 4400454 h 6858000"/>
              <a:gd name="connsiteX52" fmla="*/ 965082 w 7814528"/>
              <a:gd name="connsiteY52" fmla="*/ 4458968 h 6858000"/>
              <a:gd name="connsiteX53" fmla="*/ 920188 w 7814528"/>
              <a:gd name="connsiteY53" fmla="*/ 4639226 h 6858000"/>
              <a:gd name="connsiteX54" fmla="*/ 742368 w 7814528"/>
              <a:gd name="connsiteY54" fmla="*/ 4844222 h 6858000"/>
              <a:gd name="connsiteX55" fmla="*/ 607456 w 7814528"/>
              <a:gd name="connsiteY55" fmla="*/ 4966224 h 6858000"/>
              <a:gd name="connsiteX56" fmla="*/ 508178 w 7814528"/>
              <a:gd name="connsiteY56" fmla="*/ 5187685 h 6858000"/>
              <a:gd name="connsiteX57" fmla="*/ 534294 w 7814528"/>
              <a:gd name="connsiteY57" fmla="*/ 5284615 h 6858000"/>
              <a:gd name="connsiteX58" fmla="*/ 447707 w 7814528"/>
              <a:gd name="connsiteY58" fmla="*/ 5395474 h 6858000"/>
              <a:gd name="connsiteX59" fmla="*/ 387935 w 7814528"/>
              <a:gd name="connsiteY59" fmla="*/ 5513206 h 6858000"/>
              <a:gd name="connsiteX60" fmla="*/ 292998 w 7814528"/>
              <a:gd name="connsiteY60" fmla="*/ 5606846 h 6858000"/>
              <a:gd name="connsiteX61" fmla="*/ 312720 w 7814528"/>
              <a:gd name="connsiteY61" fmla="*/ 5718432 h 6858000"/>
              <a:gd name="connsiteX62" fmla="*/ 303403 w 7814528"/>
              <a:gd name="connsiteY62" fmla="*/ 5763866 h 6858000"/>
              <a:gd name="connsiteX63" fmla="*/ 274115 w 7814528"/>
              <a:gd name="connsiteY63" fmla="*/ 5897456 h 6858000"/>
              <a:gd name="connsiteX64" fmla="*/ 267877 w 7814528"/>
              <a:gd name="connsiteY64" fmla="*/ 5939124 h 6858000"/>
              <a:gd name="connsiteX65" fmla="*/ 258663 w 7814528"/>
              <a:gd name="connsiteY65" fmla="*/ 6050242 h 6858000"/>
              <a:gd name="connsiteX66" fmla="*/ 283914 w 7814528"/>
              <a:gd name="connsiteY66" fmla="*/ 6117636 h 6858000"/>
              <a:gd name="connsiteX67" fmla="*/ 322438 w 7814528"/>
              <a:gd name="connsiteY67" fmla="*/ 6227890 h 6858000"/>
              <a:gd name="connsiteX68" fmla="*/ 311534 w 7814528"/>
              <a:gd name="connsiteY68" fmla="*/ 6270812 h 6858000"/>
              <a:gd name="connsiteX69" fmla="*/ 280671 w 7814528"/>
              <a:gd name="connsiteY69" fmla="*/ 6223342 h 6858000"/>
              <a:gd name="connsiteX70" fmla="*/ 280789 w 7814528"/>
              <a:gd name="connsiteY70" fmla="*/ 6292076 h 6858000"/>
              <a:gd name="connsiteX71" fmla="*/ 278411 w 7814528"/>
              <a:gd name="connsiteY71" fmla="*/ 6346762 h 6858000"/>
              <a:gd name="connsiteX72" fmla="*/ 196833 w 7814528"/>
              <a:gd name="connsiteY72" fmla="*/ 6404216 h 6858000"/>
              <a:gd name="connsiteX73" fmla="*/ 186183 w 7814528"/>
              <a:gd name="connsiteY73" fmla="*/ 6460270 h 6858000"/>
              <a:gd name="connsiteX74" fmla="*/ 134005 w 7814528"/>
              <a:gd name="connsiteY74" fmla="*/ 6493382 h 6858000"/>
              <a:gd name="connsiteX75" fmla="*/ 131368 w 7814528"/>
              <a:gd name="connsiteY75" fmla="*/ 6500603 h 6858000"/>
              <a:gd name="connsiteX76" fmla="*/ 134632 w 7814528"/>
              <a:gd name="connsiteY76" fmla="*/ 6505906 h 6858000"/>
              <a:gd name="connsiteX77" fmla="*/ 109997 w 7814528"/>
              <a:gd name="connsiteY77" fmla="*/ 6561395 h 6858000"/>
              <a:gd name="connsiteX78" fmla="*/ 97687 w 7814528"/>
              <a:gd name="connsiteY78" fmla="*/ 6623770 h 6858000"/>
              <a:gd name="connsiteX79" fmla="*/ 53082 w 7814528"/>
              <a:gd name="connsiteY79" fmla="*/ 6696748 h 6858000"/>
              <a:gd name="connsiteX80" fmla="*/ 42878 w 7814528"/>
              <a:gd name="connsiteY80" fmla="*/ 6765511 h 6858000"/>
              <a:gd name="connsiteX81" fmla="*/ 30999 w 7814528"/>
              <a:gd name="connsiteY81" fmla="*/ 6809563 h 6858000"/>
              <a:gd name="connsiteX82" fmla="*/ 154 w 7814528"/>
              <a:gd name="connsiteY82" fmla="*/ 6857440 h 6858000"/>
              <a:gd name="connsiteX83" fmla="*/ 0 w 7814528"/>
              <a:gd name="connsiteY83" fmla="*/ 6858000 h 6858000"/>
              <a:gd name="connsiteX84" fmla="*/ 3846377 w 7814528"/>
              <a:gd name="connsiteY84" fmla="*/ 6858000 h 6858000"/>
              <a:gd name="connsiteX85" fmla="*/ 4918634 w 7814528"/>
              <a:gd name="connsiteY85" fmla="*/ 6858000 h 6858000"/>
              <a:gd name="connsiteX86" fmla="*/ 7814528 w 7814528"/>
              <a:gd name="connsiteY8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Lst>
            <a:rect l="l" t="t" r="r" b="b"/>
            <a:pathLst>
              <a:path w="7814528" h="6858000">
                <a:moveTo>
                  <a:pt x="7814528" y="0"/>
                </a:moveTo>
                <a:lnTo>
                  <a:pt x="4918634" y="0"/>
                </a:lnTo>
                <a:lnTo>
                  <a:pt x="3846377" y="0"/>
                </a:lnTo>
                <a:lnTo>
                  <a:pt x="1560224" y="0"/>
                </a:lnTo>
                <a:lnTo>
                  <a:pt x="1545811" y="52964"/>
                </a:lnTo>
                <a:cubicBezTo>
                  <a:pt x="1528410" y="78177"/>
                  <a:pt x="1517810" y="67775"/>
                  <a:pt x="1507504" y="89121"/>
                </a:cubicBezTo>
                <a:cubicBezTo>
                  <a:pt x="1508113" y="107288"/>
                  <a:pt x="1508722" y="125456"/>
                  <a:pt x="1509331" y="143623"/>
                </a:cubicBezTo>
                <a:cubicBezTo>
                  <a:pt x="1506516" y="157505"/>
                  <a:pt x="1450948" y="154163"/>
                  <a:pt x="1476497" y="182099"/>
                </a:cubicBezTo>
                <a:cubicBezTo>
                  <a:pt x="1477289" y="203409"/>
                  <a:pt x="1453597" y="215198"/>
                  <a:pt x="1448939" y="236597"/>
                </a:cubicBezTo>
                <a:cubicBezTo>
                  <a:pt x="1404813" y="323811"/>
                  <a:pt x="1432514" y="275061"/>
                  <a:pt x="1420047" y="334926"/>
                </a:cubicBezTo>
                <a:cubicBezTo>
                  <a:pt x="1410313" y="400073"/>
                  <a:pt x="1422800" y="355936"/>
                  <a:pt x="1379508" y="455615"/>
                </a:cubicBezTo>
                <a:cubicBezTo>
                  <a:pt x="1385931" y="489229"/>
                  <a:pt x="1380690" y="490382"/>
                  <a:pt x="1387994" y="515581"/>
                </a:cubicBezTo>
                <a:cubicBezTo>
                  <a:pt x="1405790" y="523813"/>
                  <a:pt x="1354208" y="591261"/>
                  <a:pt x="1369494" y="600848"/>
                </a:cubicBezTo>
                <a:cubicBezTo>
                  <a:pt x="1369503" y="646426"/>
                  <a:pt x="1385049" y="666884"/>
                  <a:pt x="1385058" y="712462"/>
                </a:cubicBezTo>
                <a:cubicBezTo>
                  <a:pt x="1371578" y="737413"/>
                  <a:pt x="1301411" y="773001"/>
                  <a:pt x="1312535" y="779617"/>
                </a:cubicBezTo>
                <a:cubicBezTo>
                  <a:pt x="1306880" y="822322"/>
                  <a:pt x="1322795" y="848662"/>
                  <a:pt x="1327355" y="890133"/>
                </a:cubicBezTo>
                <a:cubicBezTo>
                  <a:pt x="1310340" y="948105"/>
                  <a:pt x="1361739" y="906205"/>
                  <a:pt x="1366472" y="950605"/>
                </a:cubicBezTo>
                <a:lnTo>
                  <a:pt x="1386886" y="1051638"/>
                </a:lnTo>
                <a:lnTo>
                  <a:pt x="1370890" y="1102487"/>
                </a:lnTo>
                <a:lnTo>
                  <a:pt x="1341022" y="1164961"/>
                </a:lnTo>
                <a:cubicBezTo>
                  <a:pt x="1325635" y="1231008"/>
                  <a:pt x="1335585" y="1221954"/>
                  <a:pt x="1342836" y="1249089"/>
                </a:cubicBezTo>
                <a:cubicBezTo>
                  <a:pt x="1331059" y="1279763"/>
                  <a:pt x="1300805" y="1310433"/>
                  <a:pt x="1306738" y="1345177"/>
                </a:cubicBezTo>
                <a:cubicBezTo>
                  <a:pt x="1303557" y="1343687"/>
                  <a:pt x="1301735" y="1345624"/>
                  <a:pt x="1300572" y="1349556"/>
                </a:cubicBezTo>
                <a:lnTo>
                  <a:pt x="1299545" y="1357170"/>
                </a:lnTo>
                <a:lnTo>
                  <a:pt x="1303870" y="1361656"/>
                </a:lnTo>
                <a:cubicBezTo>
                  <a:pt x="1318344" y="1380369"/>
                  <a:pt x="1296755" y="1386887"/>
                  <a:pt x="1291699" y="1421105"/>
                </a:cubicBezTo>
                <a:cubicBezTo>
                  <a:pt x="1288206" y="1437353"/>
                  <a:pt x="1272286" y="1493313"/>
                  <a:pt x="1268505" y="1489998"/>
                </a:cubicBezTo>
                <a:lnTo>
                  <a:pt x="1273852" y="1558391"/>
                </a:lnTo>
                <a:cubicBezTo>
                  <a:pt x="1249752" y="1600697"/>
                  <a:pt x="1278105" y="1594593"/>
                  <a:pt x="1269886" y="1634781"/>
                </a:cubicBezTo>
                <a:cubicBezTo>
                  <a:pt x="1260574" y="1657385"/>
                  <a:pt x="1258711" y="1670409"/>
                  <a:pt x="1267725" y="1680343"/>
                </a:cubicBezTo>
                <a:cubicBezTo>
                  <a:pt x="1222526" y="1786031"/>
                  <a:pt x="1264454" y="1728006"/>
                  <a:pt x="1245845" y="1810891"/>
                </a:cubicBezTo>
                <a:cubicBezTo>
                  <a:pt x="1231459" y="1866045"/>
                  <a:pt x="1220375" y="1923519"/>
                  <a:pt x="1197494" y="1985855"/>
                </a:cubicBezTo>
                <a:lnTo>
                  <a:pt x="1180450" y="2025741"/>
                </a:lnTo>
                <a:lnTo>
                  <a:pt x="1180389" y="2031780"/>
                </a:lnTo>
                <a:cubicBezTo>
                  <a:pt x="1179373" y="2043912"/>
                  <a:pt x="1177313" y="2055306"/>
                  <a:pt x="1173755" y="2064932"/>
                </a:cubicBezTo>
                <a:cubicBezTo>
                  <a:pt x="1187987" y="2054984"/>
                  <a:pt x="1167308" y="2109329"/>
                  <a:pt x="1178518" y="2118139"/>
                </a:cubicBezTo>
                <a:cubicBezTo>
                  <a:pt x="1187958" y="2122956"/>
                  <a:pt x="1183883" y="2140566"/>
                  <a:pt x="1185141" y="2154737"/>
                </a:cubicBezTo>
                <a:cubicBezTo>
                  <a:pt x="1193612" y="2166165"/>
                  <a:pt x="1190732" y="2235860"/>
                  <a:pt x="1185020" y="2259305"/>
                </a:cubicBezTo>
                <a:lnTo>
                  <a:pt x="1178049" y="2517573"/>
                </a:lnTo>
                <a:cubicBezTo>
                  <a:pt x="1177128" y="2580363"/>
                  <a:pt x="1171628" y="2600315"/>
                  <a:pt x="1179496" y="2636046"/>
                </a:cubicBezTo>
                <a:cubicBezTo>
                  <a:pt x="1184616" y="2688494"/>
                  <a:pt x="1163332" y="2741828"/>
                  <a:pt x="1192574" y="2780324"/>
                </a:cubicBezTo>
                <a:cubicBezTo>
                  <a:pt x="1179558" y="2884035"/>
                  <a:pt x="1185698" y="2922794"/>
                  <a:pt x="1158036" y="3022588"/>
                </a:cubicBezTo>
                <a:cubicBezTo>
                  <a:pt x="1152947" y="3137700"/>
                  <a:pt x="1151991" y="3299532"/>
                  <a:pt x="1150044" y="3399727"/>
                </a:cubicBezTo>
                <a:cubicBezTo>
                  <a:pt x="1150079" y="3490877"/>
                  <a:pt x="1150115" y="3582027"/>
                  <a:pt x="1150150" y="3673177"/>
                </a:cubicBezTo>
                <a:lnTo>
                  <a:pt x="1151174" y="3675779"/>
                </a:lnTo>
                <a:cubicBezTo>
                  <a:pt x="1153016" y="3688315"/>
                  <a:pt x="1151974" y="3696849"/>
                  <a:pt x="1149664" y="3703595"/>
                </a:cubicBezTo>
                <a:lnTo>
                  <a:pt x="1132881" y="3833633"/>
                </a:lnTo>
                <a:lnTo>
                  <a:pt x="1134815" y="3841018"/>
                </a:lnTo>
                <a:lnTo>
                  <a:pt x="1120250" y="3887430"/>
                </a:lnTo>
                <a:cubicBezTo>
                  <a:pt x="1105791" y="3928762"/>
                  <a:pt x="1111561" y="3966554"/>
                  <a:pt x="1102131" y="4004432"/>
                </a:cubicBezTo>
                <a:cubicBezTo>
                  <a:pt x="1064064" y="4136055"/>
                  <a:pt x="1040701" y="4260393"/>
                  <a:pt x="1023613" y="4326337"/>
                </a:cubicBezTo>
                <a:cubicBezTo>
                  <a:pt x="1011608" y="4366877"/>
                  <a:pt x="986978" y="4380936"/>
                  <a:pt x="978637" y="4400454"/>
                </a:cubicBezTo>
                <a:cubicBezTo>
                  <a:pt x="973638" y="4417006"/>
                  <a:pt x="948720" y="4442947"/>
                  <a:pt x="965082" y="4458968"/>
                </a:cubicBezTo>
                <a:cubicBezTo>
                  <a:pt x="925918" y="4546524"/>
                  <a:pt x="944438" y="4565414"/>
                  <a:pt x="920188" y="4639226"/>
                </a:cubicBezTo>
                <a:lnTo>
                  <a:pt x="742368" y="4844222"/>
                </a:lnTo>
                <a:lnTo>
                  <a:pt x="607456" y="4966224"/>
                </a:lnTo>
                <a:cubicBezTo>
                  <a:pt x="552467" y="5030691"/>
                  <a:pt x="542133" y="5141843"/>
                  <a:pt x="508178" y="5187685"/>
                </a:cubicBezTo>
                <a:lnTo>
                  <a:pt x="534294" y="5284615"/>
                </a:lnTo>
                <a:lnTo>
                  <a:pt x="447707" y="5395474"/>
                </a:lnTo>
                <a:cubicBezTo>
                  <a:pt x="437363" y="5431641"/>
                  <a:pt x="402113" y="5463532"/>
                  <a:pt x="387935" y="5513206"/>
                </a:cubicBezTo>
                <a:cubicBezTo>
                  <a:pt x="364458" y="5574781"/>
                  <a:pt x="356661" y="5518667"/>
                  <a:pt x="292998" y="5606846"/>
                </a:cubicBezTo>
                <a:cubicBezTo>
                  <a:pt x="292067" y="5641050"/>
                  <a:pt x="310984" y="5692261"/>
                  <a:pt x="312720" y="5718432"/>
                </a:cubicBezTo>
                <a:cubicBezTo>
                  <a:pt x="328340" y="5730258"/>
                  <a:pt x="290524" y="5751252"/>
                  <a:pt x="303403" y="5763866"/>
                </a:cubicBezTo>
                <a:lnTo>
                  <a:pt x="274115" y="5897456"/>
                </a:lnTo>
                <a:cubicBezTo>
                  <a:pt x="255595" y="5918965"/>
                  <a:pt x="258427" y="5930296"/>
                  <a:pt x="267877" y="5939124"/>
                </a:cubicBezTo>
                <a:cubicBezTo>
                  <a:pt x="253196" y="5979642"/>
                  <a:pt x="263098" y="6008758"/>
                  <a:pt x="258663" y="6050242"/>
                </a:cubicBezTo>
                <a:cubicBezTo>
                  <a:pt x="229611" y="6103262"/>
                  <a:pt x="288809" y="6073252"/>
                  <a:pt x="283914" y="6117636"/>
                </a:cubicBezTo>
                <a:lnTo>
                  <a:pt x="322438" y="6227890"/>
                </a:lnTo>
                <a:lnTo>
                  <a:pt x="311534" y="6270812"/>
                </a:lnTo>
                <a:lnTo>
                  <a:pt x="280671" y="6223342"/>
                </a:lnTo>
                <a:lnTo>
                  <a:pt x="280789" y="6292076"/>
                </a:lnTo>
                <a:lnTo>
                  <a:pt x="278411" y="6346762"/>
                </a:lnTo>
                <a:cubicBezTo>
                  <a:pt x="249219" y="6408016"/>
                  <a:pt x="195566" y="6376164"/>
                  <a:pt x="196833" y="6404216"/>
                </a:cubicBezTo>
                <a:cubicBezTo>
                  <a:pt x="178751" y="6431680"/>
                  <a:pt x="187838" y="6425066"/>
                  <a:pt x="186183" y="6460270"/>
                </a:cubicBezTo>
                <a:cubicBezTo>
                  <a:pt x="183397" y="6458140"/>
                  <a:pt x="135985" y="6489789"/>
                  <a:pt x="134005" y="6493382"/>
                </a:cubicBezTo>
                <a:lnTo>
                  <a:pt x="131368" y="6500603"/>
                </a:lnTo>
                <a:lnTo>
                  <a:pt x="134632" y="6505906"/>
                </a:lnTo>
                <a:cubicBezTo>
                  <a:pt x="144760" y="6527264"/>
                  <a:pt x="122272" y="6529041"/>
                  <a:pt x="109997" y="6561395"/>
                </a:cubicBezTo>
                <a:cubicBezTo>
                  <a:pt x="103101" y="6576527"/>
                  <a:pt x="100671" y="6627814"/>
                  <a:pt x="97687" y="6623770"/>
                </a:cubicBezTo>
                <a:lnTo>
                  <a:pt x="53082" y="6696748"/>
                </a:lnTo>
                <a:cubicBezTo>
                  <a:pt x="20465" y="6732956"/>
                  <a:pt x="59523" y="6727996"/>
                  <a:pt x="42878" y="6765511"/>
                </a:cubicBezTo>
                <a:cubicBezTo>
                  <a:pt x="28934" y="6785613"/>
                  <a:pt x="24323" y="6797941"/>
                  <a:pt x="30999" y="6809563"/>
                </a:cubicBezTo>
                <a:cubicBezTo>
                  <a:pt x="14295" y="6832974"/>
                  <a:pt x="5105" y="6847546"/>
                  <a:pt x="154" y="6857440"/>
                </a:cubicBezTo>
                <a:lnTo>
                  <a:pt x="0" y="6858000"/>
                </a:lnTo>
                <a:lnTo>
                  <a:pt x="3846377" y="6858000"/>
                </a:lnTo>
                <a:lnTo>
                  <a:pt x="4918634" y="6858000"/>
                </a:lnTo>
                <a:lnTo>
                  <a:pt x="7814528" y="685800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E2318A0-16F9-2960-559D-04FE0F00DA62}"/>
              </a:ext>
            </a:extLst>
          </p:cNvPr>
          <p:cNvSpPr>
            <a:spLocks noGrp="1"/>
          </p:cNvSpPr>
          <p:nvPr>
            <p:ph type="title"/>
          </p:nvPr>
        </p:nvSpPr>
        <p:spPr>
          <a:xfrm>
            <a:off x="-660525" y="804424"/>
            <a:ext cx="6596368" cy="1257858"/>
          </a:xfrm>
        </p:spPr>
        <p:txBody>
          <a:bodyPr vert="horz" lIns="91440" tIns="45720" rIns="91440" bIns="45720" rtlCol="0" anchor="b">
            <a:normAutofit/>
          </a:bodyPr>
          <a:lstStyle/>
          <a:p>
            <a:pPr algn="ctr"/>
            <a:r>
              <a:rPr lang="en-US" b="1" kern="1200">
                <a:solidFill>
                  <a:schemeClr val="tx1"/>
                </a:solidFill>
                <a:latin typeface="Bierstadt Display" panose="020B0004020202020204" pitchFamily="34" charset="0"/>
              </a:rPr>
              <a:t> The 4P’s Principle</a:t>
            </a:r>
          </a:p>
        </p:txBody>
      </p:sp>
      <p:sp>
        <p:nvSpPr>
          <p:cNvPr id="3" name="Content Placeholder 2">
            <a:extLst>
              <a:ext uri="{FF2B5EF4-FFF2-40B4-BE49-F238E27FC236}">
                <a16:creationId xmlns:a16="http://schemas.microsoft.com/office/drawing/2014/main" id="{99FBD02A-3E5E-6D5C-2BE7-799B49D80B56}"/>
              </a:ext>
            </a:extLst>
          </p:cNvPr>
          <p:cNvSpPr>
            <a:spLocks noGrp="1"/>
          </p:cNvSpPr>
          <p:nvPr>
            <p:ph idx="1"/>
          </p:nvPr>
        </p:nvSpPr>
        <p:spPr>
          <a:xfrm>
            <a:off x="389956" y="2383631"/>
            <a:ext cx="4515304" cy="3991294"/>
          </a:xfrm>
        </p:spPr>
        <p:txBody>
          <a:bodyPr vert="horz" lIns="91440" tIns="45720" rIns="91440" bIns="45720" rtlCol="0">
            <a:normAutofit/>
          </a:bodyPr>
          <a:lstStyle/>
          <a:p>
            <a:pPr>
              <a:buFontTx/>
              <a:buChar char="-"/>
            </a:pPr>
            <a:r>
              <a:rPr lang="en-US" sz="2000" kern="1200">
                <a:solidFill>
                  <a:schemeClr val="tx1"/>
                </a:solidFill>
                <a:latin typeface="+mn-lt"/>
                <a:ea typeface="+mn-ea"/>
                <a:cs typeface="+mn-cs"/>
              </a:rPr>
              <a:t>Framework to manag</a:t>
            </a:r>
            <a:r>
              <a:rPr lang="en-US" sz="2000"/>
              <a:t>e and </a:t>
            </a:r>
            <a:r>
              <a:rPr lang="en-GB" sz="2000"/>
              <a:t>minimise</a:t>
            </a:r>
            <a:r>
              <a:rPr lang="en-US" sz="2000"/>
              <a:t> the threat to the UKs national security. </a:t>
            </a:r>
          </a:p>
          <a:p>
            <a:pPr>
              <a:buFontTx/>
              <a:buChar char="-"/>
            </a:pPr>
            <a:r>
              <a:rPr lang="en-US" sz="2000" kern="1200">
                <a:solidFill>
                  <a:schemeClr val="tx1"/>
                </a:solidFill>
                <a:latin typeface="+mn-lt"/>
                <a:ea typeface="+mn-ea"/>
                <a:cs typeface="+mn-cs"/>
              </a:rPr>
              <a:t>Multi agency response </a:t>
            </a:r>
          </a:p>
          <a:p>
            <a:pPr marL="0" indent="0">
              <a:buNone/>
            </a:pPr>
            <a:r>
              <a:rPr lang="en-US" sz="2000"/>
              <a:t>1.  </a:t>
            </a:r>
            <a:r>
              <a:rPr lang="en-US" sz="2000" kern="1200">
                <a:solidFill>
                  <a:schemeClr val="tx1"/>
                </a:solidFill>
                <a:latin typeface="+mn-lt"/>
                <a:ea typeface="+mn-ea"/>
                <a:cs typeface="+mn-cs"/>
              </a:rPr>
              <a:t>Pursue</a:t>
            </a:r>
          </a:p>
          <a:p>
            <a:pPr marL="0" indent="0">
              <a:buNone/>
            </a:pPr>
            <a:r>
              <a:rPr lang="en-US" sz="2000" kern="1200">
                <a:solidFill>
                  <a:schemeClr val="tx1"/>
                </a:solidFill>
                <a:latin typeface="+mn-lt"/>
                <a:ea typeface="+mn-ea"/>
                <a:cs typeface="+mn-cs"/>
              </a:rPr>
              <a:t>2. Prepare</a:t>
            </a:r>
          </a:p>
          <a:p>
            <a:pPr marL="0" indent="0">
              <a:buNone/>
            </a:pPr>
            <a:r>
              <a:rPr lang="en-US" sz="2000"/>
              <a:t>3. P</a:t>
            </a:r>
            <a:r>
              <a:rPr lang="en-US" sz="2000" kern="1200">
                <a:solidFill>
                  <a:schemeClr val="tx1"/>
                </a:solidFill>
                <a:latin typeface="+mn-lt"/>
                <a:ea typeface="+mn-ea"/>
                <a:cs typeface="+mn-cs"/>
              </a:rPr>
              <a:t>rotect </a:t>
            </a:r>
            <a:endParaRPr lang="en-US" sz="2000"/>
          </a:p>
          <a:p>
            <a:pPr marL="0" indent="0">
              <a:buNone/>
            </a:pPr>
            <a:r>
              <a:rPr lang="en-US" sz="2000" kern="1200">
                <a:solidFill>
                  <a:schemeClr val="tx1"/>
                </a:solidFill>
                <a:latin typeface="+mn-lt"/>
                <a:ea typeface="+mn-ea"/>
                <a:cs typeface="+mn-cs"/>
              </a:rPr>
              <a:t>4. Prevent </a:t>
            </a:r>
          </a:p>
          <a:p>
            <a:pPr marL="0" indent="0">
              <a:buNone/>
            </a:pPr>
            <a:r>
              <a:rPr lang="en-US" sz="2000"/>
              <a:t>- College of Policing: focus on making SOC less appealing to members of the public. </a:t>
            </a:r>
            <a:endParaRPr lang="en-US" sz="2000" kern="1200">
              <a:solidFill>
                <a:schemeClr val="tx1"/>
              </a:solidFill>
              <a:latin typeface="+mn-lt"/>
              <a:ea typeface="+mn-ea"/>
              <a:cs typeface="+mn-cs"/>
            </a:endParaRPr>
          </a:p>
          <a:p>
            <a:pPr marL="0" indent="0">
              <a:buNone/>
            </a:pPr>
            <a:endParaRPr lang="en-US" sz="1800" kern="1200">
              <a:solidFill>
                <a:schemeClr val="tx1"/>
              </a:solidFill>
              <a:latin typeface="+mn-lt"/>
              <a:ea typeface="+mn-ea"/>
              <a:cs typeface="+mn-cs"/>
            </a:endParaRPr>
          </a:p>
        </p:txBody>
      </p:sp>
      <p:sp>
        <p:nvSpPr>
          <p:cNvPr id="14" name="Freeform: Shape 13">
            <a:extLst>
              <a:ext uri="{FF2B5EF4-FFF2-40B4-BE49-F238E27FC236}">
                <a16:creationId xmlns:a16="http://schemas.microsoft.com/office/drawing/2014/main" id="{885504CF-B07B-45CD-B2B9-77F91DFDF7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35522" y="578738"/>
            <a:ext cx="6596369" cy="5615588"/>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50800" dist="12700" dir="3000000" algn="tl" rotWithShape="0">
              <a:prstClr val="black">
                <a:alpha val="24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6">
            <a:extLst>
              <a:ext uri="{FF2B5EF4-FFF2-40B4-BE49-F238E27FC236}">
                <a16:creationId xmlns:a16="http://schemas.microsoft.com/office/drawing/2014/main" id="{C6F0F1BD-D7E0-40DE-8DBF-8152D3191E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25159" y="255475"/>
            <a:ext cx="1367625"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text, businesscard&#10;&#10;Description automatically generated">
            <a:extLst>
              <a:ext uri="{FF2B5EF4-FFF2-40B4-BE49-F238E27FC236}">
                <a16:creationId xmlns:a16="http://schemas.microsoft.com/office/drawing/2014/main" id="{609226F2-3D27-2C6F-14CE-5170BAAEF438}"/>
              </a:ext>
            </a:extLst>
          </p:cNvPr>
          <p:cNvPicPr>
            <a:picLocks noChangeAspect="1"/>
          </p:cNvPicPr>
          <p:nvPr/>
        </p:nvPicPr>
        <p:blipFill>
          <a:blip r:embed="rId3"/>
          <a:stretch>
            <a:fillRect/>
          </a:stretch>
        </p:blipFill>
        <p:spPr>
          <a:xfrm>
            <a:off x="5235522" y="939934"/>
            <a:ext cx="6596369" cy="4660766"/>
          </a:xfrm>
          <a:prstGeom prst="rect">
            <a:avLst/>
          </a:prstGeom>
        </p:spPr>
      </p:pic>
      <p:sp>
        <p:nvSpPr>
          <p:cNvPr id="4" name="TextBox 3">
            <a:extLst>
              <a:ext uri="{FF2B5EF4-FFF2-40B4-BE49-F238E27FC236}">
                <a16:creationId xmlns:a16="http://schemas.microsoft.com/office/drawing/2014/main" id="{A662D283-32F8-7045-B02A-D04E97BC05AF}"/>
              </a:ext>
            </a:extLst>
          </p:cNvPr>
          <p:cNvSpPr txBox="1"/>
          <p:nvPr/>
        </p:nvSpPr>
        <p:spPr>
          <a:xfrm>
            <a:off x="4188941" y="6555523"/>
            <a:ext cx="8085437" cy="276999"/>
          </a:xfrm>
          <a:prstGeom prst="rect">
            <a:avLst/>
          </a:prstGeom>
          <a:noFill/>
        </p:spPr>
        <p:txBody>
          <a:bodyPr wrap="square" rtlCol="0">
            <a:spAutoFit/>
          </a:bodyPr>
          <a:lstStyle/>
          <a:p>
            <a:r>
              <a:rPr lang="en-US" sz="1200">
                <a:solidFill>
                  <a:schemeClr val="tx1">
                    <a:lumMod val="50000"/>
                    <a:lumOff val="50000"/>
                  </a:schemeClr>
                </a:solidFill>
              </a:rPr>
              <a:t>College of Policing (</a:t>
            </a:r>
            <a:r>
              <a:rPr lang="en-US" sz="1200" err="1">
                <a:solidFill>
                  <a:schemeClr val="tx1">
                    <a:lumMod val="50000"/>
                    <a:lumOff val="50000"/>
                  </a:schemeClr>
                </a:solidFill>
              </a:rPr>
              <a:t>n.d</a:t>
            </a:r>
            <a:r>
              <a:rPr lang="en-US" sz="1200">
                <a:solidFill>
                  <a:schemeClr val="tx1">
                    <a:lumMod val="50000"/>
                    <a:lumOff val="50000"/>
                  </a:schemeClr>
                </a:solidFill>
              </a:rPr>
              <a:t>) Enfield (2019) HM Government (2013) National Crime Agency (2018) National Crime Agency (2021a) </a:t>
            </a:r>
          </a:p>
        </p:txBody>
      </p:sp>
    </p:spTree>
    <p:extLst>
      <p:ext uri="{BB962C8B-B14F-4D97-AF65-F5344CB8AC3E}">
        <p14:creationId xmlns:p14="http://schemas.microsoft.com/office/powerpoint/2010/main" val="3577825325"/>
      </p:ext>
    </p:extLst>
  </p:cSld>
  <p:clrMapOvr>
    <a:masterClrMapping/>
  </p:clrMapOvr>
  <mc:AlternateContent xmlns:mc="http://schemas.openxmlformats.org/markup-compatibility/2006" xmlns:p14="http://schemas.microsoft.com/office/powerpoint/2010/main">
    <mc:Choice Requires="p14">
      <p:transition spd="slow" p14:dur="2000" advTm="53607"/>
    </mc:Choice>
    <mc:Fallback xmlns="">
      <p:transition spd="slow" advTm="53607"/>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8">
            <a:extLst>
              <a:ext uri="{FF2B5EF4-FFF2-40B4-BE49-F238E27FC236}">
                <a16:creationId xmlns:a16="http://schemas.microsoft.com/office/drawing/2014/main" id="{428D436F-9ACD-4C92-AFC8-C934C527A6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chemeClr val="tx1">
              <a:alpha val="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0">
            <a:extLst>
              <a:ext uri="{FF2B5EF4-FFF2-40B4-BE49-F238E27FC236}">
                <a16:creationId xmlns:a16="http://schemas.microsoft.com/office/drawing/2014/main" id="{090538E0-A884-4E60-A6AB-77D830E2FC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3478" y="0"/>
            <a:ext cx="465738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423842-F4C3-63A1-4BC1-851F8019B4CF}"/>
              </a:ext>
            </a:extLst>
          </p:cNvPr>
          <p:cNvSpPr>
            <a:spLocks noGrp="1"/>
          </p:cNvSpPr>
          <p:nvPr>
            <p:ph type="title"/>
          </p:nvPr>
        </p:nvSpPr>
        <p:spPr>
          <a:xfrm>
            <a:off x="1901162" y="1954320"/>
            <a:ext cx="3722933" cy="757130"/>
          </a:xfrm>
          <a:ln w="25400" cap="sq">
            <a:solidFill>
              <a:srgbClr val="FFFFFF"/>
            </a:solidFill>
            <a:miter lim="800000"/>
          </a:ln>
        </p:spPr>
        <p:txBody>
          <a:bodyPr vert="horz" wrap="square" lIns="91440" tIns="45720" rIns="91440" bIns="45720" rtlCol="0" anchor="ctr">
            <a:normAutofit/>
          </a:bodyPr>
          <a:lstStyle/>
          <a:p>
            <a:pPr algn="ctr"/>
            <a:r>
              <a:rPr lang="en-US" sz="2800" b="1" kern="1200">
                <a:solidFill>
                  <a:srgbClr val="FFFFFF"/>
                </a:solidFill>
                <a:latin typeface="+mj-lt"/>
                <a:ea typeface="+mj-ea"/>
                <a:cs typeface="+mj-cs"/>
              </a:rPr>
              <a:t>Business Plan 2021/24</a:t>
            </a:r>
          </a:p>
        </p:txBody>
      </p:sp>
      <p:sp>
        <p:nvSpPr>
          <p:cNvPr id="13" name="Rectangle 12">
            <a:extLst>
              <a:ext uri="{FF2B5EF4-FFF2-40B4-BE49-F238E27FC236}">
                <a16:creationId xmlns:a16="http://schemas.microsoft.com/office/drawing/2014/main" id="{DB0D7DD0-1C67-4D4C-9E06-678233DB84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453478" cy="6858000"/>
          </a:xfrm>
          <a:prstGeom prst="rect">
            <a:avLst/>
          </a:prstGeom>
          <a:solidFill>
            <a:srgbClr val="404040">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4B025DA-E1FC-6352-EED3-1F502B329542}"/>
              </a:ext>
            </a:extLst>
          </p:cNvPr>
          <p:cNvSpPr>
            <a:spLocks noGrp="1"/>
          </p:cNvSpPr>
          <p:nvPr>
            <p:ph idx="1"/>
          </p:nvPr>
        </p:nvSpPr>
        <p:spPr>
          <a:xfrm>
            <a:off x="6582772" y="455842"/>
            <a:ext cx="5053066" cy="6402158"/>
          </a:xfrm>
        </p:spPr>
        <p:txBody>
          <a:bodyPr vert="horz" lIns="91440" tIns="45720" rIns="91440" bIns="45720" rtlCol="0">
            <a:normAutofit fontScale="92500" lnSpcReduction="10000"/>
          </a:bodyPr>
          <a:lstStyle/>
          <a:p>
            <a:pPr marL="0" indent="0">
              <a:buNone/>
            </a:pPr>
            <a:r>
              <a:rPr lang="en-US" sz="1800"/>
              <a:t>Implementing the 4P framework…</a:t>
            </a:r>
          </a:p>
          <a:p>
            <a:pPr marL="0" indent="0">
              <a:buNone/>
            </a:pPr>
            <a:r>
              <a:rPr lang="en-US" sz="1800" b="1"/>
              <a:t>Four Specialist Crime Hubs </a:t>
            </a:r>
          </a:p>
          <a:p>
            <a:r>
              <a:rPr lang="en-US" sz="1800"/>
              <a:t>Established in 2019 </a:t>
            </a:r>
          </a:p>
          <a:p>
            <a:pPr marL="0" indent="0">
              <a:buNone/>
            </a:pPr>
            <a:r>
              <a:rPr lang="en-US" sz="1800"/>
              <a:t>Covering </a:t>
            </a:r>
          </a:p>
          <a:p>
            <a:r>
              <a:rPr lang="en-US" sz="1800"/>
              <a:t>Homicide </a:t>
            </a:r>
          </a:p>
          <a:p>
            <a:r>
              <a:rPr lang="en-US" sz="1800"/>
              <a:t>Trident Reactive </a:t>
            </a:r>
          </a:p>
          <a:p>
            <a:r>
              <a:rPr lang="en-US" sz="1800"/>
              <a:t>Proactive teams</a:t>
            </a:r>
          </a:p>
          <a:p>
            <a:pPr marL="0" indent="0">
              <a:buNone/>
            </a:pPr>
            <a:r>
              <a:rPr lang="en-US" sz="1800" b="1"/>
              <a:t>Operation Venetic </a:t>
            </a:r>
          </a:p>
          <a:p>
            <a:r>
              <a:rPr lang="en-US" sz="1800"/>
              <a:t>Successful joint operation </a:t>
            </a:r>
          </a:p>
          <a:p>
            <a:r>
              <a:rPr lang="en-US" sz="1800"/>
              <a:t>Encrypted communication system – </a:t>
            </a:r>
            <a:r>
              <a:rPr lang="en-US" sz="1800" err="1"/>
              <a:t>Enrochat</a:t>
            </a:r>
            <a:endParaRPr lang="en-US" sz="1800"/>
          </a:p>
          <a:p>
            <a:pPr marL="0" indent="0">
              <a:buNone/>
            </a:pPr>
            <a:r>
              <a:rPr lang="en-US" sz="1800" b="1"/>
              <a:t>Operation </a:t>
            </a:r>
            <a:r>
              <a:rPr lang="en-US" sz="1800" b="1" err="1"/>
              <a:t>Orochi</a:t>
            </a:r>
            <a:r>
              <a:rPr lang="en-US" sz="1800" b="1"/>
              <a:t> </a:t>
            </a:r>
          </a:p>
          <a:p>
            <a:r>
              <a:rPr lang="en-US" sz="1800"/>
              <a:t>Set up to respond to county lines </a:t>
            </a:r>
          </a:p>
          <a:p>
            <a:r>
              <a:rPr lang="en-US" sz="1800"/>
              <a:t>Funded by a £5.6 million uplift from the Home Office </a:t>
            </a:r>
          </a:p>
          <a:p>
            <a:r>
              <a:rPr lang="en-US" sz="1800"/>
              <a:t>Involves child exploitation cases   </a:t>
            </a:r>
          </a:p>
          <a:p>
            <a:r>
              <a:rPr lang="en-US" sz="1800"/>
              <a:t>Central Drugs team – testing a drug focus approach </a:t>
            </a:r>
          </a:p>
          <a:p>
            <a:pPr marL="0" indent="0">
              <a:buNone/>
            </a:pPr>
            <a:r>
              <a:rPr lang="en-US" sz="1800" b="1"/>
              <a:t>Serious Crime disruption Team </a:t>
            </a:r>
          </a:p>
          <a:p>
            <a:r>
              <a:rPr lang="en-US" sz="1800"/>
              <a:t>Main focus is county lines </a:t>
            </a:r>
          </a:p>
          <a:p>
            <a:r>
              <a:rPr lang="en-US" sz="1800"/>
              <a:t>Work closely with Met police </a:t>
            </a:r>
          </a:p>
        </p:txBody>
      </p:sp>
      <p:sp>
        <p:nvSpPr>
          <p:cNvPr id="4" name="TextBox 3">
            <a:extLst>
              <a:ext uri="{FF2B5EF4-FFF2-40B4-BE49-F238E27FC236}">
                <a16:creationId xmlns:a16="http://schemas.microsoft.com/office/drawing/2014/main" id="{BDF2E982-20B3-C863-F1FE-042A9C80BAE4}"/>
              </a:ext>
            </a:extLst>
          </p:cNvPr>
          <p:cNvSpPr txBox="1"/>
          <p:nvPr/>
        </p:nvSpPr>
        <p:spPr>
          <a:xfrm>
            <a:off x="8532841" y="6550439"/>
            <a:ext cx="4411361" cy="307561"/>
          </a:xfrm>
          <a:prstGeom prst="rect">
            <a:avLst/>
          </a:prstGeom>
        </p:spPr>
        <p:txBody>
          <a:bodyPr vert="horz" lIns="91440" tIns="45720" rIns="91440" bIns="45720" rtlCol="0">
            <a:normAutofit/>
          </a:bodyPr>
          <a:lstStyle/>
          <a:p>
            <a:pPr>
              <a:lnSpc>
                <a:spcPct val="90000"/>
              </a:lnSpc>
              <a:spcAft>
                <a:spcPts val="600"/>
              </a:spcAft>
            </a:pPr>
            <a:r>
              <a:rPr lang="en-US" sz="1100">
                <a:solidFill>
                  <a:schemeClr val="tx1">
                    <a:lumMod val="50000"/>
                    <a:lumOff val="50000"/>
                  </a:schemeClr>
                </a:solidFill>
              </a:rPr>
              <a:t>Metropolitan Police Service (2021) Suffolk Constabulary (2023) </a:t>
            </a:r>
          </a:p>
        </p:txBody>
      </p:sp>
      <p:pic>
        <p:nvPicPr>
          <p:cNvPr id="6" name="Picture 5" descr="A picture containing person, outdoor&#10;&#10;Description automatically generated">
            <a:extLst>
              <a:ext uri="{FF2B5EF4-FFF2-40B4-BE49-F238E27FC236}">
                <a16:creationId xmlns:a16="http://schemas.microsoft.com/office/drawing/2014/main" id="{67CE4B0F-55BE-C668-9E87-8BFDACE1A03E}"/>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2341590" y="3429000"/>
            <a:ext cx="2866298" cy="2024323"/>
          </a:xfrm>
          <a:prstGeom prst="rect">
            <a:avLst/>
          </a:prstGeom>
        </p:spPr>
      </p:pic>
    </p:spTree>
    <p:extLst>
      <p:ext uri="{BB962C8B-B14F-4D97-AF65-F5344CB8AC3E}">
        <p14:creationId xmlns:p14="http://schemas.microsoft.com/office/powerpoint/2010/main" val="2297591658"/>
      </p:ext>
    </p:extLst>
  </p:cSld>
  <p:clrMapOvr>
    <a:masterClrMapping/>
  </p:clrMapOvr>
  <mc:AlternateContent xmlns:mc="http://schemas.openxmlformats.org/markup-compatibility/2006" xmlns:p14="http://schemas.microsoft.com/office/powerpoint/2010/main">
    <mc:Choice Requires="p14">
      <p:transition spd="slow" p14:dur="2000" advTm="82937"/>
    </mc:Choice>
    <mc:Fallback xmlns="">
      <p:transition spd="slow" advTm="82937"/>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Background pattern&#10;&#10;Description automatically generated">
            <a:extLst>
              <a:ext uri="{FF2B5EF4-FFF2-40B4-BE49-F238E27FC236}">
                <a16:creationId xmlns:a16="http://schemas.microsoft.com/office/drawing/2014/main" id="{862E6934-45FE-8C03-FC70-9C3307F04BEC}"/>
              </a:ext>
            </a:extLst>
          </p:cNvPr>
          <p:cNvPicPr>
            <a:picLocks noChangeAspect="1"/>
          </p:cNvPicPr>
          <p:nvPr/>
        </p:nvPicPr>
        <p:blipFill rotWithShape="1">
          <a:blip r:embed="rId3">
            <a:duotone>
              <a:schemeClr val="bg2">
                <a:shade val="45000"/>
                <a:satMod val="135000"/>
              </a:schemeClr>
              <a:prstClr val="white"/>
            </a:duotone>
          </a:blip>
          <a:srcRect t="25325" b="9457"/>
          <a:stretch/>
        </p:blipFill>
        <p:spPr>
          <a:xfrm>
            <a:off x="20" y="365125"/>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E690D6-73B8-3260-2B9F-3C01EF8413FC}"/>
              </a:ext>
            </a:extLst>
          </p:cNvPr>
          <p:cNvSpPr>
            <a:spLocks noGrp="1"/>
          </p:cNvSpPr>
          <p:nvPr>
            <p:ph type="title"/>
          </p:nvPr>
        </p:nvSpPr>
        <p:spPr>
          <a:xfrm>
            <a:off x="838200" y="365125"/>
            <a:ext cx="10515600" cy="1325563"/>
          </a:xfrm>
        </p:spPr>
        <p:txBody>
          <a:bodyPr>
            <a:normAutofit/>
          </a:bodyPr>
          <a:lstStyle/>
          <a:p>
            <a:r>
              <a:rPr lang="en-US" b="1">
                <a:latin typeface="Bierstadt Display" panose="020B0004020202020204" pitchFamily="34" charset="0"/>
              </a:rPr>
              <a:t>Successes – 2021-2022 </a:t>
            </a:r>
          </a:p>
        </p:txBody>
      </p:sp>
      <p:graphicFrame>
        <p:nvGraphicFramePr>
          <p:cNvPr id="7" name="Content Placeholder 2">
            <a:extLst>
              <a:ext uri="{FF2B5EF4-FFF2-40B4-BE49-F238E27FC236}">
                <a16:creationId xmlns:a16="http://schemas.microsoft.com/office/drawing/2014/main" id="{C2BAD75C-40DB-C73B-FF2E-24AEA494870C}"/>
              </a:ext>
            </a:extLst>
          </p:cNvPr>
          <p:cNvGraphicFramePr>
            <a:graphicFrameLocks noGrp="1"/>
          </p:cNvGraphicFramePr>
          <p:nvPr>
            <p:ph idx="1"/>
            <p:extLst>
              <p:ext uri="{D42A27DB-BD31-4B8C-83A1-F6EECF244321}">
                <p14:modId xmlns:p14="http://schemas.microsoft.com/office/powerpoint/2010/main" val="1739541759"/>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 name="TextBox 2">
            <a:extLst>
              <a:ext uri="{FF2B5EF4-FFF2-40B4-BE49-F238E27FC236}">
                <a16:creationId xmlns:a16="http://schemas.microsoft.com/office/drawing/2014/main" id="{17FD7196-2ED4-9204-2E74-F2298AA2DF74}"/>
              </a:ext>
            </a:extLst>
          </p:cNvPr>
          <p:cNvSpPr txBox="1"/>
          <p:nvPr/>
        </p:nvSpPr>
        <p:spPr>
          <a:xfrm>
            <a:off x="9984258" y="6580991"/>
            <a:ext cx="3052119" cy="276999"/>
          </a:xfrm>
          <a:prstGeom prst="rect">
            <a:avLst/>
          </a:prstGeom>
          <a:noFill/>
        </p:spPr>
        <p:txBody>
          <a:bodyPr wrap="square" rtlCol="0">
            <a:spAutoFit/>
          </a:bodyPr>
          <a:lstStyle/>
          <a:p>
            <a:r>
              <a:rPr lang="en-US" sz="1200">
                <a:solidFill>
                  <a:schemeClr val="tx1">
                    <a:lumMod val="50000"/>
                    <a:lumOff val="50000"/>
                  </a:schemeClr>
                </a:solidFill>
              </a:rPr>
              <a:t>National Crime Agency (2021b) </a:t>
            </a:r>
          </a:p>
        </p:txBody>
      </p:sp>
      <p:pic>
        <p:nvPicPr>
          <p:cNvPr id="5" name="Picture 4" descr="A picture containing text, clipart&#10;&#10;Description automatically generated">
            <a:extLst>
              <a:ext uri="{FF2B5EF4-FFF2-40B4-BE49-F238E27FC236}">
                <a16:creationId xmlns:a16="http://schemas.microsoft.com/office/drawing/2014/main" id="{7C9F0A87-5C9F-6624-BC5E-1765AEDA6EA1}"/>
              </a:ext>
            </a:extLst>
          </p:cNvPr>
          <p:cNvPicPr>
            <a:picLocks noChangeAspect="1"/>
          </p:cNvPicPr>
          <p:nvPr/>
        </p:nvPicPr>
        <p:blipFill>
          <a:blip r:embed="rId9">
            <a:extLst>
              <a:ext uri="{837473B0-CC2E-450A-ABE3-18F120FF3D39}">
                <a1611:picAttrSrcUrl xmlns:a1611="http://schemas.microsoft.com/office/drawing/2016/11/main" r:id="rId10"/>
              </a:ext>
            </a:extLst>
          </a:blip>
          <a:stretch>
            <a:fillRect/>
          </a:stretch>
        </p:blipFill>
        <p:spPr>
          <a:xfrm>
            <a:off x="8993287" y="192088"/>
            <a:ext cx="3052119" cy="1905000"/>
          </a:xfrm>
          <a:prstGeom prst="rect">
            <a:avLst/>
          </a:prstGeom>
        </p:spPr>
      </p:pic>
    </p:spTree>
    <p:extLst>
      <p:ext uri="{BB962C8B-B14F-4D97-AF65-F5344CB8AC3E}">
        <p14:creationId xmlns:p14="http://schemas.microsoft.com/office/powerpoint/2010/main" val="2280636575"/>
      </p:ext>
    </p:extLst>
  </p:cSld>
  <p:clrMapOvr>
    <a:masterClrMapping/>
  </p:clrMapOvr>
  <mc:AlternateContent xmlns:mc="http://schemas.openxmlformats.org/markup-compatibility/2006" xmlns:p14="http://schemas.microsoft.com/office/powerpoint/2010/main">
    <mc:Choice Requires="p14">
      <p:transition spd="slow" p14:dur="2000" advTm="22625"/>
    </mc:Choice>
    <mc:Fallback xmlns="">
      <p:transition spd="slow" advTm="22625"/>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C5DFA3BB-CF29-F452-EC8B-482C217F4A71}"/>
              </a:ext>
            </a:extLst>
          </p:cNvPr>
          <p:cNvPicPr>
            <a:picLocks noChangeAspect="1"/>
          </p:cNvPicPr>
          <p:nvPr/>
        </p:nvPicPr>
        <p:blipFill rotWithShape="1">
          <a:blip r:embed="rId3">
            <a:duotone>
              <a:schemeClr val="bg2">
                <a:shade val="45000"/>
                <a:satMod val="135000"/>
              </a:schemeClr>
              <a:prstClr val="white"/>
            </a:duotone>
          </a:blip>
          <a:srcRect b="25000"/>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A2975B39-C2B8-3C1A-475B-58EC8CBE9DF8}"/>
              </a:ext>
            </a:extLst>
          </p:cNvPr>
          <p:cNvSpPr/>
          <p:nvPr/>
        </p:nvSpPr>
        <p:spPr>
          <a:xfrm>
            <a:off x="838200" y="365125"/>
            <a:ext cx="10515600"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cap="none" spc="0">
                <a:ln/>
                <a:effectLst>
                  <a:outerShdw blurRad="38100" dist="19050" dir="2700000" algn="tl" rotWithShape="0">
                    <a:schemeClr val="dk1">
                      <a:lumMod val="50000"/>
                      <a:alpha val="40000"/>
                    </a:schemeClr>
                  </a:outerShdw>
                </a:effectLst>
                <a:latin typeface="+mj-lt"/>
                <a:ea typeface="+mj-ea"/>
                <a:cs typeface="+mj-cs"/>
              </a:rPr>
              <a:t>National Strategic Assessment 2021 Priorities</a:t>
            </a:r>
          </a:p>
        </p:txBody>
      </p:sp>
      <p:graphicFrame>
        <p:nvGraphicFramePr>
          <p:cNvPr id="6" name="Content Placeholder 2">
            <a:extLst>
              <a:ext uri="{FF2B5EF4-FFF2-40B4-BE49-F238E27FC236}">
                <a16:creationId xmlns:a16="http://schemas.microsoft.com/office/drawing/2014/main" id="{CB7C9BC0-5EDF-7937-3781-566C9AC1D03D}"/>
              </a:ext>
            </a:extLst>
          </p:cNvPr>
          <p:cNvGraphicFramePr>
            <a:graphicFrameLocks noGrp="1"/>
          </p:cNvGraphicFramePr>
          <p:nvPr>
            <p:ph idx="1"/>
            <p:extLst>
              <p:ext uri="{D42A27DB-BD31-4B8C-83A1-F6EECF244321}">
                <p14:modId xmlns:p14="http://schemas.microsoft.com/office/powerpoint/2010/main" val="72439949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2" name="TextBox 1">
            <a:extLst>
              <a:ext uri="{FF2B5EF4-FFF2-40B4-BE49-F238E27FC236}">
                <a16:creationId xmlns:a16="http://schemas.microsoft.com/office/drawing/2014/main" id="{0C86E3BE-CCEC-2471-713B-EBDC5860C99A}"/>
              </a:ext>
            </a:extLst>
          </p:cNvPr>
          <p:cNvSpPr txBox="1"/>
          <p:nvPr/>
        </p:nvSpPr>
        <p:spPr>
          <a:xfrm>
            <a:off x="10107826" y="6509970"/>
            <a:ext cx="3517537" cy="276999"/>
          </a:xfrm>
          <a:prstGeom prst="rect">
            <a:avLst/>
          </a:prstGeom>
          <a:noFill/>
        </p:spPr>
        <p:txBody>
          <a:bodyPr wrap="square" rtlCol="0">
            <a:spAutoFit/>
          </a:bodyPr>
          <a:lstStyle/>
          <a:p>
            <a:r>
              <a:rPr lang="en-US" sz="1200">
                <a:solidFill>
                  <a:schemeClr val="tx1">
                    <a:lumMod val="50000"/>
                    <a:lumOff val="50000"/>
                  </a:schemeClr>
                </a:solidFill>
              </a:rPr>
              <a:t>National Crime Agency (2021) </a:t>
            </a:r>
          </a:p>
        </p:txBody>
      </p:sp>
    </p:spTree>
    <p:extLst>
      <p:ext uri="{BB962C8B-B14F-4D97-AF65-F5344CB8AC3E}">
        <p14:creationId xmlns:p14="http://schemas.microsoft.com/office/powerpoint/2010/main" val="4215036584"/>
      </p:ext>
    </p:extLst>
  </p:cSld>
  <p:clrMapOvr>
    <a:masterClrMapping/>
  </p:clrMapOvr>
  <mc:AlternateContent xmlns:mc="http://schemas.openxmlformats.org/markup-compatibility/2006" xmlns:p14="http://schemas.microsoft.com/office/powerpoint/2010/main">
    <mc:Choice Requires="p14">
      <p:transition spd="slow" p14:dur="2000" advTm="25255"/>
    </mc:Choice>
    <mc:Fallback xmlns="">
      <p:transition spd="slow" advTm="25255"/>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tx1">
            <a:lumMod val="50000"/>
            <a:lumOff val="50000"/>
          </a:schemeClr>
        </a:solidFill>
        <a:effectLst/>
      </p:bgPr>
    </p:bg>
    <p:spTree>
      <p:nvGrpSpPr>
        <p:cNvPr id="1" name=""/>
        <p:cNvGrpSpPr/>
        <p:nvPr/>
      </p:nvGrpSpPr>
      <p:grpSpPr>
        <a:xfrm>
          <a:off x="0" y="0"/>
          <a:ext cx="0" cy="0"/>
          <a:chOff x="0" y="0"/>
          <a:chExt cx="0" cy="0"/>
        </a:xfrm>
      </p:grpSpPr>
      <p:sp>
        <p:nvSpPr>
          <p:cNvPr id="7" name="Down Arrow 7">
            <a:extLst>
              <a:ext uri="{FF2B5EF4-FFF2-40B4-BE49-F238E27FC236}">
                <a16:creationId xmlns:a16="http://schemas.microsoft.com/office/drawing/2014/main" id="{B547373F-AF2E-4907-B442-9F902B387F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0100" y="-4763"/>
            <a:ext cx="3333749" cy="3338514"/>
          </a:xfrm>
          <a:prstGeom prst="downArrow">
            <a:avLst>
              <a:gd name="adj1" fmla="val 100000"/>
              <a:gd name="adj2" fmla="val 26890"/>
            </a:avLst>
          </a:prstGeom>
          <a:solidFill>
            <a:schemeClr val="tx1">
              <a:lumMod val="85000"/>
              <a:lumOff val="15000"/>
            </a:schemeClr>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E39A9D-F69F-BBE5-CD93-0A567052EDDA}"/>
              </a:ext>
            </a:extLst>
          </p:cNvPr>
          <p:cNvSpPr>
            <a:spLocks noGrp="1"/>
          </p:cNvSpPr>
          <p:nvPr>
            <p:ph type="title"/>
          </p:nvPr>
        </p:nvSpPr>
        <p:spPr>
          <a:xfrm>
            <a:off x="1028700" y="190501"/>
            <a:ext cx="2886075" cy="2486024"/>
          </a:xfrm>
          <a:noFill/>
        </p:spPr>
        <p:txBody>
          <a:bodyPr anchor="ctr">
            <a:normAutofit/>
          </a:bodyPr>
          <a:lstStyle/>
          <a:p>
            <a:pPr algn="ctr"/>
            <a:r>
              <a:rPr lang="en-US" sz="3600" b="1">
                <a:solidFill>
                  <a:schemeClr val="bg1"/>
                </a:solidFill>
                <a:latin typeface="Bierstadt Display" panose="020B0004020202020204" pitchFamily="34" charset="0"/>
              </a:rPr>
              <a:t>1.Firearms</a:t>
            </a:r>
          </a:p>
        </p:txBody>
      </p:sp>
      <p:graphicFrame>
        <p:nvGraphicFramePr>
          <p:cNvPr id="9" name="TextBox 3">
            <a:extLst>
              <a:ext uri="{FF2B5EF4-FFF2-40B4-BE49-F238E27FC236}">
                <a16:creationId xmlns:a16="http://schemas.microsoft.com/office/drawing/2014/main" id="{0BBA3C45-3A3A-367C-7701-0E5C739AC5F2}"/>
              </a:ext>
            </a:extLst>
          </p:cNvPr>
          <p:cNvGraphicFramePr/>
          <p:nvPr>
            <p:extLst>
              <p:ext uri="{D42A27DB-BD31-4B8C-83A1-F6EECF244321}">
                <p14:modId xmlns:p14="http://schemas.microsoft.com/office/powerpoint/2010/main" val="1429232850"/>
              </p:ext>
            </p:extLst>
          </p:nvPr>
        </p:nvGraphicFramePr>
        <p:xfrm>
          <a:off x="5156200" y="1433513"/>
          <a:ext cx="6235700" cy="50533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0AB35A5A-1713-71BD-0915-8524622207EE}"/>
              </a:ext>
            </a:extLst>
          </p:cNvPr>
          <p:cNvSpPr txBox="1"/>
          <p:nvPr/>
        </p:nvSpPr>
        <p:spPr>
          <a:xfrm>
            <a:off x="5156200" y="140851"/>
            <a:ext cx="6235700" cy="1477328"/>
          </a:xfrm>
          <a:prstGeom prst="rect">
            <a:avLst/>
          </a:prstGeom>
          <a:noFill/>
        </p:spPr>
        <p:txBody>
          <a:bodyPr wrap="square" rtlCol="0">
            <a:spAutoFit/>
          </a:bodyPr>
          <a:lstStyle/>
          <a:p>
            <a:r>
              <a:rPr lang="en-US" sz="2400">
                <a:solidFill>
                  <a:schemeClr val="bg1"/>
                </a:solidFill>
              </a:rPr>
              <a:t>Firearms Act [1968] Section 57(1) defines a firearm as a </a:t>
            </a:r>
            <a:r>
              <a:rPr lang="en-US" sz="2400" err="1">
                <a:solidFill>
                  <a:schemeClr val="bg1"/>
                </a:solidFill>
              </a:rPr>
              <a:t>barrelled</a:t>
            </a:r>
            <a:r>
              <a:rPr lang="en-US" sz="2400">
                <a:solidFill>
                  <a:schemeClr val="bg1"/>
                </a:solidFill>
              </a:rPr>
              <a:t> or prohibited weapon, examples include a pistol or rifle. </a:t>
            </a:r>
          </a:p>
          <a:p>
            <a:endParaRPr lang="en-US"/>
          </a:p>
        </p:txBody>
      </p:sp>
      <p:sp>
        <p:nvSpPr>
          <p:cNvPr id="3" name="TextBox 2">
            <a:extLst>
              <a:ext uri="{FF2B5EF4-FFF2-40B4-BE49-F238E27FC236}">
                <a16:creationId xmlns:a16="http://schemas.microsoft.com/office/drawing/2014/main" id="{3DEBE73C-A202-7A0B-6487-DF32CADA6495}"/>
              </a:ext>
            </a:extLst>
          </p:cNvPr>
          <p:cNvSpPr txBox="1"/>
          <p:nvPr/>
        </p:nvSpPr>
        <p:spPr>
          <a:xfrm>
            <a:off x="6857999" y="6581001"/>
            <a:ext cx="5523471" cy="276999"/>
          </a:xfrm>
          <a:prstGeom prst="rect">
            <a:avLst/>
          </a:prstGeom>
          <a:noFill/>
        </p:spPr>
        <p:txBody>
          <a:bodyPr wrap="square" rtlCol="0">
            <a:spAutoFit/>
          </a:bodyPr>
          <a:lstStyle/>
          <a:p>
            <a:r>
              <a:rPr lang="en-US" sz="1200">
                <a:solidFill>
                  <a:schemeClr val="bg1"/>
                </a:solidFill>
              </a:rPr>
              <a:t>Crown Prosecution Service (2020) United Nations Office on Drugs and Crime (2020)  </a:t>
            </a:r>
          </a:p>
        </p:txBody>
      </p:sp>
      <p:pic>
        <p:nvPicPr>
          <p:cNvPr id="5" name="Picture 4" descr="An object on a white surface&#10;&#10;Description automatically generated with low confidence">
            <a:extLst>
              <a:ext uri="{FF2B5EF4-FFF2-40B4-BE49-F238E27FC236}">
                <a16:creationId xmlns:a16="http://schemas.microsoft.com/office/drawing/2014/main" id="{464719C5-F94C-EAAD-4B54-6FB8269B200A}"/>
              </a:ext>
            </a:extLst>
          </p:cNvPr>
          <p:cNvPicPr>
            <a:picLocks noChangeAspect="1"/>
          </p:cNvPicPr>
          <p:nvPr/>
        </p:nvPicPr>
        <p:blipFill>
          <a:blip r:embed="rId8">
            <a:extLst>
              <a:ext uri="{837473B0-CC2E-450A-ABE3-18F120FF3D39}">
                <a1611:picAttrSrcUrl xmlns:a1611="http://schemas.microsoft.com/office/drawing/2016/11/main" r:id="rId9"/>
              </a:ext>
            </a:extLst>
          </a:blip>
          <a:stretch>
            <a:fillRect/>
          </a:stretch>
        </p:blipFill>
        <p:spPr>
          <a:xfrm>
            <a:off x="800340" y="3861114"/>
            <a:ext cx="3333509" cy="2218867"/>
          </a:xfrm>
          <a:prstGeom prst="rect">
            <a:avLst/>
          </a:prstGeom>
        </p:spPr>
      </p:pic>
    </p:spTree>
    <p:extLst>
      <p:ext uri="{BB962C8B-B14F-4D97-AF65-F5344CB8AC3E}">
        <p14:creationId xmlns:p14="http://schemas.microsoft.com/office/powerpoint/2010/main" val="1498147164"/>
      </p:ext>
    </p:extLst>
  </p:cSld>
  <p:clrMapOvr>
    <a:masterClrMapping/>
  </p:clrMapOvr>
  <mc:AlternateContent xmlns:mc="http://schemas.openxmlformats.org/markup-compatibility/2006" xmlns:p14="http://schemas.microsoft.com/office/powerpoint/2010/main">
    <mc:Choice Requires="p14">
      <p:transition spd="slow" p14:dur="2000" advTm="46736"/>
    </mc:Choice>
    <mc:Fallback xmlns="">
      <p:transition spd="slow" advTm="46736"/>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alpha val="35000"/>
          </a:schemeClr>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C5278130-DFE0-457B-8698-88DF69019D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0" name="Rectangle 19">
            <a:extLst>
              <a:ext uri="{FF2B5EF4-FFF2-40B4-BE49-F238E27FC236}">
                <a16:creationId xmlns:a16="http://schemas.microsoft.com/office/drawing/2014/main" id="{2F99531B-1681-4D6E-BECB-18325B33A6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2" name="Rectangle 21">
            <a:extLst>
              <a:ext uri="{FF2B5EF4-FFF2-40B4-BE49-F238E27FC236}">
                <a16:creationId xmlns:a16="http://schemas.microsoft.com/office/drawing/2014/main" id="{20344094-430A-400B-804B-910E696A1A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78324" y="709375"/>
            <a:ext cx="10713676" cy="543331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453C67DF-7782-4E57-AB9B-F1B4811AD8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543451" y="1248213"/>
            <a:ext cx="5413238" cy="4326335"/>
          </a:xfrm>
          <a:prstGeom prst="rect">
            <a:avLst/>
          </a:prstGeom>
          <a:solidFill>
            <a:schemeClr val="accent1">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04FA5B-BEB8-80D3-E7A7-0A45909EA744}"/>
              </a:ext>
            </a:extLst>
          </p:cNvPr>
          <p:cNvSpPr>
            <a:spLocks noGrp="1"/>
          </p:cNvSpPr>
          <p:nvPr>
            <p:ph type="title"/>
          </p:nvPr>
        </p:nvSpPr>
        <p:spPr>
          <a:xfrm>
            <a:off x="504967" y="675564"/>
            <a:ext cx="3609833" cy="5204085"/>
          </a:xfrm>
        </p:spPr>
        <p:txBody>
          <a:bodyPr>
            <a:normAutofit/>
          </a:bodyPr>
          <a:lstStyle/>
          <a:p>
            <a:r>
              <a:rPr lang="en-US" b="1">
                <a:latin typeface="Bierstadt Display" panose="020B0004020202020204" pitchFamily="34" charset="0"/>
              </a:rPr>
              <a:t>Firearms and Gang Violence </a:t>
            </a:r>
          </a:p>
        </p:txBody>
      </p:sp>
      <p:cxnSp>
        <p:nvCxnSpPr>
          <p:cNvPr id="26" name="Straight Connector 25">
            <a:extLst>
              <a:ext uri="{FF2B5EF4-FFF2-40B4-BE49-F238E27FC236}">
                <a16:creationId xmlns:a16="http://schemas.microsoft.com/office/drawing/2014/main" id="{B03A5AE3-BD30-455C-842B-7626C8BEF0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1365990" y="5610"/>
            <a:ext cx="0" cy="685800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2DBECAA5-1F2D-470D-875C-8F2C2CA3E5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18001"/>
            <a:ext cx="12192000" cy="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graphicFrame>
        <p:nvGraphicFramePr>
          <p:cNvPr id="14" name="Content Placeholder 2">
            <a:extLst>
              <a:ext uri="{FF2B5EF4-FFF2-40B4-BE49-F238E27FC236}">
                <a16:creationId xmlns:a16="http://schemas.microsoft.com/office/drawing/2014/main" id="{E9493986-90B1-6C23-4900-FCBF0251AB89}"/>
              </a:ext>
            </a:extLst>
          </p:cNvPr>
          <p:cNvGraphicFramePr>
            <a:graphicFrameLocks noGrp="1"/>
          </p:cNvGraphicFramePr>
          <p:nvPr>
            <p:ph idx="1"/>
            <p:extLst>
              <p:ext uri="{D42A27DB-BD31-4B8C-83A1-F6EECF244321}">
                <p14:modId xmlns:p14="http://schemas.microsoft.com/office/powerpoint/2010/main" val="226170191"/>
              </p:ext>
            </p:extLst>
          </p:nvPr>
        </p:nvGraphicFramePr>
        <p:xfrm>
          <a:off x="4776730" y="819369"/>
          <a:ext cx="6589260" cy="524399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29EC2825-A716-3369-5AA8-EA6AF0660838}"/>
              </a:ext>
            </a:extLst>
          </p:cNvPr>
          <p:cNvSpPr txBox="1"/>
          <p:nvPr/>
        </p:nvSpPr>
        <p:spPr>
          <a:xfrm>
            <a:off x="6502052" y="6569459"/>
            <a:ext cx="5424618" cy="276999"/>
          </a:xfrm>
          <a:prstGeom prst="rect">
            <a:avLst/>
          </a:prstGeom>
          <a:noFill/>
        </p:spPr>
        <p:txBody>
          <a:bodyPr wrap="square" rtlCol="0">
            <a:spAutoFit/>
          </a:bodyPr>
          <a:lstStyle/>
          <a:p>
            <a:r>
              <a:rPr lang="en-US" sz="1200" b="1">
                <a:solidFill>
                  <a:schemeClr val="tx1">
                    <a:lumMod val="50000"/>
                    <a:lumOff val="50000"/>
                  </a:schemeClr>
                </a:solidFill>
              </a:rPr>
              <a:t>Allen and Burton (2022) United Nations Office on Drugs and Crime (2020) </a:t>
            </a:r>
          </a:p>
        </p:txBody>
      </p:sp>
    </p:spTree>
    <p:extLst>
      <p:ext uri="{BB962C8B-B14F-4D97-AF65-F5344CB8AC3E}">
        <p14:creationId xmlns:p14="http://schemas.microsoft.com/office/powerpoint/2010/main" val="2480591562"/>
      </p:ext>
    </p:extLst>
  </p:cSld>
  <p:clrMapOvr>
    <a:masterClrMapping/>
  </p:clrMapOvr>
  <mc:AlternateContent xmlns:mc="http://schemas.openxmlformats.org/markup-compatibility/2006" xmlns:p14="http://schemas.microsoft.com/office/powerpoint/2010/main">
    <mc:Choice Requires="p14">
      <p:transition spd="slow" p14:dur="2000" advTm="44063"/>
    </mc:Choice>
    <mc:Fallback xmlns="">
      <p:transition spd="slow" advTm="44063"/>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31BAD53-4E89-4F62-BBB7-26359763ED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62756DA2-40EB-4C6F-B962-5822FFB54F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53438" cy="6858000"/>
          </a:xfrm>
          <a:custGeom>
            <a:avLst/>
            <a:gdLst>
              <a:gd name="connsiteX0" fmla="*/ 0 w 6096000"/>
              <a:gd name="connsiteY0" fmla="*/ 0 h 6858000"/>
              <a:gd name="connsiteX1" fmla="*/ 5567517 w 6096000"/>
              <a:gd name="connsiteY1" fmla="*/ 0 h 6858000"/>
              <a:gd name="connsiteX2" fmla="*/ 5566938 w 6096000"/>
              <a:gd name="connsiteY2" fmla="*/ 1705 h 6858000"/>
              <a:gd name="connsiteX3" fmla="*/ 5551594 w 6096000"/>
              <a:gd name="connsiteY3" fmla="*/ 17287 h 6858000"/>
              <a:gd name="connsiteX4" fmla="*/ 5545641 w 6096000"/>
              <a:gd name="connsiteY4" fmla="*/ 130336 h 6858000"/>
              <a:gd name="connsiteX5" fmla="*/ 5538289 w 6096000"/>
              <a:gd name="connsiteY5" fmla="*/ 187093 h 6858000"/>
              <a:gd name="connsiteX6" fmla="*/ 5545790 w 6096000"/>
              <a:gd name="connsiteY6" fmla="*/ 265704 h 6858000"/>
              <a:gd name="connsiteX7" fmla="*/ 5542313 w 6096000"/>
              <a:gd name="connsiteY7" fmla="*/ 354566 h 6858000"/>
              <a:gd name="connsiteX8" fmla="*/ 5524126 w 6096000"/>
              <a:gd name="connsiteY8" fmla="*/ 472000 h 6858000"/>
              <a:gd name="connsiteX9" fmla="*/ 5522170 w 6096000"/>
              <a:gd name="connsiteY9" fmla="*/ 473782 h 6858000"/>
              <a:gd name="connsiteX10" fmla="*/ 5521798 w 6096000"/>
              <a:gd name="connsiteY10" fmla="*/ 491380 h 6858000"/>
              <a:gd name="connsiteX11" fmla="*/ 5536419 w 6096000"/>
              <a:gd name="connsiteY11" fmla="*/ 531675 h 6858000"/>
              <a:gd name="connsiteX12" fmla="*/ 5533435 w 6096000"/>
              <a:gd name="connsiteY12" fmla="*/ 536015 h 6858000"/>
              <a:gd name="connsiteX13" fmla="*/ 5538088 w 6096000"/>
              <a:gd name="connsiteY13" fmla="*/ 572092 h 6858000"/>
              <a:gd name="connsiteX14" fmla="*/ 5536061 w 6096000"/>
              <a:gd name="connsiteY14" fmla="*/ 572511 h 6858000"/>
              <a:gd name="connsiteX15" fmla="*/ 5528218 w 6096000"/>
              <a:gd name="connsiteY15" fmla="*/ 582332 h 6858000"/>
              <a:gd name="connsiteX16" fmla="*/ 5518011 w 6096000"/>
              <a:gd name="connsiteY16" fmla="*/ 601285 h 6858000"/>
              <a:gd name="connsiteX17" fmla="*/ 5473174 w 6096000"/>
              <a:gd name="connsiteY17" fmla="*/ 681608 h 6858000"/>
              <a:gd name="connsiteX18" fmla="*/ 5472963 w 6096000"/>
              <a:gd name="connsiteY18" fmla="*/ 689151 h 6858000"/>
              <a:gd name="connsiteX19" fmla="*/ 5472485 w 6096000"/>
              <a:gd name="connsiteY19" fmla="*/ 689289 h 6858000"/>
              <a:gd name="connsiteX20" fmla="*/ 5471326 w 6096000"/>
              <a:gd name="connsiteY20" fmla="*/ 697222 h 6858000"/>
              <a:gd name="connsiteX21" fmla="*/ 5472164 w 6096000"/>
              <a:gd name="connsiteY21" fmla="*/ 717531 h 6858000"/>
              <a:gd name="connsiteX22" fmla="*/ 5468891 w 6096000"/>
              <a:gd name="connsiteY22" fmla="*/ 722494 h 6858000"/>
              <a:gd name="connsiteX23" fmla="*/ 5463081 w 6096000"/>
              <a:gd name="connsiteY23" fmla="*/ 724368 h 6858000"/>
              <a:gd name="connsiteX24" fmla="*/ 5446981 w 6096000"/>
              <a:gd name="connsiteY24" fmla="*/ 752692 h 6858000"/>
              <a:gd name="connsiteX25" fmla="*/ 5417190 w 6096000"/>
              <a:gd name="connsiteY25" fmla="*/ 816346 h 6858000"/>
              <a:gd name="connsiteX26" fmla="*/ 5388958 w 6096000"/>
              <a:gd name="connsiteY26" fmla="*/ 889417 h 6858000"/>
              <a:gd name="connsiteX27" fmla="*/ 5307044 w 6096000"/>
              <a:gd name="connsiteY27" fmla="*/ 1063288 h 6858000"/>
              <a:gd name="connsiteX28" fmla="*/ 5303837 w 6096000"/>
              <a:gd name="connsiteY28" fmla="*/ 1157176 h 6858000"/>
              <a:gd name="connsiteX29" fmla="*/ 5286494 w 6096000"/>
              <a:gd name="connsiteY29" fmla="*/ 1210776 h 6858000"/>
              <a:gd name="connsiteX30" fmla="*/ 5282463 w 6096000"/>
              <a:gd name="connsiteY30" fmla="*/ 1301993 h 6858000"/>
              <a:gd name="connsiteX31" fmla="*/ 5252235 w 6096000"/>
              <a:gd name="connsiteY31" fmla="*/ 1360879 h 6858000"/>
              <a:gd name="connsiteX32" fmla="*/ 5244497 w 6096000"/>
              <a:gd name="connsiteY32" fmla="*/ 1404045 h 6858000"/>
              <a:gd name="connsiteX33" fmla="*/ 5223823 w 6096000"/>
              <a:gd name="connsiteY33" fmla="*/ 1429568 h 6858000"/>
              <a:gd name="connsiteX34" fmla="*/ 5224851 w 6096000"/>
              <a:gd name="connsiteY34" fmla="*/ 1430305 h 6858000"/>
              <a:gd name="connsiteX35" fmla="*/ 5212394 w 6096000"/>
              <a:gd name="connsiteY35" fmla="*/ 1463304 h 6858000"/>
              <a:gd name="connsiteX36" fmla="*/ 5209958 w 6096000"/>
              <a:gd name="connsiteY36" fmla="*/ 1514846 h 6858000"/>
              <a:gd name="connsiteX37" fmla="*/ 5206417 w 6096000"/>
              <a:gd name="connsiteY37" fmla="*/ 1519731 h 6858000"/>
              <a:gd name="connsiteX38" fmla="*/ 5206640 w 6096000"/>
              <a:gd name="connsiteY38" fmla="*/ 1519929 h 6858000"/>
              <a:gd name="connsiteX39" fmla="*/ 5207632 w 6096000"/>
              <a:gd name="connsiteY39" fmla="*/ 1546022 h 6858000"/>
              <a:gd name="connsiteX40" fmla="*/ 5212030 w 6096000"/>
              <a:gd name="connsiteY40" fmla="*/ 1578752 h 6858000"/>
              <a:gd name="connsiteX41" fmla="*/ 5203533 w 6096000"/>
              <a:gd name="connsiteY41" fmla="*/ 1647555 h 6858000"/>
              <a:gd name="connsiteX42" fmla="*/ 5190877 w 6096000"/>
              <a:gd name="connsiteY42" fmla="*/ 1715685 h 6858000"/>
              <a:gd name="connsiteX43" fmla="*/ 5184235 w 6096000"/>
              <a:gd name="connsiteY43" fmla="*/ 1740358 h 6858000"/>
              <a:gd name="connsiteX44" fmla="*/ 5181475 w 6096000"/>
              <a:gd name="connsiteY44" fmla="*/ 1784314 h 6858000"/>
              <a:gd name="connsiteX45" fmla="*/ 5185845 w 6096000"/>
              <a:gd name="connsiteY45" fmla="*/ 1804434 h 6858000"/>
              <a:gd name="connsiteX46" fmla="*/ 5185068 w 6096000"/>
              <a:gd name="connsiteY46" fmla="*/ 1805316 h 6858000"/>
              <a:gd name="connsiteX47" fmla="*/ 5188593 w 6096000"/>
              <a:gd name="connsiteY47" fmla="*/ 1807109 h 6858000"/>
              <a:gd name="connsiteX48" fmla="*/ 5185920 w 6096000"/>
              <a:gd name="connsiteY48" fmla="*/ 1821003 h 6858000"/>
              <a:gd name="connsiteX49" fmla="*/ 5183543 w 6096000"/>
              <a:gd name="connsiteY49" fmla="*/ 1824832 h 6858000"/>
              <a:gd name="connsiteX50" fmla="*/ 5182235 w 6096000"/>
              <a:gd name="connsiteY50" fmla="*/ 1830429 h 6858000"/>
              <a:gd name="connsiteX51" fmla="*/ 5182525 w 6096000"/>
              <a:gd name="connsiteY51" fmla="*/ 1830569 h 6858000"/>
              <a:gd name="connsiteX52" fmla="*/ 5180663 w 6096000"/>
              <a:gd name="connsiteY52" fmla="*/ 1835810 h 6858000"/>
              <a:gd name="connsiteX53" fmla="*/ 5167452 w 6096000"/>
              <a:gd name="connsiteY53" fmla="*/ 1861483 h 6858000"/>
              <a:gd name="connsiteX54" fmla="*/ 5174266 w 6096000"/>
              <a:gd name="connsiteY54" fmla="*/ 1892417 h 6858000"/>
              <a:gd name="connsiteX55" fmla="*/ 5189262 w 6096000"/>
              <a:gd name="connsiteY55" fmla="*/ 1895114 h 6858000"/>
              <a:gd name="connsiteX56" fmla="*/ 5187100 w 6096000"/>
              <a:gd name="connsiteY56" fmla="*/ 1899379 h 6858000"/>
              <a:gd name="connsiteX57" fmla="*/ 5180471 w 6096000"/>
              <a:gd name="connsiteY57" fmla="*/ 1907867 h 6858000"/>
              <a:gd name="connsiteX58" fmla="*/ 5181361 w 6096000"/>
              <a:gd name="connsiteY58" fmla="*/ 1910265 h 6858000"/>
              <a:gd name="connsiteX59" fmla="*/ 5178268 w 6096000"/>
              <a:gd name="connsiteY59" fmla="*/ 1935584 h 6858000"/>
              <a:gd name="connsiteX60" fmla="*/ 5183619 w 6096000"/>
              <a:gd name="connsiteY60" fmla="*/ 1942021 h 6858000"/>
              <a:gd name="connsiteX61" fmla="*/ 5184480 w 6096000"/>
              <a:gd name="connsiteY61" fmla="*/ 1945112 h 6858000"/>
              <a:gd name="connsiteX62" fmla="*/ 5172776 w 6096000"/>
              <a:gd name="connsiteY62" fmla="*/ 1961162 h 6858000"/>
              <a:gd name="connsiteX63" fmla="*/ 5168513 w 6096000"/>
              <a:gd name="connsiteY63" fmla="*/ 1969445 h 6858000"/>
              <a:gd name="connsiteX64" fmla="*/ 5126597 w 6096000"/>
              <a:gd name="connsiteY64" fmla="*/ 2024270 h 6858000"/>
              <a:gd name="connsiteX65" fmla="*/ 5119528 w 6096000"/>
              <a:gd name="connsiteY65" fmla="*/ 2107942 h 6858000"/>
              <a:gd name="connsiteX66" fmla="*/ 5110356 w 6096000"/>
              <a:gd name="connsiteY66" fmla="*/ 2193455 h 6858000"/>
              <a:gd name="connsiteX67" fmla="*/ 5104992 w 6096000"/>
              <a:gd name="connsiteY67" fmla="*/ 2260088 h 6858000"/>
              <a:gd name="connsiteX68" fmla="*/ 5059439 w 6096000"/>
              <a:gd name="connsiteY68" fmla="*/ 2335735 h 6858000"/>
              <a:gd name="connsiteX69" fmla="*/ 5022061 w 6096000"/>
              <a:gd name="connsiteY69" fmla="*/ 2408995 h 6858000"/>
              <a:gd name="connsiteX70" fmla="*/ 5022253 w 6096000"/>
              <a:gd name="connsiteY70" fmla="*/ 2445869 h 6858000"/>
              <a:gd name="connsiteX71" fmla="*/ 5011426 w 6096000"/>
              <a:gd name="connsiteY71" fmla="*/ 2496499 h 6858000"/>
              <a:gd name="connsiteX72" fmla="*/ 4994224 w 6096000"/>
              <a:gd name="connsiteY72" fmla="*/ 2549900 h 6858000"/>
              <a:gd name="connsiteX73" fmla="*/ 4995245 w 6096000"/>
              <a:gd name="connsiteY73" fmla="*/ 2596456 h 6858000"/>
              <a:gd name="connsiteX74" fmla="*/ 4988570 w 6096000"/>
              <a:gd name="connsiteY74" fmla="*/ 2606088 h 6858000"/>
              <a:gd name="connsiteX75" fmla="*/ 4988371 w 6096000"/>
              <a:gd name="connsiteY75" fmla="*/ 2635351 h 6858000"/>
              <a:gd name="connsiteX76" fmla="*/ 4983212 w 6096000"/>
              <a:gd name="connsiteY76" fmla="*/ 2665666 h 6858000"/>
              <a:gd name="connsiteX77" fmla="*/ 4968234 w 6096000"/>
              <a:gd name="connsiteY77" fmla="*/ 2715895 h 6858000"/>
              <a:gd name="connsiteX78" fmla="*/ 4975888 w 6096000"/>
              <a:gd name="connsiteY78" fmla="*/ 2725052 h 6858000"/>
              <a:gd name="connsiteX79" fmla="*/ 4980195 w 6096000"/>
              <a:gd name="connsiteY79" fmla="*/ 2726489 h 6858000"/>
              <a:gd name="connsiteX80" fmla="*/ 4976218 w 6096000"/>
              <a:gd name="connsiteY80" fmla="*/ 2740278 h 6858000"/>
              <a:gd name="connsiteX81" fmla="*/ 4980571 w 6096000"/>
              <a:gd name="connsiteY81" fmla="*/ 2751112 h 6858000"/>
              <a:gd name="connsiteX82" fmla="*/ 4973893 w 6096000"/>
              <a:gd name="connsiteY82" fmla="*/ 2760208 h 6858000"/>
              <a:gd name="connsiteX83" fmla="*/ 4979005 w 6096000"/>
              <a:gd name="connsiteY83" fmla="*/ 2790136 h 6858000"/>
              <a:gd name="connsiteX84" fmla="*/ 4986137 w 6096000"/>
              <a:gd name="connsiteY84" fmla="*/ 2804183 h 6858000"/>
              <a:gd name="connsiteX85" fmla="*/ 4986175 w 6096000"/>
              <a:gd name="connsiteY85" fmla="*/ 2825860 h 6858000"/>
              <a:gd name="connsiteX86" fmla="*/ 4993936 w 6096000"/>
              <a:gd name="connsiteY86" fmla="*/ 2911749 h 6858000"/>
              <a:gd name="connsiteX87" fmla="*/ 4992563 w 6096000"/>
              <a:gd name="connsiteY87" fmla="*/ 2977278 h 6858000"/>
              <a:gd name="connsiteX88" fmla="*/ 4980516 w 6096000"/>
              <a:gd name="connsiteY88" fmla="*/ 2991092 h 6858000"/>
              <a:gd name="connsiteX89" fmla="*/ 4992801 w 6096000"/>
              <a:gd name="connsiteY89" fmla="*/ 3020247 h 6858000"/>
              <a:gd name="connsiteX90" fmla="*/ 5014805 w 6096000"/>
              <a:gd name="connsiteY90" fmla="*/ 3065434 h 6858000"/>
              <a:gd name="connsiteX91" fmla="*/ 5002733 w 6096000"/>
              <a:gd name="connsiteY91" fmla="*/ 3103777 h 6858000"/>
              <a:gd name="connsiteX92" fmla="*/ 5002941 w 6096000"/>
              <a:gd name="connsiteY92" fmla="*/ 3151828 h 6858000"/>
              <a:gd name="connsiteX93" fmla="*/ 5002883 w 6096000"/>
              <a:gd name="connsiteY93" fmla="*/ 3180546 h 6858000"/>
              <a:gd name="connsiteX94" fmla="*/ 5016711 w 6096000"/>
              <a:gd name="connsiteY94" fmla="*/ 3258677 h 6858000"/>
              <a:gd name="connsiteX95" fmla="*/ 5017918 w 6096000"/>
              <a:gd name="connsiteY95" fmla="*/ 3262610 h 6858000"/>
              <a:gd name="connsiteX96" fmla="*/ 5011672 w 6096000"/>
              <a:gd name="connsiteY96" fmla="*/ 3277179 h 6858000"/>
              <a:gd name="connsiteX97" fmla="*/ 5009344 w 6096000"/>
              <a:gd name="connsiteY97" fmla="*/ 3278130 h 6858000"/>
              <a:gd name="connsiteX98" fmla="*/ 5026770 w 6096000"/>
              <a:gd name="connsiteY98" fmla="*/ 3325671 h 6858000"/>
              <a:gd name="connsiteX99" fmla="*/ 5024571 w 6096000"/>
              <a:gd name="connsiteY99" fmla="*/ 3332072 h 6858000"/>
              <a:gd name="connsiteX100" fmla="*/ 5041705 w 6096000"/>
              <a:gd name="connsiteY100" fmla="*/ 3362948 h 6858000"/>
              <a:gd name="connsiteX101" fmla="*/ 5047477 w 6096000"/>
              <a:gd name="connsiteY101" fmla="*/ 3378959 h 6858000"/>
              <a:gd name="connsiteX102" fmla="*/ 5060758 w 6096000"/>
              <a:gd name="connsiteY102" fmla="*/ 3407057 h 6858000"/>
              <a:gd name="connsiteX103" fmla="*/ 5058968 w 6096000"/>
              <a:gd name="connsiteY103" fmla="*/ 3409825 h 6858000"/>
              <a:gd name="connsiteX104" fmla="*/ 5062667 w 6096000"/>
              <a:gd name="connsiteY104" fmla="*/ 3415218 h 6858000"/>
              <a:gd name="connsiteX105" fmla="*/ 5060928 w 6096000"/>
              <a:gd name="connsiteY105" fmla="*/ 3419880 h 6858000"/>
              <a:gd name="connsiteX106" fmla="*/ 5062923 w 6096000"/>
              <a:gd name="connsiteY106" fmla="*/ 3424545 h 6858000"/>
              <a:gd name="connsiteX107" fmla="*/ 5064623 w 6096000"/>
              <a:gd name="connsiteY107" fmla="*/ 3476412 h 6858000"/>
              <a:gd name="connsiteX108" fmla="*/ 5069684 w 6096000"/>
              <a:gd name="connsiteY108" fmla="*/ 3486850 h 6858000"/>
              <a:gd name="connsiteX109" fmla="*/ 5063339 w 6096000"/>
              <a:gd name="connsiteY109" fmla="*/ 3496391 h 6858000"/>
              <a:gd name="connsiteX110" fmla="*/ 5070139 w 6096000"/>
              <a:gd name="connsiteY110" fmla="*/ 3531201 h 6858000"/>
              <a:gd name="connsiteX111" fmla="*/ 5079896 w 6096000"/>
              <a:gd name="connsiteY111" fmla="*/ 3542019 h 6858000"/>
              <a:gd name="connsiteX112" fmla="*/ 5087540 w 6096000"/>
              <a:gd name="connsiteY112" fmla="*/ 3552249 h 6858000"/>
              <a:gd name="connsiteX113" fmla="*/ 5087902 w 6096000"/>
              <a:gd name="connsiteY113" fmla="*/ 3553678 h 6858000"/>
              <a:gd name="connsiteX114" fmla="*/ 5091509 w 6096000"/>
              <a:gd name="connsiteY114" fmla="*/ 3568021 h 6858000"/>
              <a:gd name="connsiteX115" fmla="*/ 5091934 w 6096000"/>
              <a:gd name="connsiteY115" fmla="*/ 3569719 h 6858000"/>
              <a:gd name="connsiteX116" fmla="*/ 5089362 w 6096000"/>
              <a:gd name="connsiteY116" fmla="*/ 3586412 h 6858000"/>
              <a:gd name="connsiteX117" fmla="*/ 5092358 w 6096000"/>
              <a:gd name="connsiteY117" fmla="*/ 3597336 h 6858000"/>
              <a:gd name="connsiteX118" fmla="*/ 5084254 w 6096000"/>
              <a:gd name="connsiteY118" fmla="*/ 3606007 h 6858000"/>
              <a:gd name="connsiteX119" fmla="*/ 5084281 w 6096000"/>
              <a:gd name="connsiteY119" fmla="*/ 3641228 h 6858000"/>
              <a:gd name="connsiteX120" fmla="*/ 5091848 w 6096000"/>
              <a:gd name="connsiteY120" fmla="*/ 3653088 h 6858000"/>
              <a:gd name="connsiteX121" fmla="*/ 5097436 w 6096000"/>
              <a:gd name="connsiteY121" fmla="*/ 3664114 h 6858000"/>
              <a:gd name="connsiteX122" fmla="*/ 5097518 w 6096000"/>
              <a:gd name="connsiteY122" fmla="*/ 3665569 h 6858000"/>
              <a:gd name="connsiteX123" fmla="*/ 5099829 w 6096000"/>
              <a:gd name="connsiteY123" fmla="*/ 3707357 h 6858000"/>
              <a:gd name="connsiteX124" fmla="*/ 5114696 w 6096000"/>
              <a:gd name="connsiteY124" fmla="*/ 3778166 h 6858000"/>
              <a:gd name="connsiteX125" fmla="*/ 5135379 w 6096000"/>
              <a:gd name="connsiteY125" fmla="*/ 3878222 h 6858000"/>
              <a:gd name="connsiteX126" fmla="*/ 5130138 w 6096000"/>
              <a:gd name="connsiteY126" fmla="*/ 4048117 h 6858000"/>
              <a:gd name="connsiteX127" fmla="*/ 5090040 w 6096000"/>
              <a:gd name="connsiteY127" fmla="*/ 4219510 h 6858000"/>
              <a:gd name="connsiteX128" fmla="*/ 5092812 w 6096000"/>
              <a:gd name="connsiteY128" fmla="*/ 4411258 h 6858000"/>
              <a:gd name="connsiteX129" fmla="*/ 5084599 w 6096000"/>
              <a:gd name="connsiteY129" fmla="*/ 4488531 h 6858000"/>
              <a:gd name="connsiteX130" fmla="*/ 5084072 w 6096000"/>
              <a:gd name="connsiteY130" fmla="*/ 4539168 h 6858000"/>
              <a:gd name="connsiteX131" fmla="*/ 5068936 w 6096000"/>
              <a:gd name="connsiteY131" fmla="*/ 4625153 h 6858000"/>
              <a:gd name="connsiteX132" fmla="*/ 5059114 w 6096000"/>
              <a:gd name="connsiteY132" fmla="*/ 4733115 h 6858000"/>
              <a:gd name="connsiteX133" fmla="*/ 5037209 w 6096000"/>
              <a:gd name="connsiteY133" fmla="*/ 4844323 h 6858000"/>
              <a:gd name="connsiteX134" fmla="*/ 5020638 w 6096000"/>
              <a:gd name="connsiteY134" fmla="*/ 4877992 h 6858000"/>
              <a:gd name="connsiteX135" fmla="*/ 5006413 w 6096000"/>
              <a:gd name="connsiteY135" fmla="*/ 4925805 h 6858000"/>
              <a:gd name="connsiteX136" fmla="*/ 4971037 w 6096000"/>
              <a:gd name="connsiteY136" fmla="*/ 5009272 h 6858000"/>
              <a:gd name="connsiteX137" fmla="*/ 4963105 w 6096000"/>
              <a:gd name="connsiteY137" fmla="*/ 5111369 h 6858000"/>
              <a:gd name="connsiteX138" fmla="*/ 4976341 w 6096000"/>
              <a:gd name="connsiteY138" fmla="*/ 5210876 h 6858000"/>
              <a:gd name="connsiteX139" fmla="*/ 4980617 w 6096000"/>
              <a:gd name="connsiteY139" fmla="*/ 5269726 h 6858000"/>
              <a:gd name="connsiteX140" fmla="*/ 4997733 w 6096000"/>
              <a:gd name="connsiteY140" fmla="*/ 5464225 h 6858000"/>
              <a:gd name="connsiteX141" fmla="*/ 5001400 w 6096000"/>
              <a:gd name="connsiteY141" fmla="*/ 5594585 h 6858000"/>
              <a:gd name="connsiteX142" fmla="*/ 4983700 w 6096000"/>
              <a:gd name="connsiteY142" fmla="*/ 5667896 h 6858000"/>
              <a:gd name="connsiteX143" fmla="*/ 4968506 w 6096000"/>
              <a:gd name="connsiteY143" fmla="*/ 5769225 h 6858000"/>
              <a:gd name="connsiteX144" fmla="*/ 4969765 w 6096000"/>
              <a:gd name="connsiteY144" fmla="*/ 5823324 h 6858000"/>
              <a:gd name="connsiteX145" fmla="*/ 4966129 w 6096000"/>
              <a:gd name="connsiteY145" fmla="*/ 5862699 h 6858000"/>
              <a:gd name="connsiteX146" fmla="*/ 4970695 w 6096000"/>
              <a:gd name="connsiteY146" fmla="*/ 5906467 h 6858000"/>
              <a:gd name="connsiteX147" fmla="*/ 4991568 w 6096000"/>
              <a:gd name="connsiteY147" fmla="*/ 5939847 h 6858000"/>
              <a:gd name="connsiteX148" fmla="*/ 4986815 w 6096000"/>
              <a:gd name="connsiteY148" fmla="*/ 5973994 h 6858000"/>
              <a:gd name="connsiteX149" fmla="*/ 4987776 w 6096000"/>
              <a:gd name="connsiteY149" fmla="*/ 6089693 h 6858000"/>
              <a:gd name="connsiteX150" fmla="*/ 4991621 w 6096000"/>
              <a:gd name="connsiteY150" fmla="*/ 6224938 h 6858000"/>
              <a:gd name="connsiteX151" fmla="*/ 5017157 w 6096000"/>
              <a:gd name="connsiteY151" fmla="*/ 6370251 h 6858000"/>
              <a:gd name="connsiteX152" fmla="*/ 5040797 w 6096000"/>
              <a:gd name="connsiteY152" fmla="*/ 6541313 h 6858000"/>
              <a:gd name="connsiteX153" fmla="*/ 5045375 w 6096000"/>
              <a:gd name="connsiteY153" fmla="*/ 6640957 h 6858000"/>
              <a:gd name="connsiteX154" fmla="*/ 5058442 w 6096000"/>
              <a:gd name="connsiteY154" fmla="*/ 6705297 h 6858000"/>
              <a:gd name="connsiteX155" fmla="*/ 5071125 w 6096000"/>
              <a:gd name="connsiteY155" fmla="*/ 6759582 h 6858000"/>
              <a:gd name="connsiteX156" fmla="*/ 5069172 w 6096000"/>
              <a:gd name="connsiteY156" fmla="*/ 6817746 h 6858000"/>
              <a:gd name="connsiteX157" fmla="*/ 5072322 w 6096000"/>
              <a:gd name="connsiteY157" fmla="*/ 6843646 h 6858000"/>
              <a:gd name="connsiteX158" fmla="*/ 5091388 w 6096000"/>
              <a:gd name="connsiteY158" fmla="*/ 6857998 h 6858000"/>
              <a:gd name="connsiteX159" fmla="*/ 6096000 w 6096000"/>
              <a:gd name="connsiteY159" fmla="*/ 6857998 h 6858000"/>
              <a:gd name="connsiteX160" fmla="*/ 6096000 w 6096000"/>
              <a:gd name="connsiteY160" fmla="*/ 6858000 h 6858000"/>
              <a:gd name="connsiteX161" fmla="*/ 0 w 6096000"/>
              <a:gd name="connsiteY16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Lst>
            <a:rect l="l" t="t" r="r" b="b"/>
            <a:pathLst>
              <a:path w="6096000" h="6858000">
                <a:moveTo>
                  <a:pt x="0" y="0"/>
                </a:moveTo>
                <a:lnTo>
                  <a:pt x="5567517" y="0"/>
                </a:lnTo>
                <a:lnTo>
                  <a:pt x="5566938" y="1705"/>
                </a:lnTo>
                <a:cubicBezTo>
                  <a:pt x="5563126" y="8440"/>
                  <a:pt x="5558112" y="13784"/>
                  <a:pt x="5551594" y="17287"/>
                </a:cubicBezTo>
                <a:cubicBezTo>
                  <a:pt x="5562364" y="82036"/>
                  <a:pt x="5510349" y="69804"/>
                  <a:pt x="5545641" y="130336"/>
                </a:cubicBezTo>
                <a:cubicBezTo>
                  <a:pt x="5526953" y="117589"/>
                  <a:pt x="5536978" y="162458"/>
                  <a:pt x="5538289" y="187093"/>
                </a:cubicBezTo>
                <a:cubicBezTo>
                  <a:pt x="5536205" y="226511"/>
                  <a:pt x="5545722" y="205530"/>
                  <a:pt x="5545790" y="265704"/>
                </a:cubicBezTo>
                <a:cubicBezTo>
                  <a:pt x="5542296" y="317533"/>
                  <a:pt x="5543813" y="325288"/>
                  <a:pt x="5542313" y="354566"/>
                </a:cubicBezTo>
                <a:lnTo>
                  <a:pt x="5524126" y="472000"/>
                </a:lnTo>
                <a:lnTo>
                  <a:pt x="5522170" y="473782"/>
                </a:lnTo>
                <a:cubicBezTo>
                  <a:pt x="5517847" y="482008"/>
                  <a:pt x="5518682" y="487340"/>
                  <a:pt x="5521798" y="491380"/>
                </a:cubicBezTo>
                <a:lnTo>
                  <a:pt x="5536419" y="531675"/>
                </a:lnTo>
                <a:lnTo>
                  <a:pt x="5533435" y="536015"/>
                </a:lnTo>
                <a:lnTo>
                  <a:pt x="5538088" y="572092"/>
                </a:lnTo>
                <a:lnTo>
                  <a:pt x="5536061" y="572511"/>
                </a:lnTo>
                <a:cubicBezTo>
                  <a:pt x="5531611" y="574271"/>
                  <a:pt x="5528529" y="577121"/>
                  <a:pt x="5528218" y="582332"/>
                </a:cubicBezTo>
                <a:cubicBezTo>
                  <a:pt x="5498002" y="573171"/>
                  <a:pt x="5516262" y="585107"/>
                  <a:pt x="5518011" y="601285"/>
                </a:cubicBezTo>
                <a:cubicBezTo>
                  <a:pt x="5508838" y="617831"/>
                  <a:pt x="5480684" y="666964"/>
                  <a:pt x="5473174" y="681608"/>
                </a:cubicBezTo>
                <a:cubicBezTo>
                  <a:pt x="5473102" y="684122"/>
                  <a:pt x="5473033" y="686637"/>
                  <a:pt x="5472963" y="689151"/>
                </a:cubicBezTo>
                <a:lnTo>
                  <a:pt x="5472485" y="689289"/>
                </a:lnTo>
                <a:cubicBezTo>
                  <a:pt x="5471434" y="690905"/>
                  <a:pt x="5470986" y="693376"/>
                  <a:pt x="5471326" y="697222"/>
                </a:cubicBezTo>
                <a:cubicBezTo>
                  <a:pt x="5471606" y="703992"/>
                  <a:pt x="5471884" y="710761"/>
                  <a:pt x="5472164" y="717531"/>
                </a:cubicBezTo>
                <a:lnTo>
                  <a:pt x="5468891" y="722494"/>
                </a:lnTo>
                <a:lnTo>
                  <a:pt x="5463081" y="724368"/>
                </a:lnTo>
                <a:lnTo>
                  <a:pt x="5446981" y="752692"/>
                </a:lnTo>
                <a:cubicBezTo>
                  <a:pt x="5454691" y="764380"/>
                  <a:pt x="5422719" y="808083"/>
                  <a:pt x="5417190" y="816346"/>
                </a:cubicBezTo>
                <a:lnTo>
                  <a:pt x="5388958" y="889417"/>
                </a:lnTo>
                <a:cubicBezTo>
                  <a:pt x="5320491" y="969963"/>
                  <a:pt x="5321907" y="1005331"/>
                  <a:pt x="5307044" y="1063288"/>
                </a:cubicBezTo>
                <a:cubicBezTo>
                  <a:pt x="5313332" y="1111028"/>
                  <a:pt x="5317096" y="1110140"/>
                  <a:pt x="5303837" y="1157176"/>
                </a:cubicBezTo>
                <a:cubicBezTo>
                  <a:pt x="5301103" y="1192124"/>
                  <a:pt x="5301884" y="1197232"/>
                  <a:pt x="5286494" y="1210776"/>
                </a:cubicBezTo>
                <a:lnTo>
                  <a:pt x="5282463" y="1301993"/>
                </a:lnTo>
                <a:lnTo>
                  <a:pt x="5252235" y="1360879"/>
                </a:lnTo>
                <a:lnTo>
                  <a:pt x="5244497" y="1404045"/>
                </a:lnTo>
                <a:lnTo>
                  <a:pt x="5223823" y="1429568"/>
                </a:lnTo>
                <a:lnTo>
                  <a:pt x="5224851" y="1430305"/>
                </a:lnTo>
                <a:cubicBezTo>
                  <a:pt x="5226697" y="1432466"/>
                  <a:pt x="5214738" y="1459891"/>
                  <a:pt x="5212394" y="1463304"/>
                </a:cubicBezTo>
                <a:cubicBezTo>
                  <a:pt x="5209912" y="1477394"/>
                  <a:pt x="5213027" y="1501295"/>
                  <a:pt x="5209958" y="1514846"/>
                </a:cubicBezTo>
                <a:lnTo>
                  <a:pt x="5206417" y="1519731"/>
                </a:lnTo>
                <a:lnTo>
                  <a:pt x="5206640" y="1519929"/>
                </a:lnTo>
                <a:cubicBezTo>
                  <a:pt x="5206490" y="1521210"/>
                  <a:pt x="5209710" y="1543635"/>
                  <a:pt x="5207632" y="1546022"/>
                </a:cubicBezTo>
                <a:lnTo>
                  <a:pt x="5212030" y="1578752"/>
                </a:lnTo>
                <a:cubicBezTo>
                  <a:pt x="5206147" y="1605585"/>
                  <a:pt x="5226381" y="1622803"/>
                  <a:pt x="5203533" y="1647555"/>
                </a:cubicBezTo>
                <a:cubicBezTo>
                  <a:pt x="5198128" y="1672675"/>
                  <a:pt x="5203213" y="1694404"/>
                  <a:pt x="5190877" y="1715685"/>
                </a:cubicBezTo>
                <a:cubicBezTo>
                  <a:pt x="5196815" y="1724301"/>
                  <a:pt x="5198098" y="1732435"/>
                  <a:pt x="5184235" y="1740358"/>
                </a:cubicBezTo>
                <a:cubicBezTo>
                  <a:pt x="5182625" y="1763793"/>
                  <a:pt x="5198368" y="1769422"/>
                  <a:pt x="5181475" y="1784314"/>
                </a:cubicBezTo>
                <a:cubicBezTo>
                  <a:pt x="5205987" y="1797417"/>
                  <a:pt x="5195246" y="1798221"/>
                  <a:pt x="5185845" y="1804434"/>
                </a:cubicBezTo>
                <a:lnTo>
                  <a:pt x="5185068" y="1805316"/>
                </a:lnTo>
                <a:lnTo>
                  <a:pt x="5188593" y="1807109"/>
                </a:lnTo>
                <a:lnTo>
                  <a:pt x="5185920" y="1821003"/>
                </a:lnTo>
                <a:lnTo>
                  <a:pt x="5183543" y="1824832"/>
                </a:lnTo>
                <a:cubicBezTo>
                  <a:pt x="5182284" y="1827468"/>
                  <a:pt x="5181937" y="1829219"/>
                  <a:pt x="5182235" y="1830429"/>
                </a:cubicBezTo>
                <a:lnTo>
                  <a:pt x="5182525" y="1830569"/>
                </a:lnTo>
                <a:lnTo>
                  <a:pt x="5180663" y="1835810"/>
                </a:lnTo>
                <a:cubicBezTo>
                  <a:pt x="5176779" y="1844665"/>
                  <a:pt x="5172297" y="1853278"/>
                  <a:pt x="5167452" y="1861483"/>
                </a:cubicBezTo>
                <a:cubicBezTo>
                  <a:pt x="5179827" y="1866643"/>
                  <a:pt x="5166788" y="1884999"/>
                  <a:pt x="5174266" y="1892417"/>
                </a:cubicBezTo>
                <a:lnTo>
                  <a:pt x="5189262" y="1895114"/>
                </a:lnTo>
                <a:lnTo>
                  <a:pt x="5187100" y="1899379"/>
                </a:lnTo>
                <a:lnTo>
                  <a:pt x="5180471" y="1907867"/>
                </a:lnTo>
                <a:cubicBezTo>
                  <a:pt x="5179609" y="1909162"/>
                  <a:pt x="5179647" y="1909994"/>
                  <a:pt x="5181361" y="1910265"/>
                </a:cubicBezTo>
                <a:cubicBezTo>
                  <a:pt x="5180995" y="1914884"/>
                  <a:pt x="5177893" y="1930292"/>
                  <a:pt x="5178268" y="1935584"/>
                </a:cubicBezTo>
                <a:lnTo>
                  <a:pt x="5183619" y="1942021"/>
                </a:lnTo>
                <a:lnTo>
                  <a:pt x="5184480" y="1945112"/>
                </a:lnTo>
                <a:lnTo>
                  <a:pt x="5172776" y="1961162"/>
                </a:lnTo>
                <a:lnTo>
                  <a:pt x="5168513" y="1969445"/>
                </a:lnTo>
                <a:lnTo>
                  <a:pt x="5126597" y="2024270"/>
                </a:lnTo>
                <a:lnTo>
                  <a:pt x="5119528" y="2107942"/>
                </a:lnTo>
                <a:cubicBezTo>
                  <a:pt x="5089290" y="2138038"/>
                  <a:pt x="5110415" y="2159228"/>
                  <a:pt x="5110356" y="2193455"/>
                </a:cubicBezTo>
                <a:cubicBezTo>
                  <a:pt x="5101302" y="2220953"/>
                  <a:pt x="5110381" y="2224200"/>
                  <a:pt x="5104992" y="2260088"/>
                </a:cubicBezTo>
                <a:cubicBezTo>
                  <a:pt x="5096504" y="2291744"/>
                  <a:pt x="5078225" y="2299003"/>
                  <a:pt x="5059439" y="2335735"/>
                </a:cubicBezTo>
                <a:cubicBezTo>
                  <a:pt x="5029465" y="2329020"/>
                  <a:pt x="5058046" y="2407546"/>
                  <a:pt x="5022061" y="2408995"/>
                </a:cubicBezTo>
                <a:cubicBezTo>
                  <a:pt x="5023289" y="2413465"/>
                  <a:pt x="5019654" y="2441580"/>
                  <a:pt x="5022253" y="2445869"/>
                </a:cubicBezTo>
                <a:cubicBezTo>
                  <a:pt x="5022440" y="2449625"/>
                  <a:pt x="5011241" y="2492743"/>
                  <a:pt x="5011426" y="2496499"/>
                </a:cubicBezTo>
                <a:lnTo>
                  <a:pt x="4994224" y="2549900"/>
                </a:lnTo>
                <a:cubicBezTo>
                  <a:pt x="4992353" y="2564757"/>
                  <a:pt x="4998952" y="2582253"/>
                  <a:pt x="4995245" y="2596456"/>
                </a:cubicBezTo>
                <a:lnTo>
                  <a:pt x="4988570" y="2606088"/>
                </a:lnTo>
                <a:cubicBezTo>
                  <a:pt x="4988504" y="2615842"/>
                  <a:pt x="4988436" y="2625597"/>
                  <a:pt x="4988371" y="2635351"/>
                </a:cubicBezTo>
                <a:lnTo>
                  <a:pt x="4983212" y="2665666"/>
                </a:lnTo>
                <a:lnTo>
                  <a:pt x="4968234" y="2715895"/>
                </a:lnTo>
                <a:lnTo>
                  <a:pt x="4975888" y="2725052"/>
                </a:lnTo>
                <a:lnTo>
                  <a:pt x="4980195" y="2726489"/>
                </a:lnTo>
                <a:lnTo>
                  <a:pt x="4976218" y="2740278"/>
                </a:lnTo>
                <a:lnTo>
                  <a:pt x="4980571" y="2751112"/>
                </a:lnTo>
                <a:lnTo>
                  <a:pt x="4973893" y="2760208"/>
                </a:lnTo>
                <a:lnTo>
                  <a:pt x="4979005" y="2790136"/>
                </a:lnTo>
                <a:lnTo>
                  <a:pt x="4986137" y="2804183"/>
                </a:lnTo>
                <a:cubicBezTo>
                  <a:pt x="4986150" y="2811409"/>
                  <a:pt x="4986162" y="2818634"/>
                  <a:pt x="4986175" y="2825860"/>
                </a:cubicBezTo>
                <a:cubicBezTo>
                  <a:pt x="4987474" y="2843788"/>
                  <a:pt x="4992871" y="2886513"/>
                  <a:pt x="4993936" y="2911749"/>
                </a:cubicBezTo>
                <a:cubicBezTo>
                  <a:pt x="4993313" y="2946689"/>
                  <a:pt x="4980300" y="2954448"/>
                  <a:pt x="4992563" y="2977278"/>
                </a:cubicBezTo>
                <a:cubicBezTo>
                  <a:pt x="4985688" y="2983455"/>
                  <a:pt x="4982051" y="2987749"/>
                  <a:pt x="4980516" y="2991092"/>
                </a:cubicBezTo>
                <a:cubicBezTo>
                  <a:pt x="4975910" y="3001119"/>
                  <a:pt x="4990216" y="3002537"/>
                  <a:pt x="4992801" y="3020247"/>
                </a:cubicBezTo>
                <a:cubicBezTo>
                  <a:pt x="4998517" y="3032637"/>
                  <a:pt x="5013148" y="3051512"/>
                  <a:pt x="5014805" y="3065434"/>
                </a:cubicBezTo>
                <a:cubicBezTo>
                  <a:pt x="4998836" y="3057428"/>
                  <a:pt x="5016840" y="3105196"/>
                  <a:pt x="5002733" y="3103777"/>
                </a:cubicBezTo>
                <a:cubicBezTo>
                  <a:pt x="5022381" y="3124610"/>
                  <a:pt x="4997365" y="3128169"/>
                  <a:pt x="5002941" y="3151828"/>
                </a:cubicBezTo>
                <a:cubicBezTo>
                  <a:pt x="5010264" y="3163902"/>
                  <a:pt x="5011356" y="3171780"/>
                  <a:pt x="5002883" y="3180546"/>
                </a:cubicBezTo>
                <a:cubicBezTo>
                  <a:pt x="5038586" y="3236545"/>
                  <a:pt x="5003723" y="3210316"/>
                  <a:pt x="5016711" y="3258677"/>
                </a:cubicBezTo>
                <a:lnTo>
                  <a:pt x="5017918" y="3262610"/>
                </a:lnTo>
                <a:lnTo>
                  <a:pt x="5011672" y="3277179"/>
                </a:lnTo>
                <a:lnTo>
                  <a:pt x="5009344" y="3278130"/>
                </a:lnTo>
                <a:lnTo>
                  <a:pt x="5026770" y="3325671"/>
                </a:lnTo>
                <a:lnTo>
                  <a:pt x="5024571" y="3332072"/>
                </a:lnTo>
                <a:lnTo>
                  <a:pt x="5041705" y="3362948"/>
                </a:lnTo>
                <a:lnTo>
                  <a:pt x="5047477" y="3378959"/>
                </a:lnTo>
                <a:lnTo>
                  <a:pt x="5060758" y="3407057"/>
                </a:lnTo>
                <a:lnTo>
                  <a:pt x="5058968" y="3409825"/>
                </a:lnTo>
                <a:lnTo>
                  <a:pt x="5062667" y="3415218"/>
                </a:lnTo>
                <a:lnTo>
                  <a:pt x="5060928" y="3419880"/>
                </a:lnTo>
                <a:lnTo>
                  <a:pt x="5062923" y="3424545"/>
                </a:lnTo>
                <a:cubicBezTo>
                  <a:pt x="5063537" y="3433967"/>
                  <a:pt x="5063494" y="3466028"/>
                  <a:pt x="5064623" y="3476412"/>
                </a:cubicBezTo>
                <a:lnTo>
                  <a:pt x="5069684" y="3486850"/>
                </a:lnTo>
                <a:lnTo>
                  <a:pt x="5063339" y="3496391"/>
                </a:lnTo>
                <a:lnTo>
                  <a:pt x="5070139" y="3531201"/>
                </a:lnTo>
                <a:lnTo>
                  <a:pt x="5079896" y="3542019"/>
                </a:lnTo>
                <a:lnTo>
                  <a:pt x="5087540" y="3552249"/>
                </a:lnTo>
                <a:lnTo>
                  <a:pt x="5087902" y="3553678"/>
                </a:lnTo>
                <a:lnTo>
                  <a:pt x="5091509" y="3568021"/>
                </a:lnTo>
                <a:lnTo>
                  <a:pt x="5091934" y="3569719"/>
                </a:lnTo>
                <a:lnTo>
                  <a:pt x="5089362" y="3586412"/>
                </a:lnTo>
                <a:lnTo>
                  <a:pt x="5092358" y="3597336"/>
                </a:lnTo>
                <a:lnTo>
                  <a:pt x="5084254" y="3606007"/>
                </a:lnTo>
                <a:cubicBezTo>
                  <a:pt x="5084262" y="3617747"/>
                  <a:pt x="5084273" y="3629488"/>
                  <a:pt x="5084281" y="3641228"/>
                </a:cubicBezTo>
                <a:lnTo>
                  <a:pt x="5091848" y="3653088"/>
                </a:lnTo>
                <a:lnTo>
                  <a:pt x="5097436" y="3664114"/>
                </a:lnTo>
                <a:cubicBezTo>
                  <a:pt x="5097463" y="3664599"/>
                  <a:pt x="5097491" y="3665084"/>
                  <a:pt x="5097518" y="3665569"/>
                </a:cubicBezTo>
                <a:cubicBezTo>
                  <a:pt x="5097915" y="3672776"/>
                  <a:pt x="5096966" y="3688591"/>
                  <a:pt x="5099829" y="3707357"/>
                </a:cubicBezTo>
                <a:cubicBezTo>
                  <a:pt x="5100505" y="3724716"/>
                  <a:pt x="5118078" y="3760234"/>
                  <a:pt x="5114696" y="3778166"/>
                </a:cubicBezTo>
                <a:cubicBezTo>
                  <a:pt x="5141627" y="3845122"/>
                  <a:pt x="5125427" y="3821305"/>
                  <a:pt x="5135379" y="3878222"/>
                </a:cubicBezTo>
                <a:cubicBezTo>
                  <a:pt x="5161519" y="3905047"/>
                  <a:pt x="5125417" y="4015047"/>
                  <a:pt x="5130138" y="4048117"/>
                </a:cubicBezTo>
                <a:cubicBezTo>
                  <a:pt x="5081804" y="4192084"/>
                  <a:pt x="5096262" y="4158987"/>
                  <a:pt x="5090040" y="4219510"/>
                </a:cubicBezTo>
                <a:cubicBezTo>
                  <a:pt x="5104553" y="4280033"/>
                  <a:pt x="5065380" y="4345686"/>
                  <a:pt x="5092812" y="4411258"/>
                </a:cubicBezTo>
                <a:cubicBezTo>
                  <a:pt x="5090630" y="4437329"/>
                  <a:pt x="5083878" y="4473140"/>
                  <a:pt x="5084599" y="4488531"/>
                </a:cubicBezTo>
                <a:cubicBezTo>
                  <a:pt x="5084423" y="4505410"/>
                  <a:pt x="5084248" y="4522289"/>
                  <a:pt x="5084072" y="4539168"/>
                </a:cubicBezTo>
                <a:cubicBezTo>
                  <a:pt x="5072114" y="4567830"/>
                  <a:pt x="5064305" y="4588197"/>
                  <a:pt x="5068936" y="4625153"/>
                </a:cubicBezTo>
                <a:cubicBezTo>
                  <a:pt x="5077433" y="4662889"/>
                  <a:pt x="5065899" y="4679357"/>
                  <a:pt x="5059114" y="4733115"/>
                </a:cubicBezTo>
                <a:cubicBezTo>
                  <a:pt x="5068687" y="4752352"/>
                  <a:pt x="5055370" y="4832308"/>
                  <a:pt x="5037209" y="4844323"/>
                </a:cubicBezTo>
                <a:cubicBezTo>
                  <a:pt x="5033444" y="4857054"/>
                  <a:pt x="5040194" y="4871554"/>
                  <a:pt x="5020638" y="4877992"/>
                </a:cubicBezTo>
                <a:cubicBezTo>
                  <a:pt x="4997151" y="4888353"/>
                  <a:pt x="5034418" y="4931200"/>
                  <a:pt x="5006413" y="4925805"/>
                </a:cubicBezTo>
                <a:cubicBezTo>
                  <a:pt x="5031964" y="4956261"/>
                  <a:pt x="4982840" y="4982633"/>
                  <a:pt x="4971037" y="5009272"/>
                </a:cubicBezTo>
                <a:cubicBezTo>
                  <a:pt x="4973259" y="5034036"/>
                  <a:pt x="4968375" y="5053859"/>
                  <a:pt x="4963105" y="5111369"/>
                </a:cubicBezTo>
                <a:cubicBezTo>
                  <a:pt x="4973224" y="5141336"/>
                  <a:pt x="4937413" y="5161742"/>
                  <a:pt x="4976341" y="5210876"/>
                </a:cubicBezTo>
                <a:cubicBezTo>
                  <a:pt x="4972455" y="5212581"/>
                  <a:pt x="4977054" y="5227501"/>
                  <a:pt x="4980617" y="5269726"/>
                </a:cubicBezTo>
                <a:cubicBezTo>
                  <a:pt x="4984182" y="5311951"/>
                  <a:pt x="4990390" y="5400671"/>
                  <a:pt x="4997733" y="5464225"/>
                </a:cubicBezTo>
                <a:cubicBezTo>
                  <a:pt x="5001765" y="5536542"/>
                  <a:pt x="4990225" y="5517959"/>
                  <a:pt x="5001400" y="5594585"/>
                </a:cubicBezTo>
                <a:cubicBezTo>
                  <a:pt x="4999908" y="5619318"/>
                  <a:pt x="4974042" y="5647975"/>
                  <a:pt x="4983700" y="5667896"/>
                </a:cubicBezTo>
                <a:cubicBezTo>
                  <a:pt x="4976834" y="5696311"/>
                  <a:pt x="4975579" y="5738356"/>
                  <a:pt x="4968506" y="5769225"/>
                </a:cubicBezTo>
                <a:cubicBezTo>
                  <a:pt x="4968926" y="5787258"/>
                  <a:pt x="4969344" y="5805291"/>
                  <a:pt x="4969765" y="5823324"/>
                </a:cubicBezTo>
                <a:cubicBezTo>
                  <a:pt x="4966122" y="5853058"/>
                  <a:pt x="4965608" y="5838948"/>
                  <a:pt x="4966129" y="5862699"/>
                </a:cubicBezTo>
                <a:lnTo>
                  <a:pt x="4970695" y="5906467"/>
                </a:lnTo>
                <a:lnTo>
                  <a:pt x="4991568" y="5939847"/>
                </a:lnTo>
                <a:cubicBezTo>
                  <a:pt x="4998848" y="5955713"/>
                  <a:pt x="4974731" y="5940131"/>
                  <a:pt x="4986815" y="5973994"/>
                </a:cubicBezTo>
                <a:cubicBezTo>
                  <a:pt x="4961187" y="5997051"/>
                  <a:pt x="4983444" y="6032039"/>
                  <a:pt x="4987776" y="6089693"/>
                </a:cubicBezTo>
                <a:lnTo>
                  <a:pt x="4991621" y="6224938"/>
                </a:lnTo>
                <a:cubicBezTo>
                  <a:pt x="4988442" y="6270972"/>
                  <a:pt x="5008962" y="6317522"/>
                  <a:pt x="5017157" y="6370251"/>
                </a:cubicBezTo>
                <a:cubicBezTo>
                  <a:pt x="5025353" y="6422980"/>
                  <a:pt x="5039938" y="6490855"/>
                  <a:pt x="5040797" y="6541313"/>
                </a:cubicBezTo>
                <a:cubicBezTo>
                  <a:pt x="5039898" y="6576319"/>
                  <a:pt x="5031912" y="6591883"/>
                  <a:pt x="5045375" y="6640957"/>
                </a:cubicBezTo>
                <a:cubicBezTo>
                  <a:pt x="5057505" y="6669536"/>
                  <a:pt x="5052276" y="6675394"/>
                  <a:pt x="5058442" y="6705297"/>
                </a:cubicBezTo>
                <a:cubicBezTo>
                  <a:pt x="5057367" y="6727133"/>
                  <a:pt x="5067901" y="6732087"/>
                  <a:pt x="5071125" y="6759582"/>
                </a:cubicBezTo>
                <a:cubicBezTo>
                  <a:pt x="5055614" y="6796071"/>
                  <a:pt x="5051656" y="6769544"/>
                  <a:pt x="5069172" y="6817746"/>
                </a:cubicBezTo>
                <a:cubicBezTo>
                  <a:pt x="5060956" y="6828354"/>
                  <a:pt x="5064525" y="6836369"/>
                  <a:pt x="5072322" y="6843646"/>
                </a:cubicBezTo>
                <a:lnTo>
                  <a:pt x="5091388" y="6857998"/>
                </a:lnTo>
                <a:lnTo>
                  <a:pt x="6096000" y="6857998"/>
                </a:lnTo>
                <a:lnTo>
                  <a:pt x="6096000"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59A826A-B342-DA55-E89E-A2CD9C8786A8}"/>
              </a:ext>
            </a:extLst>
          </p:cNvPr>
          <p:cNvSpPr>
            <a:spLocks noGrp="1"/>
          </p:cNvSpPr>
          <p:nvPr>
            <p:ph type="title"/>
          </p:nvPr>
        </p:nvSpPr>
        <p:spPr>
          <a:xfrm>
            <a:off x="500621" y="273934"/>
            <a:ext cx="4150489" cy="1330839"/>
          </a:xfrm>
        </p:spPr>
        <p:txBody>
          <a:bodyPr>
            <a:normAutofit/>
          </a:bodyPr>
          <a:lstStyle/>
          <a:p>
            <a:pPr algn="ctr"/>
            <a:r>
              <a:rPr lang="en-US" b="1">
                <a:latin typeface="Bierstadt Display" panose="020B0004020202020204" pitchFamily="34" charset="0"/>
              </a:rPr>
              <a:t>Tackling the challenge…</a:t>
            </a:r>
          </a:p>
        </p:txBody>
      </p:sp>
      <p:sp>
        <p:nvSpPr>
          <p:cNvPr id="9" name="Content Placeholder 8">
            <a:extLst>
              <a:ext uri="{FF2B5EF4-FFF2-40B4-BE49-F238E27FC236}">
                <a16:creationId xmlns:a16="http://schemas.microsoft.com/office/drawing/2014/main" id="{7777251D-3BB1-EF16-53AB-BF994C2C7C83}"/>
              </a:ext>
            </a:extLst>
          </p:cNvPr>
          <p:cNvSpPr>
            <a:spLocks noGrp="1"/>
          </p:cNvSpPr>
          <p:nvPr>
            <p:ph idx="1"/>
          </p:nvPr>
        </p:nvSpPr>
        <p:spPr>
          <a:xfrm>
            <a:off x="138880" y="1604773"/>
            <a:ext cx="5514558" cy="4979293"/>
          </a:xfrm>
        </p:spPr>
        <p:txBody>
          <a:bodyPr>
            <a:normAutofit/>
          </a:bodyPr>
          <a:lstStyle/>
          <a:p>
            <a:pPr marL="0" indent="0">
              <a:buNone/>
            </a:pPr>
            <a:r>
              <a:rPr lang="en-US" sz="2000" b="1"/>
              <a:t>Plymouth shooting 2021</a:t>
            </a:r>
          </a:p>
          <a:p>
            <a:pPr marL="0" indent="0">
              <a:buNone/>
            </a:pPr>
            <a:r>
              <a:rPr lang="en-US" sz="2000" b="1"/>
              <a:t>- </a:t>
            </a:r>
            <a:r>
              <a:rPr lang="en-US" sz="2000"/>
              <a:t>killing of five people</a:t>
            </a:r>
          </a:p>
          <a:p>
            <a:pPr marL="0" indent="0">
              <a:buNone/>
            </a:pPr>
            <a:r>
              <a:rPr lang="en-US" sz="2000"/>
              <a:t>- Offender was a registered license holder: Called for the application form to be amended. </a:t>
            </a:r>
          </a:p>
          <a:p>
            <a:pPr marL="0" indent="0">
              <a:buNone/>
            </a:pPr>
            <a:r>
              <a:rPr lang="en-US" sz="2000" b="1"/>
              <a:t>Response…  </a:t>
            </a:r>
          </a:p>
          <a:p>
            <a:pPr marL="0" indent="0">
              <a:buNone/>
            </a:pPr>
            <a:r>
              <a:rPr lang="en-US" sz="2000"/>
              <a:t>2021 National Strategic Assessment: focuses on the smuggling and distribution of guns and drugs. As research suggests firearms are often supplied through illicit networks linked to OCGs</a:t>
            </a:r>
          </a:p>
          <a:p>
            <a:pPr marL="0" indent="0">
              <a:buNone/>
            </a:pPr>
            <a:r>
              <a:rPr lang="en-US" sz="2000"/>
              <a:t>Surrender Scheme </a:t>
            </a:r>
          </a:p>
          <a:p>
            <a:pPr marL="0" indent="0">
              <a:buNone/>
            </a:pPr>
            <a:r>
              <a:rPr lang="en-US" sz="2000" b="1"/>
              <a:t>Previous approach success: </a:t>
            </a:r>
          </a:p>
          <a:p>
            <a:pPr marL="0" indent="0">
              <a:buNone/>
            </a:pPr>
            <a:r>
              <a:rPr lang="en-US" sz="2000"/>
              <a:t>The seizure of 416 firearms abroad from individuals and supply networks with the intent to import firearms into the UK</a:t>
            </a:r>
          </a:p>
          <a:p>
            <a:pPr marL="0" indent="0">
              <a:buNone/>
            </a:pPr>
            <a:endParaRPr lang="en-US" sz="2000"/>
          </a:p>
        </p:txBody>
      </p:sp>
      <p:pic>
        <p:nvPicPr>
          <p:cNvPr id="5" name="Content Placeholder 4" descr="Table&#10;&#10;Description automatically generated">
            <a:extLst>
              <a:ext uri="{FF2B5EF4-FFF2-40B4-BE49-F238E27FC236}">
                <a16:creationId xmlns:a16="http://schemas.microsoft.com/office/drawing/2014/main" id="{09E88E6B-2BC0-30AD-45A4-81AEBCE7DFBC}"/>
              </a:ext>
            </a:extLst>
          </p:cNvPr>
          <p:cNvPicPr>
            <a:picLocks noChangeAspect="1"/>
          </p:cNvPicPr>
          <p:nvPr/>
        </p:nvPicPr>
        <p:blipFill>
          <a:blip r:embed="rId3"/>
          <a:stretch>
            <a:fillRect/>
          </a:stretch>
        </p:blipFill>
        <p:spPr>
          <a:xfrm>
            <a:off x="5757968" y="661916"/>
            <a:ext cx="5530119" cy="5557909"/>
          </a:xfrm>
          <a:prstGeom prst="rect">
            <a:avLst/>
          </a:prstGeom>
        </p:spPr>
      </p:pic>
      <p:sp>
        <p:nvSpPr>
          <p:cNvPr id="3" name="TextBox 2">
            <a:extLst>
              <a:ext uri="{FF2B5EF4-FFF2-40B4-BE49-F238E27FC236}">
                <a16:creationId xmlns:a16="http://schemas.microsoft.com/office/drawing/2014/main" id="{DA532B0C-ED5F-77C0-7D01-F633BACE6D19}"/>
              </a:ext>
            </a:extLst>
          </p:cNvPr>
          <p:cNvSpPr txBox="1"/>
          <p:nvPr/>
        </p:nvSpPr>
        <p:spPr>
          <a:xfrm>
            <a:off x="5757968" y="638175"/>
            <a:ext cx="2205459" cy="276999"/>
          </a:xfrm>
          <a:prstGeom prst="rect">
            <a:avLst/>
          </a:prstGeom>
          <a:noFill/>
        </p:spPr>
        <p:txBody>
          <a:bodyPr wrap="square" rtlCol="0">
            <a:spAutoFit/>
          </a:bodyPr>
          <a:lstStyle/>
          <a:p>
            <a:r>
              <a:rPr lang="en-US" sz="1200">
                <a:solidFill>
                  <a:schemeClr val="tx1">
                    <a:lumMod val="50000"/>
                    <a:lumOff val="50000"/>
                  </a:schemeClr>
                </a:solidFill>
              </a:rPr>
              <a:t>Figure 1: Home Office (2013)  </a:t>
            </a:r>
          </a:p>
        </p:txBody>
      </p:sp>
      <p:sp>
        <p:nvSpPr>
          <p:cNvPr id="4" name="TextBox 3">
            <a:extLst>
              <a:ext uri="{FF2B5EF4-FFF2-40B4-BE49-F238E27FC236}">
                <a16:creationId xmlns:a16="http://schemas.microsoft.com/office/drawing/2014/main" id="{F1368122-BAB7-A48F-7386-906AA81FF0AE}"/>
              </a:ext>
            </a:extLst>
          </p:cNvPr>
          <p:cNvSpPr txBox="1"/>
          <p:nvPr/>
        </p:nvSpPr>
        <p:spPr>
          <a:xfrm>
            <a:off x="8902683" y="6581001"/>
            <a:ext cx="4518454" cy="276999"/>
          </a:xfrm>
          <a:prstGeom prst="rect">
            <a:avLst/>
          </a:prstGeom>
          <a:noFill/>
        </p:spPr>
        <p:txBody>
          <a:bodyPr wrap="square" rtlCol="0">
            <a:spAutoFit/>
          </a:bodyPr>
          <a:lstStyle/>
          <a:p>
            <a:r>
              <a:rPr lang="en-US" sz="1200">
                <a:solidFill>
                  <a:schemeClr val="tx1">
                    <a:lumMod val="50000"/>
                    <a:lumOff val="50000"/>
                  </a:schemeClr>
                </a:solidFill>
              </a:rPr>
              <a:t>National Crime Agency (2021a) Home Office (2020)</a:t>
            </a:r>
          </a:p>
        </p:txBody>
      </p:sp>
    </p:spTree>
    <p:extLst>
      <p:ext uri="{BB962C8B-B14F-4D97-AF65-F5344CB8AC3E}">
        <p14:creationId xmlns:p14="http://schemas.microsoft.com/office/powerpoint/2010/main" val="2113664064"/>
      </p:ext>
    </p:extLst>
  </p:cSld>
  <p:clrMapOvr>
    <a:masterClrMapping/>
  </p:clrMapOvr>
  <mc:AlternateContent xmlns:mc="http://schemas.openxmlformats.org/markup-compatibility/2006" xmlns:p14="http://schemas.microsoft.com/office/powerpoint/2010/main">
    <mc:Choice Requires="p14">
      <p:transition spd="slow" p14:dur="2000" advTm="35937"/>
    </mc:Choice>
    <mc:Fallback xmlns="">
      <p:transition spd="slow" advTm="35937"/>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10A00B-7E76-862F-EBEC-505AAFC2F4B7}"/>
              </a:ext>
            </a:extLst>
          </p:cNvPr>
          <p:cNvSpPr>
            <a:spLocks noGrp="1"/>
          </p:cNvSpPr>
          <p:nvPr>
            <p:ph type="title"/>
          </p:nvPr>
        </p:nvSpPr>
        <p:spPr>
          <a:xfrm>
            <a:off x="686834" y="1153572"/>
            <a:ext cx="3200400" cy="4461163"/>
          </a:xfrm>
        </p:spPr>
        <p:txBody>
          <a:bodyPr>
            <a:normAutofit/>
          </a:bodyPr>
          <a:lstStyle/>
          <a:p>
            <a:r>
              <a:rPr lang="en-US" b="1">
                <a:solidFill>
                  <a:srgbClr val="FFFFFF"/>
                </a:solidFill>
                <a:latin typeface="Bierstadt Display" panose="020B0004020202020204" pitchFamily="34" charset="0"/>
              </a:rPr>
              <a:t>2.Advances in technology</a:t>
            </a:r>
          </a:p>
        </p:txBody>
      </p:sp>
      <p:sp>
        <p:nvSpPr>
          <p:cNvPr id="21" name="Arc 2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20E043F-091D-FA86-DEB3-242CB5CD9BD4}"/>
              </a:ext>
            </a:extLst>
          </p:cNvPr>
          <p:cNvSpPr>
            <a:spLocks noGrp="1"/>
          </p:cNvSpPr>
          <p:nvPr>
            <p:ph idx="1"/>
          </p:nvPr>
        </p:nvSpPr>
        <p:spPr>
          <a:xfrm>
            <a:off x="4447308" y="0"/>
            <a:ext cx="6906491" cy="6858000"/>
          </a:xfrm>
        </p:spPr>
        <p:txBody>
          <a:bodyPr anchor="ctr">
            <a:normAutofit/>
          </a:bodyPr>
          <a:lstStyle/>
          <a:p>
            <a:r>
              <a:rPr lang="en-US" sz="2000"/>
              <a:t>Criminals are exploiting advances in technology to drive serious and organized crime, committing traditional crimes, such as theft and fraud in more sophisticated ways. However, it is also creating space for new crimes </a:t>
            </a:r>
          </a:p>
          <a:p>
            <a:r>
              <a:rPr lang="en-US" sz="2000"/>
              <a:t>National Strategic Assessment 2021: increased online operation is leading to a growth of offending. </a:t>
            </a:r>
          </a:p>
          <a:p>
            <a:pPr marL="0" indent="0">
              <a:buNone/>
            </a:pPr>
            <a:r>
              <a:rPr lang="en-US" sz="2000" b="1"/>
              <a:t>Covid – 19…</a:t>
            </a:r>
          </a:p>
          <a:p>
            <a:r>
              <a:rPr lang="en-US" sz="2000"/>
              <a:t>Criminals had to adapt their methods to survive </a:t>
            </a:r>
          </a:p>
          <a:p>
            <a:r>
              <a:rPr lang="en-US" sz="2000"/>
              <a:t>Criminals turned to online spaces, using technology to commit crimes and avoid detection </a:t>
            </a:r>
          </a:p>
          <a:p>
            <a:r>
              <a:rPr lang="en-US" sz="2000"/>
              <a:t>Vaccine roll-out: </a:t>
            </a:r>
            <a:r>
              <a:rPr lang="en-US" sz="2000" err="1"/>
              <a:t>phising</a:t>
            </a:r>
            <a:r>
              <a:rPr lang="en-US" sz="2000"/>
              <a:t> attempts to access personal data for the purpose of fraud</a:t>
            </a:r>
          </a:p>
          <a:p>
            <a:pPr marL="0" indent="0">
              <a:buNone/>
            </a:pPr>
            <a:r>
              <a:rPr lang="en-US" sz="2000" b="1"/>
              <a:t>Ransomware attacks </a:t>
            </a:r>
          </a:p>
          <a:p>
            <a:r>
              <a:rPr lang="en-US" sz="2000"/>
              <a:t>50% of all ransomware attacks include the threat to publish stolen data </a:t>
            </a:r>
          </a:p>
          <a:p>
            <a:pPr marL="0" indent="0">
              <a:buNone/>
            </a:pPr>
            <a:r>
              <a:rPr lang="en-US" sz="2000" b="1"/>
              <a:t>Black market </a:t>
            </a:r>
          </a:p>
          <a:p>
            <a:r>
              <a:rPr lang="en-US" sz="2000"/>
              <a:t>Offenders trade illegal commodities using cryptocurrencies as the pandemic made it harder to move cash</a:t>
            </a:r>
          </a:p>
        </p:txBody>
      </p:sp>
      <p:sp>
        <p:nvSpPr>
          <p:cNvPr id="4" name="TextBox 3">
            <a:extLst>
              <a:ext uri="{FF2B5EF4-FFF2-40B4-BE49-F238E27FC236}">
                <a16:creationId xmlns:a16="http://schemas.microsoft.com/office/drawing/2014/main" id="{0A681675-0647-5C63-0E66-194D7D6767B7}"/>
              </a:ext>
            </a:extLst>
          </p:cNvPr>
          <p:cNvSpPr txBox="1"/>
          <p:nvPr/>
        </p:nvSpPr>
        <p:spPr>
          <a:xfrm>
            <a:off x="5103341" y="6574501"/>
            <a:ext cx="7507760" cy="276999"/>
          </a:xfrm>
          <a:prstGeom prst="rect">
            <a:avLst/>
          </a:prstGeom>
          <a:noFill/>
        </p:spPr>
        <p:txBody>
          <a:bodyPr wrap="square" rtlCol="0">
            <a:spAutoFit/>
          </a:bodyPr>
          <a:lstStyle/>
          <a:p>
            <a:r>
              <a:rPr lang="en-US" sz="1200">
                <a:solidFill>
                  <a:schemeClr val="tx1">
                    <a:lumMod val="50000"/>
                    <a:lumOff val="50000"/>
                  </a:schemeClr>
                </a:solidFill>
              </a:rPr>
              <a:t>National Crime Agency (2021a) National Crime Agency (2021b) Home Office (2009) </a:t>
            </a:r>
            <a:r>
              <a:rPr lang="en-US" sz="1200" err="1">
                <a:solidFill>
                  <a:schemeClr val="tx1">
                    <a:lumMod val="50000"/>
                    <a:lumOff val="50000"/>
                  </a:schemeClr>
                </a:solidFill>
              </a:rPr>
              <a:t>Martinu</a:t>
            </a:r>
            <a:r>
              <a:rPr lang="en-US" sz="1200">
                <a:solidFill>
                  <a:schemeClr val="tx1">
                    <a:lumMod val="50000"/>
                    <a:lumOff val="50000"/>
                  </a:schemeClr>
                </a:solidFill>
              </a:rPr>
              <a:t> and McEwen (2019)  </a:t>
            </a:r>
          </a:p>
        </p:txBody>
      </p:sp>
    </p:spTree>
    <p:extLst>
      <p:ext uri="{BB962C8B-B14F-4D97-AF65-F5344CB8AC3E}">
        <p14:creationId xmlns:p14="http://schemas.microsoft.com/office/powerpoint/2010/main" val="3367364774"/>
      </p:ext>
    </p:extLst>
  </p:cSld>
  <p:clrMapOvr>
    <a:masterClrMapping/>
  </p:clrMapOvr>
  <mc:AlternateContent xmlns:mc="http://schemas.openxmlformats.org/markup-compatibility/2006" xmlns:p14="http://schemas.microsoft.com/office/powerpoint/2010/main">
    <mc:Choice Requires="p14">
      <p:transition spd="slow" p14:dur="2000" advTm="60690"/>
    </mc:Choice>
    <mc:Fallback xmlns="">
      <p:transition spd="slow" advTm="60690"/>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CB49665F-0298-4449-8D2D-209989CB9E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Color 2">
            <a:extLst>
              <a:ext uri="{FF2B5EF4-FFF2-40B4-BE49-F238E27FC236}">
                <a16:creationId xmlns:a16="http://schemas.microsoft.com/office/drawing/2014/main" id="{A71EEC14-174A-46FA-B046-4747504571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EEB6CB95-E653-4C6C-AE51-62FD848E8D5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89" y="-2"/>
            <a:ext cx="3468234" cy="6858000"/>
            <a:chOff x="651279" y="598259"/>
            <a:chExt cx="10889442" cy="5680742"/>
          </a:xfrm>
        </p:grpSpPr>
        <p:sp>
          <p:nvSpPr>
            <p:cNvPr id="14" name="Color">
              <a:extLst>
                <a:ext uri="{FF2B5EF4-FFF2-40B4-BE49-F238E27FC236}">
                  <a16:creationId xmlns:a16="http://schemas.microsoft.com/office/drawing/2014/main" id="{BDD3CB8E-ABA7-4F37-BB2C-64FFD19813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Color">
              <a:extLst>
                <a:ext uri="{FF2B5EF4-FFF2-40B4-BE49-F238E27FC236}">
                  <a16:creationId xmlns:a16="http://schemas.microsoft.com/office/drawing/2014/main" id="{C2CA788A-B2FD-494C-BED0-83E31F6DFF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4F498044-C6E2-1CDA-61FC-B94285084C7D}"/>
              </a:ext>
            </a:extLst>
          </p:cNvPr>
          <p:cNvSpPr>
            <a:spLocks noGrp="1"/>
          </p:cNvSpPr>
          <p:nvPr>
            <p:ph type="title"/>
          </p:nvPr>
        </p:nvSpPr>
        <p:spPr>
          <a:xfrm rot="16200000">
            <a:off x="-1325880" y="1947672"/>
            <a:ext cx="5961888" cy="2788920"/>
          </a:xfrm>
        </p:spPr>
        <p:txBody>
          <a:bodyPr anchor="ctr">
            <a:normAutofit/>
          </a:bodyPr>
          <a:lstStyle/>
          <a:p>
            <a:r>
              <a:rPr lang="en-US" sz="4800" b="1">
                <a:solidFill>
                  <a:schemeClr val="bg1"/>
                </a:solidFill>
                <a:latin typeface="Bierstadt Display" panose="020B0004020202020204" pitchFamily="34" charset="0"/>
              </a:rPr>
              <a:t>Child Exploitation</a:t>
            </a:r>
          </a:p>
        </p:txBody>
      </p:sp>
      <p:graphicFrame>
        <p:nvGraphicFramePr>
          <p:cNvPr id="5" name="Content Placeholder 2">
            <a:extLst>
              <a:ext uri="{FF2B5EF4-FFF2-40B4-BE49-F238E27FC236}">
                <a16:creationId xmlns:a16="http://schemas.microsoft.com/office/drawing/2014/main" id="{FF47CD82-8C50-059D-3F89-C68C1C3120C5}"/>
              </a:ext>
            </a:extLst>
          </p:cNvPr>
          <p:cNvGraphicFramePr>
            <a:graphicFrameLocks noGrp="1"/>
          </p:cNvGraphicFramePr>
          <p:nvPr>
            <p:ph idx="1"/>
            <p:extLst>
              <p:ext uri="{D42A27DB-BD31-4B8C-83A1-F6EECF244321}">
                <p14:modId xmlns:p14="http://schemas.microsoft.com/office/powerpoint/2010/main" val="1727268562"/>
              </p:ext>
            </p:extLst>
          </p:nvPr>
        </p:nvGraphicFramePr>
        <p:xfrm>
          <a:off x="3794296" y="288758"/>
          <a:ext cx="7559504" cy="62852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F1B49F81-B7C4-9F3A-C1C6-B9D2AFCA9A0F}"/>
              </a:ext>
            </a:extLst>
          </p:cNvPr>
          <p:cNvSpPr txBox="1"/>
          <p:nvPr/>
        </p:nvSpPr>
        <p:spPr>
          <a:xfrm>
            <a:off x="6509568" y="6576153"/>
            <a:ext cx="6563909" cy="276999"/>
          </a:xfrm>
          <a:prstGeom prst="rect">
            <a:avLst/>
          </a:prstGeom>
          <a:noFill/>
        </p:spPr>
        <p:txBody>
          <a:bodyPr wrap="square" rtlCol="0">
            <a:spAutoFit/>
          </a:bodyPr>
          <a:lstStyle/>
          <a:p>
            <a:r>
              <a:rPr lang="en-US" sz="1200">
                <a:solidFill>
                  <a:schemeClr val="tx1">
                    <a:lumMod val="50000"/>
                    <a:lumOff val="50000"/>
                  </a:schemeClr>
                </a:solidFill>
              </a:rPr>
              <a:t>National Crime Agency (2021b), Hampshire Safeguarding Children Partnership et al (2023).</a:t>
            </a:r>
          </a:p>
        </p:txBody>
      </p:sp>
    </p:spTree>
    <p:extLst>
      <p:ext uri="{BB962C8B-B14F-4D97-AF65-F5344CB8AC3E}">
        <p14:creationId xmlns:p14="http://schemas.microsoft.com/office/powerpoint/2010/main" val="1974840548"/>
      </p:ext>
    </p:extLst>
  </p:cSld>
  <p:clrMapOvr>
    <a:masterClrMapping/>
  </p:clrMapOvr>
  <mc:AlternateContent xmlns:mc="http://schemas.openxmlformats.org/markup-compatibility/2006" xmlns:p14="http://schemas.microsoft.com/office/powerpoint/2010/main">
    <mc:Choice Requires="p14">
      <p:transition spd="slow" p14:dur="2000" advTm="33289"/>
    </mc:Choice>
    <mc:Fallback xmlns="">
      <p:transition spd="slow" advTm="33289"/>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DF82BA-D52C-2A0F-7226-B6664C206CB6}"/>
              </a:ext>
            </a:extLst>
          </p:cNvPr>
          <p:cNvSpPr>
            <a:spLocks noGrp="1"/>
          </p:cNvSpPr>
          <p:nvPr>
            <p:ph type="title"/>
          </p:nvPr>
        </p:nvSpPr>
        <p:spPr>
          <a:xfrm>
            <a:off x="1137033" y="670559"/>
            <a:ext cx="4683321" cy="2148841"/>
          </a:xfrm>
        </p:spPr>
        <p:txBody>
          <a:bodyPr anchor="t">
            <a:normAutofit/>
          </a:bodyPr>
          <a:lstStyle/>
          <a:p>
            <a:r>
              <a:rPr lang="en-US" b="1">
                <a:latin typeface="Bierstadt Display" panose="020B0004020202020204" pitchFamily="34" charset="0"/>
              </a:rPr>
              <a:t>3.Corruption and Illicit financial flows </a:t>
            </a:r>
          </a:p>
        </p:txBody>
      </p:sp>
      <p:pic>
        <p:nvPicPr>
          <p:cNvPr id="15" name="Picture 14" descr="Graphical user interface&#10;&#10;Description automatically generated with medium confidence">
            <a:extLst>
              <a:ext uri="{FF2B5EF4-FFF2-40B4-BE49-F238E27FC236}">
                <a16:creationId xmlns:a16="http://schemas.microsoft.com/office/drawing/2014/main" id="{E0559C64-B772-991F-CCBF-8119F45BFFFC}"/>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r="340"/>
          <a:stretch/>
        </p:blipFill>
        <p:spPr>
          <a:xfrm>
            <a:off x="-178963" y="3299254"/>
            <a:ext cx="6114902" cy="3558746"/>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3" name="Content Placeholder 2">
            <a:extLst>
              <a:ext uri="{FF2B5EF4-FFF2-40B4-BE49-F238E27FC236}">
                <a16:creationId xmlns:a16="http://schemas.microsoft.com/office/drawing/2014/main" id="{1AB98D03-4316-B6F5-8FD1-0A9328314F3F}"/>
              </a:ext>
            </a:extLst>
          </p:cNvPr>
          <p:cNvSpPr>
            <a:spLocks noGrp="1"/>
          </p:cNvSpPr>
          <p:nvPr>
            <p:ph idx="1"/>
          </p:nvPr>
        </p:nvSpPr>
        <p:spPr>
          <a:xfrm>
            <a:off x="5999317" y="98854"/>
            <a:ext cx="6187180" cy="6985000"/>
          </a:xfrm>
        </p:spPr>
        <p:txBody>
          <a:bodyPr anchor="t">
            <a:normAutofit fontScale="92500" lnSpcReduction="10000"/>
          </a:bodyPr>
          <a:lstStyle/>
          <a:p>
            <a:r>
              <a:rPr lang="en-US" sz="2400"/>
              <a:t>Globally pervasive problem that requires sustained and coordinated international action</a:t>
            </a:r>
          </a:p>
          <a:p>
            <a:r>
              <a:rPr lang="en-US" sz="2400"/>
              <a:t>Corruption: The misuse of resources or power for private gain </a:t>
            </a:r>
          </a:p>
          <a:p>
            <a:r>
              <a:rPr lang="en-US" sz="2400"/>
              <a:t>Includes: Bribery, Fraud, Collusion, Money laundering and Extortion </a:t>
            </a:r>
          </a:p>
          <a:p>
            <a:r>
              <a:rPr lang="en-US" sz="2400"/>
              <a:t>Illicit financial Flows: Money that is illegally earned, transferred or utilized </a:t>
            </a:r>
          </a:p>
          <a:p>
            <a:r>
              <a:rPr lang="en-US" sz="2400"/>
              <a:t>Previous ways pursued to tackle corruption and IFF:</a:t>
            </a:r>
          </a:p>
          <a:p>
            <a:pPr marL="457200" indent="-457200">
              <a:buFont typeface="+mj-lt"/>
              <a:buAutoNum type="arabicPeriod"/>
            </a:pPr>
            <a:r>
              <a:rPr lang="en-US" sz="2400"/>
              <a:t>Prevention and deterrence by strengthening governance and rules</a:t>
            </a:r>
          </a:p>
          <a:p>
            <a:pPr marL="457200" indent="-457200">
              <a:buFont typeface="+mj-lt"/>
              <a:buAutoNum type="arabicPeriod"/>
            </a:pPr>
            <a:r>
              <a:rPr lang="en-US" sz="2400"/>
              <a:t>Identification, tracing and asset recovery </a:t>
            </a:r>
          </a:p>
          <a:p>
            <a:pPr marL="457200" indent="-457200">
              <a:buFont typeface="+mj-lt"/>
              <a:buAutoNum type="arabicPeriod"/>
            </a:pPr>
            <a:r>
              <a:rPr lang="en-US" sz="2400"/>
              <a:t>Fostering an enabling environment and normative change </a:t>
            </a:r>
          </a:p>
          <a:p>
            <a:pPr marL="457200" indent="-457200">
              <a:buFont typeface="+mj-lt"/>
              <a:buAutoNum type="arabicPeriod"/>
            </a:pPr>
            <a:r>
              <a:rPr lang="en-US" sz="2400"/>
              <a:t>Sanctioning </a:t>
            </a:r>
          </a:p>
          <a:p>
            <a:pPr marL="457200" indent="-457200">
              <a:buFont typeface="+mj-lt"/>
              <a:buAutoNum type="arabicPeriod"/>
            </a:pPr>
            <a:r>
              <a:rPr lang="en-US" sz="2400"/>
              <a:t>Evidence generation</a:t>
            </a:r>
          </a:p>
          <a:p>
            <a:pPr marL="0" indent="0">
              <a:buNone/>
            </a:pPr>
            <a:r>
              <a:rPr lang="en-US" sz="2200"/>
              <a:t>Result: Preventing a cyber-extortion attempt and bomb threat against the NHS by a criminal seeking £10m bitcoin ransom </a:t>
            </a:r>
          </a:p>
          <a:p>
            <a:pPr marL="457200" indent="-457200">
              <a:buFont typeface="+mj-lt"/>
              <a:buAutoNum type="arabicPeriod"/>
            </a:pPr>
            <a:endParaRPr lang="en-US" sz="2400"/>
          </a:p>
        </p:txBody>
      </p:sp>
      <p:sp>
        <p:nvSpPr>
          <p:cNvPr id="4" name="TextBox 3">
            <a:extLst>
              <a:ext uri="{FF2B5EF4-FFF2-40B4-BE49-F238E27FC236}">
                <a16:creationId xmlns:a16="http://schemas.microsoft.com/office/drawing/2014/main" id="{4DD7022E-919C-DB82-2FE9-F561A07ED0C2}"/>
              </a:ext>
            </a:extLst>
          </p:cNvPr>
          <p:cNvSpPr txBox="1"/>
          <p:nvPr/>
        </p:nvSpPr>
        <p:spPr>
          <a:xfrm>
            <a:off x="-1729945" y="6482716"/>
            <a:ext cx="6448424" cy="375284"/>
          </a:xfrm>
          <a:prstGeom prst="rect">
            <a:avLst/>
          </a:prstGeom>
          <a:solidFill>
            <a:srgbClr val="000000">
              <a:alpha val="50000"/>
            </a:srgbClr>
          </a:solidFill>
          <a:ln>
            <a:noFill/>
          </a:ln>
        </p:spPr>
        <p:txBody>
          <a:bodyPr wrap="square" rtlCol="0">
            <a:noAutofit/>
          </a:bodyPr>
          <a:lstStyle/>
          <a:p>
            <a:pPr algn="ctr">
              <a:spcAft>
                <a:spcPts val="600"/>
              </a:spcAft>
            </a:pPr>
            <a:r>
              <a:rPr lang="en-US" sz="1300">
                <a:solidFill>
                  <a:srgbClr val="FFFFFF"/>
                </a:solidFill>
              </a:rPr>
              <a:t>Independent Commission for Aid Impact (2020) </a:t>
            </a:r>
          </a:p>
        </p:txBody>
      </p:sp>
    </p:spTree>
    <p:extLst>
      <p:ext uri="{BB962C8B-B14F-4D97-AF65-F5344CB8AC3E}">
        <p14:creationId xmlns:p14="http://schemas.microsoft.com/office/powerpoint/2010/main" val="681019602"/>
      </p:ext>
    </p:extLst>
  </p:cSld>
  <p:clrMapOvr>
    <a:masterClrMapping/>
  </p:clrMapOvr>
  <mc:AlternateContent xmlns:mc="http://schemas.openxmlformats.org/markup-compatibility/2006" xmlns:p14="http://schemas.microsoft.com/office/powerpoint/2010/main">
    <mc:Choice Requires="p14">
      <p:transition spd="slow" p14:dur="2000" advTm="35369"/>
    </mc:Choice>
    <mc:Fallback xmlns="">
      <p:transition spd="slow" advTm="35369"/>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9" name="Arc 18">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DBAB60B-D4FE-525D-325E-A059FCBA574C}"/>
              </a:ext>
            </a:extLst>
          </p:cNvPr>
          <p:cNvSpPr>
            <a:spLocks noGrp="1"/>
          </p:cNvSpPr>
          <p:nvPr>
            <p:ph type="title"/>
          </p:nvPr>
        </p:nvSpPr>
        <p:spPr>
          <a:xfrm>
            <a:off x="5894962" y="479493"/>
            <a:ext cx="5458838" cy="1325563"/>
          </a:xfrm>
        </p:spPr>
        <p:txBody>
          <a:bodyPr>
            <a:normAutofit/>
          </a:bodyPr>
          <a:lstStyle/>
          <a:p>
            <a:r>
              <a:rPr lang="en-US" b="1">
                <a:latin typeface="Bierstadt Display" panose="020B0004020202020204" pitchFamily="34" charset="0"/>
              </a:rPr>
              <a:t>Anti-Corruption Strategy 2017-2022</a:t>
            </a:r>
          </a:p>
        </p:txBody>
      </p:sp>
      <p:sp>
        <p:nvSpPr>
          <p:cNvPr id="21" name="Freeform: Shape 20">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Picture 5" descr="Logo&#10;&#10;Description automatically generated">
            <a:extLst>
              <a:ext uri="{FF2B5EF4-FFF2-40B4-BE49-F238E27FC236}">
                <a16:creationId xmlns:a16="http://schemas.microsoft.com/office/drawing/2014/main" id="{266E5864-CCE0-1926-A724-77BDA29B5CF3}"/>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703182" y="2000490"/>
            <a:ext cx="4777381" cy="2687276"/>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D30B7AEF-C7ED-DA97-E075-72DBA3BEDF09}"/>
              </a:ext>
            </a:extLst>
          </p:cNvPr>
          <p:cNvSpPr>
            <a:spLocks noGrp="1"/>
          </p:cNvSpPr>
          <p:nvPr>
            <p:ph idx="1"/>
          </p:nvPr>
        </p:nvSpPr>
        <p:spPr>
          <a:xfrm>
            <a:off x="5894962" y="1984443"/>
            <a:ext cx="5458838" cy="4192520"/>
          </a:xfrm>
        </p:spPr>
        <p:txBody>
          <a:bodyPr>
            <a:normAutofit/>
          </a:bodyPr>
          <a:lstStyle/>
          <a:p>
            <a:pPr marL="0" indent="0">
              <a:buNone/>
            </a:pPr>
            <a:r>
              <a:rPr lang="en-US" sz="1800"/>
              <a:t>The strategy recognizes that..</a:t>
            </a:r>
          </a:p>
          <a:p>
            <a:pPr>
              <a:buFontTx/>
              <a:buChar char="-"/>
            </a:pPr>
            <a:r>
              <a:rPr lang="en-US" sz="1800"/>
              <a:t>Politically informed approaches to anti-corruption are needed to tackle underlying incentives </a:t>
            </a:r>
          </a:p>
          <a:p>
            <a:pPr>
              <a:buFontTx/>
              <a:buChar char="-"/>
            </a:pPr>
            <a:r>
              <a:rPr lang="en-US" sz="1800"/>
              <a:t>Corruption in developing countries is enabled by weaknesses in global financial system </a:t>
            </a:r>
          </a:p>
          <a:p>
            <a:pPr marL="0" indent="0">
              <a:buNone/>
            </a:pPr>
            <a:r>
              <a:rPr lang="en-US" sz="1800"/>
              <a:t>3 Key challenges:</a:t>
            </a:r>
          </a:p>
          <a:p>
            <a:pPr>
              <a:buFontTx/>
              <a:buChar char="-"/>
            </a:pPr>
            <a:r>
              <a:rPr lang="en-US" sz="1800"/>
              <a:t>Ensure that the UK is not a safe heaven for stolen money</a:t>
            </a:r>
          </a:p>
          <a:p>
            <a:pPr>
              <a:buFontTx/>
              <a:buChar char="-"/>
            </a:pPr>
            <a:r>
              <a:rPr lang="en-US" sz="1800"/>
              <a:t>The UK works with international bodies to strengthen international norms, rules and institutions</a:t>
            </a:r>
          </a:p>
          <a:p>
            <a:pPr>
              <a:buFontTx/>
              <a:buChar char="-"/>
            </a:pPr>
            <a:r>
              <a:rPr lang="en-US" sz="1800"/>
              <a:t>The UK Government works at bilateral level to tackle corruption, working with local host governments, civil society and the private sector</a:t>
            </a:r>
          </a:p>
          <a:p>
            <a:pPr marL="0" indent="0">
              <a:buNone/>
            </a:pPr>
            <a:endParaRPr lang="en-US" sz="1800"/>
          </a:p>
        </p:txBody>
      </p:sp>
      <p:sp>
        <p:nvSpPr>
          <p:cNvPr id="5" name="TextBox 4">
            <a:extLst>
              <a:ext uri="{FF2B5EF4-FFF2-40B4-BE49-F238E27FC236}">
                <a16:creationId xmlns:a16="http://schemas.microsoft.com/office/drawing/2014/main" id="{55547207-B160-AA45-6ED9-EC6552E4344A}"/>
              </a:ext>
            </a:extLst>
          </p:cNvPr>
          <p:cNvSpPr txBox="1"/>
          <p:nvPr/>
        </p:nvSpPr>
        <p:spPr>
          <a:xfrm>
            <a:off x="0" y="6527798"/>
            <a:ext cx="6103088" cy="276999"/>
          </a:xfrm>
          <a:prstGeom prst="rect">
            <a:avLst/>
          </a:prstGeom>
          <a:noFill/>
        </p:spPr>
        <p:txBody>
          <a:bodyPr wrap="square">
            <a:spAutoFit/>
          </a:bodyPr>
          <a:lstStyle/>
          <a:p>
            <a:pPr>
              <a:spcAft>
                <a:spcPts val="600"/>
              </a:spcAft>
            </a:pPr>
            <a:r>
              <a:rPr lang="en-GB" sz="1200"/>
              <a:t>Independent Commissions for Aid Impact (2020) Home </a:t>
            </a:r>
            <a:r>
              <a:rPr lang="en-GB" sz="1200">
                <a:solidFill>
                  <a:schemeClr val="bg1"/>
                </a:solidFill>
              </a:rPr>
              <a:t>Office (2017) </a:t>
            </a:r>
            <a:r>
              <a:rPr lang="en-GB" sz="1200">
                <a:solidFill>
                  <a:schemeClr val="bg1"/>
                </a:solidFill>
                <a:effectLst/>
              </a:rPr>
              <a:t> </a:t>
            </a:r>
            <a:endParaRPr lang="en-GB" sz="1200">
              <a:solidFill>
                <a:schemeClr val="bg1"/>
              </a:solidFill>
            </a:endParaRPr>
          </a:p>
        </p:txBody>
      </p:sp>
      <p:sp>
        <p:nvSpPr>
          <p:cNvPr id="7" name="TextBox 6">
            <a:extLst>
              <a:ext uri="{FF2B5EF4-FFF2-40B4-BE49-F238E27FC236}">
                <a16:creationId xmlns:a16="http://schemas.microsoft.com/office/drawing/2014/main" id="{E497ACA1-3D6E-3198-5682-80BC9E9229B5}"/>
              </a:ext>
            </a:extLst>
          </p:cNvPr>
          <p:cNvSpPr txBox="1"/>
          <p:nvPr/>
        </p:nvSpPr>
        <p:spPr>
          <a:xfrm>
            <a:off x="10005184" y="6657945"/>
            <a:ext cx="218681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sunlightfoundation.com/2014/12/09/in-honor-of-international-anti-corruption-day-new-tools-for-transparency/">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4207048542"/>
      </p:ext>
    </p:extLst>
  </p:cSld>
  <p:clrMapOvr>
    <a:masterClrMapping/>
  </p:clrMapOvr>
  <mc:AlternateContent xmlns:mc="http://schemas.openxmlformats.org/markup-compatibility/2006" xmlns:p14="http://schemas.microsoft.com/office/powerpoint/2010/main">
    <mc:Choice Requires="p14">
      <p:transition spd="slow" p14:dur="2000" advTm="43415"/>
    </mc:Choice>
    <mc:Fallback xmlns="">
      <p:transition spd="slow" advTm="43415"/>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1">
            <a:extLst>
              <a:ext uri="{FF2B5EF4-FFF2-40B4-BE49-F238E27FC236}">
                <a16:creationId xmlns:a16="http://schemas.microsoft.com/office/drawing/2014/main" id="{0E3596DD-156A-473E-9BB3-C6A29F757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3">
            <a:extLst>
              <a:ext uri="{FF2B5EF4-FFF2-40B4-BE49-F238E27FC236}">
                <a16:creationId xmlns:a16="http://schemas.microsoft.com/office/drawing/2014/main" id="{2C46C4D6-C474-4E92-B52E-944C1118F7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7F0E63B-F799-B4CD-7E05-BC482CA4FC24}"/>
              </a:ext>
            </a:extLst>
          </p:cNvPr>
          <p:cNvSpPr>
            <a:spLocks noGrp="1"/>
          </p:cNvSpPr>
          <p:nvPr>
            <p:ph type="title"/>
          </p:nvPr>
        </p:nvSpPr>
        <p:spPr>
          <a:xfrm>
            <a:off x="838203" y="480986"/>
            <a:ext cx="3888526" cy="1800526"/>
          </a:xfrm>
        </p:spPr>
        <p:txBody>
          <a:bodyPr>
            <a:normAutofit/>
          </a:bodyPr>
          <a:lstStyle/>
          <a:p>
            <a:r>
              <a:rPr lang="en-US" b="1">
                <a:latin typeface="Bierstadt Display" panose="020B0004020202020204" pitchFamily="34" charset="0"/>
              </a:rPr>
              <a:t>Recommended lines of enquiry </a:t>
            </a:r>
          </a:p>
        </p:txBody>
      </p:sp>
      <p:sp>
        <p:nvSpPr>
          <p:cNvPr id="20" name="Content Placeholder 8">
            <a:extLst>
              <a:ext uri="{FF2B5EF4-FFF2-40B4-BE49-F238E27FC236}">
                <a16:creationId xmlns:a16="http://schemas.microsoft.com/office/drawing/2014/main" id="{9AD3B6E0-9CFB-5A08-C324-EE6A7C96C3CE}"/>
              </a:ext>
            </a:extLst>
          </p:cNvPr>
          <p:cNvSpPr>
            <a:spLocks noGrp="1"/>
          </p:cNvSpPr>
          <p:nvPr>
            <p:ph idx="1"/>
          </p:nvPr>
        </p:nvSpPr>
        <p:spPr>
          <a:xfrm>
            <a:off x="838201" y="2443993"/>
            <a:ext cx="3888528" cy="4251526"/>
          </a:xfrm>
        </p:spPr>
        <p:txBody>
          <a:bodyPr>
            <a:normAutofit fontScale="92500" lnSpcReduction="10000"/>
          </a:bodyPr>
          <a:lstStyle/>
          <a:p>
            <a:pPr marL="0" indent="0">
              <a:buNone/>
            </a:pPr>
            <a:r>
              <a:rPr lang="en-US" sz="2000"/>
              <a:t>Table shows lines of enquiry that should be considered when planning and preparing an anti corruption and IFF strategy </a:t>
            </a:r>
          </a:p>
          <a:p>
            <a:pPr marL="0" indent="0">
              <a:buNone/>
            </a:pPr>
            <a:r>
              <a:rPr lang="en-US" sz="2000"/>
              <a:t>If all sections are met, it implies that the strategy will be strong and effective</a:t>
            </a:r>
          </a:p>
          <a:p>
            <a:pPr marL="0" indent="0">
              <a:buNone/>
            </a:pPr>
            <a:r>
              <a:rPr lang="en-US" sz="2000"/>
              <a:t>Considers…</a:t>
            </a:r>
          </a:p>
          <a:p>
            <a:pPr>
              <a:buFontTx/>
              <a:buChar char="-"/>
            </a:pPr>
            <a:r>
              <a:rPr lang="en-US" sz="2000"/>
              <a:t>What level of resources are required</a:t>
            </a:r>
          </a:p>
          <a:p>
            <a:pPr>
              <a:buFontTx/>
              <a:buChar char="-"/>
            </a:pPr>
            <a:r>
              <a:rPr lang="en-US" sz="2000"/>
              <a:t>How the UK can </a:t>
            </a:r>
            <a:r>
              <a:rPr lang="en-US" sz="2000" err="1"/>
              <a:t>maximise</a:t>
            </a:r>
            <a:r>
              <a:rPr lang="en-US" sz="2000"/>
              <a:t> its influence on global partners</a:t>
            </a:r>
          </a:p>
          <a:p>
            <a:pPr>
              <a:buFontTx/>
              <a:buChar char="-"/>
            </a:pPr>
            <a:r>
              <a:rPr lang="en-US" sz="2000"/>
              <a:t>How the UK is building evidence for the field of work</a:t>
            </a:r>
          </a:p>
          <a:p>
            <a:pPr>
              <a:buFontTx/>
              <a:buChar char="-"/>
            </a:pPr>
            <a:endParaRPr lang="en-US" sz="2000"/>
          </a:p>
          <a:p>
            <a:pPr marL="0" indent="0">
              <a:buNone/>
            </a:pPr>
            <a:endParaRPr lang="en-US" sz="2000"/>
          </a:p>
        </p:txBody>
      </p:sp>
      <p:pic>
        <p:nvPicPr>
          <p:cNvPr id="5" name="Content Placeholder 4" descr="Table&#10;&#10;Description automatically generated with medium confidence">
            <a:extLst>
              <a:ext uri="{FF2B5EF4-FFF2-40B4-BE49-F238E27FC236}">
                <a16:creationId xmlns:a16="http://schemas.microsoft.com/office/drawing/2014/main" id="{394CBA58-0BD3-42FC-A254-55E5C33B3DD2}"/>
              </a:ext>
            </a:extLst>
          </p:cNvPr>
          <p:cNvPicPr>
            <a:picLocks noChangeAspect="1"/>
          </p:cNvPicPr>
          <p:nvPr/>
        </p:nvPicPr>
        <p:blipFill>
          <a:blip r:embed="rId3"/>
          <a:stretch>
            <a:fillRect/>
          </a:stretch>
        </p:blipFill>
        <p:spPr>
          <a:xfrm>
            <a:off x="5962784" y="162481"/>
            <a:ext cx="5962785" cy="6533038"/>
          </a:xfrm>
          <a:prstGeom prst="rect">
            <a:avLst/>
          </a:prstGeom>
        </p:spPr>
      </p:pic>
      <p:sp>
        <p:nvSpPr>
          <p:cNvPr id="6" name="TextBox 5">
            <a:extLst>
              <a:ext uri="{FF2B5EF4-FFF2-40B4-BE49-F238E27FC236}">
                <a16:creationId xmlns:a16="http://schemas.microsoft.com/office/drawing/2014/main" id="{D107D13B-3781-C408-D0B7-2F8DA1921080}"/>
              </a:ext>
            </a:extLst>
          </p:cNvPr>
          <p:cNvSpPr txBox="1"/>
          <p:nvPr/>
        </p:nvSpPr>
        <p:spPr>
          <a:xfrm>
            <a:off x="8958649" y="23981"/>
            <a:ext cx="3361995" cy="423193"/>
          </a:xfrm>
          <a:prstGeom prst="rect">
            <a:avLst/>
          </a:prstGeom>
          <a:noFill/>
        </p:spPr>
        <p:txBody>
          <a:bodyPr wrap="square" rtlCol="0">
            <a:spAutoFit/>
          </a:bodyPr>
          <a:lstStyle/>
          <a:p>
            <a:r>
              <a:rPr lang="en-US" sz="1050">
                <a:solidFill>
                  <a:schemeClr val="tx1">
                    <a:lumMod val="50000"/>
                    <a:lumOff val="50000"/>
                  </a:schemeClr>
                </a:solidFill>
              </a:rPr>
              <a:t>Figure 2: Independent Commission for Aid Impact (2020) </a:t>
            </a:r>
          </a:p>
          <a:p>
            <a:endParaRPr lang="en-US" sz="1100"/>
          </a:p>
        </p:txBody>
      </p:sp>
      <p:sp>
        <p:nvSpPr>
          <p:cNvPr id="4" name="TextBox 3">
            <a:extLst>
              <a:ext uri="{FF2B5EF4-FFF2-40B4-BE49-F238E27FC236}">
                <a16:creationId xmlns:a16="http://schemas.microsoft.com/office/drawing/2014/main" id="{29A4990B-129F-6193-1F8E-71DBA2ABD267}"/>
              </a:ext>
            </a:extLst>
          </p:cNvPr>
          <p:cNvSpPr txBox="1"/>
          <p:nvPr/>
        </p:nvSpPr>
        <p:spPr>
          <a:xfrm>
            <a:off x="0" y="6638260"/>
            <a:ext cx="4287794" cy="276999"/>
          </a:xfrm>
          <a:prstGeom prst="rect">
            <a:avLst/>
          </a:prstGeom>
          <a:noFill/>
        </p:spPr>
        <p:txBody>
          <a:bodyPr wrap="square" rtlCol="0">
            <a:spAutoFit/>
          </a:bodyPr>
          <a:lstStyle/>
          <a:p>
            <a:r>
              <a:rPr lang="en-US" sz="1200">
                <a:solidFill>
                  <a:schemeClr val="tx1">
                    <a:lumMod val="50000"/>
                    <a:lumOff val="50000"/>
                  </a:schemeClr>
                </a:solidFill>
              </a:rPr>
              <a:t>Independent Commission for Aid Impact (2020) </a:t>
            </a:r>
          </a:p>
        </p:txBody>
      </p:sp>
    </p:spTree>
    <p:extLst>
      <p:ext uri="{BB962C8B-B14F-4D97-AF65-F5344CB8AC3E}">
        <p14:creationId xmlns:p14="http://schemas.microsoft.com/office/powerpoint/2010/main" val="71937958"/>
      </p:ext>
    </p:extLst>
  </p:cSld>
  <p:clrMapOvr>
    <a:masterClrMapping/>
  </p:clrMapOvr>
  <mc:AlternateContent xmlns:mc="http://schemas.openxmlformats.org/markup-compatibility/2006" xmlns:p14="http://schemas.microsoft.com/office/powerpoint/2010/main">
    <mc:Choice Requires="p14">
      <p:transition spd="slow" p14:dur="2000" advTm="35883"/>
    </mc:Choice>
    <mc:Fallback xmlns="">
      <p:transition spd="slow" advTm="35883"/>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CA6A2A-0C18-3053-D200-D07B32CF0452}"/>
              </a:ext>
            </a:extLst>
          </p:cNvPr>
          <p:cNvSpPr>
            <a:spLocks noGrp="1"/>
          </p:cNvSpPr>
          <p:nvPr>
            <p:ph type="title"/>
          </p:nvPr>
        </p:nvSpPr>
        <p:spPr>
          <a:xfrm>
            <a:off x="1245072" y="1289765"/>
            <a:ext cx="3651101" cy="4270963"/>
          </a:xfrm>
        </p:spPr>
        <p:txBody>
          <a:bodyPr anchor="ctr">
            <a:normAutofit/>
          </a:bodyPr>
          <a:lstStyle/>
          <a:p>
            <a:pPr algn="ctr"/>
            <a:r>
              <a:rPr lang="en-US" sz="4800">
                <a:solidFill>
                  <a:srgbClr val="FFFFFF"/>
                </a:solidFill>
              </a:rPr>
              <a:t>4. </a:t>
            </a:r>
            <a:r>
              <a:rPr lang="en-US" sz="4800" b="1">
                <a:solidFill>
                  <a:srgbClr val="FFFFFF"/>
                </a:solidFill>
                <a:latin typeface="Bierstadt Display" panose="020B0004020202020204" pitchFamily="34" charset="0"/>
              </a:rPr>
              <a:t>Community safety and vicitmisation</a:t>
            </a:r>
          </a:p>
        </p:txBody>
      </p:sp>
      <p:sp>
        <p:nvSpPr>
          <p:cNvPr id="20"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21"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A260E98E-382C-5B70-7807-9B0FB38530BE}"/>
              </a:ext>
            </a:extLst>
          </p:cNvPr>
          <p:cNvSpPr>
            <a:spLocks noGrp="1"/>
          </p:cNvSpPr>
          <p:nvPr>
            <p:ph idx="1"/>
          </p:nvPr>
        </p:nvSpPr>
        <p:spPr>
          <a:xfrm>
            <a:off x="6297233" y="-8878"/>
            <a:ext cx="4771607" cy="6858000"/>
          </a:xfrm>
        </p:spPr>
        <p:txBody>
          <a:bodyPr anchor="ctr">
            <a:normAutofit/>
          </a:bodyPr>
          <a:lstStyle/>
          <a:p>
            <a:pPr marL="0" indent="0">
              <a:buNone/>
            </a:pPr>
            <a:r>
              <a:rPr lang="en-US" sz="2400">
                <a:solidFill>
                  <a:schemeClr val="tx1">
                    <a:alpha val="80000"/>
                  </a:schemeClr>
                </a:solidFill>
              </a:rPr>
              <a:t>Overall challenge – community safety and </a:t>
            </a:r>
            <a:r>
              <a:rPr lang="en-US" sz="2400" err="1">
                <a:solidFill>
                  <a:schemeClr val="tx1">
                    <a:alpha val="80000"/>
                  </a:schemeClr>
                </a:solidFill>
              </a:rPr>
              <a:t>vicitmisation</a:t>
            </a:r>
            <a:endParaRPr lang="en-US" sz="2400">
              <a:solidFill>
                <a:schemeClr val="tx1">
                  <a:alpha val="80000"/>
                </a:schemeClr>
              </a:solidFill>
            </a:endParaRPr>
          </a:p>
          <a:p>
            <a:pPr marL="0" indent="0">
              <a:buNone/>
            </a:pPr>
            <a:r>
              <a:rPr lang="en-US" sz="2400">
                <a:solidFill>
                  <a:schemeClr val="tx1">
                    <a:alpha val="80000"/>
                  </a:schemeClr>
                </a:solidFill>
              </a:rPr>
              <a:t>2022-23 NCA annual plan - build stronger partnerships and private sectors to tackle vulnerability. </a:t>
            </a:r>
          </a:p>
          <a:p>
            <a:pPr marL="0" indent="0">
              <a:buNone/>
            </a:pPr>
            <a:r>
              <a:rPr lang="en-US" sz="2400">
                <a:solidFill>
                  <a:schemeClr val="tx1">
                    <a:alpha val="80000"/>
                  </a:schemeClr>
                </a:solidFill>
              </a:rPr>
              <a:t>Support from local communities: </a:t>
            </a:r>
          </a:p>
          <a:p>
            <a:r>
              <a:rPr lang="en-US" sz="2400">
                <a:solidFill>
                  <a:schemeClr val="tx1">
                    <a:alpha val="80000"/>
                  </a:schemeClr>
                </a:solidFill>
              </a:rPr>
              <a:t>Community based study </a:t>
            </a:r>
          </a:p>
          <a:p>
            <a:r>
              <a:rPr lang="en-US" sz="2400">
                <a:solidFill>
                  <a:schemeClr val="tx1">
                    <a:alpha val="80000"/>
                  </a:schemeClr>
                </a:solidFill>
              </a:rPr>
              <a:t>Public concerned with level of harm from SOC </a:t>
            </a:r>
          </a:p>
          <a:p>
            <a:r>
              <a:rPr lang="en-US" sz="2400">
                <a:solidFill>
                  <a:schemeClr val="tx1">
                    <a:alpha val="80000"/>
                  </a:schemeClr>
                </a:solidFill>
              </a:rPr>
              <a:t>Raising awareness of SOC problems at local level </a:t>
            </a:r>
          </a:p>
          <a:p>
            <a:r>
              <a:rPr lang="en-US" sz="2400">
                <a:solidFill>
                  <a:schemeClr val="tx1">
                    <a:alpha val="80000"/>
                  </a:schemeClr>
                </a:solidFill>
              </a:rPr>
              <a:t>PCCs should work alongside </a:t>
            </a:r>
            <a:r>
              <a:rPr lang="en-US" sz="2400" err="1">
                <a:solidFill>
                  <a:schemeClr val="tx1">
                    <a:alpha val="80000"/>
                  </a:schemeClr>
                </a:solidFill>
              </a:rPr>
              <a:t>communites</a:t>
            </a:r>
            <a:r>
              <a:rPr lang="en-US" sz="2400">
                <a:solidFill>
                  <a:schemeClr val="tx1">
                    <a:alpha val="80000"/>
                  </a:schemeClr>
                </a:solidFill>
              </a:rPr>
              <a:t> to identify priorities </a:t>
            </a:r>
          </a:p>
          <a:p>
            <a:pPr marL="0" indent="0">
              <a:buNone/>
            </a:pPr>
            <a:r>
              <a:rPr lang="en-US" sz="2400">
                <a:solidFill>
                  <a:schemeClr val="tx1">
                    <a:alpha val="80000"/>
                  </a:schemeClr>
                </a:solidFill>
              </a:rPr>
              <a:t>Preventing </a:t>
            </a:r>
            <a:r>
              <a:rPr lang="en-US" sz="2400" err="1">
                <a:solidFill>
                  <a:schemeClr val="tx1">
                    <a:alpha val="80000"/>
                  </a:schemeClr>
                </a:solidFill>
              </a:rPr>
              <a:t>vicitmisation</a:t>
            </a:r>
            <a:r>
              <a:rPr lang="en-US" sz="2400">
                <a:solidFill>
                  <a:schemeClr val="tx1">
                    <a:alpha val="80000"/>
                  </a:schemeClr>
                </a:solidFill>
              </a:rPr>
              <a:t>, and SOC from expanding</a:t>
            </a:r>
          </a:p>
          <a:p>
            <a:pPr marL="0" indent="0">
              <a:buNone/>
            </a:pPr>
            <a:endParaRPr lang="en-US" sz="2000">
              <a:solidFill>
                <a:schemeClr val="tx1">
                  <a:alpha val="80000"/>
                </a:schemeClr>
              </a:solidFill>
            </a:endParaRPr>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10E9646E-6D1E-FD2C-9BDC-05EC06D18445}"/>
              </a:ext>
            </a:extLst>
          </p:cNvPr>
          <p:cNvSpPr txBox="1"/>
          <p:nvPr/>
        </p:nvSpPr>
        <p:spPr>
          <a:xfrm>
            <a:off x="7591681" y="6570921"/>
            <a:ext cx="5106582" cy="276999"/>
          </a:xfrm>
          <a:prstGeom prst="rect">
            <a:avLst/>
          </a:prstGeom>
          <a:noFill/>
        </p:spPr>
        <p:txBody>
          <a:bodyPr wrap="square" rtlCol="0">
            <a:spAutoFit/>
          </a:bodyPr>
          <a:lstStyle/>
          <a:p>
            <a:r>
              <a:rPr lang="en-US" sz="1200">
                <a:solidFill>
                  <a:schemeClr val="tx1">
                    <a:lumMod val="50000"/>
                    <a:lumOff val="50000"/>
                  </a:schemeClr>
                </a:solidFill>
              </a:rPr>
              <a:t>Bullock and </a:t>
            </a:r>
            <a:r>
              <a:rPr lang="en-US" sz="1200" err="1">
                <a:solidFill>
                  <a:schemeClr val="tx1">
                    <a:lumMod val="50000"/>
                    <a:lumOff val="50000"/>
                  </a:schemeClr>
                </a:solidFill>
              </a:rPr>
              <a:t>Leeney</a:t>
            </a:r>
            <a:r>
              <a:rPr lang="en-US" sz="1200">
                <a:solidFill>
                  <a:schemeClr val="tx1">
                    <a:lumMod val="50000"/>
                    <a:lumOff val="50000"/>
                  </a:schemeClr>
                </a:solidFill>
              </a:rPr>
              <a:t> (2012) National Crime Agency (2022) </a:t>
            </a:r>
          </a:p>
        </p:txBody>
      </p:sp>
    </p:spTree>
    <p:extLst>
      <p:ext uri="{BB962C8B-B14F-4D97-AF65-F5344CB8AC3E}">
        <p14:creationId xmlns:p14="http://schemas.microsoft.com/office/powerpoint/2010/main" val="1764573892"/>
      </p:ext>
    </p:extLst>
  </p:cSld>
  <p:clrMapOvr>
    <a:masterClrMapping/>
  </p:clrMapOvr>
  <mc:AlternateContent xmlns:mc="http://schemas.openxmlformats.org/markup-compatibility/2006" xmlns:p14="http://schemas.microsoft.com/office/powerpoint/2010/main">
    <mc:Choice Requires="p14">
      <p:transition spd="slow" p14:dur="2000" advTm="60709"/>
    </mc:Choice>
    <mc:Fallback xmlns="">
      <p:transition spd="slow" advTm="60709"/>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DB304A14-32D0-4873-B914-423ED7B8D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AF796EF8-9DED-A743-E5CF-CBB82C73C0AB}"/>
              </a:ext>
            </a:extLst>
          </p:cNvPr>
          <p:cNvSpPr>
            <a:spLocks noGrp="1"/>
          </p:cNvSpPr>
          <p:nvPr>
            <p:ph type="title"/>
          </p:nvPr>
        </p:nvSpPr>
        <p:spPr>
          <a:xfrm>
            <a:off x="0" y="0"/>
            <a:ext cx="6776357" cy="1325563"/>
          </a:xfrm>
        </p:spPr>
        <p:txBody>
          <a:bodyPr>
            <a:normAutofit/>
          </a:bodyPr>
          <a:lstStyle/>
          <a:p>
            <a:pPr algn="ctr"/>
            <a:r>
              <a:rPr lang="en-US" sz="3700" b="1">
                <a:latin typeface="Bierstadt Display" panose="020B0004020202020204" pitchFamily="34" charset="0"/>
              </a:rPr>
              <a:t>What more can be done to tackle SOC in the UK?</a:t>
            </a:r>
          </a:p>
        </p:txBody>
      </p:sp>
      <p:sp>
        <p:nvSpPr>
          <p:cNvPr id="3" name="Content Placeholder 2">
            <a:extLst>
              <a:ext uri="{FF2B5EF4-FFF2-40B4-BE49-F238E27FC236}">
                <a16:creationId xmlns:a16="http://schemas.microsoft.com/office/drawing/2014/main" id="{5B87E559-C14F-81C1-C3E8-066E63059A2F}"/>
              </a:ext>
            </a:extLst>
          </p:cNvPr>
          <p:cNvSpPr>
            <a:spLocks noGrp="1"/>
          </p:cNvSpPr>
          <p:nvPr>
            <p:ph idx="1"/>
          </p:nvPr>
        </p:nvSpPr>
        <p:spPr>
          <a:xfrm>
            <a:off x="0" y="1460708"/>
            <a:ext cx="6225702" cy="5562584"/>
          </a:xfrm>
        </p:spPr>
        <p:txBody>
          <a:bodyPr>
            <a:normAutofit fontScale="92500" lnSpcReduction="10000"/>
          </a:bodyPr>
          <a:lstStyle/>
          <a:p>
            <a:r>
              <a:rPr lang="en-US" sz="2400"/>
              <a:t>Technology and skills will be developed to equip officers and partners to tackle the individuals and OCGs that pose a threat to the UK</a:t>
            </a:r>
          </a:p>
          <a:p>
            <a:r>
              <a:rPr lang="en-US" sz="2400"/>
              <a:t>The Government and partnership agencies are focusing on pursuing criminals, rather than targeting the exploitation and schemes. </a:t>
            </a:r>
          </a:p>
          <a:p>
            <a:pPr marL="0" indent="0">
              <a:buNone/>
            </a:pPr>
            <a:r>
              <a:rPr lang="en-US" sz="2400"/>
              <a:t>2022/2023 </a:t>
            </a:r>
            <a:r>
              <a:rPr lang="en-US" sz="2400" err="1"/>
              <a:t>Prioritise</a:t>
            </a:r>
            <a:r>
              <a:rPr lang="en-US" sz="2400"/>
              <a:t> the mitigation of five of the UKs corporate risks:</a:t>
            </a:r>
          </a:p>
          <a:p>
            <a:r>
              <a:rPr lang="en-US" sz="2400"/>
              <a:t>Penetrating Criminal communications</a:t>
            </a:r>
          </a:p>
          <a:p>
            <a:r>
              <a:rPr lang="en-US" sz="2400"/>
              <a:t>Cyber Defenses</a:t>
            </a:r>
          </a:p>
          <a:p>
            <a:r>
              <a:rPr lang="en-US" sz="2400"/>
              <a:t>Information Management </a:t>
            </a:r>
          </a:p>
          <a:p>
            <a:r>
              <a:rPr lang="en-US" sz="2400"/>
              <a:t>Intelligence failure </a:t>
            </a:r>
          </a:p>
          <a:p>
            <a:r>
              <a:rPr lang="en-US" sz="2400"/>
              <a:t>Data </a:t>
            </a:r>
            <a:r>
              <a:rPr lang="en-US" sz="2400" err="1"/>
              <a:t>Utilisation</a:t>
            </a:r>
            <a:endParaRPr lang="en-US" sz="2400"/>
          </a:p>
          <a:p>
            <a:pPr marL="0" indent="0">
              <a:buNone/>
            </a:pPr>
            <a:r>
              <a:rPr lang="en-US" sz="2400"/>
              <a:t>Rapid evidence assessment – strategies do not directly respond to SOC. </a:t>
            </a:r>
          </a:p>
        </p:txBody>
      </p:sp>
      <p:pic>
        <p:nvPicPr>
          <p:cNvPr id="16" name="Picture 15" descr="Light bulb on yellow background with sketched light beams and cord">
            <a:extLst>
              <a:ext uri="{FF2B5EF4-FFF2-40B4-BE49-F238E27FC236}">
                <a16:creationId xmlns:a16="http://schemas.microsoft.com/office/drawing/2014/main" id="{84EA8A79-BB6B-ECA3-4505-9136129092C1}"/>
              </a:ext>
            </a:extLst>
          </p:cNvPr>
          <p:cNvPicPr>
            <a:picLocks noChangeAspect="1"/>
          </p:cNvPicPr>
          <p:nvPr/>
        </p:nvPicPr>
        <p:blipFill rotWithShape="1">
          <a:blip r:embed="rId3"/>
          <a:srcRect l="38410" r="-1" b="-1"/>
          <a:stretch/>
        </p:blipFill>
        <p:spPr>
          <a:xfrm>
            <a:off x="6621294" y="1295416"/>
            <a:ext cx="5570706" cy="5562584"/>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p:spPr>
      </p:pic>
      <p:sp>
        <p:nvSpPr>
          <p:cNvPr id="27" name="!!Oval">
            <a:extLst>
              <a:ext uri="{FF2B5EF4-FFF2-40B4-BE49-F238E27FC236}">
                <a16:creationId xmlns:a16="http://schemas.microsoft.com/office/drawing/2014/main" id="{1D460C86-854F-4FB3-ABC2-E823D8FEB9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3451" y="1656147"/>
            <a:ext cx="546100" cy="5461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9" name="!!Arc">
            <a:extLst>
              <a:ext uri="{FF2B5EF4-FFF2-40B4-BE49-F238E27FC236}">
                <a16:creationId xmlns:a16="http://schemas.microsoft.com/office/drawing/2014/main" id="{BB48116A-278A-4CC5-89D3-9DE8E8FF1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4739" y="587516"/>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FD8C073A-4976-ED38-08FA-10F01D0D3D6E}"/>
              </a:ext>
            </a:extLst>
          </p:cNvPr>
          <p:cNvSpPr txBox="1"/>
          <p:nvPr/>
        </p:nvSpPr>
        <p:spPr>
          <a:xfrm>
            <a:off x="6621294" y="6547756"/>
            <a:ext cx="5570706" cy="310243"/>
          </a:xfrm>
          <a:prstGeom prst="rect">
            <a:avLst/>
          </a:prstGeom>
          <a:solidFill>
            <a:srgbClr val="000000">
              <a:alpha val="50000"/>
            </a:srgbClr>
          </a:solidFill>
          <a:ln>
            <a:noFill/>
          </a:ln>
        </p:spPr>
        <p:txBody>
          <a:bodyPr wrap="square" rtlCol="0">
            <a:noAutofit/>
          </a:bodyPr>
          <a:lstStyle/>
          <a:p>
            <a:pPr algn="ctr">
              <a:spcAft>
                <a:spcPts val="600"/>
              </a:spcAft>
            </a:pPr>
            <a:r>
              <a:rPr lang="en-US" sz="1300" err="1">
                <a:solidFill>
                  <a:srgbClr val="FFFFFF"/>
                </a:solidFill>
              </a:rPr>
              <a:t>Jesperson</a:t>
            </a:r>
            <a:r>
              <a:rPr lang="en-US" sz="1300">
                <a:solidFill>
                  <a:srgbClr val="FFFFFF"/>
                </a:solidFill>
              </a:rPr>
              <a:t> (2020) National Crime Agency (2021a) National Crime Agency (2022) </a:t>
            </a:r>
          </a:p>
        </p:txBody>
      </p:sp>
    </p:spTree>
    <p:extLst>
      <p:ext uri="{BB962C8B-B14F-4D97-AF65-F5344CB8AC3E}">
        <p14:creationId xmlns:p14="http://schemas.microsoft.com/office/powerpoint/2010/main" val="837702910"/>
      </p:ext>
    </p:extLst>
  </p:cSld>
  <p:clrMapOvr>
    <a:masterClrMapping/>
  </p:clrMapOvr>
  <mc:AlternateContent xmlns:mc="http://schemas.openxmlformats.org/markup-compatibility/2006" xmlns:p14="http://schemas.microsoft.com/office/powerpoint/2010/main">
    <mc:Choice Requires="p14">
      <p:transition spd="slow" p14:dur="2000" advTm="78096"/>
    </mc:Choice>
    <mc:Fallback xmlns="">
      <p:transition spd="slow" advTm="78096"/>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1">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Title 1">
            <a:extLst>
              <a:ext uri="{FF2B5EF4-FFF2-40B4-BE49-F238E27FC236}">
                <a16:creationId xmlns:a16="http://schemas.microsoft.com/office/drawing/2014/main" id="{7E19B544-60BD-594B-06B2-EF98D9EC8790}"/>
              </a:ext>
            </a:extLst>
          </p:cNvPr>
          <p:cNvSpPr>
            <a:spLocks noGrp="1"/>
          </p:cNvSpPr>
          <p:nvPr>
            <p:ph type="title"/>
          </p:nvPr>
        </p:nvSpPr>
        <p:spPr>
          <a:xfrm>
            <a:off x="6392583" y="299509"/>
            <a:ext cx="4414848" cy="920447"/>
          </a:xfrm>
        </p:spPr>
        <p:txBody>
          <a:bodyPr anchor="b">
            <a:normAutofit/>
          </a:bodyPr>
          <a:lstStyle/>
          <a:p>
            <a:r>
              <a:rPr lang="en-US" sz="2800" b="1">
                <a:latin typeface="Bierstadt Display" panose="020B0004020202020204" pitchFamily="34" charset="0"/>
              </a:rPr>
              <a:t>National Crime Agency Annual Plan 2022-2023</a:t>
            </a:r>
          </a:p>
        </p:txBody>
      </p:sp>
      <p:sp>
        <p:nvSpPr>
          <p:cNvPr id="14" name="Rectangle 13">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Timeline&#10;&#10;Description automatically generated">
            <a:extLst>
              <a:ext uri="{FF2B5EF4-FFF2-40B4-BE49-F238E27FC236}">
                <a16:creationId xmlns:a16="http://schemas.microsoft.com/office/drawing/2014/main" id="{C812C7D6-ABF7-CF8F-C8B9-B4AD931D3946}"/>
              </a:ext>
            </a:extLst>
          </p:cNvPr>
          <p:cNvPicPr>
            <a:picLocks noChangeAspect="1"/>
          </p:cNvPicPr>
          <p:nvPr/>
        </p:nvPicPr>
        <p:blipFill rotWithShape="1">
          <a:blip r:embed="rId3"/>
          <a:srcRect r="-2" b="2307"/>
          <a:stretch/>
        </p:blipFill>
        <p:spPr>
          <a:xfrm>
            <a:off x="279143" y="299509"/>
            <a:ext cx="5221625" cy="6258983"/>
          </a:xfrm>
          <a:prstGeom prst="rect">
            <a:avLst/>
          </a:prstGeom>
        </p:spPr>
      </p:pic>
      <p:sp>
        <p:nvSpPr>
          <p:cNvPr id="9" name="Content Placeholder 8">
            <a:extLst>
              <a:ext uri="{FF2B5EF4-FFF2-40B4-BE49-F238E27FC236}">
                <a16:creationId xmlns:a16="http://schemas.microsoft.com/office/drawing/2014/main" id="{FF4B026A-9F7E-2B34-9D8D-F9694357106A}"/>
              </a:ext>
            </a:extLst>
          </p:cNvPr>
          <p:cNvSpPr>
            <a:spLocks noGrp="1"/>
          </p:cNvSpPr>
          <p:nvPr>
            <p:ph idx="1"/>
          </p:nvPr>
        </p:nvSpPr>
        <p:spPr>
          <a:xfrm>
            <a:off x="6392583" y="1396314"/>
            <a:ext cx="5012701" cy="4960035"/>
          </a:xfrm>
        </p:spPr>
        <p:txBody>
          <a:bodyPr anchor="t">
            <a:normAutofit/>
          </a:bodyPr>
          <a:lstStyle/>
          <a:p>
            <a:r>
              <a:rPr lang="en-US" sz="2000">
                <a:solidFill>
                  <a:schemeClr val="tx1">
                    <a:alpha val="80000"/>
                  </a:schemeClr>
                </a:solidFill>
              </a:rPr>
              <a:t>This shows the plan for the year commencing 2022. </a:t>
            </a:r>
          </a:p>
          <a:p>
            <a:pPr marL="0" indent="0">
              <a:buNone/>
            </a:pPr>
            <a:r>
              <a:rPr lang="en-US" sz="2000">
                <a:solidFill>
                  <a:schemeClr val="tx1">
                    <a:alpha val="80000"/>
                  </a:schemeClr>
                </a:solidFill>
              </a:rPr>
              <a:t>During 2022 the NCA planed to priorities.. </a:t>
            </a:r>
          </a:p>
          <a:p>
            <a:r>
              <a:rPr lang="en-US" sz="2000">
                <a:solidFill>
                  <a:schemeClr val="tx1">
                    <a:alpha val="80000"/>
                  </a:schemeClr>
                </a:solidFill>
              </a:rPr>
              <a:t>The integrity of the UK</a:t>
            </a:r>
          </a:p>
          <a:p>
            <a:r>
              <a:rPr lang="en-US" sz="2000">
                <a:solidFill>
                  <a:schemeClr val="tx1">
                    <a:alpha val="80000"/>
                  </a:schemeClr>
                </a:solidFill>
              </a:rPr>
              <a:t>Dismantle harm caused by </a:t>
            </a:r>
            <a:r>
              <a:rPr lang="en-US" sz="2000" err="1">
                <a:solidFill>
                  <a:schemeClr val="tx1">
                    <a:alpha val="80000"/>
                  </a:schemeClr>
                </a:solidFill>
              </a:rPr>
              <a:t>organised</a:t>
            </a:r>
            <a:r>
              <a:rPr lang="en-US" sz="2000">
                <a:solidFill>
                  <a:schemeClr val="tx1">
                    <a:alpha val="80000"/>
                  </a:schemeClr>
                </a:solidFill>
              </a:rPr>
              <a:t> crime groups</a:t>
            </a:r>
          </a:p>
          <a:p>
            <a:r>
              <a:rPr lang="en-US" sz="2000">
                <a:solidFill>
                  <a:schemeClr val="tx1">
                    <a:alpha val="80000"/>
                  </a:schemeClr>
                </a:solidFill>
              </a:rPr>
              <a:t>Intensify the work done to tackle SOC threat </a:t>
            </a:r>
          </a:p>
          <a:p>
            <a:r>
              <a:rPr lang="en-US" sz="2000">
                <a:solidFill>
                  <a:schemeClr val="tx1">
                    <a:alpha val="80000"/>
                  </a:schemeClr>
                </a:solidFill>
              </a:rPr>
              <a:t>Play a full role in delivering the government’s wider strategy to reduce and respond to security threat</a:t>
            </a:r>
          </a:p>
          <a:p>
            <a:pPr marL="0" indent="0">
              <a:buNone/>
            </a:pPr>
            <a:r>
              <a:rPr lang="en-US" sz="2000">
                <a:solidFill>
                  <a:schemeClr val="tx1">
                    <a:alpha val="80000"/>
                  </a:schemeClr>
                </a:solidFill>
              </a:rPr>
              <a:t>Completed by… </a:t>
            </a:r>
          </a:p>
          <a:p>
            <a:r>
              <a:rPr lang="en-US" sz="2000">
                <a:solidFill>
                  <a:schemeClr val="tx1">
                    <a:alpha val="80000"/>
                  </a:schemeClr>
                </a:solidFill>
              </a:rPr>
              <a:t>Working with partners </a:t>
            </a:r>
          </a:p>
          <a:p>
            <a:r>
              <a:rPr lang="en-US" sz="2000">
                <a:solidFill>
                  <a:schemeClr val="tx1">
                    <a:alpha val="80000"/>
                  </a:schemeClr>
                </a:solidFill>
              </a:rPr>
              <a:t>Measuring impact – activity, output, outcome and impact </a:t>
            </a:r>
          </a:p>
        </p:txBody>
      </p:sp>
      <p:cxnSp>
        <p:nvCxnSpPr>
          <p:cNvPr id="16" name="Straight Connector 15">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9272"/>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08C33A20-4C8E-FD46-39ED-07649204D66B}"/>
              </a:ext>
            </a:extLst>
          </p:cNvPr>
          <p:cNvSpPr txBox="1"/>
          <p:nvPr/>
        </p:nvSpPr>
        <p:spPr>
          <a:xfrm>
            <a:off x="279143" y="6581001"/>
            <a:ext cx="2829697" cy="276999"/>
          </a:xfrm>
          <a:prstGeom prst="rect">
            <a:avLst/>
          </a:prstGeom>
          <a:noFill/>
        </p:spPr>
        <p:txBody>
          <a:bodyPr wrap="square" rtlCol="0">
            <a:spAutoFit/>
          </a:bodyPr>
          <a:lstStyle/>
          <a:p>
            <a:r>
              <a:rPr lang="en-US" sz="1200"/>
              <a:t>Figure 3: </a:t>
            </a:r>
          </a:p>
        </p:txBody>
      </p:sp>
      <p:sp>
        <p:nvSpPr>
          <p:cNvPr id="2" name="TextBox 1">
            <a:extLst>
              <a:ext uri="{FF2B5EF4-FFF2-40B4-BE49-F238E27FC236}">
                <a16:creationId xmlns:a16="http://schemas.microsoft.com/office/drawing/2014/main" id="{DF1C011B-9E57-C5B4-BE6E-671BA7B6926F}"/>
              </a:ext>
            </a:extLst>
          </p:cNvPr>
          <p:cNvSpPr txBox="1"/>
          <p:nvPr/>
        </p:nvSpPr>
        <p:spPr>
          <a:xfrm>
            <a:off x="9576485" y="6581000"/>
            <a:ext cx="3010214" cy="276999"/>
          </a:xfrm>
          <a:prstGeom prst="rect">
            <a:avLst/>
          </a:prstGeom>
          <a:noFill/>
        </p:spPr>
        <p:txBody>
          <a:bodyPr wrap="square" rtlCol="0">
            <a:spAutoFit/>
          </a:bodyPr>
          <a:lstStyle/>
          <a:p>
            <a:r>
              <a:rPr lang="en-US" sz="1200">
                <a:solidFill>
                  <a:schemeClr val="tx1">
                    <a:lumMod val="50000"/>
                    <a:lumOff val="50000"/>
                  </a:schemeClr>
                </a:solidFill>
              </a:rPr>
              <a:t>National Crime Agency (2022) </a:t>
            </a:r>
          </a:p>
        </p:txBody>
      </p:sp>
    </p:spTree>
    <p:extLst>
      <p:ext uri="{BB962C8B-B14F-4D97-AF65-F5344CB8AC3E}">
        <p14:creationId xmlns:p14="http://schemas.microsoft.com/office/powerpoint/2010/main" val="2158436959"/>
      </p:ext>
    </p:extLst>
  </p:cSld>
  <p:clrMapOvr>
    <a:masterClrMapping/>
  </p:clrMapOvr>
  <mc:AlternateContent xmlns:mc="http://schemas.openxmlformats.org/markup-compatibility/2006" xmlns:p14="http://schemas.microsoft.com/office/powerpoint/2010/main">
    <mc:Choice Requires="p14">
      <p:transition spd="slow" p14:dur="2000" advTm="43149"/>
    </mc:Choice>
    <mc:Fallback xmlns="">
      <p:transition spd="slow" advTm="43149"/>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33">
            <a:extLst>
              <a:ext uri="{FF2B5EF4-FFF2-40B4-BE49-F238E27FC236}">
                <a16:creationId xmlns:a16="http://schemas.microsoft.com/office/drawing/2014/main" id="{60E9A6ED-B880-44EA-8D60-C9D3C82CCB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A88817-CA65-2E5C-B9DA-DE2DDD76E4E2}"/>
              </a:ext>
            </a:extLst>
          </p:cNvPr>
          <p:cNvSpPr>
            <a:spLocks noGrp="1"/>
          </p:cNvSpPr>
          <p:nvPr>
            <p:ph type="title"/>
          </p:nvPr>
        </p:nvSpPr>
        <p:spPr>
          <a:xfrm>
            <a:off x="658323" y="149806"/>
            <a:ext cx="5170852" cy="1671564"/>
          </a:xfrm>
        </p:spPr>
        <p:txBody>
          <a:bodyPr>
            <a:normAutofit/>
          </a:bodyPr>
          <a:lstStyle/>
          <a:p>
            <a:pPr algn="ctr"/>
            <a:r>
              <a:rPr lang="en-US" sz="4000" b="1">
                <a:latin typeface="Bierstadt Display" panose="020B0004020202020204" pitchFamily="34" charset="0"/>
              </a:rPr>
              <a:t>Conclusion</a:t>
            </a:r>
          </a:p>
        </p:txBody>
      </p:sp>
      <p:sp>
        <p:nvSpPr>
          <p:cNvPr id="3" name="Content Placeholder 2">
            <a:extLst>
              <a:ext uri="{FF2B5EF4-FFF2-40B4-BE49-F238E27FC236}">
                <a16:creationId xmlns:a16="http://schemas.microsoft.com/office/drawing/2014/main" id="{1CDD1ABA-ADCA-4AB6-36C9-5A07B7357B11}"/>
              </a:ext>
            </a:extLst>
          </p:cNvPr>
          <p:cNvSpPr>
            <a:spLocks noGrp="1"/>
          </p:cNvSpPr>
          <p:nvPr>
            <p:ph idx="1"/>
          </p:nvPr>
        </p:nvSpPr>
        <p:spPr>
          <a:xfrm>
            <a:off x="648930" y="1714500"/>
            <a:ext cx="5180245" cy="4414588"/>
          </a:xfrm>
        </p:spPr>
        <p:txBody>
          <a:bodyPr>
            <a:normAutofit fontScale="92500" lnSpcReduction="10000"/>
          </a:bodyPr>
          <a:lstStyle/>
          <a:p>
            <a:pPr marL="0" indent="0">
              <a:buNone/>
            </a:pPr>
            <a:r>
              <a:rPr lang="en-US" sz="2400"/>
              <a:t>Despite successes, including the seizure of 115 firearms SOC is increasing. The key challenges the Home office and NCA are facing are firearms, advancement of technology and community safety. With research suggesting previous strategies did not respond as effective as hoped, they should consider the recommended lines of enquiry within their 4P principle strategy. Also, they should consider the advancements of the 21</a:t>
            </a:r>
            <a:r>
              <a:rPr lang="en-US" sz="2400" baseline="30000"/>
              <a:t>st</a:t>
            </a:r>
            <a:r>
              <a:rPr lang="en-US" sz="2400"/>
              <a:t> century and aim at tackling this rather than individual criminals, such as technology and its updated software. SOC is increasing, suggesting previous approaches mentioned have not been as effective as hoped. </a:t>
            </a:r>
          </a:p>
        </p:txBody>
      </p:sp>
      <p:pic>
        <p:nvPicPr>
          <p:cNvPr id="23" name="Picture 22" descr="White puzzle with one red piece">
            <a:extLst>
              <a:ext uri="{FF2B5EF4-FFF2-40B4-BE49-F238E27FC236}">
                <a16:creationId xmlns:a16="http://schemas.microsoft.com/office/drawing/2014/main" id="{69293AE8-2898-D57F-5174-9106D743DD43}"/>
              </a:ext>
            </a:extLst>
          </p:cNvPr>
          <p:cNvPicPr>
            <a:picLocks noChangeAspect="1"/>
          </p:cNvPicPr>
          <p:nvPr/>
        </p:nvPicPr>
        <p:blipFill rotWithShape="1">
          <a:blip r:embed="rId2"/>
          <a:srcRect l="24686" r="23113"/>
          <a:stretch/>
        </p:blipFill>
        <p:spPr>
          <a:xfrm>
            <a:off x="6182944" y="557189"/>
            <a:ext cx="5170852" cy="5571898"/>
          </a:xfrm>
          <a:prstGeom prst="rect">
            <a:avLst/>
          </a:prstGeom>
          <a:effectLst/>
        </p:spPr>
      </p:pic>
    </p:spTree>
    <p:extLst>
      <p:ext uri="{BB962C8B-B14F-4D97-AF65-F5344CB8AC3E}">
        <p14:creationId xmlns:p14="http://schemas.microsoft.com/office/powerpoint/2010/main" val="429121029"/>
      </p:ext>
    </p:extLst>
  </p:cSld>
  <p:clrMapOvr>
    <a:masterClrMapping/>
  </p:clrMapOvr>
  <mc:AlternateContent xmlns:mc="http://schemas.openxmlformats.org/markup-compatibility/2006" xmlns:p14="http://schemas.microsoft.com/office/powerpoint/2010/main">
    <mc:Choice Requires="p14">
      <p:transition spd="slow" p14:dur="2000" advTm="75916"/>
    </mc:Choice>
    <mc:Fallback xmlns="">
      <p:transition spd="slow" advTm="75916"/>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3" name="Picture 12" descr="Close up image of hands applauding">
            <a:extLst>
              <a:ext uri="{FF2B5EF4-FFF2-40B4-BE49-F238E27FC236}">
                <a16:creationId xmlns:a16="http://schemas.microsoft.com/office/drawing/2014/main" id="{FE6A0C8F-A6A5-12DE-0B41-5184637E076D}"/>
              </a:ext>
            </a:extLst>
          </p:cNvPr>
          <p:cNvPicPr>
            <a:picLocks noChangeAspect="1"/>
          </p:cNvPicPr>
          <p:nvPr/>
        </p:nvPicPr>
        <p:blipFill rotWithShape="1">
          <a:blip r:embed="rId2"/>
          <a:srcRect l="27626" r="14245" b="-1"/>
          <a:stretch/>
        </p:blipFill>
        <p:spPr>
          <a:xfrm>
            <a:off x="6219824" y="10"/>
            <a:ext cx="5972175" cy="6857990"/>
          </a:xfrm>
          <a:prstGeom prst="rect">
            <a:avLst/>
          </a:prstGeom>
        </p:spPr>
      </p:pic>
      <p:sp useBgFill="1">
        <p:nvSpPr>
          <p:cNvPr id="17" name="Freeform 8">
            <a:extLst>
              <a:ext uri="{FF2B5EF4-FFF2-40B4-BE49-F238E27FC236}">
                <a16:creationId xmlns:a16="http://schemas.microsoft.com/office/drawing/2014/main" id="{6D0A83AF-007F-4D9C-91CC-1BF617BA75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1" y="-480"/>
            <a:ext cx="9468701" cy="6858480"/>
          </a:xfrm>
          <a:custGeom>
            <a:avLst/>
            <a:gdLst>
              <a:gd name="connsiteX0" fmla="*/ 0 w 8078051"/>
              <a:gd name="connsiteY0" fmla="*/ 0 h 5829300"/>
              <a:gd name="connsiteX1" fmla="*/ 4453793 w 8078051"/>
              <a:gd name="connsiteY1" fmla="*/ 0 h 5829300"/>
              <a:gd name="connsiteX2" fmla="*/ 5363426 w 8078051"/>
              <a:gd name="connsiteY2" fmla="*/ 0 h 5829300"/>
              <a:gd name="connsiteX3" fmla="*/ 5368184 w 8078051"/>
              <a:gd name="connsiteY3" fmla="*/ 0 h 5829300"/>
              <a:gd name="connsiteX4" fmla="*/ 8078051 w 8078051"/>
              <a:gd name="connsiteY4" fmla="*/ 5829300 h 5829300"/>
              <a:gd name="connsiteX5" fmla="*/ 1743926 w 8078051"/>
              <a:gd name="connsiteY5" fmla="*/ 5829300 h 5829300"/>
              <a:gd name="connsiteX6" fmla="*/ 1744148 w 8078051"/>
              <a:gd name="connsiteY6" fmla="*/ 5828822 h 5829300"/>
              <a:gd name="connsiteX7" fmla="*/ 0 w 8078051"/>
              <a:gd name="connsiteY7" fmla="*/ 5828822 h 5829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078051" h="5829300">
                <a:moveTo>
                  <a:pt x="0" y="0"/>
                </a:moveTo>
                <a:lnTo>
                  <a:pt x="4453793" y="0"/>
                </a:lnTo>
                <a:lnTo>
                  <a:pt x="5363426" y="0"/>
                </a:lnTo>
                <a:lnTo>
                  <a:pt x="5368184" y="0"/>
                </a:lnTo>
                <a:lnTo>
                  <a:pt x="8078051" y="5829300"/>
                </a:lnTo>
                <a:lnTo>
                  <a:pt x="1743926" y="5829300"/>
                </a:lnTo>
                <a:lnTo>
                  <a:pt x="1744148" y="5828822"/>
                </a:lnTo>
                <a:lnTo>
                  <a:pt x="0" y="5828822"/>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7">
            <a:extLst>
              <a:ext uri="{FF2B5EF4-FFF2-40B4-BE49-F238E27FC236}">
                <a16:creationId xmlns:a16="http://schemas.microsoft.com/office/drawing/2014/main" id="{74ECAE55-685A-4305-A4B4-37C08C7C75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1" y="1029178"/>
            <a:ext cx="8078051" cy="5829300"/>
          </a:xfrm>
          <a:custGeom>
            <a:avLst/>
            <a:gdLst>
              <a:gd name="connsiteX0" fmla="*/ 0 w 8078051"/>
              <a:gd name="connsiteY0" fmla="*/ 0 h 5829300"/>
              <a:gd name="connsiteX1" fmla="*/ 4453793 w 8078051"/>
              <a:gd name="connsiteY1" fmla="*/ 0 h 5829300"/>
              <a:gd name="connsiteX2" fmla="*/ 5363426 w 8078051"/>
              <a:gd name="connsiteY2" fmla="*/ 0 h 5829300"/>
              <a:gd name="connsiteX3" fmla="*/ 5368184 w 8078051"/>
              <a:gd name="connsiteY3" fmla="*/ 0 h 5829300"/>
              <a:gd name="connsiteX4" fmla="*/ 8078051 w 8078051"/>
              <a:gd name="connsiteY4" fmla="*/ 5829300 h 5829300"/>
              <a:gd name="connsiteX5" fmla="*/ 1743926 w 8078051"/>
              <a:gd name="connsiteY5" fmla="*/ 5829300 h 5829300"/>
              <a:gd name="connsiteX6" fmla="*/ 1744148 w 8078051"/>
              <a:gd name="connsiteY6" fmla="*/ 5828822 h 5829300"/>
              <a:gd name="connsiteX7" fmla="*/ 0 w 8078051"/>
              <a:gd name="connsiteY7" fmla="*/ 5828822 h 5829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078051" h="5829300">
                <a:moveTo>
                  <a:pt x="0" y="0"/>
                </a:moveTo>
                <a:lnTo>
                  <a:pt x="4453793" y="0"/>
                </a:lnTo>
                <a:lnTo>
                  <a:pt x="5363426" y="0"/>
                </a:lnTo>
                <a:lnTo>
                  <a:pt x="5368184" y="0"/>
                </a:lnTo>
                <a:lnTo>
                  <a:pt x="8078051" y="5829300"/>
                </a:lnTo>
                <a:lnTo>
                  <a:pt x="1743926" y="5829300"/>
                </a:lnTo>
                <a:lnTo>
                  <a:pt x="1744148" y="5828822"/>
                </a:lnTo>
                <a:lnTo>
                  <a:pt x="0" y="5828822"/>
                </a:lnTo>
                <a:close/>
              </a:path>
            </a:pathLst>
          </a:custGeom>
          <a:solidFill>
            <a:srgbClr val="2C2C2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BC21DE-117C-0297-6363-BD9D7D3A7DA7}"/>
              </a:ext>
            </a:extLst>
          </p:cNvPr>
          <p:cNvSpPr>
            <a:spLocks noGrp="1"/>
          </p:cNvSpPr>
          <p:nvPr>
            <p:ph type="title"/>
          </p:nvPr>
        </p:nvSpPr>
        <p:spPr>
          <a:xfrm>
            <a:off x="838199" y="2600325"/>
            <a:ext cx="4619625" cy="3448049"/>
          </a:xfrm>
        </p:spPr>
        <p:txBody>
          <a:bodyPr vert="horz" lIns="91440" tIns="45720" rIns="91440" bIns="45720" rtlCol="0" anchor="t">
            <a:normAutofit/>
          </a:bodyPr>
          <a:lstStyle/>
          <a:p>
            <a:r>
              <a:rPr lang="en-US" sz="5400" b="1" kern="1200">
                <a:solidFill>
                  <a:srgbClr val="FFFFFF"/>
                </a:solidFill>
                <a:latin typeface="Bierstadt Display" panose="020B0004020202020204" pitchFamily="34" charset="0"/>
              </a:rPr>
              <a:t>Thank you for listening, any questions?</a:t>
            </a:r>
          </a:p>
        </p:txBody>
      </p:sp>
    </p:spTree>
    <p:extLst>
      <p:ext uri="{BB962C8B-B14F-4D97-AF65-F5344CB8AC3E}">
        <p14:creationId xmlns:p14="http://schemas.microsoft.com/office/powerpoint/2010/main" val="311572793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E3CE28-C93B-0782-0023-1544DE4D10BD}"/>
              </a:ext>
            </a:extLst>
          </p:cNvPr>
          <p:cNvSpPr>
            <a:spLocks noGrp="1"/>
          </p:cNvSpPr>
          <p:nvPr>
            <p:ph type="title"/>
          </p:nvPr>
        </p:nvSpPr>
        <p:spPr>
          <a:xfrm>
            <a:off x="1156851" y="637762"/>
            <a:ext cx="9888496" cy="900131"/>
          </a:xfrm>
        </p:spPr>
        <p:txBody>
          <a:bodyPr anchor="t">
            <a:normAutofit/>
          </a:bodyPr>
          <a:lstStyle/>
          <a:p>
            <a:r>
              <a:rPr lang="en-US" sz="4000" b="1">
                <a:solidFill>
                  <a:schemeClr val="bg1"/>
                </a:solidFill>
                <a:latin typeface="Bierstadt Display" panose="020B0004020202020204" pitchFamily="34" charset="0"/>
              </a:rPr>
              <a:t>Reference List </a:t>
            </a:r>
            <a:endParaRPr lang="en-US" sz="4000">
              <a:solidFill>
                <a:schemeClr val="bg1"/>
              </a:solidFill>
            </a:endParaRP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B166FED-E97C-1936-D755-702475F7D497}"/>
              </a:ext>
            </a:extLst>
          </p:cNvPr>
          <p:cNvSpPr>
            <a:spLocks noGrp="1"/>
          </p:cNvSpPr>
          <p:nvPr>
            <p:ph idx="1"/>
          </p:nvPr>
        </p:nvSpPr>
        <p:spPr>
          <a:xfrm>
            <a:off x="220357" y="2181360"/>
            <a:ext cx="11751276" cy="4820674"/>
          </a:xfrm>
        </p:spPr>
        <p:txBody>
          <a:bodyPr>
            <a:normAutofit fontScale="32500" lnSpcReduction="20000"/>
          </a:bodyPr>
          <a:lstStyle/>
          <a:p>
            <a:pPr algn="l"/>
            <a:r>
              <a:rPr lang="en-GB" sz="3400" b="1" u="none" strike="noStrike">
                <a:solidFill>
                  <a:srgbClr val="000000"/>
                </a:solidFill>
                <a:effectLst/>
                <a:latin typeface="Bierstadt Display" panose="020B0004020202020204" pitchFamily="34" charset="0"/>
              </a:rPr>
              <a:t>Allen, G. and Burton, M. (2020). Firearm Crime Statistics: England &amp; Wales. [online] </a:t>
            </a:r>
            <a:r>
              <a:rPr lang="en-GB" sz="3400" b="1" u="none" strike="noStrike" err="1">
                <a:solidFill>
                  <a:srgbClr val="000000"/>
                </a:solidFill>
                <a:effectLst/>
                <a:latin typeface="Bierstadt Display" panose="020B0004020202020204" pitchFamily="34" charset="0"/>
              </a:rPr>
              <a:t>commonslibrary.parliament.uk</a:t>
            </a:r>
            <a:r>
              <a:rPr lang="en-GB" sz="3400" b="1" u="none" strike="noStrike">
                <a:solidFill>
                  <a:srgbClr val="000000"/>
                </a:solidFill>
                <a:effectLst/>
                <a:latin typeface="Bierstadt Display" panose="020B0004020202020204" pitchFamily="34" charset="0"/>
              </a:rPr>
              <a:t>. House of Commons. Available at: https://</a:t>
            </a:r>
            <a:r>
              <a:rPr lang="en-GB" sz="3400" b="1" u="none" strike="noStrike" err="1">
                <a:solidFill>
                  <a:srgbClr val="000000"/>
                </a:solidFill>
                <a:effectLst/>
                <a:latin typeface="Bierstadt Display" panose="020B0004020202020204" pitchFamily="34" charset="0"/>
              </a:rPr>
              <a:t>commonslibrary.parliament.uk</a:t>
            </a:r>
            <a:r>
              <a:rPr lang="en-GB" sz="3400" b="1" u="none" strike="noStrike">
                <a:solidFill>
                  <a:srgbClr val="000000"/>
                </a:solidFill>
                <a:effectLst/>
                <a:latin typeface="Bierstadt Display" panose="020B0004020202020204" pitchFamily="34" charset="0"/>
              </a:rPr>
              <a:t>/research-briefings/cbp-7654/ [Accessed 8 Apr. 2023].</a:t>
            </a:r>
          </a:p>
          <a:p>
            <a:pPr algn="l"/>
            <a:r>
              <a:rPr lang="en-GB" sz="3700" b="1" u="none" strike="noStrike">
                <a:solidFill>
                  <a:srgbClr val="000000"/>
                </a:solidFill>
                <a:effectLst/>
                <a:latin typeface="Bierstadt Display" panose="020B0004020202020204" pitchFamily="34" charset="0"/>
              </a:rPr>
              <a:t>Bullock, K. and </a:t>
            </a:r>
            <a:r>
              <a:rPr lang="en-GB" sz="3700" b="1" u="none" strike="noStrike" err="1">
                <a:solidFill>
                  <a:srgbClr val="000000"/>
                </a:solidFill>
                <a:effectLst/>
                <a:latin typeface="Bierstadt Display" panose="020B0004020202020204" pitchFamily="34" charset="0"/>
              </a:rPr>
              <a:t>Leeney</a:t>
            </a:r>
            <a:r>
              <a:rPr lang="en-GB" sz="3700" b="1" u="none" strike="noStrike">
                <a:solidFill>
                  <a:srgbClr val="000000"/>
                </a:solidFill>
                <a:effectLst/>
                <a:latin typeface="Bierstadt Display" panose="020B0004020202020204" pitchFamily="34" charset="0"/>
              </a:rPr>
              <a:t>, D. (2012). Public concern about serious organised crime - ProQuest. </a:t>
            </a:r>
            <a:r>
              <a:rPr lang="en-GB" sz="3700" b="1" u="none" strike="noStrike" err="1">
                <a:solidFill>
                  <a:srgbClr val="000000"/>
                </a:solidFill>
                <a:effectLst/>
                <a:latin typeface="Bierstadt Display" panose="020B0004020202020204" pitchFamily="34" charset="0"/>
              </a:rPr>
              <a:t>www.proquest.com</a:t>
            </a:r>
            <a:r>
              <a:rPr lang="en-GB" sz="3700" b="1" u="none" strike="noStrike">
                <a:solidFill>
                  <a:srgbClr val="000000"/>
                </a:solidFill>
                <a:effectLst/>
                <a:latin typeface="Bierstadt Display" panose="020B0004020202020204" pitchFamily="34" charset="0"/>
              </a:rPr>
              <a:t>, [online] 14(4), pp.278–292. Available at: https://</a:t>
            </a:r>
            <a:r>
              <a:rPr lang="en-GB" sz="3700" b="1" u="none" strike="noStrike" err="1">
                <a:solidFill>
                  <a:srgbClr val="000000"/>
                </a:solidFill>
                <a:effectLst/>
                <a:latin typeface="Bierstadt Display" panose="020B0004020202020204" pitchFamily="34" charset="0"/>
              </a:rPr>
              <a:t>www.proquest.com</a:t>
            </a:r>
            <a:r>
              <a:rPr lang="en-GB" sz="3700" b="1" u="none" strike="noStrike">
                <a:solidFill>
                  <a:srgbClr val="000000"/>
                </a:solidFill>
                <a:effectLst/>
                <a:latin typeface="Bierstadt Display" panose="020B0004020202020204" pitchFamily="34" charset="0"/>
              </a:rPr>
              <a:t>/</a:t>
            </a:r>
            <a:r>
              <a:rPr lang="en-GB" sz="3700" b="1" u="none" strike="noStrike" err="1">
                <a:solidFill>
                  <a:srgbClr val="000000"/>
                </a:solidFill>
                <a:effectLst/>
                <a:latin typeface="Bierstadt Display" panose="020B0004020202020204" pitchFamily="34" charset="0"/>
              </a:rPr>
              <a:t>docview</a:t>
            </a:r>
            <a:r>
              <a:rPr lang="en-GB" sz="3700" b="1" u="none" strike="noStrike">
                <a:solidFill>
                  <a:srgbClr val="000000"/>
                </a:solidFill>
                <a:effectLst/>
                <a:latin typeface="Bierstadt Display" panose="020B0004020202020204" pitchFamily="34" charset="0"/>
              </a:rPr>
              <a:t>/1113959766?accountid=130472&amp;parentSessionId=2xLSExjc4%2B2mdASuNPrK%2FZG42UqlmuKPe2Ge2aLwRj4%3D&amp;pq-origsite=primo [Accessed 17 Apr. 2023].</a:t>
            </a:r>
            <a:endParaRPr lang="en-GB" sz="6200" b="1" u="none" strike="noStrike">
              <a:solidFill>
                <a:srgbClr val="000000"/>
              </a:solidFill>
              <a:effectLst/>
              <a:latin typeface="Bierstadt Display" panose="020B0004020202020204" pitchFamily="34" charset="0"/>
            </a:endParaRPr>
          </a:p>
          <a:p>
            <a:pPr algn="l"/>
            <a:r>
              <a:rPr lang="en-GB" sz="3400" b="1" u="none" strike="noStrike">
                <a:solidFill>
                  <a:srgbClr val="000000"/>
                </a:solidFill>
                <a:effectLst/>
                <a:latin typeface="Bierstadt Display" panose="020B0004020202020204" pitchFamily="34" charset="0"/>
              </a:rPr>
              <a:t>College of Policing (n.d.). Disrupting Serious and Organised Criminals Menu of tactics. [online] Available at: https://</a:t>
            </a:r>
            <a:r>
              <a:rPr lang="en-GB" sz="3400" b="1" u="none" strike="noStrike" err="1">
                <a:solidFill>
                  <a:srgbClr val="000000"/>
                </a:solidFill>
                <a:effectLst/>
                <a:latin typeface="Bierstadt Display" panose="020B0004020202020204" pitchFamily="34" charset="0"/>
              </a:rPr>
              <a:t>assets.college.police.uk</a:t>
            </a:r>
            <a:r>
              <a:rPr lang="en-GB" sz="3400" b="1" u="none" strike="noStrike">
                <a:solidFill>
                  <a:srgbClr val="000000"/>
                </a:solidFill>
                <a:effectLst/>
                <a:latin typeface="Bierstadt Display" panose="020B0004020202020204" pitchFamily="34" charset="0"/>
              </a:rPr>
              <a:t>/s3fs-public/2022-03/</a:t>
            </a:r>
            <a:r>
              <a:rPr lang="en-GB" sz="3400" b="1" u="none" strike="noStrike" err="1">
                <a:solidFill>
                  <a:srgbClr val="000000"/>
                </a:solidFill>
                <a:effectLst/>
                <a:latin typeface="Bierstadt Display" panose="020B0004020202020204" pitchFamily="34" charset="0"/>
              </a:rPr>
              <a:t>Menu_of_tactics.pdf</a:t>
            </a:r>
            <a:r>
              <a:rPr lang="en-GB" sz="3400" b="1" u="none" strike="noStrike">
                <a:solidFill>
                  <a:srgbClr val="000000"/>
                </a:solidFill>
                <a:effectLst/>
                <a:latin typeface="Bierstadt Display" panose="020B0004020202020204" pitchFamily="34" charset="0"/>
              </a:rPr>
              <a:t> [Accessed 14 Apr. 2023].‌ </a:t>
            </a:r>
          </a:p>
          <a:p>
            <a:pPr algn="l"/>
            <a:r>
              <a:rPr lang="en-GB" sz="3400" b="1" u="none" strike="noStrike">
                <a:solidFill>
                  <a:srgbClr val="000000"/>
                </a:solidFill>
                <a:effectLst/>
                <a:latin typeface="Bierstadt Display" panose="020B0004020202020204" pitchFamily="34" charset="0"/>
              </a:rPr>
              <a:t>Crown Prosecution Service (2020). Firearms | The Crown Prosecution Service. [online] </a:t>
            </a:r>
            <a:r>
              <a:rPr lang="en-GB" sz="3400" b="1" u="none" strike="noStrike" err="1">
                <a:solidFill>
                  <a:srgbClr val="000000"/>
                </a:solidFill>
                <a:effectLst/>
                <a:latin typeface="Bierstadt Display" panose="020B0004020202020204" pitchFamily="34" charset="0"/>
              </a:rPr>
              <a:t>Cps.gov.uk</a:t>
            </a:r>
            <a:r>
              <a:rPr lang="en-GB" sz="3400" b="1" u="none" strike="noStrike">
                <a:solidFill>
                  <a:srgbClr val="000000"/>
                </a:solidFill>
                <a:effectLst/>
                <a:latin typeface="Bierstadt Display" panose="020B0004020202020204" pitchFamily="34" charset="0"/>
              </a:rPr>
              <a:t>. Available at: https://</a:t>
            </a:r>
            <a:r>
              <a:rPr lang="en-GB" sz="3400" b="1" u="none" strike="noStrike" err="1">
                <a:solidFill>
                  <a:srgbClr val="000000"/>
                </a:solidFill>
                <a:effectLst/>
                <a:latin typeface="Bierstadt Display" panose="020B0004020202020204" pitchFamily="34" charset="0"/>
              </a:rPr>
              <a:t>www.cps.gov.uk</a:t>
            </a:r>
            <a:r>
              <a:rPr lang="en-GB" sz="3400" b="1" u="none" strike="noStrike">
                <a:solidFill>
                  <a:srgbClr val="000000"/>
                </a:solidFill>
                <a:effectLst/>
                <a:latin typeface="Bierstadt Display" panose="020B0004020202020204" pitchFamily="34" charset="0"/>
              </a:rPr>
              <a:t>/legal-guidance/firearms [Accessed 14 Apr. 2023].</a:t>
            </a:r>
          </a:p>
          <a:p>
            <a:pPr algn="l"/>
            <a:r>
              <a:rPr lang="en-GB" sz="3400" b="1" u="none" strike="noStrike">
                <a:solidFill>
                  <a:srgbClr val="000000"/>
                </a:solidFill>
                <a:effectLst/>
                <a:latin typeface="Bierstadt Display" panose="020B0004020202020204" pitchFamily="34" charset="0"/>
              </a:rPr>
              <a:t>Independent Commission for Aid Impact (2020). Mapping the UK’s approach to tackling corruption and illicit financial flows Information note. [online] Available at: https://</a:t>
            </a:r>
            <a:r>
              <a:rPr lang="en-GB" sz="3400" b="1" u="none" strike="noStrike" err="1">
                <a:solidFill>
                  <a:srgbClr val="000000"/>
                </a:solidFill>
                <a:effectLst/>
                <a:latin typeface="Bierstadt Display" panose="020B0004020202020204" pitchFamily="34" charset="0"/>
              </a:rPr>
              <a:t>icai.independent.gov.uk</a:t>
            </a:r>
            <a:r>
              <a:rPr lang="en-GB" sz="3400" b="1" u="none" strike="noStrike">
                <a:solidFill>
                  <a:srgbClr val="000000"/>
                </a:solidFill>
                <a:effectLst/>
                <a:latin typeface="Bierstadt Display" panose="020B0004020202020204" pitchFamily="34" charset="0"/>
              </a:rPr>
              <a:t>/</a:t>
            </a:r>
            <a:r>
              <a:rPr lang="en-GB" sz="3400" b="1" u="none" strike="noStrike" err="1">
                <a:solidFill>
                  <a:srgbClr val="000000"/>
                </a:solidFill>
                <a:effectLst/>
                <a:latin typeface="Bierstadt Display" panose="020B0004020202020204" pitchFamily="34" charset="0"/>
              </a:rPr>
              <a:t>wp</a:t>
            </a:r>
            <a:r>
              <a:rPr lang="en-GB" sz="3400" b="1" u="none" strike="noStrike">
                <a:solidFill>
                  <a:srgbClr val="000000"/>
                </a:solidFill>
                <a:effectLst/>
                <a:latin typeface="Bierstadt Display" panose="020B0004020202020204" pitchFamily="34" charset="0"/>
              </a:rPr>
              <a:t>-content/uploads/</a:t>
            </a:r>
            <a:r>
              <a:rPr lang="en-GB" sz="3400" b="1" u="none" strike="noStrike" err="1">
                <a:solidFill>
                  <a:srgbClr val="000000"/>
                </a:solidFill>
                <a:effectLst/>
                <a:latin typeface="Bierstadt Display" panose="020B0004020202020204" pitchFamily="34" charset="0"/>
              </a:rPr>
              <a:t>ICAI_Anticorruption</a:t>
            </a:r>
            <a:r>
              <a:rPr lang="en-GB" sz="3400" b="1" u="none" strike="noStrike">
                <a:solidFill>
                  <a:srgbClr val="000000"/>
                </a:solidFill>
                <a:effectLst/>
                <a:latin typeface="Bierstadt Display" panose="020B0004020202020204" pitchFamily="34" charset="0"/>
              </a:rPr>
              <a:t>-and-illicit-financial-</a:t>
            </a:r>
            <a:r>
              <a:rPr lang="en-GB" sz="3400" b="1" u="none" strike="noStrike" err="1">
                <a:solidFill>
                  <a:srgbClr val="000000"/>
                </a:solidFill>
                <a:effectLst/>
                <a:latin typeface="Bierstadt Display" panose="020B0004020202020204" pitchFamily="34" charset="0"/>
              </a:rPr>
              <a:t>flows.pdf</a:t>
            </a:r>
            <a:r>
              <a:rPr lang="en-GB" sz="3400" b="1" u="none" strike="noStrike">
                <a:solidFill>
                  <a:srgbClr val="000000"/>
                </a:solidFill>
                <a:effectLst/>
                <a:latin typeface="Bierstadt Display" panose="020B0004020202020204" pitchFamily="34" charset="0"/>
              </a:rPr>
              <a:t> [Accessed 14 Apr. 2023].‌</a:t>
            </a:r>
          </a:p>
          <a:p>
            <a:pPr algn="l"/>
            <a:r>
              <a:rPr lang="en-GB" sz="3400" b="1" u="none" strike="noStrike">
                <a:solidFill>
                  <a:srgbClr val="000000"/>
                </a:solidFill>
                <a:effectLst/>
                <a:latin typeface="Bierstadt Display" panose="020B0004020202020204" pitchFamily="34" charset="0"/>
              </a:rPr>
              <a:t>Hampshire Safeguarding Children Partnership, Isle of Wight Safeguarding Children Partnership, Portsmouth </a:t>
            </a:r>
            <a:r>
              <a:rPr lang="en-GB" sz="3400" b="1" u="none" strike="noStrike" err="1">
                <a:solidFill>
                  <a:srgbClr val="000000"/>
                </a:solidFill>
                <a:effectLst/>
                <a:latin typeface="Bierstadt Display" panose="020B0004020202020204" pitchFamily="34" charset="0"/>
              </a:rPr>
              <a:t>Safeuarding</a:t>
            </a:r>
            <a:r>
              <a:rPr lang="en-GB" sz="3400" b="1" u="none" strike="noStrike">
                <a:solidFill>
                  <a:srgbClr val="000000"/>
                </a:solidFill>
                <a:effectLst/>
                <a:latin typeface="Bierstadt Display" panose="020B0004020202020204" pitchFamily="34" charset="0"/>
              </a:rPr>
              <a:t> Children Partnership and </a:t>
            </a:r>
            <a:r>
              <a:rPr lang="en-GB" sz="3400" b="1" u="none" strike="noStrike" err="1">
                <a:solidFill>
                  <a:srgbClr val="000000"/>
                </a:solidFill>
                <a:effectLst/>
                <a:latin typeface="Bierstadt Display" panose="020B0004020202020204" pitchFamily="34" charset="0"/>
              </a:rPr>
              <a:t>Southhampton</a:t>
            </a:r>
            <a:r>
              <a:rPr lang="en-GB" sz="3400" b="1" u="none" strike="noStrike">
                <a:solidFill>
                  <a:srgbClr val="000000"/>
                </a:solidFill>
                <a:effectLst/>
                <a:latin typeface="Bierstadt Display" panose="020B0004020202020204" pitchFamily="34" charset="0"/>
              </a:rPr>
              <a:t> Safeguarding Children Partnership (2023). Child Sexual Abuse Strategy. [online] pp.2–11. Available at: https://</a:t>
            </a:r>
            <a:r>
              <a:rPr lang="en-GB" sz="3400" b="1" u="none" strike="noStrike" err="1">
                <a:solidFill>
                  <a:srgbClr val="000000"/>
                </a:solidFill>
                <a:effectLst/>
                <a:latin typeface="Bierstadt Display" panose="020B0004020202020204" pitchFamily="34" charset="0"/>
              </a:rPr>
              <a:t>www.hampshirescp.org.uk</a:t>
            </a:r>
            <a:r>
              <a:rPr lang="en-GB" sz="3400" b="1" u="none" strike="noStrike">
                <a:solidFill>
                  <a:srgbClr val="000000"/>
                </a:solidFill>
                <a:effectLst/>
                <a:latin typeface="Bierstadt Display" panose="020B0004020202020204" pitchFamily="34" charset="0"/>
              </a:rPr>
              <a:t>/</a:t>
            </a:r>
            <a:r>
              <a:rPr lang="en-GB" sz="3400" b="1" u="none" strike="noStrike" err="1">
                <a:solidFill>
                  <a:srgbClr val="000000"/>
                </a:solidFill>
                <a:effectLst/>
                <a:latin typeface="Bierstadt Display" panose="020B0004020202020204" pitchFamily="34" charset="0"/>
              </a:rPr>
              <a:t>wp</a:t>
            </a:r>
            <a:r>
              <a:rPr lang="en-GB" sz="3400" b="1" u="none" strike="noStrike">
                <a:solidFill>
                  <a:srgbClr val="000000"/>
                </a:solidFill>
                <a:effectLst/>
                <a:latin typeface="Bierstadt Display" panose="020B0004020202020204" pitchFamily="34" charset="0"/>
              </a:rPr>
              <a:t>-content/uploads/2023/02/HIPS-CSA-Strategy-2023.pdf [Accessed 25 Apr. 2023].</a:t>
            </a:r>
            <a:br>
              <a:rPr lang="en-GB" sz="4300" b="1" u="none" strike="noStrike">
                <a:solidFill>
                  <a:srgbClr val="000000"/>
                </a:solidFill>
                <a:effectLst/>
                <a:latin typeface="Bierstadt Display" panose="020B0004020202020204" pitchFamily="34" charset="0"/>
              </a:rPr>
            </a:br>
            <a:endParaRPr lang="en-GB" sz="4300" b="1" u="none" strike="noStrike">
              <a:solidFill>
                <a:srgbClr val="000000"/>
              </a:solidFill>
              <a:effectLst/>
              <a:latin typeface="Bierstadt Display" panose="020B0004020202020204" pitchFamily="34" charset="0"/>
            </a:endParaRPr>
          </a:p>
          <a:p>
            <a:pPr algn="l"/>
            <a:r>
              <a:rPr lang="en-GB" sz="3400" b="1" u="none" strike="noStrike">
                <a:solidFill>
                  <a:srgbClr val="000000"/>
                </a:solidFill>
                <a:effectLst/>
                <a:latin typeface="Bierstadt Display" panose="020B0004020202020204" pitchFamily="34" charset="0"/>
              </a:rPr>
              <a:t>Enfield, S. (2019). Gender and Serious and Organised Crime. </a:t>
            </a:r>
            <a:r>
              <a:rPr lang="en-GB" sz="3400" b="1" u="none" strike="noStrike" err="1">
                <a:solidFill>
                  <a:srgbClr val="000000"/>
                </a:solidFill>
                <a:effectLst/>
                <a:latin typeface="Bierstadt Display" panose="020B0004020202020204" pitchFamily="34" charset="0"/>
              </a:rPr>
              <a:t>opendocs.ids.ac.uk</a:t>
            </a:r>
            <a:r>
              <a:rPr lang="en-GB" sz="3400" b="1" u="none" strike="noStrike">
                <a:solidFill>
                  <a:srgbClr val="000000"/>
                </a:solidFill>
                <a:effectLst/>
                <a:latin typeface="Bierstadt Display" panose="020B0004020202020204" pitchFamily="34" charset="0"/>
              </a:rPr>
              <a:t>. [online] Available at: https://</a:t>
            </a:r>
            <a:r>
              <a:rPr lang="en-GB" sz="3400" b="1" u="none" strike="noStrike" err="1">
                <a:solidFill>
                  <a:srgbClr val="000000"/>
                </a:solidFill>
                <a:effectLst/>
                <a:latin typeface="Bierstadt Display" panose="020B0004020202020204" pitchFamily="34" charset="0"/>
              </a:rPr>
              <a:t>opendocs.ids.ac.uk</a:t>
            </a:r>
            <a:r>
              <a:rPr lang="en-GB" sz="3400" b="1" u="none" strike="noStrike">
                <a:solidFill>
                  <a:srgbClr val="000000"/>
                </a:solidFill>
                <a:effectLst/>
                <a:latin typeface="Bierstadt Display" panose="020B0004020202020204" pitchFamily="34" charset="0"/>
              </a:rPr>
              <a:t>/</a:t>
            </a:r>
            <a:r>
              <a:rPr lang="en-GB" sz="3400" b="1" u="none" strike="noStrike" err="1">
                <a:solidFill>
                  <a:srgbClr val="000000"/>
                </a:solidFill>
                <a:effectLst/>
                <a:latin typeface="Bierstadt Display" panose="020B0004020202020204" pitchFamily="34" charset="0"/>
              </a:rPr>
              <a:t>opendocs</a:t>
            </a:r>
            <a:r>
              <a:rPr lang="en-GB" sz="3400" b="1" u="none" strike="noStrike">
                <a:solidFill>
                  <a:srgbClr val="000000"/>
                </a:solidFill>
                <a:effectLst/>
                <a:latin typeface="Bierstadt Display" panose="020B0004020202020204" pitchFamily="34" charset="0"/>
              </a:rPr>
              <a:t>/handle/20.500.12413/14437 [Accessed 23 Feb. 2023].‌ </a:t>
            </a:r>
          </a:p>
          <a:p>
            <a:pPr algn="l"/>
            <a:r>
              <a:rPr lang="en-GB" sz="3400" b="1" u="none" strike="noStrike">
                <a:solidFill>
                  <a:srgbClr val="000000"/>
                </a:solidFill>
                <a:effectLst/>
                <a:latin typeface="Bierstadt Display" panose="020B0004020202020204" pitchFamily="34" charset="0"/>
              </a:rPr>
              <a:t>HM Government (2013). Serious and Organised Crime Strategy. [online] TSO Information and Publishing Solutions, pp.9–12. Available at: https://</a:t>
            </a:r>
            <a:r>
              <a:rPr lang="en-GB" sz="3400" b="1" u="none" strike="noStrike" err="1">
                <a:solidFill>
                  <a:srgbClr val="000000"/>
                </a:solidFill>
                <a:effectLst/>
                <a:latin typeface="Bierstadt Display" panose="020B0004020202020204" pitchFamily="34" charset="0"/>
              </a:rPr>
              <a:t>assets.publishing.service.gov.uk</a:t>
            </a:r>
            <a:r>
              <a:rPr lang="en-GB" sz="3400" b="1" u="none" strike="noStrike">
                <a:solidFill>
                  <a:srgbClr val="000000"/>
                </a:solidFill>
                <a:effectLst/>
                <a:latin typeface="Bierstadt Display" panose="020B0004020202020204" pitchFamily="34" charset="0"/>
              </a:rPr>
              <a:t>/government/uploads/system/uploads/</a:t>
            </a:r>
            <a:r>
              <a:rPr lang="en-GB" sz="3400" b="1" u="none" strike="noStrike" err="1">
                <a:solidFill>
                  <a:srgbClr val="000000"/>
                </a:solidFill>
                <a:effectLst/>
                <a:latin typeface="Bierstadt Display" panose="020B0004020202020204" pitchFamily="34" charset="0"/>
              </a:rPr>
              <a:t>attachment_data</a:t>
            </a:r>
            <a:r>
              <a:rPr lang="en-GB" sz="3400" b="1" u="none" strike="noStrike">
                <a:solidFill>
                  <a:srgbClr val="000000"/>
                </a:solidFill>
                <a:effectLst/>
                <a:latin typeface="Bierstadt Display" panose="020B0004020202020204" pitchFamily="34" charset="0"/>
              </a:rPr>
              <a:t>/file/248645/</a:t>
            </a:r>
            <a:r>
              <a:rPr lang="en-GB" sz="3400" b="1" u="none" strike="noStrike" err="1">
                <a:solidFill>
                  <a:srgbClr val="000000"/>
                </a:solidFill>
                <a:effectLst/>
                <a:latin typeface="Bierstadt Display" panose="020B0004020202020204" pitchFamily="34" charset="0"/>
              </a:rPr>
              <a:t>Serious_and_Organised_Crime_Strategy.pdf</a:t>
            </a:r>
            <a:r>
              <a:rPr lang="en-GB" sz="3400" b="1" u="none" strike="noStrike">
                <a:solidFill>
                  <a:srgbClr val="000000"/>
                </a:solidFill>
                <a:effectLst/>
                <a:latin typeface="Bierstadt Display" panose="020B0004020202020204" pitchFamily="34" charset="0"/>
              </a:rPr>
              <a:t> [Accessed 13 Mar. 2023].</a:t>
            </a:r>
          </a:p>
          <a:p>
            <a:pPr algn="l"/>
            <a:r>
              <a:rPr lang="en-GB" sz="3400" b="1" u="none" strike="noStrike">
                <a:solidFill>
                  <a:srgbClr val="000000"/>
                </a:solidFill>
                <a:effectLst/>
                <a:latin typeface="Bierstadt Display" panose="020B0004020202020204" pitchFamily="34" charset="0"/>
              </a:rPr>
              <a:t>Home Office (2009). EXTENDING OUR REACH: A COMPREHENSIVE APPROACH TO TACKLING SERIOUS ORGANISED CRIME. [online] pp.1–3. Available at: https://</a:t>
            </a:r>
            <a:r>
              <a:rPr lang="en-GB" sz="3400" b="1" u="none" strike="noStrike" err="1">
                <a:solidFill>
                  <a:srgbClr val="000000"/>
                </a:solidFill>
                <a:effectLst/>
                <a:latin typeface="Bierstadt Display" panose="020B0004020202020204" pitchFamily="34" charset="0"/>
              </a:rPr>
              <a:t>assets.publishing.service.gov.uk</a:t>
            </a:r>
            <a:r>
              <a:rPr lang="en-GB" sz="3400" b="1" u="none" strike="noStrike">
                <a:solidFill>
                  <a:srgbClr val="000000"/>
                </a:solidFill>
                <a:effectLst/>
                <a:latin typeface="Bierstadt Display" panose="020B0004020202020204" pitchFamily="34" charset="0"/>
              </a:rPr>
              <a:t>/government/uploads/system/uploads/</a:t>
            </a:r>
            <a:r>
              <a:rPr lang="en-GB" sz="3400" b="1" u="none" strike="noStrike" err="1">
                <a:solidFill>
                  <a:srgbClr val="000000"/>
                </a:solidFill>
                <a:effectLst/>
                <a:latin typeface="Bierstadt Display" panose="020B0004020202020204" pitchFamily="34" charset="0"/>
              </a:rPr>
              <a:t>attachment_data</a:t>
            </a:r>
            <a:r>
              <a:rPr lang="en-GB" sz="3400" b="1" u="none" strike="noStrike">
                <a:solidFill>
                  <a:srgbClr val="000000"/>
                </a:solidFill>
                <a:effectLst/>
                <a:latin typeface="Bierstadt Display" panose="020B0004020202020204" pitchFamily="34" charset="0"/>
              </a:rPr>
              <a:t>/file/228946/7665.pdf [Accessed 12 Apr. 2023].‌ </a:t>
            </a:r>
          </a:p>
          <a:p>
            <a:pPr algn="l"/>
            <a:r>
              <a:rPr lang="en-GB" sz="3400" b="1" u="none" strike="noStrike">
                <a:solidFill>
                  <a:srgbClr val="000000"/>
                </a:solidFill>
                <a:effectLst/>
                <a:latin typeface="Bierstadt Display" panose="020B0004020202020204" pitchFamily="34" charset="0"/>
              </a:rPr>
              <a:t>Home Office (2013). Firearms application forms. [online] Gov UK. Available at: https://</a:t>
            </a:r>
            <a:r>
              <a:rPr lang="en-GB" sz="3400" b="1" u="none" strike="noStrike" err="1">
                <a:solidFill>
                  <a:srgbClr val="000000"/>
                </a:solidFill>
                <a:effectLst/>
                <a:latin typeface="Bierstadt Display" panose="020B0004020202020204" pitchFamily="34" charset="0"/>
              </a:rPr>
              <a:t>www.gov.uk</a:t>
            </a:r>
            <a:r>
              <a:rPr lang="en-GB" sz="3400" b="1" u="none" strike="noStrike">
                <a:solidFill>
                  <a:srgbClr val="000000"/>
                </a:solidFill>
                <a:effectLst/>
                <a:latin typeface="Bierstadt Display" panose="020B0004020202020204" pitchFamily="34" charset="0"/>
              </a:rPr>
              <a:t>/government/publications/firearms-application-forms [Accessed 6 Apr. 2023].</a:t>
            </a:r>
          </a:p>
          <a:p>
            <a:pPr algn="l"/>
            <a:r>
              <a:rPr lang="en-GB" sz="3400" b="1" u="none" strike="noStrike">
                <a:solidFill>
                  <a:srgbClr val="000000"/>
                </a:solidFill>
                <a:effectLst/>
                <a:latin typeface="Bierstadt Display" panose="020B0004020202020204" pitchFamily="34" charset="0"/>
              </a:rPr>
              <a:t>Home Office (2017). UK anti-corruption strategy 2017 to 2022. [online] GOV.UK. Available at: https://</a:t>
            </a:r>
            <a:r>
              <a:rPr lang="en-GB" sz="3400" b="1" u="none" strike="noStrike" err="1">
                <a:solidFill>
                  <a:srgbClr val="000000"/>
                </a:solidFill>
                <a:effectLst/>
                <a:latin typeface="Bierstadt Display" panose="020B0004020202020204" pitchFamily="34" charset="0"/>
              </a:rPr>
              <a:t>www.gov.uk</a:t>
            </a:r>
            <a:r>
              <a:rPr lang="en-GB" sz="3400" b="1" u="none" strike="noStrike">
                <a:solidFill>
                  <a:srgbClr val="000000"/>
                </a:solidFill>
                <a:effectLst/>
                <a:latin typeface="Bierstadt Display" panose="020B0004020202020204" pitchFamily="34" charset="0"/>
              </a:rPr>
              <a:t>/government/publications/uk-anti-corruption-strategy-2017-to-2022 [Accessed 14 Apr. 2023].</a:t>
            </a:r>
          </a:p>
          <a:p>
            <a:pPr algn="l"/>
            <a:r>
              <a:rPr lang="en-GB" sz="3400" b="1" u="none" strike="noStrike">
                <a:solidFill>
                  <a:srgbClr val="000000"/>
                </a:solidFill>
                <a:effectLst/>
                <a:latin typeface="Bierstadt Display" panose="020B0004020202020204" pitchFamily="34" charset="0"/>
              </a:rPr>
              <a:t>Home Office (2020). New surrender scheme starts to keep dangerous weapons off the streets. [online] GOV.UK. Available at: https://</a:t>
            </a:r>
            <a:r>
              <a:rPr lang="en-GB" sz="3400" b="1" u="none" strike="noStrike" err="1">
                <a:solidFill>
                  <a:srgbClr val="000000"/>
                </a:solidFill>
                <a:effectLst/>
                <a:latin typeface="Bierstadt Display" panose="020B0004020202020204" pitchFamily="34" charset="0"/>
              </a:rPr>
              <a:t>www.gov.uk</a:t>
            </a:r>
            <a:r>
              <a:rPr lang="en-GB" sz="3400" b="1" u="none" strike="noStrike">
                <a:solidFill>
                  <a:srgbClr val="000000"/>
                </a:solidFill>
                <a:effectLst/>
                <a:latin typeface="Bierstadt Display" panose="020B0004020202020204" pitchFamily="34" charset="0"/>
              </a:rPr>
              <a:t>/government/news/new-surrender-scheme-starts-to-keep-dangerous-weapons-off-the-streets [Accessed 14 Apr. 2023].</a:t>
            </a:r>
          </a:p>
        </p:txBody>
      </p:sp>
    </p:spTree>
    <p:extLst>
      <p:ext uri="{BB962C8B-B14F-4D97-AF65-F5344CB8AC3E}">
        <p14:creationId xmlns:p14="http://schemas.microsoft.com/office/powerpoint/2010/main" val="197699000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128F3BD-7564-4310-B528-888E64F875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075276A-55FB-CF36-CCCD-B7999A68EA96}"/>
              </a:ext>
            </a:extLst>
          </p:cNvPr>
          <p:cNvSpPr>
            <a:spLocks noGrp="1"/>
          </p:cNvSpPr>
          <p:nvPr>
            <p:ph idx="1"/>
          </p:nvPr>
        </p:nvSpPr>
        <p:spPr>
          <a:xfrm>
            <a:off x="177800" y="406398"/>
            <a:ext cx="11836399" cy="6451600"/>
          </a:xfrm>
        </p:spPr>
        <p:txBody>
          <a:bodyPr>
            <a:normAutofit fontScale="92500" lnSpcReduction="20000"/>
          </a:bodyPr>
          <a:lstStyle/>
          <a:p>
            <a:r>
              <a:rPr lang="en-GB" sz="1400" b="1" u="none" strike="noStrike" err="1">
                <a:solidFill>
                  <a:srgbClr val="000000"/>
                </a:solidFill>
                <a:effectLst/>
                <a:latin typeface="Bierstadt Display" panose="020B0004020202020204" pitchFamily="34" charset="0"/>
              </a:rPr>
              <a:t>Jesperson</a:t>
            </a:r>
            <a:r>
              <a:rPr lang="en-GB" sz="1400" b="1" u="none" strike="noStrike">
                <a:solidFill>
                  <a:srgbClr val="000000"/>
                </a:solidFill>
                <a:effectLst/>
                <a:latin typeface="Bierstadt Display" panose="020B0004020202020204" pitchFamily="34" charset="0"/>
              </a:rPr>
              <a:t>, S. (2021). What works in tackling serious and organised crime? [online] GOV.UK. Available at: https://</a:t>
            </a:r>
            <a:r>
              <a:rPr lang="en-GB" sz="1400" b="1" u="none" strike="noStrike" err="1">
                <a:solidFill>
                  <a:srgbClr val="000000"/>
                </a:solidFill>
                <a:effectLst/>
                <a:latin typeface="Bierstadt Display" panose="020B0004020202020204" pitchFamily="34" charset="0"/>
              </a:rPr>
              <a:t>www.gov.uk</a:t>
            </a:r>
            <a:r>
              <a:rPr lang="en-GB" sz="1400" b="1" u="none" strike="noStrike">
                <a:solidFill>
                  <a:srgbClr val="000000"/>
                </a:solidFill>
                <a:effectLst/>
                <a:latin typeface="Bierstadt Display" panose="020B0004020202020204" pitchFamily="34" charset="0"/>
              </a:rPr>
              <a:t>/research-for-development-outputs/what-works-in-tackling-serious-and-organised-crime [Accessed 16 Apr. 2023].</a:t>
            </a:r>
            <a:endParaRPr lang="en-GB" sz="1400" b="1" u="none" strike="noStrike">
              <a:effectLst/>
              <a:latin typeface="Bierstadt Display" panose="020B0004020202020204" pitchFamily="34" charset="0"/>
            </a:endParaRPr>
          </a:p>
          <a:p>
            <a:r>
              <a:rPr lang="en-GB" sz="1400" b="1" u="none" strike="noStrike" err="1">
                <a:effectLst/>
                <a:latin typeface="Bierstadt Display" panose="020B0004020202020204" pitchFamily="34" charset="0"/>
              </a:rPr>
              <a:t>Martinu</a:t>
            </a:r>
            <a:r>
              <a:rPr lang="en-GB" sz="1400" b="1" u="none" strike="noStrike">
                <a:effectLst/>
                <a:latin typeface="Bierstadt Display" panose="020B0004020202020204" pitchFamily="34" charset="0"/>
              </a:rPr>
              <a:t>, O. and McEwen, G. (2019). Crime in the Age of Technology. European Police Science and Research Bulletin, [online] Special Issue 4(4), p.23. Available at: https://</a:t>
            </a:r>
            <a:r>
              <a:rPr lang="en-GB" sz="1400" b="1" u="none" strike="noStrike" err="1">
                <a:effectLst/>
                <a:latin typeface="Bierstadt Display" panose="020B0004020202020204" pitchFamily="34" charset="0"/>
              </a:rPr>
              <a:t>heinonline.org</a:t>
            </a:r>
            <a:r>
              <a:rPr lang="en-GB" sz="1400" b="1" u="none" strike="noStrike">
                <a:effectLst/>
                <a:latin typeface="Bierstadt Display" panose="020B0004020202020204" pitchFamily="34" charset="0"/>
              </a:rPr>
              <a:t>/HOL/</a:t>
            </a:r>
            <a:r>
              <a:rPr lang="en-GB" sz="1400" b="1" u="none" strike="noStrike" err="1">
                <a:effectLst/>
                <a:latin typeface="Bierstadt Display" panose="020B0004020202020204" pitchFamily="34" charset="0"/>
              </a:rPr>
              <a:t>LandingPage?handle</a:t>
            </a:r>
            <a:r>
              <a:rPr lang="en-GB" sz="1400" b="1" u="none" strike="noStrike">
                <a:effectLst/>
                <a:latin typeface="Bierstadt Display" panose="020B0004020202020204" pitchFamily="34" charset="0"/>
              </a:rPr>
              <a:t>=</a:t>
            </a:r>
            <a:r>
              <a:rPr lang="en-GB" sz="1400" b="1" u="none" strike="noStrike" err="1">
                <a:effectLst/>
                <a:latin typeface="Bierstadt Display" panose="020B0004020202020204" pitchFamily="34" charset="0"/>
              </a:rPr>
              <a:t>hein.journals</a:t>
            </a:r>
            <a:r>
              <a:rPr lang="en-GB" sz="1400" b="1" u="none" strike="noStrike">
                <a:effectLst/>
                <a:latin typeface="Bierstadt Display" panose="020B0004020202020204" pitchFamily="34" charset="0"/>
              </a:rPr>
              <a:t>/elerb4000&amp;div=6&amp;id=&amp;page= [Accessed 16 Apr. 2023].</a:t>
            </a:r>
          </a:p>
          <a:p>
            <a:r>
              <a:rPr lang="en-GB" sz="1400" b="1" u="none" strike="noStrike">
                <a:effectLst/>
                <a:latin typeface="Bierstadt Display" panose="020B0004020202020204" pitchFamily="34" charset="0"/>
              </a:rPr>
              <a:t>Metropolitan Police Service (2021). Business Plan 2021-24. [online] Metropolitan Police. Available at: https://</a:t>
            </a:r>
            <a:r>
              <a:rPr lang="en-GB" sz="1400" b="1" u="none" strike="noStrike" err="1">
                <a:effectLst/>
                <a:latin typeface="Bierstadt Display" panose="020B0004020202020204" pitchFamily="34" charset="0"/>
              </a:rPr>
              <a:t>www.met.police.uk</a:t>
            </a:r>
            <a:r>
              <a:rPr lang="en-GB" sz="1400" b="1" u="none" strike="noStrike">
                <a:effectLst/>
                <a:latin typeface="Bierstadt Display" panose="020B0004020202020204" pitchFamily="34" charset="0"/>
              </a:rPr>
              <a:t>/</a:t>
            </a:r>
            <a:r>
              <a:rPr lang="en-GB" sz="1400" b="1" u="none" strike="noStrike" err="1">
                <a:effectLst/>
                <a:latin typeface="Bierstadt Display" panose="020B0004020202020204" pitchFamily="34" charset="0"/>
              </a:rPr>
              <a:t>SysSiteAssets</a:t>
            </a:r>
            <a:r>
              <a:rPr lang="en-GB" sz="1400" b="1" u="none" strike="noStrike">
                <a:effectLst/>
                <a:latin typeface="Bierstadt Display" panose="020B0004020202020204" pitchFamily="34" charset="0"/>
              </a:rPr>
              <a:t>/media/downloads/force-content/met/about-us/met-business-plan-2021-24.pdf [Accessed 14 Apr. 2023].</a:t>
            </a:r>
          </a:p>
          <a:p>
            <a:r>
              <a:rPr lang="en-GB" sz="1400" b="1" u="none" strike="noStrike">
                <a:effectLst/>
                <a:latin typeface="Bierstadt Display" panose="020B0004020202020204" pitchFamily="34" charset="0"/>
              </a:rPr>
              <a:t>National Audit Office (2019). Tackling serious and organised crime. [online] pp.8–10. Available at: https://</a:t>
            </a:r>
            <a:r>
              <a:rPr lang="en-GB" sz="1400" b="1" u="none" strike="noStrike" err="1">
                <a:effectLst/>
                <a:latin typeface="Bierstadt Display" panose="020B0004020202020204" pitchFamily="34" charset="0"/>
              </a:rPr>
              <a:t>www.nao.org.uk</a:t>
            </a:r>
            <a:r>
              <a:rPr lang="en-GB" sz="1400" b="1" u="none" strike="noStrike">
                <a:effectLst/>
                <a:latin typeface="Bierstadt Display" panose="020B0004020202020204" pitchFamily="34" charset="0"/>
              </a:rPr>
              <a:t>/</a:t>
            </a:r>
            <a:r>
              <a:rPr lang="en-GB" sz="1400" b="1" u="none" strike="noStrike" err="1">
                <a:effectLst/>
                <a:latin typeface="Bierstadt Display" panose="020B0004020202020204" pitchFamily="34" charset="0"/>
              </a:rPr>
              <a:t>wp</a:t>
            </a:r>
            <a:r>
              <a:rPr lang="en-GB" sz="1400" b="1" u="none" strike="noStrike">
                <a:effectLst/>
                <a:latin typeface="Bierstadt Display" panose="020B0004020202020204" pitchFamily="34" charset="0"/>
              </a:rPr>
              <a:t>-content/uploads/2019/03/Tackling-serious-and-organised-crime-</a:t>
            </a:r>
            <a:r>
              <a:rPr lang="en-GB" sz="1400" b="1" u="none" strike="noStrike" err="1">
                <a:effectLst/>
                <a:latin typeface="Bierstadt Display" panose="020B0004020202020204" pitchFamily="34" charset="0"/>
              </a:rPr>
              <a:t>Summary.pdf</a:t>
            </a:r>
            <a:r>
              <a:rPr lang="en-GB" sz="1400" b="1" u="none" strike="noStrike">
                <a:effectLst/>
                <a:latin typeface="Bierstadt Display" panose="020B0004020202020204" pitchFamily="34" charset="0"/>
              </a:rPr>
              <a:t> [Accessed 14 Apr. 2023].</a:t>
            </a:r>
          </a:p>
          <a:p>
            <a:r>
              <a:rPr lang="en-GB" sz="1400" b="1" u="none" strike="noStrike">
                <a:effectLst/>
                <a:latin typeface="Bierstadt Display" panose="020B0004020202020204" pitchFamily="34" charset="0"/>
              </a:rPr>
              <a:t>National Crime Agency (2013). Lifetime management of serious and organised criminals - National Crime Agency. [online] </a:t>
            </a:r>
            <a:r>
              <a:rPr lang="en-GB" sz="1400" b="1" u="none" strike="noStrike" err="1">
                <a:effectLst/>
                <a:latin typeface="Bierstadt Display" panose="020B0004020202020204" pitchFamily="34" charset="0"/>
              </a:rPr>
              <a:t>www.nationalcrimeagency.gov.uk</a:t>
            </a:r>
            <a:r>
              <a:rPr lang="en-GB" sz="1400" b="1" u="none" strike="noStrike">
                <a:effectLst/>
                <a:latin typeface="Bierstadt Display" panose="020B0004020202020204" pitchFamily="34" charset="0"/>
              </a:rPr>
              <a:t>. Available at: https://</a:t>
            </a:r>
            <a:r>
              <a:rPr lang="en-GB" sz="1400" b="1" u="none" strike="noStrike" err="1">
                <a:effectLst/>
                <a:latin typeface="Bierstadt Display" panose="020B0004020202020204" pitchFamily="34" charset="0"/>
              </a:rPr>
              <a:t>www.nationalcrimeagency.gov.uk</a:t>
            </a:r>
            <a:r>
              <a:rPr lang="en-GB" sz="1400" b="1" u="none" strike="noStrike">
                <a:effectLst/>
                <a:latin typeface="Bierstadt Display" panose="020B0004020202020204" pitchFamily="34" charset="0"/>
              </a:rPr>
              <a:t>/what-we-do/how-we-work/investigating-and-disrupting-the-highest-risk-serious-and-organised-criminals/lifetime-management-of-serious-and-organised-criminals [Accessed 12 Apr. 2023].‌ </a:t>
            </a:r>
          </a:p>
          <a:p>
            <a:r>
              <a:rPr lang="en-GB" sz="1400" b="1" u="none" strike="noStrike">
                <a:effectLst/>
                <a:latin typeface="Bierstadt Display" panose="020B0004020202020204" pitchFamily="34" charset="0"/>
              </a:rPr>
              <a:t>National Crime Agency (2018). National Strategic Assessment of Serious and Organised Crime. [online] Available at: https://</a:t>
            </a:r>
            <a:r>
              <a:rPr lang="en-GB" sz="1400" b="1" u="none" strike="noStrike" err="1">
                <a:effectLst/>
                <a:latin typeface="Bierstadt Display" panose="020B0004020202020204" pitchFamily="34" charset="0"/>
              </a:rPr>
              <a:t>www.nationalcrimeagency.gov.uk</a:t>
            </a:r>
            <a:r>
              <a:rPr lang="en-GB" sz="1400" b="1" u="none" strike="noStrike">
                <a:effectLst/>
                <a:latin typeface="Bierstadt Display" panose="020B0004020202020204" pitchFamily="34" charset="0"/>
              </a:rPr>
              <a:t>/who-we-are/publications/173-national-strategic-assessment-of-serious-and-organised-crime-2018/file [Accessed 14 Apr. 2023].</a:t>
            </a:r>
          </a:p>
          <a:p>
            <a:r>
              <a:rPr lang="en-GB" sz="1400" b="1" u="none" strike="noStrike">
                <a:effectLst/>
                <a:latin typeface="Bierstadt Display" panose="020B0004020202020204" pitchFamily="34" charset="0"/>
              </a:rPr>
              <a:t>National Crime Agency (2020). National strategic assessment of serious and organised crime 2020 - national crime agency. [online] </a:t>
            </a:r>
            <a:r>
              <a:rPr lang="en-GB" sz="1400" b="1" u="none" strike="noStrike" err="1">
                <a:effectLst/>
                <a:latin typeface="Bierstadt Display" panose="020B0004020202020204" pitchFamily="34" charset="0"/>
              </a:rPr>
              <a:t>www.nationalcrimeagency.gov.uk</a:t>
            </a:r>
            <a:r>
              <a:rPr lang="en-GB" sz="1400" b="1" u="none" strike="noStrike">
                <a:effectLst/>
                <a:latin typeface="Bierstadt Display" panose="020B0004020202020204" pitchFamily="34" charset="0"/>
              </a:rPr>
              <a:t>. Available at: https://</a:t>
            </a:r>
            <a:r>
              <a:rPr lang="en-GB" sz="1400" b="1" u="none" strike="noStrike" err="1">
                <a:effectLst/>
                <a:latin typeface="Bierstadt Display" panose="020B0004020202020204" pitchFamily="34" charset="0"/>
              </a:rPr>
              <a:t>www.nationalcrimeagency.gov.uk</a:t>
            </a:r>
            <a:r>
              <a:rPr lang="en-GB" sz="1400" b="1" u="none" strike="noStrike">
                <a:effectLst/>
                <a:latin typeface="Bierstadt Display" panose="020B0004020202020204" pitchFamily="34" charset="0"/>
              </a:rPr>
              <a:t>/news/nsa2020 [Accessed 14 Apr. 2023].</a:t>
            </a:r>
          </a:p>
          <a:p>
            <a:r>
              <a:rPr lang="en-GB" sz="1400" b="1" u="none" strike="noStrike">
                <a:effectLst/>
                <a:latin typeface="Bierstadt Display" panose="020B0004020202020204" pitchFamily="34" charset="0"/>
              </a:rPr>
              <a:t>National Crime Agency (2021b). Online is the new frontline in fight against organised crime– says NCA on publication of annual threat assessment. [online] </a:t>
            </a:r>
            <a:r>
              <a:rPr lang="en-GB" sz="1400" b="1" u="none" strike="noStrike" err="1">
                <a:effectLst/>
                <a:latin typeface="Bierstadt Display" panose="020B0004020202020204" pitchFamily="34" charset="0"/>
              </a:rPr>
              <a:t>www.nationalcrimeagency.gov.uk</a:t>
            </a:r>
            <a:r>
              <a:rPr lang="en-GB" sz="1400" b="1" u="none" strike="noStrike">
                <a:effectLst/>
                <a:latin typeface="Bierstadt Display" panose="020B0004020202020204" pitchFamily="34" charset="0"/>
              </a:rPr>
              <a:t>. Available at: https://</a:t>
            </a:r>
            <a:r>
              <a:rPr lang="en-GB" sz="1400" b="1" u="none" strike="noStrike" err="1">
                <a:effectLst/>
                <a:latin typeface="Bierstadt Display" panose="020B0004020202020204" pitchFamily="34" charset="0"/>
              </a:rPr>
              <a:t>www.nationalcrimeagency.gov.uk</a:t>
            </a:r>
            <a:r>
              <a:rPr lang="en-GB" sz="1400" b="1" u="none" strike="noStrike">
                <a:effectLst/>
                <a:latin typeface="Bierstadt Display" panose="020B0004020202020204" pitchFamily="34" charset="0"/>
              </a:rPr>
              <a:t>/news/online-is-the-new-frontline-in-fight-against-organised-crime-says-national-crime-agency-on-publication-of-annual-threat-assessment [Accessed 12 Apr. 2023].‌ </a:t>
            </a:r>
          </a:p>
          <a:p>
            <a:r>
              <a:rPr lang="en-GB" sz="1400" b="1" u="none" strike="noStrike">
                <a:effectLst/>
                <a:latin typeface="Bierstadt Display" panose="020B0004020202020204" pitchFamily="34" charset="0"/>
              </a:rPr>
              <a:t>National Crime Agency (2022). Leading the UK’s Fight to Cut Serious and Organised Crime 2. [online] Available at: https://</a:t>
            </a:r>
            <a:r>
              <a:rPr lang="en-GB" sz="1400" b="1" u="none" strike="noStrike" err="1">
                <a:effectLst/>
                <a:latin typeface="Bierstadt Display" panose="020B0004020202020204" pitchFamily="34" charset="0"/>
              </a:rPr>
              <a:t>www.nationalcrimeagency.gov.uk</a:t>
            </a:r>
            <a:r>
              <a:rPr lang="en-GB" sz="1400" b="1" u="none" strike="noStrike">
                <a:effectLst/>
                <a:latin typeface="Bierstadt Display" panose="020B0004020202020204" pitchFamily="34" charset="0"/>
              </a:rPr>
              <a:t>/who-we-are/publications/594-nca-annual-plan-2022-23/file [Accessed 14 Apr. 2023].‌ </a:t>
            </a:r>
          </a:p>
          <a:p>
            <a:r>
              <a:rPr lang="en-GB" sz="1400" b="1" u="none" strike="noStrike">
                <a:effectLst/>
                <a:latin typeface="Bierstadt Display" panose="020B0004020202020204" pitchFamily="34" charset="0"/>
              </a:rPr>
              <a:t>National Crime Agency a (2021). National Strategic Assessment of Serious and Organised Crime. [online] Available at: https://</a:t>
            </a:r>
            <a:r>
              <a:rPr lang="en-GB" sz="1400" b="1" u="none" strike="noStrike" err="1">
                <a:effectLst/>
                <a:latin typeface="Bierstadt Display" panose="020B0004020202020204" pitchFamily="34" charset="0"/>
              </a:rPr>
              <a:t>www.nationalcrimeagency.gov.uk</a:t>
            </a:r>
            <a:r>
              <a:rPr lang="en-GB" sz="1400" b="1" u="none" strike="noStrike">
                <a:effectLst/>
                <a:latin typeface="Bierstadt Display" panose="020B0004020202020204" pitchFamily="34" charset="0"/>
              </a:rPr>
              <a:t>/who-we-are/publications/533-national-strategic-assessment-of-serious-and-organised-crime-2021/file [Accessed 14 Apr. 2023].</a:t>
            </a:r>
          </a:p>
          <a:p>
            <a:r>
              <a:rPr lang="en-GB" sz="1400" b="1" u="none" strike="noStrike">
                <a:effectLst/>
                <a:latin typeface="Bierstadt Display" panose="020B0004020202020204" pitchFamily="34" charset="0"/>
              </a:rPr>
              <a:t>Suffolk Constabulary (2023). Serious Crime Disruption Team tackling London-based drug dealing on Suffolk’s streets. [online] </a:t>
            </a:r>
            <a:r>
              <a:rPr lang="en-GB" sz="1400" b="1" u="none" strike="noStrike" err="1">
                <a:effectLst/>
                <a:latin typeface="Bierstadt Display" panose="020B0004020202020204" pitchFamily="34" charset="0"/>
              </a:rPr>
              <a:t>www.suffolk.police.uk</a:t>
            </a:r>
            <a:r>
              <a:rPr lang="en-GB" sz="1400" b="1" u="none" strike="noStrike">
                <a:effectLst/>
                <a:latin typeface="Bierstadt Display" panose="020B0004020202020204" pitchFamily="34" charset="0"/>
              </a:rPr>
              <a:t>. Available at: https://</a:t>
            </a:r>
            <a:r>
              <a:rPr lang="en-GB" sz="1400" b="1" u="none" strike="noStrike" err="1">
                <a:effectLst/>
                <a:latin typeface="Bierstadt Display" panose="020B0004020202020204" pitchFamily="34" charset="0"/>
              </a:rPr>
              <a:t>www.suffolk.police.uk</a:t>
            </a:r>
            <a:r>
              <a:rPr lang="en-GB" sz="1400" b="1" u="none" strike="noStrike">
                <a:effectLst/>
                <a:latin typeface="Bierstadt Display" panose="020B0004020202020204" pitchFamily="34" charset="0"/>
              </a:rPr>
              <a:t>/news/latest-news/serious-crime-disruption-team-tackling-london-based-drug-dealing-suffolks-streets [Accessed 14 Apr. 2023].</a:t>
            </a:r>
          </a:p>
          <a:p>
            <a:r>
              <a:rPr lang="en-GB" sz="1400" b="1" u="none" strike="noStrike">
                <a:effectLst/>
                <a:latin typeface="Bierstadt Display" panose="020B0004020202020204" pitchFamily="34" charset="0"/>
              </a:rPr>
              <a:t>UK Parliament (2019). Better co-ordination to tackle causes of serious and organised crime needed. [online] Available at: https://</a:t>
            </a:r>
            <a:r>
              <a:rPr lang="en-GB" sz="1400" b="1" u="none" strike="noStrike" err="1">
                <a:effectLst/>
                <a:latin typeface="Bierstadt Display" panose="020B0004020202020204" pitchFamily="34" charset="0"/>
              </a:rPr>
              <a:t>committees.parliament.uk</a:t>
            </a:r>
            <a:r>
              <a:rPr lang="en-GB" sz="1400" b="1" u="none" strike="noStrike">
                <a:effectLst/>
                <a:latin typeface="Bierstadt Display" panose="020B0004020202020204" pitchFamily="34" charset="0"/>
              </a:rPr>
              <a:t>/committee/127/public-accounts-committee/news/98538/better-coordination-to-tackle-causes-of-serious-and-organised-crime-needed/ [Accessed 6 Mar. 2023].‌ </a:t>
            </a:r>
          </a:p>
          <a:p>
            <a:r>
              <a:rPr lang="en-GB" sz="1400" b="1" u="none" strike="noStrike">
                <a:effectLst/>
                <a:latin typeface="Bierstadt Display" panose="020B0004020202020204" pitchFamily="34" charset="0"/>
              </a:rPr>
              <a:t>United Nations Office on Drugs and Crime (2020). Firearms Module 7 Key Issues: Organized Crime and Organized Criminal Groups. [online] </a:t>
            </a:r>
            <a:r>
              <a:rPr lang="en-GB" sz="1400" b="1" u="none" strike="noStrike" err="1">
                <a:effectLst/>
                <a:latin typeface="Bierstadt Display" panose="020B0004020202020204" pitchFamily="34" charset="0"/>
              </a:rPr>
              <a:t>www.unodc.org</a:t>
            </a:r>
            <a:r>
              <a:rPr lang="en-GB" sz="1400" b="1" u="none" strike="noStrike">
                <a:effectLst/>
                <a:latin typeface="Bierstadt Display" panose="020B0004020202020204" pitchFamily="34" charset="0"/>
              </a:rPr>
              <a:t>. Available at: https://</a:t>
            </a:r>
            <a:r>
              <a:rPr lang="en-GB" sz="1400" b="1" u="none" strike="noStrike" err="1">
                <a:effectLst/>
                <a:latin typeface="Bierstadt Display" panose="020B0004020202020204" pitchFamily="34" charset="0"/>
              </a:rPr>
              <a:t>www.unodc.org</a:t>
            </a:r>
            <a:r>
              <a:rPr lang="en-GB" sz="1400" b="1" u="none" strike="noStrike">
                <a:effectLst/>
                <a:latin typeface="Bierstadt Display" panose="020B0004020202020204" pitchFamily="34" charset="0"/>
              </a:rPr>
              <a:t>/e4j/</a:t>
            </a:r>
            <a:r>
              <a:rPr lang="en-GB" sz="1400" b="1" u="none" strike="noStrike" err="1">
                <a:effectLst/>
                <a:latin typeface="Bierstadt Display" panose="020B0004020202020204" pitchFamily="34" charset="0"/>
              </a:rPr>
              <a:t>zh</a:t>
            </a:r>
            <a:r>
              <a:rPr lang="en-GB" sz="1400" b="1" u="none" strike="noStrike">
                <a:effectLst/>
                <a:latin typeface="Bierstadt Display" panose="020B0004020202020204" pitchFamily="34" charset="0"/>
              </a:rPr>
              <a:t>/firearms/module-7/key-issues/organized-crime-and-organized-criminal-</a:t>
            </a:r>
            <a:r>
              <a:rPr lang="en-GB" sz="1400" b="1" u="none" strike="noStrike" err="1">
                <a:effectLst/>
                <a:latin typeface="Bierstadt Display" panose="020B0004020202020204" pitchFamily="34" charset="0"/>
              </a:rPr>
              <a:t>groups.html</a:t>
            </a:r>
            <a:r>
              <a:rPr lang="en-GB" sz="1400" b="1" u="none" strike="noStrike">
                <a:effectLst/>
                <a:latin typeface="Bierstadt Display" panose="020B0004020202020204" pitchFamily="34" charset="0"/>
              </a:rPr>
              <a:t> [Accessed 8 Apr. 2023].</a:t>
            </a:r>
          </a:p>
          <a:p>
            <a:endParaRPr lang="en-US" sz="700"/>
          </a:p>
        </p:txBody>
      </p:sp>
      <p:sp>
        <p:nvSpPr>
          <p:cNvPr id="10" name="Freeform: Shape 9">
            <a:extLst>
              <a:ext uri="{FF2B5EF4-FFF2-40B4-BE49-F238E27FC236}">
                <a16:creationId xmlns:a16="http://schemas.microsoft.com/office/drawing/2014/main" id="{82AA3C4E-019E-440F-87AB-67EFA9BE6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0822456" y="-2"/>
            <a:ext cx="1368219" cy="6858000"/>
          </a:xfrm>
          <a:custGeom>
            <a:avLst/>
            <a:gdLst>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57645 w 1605470"/>
              <a:gd name="connsiteY188" fmla="*/ 474761 h 6858000"/>
              <a:gd name="connsiteX189" fmla="*/ 201693 w 1605470"/>
              <a:gd name="connsiteY189" fmla="*/ 469651 h 6858000"/>
              <a:gd name="connsiteX190" fmla="*/ 195012 w 1605470"/>
              <a:gd name="connsiteY190" fmla="*/ 448559 h 6858000"/>
              <a:gd name="connsiteX191" fmla="*/ 201434 w 1605470"/>
              <a:gd name="connsiteY191" fmla="*/ 441529 h 6858000"/>
              <a:gd name="connsiteX192" fmla="*/ 200655 w 1605470"/>
              <a:gd name="connsiteY192" fmla="*/ 428927 h 6858000"/>
              <a:gd name="connsiteX193" fmla="*/ 190059 w 1605470"/>
              <a:gd name="connsiteY193" fmla="*/ 430161 h 6858000"/>
              <a:gd name="connsiteX194" fmla="*/ 184450 w 1605470"/>
              <a:gd name="connsiteY194" fmla="*/ 396240 h 6858000"/>
              <a:gd name="connsiteX195" fmla="*/ 146196 w 1605470"/>
              <a:gd name="connsiteY195" fmla="*/ 358810 h 6858000"/>
              <a:gd name="connsiteX196" fmla="*/ 124571 w 1605470"/>
              <a:gd name="connsiteY196" fmla="*/ 302178 h 6858000"/>
              <a:gd name="connsiteX197" fmla="*/ 103243 w 1605470"/>
              <a:gd name="connsiteY197" fmla="*/ 211375 h 6858000"/>
              <a:gd name="connsiteX198" fmla="*/ 94571 w 1605470"/>
              <a:gd name="connsiteY198" fmla="*/ 184179 h 6858000"/>
              <a:gd name="connsiteX199" fmla="*/ 13437 w 1605470"/>
              <a:gd name="connsiteY199" fmla="*/ 19287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01693 w 1605470"/>
              <a:gd name="connsiteY188" fmla="*/ 469651 h 6858000"/>
              <a:gd name="connsiteX189" fmla="*/ 195012 w 1605470"/>
              <a:gd name="connsiteY189" fmla="*/ 448559 h 6858000"/>
              <a:gd name="connsiteX190" fmla="*/ 201434 w 1605470"/>
              <a:gd name="connsiteY190" fmla="*/ 441529 h 6858000"/>
              <a:gd name="connsiteX191" fmla="*/ 200655 w 1605470"/>
              <a:gd name="connsiteY191" fmla="*/ 428927 h 6858000"/>
              <a:gd name="connsiteX192" fmla="*/ 190059 w 1605470"/>
              <a:gd name="connsiteY192" fmla="*/ 430161 h 6858000"/>
              <a:gd name="connsiteX193" fmla="*/ 184450 w 1605470"/>
              <a:gd name="connsiteY193" fmla="*/ 396240 h 6858000"/>
              <a:gd name="connsiteX194" fmla="*/ 146196 w 1605470"/>
              <a:gd name="connsiteY194" fmla="*/ 358810 h 6858000"/>
              <a:gd name="connsiteX195" fmla="*/ 124571 w 1605470"/>
              <a:gd name="connsiteY195" fmla="*/ 302178 h 6858000"/>
              <a:gd name="connsiteX196" fmla="*/ 103243 w 1605470"/>
              <a:gd name="connsiteY196" fmla="*/ 211375 h 6858000"/>
              <a:gd name="connsiteX197" fmla="*/ 94571 w 1605470"/>
              <a:gd name="connsiteY197" fmla="*/ 184179 h 6858000"/>
              <a:gd name="connsiteX198" fmla="*/ 13437 w 1605470"/>
              <a:gd name="connsiteY198" fmla="*/ 19287 h 6858000"/>
              <a:gd name="connsiteX199" fmla="*/ 0 w 1605470"/>
              <a:gd name="connsiteY19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613412 w 1605470"/>
              <a:gd name="connsiteY132" fmla="*/ 2731184 h 6858000"/>
              <a:gd name="connsiteX133" fmla="*/ 555080 w 1605470"/>
              <a:gd name="connsiteY133" fmla="*/ 2538816 h 6858000"/>
              <a:gd name="connsiteX134" fmla="*/ 551827 w 1605470"/>
              <a:gd name="connsiteY134" fmla="*/ 2485734 h 6858000"/>
              <a:gd name="connsiteX135" fmla="*/ 525179 w 1605470"/>
              <a:gd name="connsiteY135" fmla="*/ 2447068 h 6858000"/>
              <a:gd name="connsiteX136" fmla="*/ 529511 w 1605470"/>
              <a:gd name="connsiteY136" fmla="*/ 2425819 h 6858000"/>
              <a:gd name="connsiteX137" fmla="*/ 530521 w 1605470"/>
              <a:gd name="connsiteY137" fmla="*/ 2422066 h 6858000"/>
              <a:gd name="connsiteX138" fmla="*/ 528878 w 1605470"/>
              <a:gd name="connsiteY138" fmla="*/ 2408971 h 6858000"/>
              <a:gd name="connsiteX139" fmla="*/ 535510 w 1605470"/>
              <a:gd name="connsiteY139" fmla="*/ 2402874 h 6858000"/>
              <a:gd name="connsiteX140" fmla="*/ 538122 w 1605470"/>
              <a:gd name="connsiteY140" fmla="*/ 2381443 h 6858000"/>
              <a:gd name="connsiteX141" fmla="*/ 533116 w 1605470"/>
              <a:gd name="connsiteY141" fmla="*/ 2358011 h 6858000"/>
              <a:gd name="connsiteX142" fmla="*/ 501423 w 1605470"/>
              <a:gd name="connsiteY142" fmla="*/ 2249479 h 6858000"/>
              <a:gd name="connsiteX143" fmla="*/ 486968 w 1605470"/>
              <a:gd name="connsiteY143" fmla="*/ 2182937 h 6858000"/>
              <a:gd name="connsiteX144" fmla="*/ 488555 w 1605470"/>
              <a:gd name="connsiteY144" fmla="*/ 2155135 h 6858000"/>
              <a:gd name="connsiteX145" fmla="*/ 486013 w 1605470"/>
              <a:gd name="connsiteY145" fmla="*/ 2118008 h 6858000"/>
              <a:gd name="connsiteX146" fmla="*/ 487006 w 1605470"/>
              <a:gd name="connsiteY146" fmla="*/ 2050531 h 6858000"/>
              <a:gd name="connsiteX147" fmla="*/ 478812 w 1605470"/>
              <a:gd name="connsiteY147" fmla="*/ 1963269 h 6858000"/>
              <a:gd name="connsiteX148" fmla="*/ 442619 w 1605470"/>
              <a:gd name="connsiteY148" fmla="*/ 1910499 h 6858000"/>
              <a:gd name="connsiteX149" fmla="*/ 446785 w 1605470"/>
              <a:gd name="connsiteY149" fmla="*/ 1903212 h 6858000"/>
              <a:gd name="connsiteX150" fmla="*/ 436547 w 1605470"/>
              <a:gd name="connsiteY150" fmla="*/ 1861531 h 6858000"/>
              <a:gd name="connsiteX151" fmla="*/ 364290 w 1605470"/>
              <a:gd name="connsiteY151" fmla="*/ 1728772 h 6858000"/>
              <a:gd name="connsiteX152" fmla="*/ 345287 w 1605470"/>
              <a:gd name="connsiteY152" fmla="*/ 1646953 h 6858000"/>
              <a:gd name="connsiteX153" fmla="*/ 344412 w 1605470"/>
              <a:gd name="connsiteY153" fmla="*/ 1615777 h 6858000"/>
              <a:gd name="connsiteX154" fmla="*/ 342578 w 1605470"/>
              <a:gd name="connsiteY154" fmla="*/ 1563678 h 6858000"/>
              <a:gd name="connsiteX155" fmla="*/ 355658 w 1605470"/>
              <a:gd name="connsiteY155" fmla="*/ 1519474 h 6858000"/>
              <a:gd name="connsiteX156" fmla="*/ 348400 w 1605470"/>
              <a:gd name="connsiteY156" fmla="*/ 1477995 h 6858000"/>
              <a:gd name="connsiteX157" fmla="*/ 328025 w 1605470"/>
              <a:gd name="connsiteY157" fmla="*/ 1475165 h 6858000"/>
              <a:gd name="connsiteX158" fmla="*/ 326326 w 1605470"/>
              <a:gd name="connsiteY158" fmla="*/ 1428585 h 6858000"/>
              <a:gd name="connsiteX159" fmla="*/ 325799 w 1605470"/>
              <a:gd name="connsiteY159" fmla="*/ 1357181 h 6858000"/>
              <a:gd name="connsiteX160" fmla="*/ 320507 w 1605470"/>
              <a:gd name="connsiteY160" fmla="*/ 1347099 h 6858000"/>
              <a:gd name="connsiteX161" fmla="*/ 335347 w 1605470"/>
              <a:gd name="connsiteY161" fmla="*/ 1334233 h 6858000"/>
              <a:gd name="connsiteX162" fmla="*/ 342792 w 1605470"/>
              <a:gd name="connsiteY162" fmla="*/ 1307086 h 6858000"/>
              <a:gd name="connsiteX163" fmla="*/ 343980 w 1605470"/>
              <a:gd name="connsiteY163" fmla="*/ 1189033 h 6858000"/>
              <a:gd name="connsiteX164" fmla="*/ 348665 w 1605470"/>
              <a:gd name="connsiteY164" fmla="*/ 1168288 h 6858000"/>
              <a:gd name="connsiteX165" fmla="*/ 340947 w 1605470"/>
              <a:gd name="connsiteY165" fmla="*/ 1142577 h 6858000"/>
              <a:gd name="connsiteX166" fmla="*/ 330253 w 1605470"/>
              <a:gd name="connsiteY166" fmla="*/ 1088484 h 6858000"/>
              <a:gd name="connsiteX167" fmla="*/ 314647 w 1605470"/>
              <a:gd name="connsiteY167" fmla="*/ 1053424 h 6858000"/>
              <a:gd name="connsiteX168" fmla="*/ 322906 w 1605470"/>
              <a:gd name="connsiteY168" fmla="*/ 1044367 h 6858000"/>
              <a:gd name="connsiteX169" fmla="*/ 326818 w 1605470"/>
              <a:gd name="connsiteY169" fmla="*/ 1022828 h 6858000"/>
              <a:gd name="connsiteX170" fmla="*/ 320445 w 1605470"/>
              <a:gd name="connsiteY170" fmla="*/ 932283 h 6858000"/>
              <a:gd name="connsiteX171" fmla="*/ 322681 w 1605470"/>
              <a:gd name="connsiteY171" fmla="*/ 915925 h 6858000"/>
              <a:gd name="connsiteX172" fmla="*/ 315310 w 1605470"/>
              <a:gd name="connsiteY172" fmla="*/ 896999 h 6858000"/>
              <a:gd name="connsiteX173" fmla="*/ 284718 w 1605470"/>
              <a:gd name="connsiteY173" fmla="*/ 821517 h 6858000"/>
              <a:gd name="connsiteX174" fmla="*/ 270682 w 1605470"/>
              <a:gd name="connsiteY174" fmla="*/ 786519 h 6858000"/>
              <a:gd name="connsiteX175" fmla="*/ 265483 w 1605470"/>
              <a:gd name="connsiteY175" fmla="*/ 784963 h 6858000"/>
              <a:gd name="connsiteX176" fmla="*/ 270939 w 1605470"/>
              <a:gd name="connsiteY176" fmla="*/ 776648 h 6858000"/>
              <a:gd name="connsiteX177" fmla="*/ 263668 w 1605470"/>
              <a:gd name="connsiteY177" fmla="*/ 751353 h 6858000"/>
              <a:gd name="connsiteX178" fmla="*/ 254540 w 1605470"/>
              <a:gd name="connsiteY178" fmla="*/ 741965 h 6858000"/>
              <a:gd name="connsiteX179" fmla="*/ 252501 w 1605470"/>
              <a:gd name="connsiteY179" fmla="*/ 724635 h 6858000"/>
              <a:gd name="connsiteX180" fmla="*/ 248897 w 1605470"/>
              <a:gd name="connsiteY180" fmla="*/ 681659 h 6858000"/>
              <a:gd name="connsiteX181" fmla="*/ 234316 w 1605470"/>
              <a:gd name="connsiteY181" fmla="*/ 635218 h 6858000"/>
              <a:gd name="connsiteX182" fmla="*/ 239327 w 1605470"/>
              <a:gd name="connsiteY182" fmla="*/ 613763 h 6858000"/>
              <a:gd name="connsiteX183" fmla="*/ 225269 w 1605470"/>
              <a:gd name="connsiteY183" fmla="*/ 598582 h 6858000"/>
              <a:gd name="connsiteX184" fmla="*/ 224950 w 1605470"/>
              <a:gd name="connsiteY184" fmla="*/ 576846 h 6858000"/>
              <a:gd name="connsiteX185" fmla="*/ 204632 w 1605470"/>
              <a:gd name="connsiteY185" fmla="*/ 553868 h 6858000"/>
              <a:gd name="connsiteX186" fmla="*/ 239317 w 1605470"/>
              <a:gd name="connsiteY186" fmla="*/ 517614 h 6858000"/>
              <a:gd name="connsiteX187" fmla="*/ 201693 w 1605470"/>
              <a:gd name="connsiteY187" fmla="*/ 469651 h 6858000"/>
              <a:gd name="connsiteX188" fmla="*/ 195012 w 1605470"/>
              <a:gd name="connsiteY188" fmla="*/ 448559 h 6858000"/>
              <a:gd name="connsiteX189" fmla="*/ 201434 w 1605470"/>
              <a:gd name="connsiteY189" fmla="*/ 441529 h 6858000"/>
              <a:gd name="connsiteX190" fmla="*/ 200655 w 1605470"/>
              <a:gd name="connsiteY190" fmla="*/ 428927 h 6858000"/>
              <a:gd name="connsiteX191" fmla="*/ 190059 w 1605470"/>
              <a:gd name="connsiteY191" fmla="*/ 430161 h 6858000"/>
              <a:gd name="connsiteX192" fmla="*/ 184450 w 1605470"/>
              <a:gd name="connsiteY192" fmla="*/ 396240 h 6858000"/>
              <a:gd name="connsiteX193" fmla="*/ 146196 w 1605470"/>
              <a:gd name="connsiteY193" fmla="*/ 358810 h 6858000"/>
              <a:gd name="connsiteX194" fmla="*/ 124571 w 1605470"/>
              <a:gd name="connsiteY194" fmla="*/ 302178 h 6858000"/>
              <a:gd name="connsiteX195" fmla="*/ 103243 w 1605470"/>
              <a:gd name="connsiteY195" fmla="*/ 211375 h 6858000"/>
              <a:gd name="connsiteX196" fmla="*/ 94571 w 1605470"/>
              <a:gd name="connsiteY196" fmla="*/ 184179 h 6858000"/>
              <a:gd name="connsiteX197" fmla="*/ 13437 w 1605470"/>
              <a:gd name="connsiteY197" fmla="*/ 19287 h 6858000"/>
              <a:gd name="connsiteX198" fmla="*/ 0 w 1605470"/>
              <a:gd name="connsiteY19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13412 w 1605470"/>
              <a:gd name="connsiteY131" fmla="*/ 2731184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63668 w 1605470"/>
              <a:gd name="connsiteY175" fmla="*/ 751353 h 6858000"/>
              <a:gd name="connsiteX176" fmla="*/ 254540 w 1605470"/>
              <a:gd name="connsiteY176" fmla="*/ 741965 h 6858000"/>
              <a:gd name="connsiteX177" fmla="*/ 252501 w 1605470"/>
              <a:gd name="connsiteY177" fmla="*/ 724635 h 6858000"/>
              <a:gd name="connsiteX178" fmla="*/ 248897 w 1605470"/>
              <a:gd name="connsiteY178" fmla="*/ 681659 h 6858000"/>
              <a:gd name="connsiteX179" fmla="*/ 234316 w 1605470"/>
              <a:gd name="connsiteY179" fmla="*/ 635218 h 6858000"/>
              <a:gd name="connsiteX180" fmla="*/ 239327 w 1605470"/>
              <a:gd name="connsiteY180" fmla="*/ 613763 h 6858000"/>
              <a:gd name="connsiteX181" fmla="*/ 225269 w 1605470"/>
              <a:gd name="connsiteY181" fmla="*/ 598582 h 6858000"/>
              <a:gd name="connsiteX182" fmla="*/ 224950 w 1605470"/>
              <a:gd name="connsiteY182" fmla="*/ 576846 h 6858000"/>
              <a:gd name="connsiteX183" fmla="*/ 204632 w 1605470"/>
              <a:gd name="connsiteY183" fmla="*/ 553868 h 6858000"/>
              <a:gd name="connsiteX184" fmla="*/ 239317 w 1605470"/>
              <a:gd name="connsiteY184" fmla="*/ 517614 h 6858000"/>
              <a:gd name="connsiteX185" fmla="*/ 201693 w 1605470"/>
              <a:gd name="connsiteY185" fmla="*/ 469651 h 6858000"/>
              <a:gd name="connsiteX186" fmla="*/ 195012 w 1605470"/>
              <a:gd name="connsiteY186" fmla="*/ 448559 h 6858000"/>
              <a:gd name="connsiteX187" fmla="*/ 201434 w 1605470"/>
              <a:gd name="connsiteY187" fmla="*/ 441529 h 6858000"/>
              <a:gd name="connsiteX188" fmla="*/ 200655 w 1605470"/>
              <a:gd name="connsiteY188" fmla="*/ 428927 h 6858000"/>
              <a:gd name="connsiteX189" fmla="*/ 190059 w 1605470"/>
              <a:gd name="connsiteY189" fmla="*/ 430161 h 6858000"/>
              <a:gd name="connsiteX190" fmla="*/ 184450 w 1605470"/>
              <a:gd name="connsiteY190" fmla="*/ 396240 h 6858000"/>
              <a:gd name="connsiteX191" fmla="*/ 146196 w 1605470"/>
              <a:gd name="connsiteY191" fmla="*/ 358810 h 6858000"/>
              <a:gd name="connsiteX192" fmla="*/ 124571 w 1605470"/>
              <a:gd name="connsiteY192" fmla="*/ 302178 h 6858000"/>
              <a:gd name="connsiteX193" fmla="*/ 103243 w 1605470"/>
              <a:gd name="connsiteY193" fmla="*/ 211375 h 6858000"/>
              <a:gd name="connsiteX194" fmla="*/ 94571 w 1605470"/>
              <a:gd name="connsiteY194" fmla="*/ 184179 h 6858000"/>
              <a:gd name="connsiteX195" fmla="*/ 13437 w 1605470"/>
              <a:gd name="connsiteY195" fmla="*/ 19287 h 6858000"/>
              <a:gd name="connsiteX196" fmla="*/ 0 w 1605470"/>
              <a:gd name="connsiteY19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3668 w 1605470"/>
              <a:gd name="connsiteY174" fmla="*/ 751353 h 6858000"/>
              <a:gd name="connsiteX175" fmla="*/ 254540 w 1605470"/>
              <a:gd name="connsiteY175" fmla="*/ 741965 h 6858000"/>
              <a:gd name="connsiteX176" fmla="*/ 252501 w 1605470"/>
              <a:gd name="connsiteY176" fmla="*/ 724635 h 6858000"/>
              <a:gd name="connsiteX177" fmla="*/ 248897 w 1605470"/>
              <a:gd name="connsiteY177" fmla="*/ 681659 h 6858000"/>
              <a:gd name="connsiteX178" fmla="*/ 234316 w 1605470"/>
              <a:gd name="connsiteY178" fmla="*/ 635218 h 6858000"/>
              <a:gd name="connsiteX179" fmla="*/ 239327 w 1605470"/>
              <a:gd name="connsiteY179" fmla="*/ 613763 h 6858000"/>
              <a:gd name="connsiteX180" fmla="*/ 225269 w 1605470"/>
              <a:gd name="connsiteY180" fmla="*/ 598582 h 6858000"/>
              <a:gd name="connsiteX181" fmla="*/ 224950 w 1605470"/>
              <a:gd name="connsiteY181" fmla="*/ 576846 h 6858000"/>
              <a:gd name="connsiteX182" fmla="*/ 204632 w 1605470"/>
              <a:gd name="connsiteY182" fmla="*/ 553868 h 6858000"/>
              <a:gd name="connsiteX183" fmla="*/ 239317 w 1605470"/>
              <a:gd name="connsiteY183" fmla="*/ 517614 h 6858000"/>
              <a:gd name="connsiteX184" fmla="*/ 201693 w 1605470"/>
              <a:gd name="connsiteY184" fmla="*/ 469651 h 6858000"/>
              <a:gd name="connsiteX185" fmla="*/ 195012 w 1605470"/>
              <a:gd name="connsiteY185" fmla="*/ 448559 h 6858000"/>
              <a:gd name="connsiteX186" fmla="*/ 201434 w 1605470"/>
              <a:gd name="connsiteY186" fmla="*/ 441529 h 6858000"/>
              <a:gd name="connsiteX187" fmla="*/ 200655 w 1605470"/>
              <a:gd name="connsiteY187" fmla="*/ 428927 h 6858000"/>
              <a:gd name="connsiteX188" fmla="*/ 190059 w 1605470"/>
              <a:gd name="connsiteY188" fmla="*/ 430161 h 6858000"/>
              <a:gd name="connsiteX189" fmla="*/ 184450 w 1605470"/>
              <a:gd name="connsiteY189" fmla="*/ 396240 h 6858000"/>
              <a:gd name="connsiteX190" fmla="*/ 146196 w 1605470"/>
              <a:gd name="connsiteY190" fmla="*/ 358810 h 6858000"/>
              <a:gd name="connsiteX191" fmla="*/ 124571 w 1605470"/>
              <a:gd name="connsiteY191" fmla="*/ 302178 h 6858000"/>
              <a:gd name="connsiteX192" fmla="*/ 103243 w 1605470"/>
              <a:gd name="connsiteY192" fmla="*/ 211375 h 6858000"/>
              <a:gd name="connsiteX193" fmla="*/ 94571 w 1605470"/>
              <a:gd name="connsiteY193" fmla="*/ 184179 h 6858000"/>
              <a:gd name="connsiteX194" fmla="*/ 13437 w 1605470"/>
              <a:gd name="connsiteY194" fmla="*/ 19287 h 6858000"/>
              <a:gd name="connsiteX195" fmla="*/ 0 w 1605470"/>
              <a:gd name="connsiteY19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63668 w 1605470"/>
              <a:gd name="connsiteY173" fmla="*/ 751353 h 6858000"/>
              <a:gd name="connsiteX174" fmla="*/ 254540 w 1605470"/>
              <a:gd name="connsiteY174" fmla="*/ 741965 h 6858000"/>
              <a:gd name="connsiteX175" fmla="*/ 252501 w 1605470"/>
              <a:gd name="connsiteY175" fmla="*/ 724635 h 6858000"/>
              <a:gd name="connsiteX176" fmla="*/ 248897 w 1605470"/>
              <a:gd name="connsiteY176" fmla="*/ 681659 h 6858000"/>
              <a:gd name="connsiteX177" fmla="*/ 234316 w 1605470"/>
              <a:gd name="connsiteY177" fmla="*/ 635218 h 6858000"/>
              <a:gd name="connsiteX178" fmla="*/ 239327 w 1605470"/>
              <a:gd name="connsiteY178" fmla="*/ 613763 h 6858000"/>
              <a:gd name="connsiteX179" fmla="*/ 225269 w 1605470"/>
              <a:gd name="connsiteY179" fmla="*/ 598582 h 6858000"/>
              <a:gd name="connsiteX180" fmla="*/ 224950 w 1605470"/>
              <a:gd name="connsiteY180" fmla="*/ 576846 h 6858000"/>
              <a:gd name="connsiteX181" fmla="*/ 204632 w 1605470"/>
              <a:gd name="connsiteY181" fmla="*/ 553868 h 6858000"/>
              <a:gd name="connsiteX182" fmla="*/ 239317 w 1605470"/>
              <a:gd name="connsiteY182" fmla="*/ 517614 h 6858000"/>
              <a:gd name="connsiteX183" fmla="*/ 201693 w 1605470"/>
              <a:gd name="connsiteY183" fmla="*/ 469651 h 6858000"/>
              <a:gd name="connsiteX184" fmla="*/ 195012 w 1605470"/>
              <a:gd name="connsiteY184" fmla="*/ 448559 h 6858000"/>
              <a:gd name="connsiteX185" fmla="*/ 201434 w 1605470"/>
              <a:gd name="connsiteY185" fmla="*/ 441529 h 6858000"/>
              <a:gd name="connsiteX186" fmla="*/ 200655 w 1605470"/>
              <a:gd name="connsiteY186" fmla="*/ 428927 h 6858000"/>
              <a:gd name="connsiteX187" fmla="*/ 190059 w 1605470"/>
              <a:gd name="connsiteY187" fmla="*/ 430161 h 6858000"/>
              <a:gd name="connsiteX188" fmla="*/ 184450 w 1605470"/>
              <a:gd name="connsiteY188" fmla="*/ 396240 h 6858000"/>
              <a:gd name="connsiteX189" fmla="*/ 146196 w 1605470"/>
              <a:gd name="connsiteY189" fmla="*/ 358810 h 6858000"/>
              <a:gd name="connsiteX190" fmla="*/ 124571 w 1605470"/>
              <a:gd name="connsiteY190" fmla="*/ 302178 h 6858000"/>
              <a:gd name="connsiteX191" fmla="*/ 103243 w 1605470"/>
              <a:gd name="connsiteY191" fmla="*/ 211375 h 6858000"/>
              <a:gd name="connsiteX192" fmla="*/ 94571 w 1605470"/>
              <a:gd name="connsiteY192" fmla="*/ 184179 h 6858000"/>
              <a:gd name="connsiteX193" fmla="*/ 13437 w 1605470"/>
              <a:gd name="connsiteY193" fmla="*/ 19287 h 6858000"/>
              <a:gd name="connsiteX194" fmla="*/ 0 w 1605470"/>
              <a:gd name="connsiteY19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01423 w 1605470"/>
              <a:gd name="connsiteY140" fmla="*/ 2249479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6326 w 1605470"/>
              <a:gd name="connsiteY155" fmla="*/ 1428585 h 6858000"/>
              <a:gd name="connsiteX156" fmla="*/ 325799 w 1605470"/>
              <a:gd name="connsiteY156" fmla="*/ 1357181 h 6858000"/>
              <a:gd name="connsiteX157" fmla="*/ 320507 w 1605470"/>
              <a:gd name="connsiteY157" fmla="*/ 1347099 h 6858000"/>
              <a:gd name="connsiteX158" fmla="*/ 335347 w 1605470"/>
              <a:gd name="connsiteY158" fmla="*/ 1334233 h 6858000"/>
              <a:gd name="connsiteX159" fmla="*/ 342792 w 1605470"/>
              <a:gd name="connsiteY159" fmla="*/ 1307086 h 6858000"/>
              <a:gd name="connsiteX160" fmla="*/ 343980 w 1605470"/>
              <a:gd name="connsiteY160" fmla="*/ 1189033 h 6858000"/>
              <a:gd name="connsiteX161" fmla="*/ 348665 w 1605470"/>
              <a:gd name="connsiteY161" fmla="*/ 1168288 h 6858000"/>
              <a:gd name="connsiteX162" fmla="*/ 340947 w 1605470"/>
              <a:gd name="connsiteY162" fmla="*/ 1142577 h 6858000"/>
              <a:gd name="connsiteX163" fmla="*/ 330253 w 1605470"/>
              <a:gd name="connsiteY163" fmla="*/ 1088484 h 6858000"/>
              <a:gd name="connsiteX164" fmla="*/ 314647 w 1605470"/>
              <a:gd name="connsiteY164" fmla="*/ 1053424 h 6858000"/>
              <a:gd name="connsiteX165" fmla="*/ 322906 w 1605470"/>
              <a:gd name="connsiteY165" fmla="*/ 1044367 h 6858000"/>
              <a:gd name="connsiteX166" fmla="*/ 326818 w 1605470"/>
              <a:gd name="connsiteY166" fmla="*/ 1022828 h 6858000"/>
              <a:gd name="connsiteX167" fmla="*/ 320445 w 1605470"/>
              <a:gd name="connsiteY167" fmla="*/ 932283 h 6858000"/>
              <a:gd name="connsiteX168" fmla="*/ 322681 w 1605470"/>
              <a:gd name="connsiteY168" fmla="*/ 915925 h 6858000"/>
              <a:gd name="connsiteX169" fmla="*/ 315310 w 1605470"/>
              <a:gd name="connsiteY169" fmla="*/ 896999 h 6858000"/>
              <a:gd name="connsiteX170" fmla="*/ 284718 w 1605470"/>
              <a:gd name="connsiteY170" fmla="*/ 821517 h 6858000"/>
              <a:gd name="connsiteX171" fmla="*/ 263668 w 1605470"/>
              <a:gd name="connsiteY171" fmla="*/ 751353 h 6858000"/>
              <a:gd name="connsiteX172" fmla="*/ 254540 w 1605470"/>
              <a:gd name="connsiteY172" fmla="*/ 741965 h 6858000"/>
              <a:gd name="connsiteX173" fmla="*/ 252501 w 1605470"/>
              <a:gd name="connsiteY173" fmla="*/ 724635 h 6858000"/>
              <a:gd name="connsiteX174" fmla="*/ 248897 w 1605470"/>
              <a:gd name="connsiteY174" fmla="*/ 681659 h 6858000"/>
              <a:gd name="connsiteX175" fmla="*/ 234316 w 1605470"/>
              <a:gd name="connsiteY175" fmla="*/ 635218 h 6858000"/>
              <a:gd name="connsiteX176" fmla="*/ 239327 w 1605470"/>
              <a:gd name="connsiteY176" fmla="*/ 613763 h 6858000"/>
              <a:gd name="connsiteX177" fmla="*/ 225269 w 1605470"/>
              <a:gd name="connsiteY177" fmla="*/ 598582 h 6858000"/>
              <a:gd name="connsiteX178" fmla="*/ 224950 w 1605470"/>
              <a:gd name="connsiteY178" fmla="*/ 576846 h 6858000"/>
              <a:gd name="connsiteX179" fmla="*/ 204632 w 1605470"/>
              <a:gd name="connsiteY179" fmla="*/ 553868 h 6858000"/>
              <a:gd name="connsiteX180" fmla="*/ 239317 w 1605470"/>
              <a:gd name="connsiteY180" fmla="*/ 517614 h 6858000"/>
              <a:gd name="connsiteX181" fmla="*/ 201693 w 1605470"/>
              <a:gd name="connsiteY181" fmla="*/ 469651 h 6858000"/>
              <a:gd name="connsiteX182" fmla="*/ 195012 w 1605470"/>
              <a:gd name="connsiteY182" fmla="*/ 448559 h 6858000"/>
              <a:gd name="connsiteX183" fmla="*/ 201434 w 1605470"/>
              <a:gd name="connsiteY183" fmla="*/ 441529 h 6858000"/>
              <a:gd name="connsiteX184" fmla="*/ 200655 w 1605470"/>
              <a:gd name="connsiteY184" fmla="*/ 428927 h 6858000"/>
              <a:gd name="connsiteX185" fmla="*/ 190059 w 1605470"/>
              <a:gd name="connsiteY185" fmla="*/ 430161 h 6858000"/>
              <a:gd name="connsiteX186" fmla="*/ 184450 w 1605470"/>
              <a:gd name="connsiteY186" fmla="*/ 396240 h 6858000"/>
              <a:gd name="connsiteX187" fmla="*/ 146196 w 1605470"/>
              <a:gd name="connsiteY187" fmla="*/ 358810 h 6858000"/>
              <a:gd name="connsiteX188" fmla="*/ 124571 w 1605470"/>
              <a:gd name="connsiteY188" fmla="*/ 302178 h 6858000"/>
              <a:gd name="connsiteX189" fmla="*/ 103243 w 1605470"/>
              <a:gd name="connsiteY189" fmla="*/ 211375 h 6858000"/>
              <a:gd name="connsiteX190" fmla="*/ 94571 w 1605470"/>
              <a:gd name="connsiteY190" fmla="*/ 184179 h 6858000"/>
              <a:gd name="connsiteX191" fmla="*/ 13437 w 1605470"/>
              <a:gd name="connsiteY191" fmla="*/ 19287 h 6858000"/>
              <a:gd name="connsiteX192" fmla="*/ 0 w 1605470"/>
              <a:gd name="connsiteY19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2475 w 1605470"/>
              <a:gd name="connsiteY165" fmla="*/ 1002093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36360 w 1605470"/>
              <a:gd name="connsiteY163" fmla="*/ 1045131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42792 w 1605470"/>
              <a:gd name="connsiteY157" fmla="*/ 1307086 h 6858000"/>
              <a:gd name="connsiteX158" fmla="*/ 343980 w 1605470"/>
              <a:gd name="connsiteY158" fmla="*/ 1189033 h 6858000"/>
              <a:gd name="connsiteX159" fmla="*/ 348665 w 1605470"/>
              <a:gd name="connsiteY159" fmla="*/ 1168288 h 6858000"/>
              <a:gd name="connsiteX160" fmla="*/ 340947 w 1605470"/>
              <a:gd name="connsiteY160" fmla="*/ 1142577 h 6858000"/>
              <a:gd name="connsiteX161" fmla="*/ 330253 w 1605470"/>
              <a:gd name="connsiteY161" fmla="*/ 1088484 h 6858000"/>
              <a:gd name="connsiteX162" fmla="*/ 336360 w 1605470"/>
              <a:gd name="connsiteY162" fmla="*/ 1045131 h 6858000"/>
              <a:gd name="connsiteX163" fmla="*/ 322475 w 1605470"/>
              <a:gd name="connsiteY163" fmla="*/ 1002093 h 6858000"/>
              <a:gd name="connsiteX164" fmla="*/ 320445 w 1605470"/>
              <a:gd name="connsiteY164" fmla="*/ 932283 h 6858000"/>
              <a:gd name="connsiteX165" fmla="*/ 322681 w 1605470"/>
              <a:gd name="connsiteY165" fmla="*/ 915925 h 6858000"/>
              <a:gd name="connsiteX166" fmla="*/ 315310 w 1605470"/>
              <a:gd name="connsiteY166" fmla="*/ 896999 h 6858000"/>
              <a:gd name="connsiteX167" fmla="*/ 284718 w 1605470"/>
              <a:gd name="connsiteY167" fmla="*/ 821517 h 6858000"/>
              <a:gd name="connsiteX168" fmla="*/ 263668 w 1605470"/>
              <a:gd name="connsiteY168" fmla="*/ 751353 h 6858000"/>
              <a:gd name="connsiteX169" fmla="*/ 254540 w 1605470"/>
              <a:gd name="connsiteY169" fmla="*/ 741965 h 6858000"/>
              <a:gd name="connsiteX170" fmla="*/ 252501 w 1605470"/>
              <a:gd name="connsiteY170" fmla="*/ 724635 h 6858000"/>
              <a:gd name="connsiteX171" fmla="*/ 248897 w 1605470"/>
              <a:gd name="connsiteY171" fmla="*/ 681659 h 6858000"/>
              <a:gd name="connsiteX172" fmla="*/ 234316 w 1605470"/>
              <a:gd name="connsiteY172" fmla="*/ 635218 h 6858000"/>
              <a:gd name="connsiteX173" fmla="*/ 239327 w 1605470"/>
              <a:gd name="connsiteY173" fmla="*/ 613763 h 6858000"/>
              <a:gd name="connsiteX174" fmla="*/ 225269 w 1605470"/>
              <a:gd name="connsiteY174" fmla="*/ 598582 h 6858000"/>
              <a:gd name="connsiteX175" fmla="*/ 224950 w 1605470"/>
              <a:gd name="connsiteY175" fmla="*/ 576846 h 6858000"/>
              <a:gd name="connsiteX176" fmla="*/ 204632 w 1605470"/>
              <a:gd name="connsiteY176" fmla="*/ 553868 h 6858000"/>
              <a:gd name="connsiteX177" fmla="*/ 239317 w 1605470"/>
              <a:gd name="connsiteY177" fmla="*/ 517614 h 6858000"/>
              <a:gd name="connsiteX178" fmla="*/ 201693 w 1605470"/>
              <a:gd name="connsiteY178" fmla="*/ 469651 h 6858000"/>
              <a:gd name="connsiteX179" fmla="*/ 195012 w 1605470"/>
              <a:gd name="connsiteY179" fmla="*/ 448559 h 6858000"/>
              <a:gd name="connsiteX180" fmla="*/ 201434 w 1605470"/>
              <a:gd name="connsiteY180" fmla="*/ 441529 h 6858000"/>
              <a:gd name="connsiteX181" fmla="*/ 200655 w 1605470"/>
              <a:gd name="connsiteY181" fmla="*/ 428927 h 6858000"/>
              <a:gd name="connsiteX182" fmla="*/ 190059 w 1605470"/>
              <a:gd name="connsiteY182" fmla="*/ 430161 h 6858000"/>
              <a:gd name="connsiteX183" fmla="*/ 184450 w 1605470"/>
              <a:gd name="connsiteY183" fmla="*/ 396240 h 6858000"/>
              <a:gd name="connsiteX184" fmla="*/ 146196 w 1605470"/>
              <a:gd name="connsiteY184" fmla="*/ 358810 h 6858000"/>
              <a:gd name="connsiteX185" fmla="*/ 124571 w 1605470"/>
              <a:gd name="connsiteY185" fmla="*/ 302178 h 6858000"/>
              <a:gd name="connsiteX186" fmla="*/ 103243 w 1605470"/>
              <a:gd name="connsiteY186" fmla="*/ 211375 h 6858000"/>
              <a:gd name="connsiteX187" fmla="*/ 94571 w 1605470"/>
              <a:gd name="connsiteY187" fmla="*/ 184179 h 6858000"/>
              <a:gd name="connsiteX188" fmla="*/ 13437 w 1605470"/>
              <a:gd name="connsiteY188" fmla="*/ 19287 h 6858000"/>
              <a:gd name="connsiteX189" fmla="*/ 0 w 1605470"/>
              <a:gd name="connsiteY18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632 w 1605470"/>
              <a:gd name="connsiteY174" fmla="*/ 553868 h 6858000"/>
              <a:gd name="connsiteX175" fmla="*/ 239317 w 1605470"/>
              <a:gd name="connsiteY175" fmla="*/ 517614 h 6858000"/>
              <a:gd name="connsiteX176" fmla="*/ 201693 w 1605470"/>
              <a:gd name="connsiteY176" fmla="*/ 469651 h 6858000"/>
              <a:gd name="connsiteX177" fmla="*/ 195012 w 1605470"/>
              <a:gd name="connsiteY177" fmla="*/ 448559 h 6858000"/>
              <a:gd name="connsiteX178" fmla="*/ 201434 w 1605470"/>
              <a:gd name="connsiteY178" fmla="*/ 441529 h 6858000"/>
              <a:gd name="connsiteX179" fmla="*/ 200655 w 1605470"/>
              <a:gd name="connsiteY179" fmla="*/ 428927 h 6858000"/>
              <a:gd name="connsiteX180" fmla="*/ 190059 w 1605470"/>
              <a:gd name="connsiteY180" fmla="*/ 430161 h 6858000"/>
              <a:gd name="connsiteX181" fmla="*/ 184450 w 1605470"/>
              <a:gd name="connsiteY181" fmla="*/ 396240 h 6858000"/>
              <a:gd name="connsiteX182" fmla="*/ 146196 w 1605470"/>
              <a:gd name="connsiteY182" fmla="*/ 358810 h 6858000"/>
              <a:gd name="connsiteX183" fmla="*/ 124571 w 1605470"/>
              <a:gd name="connsiteY183" fmla="*/ 302178 h 6858000"/>
              <a:gd name="connsiteX184" fmla="*/ 103243 w 1605470"/>
              <a:gd name="connsiteY184" fmla="*/ 211375 h 6858000"/>
              <a:gd name="connsiteX185" fmla="*/ 94571 w 1605470"/>
              <a:gd name="connsiteY185" fmla="*/ 184179 h 6858000"/>
              <a:gd name="connsiteX186" fmla="*/ 13437 w 1605470"/>
              <a:gd name="connsiteY186" fmla="*/ 19287 h 6858000"/>
              <a:gd name="connsiteX187" fmla="*/ 0 w 1605470"/>
              <a:gd name="connsiteY18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46196 w 1605470"/>
              <a:gd name="connsiteY181" fmla="*/ 358810 h 6858000"/>
              <a:gd name="connsiteX182" fmla="*/ 124571 w 1605470"/>
              <a:gd name="connsiteY182" fmla="*/ 302178 h 6858000"/>
              <a:gd name="connsiteX183" fmla="*/ 103243 w 1605470"/>
              <a:gd name="connsiteY183" fmla="*/ 211375 h 6858000"/>
              <a:gd name="connsiteX184" fmla="*/ 94571 w 1605470"/>
              <a:gd name="connsiteY184" fmla="*/ 184179 h 6858000"/>
              <a:gd name="connsiteX185" fmla="*/ 13437 w 1605470"/>
              <a:gd name="connsiteY185" fmla="*/ 19287 h 6858000"/>
              <a:gd name="connsiteX186" fmla="*/ 0 w 1605470"/>
              <a:gd name="connsiteY18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576 w 1605470"/>
              <a:gd name="connsiteY174" fmla="*/ 530055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0868 w 1605470"/>
              <a:gd name="connsiteY81" fmla="*/ 4048827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19207 w 1605470"/>
              <a:gd name="connsiteY93" fmla="*/ 3813873 h 6858000"/>
              <a:gd name="connsiteX94" fmla="*/ 718632 w 1605470"/>
              <a:gd name="connsiteY94" fmla="*/ 3806161 h 6858000"/>
              <a:gd name="connsiteX95" fmla="*/ 718939 w 1605470"/>
              <a:gd name="connsiteY95" fmla="*/ 3805957 h 6858000"/>
              <a:gd name="connsiteX96" fmla="*/ 718966 w 1605470"/>
              <a:gd name="connsiteY96" fmla="*/ 3797724 h 6858000"/>
              <a:gd name="connsiteX97" fmla="*/ 717581 w 1605470"/>
              <a:gd name="connsiteY97" fmla="*/ 3792098 h 6858000"/>
              <a:gd name="connsiteX98" fmla="*/ 716465 w 1605470"/>
              <a:gd name="connsiteY98" fmla="*/ 3777135 h 6858000"/>
              <a:gd name="connsiteX99" fmla="*/ 718198 w 1605470"/>
              <a:gd name="connsiteY99" fmla="*/ 3771656 h 6858000"/>
              <a:gd name="connsiteX100" fmla="*/ 721941 w 1605470"/>
              <a:gd name="connsiteY100" fmla="*/ 3769007 h 6858000"/>
              <a:gd name="connsiteX101" fmla="*/ 721407 w 1605470"/>
              <a:gd name="connsiteY101" fmla="*/ 3767709 h 6858000"/>
              <a:gd name="connsiteX102" fmla="*/ 730103 w 1605470"/>
              <a:gd name="connsiteY102" fmla="*/ 3738082 h 6858000"/>
              <a:gd name="connsiteX103" fmla="*/ 737449 w 1605470"/>
              <a:gd name="connsiteY103" fmla="*/ 3673397 h 6858000"/>
              <a:gd name="connsiteX104" fmla="*/ 736745 w 1605470"/>
              <a:gd name="connsiteY104" fmla="*/ 3637109 h 6858000"/>
              <a:gd name="connsiteX105" fmla="*/ 740188 w 1605470"/>
              <a:gd name="connsiteY105" fmla="*/ 3536883 h 6858000"/>
              <a:gd name="connsiteX106" fmla="*/ 747726 w 1605470"/>
              <a:gd name="connsiteY106" fmla="*/ 3435652 h 6858000"/>
              <a:gd name="connsiteX107" fmla="*/ 774383 w 1605470"/>
              <a:gd name="connsiteY107" fmla="*/ 3381564 h 6858000"/>
              <a:gd name="connsiteX108" fmla="*/ 774870 w 1605470"/>
              <a:gd name="connsiteY108" fmla="*/ 3375761 h 6858000"/>
              <a:gd name="connsiteX109" fmla="*/ 770510 w 1605470"/>
              <a:gd name="connsiteY109" fmla="*/ 3361844 h 6858000"/>
              <a:gd name="connsiteX110" fmla="*/ 767933 w 1605470"/>
              <a:gd name="connsiteY110" fmla="*/ 3356929 h 6858000"/>
              <a:gd name="connsiteX111" fmla="*/ 766158 w 1605470"/>
              <a:gd name="connsiteY111" fmla="*/ 3349058 h 6858000"/>
              <a:gd name="connsiteX112" fmla="*/ 766414 w 1605470"/>
              <a:gd name="connsiteY112" fmla="*/ 3348763 h 6858000"/>
              <a:gd name="connsiteX113" fmla="*/ 764166 w 1605470"/>
              <a:gd name="connsiteY113" fmla="*/ 3341588 h 6858000"/>
              <a:gd name="connsiteX114" fmla="*/ 749397 w 1605470"/>
              <a:gd name="connsiteY114" fmla="*/ 3307769 h 6858000"/>
              <a:gd name="connsiteX115" fmla="*/ 766960 w 1605470"/>
              <a:gd name="connsiteY115" fmla="*/ 3250522 h 6858000"/>
              <a:gd name="connsiteX116" fmla="*/ 767385 w 1605470"/>
              <a:gd name="connsiteY116" fmla="*/ 3229163 h 6858000"/>
              <a:gd name="connsiteX117" fmla="*/ 769208 w 1605470"/>
              <a:gd name="connsiteY117" fmla="*/ 3217217 h 6858000"/>
              <a:gd name="connsiteX118" fmla="*/ 770350 w 1605470"/>
              <a:gd name="connsiteY118" fmla="*/ 3216125 h 6858000"/>
              <a:gd name="connsiteX119" fmla="*/ 756043 w 1605470"/>
              <a:gd name="connsiteY119" fmla="*/ 3183755 h 6858000"/>
              <a:gd name="connsiteX120" fmla="*/ 756544 w 1605470"/>
              <a:gd name="connsiteY120" fmla="*/ 3178642 h 6858000"/>
              <a:gd name="connsiteX121" fmla="*/ 744144 w 1605470"/>
              <a:gd name="connsiteY121" fmla="*/ 3158586 h 6858000"/>
              <a:gd name="connsiteX122" fmla="*/ 739378 w 1605470"/>
              <a:gd name="connsiteY122" fmla="*/ 3147669 h 6858000"/>
              <a:gd name="connsiteX123" fmla="*/ 734648 w 1605470"/>
              <a:gd name="connsiteY123" fmla="*/ 3145733 h 6858000"/>
              <a:gd name="connsiteX124" fmla="*/ 729329 w 1605470"/>
              <a:gd name="connsiteY124" fmla="*/ 3129034 h 6858000"/>
              <a:gd name="connsiteX125" fmla="*/ 729994 w 1605470"/>
              <a:gd name="connsiteY125" fmla="*/ 3126682 h 6858000"/>
              <a:gd name="connsiteX126" fmla="*/ 720862 w 1605470"/>
              <a:gd name="connsiteY126" fmla="*/ 3114519 h 6858000"/>
              <a:gd name="connsiteX127" fmla="*/ 707471 w 1605470"/>
              <a:gd name="connsiteY127" fmla="*/ 3106272 h 6858000"/>
              <a:gd name="connsiteX128" fmla="*/ 680201 w 1605470"/>
              <a:gd name="connsiteY128" fmla="*/ 2958185 h 6858000"/>
              <a:gd name="connsiteX129" fmla="*/ 622815 w 1605470"/>
              <a:gd name="connsiteY129" fmla="*/ 2762989 h 6858000"/>
              <a:gd name="connsiteX130" fmla="*/ 571733 w 1605470"/>
              <a:gd name="connsiteY130" fmla="*/ 2554718 h 6858000"/>
              <a:gd name="connsiteX131" fmla="*/ 551827 w 1605470"/>
              <a:gd name="connsiteY131" fmla="*/ 2485734 h 6858000"/>
              <a:gd name="connsiteX132" fmla="*/ 542550 w 1605470"/>
              <a:gd name="connsiteY132" fmla="*/ 2447068 h 6858000"/>
              <a:gd name="connsiteX133" fmla="*/ 529511 w 1605470"/>
              <a:gd name="connsiteY133" fmla="*/ 2425819 h 6858000"/>
              <a:gd name="connsiteX134" fmla="*/ 528878 w 1605470"/>
              <a:gd name="connsiteY134" fmla="*/ 2408971 h 6858000"/>
              <a:gd name="connsiteX135" fmla="*/ 535510 w 1605470"/>
              <a:gd name="connsiteY135" fmla="*/ 2402874 h 6858000"/>
              <a:gd name="connsiteX136" fmla="*/ 538122 w 1605470"/>
              <a:gd name="connsiteY136" fmla="*/ 2381443 h 6858000"/>
              <a:gd name="connsiteX137" fmla="*/ 514451 w 1605470"/>
              <a:gd name="connsiteY137" fmla="*/ 2261920 h 6858000"/>
              <a:gd name="connsiteX138" fmla="*/ 486968 w 1605470"/>
              <a:gd name="connsiteY138" fmla="*/ 2182937 h 6858000"/>
              <a:gd name="connsiteX139" fmla="*/ 488555 w 1605470"/>
              <a:gd name="connsiteY139" fmla="*/ 2155135 h 6858000"/>
              <a:gd name="connsiteX140" fmla="*/ 486013 w 1605470"/>
              <a:gd name="connsiteY140" fmla="*/ 2118008 h 6858000"/>
              <a:gd name="connsiteX141" fmla="*/ 487006 w 1605470"/>
              <a:gd name="connsiteY141" fmla="*/ 2050531 h 6858000"/>
              <a:gd name="connsiteX142" fmla="*/ 478812 w 1605470"/>
              <a:gd name="connsiteY142" fmla="*/ 1963269 h 6858000"/>
              <a:gd name="connsiteX143" fmla="*/ 442619 w 1605470"/>
              <a:gd name="connsiteY143" fmla="*/ 1910499 h 6858000"/>
              <a:gd name="connsiteX144" fmla="*/ 446785 w 1605470"/>
              <a:gd name="connsiteY144" fmla="*/ 1903212 h 6858000"/>
              <a:gd name="connsiteX145" fmla="*/ 436547 w 1605470"/>
              <a:gd name="connsiteY145" fmla="*/ 1861531 h 6858000"/>
              <a:gd name="connsiteX146" fmla="*/ 390346 w 1605470"/>
              <a:gd name="connsiteY146" fmla="*/ 1732919 h 6858000"/>
              <a:gd name="connsiteX147" fmla="*/ 362657 w 1605470"/>
              <a:gd name="connsiteY147" fmla="*/ 1663540 h 6858000"/>
              <a:gd name="connsiteX148" fmla="*/ 361783 w 1605470"/>
              <a:gd name="connsiteY148" fmla="*/ 1615777 h 6858000"/>
              <a:gd name="connsiteX149" fmla="*/ 342578 w 1605470"/>
              <a:gd name="connsiteY149" fmla="*/ 1563678 h 6858000"/>
              <a:gd name="connsiteX150" fmla="*/ 355658 w 1605470"/>
              <a:gd name="connsiteY150" fmla="*/ 1519474 h 6858000"/>
              <a:gd name="connsiteX151" fmla="*/ 348400 w 1605470"/>
              <a:gd name="connsiteY151" fmla="*/ 1477995 h 6858000"/>
              <a:gd name="connsiteX152" fmla="*/ 334485 w 1605470"/>
              <a:gd name="connsiteY152" fmla="*/ 1373769 h 6858000"/>
              <a:gd name="connsiteX153" fmla="*/ 342792 w 1605470"/>
              <a:gd name="connsiteY153" fmla="*/ 1307086 h 6858000"/>
              <a:gd name="connsiteX154" fmla="*/ 343980 w 1605470"/>
              <a:gd name="connsiteY154" fmla="*/ 1189033 h 6858000"/>
              <a:gd name="connsiteX155" fmla="*/ 348665 w 1605470"/>
              <a:gd name="connsiteY155" fmla="*/ 1168288 h 6858000"/>
              <a:gd name="connsiteX156" fmla="*/ 340947 w 1605470"/>
              <a:gd name="connsiteY156" fmla="*/ 1142577 h 6858000"/>
              <a:gd name="connsiteX157" fmla="*/ 330253 w 1605470"/>
              <a:gd name="connsiteY157" fmla="*/ 1088484 h 6858000"/>
              <a:gd name="connsiteX158" fmla="*/ 318989 w 1605470"/>
              <a:gd name="connsiteY158" fmla="*/ 1016103 h 6858000"/>
              <a:gd name="connsiteX159" fmla="*/ 320445 w 1605470"/>
              <a:gd name="connsiteY159" fmla="*/ 932283 h 6858000"/>
              <a:gd name="connsiteX160" fmla="*/ 322681 w 1605470"/>
              <a:gd name="connsiteY160" fmla="*/ 915925 h 6858000"/>
              <a:gd name="connsiteX161" fmla="*/ 315310 w 1605470"/>
              <a:gd name="connsiteY161" fmla="*/ 896999 h 6858000"/>
              <a:gd name="connsiteX162" fmla="*/ 284718 w 1605470"/>
              <a:gd name="connsiteY162" fmla="*/ 821517 h 6858000"/>
              <a:gd name="connsiteX163" fmla="*/ 263668 w 1605470"/>
              <a:gd name="connsiteY163" fmla="*/ 751353 h 6858000"/>
              <a:gd name="connsiteX164" fmla="*/ 263226 w 1605470"/>
              <a:gd name="connsiteY164" fmla="*/ 721230 h 6858000"/>
              <a:gd name="connsiteX165" fmla="*/ 248897 w 1605470"/>
              <a:gd name="connsiteY165" fmla="*/ 681659 h 6858000"/>
              <a:gd name="connsiteX166" fmla="*/ 234316 w 1605470"/>
              <a:gd name="connsiteY166" fmla="*/ 635218 h 6858000"/>
              <a:gd name="connsiteX167" fmla="*/ 239327 w 1605470"/>
              <a:gd name="connsiteY167" fmla="*/ 613763 h 6858000"/>
              <a:gd name="connsiteX168" fmla="*/ 225269 w 1605470"/>
              <a:gd name="connsiteY168" fmla="*/ 598582 h 6858000"/>
              <a:gd name="connsiteX169" fmla="*/ 224950 w 1605470"/>
              <a:gd name="connsiteY169" fmla="*/ 576846 h 6858000"/>
              <a:gd name="connsiteX170" fmla="*/ 204576 w 1605470"/>
              <a:gd name="connsiteY170" fmla="*/ 530055 h 6858000"/>
              <a:gd name="connsiteX171" fmla="*/ 219064 w 1605470"/>
              <a:gd name="connsiteY171" fmla="*/ 469651 h 6858000"/>
              <a:gd name="connsiteX172" fmla="*/ 195012 w 1605470"/>
              <a:gd name="connsiteY172" fmla="*/ 448559 h 6858000"/>
              <a:gd name="connsiteX173" fmla="*/ 201434 w 1605470"/>
              <a:gd name="connsiteY173" fmla="*/ 441529 h 6858000"/>
              <a:gd name="connsiteX174" fmla="*/ 200655 w 1605470"/>
              <a:gd name="connsiteY174" fmla="*/ 428927 h 6858000"/>
              <a:gd name="connsiteX175" fmla="*/ 190059 w 1605470"/>
              <a:gd name="connsiteY175" fmla="*/ 430161 h 6858000"/>
              <a:gd name="connsiteX176" fmla="*/ 167079 w 1605470"/>
              <a:gd name="connsiteY176" fmla="*/ 367211 h 6858000"/>
              <a:gd name="connsiteX177" fmla="*/ 124571 w 1605470"/>
              <a:gd name="connsiteY177" fmla="*/ 302178 h 6858000"/>
              <a:gd name="connsiteX178" fmla="*/ 103243 w 1605470"/>
              <a:gd name="connsiteY178" fmla="*/ 211375 h 6858000"/>
              <a:gd name="connsiteX179" fmla="*/ 94571 w 1605470"/>
              <a:gd name="connsiteY179" fmla="*/ 184179 h 6858000"/>
              <a:gd name="connsiteX180" fmla="*/ 13437 w 1605470"/>
              <a:gd name="connsiteY180" fmla="*/ 19287 h 6858000"/>
              <a:gd name="connsiteX181" fmla="*/ 0 w 1605470"/>
              <a:gd name="connsiteY18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47700 w 1605470"/>
              <a:gd name="connsiteY75" fmla="*/ 4690749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935 w 1605470"/>
              <a:gd name="connsiteY68" fmla="*/ 4821504 h 6858000"/>
              <a:gd name="connsiteX69" fmla="*/ 732118 w 1605470"/>
              <a:gd name="connsiteY69" fmla="*/ 4801535 h 6858000"/>
              <a:gd name="connsiteX70" fmla="*/ 739787 w 1605470"/>
              <a:gd name="connsiteY70" fmla="*/ 4797794 h 6858000"/>
              <a:gd name="connsiteX71" fmla="*/ 741081 w 1605470"/>
              <a:gd name="connsiteY71" fmla="*/ 4784526 h 6858000"/>
              <a:gd name="connsiteX72" fmla="*/ 742865 w 1605470"/>
              <a:gd name="connsiteY72" fmla="*/ 4781211 h 6858000"/>
              <a:gd name="connsiteX73" fmla="*/ 751652 w 1605470"/>
              <a:gd name="connsiteY73" fmla="*/ 4761984 h 6858000"/>
              <a:gd name="connsiteX74" fmla="*/ 747700 w 1605470"/>
              <a:gd name="connsiteY74" fmla="*/ 4690749 h 6858000"/>
              <a:gd name="connsiteX75" fmla="*/ 743180 w 1605470"/>
              <a:gd name="connsiteY75" fmla="*/ 4613201 h 6858000"/>
              <a:gd name="connsiteX76" fmla="*/ 738263 w 1605470"/>
              <a:gd name="connsiteY76" fmla="*/ 4444346 h 6858000"/>
              <a:gd name="connsiteX77" fmla="*/ 756542 w 1605470"/>
              <a:gd name="connsiteY77" fmla="*/ 4350346 h 6858000"/>
              <a:gd name="connsiteX78" fmla="*/ 715481 w 1605470"/>
              <a:gd name="connsiteY78" fmla="*/ 4214165 h 6858000"/>
              <a:gd name="connsiteX79" fmla="*/ 719554 w 1605470"/>
              <a:gd name="connsiteY79" fmla="*/ 4090296 h 6858000"/>
              <a:gd name="connsiteX80" fmla="*/ 704810 w 1605470"/>
              <a:gd name="connsiteY80" fmla="*/ 4033999 h 6858000"/>
              <a:gd name="connsiteX81" fmla="*/ 705959 w 1605470"/>
              <a:gd name="connsiteY81" fmla="*/ 4031933 h 6858000"/>
              <a:gd name="connsiteX82" fmla="*/ 704535 w 1605470"/>
              <a:gd name="connsiteY82" fmla="*/ 4013953 h 6858000"/>
              <a:gd name="connsiteX83" fmla="*/ 700443 w 1605470"/>
              <a:gd name="connsiteY83" fmla="*/ 4010511 h 6858000"/>
              <a:gd name="connsiteX84" fmla="*/ 698282 w 1605470"/>
              <a:gd name="connsiteY84" fmla="*/ 3998331 h 6858000"/>
              <a:gd name="connsiteX85" fmla="*/ 690830 w 1605470"/>
              <a:gd name="connsiteY85" fmla="*/ 3974753 h 6858000"/>
              <a:gd name="connsiteX86" fmla="*/ 692428 w 1605470"/>
              <a:gd name="connsiteY86" fmla="*/ 3969950 h 6858000"/>
              <a:gd name="connsiteX87" fmla="*/ 685850 w 1605470"/>
              <a:gd name="connsiteY87" fmla="*/ 3933779 h 6858000"/>
              <a:gd name="connsiteX88" fmla="*/ 687181 w 1605470"/>
              <a:gd name="connsiteY88" fmla="*/ 3933093 h 6858000"/>
              <a:gd name="connsiteX89" fmla="*/ 691535 w 1605470"/>
              <a:gd name="connsiteY89" fmla="*/ 3922082 h 6858000"/>
              <a:gd name="connsiteX90" fmla="*/ 696613 w 1605470"/>
              <a:gd name="connsiteY90" fmla="*/ 3901461 h 6858000"/>
              <a:gd name="connsiteX91" fmla="*/ 719207 w 1605470"/>
              <a:gd name="connsiteY91" fmla="*/ 3813873 h 6858000"/>
              <a:gd name="connsiteX92" fmla="*/ 718632 w 1605470"/>
              <a:gd name="connsiteY92" fmla="*/ 3806161 h 6858000"/>
              <a:gd name="connsiteX93" fmla="*/ 718939 w 1605470"/>
              <a:gd name="connsiteY93" fmla="*/ 3805957 h 6858000"/>
              <a:gd name="connsiteX94" fmla="*/ 718966 w 1605470"/>
              <a:gd name="connsiteY94" fmla="*/ 3797724 h 6858000"/>
              <a:gd name="connsiteX95" fmla="*/ 717581 w 1605470"/>
              <a:gd name="connsiteY95" fmla="*/ 3792098 h 6858000"/>
              <a:gd name="connsiteX96" fmla="*/ 716465 w 1605470"/>
              <a:gd name="connsiteY96" fmla="*/ 3777135 h 6858000"/>
              <a:gd name="connsiteX97" fmla="*/ 718198 w 1605470"/>
              <a:gd name="connsiteY97" fmla="*/ 3771656 h 6858000"/>
              <a:gd name="connsiteX98" fmla="*/ 721941 w 1605470"/>
              <a:gd name="connsiteY98" fmla="*/ 3769007 h 6858000"/>
              <a:gd name="connsiteX99" fmla="*/ 721407 w 1605470"/>
              <a:gd name="connsiteY99" fmla="*/ 3767709 h 6858000"/>
              <a:gd name="connsiteX100" fmla="*/ 730103 w 1605470"/>
              <a:gd name="connsiteY100" fmla="*/ 3738082 h 6858000"/>
              <a:gd name="connsiteX101" fmla="*/ 737449 w 1605470"/>
              <a:gd name="connsiteY101" fmla="*/ 3673397 h 6858000"/>
              <a:gd name="connsiteX102" fmla="*/ 736745 w 1605470"/>
              <a:gd name="connsiteY102" fmla="*/ 3637109 h 6858000"/>
              <a:gd name="connsiteX103" fmla="*/ 740188 w 1605470"/>
              <a:gd name="connsiteY103" fmla="*/ 3536883 h 6858000"/>
              <a:gd name="connsiteX104" fmla="*/ 747726 w 1605470"/>
              <a:gd name="connsiteY104" fmla="*/ 3435652 h 6858000"/>
              <a:gd name="connsiteX105" fmla="*/ 774383 w 1605470"/>
              <a:gd name="connsiteY105" fmla="*/ 3381564 h 6858000"/>
              <a:gd name="connsiteX106" fmla="*/ 774870 w 1605470"/>
              <a:gd name="connsiteY106" fmla="*/ 3375761 h 6858000"/>
              <a:gd name="connsiteX107" fmla="*/ 770510 w 1605470"/>
              <a:gd name="connsiteY107" fmla="*/ 3361844 h 6858000"/>
              <a:gd name="connsiteX108" fmla="*/ 767933 w 1605470"/>
              <a:gd name="connsiteY108" fmla="*/ 3356929 h 6858000"/>
              <a:gd name="connsiteX109" fmla="*/ 766158 w 1605470"/>
              <a:gd name="connsiteY109" fmla="*/ 3349058 h 6858000"/>
              <a:gd name="connsiteX110" fmla="*/ 766414 w 1605470"/>
              <a:gd name="connsiteY110" fmla="*/ 3348763 h 6858000"/>
              <a:gd name="connsiteX111" fmla="*/ 764166 w 1605470"/>
              <a:gd name="connsiteY111" fmla="*/ 3341588 h 6858000"/>
              <a:gd name="connsiteX112" fmla="*/ 749397 w 1605470"/>
              <a:gd name="connsiteY112" fmla="*/ 3307769 h 6858000"/>
              <a:gd name="connsiteX113" fmla="*/ 766960 w 1605470"/>
              <a:gd name="connsiteY113" fmla="*/ 3250522 h 6858000"/>
              <a:gd name="connsiteX114" fmla="*/ 767385 w 1605470"/>
              <a:gd name="connsiteY114" fmla="*/ 3229163 h 6858000"/>
              <a:gd name="connsiteX115" fmla="*/ 769208 w 1605470"/>
              <a:gd name="connsiteY115" fmla="*/ 3217217 h 6858000"/>
              <a:gd name="connsiteX116" fmla="*/ 770350 w 1605470"/>
              <a:gd name="connsiteY116" fmla="*/ 3216125 h 6858000"/>
              <a:gd name="connsiteX117" fmla="*/ 756043 w 1605470"/>
              <a:gd name="connsiteY117" fmla="*/ 3183755 h 6858000"/>
              <a:gd name="connsiteX118" fmla="*/ 756544 w 1605470"/>
              <a:gd name="connsiteY118" fmla="*/ 3178642 h 6858000"/>
              <a:gd name="connsiteX119" fmla="*/ 744144 w 1605470"/>
              <a:gd name="connsiteY119" fmla="*/ 3158586 h 6858000"/>
              <a:gd name="connsiteX120" fmla="*/ 739378 w 1605470"/>
              <a:gd name="connsiteY120" fmla="*/ 3147669 h 6858000"/>
              <a:gd name="connsiteX121" fmla="*/ 734648 w 1605470"/>
              <a:gd name="connsiteY121" fmla="*/ 3145733 h 6858000"/>
              <a:gd name="connsiteX122" fmla="*/ 729329 w 1605470"/>
              <a:gd name="connsiteY122" fmla="*/ 3129034 h 6858000"/>
              <a:gd name="connsiteX123" fmla="*/ 729994 w 1605470"/>
              <a:gd name="connsiteY123" fmla="*/ 3126682 h 6858000"/>
              <a:gd name="connsiteX124" fmla="*/ 720862 w 1605470"/>
              <a:gd name="connsiteY124" fmla="*/ 3114519 h 6858000"/>
              <a:gd name="connsiteX125" fmla="*/ 707471 w 1605470"/>
              <a:gd name="connsiteY125" fmla="*/ 3106272 h 6858000"/>
              <a:gd name="connsiteX126" fmla="*/ 680201 w 1605470"/>
              <a:gd name="connsiteY126" fmla="*/ 2958185 h 6858000"/>
              <a:gd name="connsiteX127" fmla="*/ 622815 w 1605470"/>
              <a:gd name="connsiteY127" fmla="*/ 2762989 h 6858000"/>
              <a:gd name="connsiteX128" fmla="*/ 571733 w 1605470"/>
              <a:gd name="connsiteY128" fmla="*/ 2554718 h 6858000"/>
              <a:gd name="connsiteX129" fmla="*/ 551827 w 1605470"/>
              <a:gd name="connsiteY129" fmla="*/ 2485734 h 6858000"/>
              <a:gd name="connsiteX130" fmla="*/ 542550 w 1605470"/>
              <a:gd name="connsiteY130" fmla="*/ 2447068 h 6858000"/>
              <a:gd name="connsiteX131" fmla="*/ 529511 w 1605470"/>
              <a:gd name="connsiteY131" fmla="*/ 2425819 h 6858000"/>
              <a:gd name="connsiteX132" fmla="*/ 528878 w 1605470"/>
              <a:gd name="connsiteY132" fmla="*/ 2408971 h 6858000"/>
              <a:gd name="connsiteX133" fmla="*/ 535510 w 1605470"/>
              <a:gd name="connsiteY133" fmla="*/ 2402874 h 6858000"/>
              <a:gd name="connsiteX134" fmla="*/ 538122 w 1605470"/>
              <a:gd name="connsiteY134" fmla="*/ 2381443 h 6858000"/>
              <a:gd name="connsiteX135" fmla="*/ 514451 w 1605470"/>
              <a:gd name="connsiteY135" fmla="*/ 2261920 h 6858000"/>
              <a:gd name="connsiteX136" fmla="*/ 486968 w 1605470"/>
              <a:gd name="connsiteY136" fmla="*/ 2182937 h 6858000"/>
              <a:gd name="connsiteX137" fmla="*/ 488555 w 1605470"/>
              <a:gd name="connsiteY137" fmla="*/ 2155135 h 6858000"/>
              <a:gd name="connsiteX138" fmla="*/ 486013 w 1605470"/>
              <a:gd name="connsiteY138" fmla="*/ 2118008 h 6858000"/>
              <a:gd name="connsiteX139" fmla="*/ 487006 w 1605470"/>
              <a:gd name="connsiteY139" fmla="*/ 2050531 h 6858000"/>
              <a:gd name="connsiteX140" fmla="*/ 478812 w 1605470"/>
              <a:gd name="connsiteY140" fmla="*/ 1963269 h 6858000"/>
              <a:gd name="connsiteX141" fmla="*/ 442619 w 1605470"/>
              <a:gd name="connsiteY141" fmla="*/ 1910499 h 6858000"/>
              <a:gd name="connsiteX142" fmla="*/ 446785 w 1605470"/>
              <a:gd name="connsiteY142" fmla="*/ 1903212 h 6858000"/>
              <a:gd name="connsiteX143" fmla="*/ 436547 w 1605470"/>
              <a:gd name="connsiteY143" fmla="*/ 1861531 h 6858000"/>
              <a:gd name="connsiteX144" fmla="*/ 390346 w 1605470"/>
              <a:gd name="connsiteY144" fmla="*/ 1732919 h 6858000"/>
              <a:gd name="connsiteX145" fmla="*/ 362657 w 1605470"/>
              <a:gd name="connsiteY145" fmla="*/ 1663540 h 6858000"/>
              <a:gd name="connsiteX146" fmla="*/ 361783 w 1605470"/>
              <a:gd name="connsiteY146" fmla="*/ 1615777 h 6858000"/>
              <a:gd name="connsiteX147" fmla="*/ 342578 w 1605470"/>
              <a:gd name="connsiteY147" fmla="*/ 1563678 h 6858000"/>
              <a:gd name="connsiteX148" fmla="*/ 355658 w 1605470"/>
              <a:gd name="connsiteY148" fmla="*/ 1519474 h 6858000"/>
              <a:gd name="connsiteX149" fmla="*/ 348400 w 1605470"/>
              <a:gd name="connsiteY149" fmla="*/ 1477995 h 6858000"/>
              <a:gd name="connsiteX150" fmla="*/ 334485 w 1605470"/>
              <a:gd name="connsiteY150" fmla="*/ 1373769 h 6858000"/>
              <a:gd name="connsiteX151" fmla="*/ 342792 w 1605470"/>
              <a:gd name="connsiteY151" fmla="*/ 1307086 h 6858000"/>
              <a:gd name="connsiteX152" fmla="*/ 343980 w 1605470"/>
              <a:gd name="connsiteY152" fmla="*/ 1189033 h 6858000"/>
              <a:gd name="connsiteX153" fmla="*/ 348665 w 1605470"/>
              <a:gd name="connsiteY153" fmla="*/ 1168288 h 6858000"/>
              <a:gd name="connsiteX154" fmla="*/ 340947 w 1605470"/>
              <a:gd name="connsiteY154" fmla="*/ 1142577 h 6858000"/>
              <a:gd name="connsiteX155" fmla="*/ 330253 w 1605470"/>
              <a:gd name="connsiteY155" fmla="*/ 1088484 h 6858000"/>
              <a:gd name="connsiteX156" fmla="*/ 318989 w 1605470"/>
              <a:gd name="connsiteY156" fmla="*/ 1016103 h 6858000"/>
              <a:gd name="connsiteX157" fmla="*/ 320445 w 1605470"/>
              <a:gd name="connsiteY157" fmla="*/ 932283 h 6858000"/>
              <a:gd name="connsiteX158" fmla="*/ 322681 w 1605470"/>
              <a:gd name="connsiteY158" fmla="*/ 915925 h 6858000"/>
              <a:gd name="connsiteX159" fmla="*/ 315310 w 1605470"/>
              <a:gd name="connsiteY159" fmla="*/ 896999 h 6858000"/>
              <a:gd name="connsiteX160" fmla="*/ 284718 w 1605470"/>
              <a:gd name="connsiteY160" fmla="*/ 821517 h 6858000"/>
              <a:gd name="connsiteX161" fmla="*/ 263668 w 1605470"/>
              <a:gd name="connsiteY161" fmla="*/ 751353 h 6858000"/>
              <a:gd name="connsiteX162" fmla="*/ 263226 w 1605470"/>
              <a:gd name="connsiteY162" fmla="*/ 721230 h 6858000"/>
              <a:gd name="connsiteX163" fmla="*/ 248897 w 1605470"/>
              <a:gd name="connsiteY163" fmla="*/ 681659 h 6858000"/>
              <a:gd name="connsiteX164" fmla="*/ 234316 w 1605470"/>
              <a:gd name="connsiteY164" fmla="*/ 635218 h 6858000"/>
              <a:gd name="connsiteX165" fmla="*/ 239327 w 1605470"/>
              <a:gd name="connsiteY165" fmla="*/ 613763 h 6858000"/>
              <a:gd name="connsiteX166" fmla="*/ 225269 w 1605470"/>
              <a:gd name="connsiteY166" fmla="*/ 598582 h 6858000"/>
              <a:gd name="connsiteX167" fmla="*/ 224950 w 1605470"/>
              <a:gd name="connsiteY167" fmla="*/ 576846 h 6858000"/>
              <a:gd name="connsiteX168" fmla="*/ 204576 w 1605470"/>
              <a:gd name="connsiteY168" fmla="*/ 530055 h 6858000"/>
              <a:gd name="connsiteX169" fmla="*/ 219064 w 1605470"/>
              <a:gd name="connsiteY169" fmla="*/ 469651 h 6858000"/>
              <a:gd name="connsiteX170" fmla="*/ 195012 w 1605470"/>
              <a:gd name="connsiteY170" fmla="*/ 448559 h 6858000"/>
              <a:gd name="connsiteX171" fmla="*/ 201434 w 1605470"/>
              <a:gd name="connsiteY171" fmla="*/ 441529 h 6858000"/>
              <a:gd name="connsiteX172" fmla="*/ 200655 w 1605470"/>
              <a:gd name="connsiteY172" fmla="*/ 428927 h 6858000"/>
              <a:gd name="connsiteX173" fmla="*/ 190059 w 1605470"/>
              <a:gd name="connsiteY173" fmla="*/ 430161 h 6858000"/>
              <a:gd name="connsiteX174" fmla="*/ 167079 w 1605470"/>
              <a:gd name="connsiteY174" fmla="*/ 367211 h 6858000"/>
              <a:gd name="connsiteX175" fmla="*/ 124571 w 1605470"/>
              <a:gd name="connsiteY175" fmla="*/ 302178 h 6858000"/>
              <a:gd name="connsiteX176" fmla="*/ 103243 w 1605470"/>
              <a:gd name="connsiteY176" fmla="*/ 211375 h 6858000"/>
              <a:gd name="connsiteX177" fmla="*/ 94571 w 1605470"/>
              <a:gd name="connsiteY177" fmla="*/ 184179 h 6858000"/>
              <a:gd name="connsiteX178" fmla="*/ 13437 w 1605470"/>
              <a:gd name="connsiteY178" fmla="*/ 19287 h 6858000"/>
              <a:gd name="connsiteX179" fmla="*/ 0 w 1605470"/>
              <a:gd name="connsiteY17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31653 w 1605470"/>
              <a:gd name="connsiteY39" fmla="*/ 5604904 h 6858000"/>
              <a:gd name="connsiteX40" fmla="*/ 539863 w 1605470"/>
              <a:gd name="connsiteY40" fmla="*/ 5604298 h 6858000"/>
              <a:gd name="connsiteX41" fmla="*/ 552319 w 1605470"/>
              <a:gd name="connsiteY41" fmla="*/ 5587997 h 6858000"/>
              <a:gd name="connsiteX42" fmla="*/ 559710 w 1605470"/>
              <a:gd name="connsiteY42" fmla="*/ 5564796 h 6858000"/>
              <a:gd name="connsiteX43" fmla="*/ 587214 w 1605470"/>
              <a:gd name="connsiteY43" fmla="*/ 5451511 h 6858000"/>
              <a:gd name="connsiteX44" fmla="*/ 608019 w 1605470"/>
              <a:gd name="connsiteY44" fmla="*/ 5385461 h 6858000"/>
              <a:gd name="connsiteX45" fmla="*/ 622750 w 1605470"/>
              <a:gd name="connsiteY45" fmla="*/ 5363084 h 6858000"/>
              <a:gd name="connsiteX46" fmla="*/ 638731 w 1605470"/>
              <a:gd name="connsiteY46" fmla="*/ 5330009 h 6858000"/>
              <a:gd name="connsiteX47" fmla="*/ 672224 w 1605470"/>
              <a:gd name="connsiteY47" fmla="*/ 5273739 h 6858000"/>
              <a:gd name="connsiteX48" fmla="*/ 681823 w 1605470"/>
              <a:gd name="connsiteY48" fmla="*/ 5241779 h 6858000"/>
              <a:gd name="connsiteX49" fmla="*/ 693049 w 1605470"/>
              <a:gd name="connsiteY49" fmla="*/ 5225268 h 6858000"/>
              <a:gd name="connsiteX50" fmla="*/ 694069 w 1605470"/>
              <a:gd name="connsiteY50" fmla="*/ 5217684 h 6858000"/>
              <a:gd name="connsiteX51" fmla="*/ 701410 w 1605470"/>
              <a:gd name="connsiteY51" fmla="*/ 5193377 h 6858000"/>
              <a:gd name="connsiteX52" fmla="*/ 704713 w 1605470"/>
              <a:gd name="connsiteY52" fmla="*/ 5179288 h 6858000"/>
              <a:gd name="connsiteX53" fmla="*/ 705697 w 1605470"/>
              <a:gd name="connsiteY53" fmla="*/ 5173621 h 6858000"/>
              <a:gd name="connsiteX54" fmla="*/ 701331 w 1605470"/>
              <a:gd name="connsiteY54" fmla="*/ 5159961 h 6858000"/>
              <a:gd name="connsiteX55" fmla="*/ 708008 w 1605470"/>
              <a:gd name="connsiteY55" fmla="*/ 5144295 h 6858000"/>
              <a:gd name="connsiteX56" fmla="*/ 704941 w 1605470"/>
              <a:gd name="connsiteY56" fmla="*/ 5125185 h 6858000"/>
              <a:gd name="connsiteX57" fmla="*/ 711771 w 1605470"/>
              <a:gd name="connsiteY57" fmla="*/ 5121884 h 6858000"/>
              <a:gd name="connsiteX58" fmla="*/ 721092 w 1605470"/>
              <a:gd name="connsiteY58" fmla="*/ 5108383 h 6858000"/>
              <a:gd name="connsiteX59" fmla="*/ 717045 w 1605470"/>
              <a:gd name="connsiteY59" fmla="*/ 5094705 h 6858000"/>
              <a:gd name="connsiteX60" fmla="*/ 718807 w 1605470"/>
              <a:gd name="connsiteY60" fmla="*/ 5067850 h 6858000"/>
              <a:gd name="connsiteX61" fmla="*/ 721538 w 1605470"/>
              <a:gd name="connsiteY61" fmla="*/ 5060861 h 6858000"/>
              <a:gd name="connsiteX62" fmla="*/ 718242 w 1605470"/>
              <a:gd name="connsiteY62" fmla="*/ 5034192 h 6858000"/>
              <a:gd name="connsiteX63" fmla="*/ 719796 w 1605470"/>
              <a:gd name="connsiteY63" fmla="*/ 4993030 h 6858000"/>
              <a:gd name="connsiteX64" fmla="*/ 726705 w 1605470"/>
              <a:gd name="connsiteY64" fmla="*/ 4946844 h 6858000"/>
              <a:gd name="connsiteX65" fmla="*/ 722561 w 1605470"/>
              <a:gd name="connsiteY65" fmla="*/ 4932692 h 6858000"/>
              <a:gd name="connsiteX66" fmla="*/ 724935 w 1605470"/>
              <a:gd name="connsiteY66" fmla="*/ 4821504 h 6858000"/>
              <a:gd name="connsiteX67" fmla="*/ 732118 w 1605470"/>
              <a:gd name="connsiteY67" fmla="*/ 4801535 h 6858000"/>
              <a:gd name="connsiteX68" fmla="*/ 739787 w 1605470"/>
              <a:gd name="connsiteY68" fmla="*/ 4797794 h 6858000"/>
              <a:gd name="connsiteX69" fmla="*/ 741081 w 1605470"/>
              <a:gd name="connsiteY69" fmla="*/ 4784526 h 6858000"/>
              <a:gd name="connsiteX70" fmla="*/ 742865 w 1605470"/>
              <a:gd name="connsiteY70" fmla="*/ 4781211 h 6858000"/>
              <a:gd name="connsiteX71" fmla="*/ 751652 w 1605470"/>
              <a:gd name="connsiteY71" fmla="*/ 4761984 h 6858000"/>
              <a:gd name="connsiteX72" fmla="*/ 747700 w 1605470"/>
              <a:gd name="connsiteY72" fmla="*/ 4690749 h 6858000"/>
              <a:gd name="connsiteX73" fmla="*/ 743180 w 1605470"/>
              <a:gd name="connsiteY73" fmla="*/ 4613201 h 6858000"/>
              <a:gd name="connsiteX74" fmla="*/ 738263 w 1605470"/>
              <a:gd name="connsiteY74" fmla="*/ 4444346 h 6858000"/>
              <a:gd name="connsiteX75" fmla="*/ 756542 w 1605470"/>
              <a:gd name="connsiteY75" fmla="*/ 4350346 h 6858000"/>
              <a:gd name="connsiteX76" fmla="*/ 715481 w 1605470"/>
              <a:gd name="connsiteY76" fmla="*/ 4214165 h 6858000"/>
              <a:gd name="connsiteX77" fmla="*/ 719554 w 1605470"/>
              <a:gd name="connsiteY77" fmla="*/ 4090296 h 6858000"/>
              <a:gd name="connsiteX78" fmla="*/ 704810 w 1605470"/>
              <a:gd name="connsiteY78" fmla="*/ 4033999 h 6858000"/>
              <a:gd name="connsiteX79" fmla="*/ 705959 w 1605470"/>
              <a:gd name="connsiteY79" fmla="*/ 4031933 h 6858000"/>
              <a:gd name="connsiteX80" fmla="*/ 704535 w 1605470"/>
              <a:gd name="connsiteY80" fmla="*/ 4013953 h 6858000"/>
              <a:gd name="connsiteX81" fmla="*/ 700443 w 1605470"/>
              <a:gd name="connsiteY81" fmla="*/ 4010511 h 6858000"/>
              <a:gd name="connsiteX82" fmla="*/ 698282 w 1605470"/>
              <a:gd name="connsiteY82" fmla="*/ 3998331 h 6858000"/>
              <a:gd name="connsiteX83" fmla="*/ 690830 w 1605470"/>
              <a:gd name="connsiteY83" fmla="*/ 3974753 h 6858000"/>
              <a:gd name="connsiteX84" fmla="*/ 692428 w 1605470"/>
              <a:gd name="connsiteY84" fmla="*/ 3969950 h 6858000"/>
              <a:gd name="connsiteX85" fmla="*/ 685850 w 1605470"/>
              <a:gd name="connsiteY85" fmla="*/ 3933779 h 6858000"/>
              <a:gd name="connsiteX86" fmla="*/ 687181 w 1605470"/>
              <a:gd name="connsiteY86" fmla="*/ 3933093 h 6858000"/>
              <a:gd name="connsiteX87" fmla="*/ 691535 w 1605470"/>
              <a:gd name="connsiteY87" fmla="*/ 3922082 h 6858000"/>
              <a:gd name="connsiteX88" fmla="*/ 696613 w 1605470"/>
              <a:gd name="connsiteY88" fmla="*/ 3901461 h 6858000"/>
              <a:gd name="connsiteX89" fmla="*/ 719207 w 1605470"/>
              <a:gd name="connsiteY89" fmla="*/ 3813873 h 6858000"/>
              <a:gd name="connsiteX90" fmla="*/ 718632 w 1605470"/>
              <a:gd name="connsiteY90" fmla="*/ 3806161 h 6858000"/>
              <a:gd name="connsiteX91" fmla="*/ 718939 w 1605470"/>
              <a:gd name="connsiteY91" fmla="*/ 3805957 h 6858000"/>
              <a:gd name="connsiteX92" fmla="*/ 718966 w 1605470"/>
              <a:gd name="connsiteY92" fmla="*/ 3797724 h 6858000"/>
              <a:gd name="connsiteX93" fmla="*/ 717581 w 1605470"/>
              <a:gd name="connsiteY93" fmla="*/ 3792098 h 6858000"/>
              <a:gd name="connsiteX94" fmla="*/ 716465 w 1605470"/>
              <a:gd name="connsiteY94" fmla="*/ 3777135 h 6858000"/>
              <a:gd name="connsiteX95" fmla="*/ 718198 w 1605470"/>
              <a:gd name="connsiteY95" fmla="*/ 3771656 h 6858000"/>
              <a:gd name="connsiteX96" fmla="*/ 721941 w 1605470"/>
              <a:gd name="connsiteY96" fmla="*/ 3769007 h 6858000"/>
              <a:gd name="connsiteX97" fmla="*/ 721407 w 1605470"/>
              <a:gd name="connsiteY97" fmla="*/ 3767709 h 6858000"/>
              <a:gd name="connsiteX98" fmla="*/ 730103 w 1605470"/>
              <a:gd name="connsiteY98" fmla="*/ 3738082 h 6858000"/>
              <a:gd name="connsiteX99" fmla="*/ 737449 w 1605470"/>
              <a:gd name="connsiteY99" fmla="*/ 3673397 h 6858000"/>
              <a:gd name="connsiteX100" fmla="*/ 736745 w 1605470"/>
              <a:gd name="connsiteY100" fmla="*/ 3637109 h 6858000"/>
              <a:gd name="connsiteX101" fmla="*/ 740188 w 1605470"/>
              <a:gd name="connsiteY101" fmla="*/ 3536883 h 6858000"/>
              <a:gd name="connsiteX102" fmla="*/ 747726 w 1605470"/>
              <a:gd name="connsiteY102" fmla="*/ 3435652 h 6858000"/>
              <a:gd name="connsiteX103" fmla="*/ 774383 w 1605470"/>
              <a:gd name="connsiteY103" fmla="*/ 3381564 h 6858000"/>
              <a:gd name="connsiteX104" fmla="*/ 774870 w 1605470"/>
              <a:gd name="connsiteY104" fmla="*/ 3375761 h 6858000"/>
              <a:gd name="connsiteX105" fmla="*/ 770510 w 1605470"/>
              <a:gd name="connsiteY105" fmla="*/ 3361844 h 6858000"/>
              <a:gd name="connsiteX106" fmla="*/ 767933 w 1605470"/>
              <a:gd name="connsiteY106" fmla="*/ 3356929 h 6858000"/>
              <a:gd name="connsiteX107" fmla="*/ 766158 w 1605470"/>
              <a:gd name="connsiteY107" fmla="*/ 3349058 h 6858000"/>
              <a:gd name="connsiteX108" fmla="*/ 766414 w 1605470"/>
              <a:gd name="connsiteY108" fmla="*/ 3348763 h 6858000"/>
              <a:gd name="connsiteX109" fmla="*/ 764166 w 1605470"/>
              <a:gd name="connsiteY109" fmla="*/ 3341588 h 6858000"/>
              <a:gd name="connsiteX110" fmla="*/ 749397 w 1605470"/>
              <a:gd name="connsiteY110" fmla="*/ 3307769 h 6858000"/>
              <a:gd name="connsiteX111" fmla="*/ 766960 w 1605470"/>
              <a:gd name="connsiteY111" fmla="*/ 3250522 h 6858000"/>
              <a:gd name="connsiteX112" fmla="*/ 767385 w 1605470"/>
              <a:gd name="connsiteY112" fmla="*/ 3229163 h 6858000"/>
              <a:gd name="connsiteX113" fmla="*/ 769208 w 1605470"/>
              <a:gd name="connsiteY113" fmla="*/ 3217217 h 6858000"/>
              <a:gd name="connsiteX114" fmla="*/ 770350 w 1605470"/>
              <a:gd name="connsiteY114" fmla="*/ 3216125 h 6858000"/>
              <a:gd name="connsiteX115" fmla="*/ 756043 w 1605470"/>
              <a:gd name="connsiteY115" fmla="*/ 3183755 h 6858000"/>
              <a:gd name="connsiteX116" fmla="*/ 756544 w 1605470"/>
              <a:gd name="connsiteY116" fmla="*/ 3178642 h 6858000"/>
              <a:gd name="connsiteX117" fmla="*/ 744144 w 1605470"/>
              <a:gd name="connsiteY117" fmla="*/ 3158586 h 6858000"/>
              <a:gd name="connsiteX118" fmla="*/ 739378 w 1605470"/>
              <a:gd name="connsiteY118" fmla="*/ 3147669 h 6858000"/>
              <a:gd name="connsiteX119" fmla="*/ 734648 w 1605470"/>
              <a:gd name="connsiteY119" fmla="*/ 3145733 h 6858000"/>
              <a:gd name="connsiteX120" fmla="*/ 729329 w 1605470"/>
              <a:gd name="connsiteY120" fmla="*/ 3129034 h 6858000"/>
              <a:gd name="connsiteX121" fmla="*/ 729994 w 1605470"/>
              <a:gd name="connsiteY121" fmla="*/ 3126682 h 6858000"/>
              <a:gd name="connsiteX122" fmla="*/ 720862 w 1605470"/>
              <a:gd name="connsiteY122" fmla="*/ 3114519 h 6858000"/>
              <a:gd name="connsiteX123" fmla="*/ 707471 w 1605470"/>
              <a:gd name="connsiteY123" fmla="*/ 3106272 h 6858000"/>
              <a:gd name="connsiteX124" fmla="*/ 680201 w 1605470"/>
              <a:gd name="connsiteY124" fmla="*/ 2958185 h 6858000"/>
              <a:gd name="connsiteX125" fmla="*/ 622815 w 1605470"/>
              <a:gd name="connsiteY125" fmla="*/ 2762989 h 6858000"/>
              <a:gd name="connsiteX126" fmla="*/ 571733 w 1605470"/>
              <a:gd name="connsiteY126" fmla="*/ 2554718 h 6858000"/>
              <a:gd name="connsiteX127" fmla="*/ 551827 w 1605470"/>
              <a:gd name="connsiteY127" fmla="*/ 2485734 h 6858000"/>
              <a:gd name="connsiteX128" fmla="*/ 542550 w 1605470"/>
              <a:gd name="connsiteY128" fmla="*/ 2447068 h 6858000"/>
              <a:gd name="connsiteX129" fmla="*/ 529511 w 1605470"/>
              <a:gd name="connsiteY129" fmla="*/ 2425819 h 6858000"/>
              <a:gd name="connsiteX130" fmla="*/ 528878 w 1605470"/>
              <a:gd name="connsiteY130" fmla="*/ 2408971 h 6858000"/>
              <a:gd name="connsiteX131" fmla="*/ 535510 w 1605470"/>
              <a:gd name="connsiteY131" fmla="*/ 2402874 h 6858000"/>
              <a:gd name="connsiteX132" fmla="*/ 538122 w 1605470"/>
              <a:gd name="connsiteY132" fmla="*/ 2381443 h 6858000"/>
              <a:gd name="connsiteX133" fmla="*/ 514451 w 1605470"/>
              <a:gd name="connsiteY133" fmla="*/ 2261920 h 6858000"/>
              <a:gd name="connsiteX134" fmla="*/ 486968 w 1605470"/>
              <a:gd name="connsiteY134" fmla="*/ 2182937 h 6858000"/>
              <a:gd name="connsiteX135" fmla="*/ 488555 w 1605470"/>
              <a:gd name="connsiteY135" fmla="*/ 2155135 h 6858000"/>
              <a:gd name="connsiteX136" fmla="*/ 486013 w 1605470"/>
              <a:gd name="connsiteY136" fmla="*/ 2118008 h 6858000"/>
              <a:gd name="connsiteX137" fmla="*/ 487006 w 1605470"/>
              <a:gd name="connsiteY137" fmla="*/ 2050531 h 6858000"/>
              <a:gd name="connsiteX138" fmla="*/ 478812 w 1605470"/>
              <a:gd name="connsiteY138" fmla="*/ 1963269 h 6858000"/>
              <a:gd name="connsiteX139" fmla="*/ 442619 w 1605470"/>
              <a:gd name="connsiteY139" fmla="*/ 1910499 h 6858000"/>
              <a:gd name="connsiteX140" fmla="*/ 446785 w 1605470"/>
              <a:gd name="connsiteY140" fmla="*/ 1903212 h 6858000"/>
              <a:gd name="connsiteX141" fmla="*/ 436547 w 1605470"/>
              <a:gd name="connsiteY141" fmla="*/ 1861531 h 6858000"/>
              <a:gd name="connsiteX142" fmla="*/ 390346 w 1605470"/>
              <a:gd name="connsiteY142" fmla="*/ 1732919 h 6858000"/>
              <a:gd name="connsiteX143" fmla="*/ 362657 w 1605470"/>
              <a:gd name="connsiteY143" fmla="*/ 1663540 h 6858000"/>
              <a:gd name="connsiteX144" fmla="*/ 361783 w 1605470"/>
              <a:gd name="connsiteY144" fmla="*/ 1615777 h 6858000"/>
              <a:gd name="connsiteX145" fmla="*/ 342578 w 1605470"/>
              <a:gd name="connsiteY145" fmla="*/ 1563678 h 6858000"/>
              <a:gd name="connsiteX146" fmla="*/ 355658 w 1605470"/>
              <a:gd name="connsiteY146" fmla="*/ 1519474 h 6858000"/>
              <a:gd name="connsiteX147" fmla="*/ 348400 w 1605470"/>
              <a:gd name="connsiteY147" fmla="*/ 1477995 h 6858000"/>
              <a:gd name="connsiteX148" fmla="*/ 334485 w 1605470"/>
              <a:gd name="connsiteY148" fmla="*/ 1373769 h 6858000"/>
              <a:gd name="connsiteX149" fmla="*/ 342792 w 1605470"/>
              <a:gd name="connsiteY149" fmla="*/ 1307086 h 6858000"/>
              <a:gd name="connsiteX150" fmla="*/ 343980 w 1605470"/>
              <a:gd name="connsiteY150" fmla="*/ 1189033 h 6858000"/>
              <a:gd name="connsiteX151" fmla="*/ 348665 w 1605470"/>
              <a:gd name="connsiteY151" fmla="*/ 1168288 h 6858000"/>
              <a:gd name="connsiteX152" fmla="*/ 340947 w 1605470"/>
              <a:gd name="connsiteY152" fmla="*/ 1142577 h 6858000"/>
              <a:gd name="connsiteX153" fmla="*/ 330253 w 1605470"/>
              <a:gd name="connsiteY153" fmla="*/ 1088484 h 6858000"/>
              <a:gd name="connsiteX154" fmla="*/ 318989 w 1605470"/>
              <a:gd name="connsiteY154" fmla="*/ 1016103 h 6858000"/>
              <a:gd name="connsiteX155" fmla="*/ 320445 w 1605470"/>
              <a:gd name="connsiteY155" fmla="*/ 932283 h 6858000"/>
              <a:gd name="connsiteX156" fmla="*/ 322681 w 1605470"/>
              <a:gd name="connsiteY156" fmla="*/ 915925 h 6858000"/>
              <a:gd name="connsiteX157" fmla="*/ 315310 w 1605470"/>
              <a:gd name="connsiteY157" fmla="*/ 896999 h 6858000"/>
              <a:gd name="connsiteX158" fmla="*/ 284718 w 1605470"/>
              <a:gd name="connsiteY158" fmla="*/ 821517 h 6858000"/>
              <a:gd name="connsiteX159" fmla="*/ 263668 w 1605470"/>
              <a:gd name="connsiteY159" fmla="*/ 751353 h 6858000"/>
              <a:gd name="connsiteX160" fmla="*/ 263226 w 1605470"/>
              <a:gd name="connsiteY160" fmla="*/ 721230 h 6858000"/>
              <a:gd name="connsiteX161" fmla="*/ 248897 w 1605470"/>
              <a:gd name="connsiteY161" fmla="*/ 681659 h 6858000"/>
              <a:gd name="connsiteX162" fmla="*/ 234316 w 1605470"/>
              <a:gd name="connsiteY162" fmla="*/ 635218 h 6858000"/>
              <a:gd name="connsiteX163" fmla="*/ 239327 w 1605470"/>
              <a:gd name="connsiteY163" fmla="*/ 613763 h 6858000"/>
              <a:gd name="connsiteX164" fmla="*/ 225269 w 1605470"/>
              <a:gd name="connsiteY164" fmla="*/ 598582 h 6858000"/>
              <a:gd name="connsiteX165" fmla="*/ 224950 w 1605470"/>
              <a:gd name="connsiteY165" fmla="*/ 576846 h 6858000"/>
              <a:gd name="connsiteX166" fmla="*/ 204576 w 1605470"/>
              <a:gd name="connsiteY166" fmla="*/ 530055 h 6858000"/>
              <a:gd name="connsiteX167" fmla="*/ 219064 w 1605470"/>
              <a:gd name="connsiteY167" fmla="*/ 469651 h 6858000"/>
              <a:gd name="connsiteX168" fmla="*/ 195012 w 1605470"/>
              <a:gd name="connsiteY168" fmla="*/ 448559 h 6858000"/>
              <a:gd name="connsiteX169" fmla="*/ 201434 w 1605470"/>
              <a:gd name="connsiteY169" fmla="*/ 441529 h 6858000"/>
              <a:gd name="connsiteX170" fmla="*/ 200655 w 1605470"/>
              <a:gd name="connsiteY170" fmla="*/ 428927 h 6858000"/>
              <a:gd name="connsiteX171" fmla="*/ 190059 w 1605470"/>
              <a:gd name="connsiteY171" fmla="*/ 430161 h 6858000"/>
              <a:gd name="connsiteX172" fmla="*/ 167079 w 1605470"/>
              <a:gd name="connsiteY172" fmla="*/ 367211 h 6858000"/>
              <a:gd name="connsiteX173" fmla="*/ 124571 w 1605470"/>
              <a:gd name="connsiteY173" fmla="*/ 302178 h 6858000"/>
              <a:gd name="connsiteX174" fmla="*/ 103243 w 1605470"/>
              <a:gd name="connsiteY174" fmla="*/ 211375 h 6858000"/>
              <a:gd name="connsiteX175" fmla="*/ 94571 w 1605470"/>
              <a:gd name="connsiteY175" fmla="*/ 184179 h 6858000"/>
              <a:gd name="connsiteX176" fmla="*/ 13437 w 1605470"/>
              <a:gd name="connsiteY176" fmla="*/ 19287 h 6858000"/>
              <a:gd name="connsiteX177" fmla="*/ 0 w 1605470"/>
              <a:gd name="connsiteY17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59710 w 1605470"/>
              <a:gd name="connsiteY41" fmla="*/ 5564796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8807 w 1605470"/>
              <a:gd name="connsiteY58" fmla="*/ 5067850 h 6858000"/>
              <a:gd name="connsiteX59" fmla="*/ 721538 w 1605470"/>
              <a:gd name="connsiteY59" fmla="*/ 5060861 h 6858000"/>
              <a:gd name="connsiteX60" fmla="*/ 718242 w 1605470"/>
              <a:gd name="connsiteY60" fmla="*/ 5034192 h 6858000"/>
              <a:gd name="connsiteX61" fmla="*/ 719796 w 1605470"/>
              <a:gd name="connsiteY61" fmla="*/ 4993030 h 6858000"/>
              <a:gd name="connsiteX62" fmla="*/ 726705 w 1605470"/>
              <a:gd name="connsiteY62" fmla="*/ 4946844 h 6858000"/>
              <a:gd name="connsiteX63" fmla="*/ 722561 w 1605470"/>
              <a:gd name="connsiteY63" fmla="*/ 4932692 h 6858000"/>
              <a:gd name="connsiteX64" fmla="*/ 724935 w 1605470"/>
              <a:gd name="connsiteY64" fmla="*/ 4821504 h 6858000"/>
              <a:gd name="connsiteX65" fmla="*/ 732118 w 1605470"/>
              <a:gd name="connsiteY65" fmla="*/ 4801535 h 6858000"/>
              <a:gd name="connsiteX66" fmla="*/ 739787 w 1605470"/>
              <a:gd name="connsiteY66" fmla="*/ 4797794 h 6858000"/>
              <a:gd name="connsiteX67" fmla="*/ 741081 w 1605470"/>
              <a:gd name="connsiteY67" fmla="*/ 4784526 h 6858000"/>
              <a:gd name="connsiteX68" fmla="*/ 742865 w 1605470"/>
              <a:gd name="connsiteY68" fmla="*/ 4781211 h 6858000"/>
              <a:gd name="connsiteX69" fmla="*/ 751652 w 1605470"/>
              <a:gd name="connsiteY69" fmla="*/ 4761984 h 6858000"/>
              <a:gd name="connsiteX70" fmla="*/ 747700 w 1605470"/>
              <a:gd name="connsiteY70" fmla="*/ 4690749 h 6858000"/>
              <a:gd name="connsiteX71" fmla="*/ 743180 w 1605470"/>
              <a:gd name="connsiteY71" fmla="*/ 4584173 h 6858000"/>
              <a:gd name="connsiteX72" fmla="*/ 738263 w 1605470"/>
              <a:gd name="connsiteY72" fmla="*/ 4444346 h 6858000"/>
              <a:gd name="connsiteX73" fmla="*/ 756542 w 1605470"/>
              <a:gd name="connsiteY73" fmla="*/ 4350346 h 6858000"/>
              <a:gd name="connsiteX74" fmla="*/ 715481 w 1605470"/>
              <a:gd name="connsiteY74" fmla="*/ 4214165 h 6858000"/>
              <a:gd name="connsiteX75" fmla="*/ 719554 w 1605470"/>
              <a:gd name="connsiteY75" fmla="*/ 4090296 h 6858000"/>
              <a:gd name="connsiteX76" fmla="*/ 704810 w 1605470"/>
              <a:gd name="connsiteY76" fmla="*/ 4033999 h 6858000"/>
              <a:gd name="connsiteX77" fmla="*/ 705959 w 1605470"/>
              <a:gd name="connsiteY77" fmla="*/ 4031933 h 6858000"/>
              <a:gd name="connsiteX78" fmla="*/ 704535 w 1605470"/>
              <a:gd name="connsiteY78" fmla="*/ 4013953 h 6858000"/>
              <a:gd name="connsiteX79" fmla="*/ 700443 w 1605470"/>
              <a:gd name="connsiteY79" fmla="*/ 4010511 h 6858000"/>
              <a:gd name="connsiteX80" fmla="*/ 698282 w 1605470"/>
              <a:gd name="connsiteY80" fmla="*/ 3998331 h 6858000"/>
              <a:gd name="connsiteX81" fmla="*/ 690830 w 1605470"/>
              <a:gd name="connsiteY81" fmla="*/ 3974753 h 6858000"/>
              <a:gd name="connsiteX82" fmla="*/ 692428 w 1605470"/>
              <a:gd name="connsiteY82" fmla="*/ 3969950 h 6858000"/>
              <a:gd name="connsiteX83" fmla="*/ 685850 w 1605470"/>
              <a:gd name="connsiteY83" fmla="*/ 3933779 h 6858000"/>
              <a:gd name="connsiteX84" fmla="*/ 687181 w 1605470"/>
              <a:gd name="connsiteY84" fmla="*/ 3933093 h 6858000"/>
              <a:gd name="connsiteX85" fmla="*/ 691535 w 1605470"/>
              <a:gd name="connsiteY85" fmla="*/ 3922082 h 6858000"/>
              <a:gd name="connsiteX86" fmla="*/ 696613 w 1605470"/>
              <a:gd name="connsiteY86" fmla="*/ 3901461 h 6858000"/>
              <a:gd name="connsiteX87" fmla="*/ 719207 w 1605470"/>
              <a:gd name="connsiteY87" fmla="*/ 3813873 h 6858000"/>
              <a:gd name="connsiteX88" fmla="*/ 718632 w 1605470"/>
              <a:gd name="connsiteY88" fmla="*/ 3806161 h 6858000"/>
              <a:gd name="connsiteX89" fmla="*/ 718939 w 1605470"/>
              <a:gd name="connsiteY89" fmla="*/ 3805957 h 6858000"/>
              <a:gd name="connsiteX90" fmla="*/ 718966 w 1605470"/>
              <a:gd name="connsiteY90" fmla="*/ 3797724 h 6858000"/>
              <a:gd name="connsiteX91" fmla="*/ 717581 w 1605470"/>
              <a:gd name="connsiteY91" fmla="*/ 3792098 h 6858000"/>
              <a:gd name="connsiteX92" fmla="*/ 716465 w 1605470"/>
              <a:gd name="connsiteY92" fmla="*/ 3777135 h 6858000"/>
              <a:gd name="connsiteX93" fmla="*/ 718198 w 1605470"/>
              <a:gd name="connsiteY93" fmla="*/ 3771656 h 6858000"/>
              <a:gd name="connsiteX94" fmla="*/ 721941 w 1605470"/>
              <a:gd name="connsiteY94" fmla="*/ 3769007 h 6858000"/>
              <a:gd name="connsiteX95" fmla="*/ 721407 w 1605470"/>
              <a:gd name="connsiteY95" fmla="*/ 3767709 h 6858000"/>
              <a:gd name="connsiteX96" fmla="*/ 730103 w 1605470"/>
              <a:gd name="connsiteY96" fmla="*/ 3738082 h 6858000"/>
              <a:gd name="connsiteX97" fmla="*/ 737449 w 1605470"/>
              <a:gd name="connsiteY97" fmla="*/ 3673397 h 6858000"/>
              <a:gd name="connsiteX98" fmla="*/ 736745 w 1605470"/>
              <a:gd name="connsiteY98" fmla="*/ 3637109 h 6858000"/>
              <a:gd name="connsiteX99" fmla="*/ 740188 w 1605470"/>
              <a:gd name="connsiteY99" fmla="*/ 3536883 h 6858000"/>
              <a:gd name="connsiteX100" fmla="*/ 747726 w 1605470"/>
              <a:gd name="connsiteY100" fmla="*/ 3435652 h 6858000"/>
              <a:gd name="connsiteX101" fmla="*/ 774383 w 1605470"/>
              <a:gd name="connsiteY101" fmla="*/ 3381564 h 6858000"/>
              <a:gd name="connsiteX102" fmla="*/ 774870 w 1605470"/>
              <a:gd name="connsiteY102" fmla="*/ 3375761 h 6858000"/>
              <a:gd name="connsiteX103" fmla="*/ 770510 w 1605470"/>
              <a:gd name="connsiteY103" fmla="*/ 3361844 h 6858000"/>
              <a:gd name="connsiteX104" fmla="*/ 767933 w 1605470"/>
              <a:gd name="connsiteY104" fmla="*/ 3356929 h 6858000"/>
              <a:gd name="connsiteX105" fmla="*/ 766158 w 1605470"/>
              <a:gd name="connsiteY105" fmla="*/ 3349058 h 6858000"/>
              <a:gd name="connsiteX106" fmla="*/ 766414 w 1605470"/>
              <a:gd name="connsiteY106" fmla="*/ 3348763 h 6858000"/>
              <a:gd name="connsiteX107" fmla="*/ 764166 w 1605470"/>
              <a:gd name="connsiteY107" fmla="*/ 3341588 h 6858000"/>
              <a:gd name="connsiteX108" fmla="*/ 749397 w 1605470"/>
              <a:gd name="connsiteY108" fmla="*/ 3307769 h 6858000"/>
              <a:gd name="connsiteX109" fmla="*/ 766960 w 1605470"/>
              <a:gd name="connsiteY109" fmla="*/ 3250522 h 6858000"/>
              <a:gd name="connsiteX110" fmla="*/ 767385 w 1605470"/>
              <a:gd name="connsiteY110" fmla="*/ 3229163 h 6858000"/>
              <a:gd name="connsiteX111" fmla="*/ 769208 w 1605470"/>
              <a:gd name="connsiteY111" fmla="*/ 3217217 h 6858000"/>
              <a:gd name="connsiteX112" fmla="*/ 770350 w 1605470"/>
              <a:gd name="connsiteY112" fmla="*/ 3216125 h 6858000"/>
              <a:gd name="connsiteX113" fmla="*/ 756043 w 1605470"/>
              <a:gd name="connsiteY113" fmla="*/ 3183755 h 6858000"/>
              <a:gd name="connsiteX114" fmla="*/ 756544 w 1605470"/>
              <a:gd name="connsiteY114" fmla="*/ 3178642 h 6858000"/>
              <a:gd name="connsiteX115" fmla="*/ 744144 w 1605470"/>
              <a:gd name="connsiteY115" fmla="*/ 3158586 h 6858000"/>
              <a:gd name="connsiteX116" fmla="*/ 739378 w 1605470"/>
              <a:gd name="connsiteY116" fmla="*/ 3147669 h 6858000"/>
              <a:gd name="connsiteX117" fmla="*/ 734648 w 1605470"/>
              <a:gd name="connsiteY117" fmla="*/ 3145733 h 6858000"/>
              <a:gd name="connsiteX118" fmla="*/ 729329 w 1605470"/>
              <a:gd name="connsiteY118" fmla="*/ 3129034 h 6858000"/>
              <a:gd name="connsiteX119" fmla="*/ 729994 w 1605470"/>
              <a:gd name="connsiteY119" fmla="*/ 3126682 h 6858000"/>
              <a:gd name="connsiteX120" fmla="*/ 720862 w 1605470"/>
              <a:gd name="connsiteY120" fmla="*/ 3114519 h 6858000"/>
              <a:gd name="connsiteX121" fmla="*/ 707471 w 1605470"/>
              <a:gd name="connsiteY121" fmla="*/ 3106272 h 6858000"/>
              <a:gd name="connsiteX122" fmla="*/ 680201 w 1605470"/>
              <a:gd name="connsiteY122" fmla="*/ 2958185 h 6858000"/>
              <a:gd name="connsiteX123" fmla="*/ 622815 w 1605470"/>
              <a:gd name="connsiteY123" fmla="*/ 2762989 h 6858000"/>
              <a:gd name="connsiteX124" fmla="*/ 571733 w 1605470"/>
              <a:gd name="connsiteY124" fmla="*/ 2554718 h 6858000"/>
              <a:gd name="connsiteX125" fmla="*/ 551827 w 1605470"/>
              <a:gd name="connsiteY125" fmla="*/ 2485734 h 6858000"/>
              <a:gd name="connsiteX126" fmla="*/ 542550 w 1605470"/>
              <a:gd name="connsiteY126" fmla="*/ 2447068 h 6858000"/>
              <a:gd name="connsiteX127" fmla="*/ 529511 w 1605470"/>
              <a:gd name="connsiteY127" fmla="*/ 2425819 h 6858000"/>
              <a:gd name="connsiteX128" fmla="*/ 528878 w 1605470"/>
              <a:gd name="connsiteY128" fmla="*/ 2408971 h 6858000"/>
              <a:gd name="connsiteX129" fmla="*/ 535510 w 1605470"/>
              <a:gd name="connsiteY129" fmla="*/ 2402874 h 6858000"/>
              <a:gd name="connsiteX130" fmla="*/ 538122 w 1605470"/>
              <a:gd name="connsiteY130" fmla="*/ 2381443 h 6858000"/>
              <a:gd name="connsiteX131" fmla="*/ 514451 w 1605470"/>
              <a:gd name="connsiteY131" fmla="*/ 2261920 h 6858000"/>
              <a:gd name="connsiteX132" fmla="*/ 486968 w 1605470"/>
              <a:gd name="connsiteY132" fmla="*/ 2182937 h 6858000"/>
              <a:gd name="connsiteX133" fmla="*/ 488555 w 1605470"/>
              <a:gd name="connsiteY133" fmla="*/ 2155135 h 6858000"/>
              <a:gd name="connsiteX134" fmla="*/ 486013 w 1605470"/>
              <a:gd name="connsiteY134" fmla="*/ 2118008 h 6858000"/>
              <a:gd name="connsiteX135" fmla="*/ 487006 w 1605470"/>
              <a:gd name="connsiteY135" fmla="*/ 2050531 h 6858000"/>
              <a:gd name="connsiteX136" fmla="*/ 478812 w 1605470"/>
              <a:gd name="connsiteY136" fmla="*/ 1963269 h 6858000"/>
              <a:gd name="connsiteX137" fmla="*/ 442619 w 1605470"/>
              <a:gd name="connsiteY137" fmla="*/ 1910499 h 6858000"/>
              <a:gd name="connsiteX138" fmla="*/ 446785 w 1605470"/>
              <a:gd name="connsiteY138" fmla="*/ 1903212 h 6858000"/>
              <a:gd name="connsiteX139" fmla="*/ 436547 w 1605470"/>
              <a:gd name="connsiteY139" fmla="*/ 1861531 h 6858000"/>
              <a:gd name="connsiteX140" fmla="*/ 390346 w 1605470"/>
              <a:gd name="connsiteY140" fmla="*/ 1732919 h 6858000"/>
              <a:gd name="connsiteX141" fmla="*/ 362657 w 1605470"/>
              <a:gd name="connsiteY141" fmla="*/ 1663540 h 6858000"/>
              <a:gd name="connsiteX142" fmla="*/ 361783 w 1605470"/>
              <a:gd name="connsiteY142" fmla="*/ 1615777 h 6858000"/>
              <a:gd name="connsiteX143" fmla="*/ 342578 w 1605470"/>
              <a:gd name="connsiteY143" fmla="*/ 1563678 h 6858000"/>
              <a:gd name="connsiteX144" fmla="*/ 355658 w 1605470"/>
              <a:gd name="connsiteY144" fmla="*/ 1519474 h 6858000"/>
              <a:gd name="connsiteX145" fmla="*/ 348400 w 1605470"/>
              <a:gd name="connsiteY145" fmla="*/ 1477995 h 6858000"/>
              <a:gd name="connsiteX146" fmla="*/ 334485 w 1605470"/>
              <a:gd name="connsiteY146" fmla="*/ 1373769 h 6858000"/>
              <a:gd name="connsiteX147" fmla="*/ 342792 w 1605470"/>
              <a:gd name="connsiteY147" fmla="*/ 1307086 h 6858000"/>
              <a:gd name="connsiteX148" fmla="*/ 343980 w 1605470"/>
              <a:gd name="connsiteY148" fmla="*/ 1189033 h 6858000"/>
              <a:gd name="connsiteX149" fmla="*/ 348665 w 1605470"/>
              <a:gd name="connsiteY149" fmla="*/ 1168288 h 6858000"/>
              <a:gd name="connsiteX150" fmla="*/ 340947 w 1605470"/>
              <a:gd name="connsiteY150" fmla="*/ 1142577 h 6858000"/>
              <a:gd name="connsiteX151" fmla="*/ 330253 w 1605470"/>
              <a:gd name="connsiteY151" fmla="*/ 1088484 h 6858000"/>
              <a:gd name="connsiteX152" fmla="*/ 318989 w 1605470"/>
              <a:gd name="connsiteY152" fmla="*/ 1016103 h 6858000"/>
              <a:gd name="connsiteX153" fmla="*/ 320445 w 1605470"/>
              <a:gd name="connsiteY153" fmla="*/ 932283 h 6858000"/>
              <a:gd name="connsiteX154" fmla="*/ 322681 w 1605470"/>
              <a:gd name="connsiteY154" fmla="*/ 915925 h 6858000"/>
              <a:gd name="connsiteX155" fmla="*/ 315310 w 1605470"/>
              <a:gd name="connsiteY155" fmla="*/ 896999 h 6858000"/>
              <a:gd name="connsiteX156" fmla="*/ 284718 w 1605470"/>
              <a:gd name="connsiteY156" fmla="*/ 821517 h 6858000"/>
              <a:gd name="connsiteX157" fmla="*/ 263668 w 1605470"/>
              <a:gd name="connsiteY157" fmla="*/ 751353 h 6858000"/>
              <a:gd name="connsiteX158" fmla="*/ 263226 w 1605470"/>
              <a:gd name="connsiteY158" fmla="*/ 721230 h 6858000"/>
              <a:gd name="connsiteX159" fmla="*/ 248897 w 1605470"/>
              <a:gd name="connsiteY159" fmla="*/ 681659 h 6858000"/>
              <a:gd name="connsiteX160" fmla="*/ 234316 w 1605470"/>
              <a:gd name="connsiteY160" fmla="*/ 635218 h 6858000"/>
              <a:gd name="connsiteX161" fmla="*/ 239327 w 1605470"/>
              <a:gd name="connsiteY161" fmla="*/ 613763 h 6858000"/>
              <a:gd name="connsiteX162" fmla="*/ 225269 w 1605470"/>
              <a:gd name="connsiteY162" fmla="*/ 598582 h 6858000"/>
              <a:gd name="connsiteX163" fmla="*/ 224950 w 1605470"/>
              <a:gd name="connsiteY163" fmla="*/ 576846 h 6858000"/>
              <a:gd name="connsiteX164" fmla="*/ 204576 w 1605470"/>
              <a:gd name="connsiteY164" fmla="*/ 530055 h 6858000"/>
              <a:gd name="connsiteX165" fmla="*/ 219064 w 1605470"/>
              <a:gd name="connsiteY165" fmla="*/ 469651 h 6858000"/>
              <a:gd name="connsiteX166" fmla="*/ 195012 w 1605470"/>
              <a:gd name="connsiteY166" fmla="*/ 448559 h 6858000"/>
              <a:gd name="connsiteX167" fmla="*/ 201434 w 1605470"/>
              <a:gd name="connsiteY167" fmla="*/ 441529 h 6858000"/>
              <a:gd name="connsiteX168" fmla="*/ 200655 w 1605470"/>
              <a:gd name="connsiteY168" fmla="*/ 428927 h 6858000"/>
              <a:gd name="connsiteX169" fmla="*/ 190059 w 1605470"/>
              <a:gd name="connsiteY169" fmla="*/ 430161 h 6858000"/>
              <a:gd name="connsiteX170" fmla="*/ 167079 w 1605470"/>
              <a:gd name="connsiteY170" fmla="*/ 367211 h 6858000"/>
              <a:gd name="connsiteX171" fmla="*/ 124571 w 1605470"/>
              <a:gd name="connsiteY171" fmla="*/ 302178 h 6858000"/>
              <a:gd name="connsiteX172" fmla="*/ 103243 w 1605470"/>
              <a:gd name="connsiteY172" fmla="*/ 211375 h 6858000"/>
              <a:gd name="connsiteX173" fmla="*/ 94571 w 1605470"/>
              <a:gd name="connsiteY173" fmla="*/ 184179 h 6858000"/>
              <a:gd name="connsiteX174" fmla="*/ 13437 w 1605470"/>
              <a:gd name="connsiteY174" fmla="*/ 19287 h 6858000"/>
              <a:gd name="connsiteX175" fmla="*/ 0 w 1605470"/>
              <a:gd name="connsiteY17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18807 w 1605470"/>
              <a:gd name="connsiteY57" fmla="*/ 5067850 h 6858000"/>
              <a:gd name="connsiteX58" fmla="*/ 721538 w 1605470"/>
              <a:gd name="connsiteY58" fmla="*/ 5060861 h 6858000"/>
              <a:gd name="connsiteX59" fmla="*/ 718242 w 1605470"/>
              <a:gd name="connsiteY59" fmla="*/ 5034192 h 6858000"/>
              <a:gd name="connsiteX60" fmla="*/ 719796 w 1605470"/>
              <a:gd name="connsiteY60" fmla="*/ 4993030 h 6858000"/>
              <a:gd name="connsiteX61" fmla="*/ 726705 w 1605470"/>
              <a:gd name="connsiteY61" fmla="*/ 4946844 h 6858000"/>
              <a:gd name="connsiteX62" fmla="*/ 722561 w 1605470"/>
              <a:gd name="connsiteY62" fmla="*/ 4932692 h 6858000"/>
              <a:gd name="connsiteX63" fmla="*/ 724935 w 1605470"/>
              <a:gd name="connsiteY63" fmla="*/ 4821504 h 6858000"/>
              <a:gd name="connsiteX64" fmla="*/ 732118 w 1605470"/>
              <a:gd name="connsiteY64" fmla="*/ 4801535 h 6858000"/>
              <a:gd name="connsiteX65" fmla="*/ 739787 w 1605470"/>
              <a:gd name="connsiteY65" fmla="*/ 4797794 h 6858000"/>
              <a:gd name="connsiteX66" fmla="*/ 741081 w 1605470"/>
              <a:gd name="connsiteY66" fmla="*/ 4784526 h 6858000"/>
              <a:gd name="connsiteX67" fmla="*/ 742865 w 1605470"/>
              <a:gd name="connsiteY67" fmla="*/ 4781211 h 6858000"/>
              <a:gd name="connsiteX68" fmla="*/ 751652 w 1605470"/>
              <a:gd name="connsiteY68" fmla="*/ 4761984 h 6858000"/>
              <a:gd name="connsiteX69" fmla="*/ 747700 w 1605470"/>
              <a:gd name="connsiteY69" fmla="*/ 4690749 h 6858000"/>
              <a:gd name="connsiteX70" fmla="*/ 743180 w 1605470"/>
              <a:gd name="connsiteY70" fmla="*/ 4584173 h 6858000"/>
              <a:gd name="connsiteX71" fmla="*/ 738263 w 1605470"/>
              <a:gd name="connsiteY71" fmla="*/ 4444346 h 6858000"/>
              <a:gd name="connsiteX72" fmla="*/ 756542 w 1605470"/>
              <a:gd name="connsiteY72" fmla="*/ 4350346 h 6858000"/>
              <a:gd name="connsiteX73" fmla="*/ 715481 w 1605470"/>
              <a:gd name="connsiteY73" fmla="*/ 4214165 h 6858000"/>
              <a:gd name="connsiteX74" fmla="*/ 719554 w 1605470"/>
              <a:gd name="connsiteY74" fmla="*/ 4090296 h 6858000"/>
              <a:gd name="connsiteX75" fmla="*/ 704810 w 1605470"/>
              <a:gd name="connsiteY75" fmla="*/ 4033999 h 6858000"/>
              <a:gd name="connsiteX76" fmla="*/ 705959 w 1605470"/>
              <a:gd name="connsiteY76" fmla="*/ 4031933 h 6858000"/>
              <a:gd name="connsiteX77" fmla="*/ 704535 w 1605470"/>
              <a:gd name="connsiteY77" fmla="*/ 4013953 h 6858000"/>
              <a:gd name="connsiteX78" fmla="*/ 700443 w 1605470"/>
              <a:gd name="connsiteY78" fmla="*/ 4010511 h 6858000"/>
              <a:gd name="connsiteX79" fmla="*/ 698282 w 1605470"/>
              <a:gd name="connsiteY79" fmla="*/ 3998331 h 6858000"/>
              <a:gd name="connsiteX80" fmla="*/ 690830 w 1605470"/>
              <a:gd name="connsiteY80" fmla="*/ 3974753 h 6858000"/>
              <a:gd name="connsiteX81" fmla="*/ 692428 w 1605470"/>
              <a:gd name="connsiteY81" fmla="*/ 3969950 h 6858000"/>
              <a:gd name="connsiteX82" fmla="*/ 685850 w 1605470"/>
              <a:gd name="connsiteY82" fmla="*/ 3933779 h 6858000"/>
              <a:gd name="connsiteX83" fmla="*/ 687181 w 1605470"/>
              <a:gd name="connsiteY83" fmla="*/ 3933093 h 6858000"/>
              <a:gd name="connsiteX84" fmla="*/ 691535 w 1605470"/>
              <a:gd name="connsiteY84" fmla="*/ 3922082 h 6858000"/>
              <a:gd name="connsiteX85" fmla="*/ 696613 w 1605470"/>
              <a:gd name="connsiteY85" fmla="*/ 3901461 h 6858000"/>
              <a:gd name="connsiteX86" fmla="*/ 719207 w 1605470"/>
              <a:gd name="connsiteY86" fmla="*/ 3813873 h 6858000"/>
              <a:gd name="connsiteX87" fmla="*/ 718632 w 1605470"/>
              <a:gd name="connsiteY87" fmla="*/ 3806161 h 6858000"/>
              <a:gd name="connsiteX88" fmla="*/ 718939 w 1605470"/>
              <a:gd name="connsiteY88" fmla="*/ 3805957 h 6858000"/>
              <a:gd name="connsiteX89" fmla="*/ 718966 w 1605470"/>
              <a:gd name="connsiteY89" fmla="*/ 3797724 h 6858000"/>
              <a:gd name="connsiteX90" fmla="*/ 717581 w 1605470"/>
              <a:gd name="connsiteY90" fmla="*/ 3792098 h 6858000"/>
              <a:gd name="connsiteX91" fmla="*/ 716465 w 1605470"/>
              <a:gd name="connsiteY91" fmla="*/ 3777135 h 6858000"/>
              <a:gd name="connsiteX92" fmla="*/ 718198 w 1605470"/>
              <a:gd name="connsiteY92" fmla="*/ 3771656 h 6858000"/>
              <a:gd name="connsiteX93" fmla="*/ 721941 w 1605470"/>
              <a:gd name="connsiteY93" fmla="*/ 3769007 h 6858000"/>
              <a:gd name="connsiteX94" fmla="*/ 721407 w 1605470"/>
              <a:gd name="connsiteY94" fmla="*/ 3767709 h 6858000"/>
              <a:gd name="connsiteX95" fmla="*/ 730103 w 1605470"/>
              <a:gd name="connsiteY95" fmla="*/ 3738082 h 6858000"/>
              <a:gd name="connsiteX96" fmla="*/ 737449 w 1605470"/>
              <a:gd name="connsiteY96" fmla="*/ 3673397 h 6858000"/>
              <a:gd name="connsiteX97" fmla="*/ 736745 w 1605470"/>
              <a:gd name="connsiteY97" fmla="*/ 3637109 h 6858000"/>
              <a:gd name="connsiteX98" fmla="*/ 740188 w 1605470"/>
              <a:gd name="connsiteY98" fmla="*/ 3536883 h 6858000"/>
              <a:gd name="connsiteX99" fmla="*/ 747726 w 1605470"/>
              <a:gd name="connsiteY99" fmla="*/ 3435652 h 6858000"/>
              <a:gd name="connsiteX100" fmla="*/ 774383 w 1605470"/>
              <a:gd name="connsiteY100" fmla="*/ 3381564 h 6858000"/>
              <a:gd name="connsiteX101" fmla="*/ 774870 w 1605470"/>
              <a:gd name="connsiteY101" fmla="*/ 3375761 h 6858000"/>
              <a:gd name="connsiteX102" fmla="*/ 770510 w 1605470"/>
              <a:gd name="connsiteY102" fmla="*/ 3361844 h 6858000"/>
              <a:gd name="connsiteX103" fmla="*/ 767933 w 1605470"/>
              <a:gd name="connsiteY103" fmla="*/ 3356929 h 6858000"/>
              <a:gd name="connsiteX104" fmla="*/ 766158 w 1605470"/>
              <a:gd name="connsiteY104" fmla="*/ 3349058 h 6858000"/>
              <a:gd name="connsiteX105" fmla="*/ 766414 w 1605470"/>
              <a:gd name="connsiteY105" fmla="*/ 3348763 h 6858000"/>
              <a:gd name="connsiteX106" fmla="*/ 764166 w 1605470"/>
              <a:gd name="connsiteY106" fmla="*/ 3341588 h 6858000"/>
              <a:gd name="connsiteX107" fmla="*/ 749397 w 1605470"/>
              <a:gd name="connsiteY107" fmla="*/ 3307769 h 6858000"/>
              <a:gd name="connsiteX108" fmla="*/ 766960 w 1605470"/>
              <a:gd name="connsiteY108" fmla="*/ 3250522 h 6858000"/>
              <a:gd name="connsiteX109" fmla="*/ 767385 w 1605470"/>
              <a:gd name="connsiteY109" fmla="*/ 3229163 h 6858000"/>
              <a:gd name="connsiteX110" fmla="*/ 769208 w 1605470"/>
              <a:gd name="connsiteY110" fmla="*/ 3217217 h 6858000"/>
              <a:gd name="connsiteX111" fmla="*/ 770350 w 1605470"/>
              <a:gd name="connsiteY111" fmla="*/ 3216125 h 6858000"/>
              <a:gd name="connsiteX112" fmla="*/ 756043 w 1605470"/>
              <a:gd name="connsiteY112" fmla="*/ 3183755 h 6858000"/>
              <a:gd name="connsiteX113" fmla="*/ 756544 w 1605470"/>
              <a:gd name="connsiteY113" fmla="*/ 3178642 h 6858000"/>
              <a:gd name="connsiteX114" fmla="*/ 744144 w 1605470"/>
              <a:gd name="connsiteY114" fmla="*/ 3158586 h 6858000"/>
              <a:gd name="connsiteX115" fmla="*/ 739378 w 1605470"/>
              <a:gd name="connsiteY115" fmla="*/ 3147669 h 6858000"/>
              <a:gd name="connsiteX116" fmla="*/ 734648 w 1605470"/>
              <a:gd name="connsiteY116" fmla="*/ 3145733 h 6858000"/>
              <a:gd name="connsiteX117" fmla="*/ 729329 w 1605470"/>
              <a:gd name="connsiteY117" fmla="*/ 3129034 h 6858000"/>
              <a:gd name="connsiteX118" fmla="*/ 729994 w 1605470"/>
              <a:gd name="connsiteY118" fmla="*/ 3126682 h 6858000"/>
              <a:gd name="connsiteX119" fmla="*/ 720862 w 1605470"/>
              <a:gd name="connsiteY119" fmla="*/ 3114519 h 6858000"/>
              <a:gd name="connsiteX120" fmla="*/ 707471 w 1605470"/>
              <a:gd name="connsiteY120" fmla="*/ 3106272 h 6858000"/>
              <a:gd name="connsiteX121" fmla="*/ 680201 w 1605470"/>
              <a:gd name="connsiteY121" fmla="*/ 2958185 h 6858000"/>
              <a:gd name="connsiteX122" fmla="*/ 622815 w 1605470"/>
              <a:gd name="connsiteY122" fmla="*/ 2762989 h 6858000"/>
              <a:gd name="connsiteX123" fmla="*/ 571733 w 1605470"/>
              <a:gd name="connsiteY123" fmla="*/ 2554718 h 6858000"/>
              <a:gd name="connsiteX124" fmla="*/ 551827 w 1605470"/>
              <a:gd name="connsiteY124" fmla="*/ 2485734 h 6858000"/>
              <a:gd name="connsiteX125" fmla="*/ 542550 w 1605470"/>
              <a:gd name="connsiteY125" fmla="*/ 2447068 h 6858000"/>
              <a:gd name="connsiteX126" fmla="*/ 529511 w 1605470"/>
              <a:gd name="connsiteY126" fmla="*/ 2425819 h 6858000"/>
              <a:gd name="connsiteX127" fmla="*/ 528878 w 1605470"/>
              <a:gd name="connsiteY127" fmla="*/ 2408971 h 6858000"/>
              <a:gd name="connsiteX128" fmla="*/ 535510 w 1605470"/>
              <a:gd name="connsiteY128" fmla="*/ 2402874 h 6858000"/>
              <a:gd name="connsiteX129" fmla="*/ 538122 w 1605470"/>
              <a:gd name="connsiteY129" fmla="*/ 2381443 h 6858000"/>
              <a:gd name="connsiteX130" fmla="*/ 514451 w 1605470"/>
              <a:gd name="connsiteY130" fmla="*/ 2261920 h 6858000"/>
              <a:gd name="connsiteX131" fmla="*/ 486968 w 1605470"/>
              <a:gd name="connsiteY131" fmla="*/ 2182937 h 6858000"/>
              <a:gd name="connsiteX132" fmla="*/ 488555 w 1605470"/>
              <a:gd name="connsiteY132" fmla="*/ 2155135 h 6858000"/>
              <a:gd name="connsiteX133" fmla="*/ 486013 w 1605470"/>
              <a:gd name="connsiteY133" fmla="*/ 2118008 h 6858000"/>
              <a:gd name="connsiteX134" fmla="*/ 487006 w 1605470"/>
              <a:gd name="connsiteY134" fmla="*/ 2050531 h 6858000"/>
              <a:gd name="connsiteX135" fmla="*/ 478812 w 1605470"/>
              <a:gd name="connsiteY135" fmla="*/ 1963269 h 6858000"/>
              <a:gd name="connsiteX136" fmla="*/ 442619 w 1605470"/>
              <a:gd name="connsiteY136" fmla="*/ 1910499 h 6858000"/>
              <a:gd name="connsiteX137" fmla="*/ 446785 w 1605470"/>
              <a:gd name="connsiteY137" fmla="*/ 1903212 h 6858000"/>
              <a:gd name="connsiteX138" fmla="*/ 436547 w 1605470"/>
              <a:gd name="connsiteY138" fmla="*/ 1861531 h 6858000"/>
              <a:gd name="connsiteX139" fmla="*/ 390346 w 1605470"/>
              <a:gd name="connsiteY139" fmla="*/ 1732919 h 6858000"/>
              <a:gd name="connsiteX140" fmla="*/ 362657 w 1605470"/>
              <a:gd name="connsiteY140" fmla="*/ 1663540 h 6858000"/>
              <a:gd name="connsiteX141" fmla="*/ 361783 w 1605470"/>
              <a:gd name="connsiteY141" fmla="*/ 1615777 h 6858000"/>
              <a:gd name="connsiteX142" fmla="*/ 342578 w 1605470"/>
              <a:gd name="connsiteY142" fmla="*/ 1563678 h 6858000"/>
              <a:gd name="connsiteX143" fmla="*/ 355658 w 1605470"/>
              <a:gd name="connsiteY143" fmla="*/ 1519474 h 6858000"/>
              <a:gd name="connsiteX144" fmla="*/ 348400 w 1605470"/>
              <a:gd name="connsiteY144" fmla="*/ 1477995 h 6858000"/>
              <a:gd name="connsiteX145" fmla="*/ 334485 w 1605470"/>
              <a:gd name="connsiteY145" fmla="*/ 1373769 h 6858000"/>
              <a:gd name="connsiteX146" fmla="*/ 342792 w 1605470"/>
              <a:gd name="connsiteY146" fmla="*/ 1307086 h 6858000"/>
              <a:gd name="connsiteX147" fmla="*/ 343980 w 1605470"/>
              <a:gd name="connsiteY147" fmla="*/ 1189033 h 6858000"/>
              <a:gd name="connsiteX148" fmla="*/ 348665 w 1605470"/>
              <a:gd name="connsiteY148" fmla="*/ 1168288 h 6858000"/>
              <a:gd name="connsiteX149" fmla="*/ 340947 w 1605470"/>
              <a:gd name="connsiteY149" fmla="*/ 1142577 h 6858000"/>
              <a:gd name="connsiteX150" fmla="*/ 330253 w 1605470"/>
              <a:gd name="connsiteY150" fmla="*/ 1088484 h 6858000"/>
              <a:gd name="connsiteX151" fmla="*/ 318989 w 1605470"/>
              <a:gd name="connsiteY151" fmla="*/ 1016103 h 6858000"/>
              <a:gd name="connsiteX152" fmla="*/ 320445 w 1605470"/>
              <a:gd name="connsiteY152" fmla="*/ 932283 h 6858000"/>
              <a:gd name="connsiteX153" fmla="*/ 322681 w 1605470"/>
              <a:gd name="connsiteY153" fmla="*/ 915925 h 6858000"/>
              <a:gd name="connsiteX154" fmla="*/ 315310 w 1605470"/>
              <a:gd name="connsiteY154" fmla="*/ 896999 h 6858000"/>
              <a:gd name="connsiteX155" fmla="*/ 284718 w 1605470"/>
              <a:gd name="connsiteY155" fmla="*/ 821517 h 6858000"/>
              <a:gd name="connsiteX156" fmla="*/ 263668 w 1605470"/>
              <a:gd name="connsiteY156" fmla="*/ 751353 h 6858000"/>
              <a:gd name="connsiteX157" fmla="*/ 263226 w 1605470"/>
              <a:gd name="connsiteY157" fmla="*/ 721230 h 6858000"/>
              <a:gd name="connsiteX158" fmla="*/ 248897 w 1605470"/>
              <a:gd name="connsiteY158" fmla="*/ 681659 h 6858000"/>
              <a:gd name="connsiteX159" fmla="*/ 234316 w 1605470"/>
              <a:gd name="connsiteY159" fmla="*/ 635218 h 6858000"/>
              <a:gd name="connsiteX160" fmla="*/ 239327 w 1605470"/>
              <a:gd name="connsiteY160" fmla="*/ 613763 h 6858000"/>
              <a:gd name="connsiteX161" fmla="*/ 225269 w 1605470"/>
              <a:gd name="connsiteY161" fmla="*/ 598582 h 6858000"/>
              <a:gd name="connsiteX162" fmla="*/ 224950 w 1605470"/>
              <a:gd name="connsiteY162" fmla="*/ 576846 h 6858000"/>
              <a:gd name="connsiteX163" fmla="*/ 204576 w 1605470"/>
              <a:gd name="connsiteY163" fmla="*/ 530055 h 6858000"/>
              <a:gd name="connsiteX164" fmla="*/ 219064 w 1605470"/>
              <a:gd name="connsiteY164" fmla="*/ 469651 h 6858000"/>
              <a:gd name="connsiteX165" fmla="*/ 195012 w 1605470"/>
              <a:gd name="connsiteY165" fmla="*/ 448559 h 6858000"/>
              <a:gd name="connsiteX166" fmla="*/ 201434 w 1605470"/>
              <a:gd name="connsiteY166" fmla="*/ 441529 h 6858000"/>
              <a:gd name="connsiteX167" fmla="*/ 200655 w 1605470"/>
              <a:gd name="connsiteY167" fmla="*/ 428927 h 6858000"/>
              <a:gd name="connsiteX168" fmla="*/ 190059 w 1605470"/>
              <a:gd name="connsiteY168" fmla="*/ 430161 h 6858000"/>
              <a:gd name="connsiteX169" fmla="*/ 167079 w 1605470"/>
              <a:gd name="connsiteY169" fmla="*/ 367211 h 6858000"/>
              <a:gd name="connsiteX170" fmla="*/ 124571 w 1605470"/>
              <a:gd name="connsiteY170" fmla="*/ 302178 h 6858000"/>
              <a:gd name="connsiteX171" fmla="*/ 103243 w 1605470"/>
              <a:gd name="connsiteY171" fmla="*/ 211375 h 6858000"/>
              <a:gd name="connsiteX172" fmla="*/ 94571 w 1605470"/>
              <a:gd name="connsiteY172" fmla="*/ 184179 h 6858000"/>
              <a:gd name="connsiteX173" fmla="*/ 13437 w 1605470"/>
              <a:gd name="connsiteY173" fmla="*/ 19287 h 6858000"/>
              <a:gd name="connsiteX174" fmla="*/ 0 w 1605470"/>
              <a:gd name="connsiteY17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87214 w 1605470"/>
              <a:gd name="connsiteY41" fmla="*/ 5451511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63084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91557 w 1605470"/>
              <a:gd name="connsiteY40" fmla="*/ 5476393 h 6858000"/>
              <a:gd name="connsiteX41" fmla="*/ 622750 w 1605470"/>
              <a:gd name="connsiteY41" fmla="*/ 5396260 h 6858000"/>
              <a:gd name="connsiteX42" fmla="*/ 638731 w 1605470"/>
              <a:gd name="connsiteY42" fmla="*/ 5330009 h 6858000"/>
              <a:gd name="connsiteX43" fmla="*/ 672224 w 1605470"/>
              <a:gd name="connsiteY43" fmla="*/ 5273739 h 6858000"/>
              <a:gd name="connsiteX44" fmla="*/ 681823 w 1605470"/>
              <a:gd name="connsiteY44" fmla="*/ 5241779 h 6858000"/>
              <a:gd name="connsiteX45" fmla="*/ 693049 w 1605470"/>
              <a:gd name="connsiteY45" fmla="*/ 5225268 h 6858000"/>
              <a:gd name="connsiteX46" fmla="*/ 694069 w 1605470"/>
              <a:gd name="connsiteY46" fmla="*/ 5217684 h 6858000"/>
              <a:gd name="connsiteX47" fmla="*/ 701410 w 1605470"/>
              <a:gd name="connsiteY47" fmla="*/ 5193377 h 6858000"/>
              <a:gd name="connsiteX48" fmla="*/ 704713 w 1605470"/>
              <a:gd name="connsiteY48" fmla="*/ 5179288 h 6858000"/>
              <a:gd name="connsiteX49" fmla="*/ 705697 w 1605470"/>
              <a:gd name="connsiteY49" fmla="*/ 5173621 h 6858000"/>
              <a:gd name="connsiteX50" fmla="*/ 701331 w 1605470"/>
              <a:gd name="connsiteY50" fmla="*/ 5159961 h 6858000"/>
              <a:gd name="connsiteX51" fmla="*/ 708008 w 1605470"/>
              <a:gd name="connsiteY51" fmla="*/ 5144295 h 6858000"/>
              <a:gd name="connsiteX52" fmla="*/ 704941 w 1605470"/>
              <a:gd name="connsiteY52" fmla="*/ 5125185 h 6858000"/>
              <a:gd name="connsiteX53" fmla="*/ 711771 w 1605470"/>
              <a:gd name="connsiteY53" fmla="*/ 5121884 h 6858000"/>
              <a:gd name="connsiteX54" fmla="*/ 718807 w 1605470"/>
              <a:gd name="connsiteY54" fmla="*/ 5067850 h 6858000"/>
              <a:gd name="connsiteX55" fmla="*/ 721538 w 1605470"/>
              <a:gd name="connsiteY55" fmla="*/ 5060861 h 6858000"/>
              <a:gd name="connsiteX56" fmla="*/ 718242 w 1605470"/>
              <a:gd name="connsiteY56" fmla="*/ 5034192 h 6858000"/>
              <a:gd name="connsiteX57" fmla="*/ 719796 w 1605470"/>
              <a:gd name="connsiteY57" fmla="*/ 4993030 h 6858000"/>
              <a:gd name="connsiteX58" fmla="*/ 726705 w 1605470"/>
              <a:gd name="connsiteY58" fmla="*/ 4946844 h 6858000"/>
              <a:gd name="connsiteX59" fmla="*/ 722561 w 1605470"/>
              <a:gd name="connsiteY59" fmla="*/ 4932692 h 6858000"/>
              <a:gd name="connsiteX60" fmla="*/ 737964 w 1605470"/>
              <a:gd name="connsiteY60" fmla="*/ 4858827 h 6858000"/>
              <a:gd name="connsiteX61" fmla="*/ 732118 w 1605470"/>
              <a:gd name="connsiteY61" fmla="*/ 4801535 h 6858000"/>
              <a:gd name="connsiteX62" fmla="*/ 739787 w 1605470"/>
              <a:gd name="connsiteY62" fmla="*/ 4797794 h 6858000"/>
              <a:gd name="connsiteX63" fmla="*/ 741081 w 1605470"/>
              <a:gd name="connsiteY63" fmla="*/ 4784526 h 6858000"/>
              <a:gd name="connsiteX64" fmla="*/ 742865 w 1605470"/>
              <a:gd name="connsiteY64" fmla="*/ 4781211 h 6858000"/>
              <a:gd name="connsiteX65" fmla="*/ 751652 w 1605470"/>
              <a:gd name="connsiteY65" fmla="*/ 4761984 h 6858000"/>
              <a:gd name="connsiteX66" fmla="*/ 747700 w 1605470"/>
              <a:gd name="connsiteY66" fmla="*/ 4690749 h 6858000"/>
              <a:gd name="connsiteX67" fmla="*/ 743180 w 1605470"/>
              <a:gd name="connsiteY67" fmla="*/ 4584173 h 6858000"/>
              <a:gd name="connsiteX68" fmla="*/ 738263 w 1605470"/>
              <a:gd name="connsiteY68" fmla="*/ 4444346 h 6858000"/>
              <a:gd name="connsiteX69" fmla="*/ 734828 w 1605470"/>
              <a:gd name="connsiteY69" fmla="*/ 4375228 h 6858000"/>
              <a:gd name="connsiteX70" fmla="*/ 715481 w 1605470"/>
              <a:gd name="connsiteY70" fmla="*/ 4214165 h 6858000"/>
              <a:gd name="connsiteX71" fmla="*/ 719554 w 1605470"/>
              <a:gd name="connsiteY71" fmla="*/ 4090296 h 6858000"/>
              <a:gd name="connsiteX72" fmla="*/ 704810 w 1605470"/>
              <a:gd name="connsiteY72" fmla="*/ 4033999 h 6858000"/>
              <a:gd name="connsiteX73" fmla="*/ 705959 w 1605470"/>
              <a:gd name="connsiteY73" fmla="*/ 4031933 h 6858000"/>
              <a:gd name="connsiteX74" fmla="*/ 704535 w 1605470"/>
              <a:gd name="connsiteY74" fmla="*/ 4013953 h 6858000"/>
              <a:gd name="connsiteX75" fmla="*/ 700443 w 1605470"/>
              <a:gd name="connsiteY75" fmla="*/ 4010511 h 6858000"/>
              <a:gd name="connsiteX76" fmla="*/ 698282 w 1605470"/>
              <a:gd name="connsiteY76" fmla="*/ 3998331 h 6858000"/>
              <a:gd name="connsiteX77" fmla="*/ 690830 w 1605470"/>
              <a:gd name="connsiteY77" fmla="*/ 3974753 h 6858000"/>
              <a:gd name="connsiteX78" fmla="*/ 692428 w 1605470"/>
              <a:gd name="connsiteY78" fmla="*/ 3969950 h 6858000"/>
              <a:gd name="connsiteX79" fmla="*/ 685850 w 1605470"/>
              <a:gd name="connsiteY79" fmla="*/ 3933779 h 6858000"/>
              <a:gd name="connsiteX80" fmla="*/ 687181 w 1605470"/>
              <a:gd name="connsiteY80" fmla="*/ 3933093 h 6858000"/>
              <a:gd name="connsiteX81" fmla="*/ 691535 w 1605470"/>
              <a:gd name="connsiteY81" fmla="*/ 3922082 h 6858000"/>
              <a:gd name="connsiteX82" fmla="*/ 696613 w 1605470"/>
              <a:gd name="connsiteY82" fmla="*/ 3901461 h 6858000"/>
              <a:gd name="connsiteX83" fmla="*/ 719207 w 1605470"/>
              <a:gd name="connsiteY83" fmla="*/ 3813873 h 6858000"/>
              <a:gd name="connsiteX84" fmla="*/ 718632 w 1605470"/>
              <a:gd name="connsiteY84" fmla="*/ 3806161 h 6858000"/>
              <a:gd name="connsiteX85" fmla="*/ 718939 w 1605470"/>
              <a:gd name="connsiteY85" fmla="*/ 3805957 h 6858000"/>
              <a:gd name="connsiteX86" fmla="*/ 718966 w 1605470"/>
              <a:gd name="connsiteY86" fmla="*/ 3797724 h 6858000"/>
              <a:gd name="connsiteX87" fmla="*/ 717581 w 1605470"/>
              <a:gd name="connsiteY87" fmla="*/ 3792098 h 6858000"/>
              <a:gd name="connsiteX88" fmla="*/ 716465 w 1605470"/>
              <a:gd name="connsiteY88" fmla="*/ 3777135 h 6858000"/>
              <a:gd name="connsiteX89" fmla="*/ 718198 w 1605470"/>
              <a:gd name="connsiteY89" fmla="*/ 3771656 h 6858000"/>
              <a:gd name="connsiteX90" fmla="*/ 721941 w 1605470"/>
              <a:gd name="connsiteY90" fmla="*/ 3769007 h 6858000"/>
              <a:gd name="connsiteX91" fmla="*/ 721407 w 1605470"/>
              <a:gd name="connsiteY91" fmla="*/ 3767709 h 6858000"/>
              <a:gd name="connsiteX92" fmla="*/ 730103 w 1605470"/>
              <a:gd name="connsiteY92" fmla="*/ 3738082 h 6858000"/>
              <a:gd name="connsiteX93" fmla="*/ 737449 w 1605470"/>
              <a:gd name="connsiteY93" fmla="*/ 3673397 h 6858000"/>
              <a:gd name="connsiteX94" fmla="*/ 736745 w 1605470"/>
              <a:gd name="connsiteY94" fmla="*/ 3637109 h 6858000"/>
              <a:gd name="connsiteX95" fmla="*/ 740188 w 1605470"/>
              <a:gd name="connsiteY95" fmla="*/ 3536883 h 6858000"/>
              <a:gd name="connsiteX96" fmla="*/ 747726 w 1605470"/>
              <a:gd name="connsiteY96" fmla="*/ 3435652 h 6858000"/>
              <a:gd name="connsiteX97" fmla="*/ 774383 w 1605470"/>
              <a:gd name="connsiteY97" fmla="*/ 3381564 h 6858000"/>
              <a:gd name="connsiteX98" fmla="*/ 774870 w 1605470"/>
              <a:gd name="connsiteY98" fmla="*/ 3375761 h 6858000"/>
              <a:gd name="connsiteX99" fmla="*/ 770510 w 1605470"/>
              <a:gd name="connsiteY99" fmla="*/ 3361844 h 6858000"/>
              <a:gd name="connsiteX100" fmla="*/ 767933 w 1605470"/>
              <a:gd name="connsiteY100" fmla="*/ 3356929 h 6858000"/>
              <a:gd name="connsiteX101" fmla="*/ 766158 w 1605470"/>
              <a:gd name="connsiteY101" fmla="*/ 3349058 h 6858000"/>
              <a:gd name="connsiteX102" fmla="*/ 766414 w 1605470"/>
              <a:gd name="connsiteY102" fmla="*/ 3348763 h 6858000"/>
              <a:gd name="connsiteX103" fmla="*/ 764166 w 1605470"/>
              <a:gd name="connsiteY103" fmla="*/ 3341588 h 6858000"/>
              <a:gd name="connsiteX104" fmla="*/ 749397 w 1605470"/>
              <a:gd name="connsiteY104" fmla="*/ 3307769 h 6858000"/>
              <a:gd name="connsiteX105" fmla="*/ 766960 w 1605470"/>
              <a:gd name="connsiteY105" fmla="*/ 3250522 h 6858000"/>
              <a:gd name="connsiteX106" fmla="*/ 767385 w 1605470"/>
              <a:gd name="connsiteY106" fmla="*/ 3229163 h 6858000"/>
              <a:gd name="connsiteX107" fmla="*/ 769208 w 1605470"/>
              <a:gd name="connsiteY107" fmla="*/ 3217217 h 6858000"/>
              <a:gd name="connsiteX108" fmla="*/ 770350 w 1605470"/>
              <a:gd name="connsiteY108" fmla="*/ 3216125 h 6858000"/>
              <a:gd name="connsiteX109" fmla="*/ 756043 w 1605470"/>
              <a:gd name="connsiteY109" fmla="*/ 3183755 h 6858000"/>
              <a:gd name="connsiteX110" fmla="*/ 756544 w 1605470"/>
              <a:gd name="connsiteY110" fmla="*/ 3178642 h 6858000"/>
              <a:gd name="connsiteX111" fmla="*/ 744144 w 1605470"/>
              <a:gd name="connsiteY111" fmla="*/ 3158586 h 6858000"/>
              <a:gd name="connsiteX112" fmla="*/ 739378 w 1605470"/>
              <a:gd name="connsiteY112" fmla="*/ 3147669 h 6858000"/>
              <a:gd name="connsiteX113" fmla="*/ 734648 w 1605470"/>
              <a:gd name="connsiteY113" fmla="*/ 3145733 h 6858000"/>
              <a:gd name="connsiteX114" fmla="*/ 729329 w 1605470"/>
              <a:gd name="connsiteY114" fmla="*/ 3129034 h 6858000"/>
              <a:gd name="connsiteX115" fmla="*/ 729994 w 1605470"/>
              <a:gd name="connsiteY115" fmla="*/ 3126682 h 6858000"/>
              <a:gd name="connsiteX116" fmla="*/ 720862 w 1605470"/>
              <a:gd name="connsiteY116" fmla="*/ 3114519 h 6858000"/>
              <a:gd name="connsiteX117" fmla="*/ 707471 w 1605470"/>
              <a:gd name="connsiteY117" fmla="*/ 3106272 h 6858000"/>
              <a:gd name="connsiteX118" fmla="*/ 680201 w 1605470"/>
              <a:gd name="connsiteY118" fmla="*/ 2958185 h 6858000"/>
              <a:gd name="connsiteX119" fmla="*/ 622815 w 1605470"/>
              <a:gd name="connsiteY119" fmla="*/ 2762989 h 6858000"/>
              <a:gd name="connsiteX120" fmla="*/ 571733 w 1605470"/>
              <a:gd name="connsiteY120" fmla="*/ 2554718 h 6858000"/>
              <a:gd name="connsiteX121" fmla="*/ 551827 w 1605470"/>
              <a:gd name="connsiteY121" fmla="*/ 2485734 h 6858000"/>
              <a:gd name="connsiteX122" fmla="*/ 542550 w 1605470"/>
              <a:gd name="connsiteY122" fmla="*/ 2447068 h 6858000"/>
              <a:gd name="connsiteX123" fmla="*/ 529511 w 1605470"/>
              <a:gd name="connsiteY123" fmla="*/ 2425819 h 6858000"/>
              <a:gd name="connsiteX124" fmla="*/ 528878 w 1605470"/>
              <a:gd name="connsiteY124" fmla="*/ 2408971 h 6858000"/>
              <a:gd name="connsiteX125" fmla="*/ 535510 w 1605470"/>
              <a:gd name="connsiteY125" fmla="*/ 2402874 h 6858000"/>
              <a:gd name="connsiteX126" fmla="*/ 538122 w 1605470"/>
              <a:gd name="connsiteY126" fmla="*/ 2381443 h 6858000"/>
              <a:gd name="connsiteX127" fmla="*/ 514451 w 1605470"/>
              <a:gd name="connsiteY127" fmla="*/ 2261920 h 6858000"/>
              <a:gd name="connsiteX128" fmla="*/ 504338 w 1605470"/>
              <a:gd name="connsiteY128" fmla="*/ 2195378 h 6858000"/>
              <a:gd name="connsiteX129" fmla="*/ 488555 w 1605470"/>
              <a:gd name="connsiteY129" fmla="*/ 2155135 h 6858000"/>
              <a:gd name="connsiteX130" fmla="*/ 486013 w 1605470"/>
              <a:gd name="connsiteY130" fmla="*/ 2118008 h 6858000"/>
              <a:gd name="connsiteX131" fmla="*/ 487006 w 1605470"/>
              <a:gd name="connsiteY131" fmla="*/ 2050531 h 6858000"/>
              <a:gd name="connsiteX132" fmla="*/ 478812 w 1605470"/>
              <a:gd name="connsiteY132" fmla="*/ 1963269 h 6858000"/>
              <a:gd name="connsiteX133" fmla="*/ 459990 w 1605470"/>
              <a:gd name="connsiteY133" fmla="*/ 1906352 h 6858000"/>
              <a:gd name="connsiteX134" fmla="*/ 436547 w 1605470"/>
              <a:gd name="connsiteY134" fmla="*/ 1861531 h 6858000"/>
              <a:gd name="connsiteX135" fmla="*/ 390346 w 1605470"/>
              <a:gd name="connsiteY135" fmla="*/ 1732919 h 6858000"/>
              <a:gd name="connsiteX136" fmla="*/ 362657 w 1605470"/>
              <a:gd name="connsiteY136" fmla="*/ 1663540 h 6858000"/>
              <a:gd name="connsiteX137" fmla="*/ 361783 w 1605470"/>
              <a:gd name="connsiteY137" fmla="*/ 1615777 h 6858000"/>
              <a:gd name="connsiteX138" fmla="*/ 342578 w 1605470"/>
              <a:gd name="connsiteY138" fmla="*/ 1563678 h 6858000"/>
              <a:gd name="connsiteX139" fmla="*/ 355658 w 1605470"/>
              <a:gd name="connsiteY139" fmla="*/ 1519474 h 6858000"/>
              <a:gd name="connsiteX140" fmla="*/ 348400 w 1605470"/>
              <a:gd name="connsiteY140" fmla="*/ 1477995 h 6858000"/>
              <a:gd name="connsiteX141" fmla="*/ 334485 w 1605470"/>
              <a:gd name="connsiteY141" fmla="*/ 1373769 h 6858000"/>
              <a:gd name="connsiteX142" fmla="*/ 342792 w 1605470"/>
              <a:gd name="connsiteY142" fmla="*/ 1307086 h 6858000"/>
              <a:gd name="connsiteX143" fmla="*/ 343980 w 1605470"/>
              <a:gd name="connsiteY143" fmla="*/ 1189033 h 6858000"/>
              <a:gd name="connsiteX144" fmla="*/ 348665 w 1605470"/>
              <a:gd name="connsiteY144" fmla="*/ 1168288 h 6858000"/>
              <a:gd name="connsiteX145" fmla="*/ 340947 w 1605470"/>
              <a:gd name="connsiteY145" fmla="*/ 1142577 h 6858000"/>
              <a:gd name="connsiteX146" fmla="*/ 330253 w 1605470"/>
              <a:gd name="connsiteY146" fmla="*/ 1088484 h 6858000"/>
              <a:gd name="connsiteX147" fmla="*/ 318989 w 1605470"/>
              <a:gd name="connsiteY147" fmla="*/ 1016103 h 6858000"/>
              <a:gd name="connsiteX148" fmla="*/ 320445 w 1605470"/>
              <a:gd name="connsiteY148" fmla="*/ 932283 h 6858000"/>
              <a:gd name="connsiteX149" fmla="*/ 322681 w 1605470"/>
              <a:gd name="connsiteY149" fmla="*/ 915925 h 6858000"/>
              <a:gd name="connsiteX150" fmla="*/ 315310 w 1605470"/>
              <a:gd name="connsiteY150" fmla="*/ 896999 h 6858000"/>
              <a:gd name="connsiteX151" fmla="*/ 284718 w 1605470"/>
              <a:gd name="connsiteY151" fmla="*/ 821517 h 6858000"/>
              <a:gd name="connsiteX152" fmla="*/ 263668 w 1605470"/>
              <a:gd name="connsiteY152" fmla="*/ 751353 h 6858000"/>
              <a:gd name="connsiteX153" fmla="*/ 263226 w 1605470"/>
              <a:gd name="connsiteY153" fmla="*/ 721230 h 6858000"/>
              <a:gd name="connsiteX154" fmla="*/ 248897 w 1605470"/>
              <a:gd name="connsiteY154" fmla="*/ 681659 h 6858000"/>
              <a:gd name="connsiteX155" fmla="*/ 234316 w 1605470"/>
              <a:gd name="connsiteY155" fmla="*/ 635218 h 6858000"/>
              <a:gd name="connsiteX156" fmla="*/ 239327 w 1605470"/>
              <a:gd name="connsiteY156" fmla="*/ 613763 h 6858000"/>
              <a:gd name="connsiteX157" fmla="*/ 225269 w 1605470"/>
              <a:gd name="connsiteY157" fmla="*/ 598582 h 6858000"/>
              <a:gd name="connsiteX158" fmla="*/ 224950 w 1605470"/>
              <a:gd name="connsiteY158" fmla="*/ 576846 h 6858000"/>
              <a:gd name="connsiteX159" fmla="*/ 204576 w 1605470"/>
              <a:gd name="connsiteY159" fmla="*/ 530055 h 6858000"/>
              <a:gd name="connsiteX160" fmla="*/ 219064 w 1605470"/>
              <a:gd name="connsiteY160" fmla="*/ 469651 h 6858000"/>
              <a:gd name="connsiteX161" fmla="*/ 195012 w 1605470"/>
              <a:gd name="connsiteY161" fmla="*/ 448559 h 6858000"/>
              <a:gd name="connsiteX162" fmla="*/ 201434 w 1605470"/>
              <a:gd name="connsiteY162" fmla="*/ 441529 h 6858000"/>
              <a:gd name="connsiteX163" fmla="*/ 200655 w 1605470"/>
              <a:gd name="connsiteY163" fmla="*/ 428927 h 6858000"/>
              <a:gd name="connsiteX164" fmla="*/ 190059 w 1605470"/>
              <a:gd name="connsiteY164" fmla="*/ 430161 h 6858000"/>
              <a:gd name="connsiteX165" fmla="*/ 167079 w 1605470"/>
              <a:gd name="connsiteY165" fmla="*/ 367211 h 6858000"/>
              <a:gd name="connsiteX166" fmla="*/ 124571 w 1605470"/>
              <a:gd name="connsiteY166" fmla="*/ 302178 h 6858000"/>
              <a:gd name="connsiteX167" fmla="*/ 103243 w 1605470"/>
              <a:gd name="connsiteY167" fmla="*/ 211375 h 6858000"/>
              <a:gd name="connsiteX168" fmla="*/ 94571 w 1605470"/>
              <a:gd name="connsiteY168" fmla="*/ 184179 h 6858000"/>
              <a:gd name="connsiteX169" fmla="*/ 13437 w 1605470"/>
              <a:gd name="connsiteY169" fmla="*/ 19287 h 6858000"/>
              <a:gd name="connsiteX170" fmla="*/ 0 w 1605470"/>
              <a:gd name="connsiteY17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7933 w 1605470"/>
              <a:gd name="connsiteY98" fmla="*/ 3356929 h 6858000"/>
              <a:gd name="connsiteX99" fmla="*/ 766158 w 1605470"/>
              <a:gd name="connsiteY99" fmla="*/ 3349058 h 6858000"/>
              <a:gd name="connsiteX100" fmla="*/ 766414 w 1605470"/>
              <a:gd name="connsiteY100" fmla="*/ 3348763 h 6858000"/>
              <a:gd name="connsiteX101" fmla="*/ 764166 w 1605470"/>
              <a:gd name="connsiteY101" fmla="*/ 3341588 h 6858000"/>
              <a:gd name="connsiteX102" fmla="*/ 749397 w 1605470"/>
              <a:gd name="connsiteY102" fmla="*/ 3307769 h 6858000"/>
              <a:gd name="connsiteX103" fmla="*/ 766960 w 1605470"/>
              <a:gd name="connsiteY103" fmla="*/ 3250522 h 6858000"/>
              <a:gd name="connsiteX104" fmla="*/ 767385 w 1605470"/>
              <a:gd name="connsiteY104" fmla="*/ 3229163 h 6858000"/>
              <a:gd name="connsiteX105" fmla="*/ 769208 w 1605470"/>
              <a:gd name="connsiteY105" fmla="*/ 3217217 h 6858000"/>
              <a:gd name="connsiteX106" fmla="*/ 770350 w 1605470"/>
              <a:gd name="connsiteY106" fmla="*/ 3216125 h 6858000"/>
              <a:gd name="connsiteX107" fmla="*/ 756043 w 1605470"/>
              <a:gd name="connsiteY107" fmla="*/ 3183755 h 6858000"/>
              <a:gd name="connsiteX108" fmla="*/ 756544 w 1605470"/>
              <a:gd name="connsiteY108" fmla="*/ 3178642 h 6858000"/>
              <a:gd name="connsiteX109" fmla="*/ 744144 w 1605470"/>
              <a:gd name="connsiteY109" fmla="*/ 3158586 h 6858000"/>
              <a:gd name="connsiteX110" fmla="*/ 739378 w 1605470"/>
              <a:gd name="connsiteY110" fmla="*/ 3147669 h 6858000"/>
              <a:gd name="connsiteX111" fmla="*/ 734648 w 1605470"/>
              <a:gd name="connsiteY111" fmla="*/ 3145733 h 6858000"/>
              <a:gd name="connsiteX112" fmla="*/ 729329 w 1605470"/>
              <a:gd name="connsiteY112" fmla="*/ 3129034 h 6858000"/>
              <a:gd name="connsiteX113" fmla="*/ 729994 w 1605470"/>
              <a:gd name="connsiteY113" fmla="*/ 3126682 h 6858000"/>
              <a:gd name="connsiteX114" fmla="*/ 720862 w 1605470"/>
              <a:gd name="connsiteY114" fmla="*/ 3114519 h 6858000"/>
              <a:gd name="connsiteX115" fmla="*/ 707471 w 1605470"/>
              <a:gd name="connsiteY115" fmla="*/ 3106272 h 6858000"/>
              <a:gd name="connsiteX116" fmla="*/ 680201 w 1605470"/>
              <a:gd name="connsiteY116" fmla="*/ 2958185 h 6858000"/>
              <a:gd name="connsiteX117" fmla="*/ 622815 w 1605470"/>
              <a:gd name="connsiteY117" fmla="*/ 2762989 h 6858000"/>
              <a:gd name="connsiteX118" fmla="*/ 571733 w 1605470"/>
              <a:gd name="connsiteY118" fmla="*/ 2554718 h 6858000"/>
              <a:gd name="connsiteX119" fmla="*/ 551827 w 1605470"/>
              <a:gd name="connsiteY119" fmla="*/ 2485734 h 6858000"/>
              <a:gd name="connsiteX120" fmla="*/ 542550 w 1605470"/>
              <a:gd name="connsiteY120" fmla="*/ 2447068 h 6858000"/>
              <a:gd name="connsiteX121" fmla="*/ 529511 w 1605470"/>
              <a:gd name="connsiteY121" fmla="*/ 2425819 h 6858000"/>
              <a:gd name="connsiteX122" fmla="*/ 528878 w 1605470"/>
              <a:gd name="connsiteY122" fmla="*/ 2408971 h 6858000"/>
              <a:gd name="connsiteX123" fmla="*/ 535510 w 1605470"/>
              <a:gd name="connsiteY123" fmla="*/ 2402874 h 6858000"/>
              <a:gd name="connsiteX124" fmla="*/ 538122 w 1605470"/>
              <a:gd name="connsiteY124" fmla="*/ 2381443 h 6858000"/>
              <a:gd name="connsiteX125" fmla="*/ 514451 w 1605470"/>
              <a:gd name="connsiteY125" fmla="*/ 2261920 h 6858000"/>
              <a:gd name="connsiteX126" fmla="*/ 504338 w 1605470"/>
              <a:gd name="connsiteY126" fmla="*/ 2195378 h 6858000"/>
              <a:gd name="connsiteX127" fmla="*/ 488555 w 1605470"/>
              <a:gd name="connsiteY127" fmla="*/ 2155135 h 6858000"/>
              <a:gd name="connsiteX128" fmla="*/ 486013 w 1605470"/>
              <a:gd name="connsiteY128" fmla="*/ 2118008 h 6858000"/>
              <a:gd name="connsiteX129" fmla="*/ 487006 w 1605470"/>
              <a:gd name="connsiteY129" fmla="*/ 2050531 h 6858000"/>
              <a:gd name="connsiteX130" fmla="*/ 478812 w 1605470"/>
              <a:gd name="connsiteY130" fmla="*/ 1963269 h 6858000"/>
              <a:gd name="connsiteX131" fmla="*/ 459990 w 1605470"/>
              <a:gd name="connsiteY131" fmla="*/ 1906352 h 6858000"/>
              <a:gd name="connsiteX132" fmla="*/ 436547 w 1605470"/>
              <a:gd name="connsiteY132" fmla="*/ 1861531 h 6858000"/>
              <a:gd name="connsiteX133" fmla="*/ 390346 w 1605470"/>
              <a:gd name="connsiteY133" fmla="*/ 1732919 h 6858000"/>
              <a:gd name="connsiteX134" fmla="*/ 362657 w 1605470"/>
              <a:gd name="connsiteY134" fmla="*/ 1663540 h 6858000"/>
              <a:gd name="connsiteX135" fmla="*/ 361783 w 1605470"/>
              <a:gd name="connsiteY135" fmla="*/ 1615777 h 6858000"/>
              <a:gd name="connsiteX136" fmla="*/ 342578 w 1605470"/>
              <a:gd name="connsiteY136" fmla="*/ 1563678 h 6858000"/>
              <a:gd name="connsiteX137" fmla="*/ 355658 w 1605470"/>
              <a:gd name="connsiteY137" fmla="*/ 1519474 h 6858000"/>
              <a:gd name="connsiteX138" fmla="*/ 348400 w 1605470"/>
              <a:gd name="connsiteY138" fmla="*/ 1477995 h 6858000"/>
              <a:gd name="connsiteX139" fmla="*/ 334485 w 1605470"/>
              <a:gd name="connsiteY139" fmla="*/ 1373769 h 6858000"/>
              <a:gd name="connsiteX140" fmla="*/ 342792 w 1605470"/>
              <a:gd name="connsiteY140" fmla="*/ 1307086 h 6858000"/>
              <a:gd name="connsiteX141" fmla="*/ 343980 w 1605470"/>
              <a:gd name="connsiteY141" fmla="*/ 1189033 h 6858000"/>
              <a:gd name="connsiteX142" fmla="*/ 348665 w 1605470"/>
              <a:gd name="connsiteY142" fmla="*/ 1168288 h 6858000"/>
              <a:gd name="connsiteX143" fmla="*/ 340947 w 1605470"/>
              <a:gd name="connsiteY143" fmla="*/ 1142577 h 6858000"/>
              <a:gd name="connsiteX144" fmla="*/ 330253 w 1605470"/>
              <a:gd name="connsiteY144" fmla="*/ 1088484 h 6858000"/>
              <a:gd name="connsiteX145" fmla="*/ 318989 w 1605470"/>
              <a:gd name="connsiteY145" fmla="*/ 1016103 h 6858000"/>
              <a:gd name="connsiteX146" fmla="*/ 320445 w 1605470"/>
              <a:gd name="connsiteY146" fmla="*/ 932283 h 6858000"/>
              <a:gd name="connsiteX147" fmla="*/ 322681 w 1605470"/>
              <a:gd name="connsiteY147" fmla="*/ 915925 h 6858000"/>
              <a:gd name="connsiteX148" fmla="*/ 315310 w 1605470"/>
              <a:gd name="connsiteY148" fmla="*/ 896999 h 6858000"/>
              <a:gd name="connsiteX149" fmla="*/ 284718 w 1605470"/>
              <a:gd name="connsiteY149" fmla="*/ 821517 h 6858000"/>
              <a:gd name="connsiteX150" fmla="*/ 263668 w 1605470"/>
              <a:gd name="connsiteY150" fmla="*/ 751353 h 6858000"/>
              <a:gd name="connsiteX151" fmla="*/ 263226 w 1605470"/>
              <a:gd name="connsiteY151" fmla="*/ 721230 h 6858000"/>
              <a:gd name="connsiteX152" fmla="*/ 248897 w 1605470"/>
              <a:gd name="connsiteY152" fmla="*/ 681659 h 6858000"/>
              <a:gd name="connsiteX153" fmla="*/ 234316 w 1605470"/>
              <a:gd name="connsiteY153" fmla="*/ 635218 h 6858000"/>
              <a:gd name="connsiteX154" fmla="*/ 239327 w 1605470"/>
              <a:gd name="connsiteY154" fmla="*/ 613763 h 6858000"/>
              <a:gd name="connsiteX155" fmla="*/ 225269 w 1605470"/>
              <a:gd name="connsiteY155" fmla="*/ 598582 h 6858000"/>
              <a:gd name="connsiteX156" fmla="*/ 224950 w 1605470"/>
              <a:gd name="connsiteY156" fmla="*/ 576846 h 6858000"/>
              <a:gd name="connsiteX157" fmla="*/ 204576 w 1605470"/>
              <a:gd name="connsiteY157" fmla="*/ 530055 h 6858000"/>
              <a:gd name="connsiteX158" fmla="*/ 219064 w 1605470"/>
              <a:gd name="connsiteY158" fmla="*/ 469651 h 6858000"/>
              <a:gd name="connsiteX159" fmla="*/ 195012 w 1605470"/>
              <a:gd name="connsiteY159" fmla="*/ 448559 h 6858000"/>
              <a:gd name="connsiteX160" fmla="*/ 201434 w 1605470"/>
              <a:gd name="connsiteY160" fmla="*/ 441529 h 6858000"/>
              <a:gd name="connsiteX161" fmla="*/ 200655 w 1605470"/>
              <a:gd name="connsiteY161" fmla="*/ 428927 h 6858000"/>
              <a:gd name="connsiteX162" fmla="*/ 190059 w 1605470"/>
              <a:gd name="connsiteY162" fmla="*/ 430161 h 6858000"/>
              <a:gd name="connsiteX163" fmla="*/ 167079 w 1605470"/>
              <a:gd name="connsiteY163" fmla="*/ 367211 h 6858000"/>
              <a:gd name="connsiteX164" fmla="*/ 124571 w 1605470"/>
              <a:gd name="connsiteY164" fmla="*/ 302178 h 6858000"/>
              <a:gd name="connsiteX165" fmla="*/ 103243 w 1605470"/>
              <a:gd name="connsiteY165" fmla="*/ 211375 h 6858000"/>
              <a:gd name="connsiteX166" fmla="*/ 94571 w 1605470"/>
              <a:gd name="connsiteY166" fmla="*/ 184179 h 6858000"/>
              <a:gd name="connsiteX167" fmla="*/ 13437 w 1605470"/>
              <a:gd name="connsiteY167" fmla="*/ 19287 h 6858000"/>
              <a:gd name="connsiteX168" fmla="*/ 0 w 1605470"/>
              <a:gd name="connsiteY16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6158 w 1605470"/>
              <a:gd name="connsiteY98" fmla="*/ 3349058 h 6858000"/>
              <a:gd name="connsiteX99" fmla="*/ 766414 w 1605470"/>
              <a:gd name="connsiteY99" fmla="*/ 3348763 h 6858000"/>
              <a:gd name="connsiteX100" fmla="*/ 764166 w 1605470"/>
              <a:gd name="connsiteY100" fmla="*/ 3341588 h 6858000"/>
              <a:gd name="connsiteX101" fmla="*/ 749397 w 1605470"/>
              <a:gd name="connsiteY101" fmla="*/ 3307769 h 6858000"/>
              <a:gd name="connsiteX102" fmla="*/ 766960 w 1605470"/>
              <a:gd name="connsiteY102" fmla="*/ 3250522 h 6858000"/>
              <a:gd name="connsiteX103" fmla="*/ 767385 w 1605470"/>
              <a:gd name="connsiteY103" fmla="*/ 3229163 h 6858000"/>
              <a:gd name="connsiteX104" fmla="*/ 769208 w 1605470"/>
              <a:gd name="connsiteY104" fmla="*/ 3217217 h 6858000"/>
              <a:gd name="connsiteX105" fmla="*/ 770350 w 1605470"/>
              <a:gd name="connsiteY105" fmla="*/ 3216125 h 6858000"/>
              <a:gd name="connsiteX106" fmla="*/ 756043 w 1605470"/>
              <a:gd name="connsiteY106" fmla="*/ 3183755 h 6858000"/>
              <a:gd name="connsiteX107" fmla="*/ 756544 w 1605470"/>
              <a:gd name="connsiteY107" fmla="*/ 3178642 h 6858000"/>
              <a:gd name="connsiteX108" fmla="*/ 744144 w 1605470"/>
              <a:gd name="connsiteY108" fmla="*/ 3158586 h 6858000"/>
              <a:gd name="connsiteX109" fmla="*/ 739378 w 1605470"/>
              <a:gd name="connsiteY109" fmla="*/ 3147669 h 6858000"/>
              <a:gd name="connsiteX110" fmla="*/ 734648 w 1605470"/>
              <a:gd name="connsiteY110" fmla="*/ 3145733 h 6858000"/>
              <a:gd name="connsiteX111" fmla="*/ 729329 w 1605470"/>
              <a:gd name="connsiteY111" fmla="*/ 3129034 h 6858000"/>
              <a:gd name="connsiteX112" fmla="*/ 729994 w 1605470"/>
              <a:gd name="connsiteY112" fmla="*/ 3126682 h 6858000"/>
              <a:gd name="connsiteX113" fmla="*/ 720862 w 1605470"/>
              <a:gd name="connsiteY113" fmla="*/ 3114519 h 6858000"/>
              <a:gd name="connsiteX114" fmla="*/ 707471 w 1605470"/>
              <a:gd name="connsiteY114" fmla="*/ 3106272 h 6858000"/>
              <a:gd name="connsiteX115" fmla="*/ 680201 w 1605470"/>
              <a:gd name="connsiteY115" fmla="*/ 2958185 h 6858000"/>
              <a:gd name="connsiteX116" fmla="*/ 622815 w 1605470"/>
              <a:gd name="connsiteY116" fmla="*/ 2762989 h 6858000"/>
              <a:gd name="connsiteX117" fmla="*/ 571733 w 1605470"/>
              <a:gd name="connsiteY117" fmla="*/ 2554718 h 6858000"/>
              <a:gd name="connsiteX118" fmla="*/ 551827 w 1605470"/>
              <a:gd name="connsiteY118" fmla="*/ 2485734 h 6858000"/>
              <a:gd name="connsiteX119" fmla="*/ 542550 w 1605470"/>
              <a:gd name="connsiteY119" fmla="*/ 2447068 h 6858000"/>
              <a:gd name="connsiteX120" fmla="*/ 529511 w 1605470"/>
              <a:gd name="connsiteY120" fmla="*/ 2425819 h 6858000"/>
              <a:gd name="connsiteX121" fmla="*/ 528878 w 1605470"/>
              <a:gd name="connsiteY121" fmla="*/ 2408971 h 6858000"/>
              <a:gd name="connsiteX122" fmla="*/ 535510 w 1605470"/>
              <a:gd name="connsiteY122" fmla="*/ 2402874 h 6858000"/>
              <a:gd name="connsiteX123" fmla="*/ 538122 w 1605470"/>
              <a:gd name="connsiteY123" fmla="*/ 2381443 h 6858000"/>
              <a:gd name="connsiteX124" fmla="*/ 514451 w 1605470"/>
              <a:gd name="connsiteY124" fmla="*/ 2261920 h 6858000"/>
              <a:gd name="connsiteX125" fmla="*/ 504338 w 1605470"/>
              <a:gd name="connsiteY125" fmla="*/ 2195378 h 6858000"/>
              <a:gd name="connsiteX126" fmla="*/ 488555 w 1605470"/>
              <a:gd name="connsiteY126" fmla="*/ 2155135 h 6858000"/>
              <a:gd name="connsiteX127" fmla="*/ 486013 w 1605470"/>
              <a:gd name="connsiteY127" fmla="*/ 2118008 h 6858000"/>
              <a:gd name="connsiteX128" fmla="*/ 487006 w 1605470"/>
              <a:gd name="connsiteY128" fmla="*/ 2050531 h 6858000"/>
              <a:gd name="connsiteX129" fmla="*/ 478812 w 1605470"/>
              <a:gd name="connsiteY129" fmla="*/ 1963269 h 6858000"/>
              <a:gd name="connsiteX130" fmla="*/ 459990 w 1605470"/>
              <a:gd name="connsiteY130" fmla="*/ 1906352 h 6858000"/>
              <a:gd name="connsiteX131" fmla="*/ 436547 w 1605470"/>
              <a:gd name="connsiteY131" fmla="*/ 1861531 h 6858000"/>
              <a:gd name="connsiteX132" fmla="*/ 390346 w 1605470"/>
              <a:gd name="connsiteY132" fmla="*/ 1732919 h 6858000"/>
              <a:gd name="connsiteX133" fmla="*/ 362657 w 1605470"/>
              <a:gd name="connsiteY133" fmla="*/ 1663540 h 6858000"/>
              <a:gd name="connsiteX134" fmla="*/ 361783 w 1605470"/>
              <a:gd name="connsiteY134" fmla="*/ 1615777 h 6858000"/>
              <a:gd name="connsiteX135" fmla="*/ 342578 w 1605470"/>
              <a:gd name="connsiteY135" fmla="*/ 1563678 h 6858000"/>
              <a:gd name="connsiteX136" fmla="*/ 355658 w 1605470"/>
              <a:gd name="connsiteY136" fmla="*/ 1519474 h 6858000"/>
              <a:gd name="connsiteX137" fmla="*/ 348400 w 1605470"/>
              <a:gd name="connsiteY137" fmla="*/ 1477995 h 6858000"/>
              <a:gd name="connsiteX138" fmla="*/ 334485 w 1605470"/>
              <a:gd name="connsiteY138" fmla="*/ 1373769 h 6858000"/>
              <a:gd name="connsiteX139" fmla="*/ 342792 w 1605470"/>
              <a:gd name="connsiteY139" fmla="*/ 1307086 h 6858000"/>
              <a:gd name="connsiteX140" fmla="*/ 343980 w 1605470"/>
              <a:gd name="connsiteY140" fmla="*/ 1189033 h 6858000"/>
              <a:gd name="connsiteX141" fmla="*/ 348665 w 1605470"/>
              <a:gd name="connsiteY141" fmla="*/ 1168288 h 6858000"/>
              <a:gd name="connsiteX142" fmla="*/ 340947 w 1605470"/>
              <a:gd name="connsiteY142" fmla="*/ 1142577 h 6858000"/>
              <a:gd name="connsiteX143" fmla="*/ 330253 w 1605470"/>
              <a:gd name="connsiteY143" fmla="*/ 1088484 h 6858000"/>
              <a:gd name="connsiteX144" fmla="*/ 318989 w 1605470"/>
              <a:gd name="connsiteY144" fmla="*/ 1016103 h 6858000"/>
              <a:gd name="connsiteX145" fmla="*/ 320445 w 1605470"/>
              <a:gd name="connsiteY145" fmla="*/ 932283 h 6858000"/>
              <a:gd name="connsiteX146" fmla="*/ 322681 w 1605470"/>
              <a:gd name="connsiteY146" fmla="*/ 915925 h 6858000"/>
              <a:gd name="connsiteX147" fmla="*/ 315310 w 1605470"/>
              <a:gd name="connsiteY147" fmla="*/ 896999 h 6858000"/>
              <a:gd name="connsiteX148" fmla="*/ 284718 w 1605470"/>
              <a:gd name="connsiteY148" fmla="*/ 821517 h 6858000"/>
              <a:gd name="connsiteX149" fmla="*/ 263668 w 1605470"/>
              <a:gd name="connsiteY149" fmla="*/ 751353 h 6858000"/>
              <a:gd name="connsiteX150" fmla="*/ 263226 w 1605470"/>
              <a:gd name="connsiteY150" fmla="*/ 721230 h 6858000"/>
              <a:gd name="connsiteX151" fmla="*/ 248897 w 1605470"/>
              <a:gd name="connsiteY151" fmla="*/ 681659 h 6858000"/>
              <a:gd name="connsiteX152" fmla="*/ 234316 w 1605470"/>
              <a:gd name="connsiteY152" fmla="*/ 635218 h 6858000"/>
              <a:gd name="connsiteX153" fmla="*/ 239327 w 1605470"/>
              <a:gd name="connsiteY153" fmla="*/ 613763 h 6858000"/>
              <a:gd name="connsiteX154" fmla="*/ 225269 w 1605470"/>
              <a:gd name="connsiteY154" fmla="*/ 598582 h 6858000"/>
              <a:gd name="connsiteX155" fmla="*/ 224950 w 1605470"/>
              <a:gd name="connsiteY155" fmla="*/ 576846 h 6858000"/>
              <a:gd name="connsiteX156" fmla="*/ 204576 w 1605470"/>
              <a:gd name="connsiteY156" fmla="*/ 530055 h 6858000"/>
              <a:gd name="connsiteX157" fmla="*/ 219064 w 1605470"/>
              <a:gd name="connsiteY157" fmla="*/ 469651 h 6858000"/>
              <a:gd name="connsiteX158" fmla="*/ 195012 w 1605470"/>
              <a:gd name="connsiteY158" fmla="*/ 448559 h 6858000"/>
              <a:gd name="connsiteX159" fmla="*/ 201434 w 1605470"/>
              <a:gd name="connsiteY159" fmla="*/ 441529 h 6858000"/>
              <a:gd name="connsiteX160" fmla="*/ 200655 w 1605470"/>
              <a:gd name="connsiteY160" fmla="*/ 428927 h 6858000"/>
              <a:gd name="connsiteX161" fmla="*/ 190059 w 1605470"/>
              <a:gd name="connsiteY161" fmla="*/ 430161 h 6858000"/>
              <a:gd name="connsiteX162" fmla="*/ 167079 w 1605470"/>
              <a:gd name="connsiteY162" fmla="*/ 367211 h 6858000"/>
              <a:gd name="connsiteX163" fmla="*/ 124571 w 1605470"/>
              <a:gd name="connsiteY163" fmla="*/ 302178 h 6858000"/>
              <a:gd name="connsiteX164" fmla="*/ 103243 w 1605470"/>
              <a:gd name="connsiteY164" fmla="*/ 211375 h 6858000"/>
              <a:gd name="connsiteX165" fmla="*/ 94571 w 1605470"/>
              <a:gd name="connsiteY165" fmla="*/ 184179 h 6858000"/>
              <a:gd name="connsiteX166" fmla="*/ 13437 w 1605470"/>
              <a:gd name="connsiteY166" fmla="*/ 19287 h 6858000"/>
              <a:gd name="connsiteX167" fmla="*/ 0 w 1605470"/>
              <a:gd name="connsiteY16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6414 w 1605470"/>
              <a:gd name="connsiteY98" fmla="*/ 3348763 h 6858000"/>
              <a:gd name="connsiteX99" fmla="*/ 764166 w 1605470"/>
              <a:gd name="connsiteY99" fmla="*/ 3341588 h 6858000"/>
              <a:gd name="connsiteX100" fmla="*/ 749397 w 1605470"/>
              <a:gd name="connsiteY100" fmla="*/ 3307769 h 6858000"/>
              <a:gd name="connsiteX101" fmla="*/ 766960 w 1605470"/>
              <a:gd name="connsiteY101" fmla="*/ 3250522 h 6858000"/>
              <a:gd name="connsiteX102" fmla="*/ 767385 w 1605470"/>
              <a:gd name="connsiteY102" fmla="*/ 3229163 h 6858000"/>
              <a:gd name="connsiteX103" fmla="*/ 769208 w 1605470"/>
              <a:gd name="connsiteY103" fmla="*/ 3217217 h 6858000"/>
              <a:gd name="connsiteX104" fmla="*/ 770350 w 1605470"/>
              <a:gd name="connsiteY104" fmla="*/ 3216125 h 6858000"/>
              <a:gd name="connsiteX105" fmla="*/ 756043 w 1605470"/>
              <a:gd name="connsiteY105" fmla="*/ 3183755 h 6858000"/>
              <a:gd name="connsiteX106" fmla="*/ 756544 w 1605470"/>
              <a:gd name="connsiteY106" fmla="*/ 3178642 h 6858000"/>
              <a:gd name="connsiteX107" fmla="*/ 744144 w 1605470"/>
              <a:gd name="connsiteY107" fmla="*/ 3158586 h 6858000"/>
              <a:gd name="connsiteX108" fmla="*/ 739378 w 1605470"/>
              <a:gd name="connsiteY108" fmla="*/ 3147669 h 6858000"/>
              <a:gd name="connsiteX109" fmla="*/ 734648 w 1605470"/>
              <a:gd name="connsiteY109" fmla="*/ 3145733 h 6858000"/>
              <a:gd name="connsiteX110" fmla="*/ 729329 w 1605470"/>
              <a:gd name="connsiteY110" fmla="*/ 3129034 h 6858000"/>
              <a:gd name="connsiteX111" fmla="*/ 729994 w 1605470"/>
              <a:gd name="connsiteY111" fmla="*/ 3126682 h 6858000"/>
              <a:gd name="connsiteX112" fmla="*/ 720862 w 1605470"/>
              <a:gd name="connsiteY112" fmla="*/ 3114519 h 6858000"/>
              <a:gd name="connsiteX113" fmla="*/ 707471 w 1605470"/>
              <a:gd name="connsiteY113" fmla="*/ 3106272 h 6858000"/>
              <a:gd name="connsiteX114" fmla="*/ 680201 w 1605470"/>
              <a:gd name="connsiteY114" fmla="*/ 2958185 h 6858000"/>
              <a:gd name="connsiteX115" fmla="*/ 622815 w 1605470"/>
              <a:gd name="connsiteY115" fmla="*/ 2762989 h 6858000"/>
              <a:gd name="connsiteX116" fmla="*/ 571733 w 1605470"/>
              <a:gd name="connsiteY116" fmla="*/ 2554718 h 6858000"/>
              <a:gd name="connsiteX117" fmla="*/ 551827 w 1605470"/>
              <a:gd name="connsiteY117" fmla="*/ 2485734 h 6858000"/>
              <a:gd name="connsiteX118" fmla="*/ 542550 w 1605470"/>
              <a:gd name="connsiteY118" fmla="*/ 2447068 h 6858000"/>
              <a:gd name="connsiteX119" fmla="*/ 529511 w 1605470"/>
              <a:gd name="connsiteY119" fmla="*/ 2425819 h 6858000"/>
              <a:gd name="connsiteX120" fmla="*/ 528878 w 1605470"/>
              <a:gd name="connsiteY120" fmla="*/ 2408971 h 6858000"/>
              <a:gd name="connsiteX121" fmla="*/ 535510 w 1605470"/>
              <a:gd name="connsiteY121" fmla="*/ 2402874 h 6858000"/>
              <a:gd name="connsiteX122" fmla="*/ 538122 w 1605470"/>
              <a:gd name="connsiteY122" fmla="*/ 2381443 h 6858000"/>
              <a:gd name="connsiteX123" fmla="*/ 514451 w 1605470"/>
              <a:gd name="connsiteY123" fmla="*/ 2261920 h 6858000"/>
              <a:gd name="connsiteX124" fmla="*/ 504338 w 1605470"/>
              <a:gd name="connsiteY124" fmla="*/ 2195378 h 6858000"/>
              <a:gd name="connsiteX125" fmla="*/ 488555 w 1605470"/>
              <a:gd name="connsiteY125" fmla="*/ 2155135 h 6858000"/>
              <a:gd name="connsiteX126" fmla="*/ 486013 w 1605470"/>
              <a:gd name="connsiteY126" fmla="*/ 2118008 h 6858000"/>
              <a:gd name="connsiteX127" fmla="*/ 487006 w 1605470"/>
              <a:gd name="connsiteY127" fmla="*/ 2050531 h 6858000"/>
              <a:gd name="connsiteX128" fmla="*/ 478812 w 1605470"/>
              <a:gd name="connsiteY128" fmla="*/ 1963269 h 6858000"/>
              <a:gd name="connsiteX129" fmla="*/ 459990 w 1605470"/>
              <a:gd name="connsiteY129" fmla="*/ 1906352 h 6858000"/>
              <a:gd name="connsiteX130" fmla="*/ 436547 w 1605470"/>
              <a:gd name="connsiteY130" fmla="*/ 1861531 h 6858000"/>
              <a:gd name="connsiteX131" fmla="*/ 390346 w 1605470"/>
              <a:gd name="connsiteY131" fmla="*/ 1732919 h 6858000"/>
              <a:gd name="connsiteX132" fmla="*/ 362657 w 1605470"/>
              <a:gd name="connsiteY132" fmla="*/ 1663540 h 6858000"/>
              <a:gd name="connsiteX133" fmla="*/ 361783 w 1605470"/>
              <a:gd name="connsiteY133" fmla="*/ 1615777 h 6858000"/>
              <a:gd name="connsiteX134" fmla="*/ 342578 w 1605470"/>
              <a:gd name="connsiteY134" fmla="*/ 1563678 h 6858000"/>
              <a:gd name="connsiteX135" fmla="*/ 355658 w 1605470"/>
              <a:gd name="connsiteY135" fmla="*/ 1519474 h 6858000"/>
              <a:gd name="connsiteX136" fmla="*/ 348400 w 1605470"/>
              <a:gd name="connsiteY136" fmla="*/ 1477995 h 6858000"/>
              <a:gd name="connsiteX137" fmla="*/ 334485 w 1605470"/>
              <a:gd name="connsiteY137" fmla="*/ 1373769 h 6858000"/>
              <a:gd name="connsiteX138" fmla="*/ 342792 w 1605470"/>
              <a:gd name="connsiteY138" fmla="*/ 1307086 h 6858000"/>
              <a:gd name="connsiteX139" fmla="*/ 343980 w 1605470"/>
              <a:gd name="connsiteY139" fmla="*/ 1189033 h 6858000"/>
              <a:gd name="connsiteX140" fmla="*/ 348665 w 1605470"/>
              <a:gd name="connsiteY140" fmla="*/ 1168288 h 6858000"/>
              <a:gd name="connsiteX141" fmla="*/ 340947 w 1605470"/>
              <a:gd name="connsiteY141" fmla="*/ 1142577 h 6858000"/>
              <a:gd name="connsiteX142" fmla="*/ 330253 w 1605470"/>
              <a:gd name="connsiteY142" fmla="*/ 1088484 h 6858000"/>
              <a:gd name="connsiteX143" fmla="*/ 318989 w 1605470"/>
              <a:gd name="connsiteY143" fmla="*/ 1016103 h 6858000"/>
              <a:gd name="connsiteX144" fmla="*/ 320445 w 1605470"/>
              <a:gd name="connsiteY144" fmla="*/ 932283 h 6858000"/>
              <a:gd name="connsiteX145" fmla="*/ 322681 w 1605470"/>
              <a:gd name="connsiteY145" fmla="*/ 915925 h 6858000"/>
              <a:gd name="connsiteX146" fmla="*/ 315310 w 1605470"/>
              <a:gd name="connsiteY146" fmla="*/ 896999 h 6858000"/>
              <a:gd name="connsiteX147" fmla="*/ 284718 w 1605470"/>
              <a:gd name="connsiteY147" fmla="*/ 821517 h 6858000"/>
              <a:gd name="connsiteX148" fmla="*/ 263668 w 1605470"/>
              <a:gd name="connsiteY148" fmla="*/ 751353 h 6858000"/>
              <a:gd name="connsiteX149" fmla="*/ 263226 w 1605470"/>
              <a:gd name="connsiteY149" fmla="*/ 721230 h 6858000"/>
              <a:gd name="connsiteX150" fmla="*/ 248897 w 1605470"/>
              <a:gd name="connsiteY150" fmla="*/ 681659 h 6858000"/>
              <a:gd name="connsiteX151" fmla="*/ 234316 w 1605470"/>
              <a:gd name="connsiteY151" fmla="*/ 635218 h 6858000"/>
              <a:gd name="connsiteX152" fmla="*/ 239327 w 1605470"/>
              <a:gd name="connsiteY152" fmla="*/ 613763 h 6858000"/>
              <a:gd name="connsiteX153" fmla="*/ 225269 w 1605470"/>
              <a:gd name="connsiteY153" fmla="*/ 598582 h 6858000"/>
              <a:gd name="connsiteX154" fmla="*/ 224950 w 1605470"/>
              <a:gd name="connsiteY154" fmla="*/ 576846 h 6858000"/>
              <a:gd name="connsiteX155" fmla="*/ 204576 w 1605470"/>
              <a:gd name="connsiteY155" fmla="*/ 530055 h 6858000"/>
              <a:gd name="connsiteX156" fmla="*/ 219064 w 1605470"/>
              <a:gd name="connsiteY156" fmla="*/ 469651 h 6858000"/>
              <a:gd name="connsiteX157" fmla="*/ 195012 w 1605470"/>
              <a:gd name="connsiteY157" fmla="*/ 448559 h 6858000"/>
              <a:gd name="connsiteX158" fmla="*/ 201434 w 1605470"/>
              <a:gd name="connsiteY158" fmla="*/ 441529 h 6858000"/>
              <a:gd name="connsiteX159" fmla="*/ 200655 w 1605470"/>
              <a:gd name="connsiteY159" fmla="*/ 428927 h 6858000"/>
              <a:gd name="connsiteX160" fmla="*/ 190059 w 1605470"/>
              <a:gd name="connsiteY160" fmla="*/ 430161 h 6858000"/>
              <a:gd name="connsiteX161" fmla="*/ 167079 w 1605470"/>
              <a:gd name="connsiteY161" fmla="*/ 367211 h 6858000"/>
              <a:gd name="connsiteX162" fmla="*/ 124571 w 1605470"/>
              <a:gd name="connsiteY162" fmla="*/ 302178 h 6858000"/>
              <a:gd name="connsiteX163" fmla="*/ 103243 w 1605470"/>
              <a:gd name="connsiteY163" fmla="*/ 211375 h 6858000"/>
              <a:gd name="connsiteX164" fmla="*/ 94571 w 1605470"/>
              <a:gd name="connsiteY164" fmla="*/ 184179 h 6858000"/>
              <a:gd name="connsiteX165" fmla="*/ 13437 w 1605470"/>
              <a:gd name="connsiteY165" fmla="*/ 19287 h 6858000"/>
              <a:gd name="connsiteX166" fmla="*/ 0 w 1605470"/>
              <a:gd name="connsiteY16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4166 w 1605470"/>
              <a:gd name="connsiteY98" fmla="*/ 3341588 h 6858000"/>
              <a:gd name="connsiteX99" fmla="*/ 749397 w 1605470"/>
              <a:gd name="connsiteY99" fmla="*/ 3307769 h 6858000"/>
              <a:gd name="connsiteX100" fmla="*/ 766960 w 1605470"/>
              <a:gd name="connsiteY100" fmla="*/ 3250522 h 6858000"/>
              <a:gd name="connsiteX101" fmla="*/ 767385 w 1605470"/>
              <a:gd name="connsiteY101" fmla="*/ 3229163 h 6858000"/>
              <a:gd name="connsiteX102" fmla="*/ 769208 w 1605470"/>
              <a:gd name="connsiteY102" fmla="*/ 3217217 h 6858000"/>
              <a:gd name="connsiteX103" fmla="*/ 770350 w 1605470"/>
              <a:gd name="connsiteY103" fmla="*/ 3216125 h 6858000"/>
              <a:gd name="connsiteX104" fmla="*/ 756043 w 1605470"/>
              <a:gd name="connsiteY104" fmla="*/ 3183755 h 6858000"/>
              <a:gd name="connsiteX105" fmla="*/ 756544 w 1605470"/>
              <a:gd name="connsiteY105" fmla="*/ 3178642 h 6858000"/>
              <a:gd name="connsiteX106" fmla="*/ 744144 w 1605470"/>
              <a:gd name="connsiteY106" fmla="*/ 3158586 h 6858000"/>
              <a:gd name="connsiteX107" fmla="*/ 739378 w 1605470"/>
              <a:gd name="connsiteY107" fmla="*/ 3147669 h 6858000"/>
              <a:gd name="connsiteX108" fmla="*/ 734648 w 1605470"/>
              <a:gd name="connsiteY108" fmla="*/ 3145733 h 6858000"/>
              <a:gd name="connsiteX109" fmla="*/ 729329 w 1605470"/>
              <a:gd name="connsiteY109" fmla="*/ 3129034 h 6858000"/>
              <a:gd name="connsiteX110" fmla="*/ 729994 w 1605470"/>
              <a:gd name="connsiteY110" fmla="*/ 3126682 h 6858000"/>
              <a:gd name="connsiteX111" fmla="*/ 720862 w 1605470"/>
              <a:gd name="connsiteY111" fmla="*/ 3114519 h 6858000"/>
              <a:gd name="connsiteX112" fmla="*/ 707471 w 1605470"/>
              <a:gd name="connsiteY112" fmla="*/ 3106272 h 6858000"/>
              <a:gd name="connsiteX113" fmla="*/ 680201 w 1605470"/>
              <a:gd name="connsiteY113" fmla="*/ 2958185 h 6858000"/>
              <a:gd name="connsiteX114" fmla="*/ 622815 w 1605470"/>
              <a:gd name="connsiteY114" fmla="*/ 2762989 h 6858000"/>
              <a:gd name="connsiteX115" fmla="*/ 571733 w 1605470"/>
              <a:gd name="connsiteY115" fmla="*/ 2554718 h 6858000"/>
              <a:gd name="connsiteX116" fmla="*/ 551827 w 1605470"/>
              <a:gd name="connsiteY116" fmla="*/ 2485734 h 6858000"/>
              <a:gd name="connsiteX117" fmla="*/ 542550 w 1605470"/>
              <a:gd name="connsiteY117" fmla="*/ 2447068 h 6858000"/>
              <a:gd name="connsiteX118" fmla="*/ 529511 w 1605470"/>
              <a:gd name="connsiteY118" fmla="*/ 2425819 h 6858000"/>
              <a:gd name="connsiteX119" fmla="*/ 528878 w 1605470"/>
              <a:gd name="connsiteY119" fmla="*/ 2408971 h 6858000"/>
              <a:gd name="connsiteX120" fmla="*/ 535510 w 1605470"/>
              <a:gd name="connsiteY120" fmla="*/ 2402874 h 6858000"/>
              <a:gd name="connsiteX121" fmla="*/ 538122 w 1605470"/>
              <a:gd name="connsiteY121" fmla="*/ 2381443 h 6858000"/>
              <a:gd name="connsiteX122" fmla="*/ 514451 w 1605470"/>
              <a:gd name="connsiteY122" fmla="*/ 2261920 h 6858000"/>
              <a:gd name="connsiteX123" fmla="*/ 504338 w 1605470"/>
              <a:gd name="connsiteY123" fmla="*/ 2195378 h 6858000"/>
              <a:gd name="connsiteX124" fmla="*/ 488555 w 1605470"/>
              <a:gd name="connsiteY124" fmla="*/ 2155135 h 6858000"/>
              <a:gd name="connsiteX125" fmla="*/ 486013 w 1605470"/>
              <a:gd name="connsiteY125" fmla="*/ 2118008 h 6858000"/>
              <a:gd name="connsiteX126" fmla="*/ 487006 w 1605470"/>
              <a:gd name="connsiteY126" fmla="*/ 2050531 h 6858000"/>
              <a:gd name="connsiteX127" fmla="*/ 478812 w 1605470"/>
              <a:gd name="connsiteY127" fmla="*/ 1963269 h 6858000"/>
              <a:gd name="connsiteX128" fmla="*/ 459990 w 1605470"/>
              <a:gd name="connsiteY128" fmla="*/ 1906352 h 6858000"/>
              <a:gd name="connsiteX129" fmla="*/ 436547 w 1605470"/>
              <a:gd name="connsiteY129" fmla="*/ 1861531 h 6858000"/>
              <a:gd name="connsiteX130" fmla="*/ 390346 w 1605470"/>
              <a:gd name="connsiteY130" fmla="*/ 1732919 h 6858000"/>
              <a:gd name="connsiteX131" fmla="*/ 362657 w 1605470"/>
              <a:gd name="connsiteY131" fmla="*/ 1663540 h 6858000"/>
              <a:gd name="connsiteX132" fmla="*/ 361783 w 1605470"/>
              <a:gd name="connsiteY132" fmla="*/ 1615777 h 6858000"/>
              <a:gd name="connsiteX133" fmla="*/ 342578 w 1605470"/>
              <a:gd name="connsiteY133" fmla="*/ 1563678 h 6858000"/>
              <a:gd name="connsiteX134" fmla="*/ 355658 w 1605470"/>
              <a:gd name="connsiteY134" fmla="*/ 1519474 h 6858000"/>
              <a:gd name="connsiteX135" fmla="*/ 348400 w 1605470"/>
              <a:gd name="connsiteY135" fmla="*/ 1477995 h 6858000"/>
              <a:gd name="connsiteX136" fmla="*/ 334485 w 1605470"/>
              <a:gd name="connsiteY136" fmla="*/ 1373769 h 6858000"/>
              <a:gd name="connsiteX137" fmla="*/ 342792 w 1605470"/>
              <a:gd name="connsiteY137" fmla="*/ 1307086 h 6858000"/>
              <a:gd name="connsiteX138" fmla="*/ 343980 w 1605470"/>
              <a:gd name="connsiteY138" fmla="*/ 1189033 h 6858000"/>
              <a:gd name="connsiteX139" fmla="*/ 348665 w 1605470"/>
              <a:gd name="connsiteY139" fmla="*/ 1168288 h 6858000"/>
              <a:gd name="connsiteX140" fmla="*/ 340947 w 1605470"/>
              <a:gd name="connsiteY140" fmla="*/ 1142577 h 6858000"/>
              <a:gd name="connsiteX141" fmla="*/ 330253 w 1605470"/>
              <a:gd name="connsiteY141" fmla="*/ 1088484 h 6858000"/>
              <a:gd name="connsiteX142" fmla="*/ 318989 w 1605470"/>
              <a:gd name="connsiteY142" fmla="*/ 1016103 h 6858000"/>
              <a:gd name="connsiteX143" fmla="*/ 320445 w 1605470"/>
              <a:gd name="connsiteY143" fmla="*/ 932283 h 6858000"/>
              <a:gd name="connsiteX144" fmla="*/ 322681 w 1605470"/>
              <a:gd name="connsiteY144" fmla="*/ 915925 h 6858000"/>
              <a:gd name="connsiteX145" fmla="*/ 315310 w 1605470"/>
              <a:gd name="connsiteY145" fmla="*/ 896999 h 6858000"/>
              <a:gd name="connsiteX146" fmla="*/ 284718 w 1605470"/>
              <a:gd name="connsiteY146" fmla="*/ 821517 h 6858000"/>
              <a:gd name="connsiteX147" fmla="*/ 263668 w 1605470"/>
              <a:gd name="connsiteY147" fmla="*/ 751353 h 6858000"/>
              <a:gd name="connsiteX148" fmla="*/ 263226 w 1605470"/>
              <a:gd name="connsiteY148" fmla="*/ 721230 h 6858000"/>
              <a:gd name="connsiteX149" fmla="*/ 248897 w 1605470"/>
              <a:gd name="connsiteY149" fmla="*/ 681659 h 6858000"/>
              <a:gd name="connsiteX150" fmla="*/ 234316 w 1605470"/>
              <a:gd name="connsiteY150" fmla="*/ 635218 h 6858000"/>
              <a:gd name="connsiteX151" fmla="*/ 239327 w 1605470"/>
              <a:gd name="connsiteY151" fmla="*/ 613763 h 6858000"/>
              <a:gd name="connsiteX152" fmla="*/ 225269 w 1605470"/>
              <a:gd name="connsiteY152" fmla="*/ 598582 h 6858000"/>
              <a:gd name="connsiteX153" fmla="*/ 224950 w 1605470"/>
              <a:gd name="connsiteY153" fmla="*/ 576846 h 6858000"/>
              <a:gd name="connsiteX154" fmla="*/ 204576 w 1605470"/>
              <a:gd name="connsiteY154" fmla="*/ 530055 h 6858000"/>
              <a:gd name="connsiteX155" fmla="*/ 219064 w 1605470"/>
              <a:gd name="connsiteY155" fmla="*/ 469651 h 6858000"/>
              <a:gd name="connsiteX156" fmla="*/ 195012 w 1605470"/>
              <a:gd name="connsiteY156" fmla="*/ 448559 h 6858000"/>
              <a:gd name="connsiteX157" fmla="*/ 201434 w 1605470"/>
              <a:gd name="connsiteY157" fmla="*/ 441529 h 6858000"/>
              <a:gd name="connsiteX158" fmla="*/ 200655 w 1605470"/>
              <a:gd name="connsiteY158" fmla="*/ 428927 h 6858000"/>
              <a:gd name="connsiteX159" fmla="*/ 190059 w 1605470"/>
              <a:gd name="connsiteY159" fmla="*/ 430161 h 6858000"/>
              <a:gd name="connsiteX160" fmla="*/ 167079 w 1605470"/>
              <a:gd name="connsiteY160" fmla="*/ 367211 h 6858000"/>
              <a:gd name="connsiteX161" fmla="*/ 124571 w 1605470"/>
              <a:gd name="connsiteY161" fmla="*/ 302178 h 6858000"/>
              <a:gd name="connsiteX162" fmla="*/ 103243 w 1605470"/>
              <a:gd name="connsiteY162" fmla="*/ 211375 h 6858000"/>
              <a:gd name="connsiteX163" fmla="*/ 94571 w 1605470"/>
              <a:gd name="connsiteY163" fmla="*/ 184179 h 6858000"/>
              <a:gd name="connsiteX164" fmla="*/ 13437 w 1605470"/>
              <a:gd name="connsiteY164" fmla="*/ 19287 h 6858000"/>
              <a:gd name="connsiteX165" fmla="*/ 0 w 1605470"/>
              <a:gd name="connsiteY16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49397 w 1605470"/>
              <a:gd name="connsiteY98" fmla="*/ 3307769 h 6858000"/>
              <a:gd name="connsiteX99" fmla="*/ 766960 w 1605470"/>
              <a:gd name="connsiteY99" fmla="*/ 3250522 h 6858000"/>
              <a:gd name="connsiteX100" fmla="*/ 767385 w 1605470"/>
              <a:gd name="connsiteY100" fmla="*/ 3229163 h 6858000"/>
              <a:gd name="connsiteX101" fmla="*/ 769208 w 1605470"/>
              <a:gd name="connsiteY101" fmla="*/ 3217217 h 6858000"/>
              <a:gd name="connsiteX102" fmla="*/ 770350 w 1605470"/>
              <a:gd name="connsiteY102" fmla="*/ 3216125 h 6858000"/>
              <a:gd name="connsiteX103" fmla="*/ 756043 w 1605470"/>
              <a:gd name="connsiteY103" fmla="*/ 3183755 h 6858000"/>
              <a:gd name="connsiteX104" fmla="*/ 756544 w 1605470"/>
              <a:gd name="connsiteY104" fmla="*/ 3178642 h 6858000"/>
              <a:gd name="connsiteX105" fmla="*/ 744144 w 1605470"/>
              <a:gd name="connsiteY105" fmla="*/ 3158586 h 6858000"/>
              <a:gd name="connsiteX106" fmla="*/ 739378 w 1605470"/>
              <a:gd name="connsiteY106" fmla="*/ 3147669 h 6858000"/>
              <a:gd name="connsiteX107" fmla="*/ 734648 w 1605470"/>
              <a:gd name="connsiteY107" fmla="*/ 3145733 h 6858000"/>
              <a:gd name="connsiteX108" fmla="*/ 729329 w 1605470"/>
              <a:gd name="connsiteY108" fmla="*/ 3129034 h 6858000"/>
              <a:gd name="connsiteX109" fmla="*/ 729994 w 1605470"/>
              <a:gd name="connsiteY109" fmla="*/ 3126682 h 6858000"/>
              <a:gd name="connsiteX110" fmla="*/ 720862 w 1605470"/>
              <a:gd name="connsiteY110" fmla="*/ 3114519 h 6858000"/>
              <a:gd name="connsiteX111" fmla="*/ 707471 w 1605470"/>
              <a:gd name="connsiteY111" fmla="*/ 3106272 h 6858000"/>
              <a:gd name="connsiteX112" fmla="*/ 680201 w 1605470"/>
              <a:gd name="connsiteY112" fmla="*/ 2958185 h 6858000"/>
              <a:gd name="connsiteX113" fmla="*/ 622815 w 1605470"/>
              <a:gd name="connsiteY113" fmla="*/ 2762989 h 6858000"/>
              <a:gd name="connsiteX114" fmla="*/ 571733 w 1605470"/>
              <a:gd name="connsiteY114" fmla="*/ 2554718 h 6858000"/>
              <a:gd name="connsiteX115" fmla="*/ 551827 w 1605470"/>
              <a:gd name="connsiteY115" fmla="*/ 2485734 h 6858000"/>
              <a:gd name="connsiteX116" fmla="*/ 542550 w 1605470"/>
              <a:gd name="connsiteY116" fmla="*/ 2447068 h 6858000"/>
              <a:gd name="connsiteX117" fmla="*/ 529511 w 1605470"/>
              <a:gd name="connsiteY117" fmla="*/ 2425819 h 6858000"/>
              <a:gd name="connsiteX118" fmla="*/ 528878 w 1605470"/>
              <a:gd name="connsiteY118" fmla="*/ 2408971 h 6858000"/>
              <a:gd name="connsiteX119" fmla="*/ 535510 w 1605470"/>
              <a:gd name="connsiteY119" fmla="*/ 2402874 h 6858000"/>
              <a:gd name="connsiteX120" fmla="*/ 538122 w 1605470"/>
              <a:gd name="connsiteY120" fmla="*/ 2381443 h 6858000"/>
              <a:gd name="connsiteX121" fmla="*/ 514451 w 1605470"/>
              <a:gd name="connsiteY121" fmla="*/ 2261920 h 6858000"/>
              <a:gd name="connsiteX122" fmla="*/ 504338 w 1605470"/>
              <a:gd name="connsiteY122" fmla="*/ 2195378 h 6858000"/>
              <a:gd name="connsiteX123" fmla="*/ 488555 w 1605470"/>
              <a:gd name="connsiteY123" fmla="*/ 2155135 h 6858000"/>
              <a:gd name="connsiteX124" fmla="*/ 486013 w 1605470"/>
              <a:gd name="connsiteY124" fmla="*/ 2118008 h 6858000"/>
              <a:gd name="connsiteX125" fmla="*/ 487006 w 1605470"/>
              <a:gd name="connsiteY125" fmla="*/ 2050531 h 6858000"/>
              <a:gd name="connsiteX126" fmla="*/ 478812 w 1605470"/>
              <a:gd name="connsiteY126" fmla="*/ 1963269 h 6858000"/>
              <a:gd name="connsiteX127" fmla="*/ 459990 w 1605470"/>
              <a:gd name="connsiteY127" fmla="*/ 1906352 h 6858000"/>
              <a:gd name="connsiteX128" fmla="*/ 436547 w 1605470"/>
              <a:gd name="connsiteY128" fmla="*/ 1861531 h 6858000"/>
              <a:gd name="connsiteX129" fmla="*/ 390346 w 1605470"/>
              <a:gd name="connsiteY129" fmla="*/ 1732919 h 6858000"/>
              <a:gd name="connsiteX130" fmla="*/ 362657 w 1605470"/>
              <a:gd name="connsiteY130" fmla="*/ 1663540 h 6858000"/>
              <a:gd name="connsiteX131" fmla="*/ 361783 w 1605470"/>
              <a:gd name="connsiteY131" fmla="*/ 1615777 h 6858000"/>
              <a:gd name="connsiteX132" fmla="*/ 342578 w 1605470"/>
              <a:gd name="connsiteY132" fmla="*/ 1563678 h 6858000"/>
              <a:gd name="connsiteX133" fmla="*/ 355658 w 1605470"/>
              <a:gd name="connsiteY133" fmla="*/ 1519474 h 6858000"/>
              <a:gd name="connsiteX134" fmla="*/ 348400 w 1605470"/>
              <a:gd name="connsiteY134" fmla="*/ 1477995 h 6858000"/>
              <a:gd name="connsiteX135" fmla="*/ 334485 w 1605470"/>
              <a:gd name="connsiteY135" fmla="*/ 1373769 h 6858000"/>
              <a:gd name="connsiteX136" fmla="*/ 342792 w 1605470"/>
              <a:gd name="connsiteY136" fmla="*/ 1307086 h 6858000"/>
              <a:gd name="connsiteX137" fmla="*/ 343980 w 1605470"/>
              <a:gd name="connsiteY137" fmla="*/ 1189033 h 6858000"/>
              <a:gd name="connsiteX138" fmla="*/ 348665 w 1605470"/>
              <a:gd name="connsiteY138" fmla="*/ 1168288 h 6858000"/>
              <a:gd name="connsiteX139" fmla="*/ 340947 w 1605470"/>
              <a:gd name="connsiteY139" fmla="*/ 1142577 h 6858000"/>
              <a:gd name="connsiteX140" fmla="*/ 330253 w 1605470"/>
              <a:gd name="connsiteY140" fmla="*/ 1088484 h 6858000"/>
              <a:gd name="connsiteX141" fmla="*/ 318989 w 1605470"/>
              <a:gd name="connsiteY141" fmla="*/ 1016103 h 6858000"/>
              <a:gd name="connsiteX142" fmla="*/ 320445 w 1605470"/>
              <a:gd name="connsiteY142" fmla="*/ 932283 h 6858000"/>
              <a:gd name="connsiteX143" fmla="*/ 322681 w 1605470"/>
              <a:gd name="connsiteY143" fmla="*/ 915925 h 6858000"/>
              <a:gd name="connsiteX144" fmla="*/ 315310 w 1605470"/>
              <a:gd name="connsiteY144" fmla="*/ 896999 h 6858000"/>
              <a:gd name="connsiteX145" fmla="*/ 284718 w 1605470"/>
              <a:gd name="connsiteY145" fmla="*/ 821517 h 6858000"/>
              <a:gd name="connsiteX146" fmla="*/ 263668 w 1605470"/>
              <a:gd name="connsiteY146" fmla="*/ 751353 h 6858000"/>
              <a:gd name="connsiteX147" fmla="*/ 263226 w 1605470"/>
              <a:gd name="connsiteY147" fmla="*/ 721230 h 6858000"/>
              <a:gd name="connsiteX148" fmla="*/ 248897 w 1605470"/>
              <a:gd name="connsiteY148" fmla="*/ 681659 h 6858000"/>
              <a:gd name="connsiteX149" fmla="*/ 234316 w 1605470"/>
              <a:gd name="connsiteY149" fmla="*/ 635218 h 6858000"/>
              <a:gd name="connsiteX150" fmla="*/ 239327 w 1605470"/>
              <a:gd name="connsiteY150" fmla="*/ 613763 h 6858000"/>
              <a:gd name="connsiteX151" fmla="*/ 225269 w 1605470"/>
              <a:gd name="connsiteY151" fmla="*/ 598582 h 6858000"/>
              <a:gd name="connsiteX152" fmla="*/ 224950 w 1605470"/>
              <a:gd name="connsiteY152" fmla="*/ 576846 h 6858000"/>
              <a:gd name="connsiteX153" fmla="*/ 204576 w 1605470"/>
              <a:gd name="connsiteY153" fmla="*/ 530055 h 6858000"/>
              <a:gd name="connsiteX154" fmla="*/ 219064 w 1605470"/>
              <a:gd name="connsiteY154" fmla="*/ 469651 h 6858000"/>
              <a:gd name="connsiteX155" fmla="*/ 195012 w 1605470"/>
              <a:gd name="connsiteY155" fmla="*/ 448559 h 6858000"/>
              <a:gd name="connsiteX156" fmla="*/ 201434 w 1605470"/>
              <a:gd name="connsiteY156" fmla="*/ 441529 h 6858000"/>
              <a:gd name="connsiteX157" fmla="*/ 200655 w 1605470"/>
              <a:gd name="connsiteY157" fmla="*/ 428927 h 6858000"/>
              <a:gd name="connsiteX158" fmla="*/ 190059 w 1605470"/>
              <a:gd name="connsiteY158" fmla="*/ 430161 h 6858000"/>
              <a:gd name="connsiteX159" fmla="*/ 167079 w 1605470"/>
              <a:gd name="connsiteY159" fmla="*/ 367211 h 6858000"/>
              <a:gd name="connsiteX160" fmla="*/ 124571 w 1605470"/>
              <a:gd name="connsiteY160" fmla="*/ 302178 h 6858000"/>
              <a:gd name="connsiteX161" fmla="*/ 103243 w 1605470"/>
              <a:gd name="connsiteY161" fmla="*/ 211375 h 6858000"/>
              <a:gd name="connsiteX162" fmla="*/ 94571 w 1605470"/>
              <a:gd name="connsiteY162" fmla="*/ 184179 h 6858000"/>
              <a:gd name="connsiteX163" fmla="*/ 13437 w 1605470"/>
              <a:gd name="connsiteY163" fmla="*/ 19287 h 6858000"/>
              <a:gd name="connsiteX164" fmla="*/ 0 w 1605470"/>
              <a:gd name="connsiteY16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49397 w 1605470"/>
              <a:gd name="connsiteY97" fmla="*/ 3307769 h 6858000"/>
              <a:gd name="connsiteX98" fmla="*/ 766960 w 1605470"/>
              <a:gd name="connsiteY98" fmla="*/ 3250522 h 6858000"/>
              <a:gd name="connsiteX99" fmla="*/ 767385 w 1605470"/>
              <a:gd name="connsiteY99" fmla="*/ 3229163 h 6858000"/>
              <a:gd name="connsiteX100" fmla="*/ 769208 w 1605470"/>
              <a:gd name="connsiteY100" fmla="*/ 3217217 h 6858000"/>
              <a:gd name="connsiteX101" fmla="*/ 770350 w 1605470"/>
              <a:gd name="connsiteY101" fmla="*/ 3216125 h 6858000"/>
              <a:gd name="connsiteX102" fmla="*/ 756043 w 1605470"/>
              <a:gd name="connsiteY102" fmla="*/ 3183755 h 6858000"/>
              <a:gd name="connsiteX103" fmla="*/ 756544 w 1605470"/>
              <a:gd name="connsiteY103" fmla="*/ 3178642 h 6858000"/>
              <a:gd name="connsiteX104" fmla="*/ 744144 w 1605470"/>
              <a:gd name="connsiteY104" fmla="*/ 3158586 h 6858000"/>
              <a:gd name="connsiteX105" fmla="*/ 739378 w 1605470"/>
              <a:gd name="connsiteY105" fmla="*/ 3147669 h 6858000"/>
              <a:gd name="connsiteX106" fmla="*/ 734648 w 1605470"/>
              <a:gd name="connsiteY106" fmla="*/ 3145733 h 6858000"/>
              <a:gd name="connsiteX107" fmla="*/ 729329 w 1605470"/>
              <a:gd name="connsiteY107" fmla="*/ 3129034 h 6858000"/>
              <a:gd name="connsiteX108" fmla="*/ 729994 w 1605470"/>
              <a:gd name="connsiteY108" fmla="*/ 3126682 h 6858000"/>
              <a:gd name="connsiteX109" fmla="*/ 720862 w 1605470"/>
              <a:gd name="connsiteY109" fmla="*/ 3114519 h 6858000"/>
              <a:gd name="connsiteX110" fmla="*/ 707471 w 1605470"/>
              <a:gd name="connsiteY110" fmla="*/ 3106272 h 6858000"/>
              <a:gd name="connsiteX111" fmla="*/ 680201 w 1605470"/>
              <a:gd name="connsiteY111" fmla="*/ 2958185 h 6858000"/>
              <a:gd name="connsiteX112" fmla="*/ 622815 w 1605470"/>
              <a:gd name="connsiteY112" fmla="*/ 2762989 h 6858000"/>
              <a:gd name="connsiteX113" fmla="*/ 571733 w 1605470"/>
              <a:gd name="connsiteY113" fmla="*/ 2554718 h 6858000"/>
              <a:gd name="connsiteX114" fmla="*/ 551827 w 1605470"/>
              <a:gd name="connsiteY114" fmla="*/ 2485734 h 6858000"/>
              <a:gd name="connsiteX115" fmla="*/ 542550 w 1605470"/>
              <a:gd name="connsiteY115" fmla="*/ 2447068 h 6858000"/>
              <a:gd name="connsiteX116" fmla="*/ 529511 w 1605470"/>
              <a:gd name="connsiteY116" fmla="*/ 2425819 h 6858000"/>
              <a:gd name="connsiteX117" fmla="*/ 528878 w 1605470"/>
              <a:gd name="connsiteY117" fmla="*/ 2408971 h 6858000"/>
              <a:gd name="connsiteX118" fmla="*/ 535510 w 1605470"/>
              <a:gd name="connsiteY118" fmla="*/ 2402874 h 6858000"/>
              <a:gd name="connsiteX119" fmla="*/ 538122 w 1605470"/>
              <a:gd name="connsiteY119" fmla="*/ 2381443 h 6858000"/>
              <a:gd name="connsiteX120" fmla="*/ 514451 w 1605470"/>
              <a:gd name="connsiteY120" fmla="*/ 2261920 h 6858000"/>
              <a:gd name="connsiteX121" fmla="*/ 504338 w 1605470"/>
              <a:gd name="connsiteY121" fmla="*/ 2195378 h 6858000"/>
              <a:gd name="connsiteX122" fmla="*/ 488555 w 1605470"/>
              <a:gd name="connsiteY122" fmla="*/ 2155135 h 6858000"/>
              <a:gd name="connsiteX123" fmla="*/ 486013 w 1605470"/>
              <a:gd name="connsiteY123" fmla="*/ 2118008 h 6858000"/>
              <a:gd name="connsiteX124" fmla="*/ 487006 w 1605470"/>
              <a:gd name="connsiteY124" fmla="*/ 2050531 h 6858000"/>
              <a:gd name="connsiteX125" fmla="*/ 478812 w 1605470"/>
              <a:gd name="connsiteY125" fmla="*/ 1963269 h 6858000"/>
              <a:gd name="connsiteX126" fmla="*/ 459990 w 1605470"/>
              <a:gd name="connsiteY126" fmla="*/ 1906352 h 6858000"/>
              <a:gd name="connsiteX127" fmla="*/ 436547 w 1605470"/>
              <a:gd name="connsiteY127" fmla="*/ 1861531 h 6858000"/>
              <a:gd name="connsiteX128" fmla="*/ 390346 w 1605470"/>
              <a:gd name="connsiteY128" fmla="*/ 1732919 h 6858000"/>
              <a:gd name="connsiteX129" fmla="*/ 362657 w 1605470"/>
              <a:gd name="connsiteY129" fmla="*/ 1663540 h 6858000"/>
              <a:gd name="connsiteX130" fmla="*/ 361783 w 1605470"/>
              <a:gd name="connsiteY130" fmla="*/ 1615777 h 6858000"/>
              <a:gd name="connsiteX131" fmla="*/ 342578 w 1605470"/>
              <a:gd name="connsiteY131" fmla="*/ 1563678 h 6858000"/>
              <a:gd name="connsiteX132" fmla="*/ 355658 w 1605470"/>
              <a:gd name="connsiteY132" fmla="*/ 1519474 h 6858000"/>
              <a:gd name="connsiteX133" fmla="*/ 348400 w 1605470"/>
              <a:gd name="connsiteY133" fmla="*/ 1477995 h 6858000"/>
              <a:gd name="connsiteX134" fmla="*/ 334485 w 1605470"/>
              <a:gd name="connsiteY134" fmla="*/ 1373769 h 6858000"/>
              <a:gd name="connsiteX135" fmla="*/ 342792 w 1605470"/>
              <a:gd name="connsiteY135" fmla="*/ 1307086 h 6858000"/>
              <a:gd name="connsiteX136" fmla="*/ 343980 w 1605470"/>
              <a:gd name="connsiteY136" fmla="*/ 1189033 h 6858000"/>
              <a:gd name="connsiteX137" fmla="*/ 348665 w 1605470"/>
              <a:gd name="connsiteY137" fmla="*/ 1168288 h 6858000"/>
              <a:gd name="connsiteX138" fmla="*/ 340947 w 1605470"/>
              <a:gd name="connsiteY138" fmla="*/ 1142577 h 6858000"/>
              <a:gd name="connsiteX139" fmla="*/ 330253 w 1605470"/>
              <a:gd name="connsiteY139" fmla="*/ 1088484 h 6858000"/>
              <a:gd name="connsiteX140" fmla="*/ 318989 w 1605470"/>
              <a:gd name="connsiteY140" fmla="*/ 1016103 h 6858000"/>
              <a:gd name="connsiteX141" fmla="*/ 320445 w 1605470"/>
              <a:gd name="connsiteY141" fmla="*/ 932283 h 6858000"/>
              <a:gd name="connsiteX142" fmla="*/ 322681 w 1605470"/>
              <a:gd name="connsiteY142" fmla="*/ 915925 h 6858000"/>
              <a:gd name="connsiteX143" fmla="*/ 315310 w 1605470"/>
              <a:gd name="connsiteY143" fmla="*/ 896999 h 6858000"/>
              <a:gd name="connsiteX144" fmla="*/ 284718 w 1605470"/>
              <a:gd name="connsiteY144" fmla="*/ 821517 h 6858000"/>
              <a:gd name="connsiteX145" fmla="*/ 263668 w 1605470"/>
              <a:gd name="connsiteY145" fmla="*/ 751353 h 6858000"/>
              <a:gd name="connsiteX146" fmla="*/ 263226 w 1605470"/>
              <a:gd name="connsiteY146" fmla="*/ 721230 h 6858000"/>
              <a:gd name="connsiteX147" fmla="*/ 248897 w 1605470"/>
              <a:gd name="connsiteY147" fmla="*/ 681659 h 6858000"/>
              <a:gd name="connsiteX148" fmla="*/ 234316 w 1605470"/>
              <a:gd name="connsiteY148" fmla="*/ 635218 h 6858000"/>
              <a:gd name="connsiteX149" fmla="*/ 239327 w 1605470"/>
              <a:gd name="connsiteY149" fmla="*/ 613763 h 6858000"/>
              <a:gd name="connsiteX150" fmla="*/ 225269 w 1605470"/>
              <a:gd name="connsiteY150" fmla="*/ 598582 h 6858000"/>
              <a:gd name="connsiteX151" fmla="*/ 224950 w 1605470"/>
              <a:gd name="connsiteY151" fmla="*/ 576846 h 6858000"/>
              <a:gd name="connsiteX152" fmla="*/ 204576 w 1605470"/>
              <a:gd name="connsiteY152" fmla="*/ 530055 h 6858000"/>
              <a:gd name="connsiteX153" fmla="*/ 219064 w 1605470"/>
              <a:gd name="connsiteY153" fmla="*/ 469651 h 6858000"/>
              <a:gd name="connsiteX154" fmla="*/ 195012 w 1605470"/>
              <a:gd name="connsiteY154" fmla="*/ 448559 h 6858000"/>
              <a:gd name="connsiteX155" fmla="*/ 201434 w 1605470"/>
              <a:gd name="connsiteY155" fmla="*/ 441529 h 6858000"/>
              <a:gd name="connsiteX156" fmla="*/ 200655 w 1605470"/>
              <a:gd name="connsiteY156" fmla="*/ 428927 h 6858000"/>
              <a:gd name="connsiteX157" fmla="*/ 190059 w 1605470"/>
              <a:gd name="connsiteY157" fmla="*/ 430161 h 6858000"/>
              <a:gd name="connsiteX158" fmla="*/ 167079 w 1605470"/>
              <a:gd name="connsiteY158" fmla="*/ 367211 h 6858000"/>
              <a:gd name="connsiteX159" fmla="*/ 124571 w 1605470"/>
              <a:gd name="connsiteY159" fmla="*/ 302178 h 6858000"/>
              <a:gd name="connsiteX160" fmla="*/ 103243 w 1605470"/>
              <a:gd name="connsiteY160" fmla="*/ 211375 h 6858000"/>
              <a:gd name="connsiteX161" fmla="*/ 94571 w 1605470"/>
              <a:gd name="connsiteY161" fmla="*/ 184179 h 6858000"/>
              <a:gd name="connsiteX162" fmla="*/ 13437 w 1605470"/>
              <a:gd name="connsiteY162" fmla="*/ 19287 h 6858000"/>
              <a:gd name="connsiteX163" fmla="*/ 0 w 1605470"/>
              <a:gd name="connsiteY16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28878 w 1605470"/>
              <a:gd name="connsiteY116" fmla="*/ 2408971 h 6858000"/>
              <a:gd name="connsiteX117" fmla="*/ 535510 w 1605470"/>
              <a:gd name="connsiteY117" fmla="*/ 2402874 h 6858000"/>
              <a:gd name="connsiteX118" fmla="*/ 538122 w 1605470"/>
              <a:gd name="connsiteY118" fmla="*/ 2381443 h 6858000"/>
              <a:gd name="connsiteX119" fmla="*/ 514451 w 1605470"/>
              <a:gd name="connsiteY119" fmla="*/ 2261920 h 6858000"/>
              <a:gd name="connsiteX120" fmla="*/ 504338 w 1605470"/>
              <a:gd name="connsiteY120" fmla="*/ 2195378 h 6858000"/>
              <a:gd name="connsiteX121" fmla="*/ 488555 w 1605470"/>
              <a:gd name="connsiteY121" fmla="*/ 2155135 h 6858000"/>
              <a:gd name="connsiteX122" fmla="*/ 486013 w 1605470"/>
              <a:gd name="connsiteY122" fmla="*/ 2118008 h 6858000"/>
              <a:gd name="connsiteX123" fmla="*/ 487006 w 1605470"/>
              <a:gd name="connsiteY123" fmla="*/ 2050531 h 6858000"/>
              <a:gd name="connsiteX124" fmla="*/ 478812 w 1605470"/>
              <a:gd name="connsiteY124" fmla="*/ 1963269 h 6858000"/>
              <a:gd name="connsiteX125" fmla="*/ 459990 w 1605470"/>
              <a:gd name="connsiteY125" fmla="*/ 1906352 h 6858000"/>
              <a:gd name="connsiteX126" fmla="*/ 436547 w 1605470"/>
              <a:gd name="connsiteY126" fmla="*/ 1861531 h 6858000"/>
              <a:gd name="connsiteX127" fmla="*/ 390346 w 1605470"/>
              <a:gd name="connsiteY127" fmla="*/ 1732919 h 6858000"/>
              <a:gd name="connsiteX128" fmla="*/ 362657 w 1605470"/>
              <a:gd name="connsiteY128" fmla="*/ 1663540 h 6858000"/>
              <a:gd name="connsiteX129" fmla="*/ 361783 w 1605470"/>
              <a:gd name="connsiteY129" fmla="*/ 1615777 h 6858000"/>
              <a:gd name="connsiteX130" fmla="*/ 342578 w 1605470"/>
              <a:gd name="connsiteY130" fmla="*/ 1563678 h 6858000"/>
              <a:gd name="connsiteX131" fmla="*/ 355658 w 1605470"/>
              <a:gd name="connsiteY131" fmla="*/ 1519474 h 6858000"/>
              <a:gd name="connsiteX132" fmla="*/ 348400 w 1605470"/>
              <a:gd name="connsiteY132" fmla="*/ 1477995 h 6858000"/>
              <a:gd name="connsiteX133" fmla="*/ 334485 w 1605470"/>
              <a:gd name="connsiteY133" fmla="*/ 1373769 h 6858000"/>
              <a:gd name="connsiteX134" fmla="*/ 342792 w 1605470"/>
              <a:gd name="connsiteY134" fmla="*/ 1307086 h 6858000"/>
              <a:gd name="connsiteX135" fmla="*/ 343980 w 1605470"/>
              <a:gd name="connsiteY135" fmla="*/ 1189033 h 6858000"/>
              <a:gd name="connsiteX136" fmla="*/ 348665 w 1605470"/>
              <a:gd name="connsiteY136" fmla="*/ 1168288 h 6858000"/>
              <a:gd name="connsiteX137" fmla="*/ 340947 w 1605470"/>
              <a:gd name="connsiteY137" fmla="*/ 1142577 h 6858000"/>
              <a:gd name="connsiteX138" fmla="*/ 330253 w 1605470"/>
              <a:gd name="connsiteY138" fmla="*/ 1088484 h 6858000"/>
              <a:gd name="connsiteX139" fmla="*/ 318989 w 1605470"/>
              <a:gd name="connsiteY139" fmla="*/ 1016103 h 6858000"/>
              <a:gd name="connsiteX140" fmla="*/ 320445 w 1605470"/>
              <a:gd name="connsiteY140" fmla="*/ 932283 h 6858000"/>
              <a:gd name="connsiteX141" fmla="*/ 322681 w 1605470"/>
              <a:gd name="connsiteY141" fmla="*/ 915925 h 6858000"/>
              <a:gd name="connsiteX142" fmla="*/ 315310 w 1605470"/>
              <a:gd name="connsiteY142" fmla="*/ 896999 h 6858000"/>
              <a:gd name="connsiteX143" fmla="*/ 284718 w 1605470"/>
              <a:gd name="connsiteY143" fmla="*/ 821517 h 6858000"/>
              <a:gd name="connsiteX144" fmla="*/ 263668 w 1605470"/>
              <a:gd name="connsiteY144" fmla="*/ 751353 h 6858000"/>
              <a:gd name="connsiteX145" fmla="*/ 263226 w 1605470"/>
              <a:gd name="connsiteY145" fmla="*/ 721230 h 6858000"/>
              <a:gd name="connsiteX146" fmla="*/ 248897 w 1605470"/>
              <a:gd name="connsiteY146" fmla="*/ 681659 h 6858000"/>
              <a:gd name="connsiteX147" fmla="*/ 234316 w 1605470"/>
              <a:gd name="connsiteY147" fmla="*/ 635218 h 6858000"/>
              <a:gd name="connsiteX148" fmla="*/ 239327 w 1605470"/>
              <a:gd name="connsiteY148" fmla="*/ 613763 h 6858000"/>
              <a:gd name="connsiteX149" fmla="*/ 225269 w 1605470"/>
              <a:gd name="connsiteY149" fmla="*/ 598582 h 6858000"/>
              <a:gd name="connsiteX150" fmla="*/ 224950 w 1605470"/>
              <a:gd name="connsiteY150" fmla="*/ 576846 h 6858000"/>
              <a:gd name="connsiteX151" fmla="*/ 204576 w 1605470"/>
              <a:gd name="connsiteY151" fmla="*/ 530055 h 6858000"/>
              <a:gd name="connsiteX152" fmla="*/ 219064 w 1605470"/>
              <a:gd name="connsiteY152" fmla="*/ 469651 h 6858000"/>
              <a:gd name="connsiteX153" fmla="*/ 195012 w 1605470"/>
              <a:gd name="connsiteY153" fmla="*/ 448559 h 6858000"/>
              <a:gd name="connsiteX154" fmla="*/ 201434 w 1605470"/>
              <a:gd name="connsiteY154" fmla="*/ 441529 h 6858000"/>
              <a:gd name="connsiteX155" fmla="*/ 200655 w 1605470"/>
              <a:gd name="connsiteY155" fmla="*/ 428927 h 6858000"/>
              <a:gd name="connsiteX156" fmla="*/ 190059 w 1605470"/>
              <a:gd name="connsiteY156" fmla="*/ 430161 h 6858000"/>
              <a:gd name="connsiteX157" fmla="*/ 167079 w 1605470"/>
              <a:gd name="connsiteY157" fmla="*/ 367211 h 6858000"/>
              <a:gd name="connsiteX158" fmla="*/ 124571 w 1605470"/>
              <a:gd name="connsiteY158" fmla="*/ 302178 h 6858000"/>
              <a:gd name="connsiteX159" fmla="*/ 103243 w 1605470"/>
              <a:gd name="connsiteY159" fmla="*/ 211375 h 6858000"/>
              <a:gd name="connsiteX160" fmla="*/ 94571 w 1605470"/>
              <a:gd name="connsiteY160" fmla="*/ 184179 h 6858000"/>
              <a:gd name="connsiteX161" fmla="*/ 13437 w 1605470"/>
              <a:gd name="connsiteY161" fmla="*/ 19287 h 6858000"/>
              <a:gd name="connsiteX162" fmla="*/ 0 w 1605470"/>
              <a:gd name="connsiteY16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35510 w 1605470"/>
              <a:gd name="connsiteY116" fmla="*/ 2402874 h 6858000"/>
              <a:gd name="connsiteX117" fmla="*/ 538122 w 1605470"/>
              <a:gd name="connsiteY117" fmla="*/ 2381443 h 6858000"/>
              <a:gd name="connsiteX118" fmla="*/ 514451 w 1605470"/>
              <a:gd name="connsiteY118" fmla="*/ 2261920 h 6858000"/>
              <a:gd name="connsiteX119" fmla="*/ 504338 w 1605470"/>
              <a:gd name="connsiteY119" fmla="*/ 2195378 h 6858000"/>
              <a:gd name="connsiteX120" fmla="*/ 488555 w 1605470"/>
              <a:gd name="connsiteY120" fmla="*/ 2155135 h 6858000"/>
              <a:gd name="connsiteX121" fmla="*/ 486013 w 1605470"/>
              <a:gd name="connsiteY121" fmla="*/ 2118008 h 6858000"/>
              <a:gd name="connsiteX122" fmla="*/ 487006 w 1605470"/>
              <a:gd name="connsiteY122" fmla="*/ 2050531 h 6858000"/>
              <a:gd name="connsiteX123" fmla="*/ 478812 w 1605470"/>
              <a:gd name="connsiteY123" fmla="*/ 1963269 h 6858000"/>
              <a:gd name="connsiteX124" fmla="*/ 459990 w 1605470"/>
              <a:gd name="connsiteY124" fmla="*/ 1906352 h 6858000"/>
              <a:gd name="connsiteX125" fmla="*/ 436547 w 1605470"/>
              <a:gd name="connsiteY125" fmla="*/ 1861531 h 6858000"/>
              <a:gd name="connsiteX126" fmla="*/ 390346 w 1605470"/>
              <a:gd name="connsiteY126" fmla="*/ 1732919 h 6858000"/>
              <a:gd name="connsiteX127" fmla="*/ 362657 w 1605470"/>
              <a:gd name="connsiteY127" fmla="*/ 1663540 h 6858000"/>
              <a:gd name="connsiteX128" fmla="*/ 361783 w 1605470"/>
              <a:gd name="connsiteY128" fmla="*/ 1615777 h 6858000"/>
              <a:gd name="connsiteX129" fmla="*/ 342578 w 1605470"/>
              <a:gd name="connsiteY129" fmla="*/ 1563678 h 6858000"/>
              <a:gd name="connsiteX130" fmla="*/ 355658 w 1605470"/>
              <a:gd name="connsiteY130" fmla="*/ 1519474 h 6858000"/>
              <a:gd name="connsiteX131" fmla="*/ 348400 w 1605470"/>
              <a:gd name="connsiteY131" fmla="*/ 1477995 h 6858000"/>
              <a:gd name="connsiteX132" fmla="*/ 334485 w 1605470"/>
              <a:gd name="connsiteY132" fmla="*/ 1373769 h 6858000"/>
              <a:gd name="connsiteX133" fmla="*/ 342792 w 1605470"/>
              <a:gd name="connsiteY133" fmla="*/ 1307086 h 6858000"/>
              <a:gd name="connsiteX134" fmla="*/ 343980 w 1605470"/>
              <a:gd name="connsiteY134" fmla="*/ 1189033 h 6858000"/>
              <a:gd name="connsiteX135" fmla="*/ 348665 w 1605470"/>
              <a:gd name="connsiteY135" fmla="*/ 1168288 h 6858000"/>
              <a:gd name="connsiteX136" fmla="*/ 340947 w 1605470"/>
              <a:gd name="connsiteY136" fmla="*/ 1142577 h 6858000"/>
              <a:gd name="connsiteX137" fmla="*/ 330253 w 1605470"/>
              <a:gd name="connsiteY137" fmla="*/ 1088484 h 6858000"/>
              <a:gd name="connsiteX138" fmla="*/ 318989 w 1605470"/>
              <a:gd name="connsiteY138" fmla="*/ 1016103 h 6858000"/>
              <a:gd name="connsiteX139" fmla="*/ 320445 w 1605470"/>
              <a:gd name="connsiteY139" fmla="*/ 932283 h 6858000"/>
              <a:gd name="connsiteX140" fmla="*/ 322681 w 1605470"/>
              <a:gd name="connsiteY140" fmla="*/ 915925 h 6858000"/>
              <a:gd name="connsiteX141" fmla="*/ 315310 w 1605470"/>
              <a:gd name="connsiteY141" fmla="*/ 896999 h 6858000"/>
              <a:gd name="connsiteX142" fmla="*/ 284718 w 1605470"/>
              <a:gd name="connsiteY142" fmla="*/ 821517 h 6858000"/>
              <a:gd name="connsiteX143" fmla="*/ 263668 w 1605470"/>
              <a:gd name="connsiteY143" fmla="*/ 751353 h 6858000"/>
              <a:gd name="connsiteX144" fmla="*/ 263226 w 1605470"/>
              <a:gd name="connsiteY144" fmla="*/ 721230 h 6858000"/>
              <a:gd name="connsiteX145" fmla="*/ 248897 w 1605470"/>
              <a:gd name="connsiteY145" fmla="*/ 681659 h 6858000"/>
              <a:gd name="connsiteX146" fmla="*/ 234316 w 1605470"/>
              <a:gd name="connsiteY146" fmla="*/ 635218 h 6858000"/>
              <a:gd name="connsiteX147" fmla="*/ 239327 w 1605470"/>
              <a:gd name="connsiteY147" fmla="*/ 613763 h 6858000"/>
              <a:gd name="connsiteX148" fmla="*/ 225269 w 1605470"/>
              <a:gd name="connsiteY148" fmla="*/ 598582 h 6858000"/>
              <a:gd name="connsiteX149" fmla="*/ 224950 w 1605470"/>
              <a:gd name="connsiteY149" fmla="*/ 576846 h 6858000"/>
              <a:gd name="connsiteX150" fmla="*/ 204576 w 1605470"/>
              <a:gd name="connsiteY150" fmla="*/ 530055 h 6858000"/>
              <a:gd name="connsiteX151" fmla="*/ 219064 w 1605470"/>
              <a:gd name="connsiteY151" fmla="*/ 469651 h 6858000"/>
              <a:gd name="connsiteX152" fmla="*/ 195012 w 1605470"/>
              <a:gd name="connsiteY152" fmla="*/ 448559 h 6858000"/>
              <a:gd name="connsiteX153" fmla="*/ 201434 w 1605470"/>
              <a:gd name="connsiteY153" fmla="*/ 441529 h 6858000"/>
              <a:gd name="connsiteX154" fmla="*/ 200655 w 1605470"/>
              <a:gd name="connsiteY154" fmla="*/ 428927 h 6858000"/>
              <a:gd name="connsiteX155" fmla="*/ 190059 w 1605470"/>
              <a:gd name="connsiteY155" fmla="*/ 430161 h 6858000"/>
              <a:gd name="connsiteX156" fmla="*/ 167079 w 1605470"/>
              <a:gd name="connsiteY156" fmla="*/ 367211 h 6858000"/>
              <a:gd name="connsiteX157" fmla="*/ 124571 w 1605470"/>
              <a:gd name="connsiteY157" fmla="*/ 302178 h 6858000"/>
              <a:gd name="connsiteX158" fmla="*/ 103243 w 1605470"/>
              <a:gd name="connsiteY158" fmla="*/ 211375 h 6858000"/>
              <a:gd name="connsiteX159" fmla="*/ 94571 w 1605470"/>
              <a:gd name="connsiteY159" fmla="*/ 184179 h 6858000"/>
              <a:gd name="connsiteX160" fmla="*/ 13437 w 1605470"/>
              <a:gd name="connsiteY160" fmla="*/ 19287 h 6858000"/>
              <a:gd name="connsiteX161" fmla="*/ 0 w 1605470"/>
              <a:gd name="connsiteY16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34648 w 1605470"/>
              <a:gd name="connsiteY104" fmla="*/ 3145733 h 6858000"/>
              <a:gd name="connsiteX105" fmla="*/ 729329 w 1605470"/>
              <a:gd name="connsiteY105" fmla="*/ 3129034 h 6858000"/>
              <a:gd name="connsiteX106" fmla="*/ 729994 w 1605470"/>
              <a:gd name="connsiteY106" fmla="*/ 3126682 h 6858000"/>
              <a:gd name="connsiteX107" fmla="*/ 720862 w 1605470"/>
              <a:gd name="connsiteY107" fmla="*/ 3114519 h 6858000"/>
              <a:gd name="connsiteX108" fmla="*/ 707471 w 1605470"/>
              <a:gd name="connsiteY108" fmla="*/ 3106272 h 6858000"/>
              <a:gd name="connsiteX109" fmla="*/ 680201 w 1605470"/>
              <a:gd name="connsiteY109" fmla="*/ 2958185 h 6858000"/>
              <a:gd name="connsiteX110" fmla="*/ 622815 w 1605470"/>
              <a:gd name="connsiteY110" fmla="*/ 2762989 h 6858000"/>
              <a:gd name="connsiteX111" fmla="*/ 571733 w 1605470"/>
              <a:gd name="connsiteY111" fmla="*/ 2554718 h 6858000"/>
              <a:gd name="connsiteX112" fmla="*/ 551827 w 1605470"/>
              <a:gd name="connsiteY112" fmla="*/ 2485734 h 6858000"/>
              <a:gd name="connsiteX113" fmla="*/ 542550 w 1605470"/>
              <a:gd name="connsiteY113" fmla="*/ 2447068 h 6858000"/>
              <a:gd name="connsiteX114" fmla="*/ 529511 w 1605470"/>
              <a:gd name="connsiteY114" fmla="*/ 2425819 h 6858000"/>
              <a:gd name="connsiteX115" fmla="*/ 535510 w 1605470"/>
              <a:gd name="connsiteY115" fmla="*/ 2402874 h 6858000"/>
              <a:gd name="connsiteX116" fmla="*/ 538122 w 1605470"/>
              <a:gd name="connsiteY116" fmla="*/ 2381443 h 6858000"/>
              <a:gd name="connsiteX117" fmla="*/ 514451 w 1605470"/>
              <a:gd name="connsiteY117" fmla="*/ 2261920 h 6858000"/>
              <a:gd name="connsiteX118" fmla="*/ 504338 w 1605470"/>
              <a:gd name="connsiteY118" fmla="*/ 2195378 h 6858000"/>
              <a:gd name="connsiteX119" fmla="*/ 488555 w 1605470"/>
              <a:gd name="connsiteY119" fmla="*/ 2155135 h 6858000"/>
              <a:gd name="connsiteX120" fmla="*/ 486013 w 1605470"/>
              <a:gd name="connsiteY120" fmla="*/ 2118008 h 6858000"/>
              <a:gd name="connsiteX121" fmla="*/ 487006 w 1605470"/>
              <a:gd name="connsiteY121" fmla="*/ 2050531 h 6858000"/>
              <a:gd name="connsiteX122" fmla="*/ 478812 w 1605470"/>
              <a:gd name="connsiteY122" fmla="*/ 1963269 h 6858000"/>
              <a:gd name="connsiteX123" fmla="*/ 459990 w 1605470"/>
              <a:gd name="connsiteY123" fmla="*/ 1906352 h 6858000"/>
              <a:gd name="connsiteX124" fmla="*/ 436547 w 1605470"/>
              <a:gd name="connsiteY124" fmla="*/ 1861531 h 6858000"/>
              <a:gd name="connsiteX125" fmla="*/ 390346 w 1605470"/>
              <a:gd name="connsiteY125" fmla="*/ 1732919 h 6858000"/>
              <a:gd name="connsiteX126" fmla="*/ 362657 w 1605470"/>
              <a:gd name="connsiteY126" fmla="*/ 1663540 h 6858000"/>
              <a:gd name="connsiteX127" fmla="*/ 361783 w 1605470"/>
              <a:gd name="connsiteY127" fmla="*/ 1615777 h 6858000"/>
              <a:gd name="connsiteX128" fmla="*/ 342578 w 1605470"/>
              <a:gd name="connsiteY128" fmla="*/ 1563678 h 6858000"/>
              <a:gd name="connsiteX129" fmla="*/ 355658 w 1605470"/>
              <a:gd name="connsiteY129" fmla="*/ 1519474 h 6858000"/>
              <a:gd name="connsiteX130" fmla="*/ 348400 w 1605470"/>
              <a:gd name="connsiteY130" fmla="*/ 1477995 h 6858000"/>
              <a:gd name="connsiteX131" fmla="*/ 334485 w 1605470"/>
              <a:gd name="connsiteY131" fmla="*/ 1373769 h 6858000"/>
              <a:gd name="connsiteX132" fmla="*/ 342792 w 1605470"/>
              <a:gd name="connsiteY132" fmla="*/ 1307086 h 6858000"/>
              <a:gd name="connsiteX133" fmla="*/ 343980 w 1605470"/>
              <a:gd name="connsiteY133" fmla="*/ 1189033 h 6858000"/>
              <a:gd name="connsiteX134" fmla="*/ 348665 w 1605470"/>
              <a:gd name="connsiteY134" fmla="*/ 1168288 h 6858000"/>
              <a:gd name="connsiteX135" fmla="*/ 340947 w 1605470"/>
              <a:gd name="connsiteY135" fmla="*/ 1142577 h 6858000"/>
              <a:gd name="connsiteX136" fmla="*/ 330253 w 1605470"/>
              <a:gd name="connsiteY136" fmla="*/ 1088484 h 6858000"/>
              <a:gd name="connsiteX137" fmla="*/ 318989 w 1605470"/>
              <a:gd name="connsiteY137" fmla="*/ 1016103 h 6858000"/>
              <a:gd name="connsiteX138" fmla="*/ 320445 w 1605470"/>
              <a:gd name="connsiteY138" fmla="*/ 932283 h 6858000"/>
              <a:gd name="connsiteX139" fmla="*/ 322681 w 1605470"/>
              <a:gd name="connsiteY139" fmla="*/ 915925 h 6858000"/>
              <a:gd name="connsiteX140" fmla="*/ 315310 w 1605470"/>
              <a:gd name="connsiteY140" fmla="*/ 896999 h 6858000"/>
              <a:gd name="connsiteX141" fmla="*/ 284718 w 1605470"/>
              <a:gd name="connsiteY141" fmla="*/ 821517 h 6858000"/>
              <a:gd name="connsiteX142" fmla="*/ 263668 w 1605470"/>
              <a:gd name="connsiteY142" fmla="*/ 751353 h 6858000"/>
              <a:gd name="connsiteX143" fmla="*/ 263226 w 1605470"/>
              <a:gd name="connsiteY143" fmla="*/ 721230 h 6858000"/>
              <a:gd name="connsiteX144" fmla="*/ 248897 w 1605470"/>
              <a:gd name="connsiteY144" fmla="*/ 681659 h 6858000"/>
              <a:gd name="connsiteX145" fmla="*/ 234316 w 1605470"/>
              <a:gd name="connsiteY145" fmla="*/ 635218 h 6858000"/>
              <a:gd name="connsiteX146" fmla="*/ 239327 w 1605470"/>
              <a:gd name="connsiteY146" fmla="*/ 613763 h 6858000"/>
              <a:gd name="connsiteX147" fmla="*/ 225269 w 1605470"/>
              <a:gd name="connsiteY147" fmla="*/ 598582 h 6858000"/>
              <a:gd name="connsiteX148" fmla="*/ 224950 w 1605470"/>
              <a:gd name="connsiteY148" fmla="*/ 576846 h 6858000"/>
              <a:gd name="connsiteX149" fmla="*/ 204576 w 1605470"/>
              <a:gd name="connsiteY149" fmla="*/ 530055 h 6858000"/>
              <a:gd name="connsiteX150" fmla="*/ 219064 w 1605470"/>
              <a:gd name="connsiteY150" fmla="*/ 469651 h 6858000"/>
              <a:gd name="connsiteX151" fmla="*/ 195012 w 1605470"/>
              <a:gd name="connsiteY151" fmla="*/ 448559 h 6858000"/>
              <a:gd name="connsiteX152" fmla="*/ 201434 w 1605470"/>
              <a:gd name="connsiteY152" fmla="*/ 441529 h 6858000"/>
              <a:gd name="connsiteX153" fmla="*/ 200655 w 1605470"/>
              <a:gd name="connsiteY153" fmla="*/ 428927 h 6858000"/>
              <a:gd name="connsiteX154" fmla="*/ 190059 w 1605470"/>
              <a:gd name="connsiteY154" fmla="*/ 430161 h 6858000"/>
              <a:gd name="connsiteX155" fmla="*/ 167079 w 1605470"/>
              <a:gd name="connsiteY155" fmla="*/ 367211 h 6858000"/>
              <a:gd name="connsiteX156" fmla="*/ 124571 w 1605470"/>
              <a:gd name="connsiteY156" fmla="*/ 302178 h 6858000"/>
              <a:gd name="connsiteX157" fmla="*/ 103243 w 1605470"/>
              <a:gd name="connsiteY157" fmla="*/ 211375 h 6858000"/>
              <a:gd name="connsiteX158" fmla="*/ 94571 w 1605470"/>
              <a:gd name="connsiteY158" fmla="*/ 184179 h 6858000"/>
              <a:gd name="connsiteX159" fmla="*/ 13437 w 1605470"/>
              <a:gd name="connsiteY159" fmla="*/ 19287 h 6858000"/>
              <a:gd name="connsiteX160" fmla="*/ 0 w 1605470"/>
              <a:gd name="connsiteY16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29329 w 1605470"/>
              <a:gd name="connsiteY104" fmla="*/ 3129034 h 6858000"/>
              <a:gd name="connsiteX105" fmla="*/ 729994 w 1605470"/>
              <a:gd name="connsiteY105" fmla="*/ 3126682 h 6858000"/>
              <a:gd name="connsiteX106" fmla="*/ 720862 w 1605470"/>
              <a:gd name="connsiteY106" fmla="*/ 3114519 h 6858000"/>
              <a:gd name="connsiteX107" fmla="*/ 707471 w 1605470"/>
              <a:gd name="connsiteY107" fmla="*/ 3106272 h 6858000"/>
              <a:gd name="connsiteX108" fmla="*/ 680201 w 1605470"/>
              <a:gd name="connsiteY108" fmla="*/ 2958185 h 6858000"/>
              <a:gd name="connsiteX109" fmla="*/ 622815 w 1605470"/>
              <a:gd name="connsiteY109" fmla="*/ 2762989 h 6858000"/>
              <a:gd name="connsiteX110" fmla="*/ 571733 w 1605470"/>
              <a:gd name="connsiteY110" fmla="*/ 2554718 h 6858000"/>
              <a:gd name="connsiteX111" fmla="*/ 551827 w 1605470"/>
              <a:gd name="connsiteY111" fmla="*/ 2485734 h 6858000"/>
              <a:gd name="connsiteX112" fmla="*/ 542550 w 1605470"/>
              <a:gd name="connsiteY112" fmla="*/ 2447068 h 6858000"/>
              <a:gd name="connsiteX113" fmla="*/ 529511 w 1605470"/>
              <a:gd name="connsiteY113" fmla="*/ 2425819 h 6858000"/>
              <a:gd name="connsiteX114" fmla="*/ 535510 w 1605470"/>
              <a:gd name="connsiteY114" fmla="*/ 2402874 h 6858000"/>
              <a:gd name="connsiteX115" fmla="*/ 538122 w 1605470"/>
              <a:gd name="connsiteY115" fmla="*/ 2381443 h 6858000"/>
              <a:gd name="connsiteX116" fmla="*/ 514451 w 1605470"/>
              <a:gd name="connsiteY116" fmla="*/ 2261920 h 6858000"/>
              <a:gd name="connsiteX117" fmla="*/ 504338 w 1605470"/>
              <a:gd name="connsiteY117" fmla="*/ 2195378 h 6858000"/>
              <a:gd name="connsiteX118" fmla="*/ 488555 w 1605470"/>
              <a:gd name="connsiteY118" fmla="*/ 2155135 h 6858000"/>
              <a:gd name="connsiteX119" fmla="*/ 486013 w 1605470"/>
              <a:gd name="connsiteY119" fmla="*/ 2118008 h 6858000"/>
              <a:gd name="connsiteX120" fmla="*/ 487006 w 1605470"/>
              <a:gd name="connsiteY120" fmla="*/ 2050531 h 6858000"/>
              <a:gd name="connsiteX121" fmla="*/ 478812 w 1605470"/>
              <a:gd name="connsiteY121" fmla="*/ 1963269 h 6858000"/>
              <a:gd name="connsiteX122" fmla="*/ 459990 w 1605470"/>
              <a:gd name="connsiteY122" fmla="*/ 1906352 h 6858000"/>
              <a:gd name="connsiteX123" fmla="*/ 436547 w 1605470"/>
              <a:gd name="connsiteY123" fmla="*/ 1861531 h 6858000"/>
              <a:gd name="connsiteX124" fmla="*/ 390346 w 1605470"/>
              <a:gd name="connsiteY124" fmla="*/ 1732919 h 6858000"/>
              <a:gd name="connsiteX125" fmla="*/ 362657 w 1605470"/>
              <a:gd name="connsiteY125" fmla="*/ 1663540 h 6858000"/>
              <a:gd name="connsiteX126" fmla="*/ 361783 w 1605470"/>
              <a:gd name="connsiteY126" fmla="*/ 1615777 h 6858000"/>
              <a:gd name="connsiteX127" fmla="*/ 342578 w 1605470"/>
              <a:gd name="connsiteY127" fmla="*/ 1563678 h 6858000"/>
              <a:gd name="connsiteX128" fmla="*/ 355658 w 1605470"/>
              <a:gd name="connsiteY128" fmla="*/ 1519474 h 6858000"/>
              <a:gd name="connsiteX129" fmla="*/ 348400 w 1605470"/>
              <a:gd name="connsiteY129" fmla="*/ 1477995 h 6858000"/>
              <a:gd name="connsiteX130" fmla="*/ 334485 w 1605470"/>
              <a:gd name="connsiteY130" fmla="*/ 1373769 h 6858000"/>
              <a:gd name="connsiteX131" fmla="*/ 342792 w 1605470"/>
              <a:gd name="connsiteY131" fmla="*/ 1307086 h 6858000"/>
              <a:gd name="connsiteX132" fmla="*/ 343980 w 1605470"/>
              <a:gd name="connsiteY132" fmla="*/ 1189033 h 6858000"/>
              <a:gd name="connsiteX133" fmla="*/ 348665 w 1605470"/>
              <a:gd name="connsiteY133" fmla="*/ 1168288 h 6858000"/>
              <a:gd name="connsiteX134" fmla="*/ 340947 w 1605470"/>
              <a:gd name="connsiteY134" fmla="*/ 1142577 h 6858000"/>
              <a:gd name="connsiteX135" fmla="*/ 330253 w 1605470"/>
              <a:gd name="connsiteY135" fmla="*/ 1088484 h 6858000"/>
              <a:gd name="connsiteX136" fmla="*/ 318989 w 1605470"/>
              <a:gd name="connsiteY136" fmla="*/ 1016103 h 6858000"/>
              <a:gd name="connsiteX137" fmla="*/ 320445 w 1605470"/>
              <a:gd name="connsiteY137" fmla="*/ 932283 h 6858000"/>
              <a:gd name="connsiteX138" fmla="*/ 322681 w 1605470"/>
              <a:gd name="connsiteY138" fmla="*/ 915925 h 6858000"/>
              <a:gd name="connsiteX139" fmla="*/ 315310 w 1605470"/>
              <a:gd name="connsiteY139" fmla="*/ 896999 h 6858000"/>
              <a:gd name="connsiteX140" fmla="*/ 284718 w 1605470"/>
              <a:gd name="connsiteY140" fmla="*/ 821517 h 6858000"/>
              <a:gd name="connsiteX141" fmla="*/ 263668 w 1605470"/>
              <a:gd name="connsiteY141" fmla="*/ 751353 h 6858000"/>
              <a:gd name="connsiteX142" fmla="*/ 263226 w 1605470"/>
              <a:gd name="connsiteY142" fmla="*/ 721230 h 6858000"/>
              <a:gd name="connsiteX143" fmla="*/ 248897 w 1605470"/>
              <a:gd name="connsiteY143" fmla="*/ 681659 h 6858000"/>
              <a:gd name="connsiteX144" fmla="*/ 234316 w 1605470"/>
              <a:gd name="connsiteY144" fmla="*/ 635218 h 6858000"/>
              <a:gd name="connsiteX145" fmla="*/ 239327 w 1605470"/>
              <a:gd name="connsiteY145" fmla="*/ 613763 h 6858000"/>
              <a:gd name="connsiteX146" fmla="*/ 225269 w 1605470"/>
              <a:gd name="connsiteY146" fmla="*/ 598582 h 6858000"/>
              <a:gd name="connsiteX147" fmla="*/ 224950 w 1605470"/>
              <a:gd name="connsiteY147" fmla="*/ 576846 h 6858000"/>
              <a:gd name="connsiteX148" fmla="*/ 204576 w 1605470"/>
              <a:gd name="connsiteY148" fmla="*/ 530055 h 6858000"/>
              <a:gd name="connsiteX149" fmla="*/ 219064 w 1605470"/>
              <a:gd name="connsiteY149" fmla="*/ 469651 h 6858000"/>
              <a:gd name="connsiteX150" fmla="*/ 195012 w 1605470"/>
              <a:gd name="connsiteY150" fmla="*/ 448559 h 6858000"/>
              <a:gd name="connsiteX151" fmla="*/ 201434 w 1605470"/>
              <a:gd name="connsiteY151" fmla="*/ 441529 h 6858000"/>
              <a:gd name="connsiteX152" fmla="*/ 200655 w 1605470"/>
              <a:gd name="connsiteY152" fmla="*/ 428927 h 6858000"/>
              <a:gd name="connsiteX153" fmla="*/ 190059 w 1605470"/>
              <a:gd name="connsiteY153" fmla="*/ 430161 h 6858000"/>
              <a:gd name="connsiteX154" fmla="*/ 167079 w 1605470"/>
              <a:gd name="connsiteY154" fmla="*/ 367211 h 6858000"/>
              <a:gd name="connsiteX155" fmla="*/ 124571 w 1605470"/>
              <a:gd name="connsiteY155" fmla="*/ 302178 h 6858000"/>
              <a:gd name="connsiteX156" fmla="*/ 103243 w 1605470"/>
              <a:gd name="connsiteY156" fmla="*/ 211375 h 6858000"/>
              <a:gd name="connsiteX157" fmla="*/ 94571 w 1605470"/>
              <a:gd name="connsiteY157" fmla="*/ 184179 h 6858000"/>
              <a:gd name="connsiteX158" fmla="*/ 13437 w 1605470"/>
              <a:gd name="connsiteY158" fmla="*/ 19287 h 6858000"/>
              <a:gd name="connsiteX159" fmla="*/ 0 w 1605470"/>
              <a:gd name="connsiteY15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29329 w 1605470"/>
              <a:gd name="connsiteY103" fmla="*/ 3129034 h 6858000"/>
              <a:gd name="connsiteX104" fmla="*/ 729994 w 1605470"/>
              <a:gd name="connsiteY104" fmla="*/ 3126682 h 6858000"/>
              <a:gd name="connsiteX105" fmla="*/ 720862 w 1605470"/>
              <a:gd name="connsiteY105" fmla="*/ 3114519 h 6858000"/>
              <a:gd name="connsiteX106" fmla="*/ 707471 w 1605470"/>
              <a:gd name="connsiteY106" fmla="*/ 3106272 h 6858000"/>
              <a:gd name="connsiteX107" fmla="*/ 680201 w 1605470"/>
              <a:gd name="connsiteY107" fmla="*/ 2958185 h 6858000"/>
              <a:gd name="connsiteX108" fmla="*/ 622815 w 1605470"/>
              <a:gd name="connsiteY108" fmla="*/ 2762989 h 6858000"/>
              <a:gd name="connsiteX109" fmla="*/ 571733 w 1605470"/>
              <a:gd name="connsiteY109" fmla="*/ 2554718 h 6858000"/>
              <a:gd name="connsiteX110" fmla="*/ 551827 w 1605470"/>
              <a:gd name="connsiteY110" fmla="*/ 2485734 h 6858000"/>
              <a:gd name="connsiteX111" fmla="*/ 542550 w 1605470"/>
              <a:gd name="connsiteY111" fmla="*/ 2447068 h 6858000"/>
              <a:gd name="connsiteX112" fmla="*/ 529511 w 1605470"/>
              <a:gd name="connsiteY112" fmla="*/ 2425819 h 6858000"/>
              <a:gd name="connsiteX113" fmla="*/ 535510 w 1605470"/>
              <a:gd name="connsiteY113" fmla="*/ 2402874 h 6858000"/>
              <a:gd name="connsiteX114" fmla="*/ 538122 w 1605470"/>
              <a:gd name="connsiteY114" fmla="*/ 2381443 h 6858000"/>
              <a:gd name="connsiteX115" fmla="*/ 514451 w 1605470"/>
              <a:gd name="connsiteY115" fmla="*/ 2261920 h 6858000"/>
              <a:gd name="connsiteX116" fmla="*/ 504338 w 1605470"/>
              <a:gd name="connsiteY116" fmla="*/ 2195378 h 6858000"/>
              <a:gd name="connsiteX117" fmla="*/ 488555 w 1605470"/>
              <a:gd name="connsiteY117" fmla="*/ 2155135 h 6858000"/>
              <a:gd name="connsiteX118" fmla="*/ 486013 w 1605470"/>
              <a:gd name="connsiteY118" fmla="*/ 2118008 h 6858000"/>
              <a:gd name="connsiteX119" fmla="*/ 487006 w 1605470"/>
              <a:gd name="connsiteY119" fmla="*/ 2050531 h 6858000"/>
              <a:gd name="connsiteX120" fmla="*/ 478812 w 1605470"/>
              <a:gd name="connsiteY120" fmla="*/ 1963269 h 6858000"/>
              <a:gd name="connsiteX121" fmla="*/ 459990 w 1605470"/>
              <a:gd name="connsiteY121" fmla="*/ 1906352 h 6858000"/>
              <a:gd name="connsiteX122" fmla="*/ 436547 w 1605470"/>
              <a:gd name="connsiteY122" fmla="*/ 1861531 h 6858000"/>
              <a:gd name="connsiteX123" fmla="*/ 390346 w 1605470"/>
              <a:gd name="connsiteY123" fmla="*/ 1732919 h 6858000"/>
              <a:gd name="connsiteX124" fmla="*/ 362657 w 1605470"/>
              <a:gd name="connsiteY124" fmla="*/ 1663540 h 6858000"/>
              <a:gd name="connsiteX125" fmla="*/ 361783 w 1605470"/>
              <a:gd name="connsiteY125" fmla="*/ 1615777 h 6858000"/>
              <a:gd name="connsiteX126" fmla="*/ 342578 w 1605470"/>
              <a:gd name="connsiteY126" fmla="*/ 1563678 h 6858000"/>
              <a:gd name="connsiteX127" fmla="*/ 355658 w 1605470"/>
              <a:gd name="connsiteY127" fmla="*/ 1519474 h 6858000"/>
              <a:gd name="connsiteX128" fmla="*/ 348400 w 1605470"/>
              <a:gd name="connsiteY128" fmla="*/ 1477995 h 6858000"/>
              <a:gd name="connsiteX129" fmla="*/ 334485 w 1605470"/>
              <a:gd name="connsiteY129" fmla="*/ 1373769 h 6858000"/>
              <a:gd name="connsiteX130" fmla="*/ 342792 w 1605470"/>
              <a:gd name="connsiteY130" fmla="*/ 1307086 h 6858000"/>
              <a:gd name="connsiteX131" fmla="*/ 343980 w 1605470"/>
              <a:gd name="connsiteY131" fmla="*/ 1189033 h 6858000"/>
              <a:gd name="connsiteX132" fmla="*/ 348665 w 1605470"/>
              <a:gd name="connsiteY132" fmla="*/ 1168288 h 6858000"/>
              <a:gd name="connsiteX133" fmla="*/ 340947 w 1605470"/>
              <a:gd name="connsiteY133" fmla="*/ 1142577 h 6858000"/>
              <a:gd name="connsiteX134" fmla="*/ 330253 w 1605470"/>
              <a:gd name="connsiteY134" fmla="*/ 1088484 h 6858000"/>
              <a:gd name="connsiteX135" fmla="*/ 318989 w 1605470"/>
              <a:gd name="connsiteY135" fmla="*/ 1016103 h 6858000"/>
              <a:gd name="connsiteX136" fmla="*/ 320445 w 1605470"/>
              <a:gd name="connsiteY136" fmla="*/ 932283 h 6858000"/>
              <a:gd name="connsiteX137" fmla="*/ 322681 w 1605470"/>
              <a:gd name="connsiteY137" fmla="*/ 915925 h 6858000"/>
              <a:gd name="connsiteX138" fmla="*/ 315310 w 1605470"/>
              <a:gd name="connsiteY138" fmla="*/ 896999 h 6858000"/>
              <a:gd name="connsiteX139" fmla="*/ 284718 w 1605470"/>
              <a:gd name="connsiteY139" fmla="*/ 821517 h 6858000"/>
              <a:gd name="connsiteX140" fmla="*/ 263668 w 1605470"/>
              <a:gd name="connsiteY140" fmla="*/ 751353 h 6858000"/>
              <a:gd name="connsiteX141" fmla="*/ 263226 w 1605470"/>
              <a:gd name="connsiteY141" fmla="*/ 721230 h 6858000"/>
              <a:gd name="connsiteX142" fmla="*/ 248897 w 1605470"/>
              <a:gd name="connsiteY142" fmla="*/ 681659 h 6858000"/>
              <a:gd name="connsiteX143" fmla="*/ 234316 w 1605470"/>
              <a:gd name="connsiteY143" fmla="*/ 635218 h 6858000"/>
              <a:gd name="connsiteX144" fmla="*/ 239327 w 1605470"/>
              <a:gd name="connsiteY144" fmla="*/ 613763 h 6858000"/>
              <a:gd name="connsiteX145" fmla="*/ 225269 w 1605470"/>
              <a:gd name="connsiteY145" fmla="*/ 598582 h 6858000"/>
              <a:gd name="connsiteX146" fmla="*/ 224950 w 1605470"/>
              <a:gd name="connsiteY146" fmla="*/ 576846 h 6858000"/>
              <a:gd name="connsiteX147" fmla="*/ 204576 w 1605470"/>
              <a:gd name="connsiteY147" fmla="*/ 530055 h 6858000"/>
              <a:gd name="connsiteX148" fmla="*/ 219064 w 1605470"/>
              <a:gd name="connsiteY148" fmla="*/ 469651 h 6858000"/>
              <a:gd name="connsiteX149" fmla="*/ 195012 w 1605470"/>
              <a:gd name="connsiteY149" fmla="*/ 448559 h 6858000"/>
              <a:gd name="connsiteX150" fmla="*/ 201434 w 1605470"/>
              <a:gd name="connsiteY150" fmla="*/ 441529 h 6858000"/>
              <a:gd name="connsiteX151" fmla="*/ 200655 w 1605470"/>
              <a:gd name="connsiteY151" fmla="*/ 428927 h 6858000"/>
              <a:gd name="connsiteX152" fmla="*/ 190059 w 1605470"/>
              <a:gd name="connsiteY152" fmla="*/ 430161 h 6858000"/>
              <a:gd name="connsiteX153" fmla="*/ 167079 w 1605470"/>
              <a:gd name="connsiteY153" fmla="*/ 367211 h 6858000"/>
              <a:gd name="connsiteX154" fmla="*/ 124571 w 1605470"/>
              <a:gd name="connsiteY154" fmla="*/ 302178 h 6858000"/>
              <a:gd name="connsiteX155" fmla="*/ 103243 w 1605470"/>
              <a:gd name="connsiteY155" fmla="*/ 211375 h 6858000"/>
              <a:gd name="connsiteX156" fmla="*/ 94571 w 1605470"/>
              <a:gd name="connsiteY156" fmla="*/ 184179 h 6858000"/>
              <a:gd name="connsiteX157" fmla="*/ 13437 w 1605470"/>
              <a:gd name="connsiteY157" fmla="*/ 19287 h 6858000"/>
              <a:gd name="connsiteX158" fmla="*/ 0 w 1605470"/>
              <a:gd name="connsiteY15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0830 w 1605470"/>
              <a:gd name="connsiteY75" fmla="*/ 3974753 h 6858000"/>
              <a:gd name="connsiteX76" fmla="*/ 692428 w 1605470"/>
              <a:gd name="connsiteY76" fmla="*/ 3969950 h 6858000"/>
              <a:gd name="connsiteX77" fmla="*/ 685850 w 1605470"/>
              <a:gd name="connsiteY77" fmla="*/ 3933779 h 6858000"/>
              <a:gd name="connsiteX78" fmla="*/ 687181 w 1605470"/>
              <a:gd name="connsiteY78" fmla="*/ 3933093 h 6858000"/>
              <a:gd name="connsiteX79" fmla="*/ 691535 w 1605470"/>
              <a:gd name="connsiteY79" fmla="*/ 3922082 h 6858000"/>
              <a:gd name="connsiteX80" fmla="*/ 696613 w 1605470"/>
              <a:gd name="connsiteY80" fmla="*/ 3901461 h 6858000"/>
              <a:gd name="connsiteX81" fmla="*/ 719207 w 1605470"/>
              <a:gd name="connsiteY81" fmla="*/ 3813873 h 6858000"/>
              <a:gd name="connsiteX82" fmla="*/ 718632 w 1605470"/>
              <a:gd name="connsiteY82" fmla="*/ 3806161 h 6858000"/>
              <a:gd name="connsiteX83" fmla="*/ 718939 w 1605470"/>
              <a:gd name="connsiteY83" fmla="*/ 3805957 h 6858000"/>
              <a:gd name="connsiteX84" fmla="*/ 718966 w 1605470"/>
              <a:gd name="connsiteY84" fmla="*/ 3797724 h 6858000"/>
              <a:gd name="connsiteX85" fmla="*/ 717581 w 1605470"/>
              <a:gd name="connsiteY85" fmla="*/ 3792098 h 6858000"/>
              <a:gd name="connsiteX86" fmla="*/ 716465 w 1605470"/>
              <a:gd name="connsiteY86" fmla="*/ 3777135 h 6858000"/>
              <a:gd name="connsiteX87" fmla="*/ 718198 w 1605470"/>
              <a:gd name="connsiteY87" fmla="*/ 3771656 h 6858000"/>
              <a:gd name="connsiteX88" fmla="*/ 721941 w 1605470"/>
              <a:gd name="connsiteY88" fmla="*/ 3769007 h 6858000"/>
              <a:gd name="connsiteX89" fmla="*/ 721407 w 1605470"/>
              <a:gd name="connsiteY89" fmla="*/ 3767709 h 6858000"/>
              <a:gd name="connsiteX90" fmla="*/ 730103 w 1605470"/>
              <a:gd name="connsiteY90" fmla="*/ 3738082 h 6858000"/>
              <a:gd name="connsiteX91" fmla="*/ 737449 w 1605470"/>
              <a:gd name="connsiteY91" fmla="*/ 3673397 h 6858000"/>
              <a:gd name="connsiteX92" fmla="*/ 736745 w 1605470"/>
              <a:gd name="connsiteY92" fmla="*/ 3637109 h 6858000"/>
              <a:gd name="connsiteX93" fmla="*/ 740188 w 1605470"/>
              <a:gd name="connsiteY93" fmla="*/ 3536883 h 6858000"/>
              <a:gd name="connsiteX94" fmla="*/ 747726 w 1605470"/>
              <a:gd name="connsiteY94" fmla="*/ 3435652 h 6858000"/>
              <a:gd name="connsiteX95" fmla="*/ 749397 w 1605470"/>
              <a:gd name="connsiteY95" fmla="*/ 3307769 h 6858000"/>
              <a:gd name="connsiteX96" fmla="*/ 766960 w 1605470"/>
              <a:gd name="connsiteY96" fmla="*/ 3250522 h 6858000"/>
              <a:gd name="connsiteX97" fmla="*/ 767385 w 1605470"/>
              <a:gd name="connsiteY97" fmla="*/ 3229163 h 6858000"/>
              <a:gd name="connsiteX98" fmla="*/ 769208 w 1605470"/>
              <a:gd name="connsiteY98" fmla="*/ 3217217 h 6858000"/>
              <a:gd name="connsiteX99" fmla="*/ 756043 w 1605470"/>
              <a:gd name="connsiteY99" fmla="*/ 3183755 h 6858000"/>
              <a:gd name="connsiteX100" fmla="*/ 756544 w 1605470"/>
              <a:gd name="connsiteY100" fmla="*/ 3178642 h 6858000"/>
              <a:gd name="connsiteX101" fmla="*/ 744144 w 1605470"/>
              <a:gd name="connsiteY101" fmla="*/ 3158586 h 6858000"/>
              <a:gd name="connsiteX102" fmla="*/ 729329 w 1605470"/>
              <a:gd name="connsiteY102" fmla="*/ 3129034 h 6858000"/>
              <a:gd name="connsiteX103" fmla="*/ 729994 w 1605470"/>
              <a:gd name="connsiteY103" fmla="*/ 3126682 h 6858000"/>
              <a:gd name="connsiteX104" fmla="*/ 720862 w 1605470"/>
              <a:gd name="connsiteY104" fmla="*/ 3114519 h 6858000"/>
              <a:gd name="connsiteX105" fmla="*/ 707471 w 1605470"/>
              <a:gd name="connsiteY105" fmla="*/ 3106272 h 6858000"/>
              <a:gd name="connsiteX106" fmla="*/ 680201 w 1605470"/>
              <a:gd name="connsiteY106" fmla="*/ 2958185 h 6858000"/>
              <a:gd name="connsiteX107" fmla="*/ 622815 w 1605470"/>
              <a:gd name="connsiteY107" fmla="*/ 2762989 h 6858000"/>
              <a:gd name="connsiteX108" fmla="*/ 571733 w 1605470"/>
              <a:gd name="connsiteY108" fmla="*/ 2554718 h 6858000"/>
              <a:gd name="connsiteX109" fmla="*/ 551827 w 1605470"/>
              <a:gd name="connsiteY109" fmla="*/ 2485734 h 6858000"/>
              <a:gd name="connsiteX110" fmla="*/ 542550 w 1605470"/>
              <a:gd name="connsiteY110" fmla="*/ 2447068 h 6858000"/>
              <a:gd name="connsiteX111" fmla="*/ 529511 w 1605470"/>
              <a:gd name="connsiteY111" fmla="*/ 2425819 h 6858000"/>
              <a:gd name="connsiteX112" fmla="*/ 535510 w 1605470"/>
              <a:gd name="connsiteY112" fmla="*/ 2402874 h 6858000"/>
              <a:gd name="connsiteX113" fmla="*/ 538122 w 1605470"/>
              <a:gd name="connsiteY113" fmla="*/ 2381443 h 6858000"/>
              <a:gd name="connsiteX114" fmla="*/ 514451 w 1605470"/>
              <a:gd name="connsiteY114" fmla="*/ 2261920 h 6858000"/>
              <a:gd name="connsiteX115" fmla="*/ 504338 w 1605470"/>
              <a:gd name="connsiteY115" fmla="*/ 2195378 h 6858000"/>
              <a:gd name="connsiteX116" fmla="*/ 488555 w 1605470"/>
              <a:gd name="connsiteY116" fmla="*/ 2155135 h 6858000"/>
              <a:gd name="connsiteX117" fmla="*/ 486013 w 1605470"/>
              <a:gd name="connsiteY117" fmla="*/ 2118008 h 6858000"/>
              <a:gd name="connsiteX118" fmla="*/ 487006 w 1605470"/>
              <a:gd name="connsiteY118" fmla="*/ 2050531 h 6858000"/>
              <a:gd name="connsiteX119" fmla="*/ 478812 w 1605470"/>
              <a:gd name="connsiteY119" fmla="*/ 1963269 h 6858000"/>
              <a:gd name="connsiteX120" fmla="*/ 459990 w 1605470"/>
              <a:gd name="connsiteY120" fmla="*/ 1906352 h 6858000"/>
              <a:gd name="connsiteX121" fmla="*/ 436547 w 1605470"/>
              <a:gd name="connsiteY121" fmla="*/ 1861531 h 6858000"/>
              <a:gd name="connsiteX122" fmla="*/ 390346 w 1605470"/>
              <a:gd name="connsiteY122" fmla="*/ 1732919 h 6858000"/>
              <a:gd name="connsiteX123" fmla="*/ 362657 w 1605470"/>
              <a:gd name="connsiteY123" fmla="*/ 1663540 h 6858000"/>
              <a:gd name="connsiteX124" fmla="*/ 361783 w 1605470"/>
              <a:gd name="connsiteY124" fmla="*/ 1615777 h 6858000"/>
              <a:gd name="connsiteX125" fmla="*/ 342578 w 1605470"/>
              <a:gd name="connsiteY125" fmla="*/ 1563678 h 6858000"/>
              <a:gd name="connsiteX126" fmla="*/ 355658 w 1605470"/>
              <a:gd name="connsiteY126" fmla="*/ 1519474 h 6858000"/>
              <a:gd name="connsiteX127" fmla="*/ 348400 w 1605470"/>
              <a:gd name="connsiteY127" fmla="*/ 1477995 h 6858000"/>
              <a:gd name="connsiteX128" fmla="*/ 334485 w 1605470"/>
              <a:gd name="connsiteY128" fmla="*/ 1373769 h 6858000"/>
              <a:gd name="connsiteX129" fmla="*/ 342792 w 1605470"/>
              <a:gd name="connsiteY129" fmla="*/ 1307086 h 6858000"/>
              <a:gd name="connsiteX130" fmla="*/ 343980 w 1605470"/>
              <a:gd name="connsiteY130" fmla="*/ 1189033 h 6858000"/>
              <a:gd name="connsiteX131" fmla="*/ 348665 w 1605470"/>
              <a:gd name="connsiteY131" fmla="*/ 1168288 h 6858000"/>
              <a:gd name="connsiteX132" fmla="*/ 340947 w 1605470"/>
              <a:gd name="connsiteY132" fmla="*/ 1142577 h 6858000"/>
              <a:gd name="connsiteX133" fmla="*/ 330253 w 1605470"/>
              <a:gd name="connsiteY133" fmla="*/ 1088484 h 6858000"/>
              <a:gd name="connsiteX134" fmla="*/ 318989 w 1605470"/>
              <a:gd name="connsiteY134" fmla="*/ 1016103 h 6858000"/>
              <a:gd name="connsiteX135" fmla="*/ 320445 w 1605470"/>
              <a:gd name="connsiteY135" fmla="*/ 932283 h 6858000"/>
              <a:gd name="connsiteX136" fmla="*/ 322681 w 1605470"/>
              <a:gd name="connsiteY136" fmla="*/ 915925 h 6858000"/>
              <a:gd name="connsiteX137" fmla="*/ 315310 w 1605470"/>
              <a:gd name="connsiteY137" fmla="*/ 896999 h 6858000"/>
              <a:gd name="connsiteX138" fmla="*/ 284718 w 1605470"/>
              <a:gd name="connsiteY138" fmla="*/ 821517 h 6858000"/>
              <a:gd name="connsiteX139" fmla="*/ 263668 w 1605470"/>
              <a:gd name="connsiteY139" fmla="*/ 751353 h 6858000"/>
              <a:gd name="connsiteX140" fmla="*/ 263226 w 1605470"/>
              <a:gd name="connsiteY140" fmla="*/ 721230 h 6858000"/>
              <a:gd name="connsiteX141" fmla="*/ 248897 w 1605470"/>
              <a:gd name="connsiteY141" fmla="*/ 681659 h 6858000"/>
              <a:gd name="connsiteX142" fmla="*/ 234316 w 1605470"/>
              <a:gd name="connsiteY142" fmla="*/ 635218 h 6858000"/>
              <a:gd name="connsiteX143" fmla="*/ 239327 w 1605470"/>
              <a:gd name="connsiteY143" fmla="*/ 613763 h 6858000"/>
              <a:gd name="connsiteX144" fmla="*/ 225269 w 1605470"/>
              <a:gd name="connsiteY144" fmla="*/ 598582 h 6858000"/>
              <a:gd name="connsiteX145" fmla="*/ 224950 w 1605470"/>
              <a:gd name="connsiteY145" fmla="*/ 576846 h 6858000"/>
              <a:gd name="connsiteX146" fmla="*/ 204576 w 1605470"/>
              <a:gd name="connsiteY146" fmla="*/ 530055 h 6858000"/>
              <a:gd name="connsiteX147" fmla="*/ 219064 w 1605470"/>
              <a:gd name="connsiteY147" fmla="*/ 469651 h 6858000"/>
              <a:gd name="connsiteX148" fmla="*/ 195012 w 1605470"/>
              <a:gd name="connsiteY148" fmla="*/ 448559 h 6858000"/>
              <a:gd name="connsiteX149" fmla="*/ 201434 w 1605470"/>
              <a:gd name="connsiteY149" fmla="*/ 441529 h 6858000"/>
              <a:gd name="connsiteX150" fmla="*/ 200655 w 1605470"/>
              <a:gd name="connsiteY150" fmla="*/ 428927 h 6858000"/>
              <a:gd name="connsiteX151" fmla="*/ 190059 w 1605470"/>
              <a:gd name="connsiteY151" fmla="*/ 430161 h 6858000"/>
              <a:gd name="connsiteX152" fmla="*/ 167079 w 1605470"/>
              <a:gd name="connsiteY152" fmla="*/ 367211 h 6858000"/>
              <a:gd name="connsiteX153" fmla="*/ 124571 w 1605470"/>
              <a:gd name="connsiteY153" fmla="*/ 302178 h 6858000"/>
              <a:gd name="connsiteX154" fmla="*/ 103243 w 1605470"/>
              <a:gd name="connsiteY154" fmla="*/ 211375 h 6858000"/>
              <a:gd name="connsiteX155" fmla="*/ 94571 w 1605470"/>
              <a:gd name="connsiteY155" fmla="*/ 184179 h 6858000"/>
              <a:gd name="connsiteX156" fmla="*/ 13437 w 1605470"/>
              <a:gd name="connsiteY156" fmla="*/ 19287 h 6858000"/>
              <a:gd name="connsiteX157" fmla="*/ 0 w 1605470"/>
              <a:gd name="connsiteY15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219064 w 1605470"/>
              <a:gd name="connsiteY146" fmla="*/ 469651 h 6858000"/>
              <a:gd name="connsiteX147" fmla="*/ 195012 w 1605470"/>
              <a:gd name="connsiteY147" fmla="*/ 448559 h 6858000"/>
              <a:gd name="connsiteX148" fmla="*/ 201434 w 1605470"/>
              <a:gd name="connsiteY148" fmla="*/ 441529 h 6858000"/>
              <a:gd name="connsiteX149" fmla="*/ 200655 w 1605470"/>
              <a:gd name="connsiteY149" fmla="*/ 428927 h 6858000"/>
              <a:gd name="connsiteX150" fmla="*/ 190059 w 1605470"/>
              <a:gd name="connsiteY150" fmla="*/ 430161 h 6858000"/>
              <a:gd name="connsiteX151" fmla="*/ 167079 w 1605470"/>
              <a:gd name="connsiteY151" fmla="*/ 367211 h 6858000"/>
              <a:gd name="connsiteX152" fmla="*/ 124571 w 1605470"/>
              <a:gd name="connsiteY152" fmla="*/ 302178 h 6858000"/>
              <a:gd name="connsiteX153" fmla="*/ 103243 w 1605470"/>
              <a:gd name="connsiteY153" fmla="*/ 211375 h 6858000"/>
              <a:gd name="connsiteX154" fmla="*/ 94571 w 1605470"/>
              <a:gd name="connsiteY154" fmla="*/ 184179 h 6858000"/>
              <a:gd name="connsiteX155" fmla="*/ 13437 w 1605470"/>
              <a:gd name="connsiteY155" fmla="*/ 19287 h 6858000"/>
              <a:gd name="connsiteX156" fmla="*/ 0 w 1605470"/>
              <a:gd name="connsiteY15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13437 w 1605470"/>
              <a:gd name="connsiteY154" fmla="*/ 19287 h 6858000"/>
              <a:gd name="connsiteX155" fmla="*/ 0 w 1605470"/>
              <a:gd name="connsiteY15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48685 w 1605470"/>
              <a:gd name="connsiteY154" fmla="*/ 13677 h 6858000"/>
              <a:gd name="connsiteX155" fmla="*/ 0 w 1605470"/>
              <a:gd name="connsiteY155" fmla="*/ 0 h 6858000"/>
              <a:gd name="connsiteX0" fmla="*/ 48246 w 1556785"/>
              <a:gd name="connsiteY0" fmla="*/ 0 h 6858000"/>
              <a:gd name="connsiteX1" fmla="*/ 1556785 w 1556785"/>
              <a:gd name="connsiteY1" fmla="*/ 0 h 6858000"/>
              <a:gd name="connsiteX2" fmla="*/ 1556785 w 1556785"/>
              <a:gd name="connsiteY2" fmla="*/ 6858000 h 6858000"/>
              <a:gd name="connsiteX3" fmla="*/ 105420 w 1556785"/>
              <a:gd name="connsiteY3" fmla="*/ 6858000 h 6858000"/>
              <a:gd name="connsiteX4" fmla="*/ 105561 w 1556785"/>
              <a:gd name="connsiteY4" fmla="*/ 6857735 h 6858000"/>
              <a:gd name="connsiteX5" fmla="*/ 117610 w 1556785"/>
              <a:gd name="connsiteY5" fmla="*/ 6809549 h 6858000"/>
              <a:gd name="connsiteX6" fmla="*/ 149821 w 1556785"/>
              <a:gd name="connsiteY6" fmla="*/ 6715115 h 6858000"/>
              <a:gd name="connsiteX7" fmla="*/ 159672 w 1556785"/>
              <a:gd name="connsiteY7" fmla="*/ 6680170 h 6858000"/>
              <a:gd name="connsiteX8" fmla="*/ 185222 w 1556785"/>
              <a:gd name="connsiteY8" fmla="*/ 6621207 h 6858000"/>
              <a:gd name="connsiteX9" fmla="*/ 201879 w 1556785"/>
              <a:gd name="connsiteY9" fmla="*/ 6596265 h 6858000"/>
              <a:gd name="connsiteX10" fmla="*/ 201758 w 1556785"/>
              <a:gd name="connsiteY10" fmla="*/ 6594818 h 6858000"/>
              <a:gd name="connsiteX11" fmla="*/ 206003 w 1556785"/>
              <a:gd name="connsiteY11" fmla="*/ 6593735 h 6858000"/>
              <a:gd name="connsiteX12" fmla="*/ 209200 w 1556785"/>
              <a:gd name="connsiteY12" fmla="*/ 6589172 h 6858000"/>
              <a:gd name="connsiteX13" fmla="*/ 212494 w 1556785"/>
              <a:gd name="connsiteY13" fmla="*/ 6574442 h 6858000"/>
              <a:gd name="connsiteX14" fmla="*/ 212834 w 1556785"/>
              <a:gd name="connsiteY14" fmla="*/ 6568530 h 6858000"/>
              <a:gd name="connsiteX15" fmla="*/ 215243 w 1556785"/>
              <a:gd name="connsiteY15" fmla="*/ 6560674 h 6858000"/>
              <a:gd name="connsiteX16" fmla="*/ 215588 w 1556785"/>
              <a:gd name="connsiteY16" fmla="*/ 6560598 h 6858000"/>
              <a:gd name="connsiteX17" fmla="*/ 217285 w 1556785"/>
              <a:gd name="connsiteY17" fmla="*/ 6553006 h 6858000"/>
              <a:gd name="connsiteX18" fmla="*/ 221981 w 1556785"/>
              <a:gd name="connsiteY18" fmla="*/ 6514360 h 6858000"/>
              <a:gd name="connsiteX19" fmla="*/ 263635 w 1556785"/>
              <a:gd name="connsiteY19" fmla="*/ 6478062 h 6858000"/>
              <a:gd name="connsiteX20" fmla="*/ 274324 w 1556785"/>
              <a:gd name="connsiteY20" fmla="*/ 6460325 h 6858000"/>
              <a:gd name="connsiteX21" fmla="*/ 281557 w 1556785"/>
              <a:gd name="connsiteY21" fmla="*/ 6451488 h 6858000"/>
              <a:gd name="connsiteX22" fmla="*/ 282992 w 1556785"/>
              <a:gd name="connsiteY22" fmla="*/ 6451348 h 6858000"/>
              <a:gd name="connsiteX23" fmla="*/ 287350 w 1556785"/>
              <a:gd name="connsiteY23" fmla="*/ 6414240 h 6858000"/>
              <a:gd name="connsiteX24" fmla="*/ 290226 w 1556785"/>
              <a:gd name="connsiteY24" fmla="*/ 6410269 h 6858000"/>
              <a:gd name="connsiteX25" fmla="*/ 290126 w 1556785"/>
              <a:gd name="connsiteY25" fmla="*/ 6384857 h 6858000"/>
              <a:gd name="connsiteX26" fmla="*/ 291643 w 1556785"/>
              <a:gd name="connsiteY26" fmla="*/ 6372381 h 6858000"/>
              <a:gd name="connsiteX27" fmla="*/ 288837 w 1556785"/>
              <a:gd name="connsiteY27" fmla="*/ 6367510 h 6858000"/>
              <a:gd name="connsiteX28" fmla="*/ 292717 w 1556785"/>
              <a:gd name="connsiteY28" fmla="*/ 6349778 h 6858000"/>
              <a:gd name="connsiteX29" fmla="*/ 294382 w 1556785"/>
              <a:gd name="connsiteY29" fmla="*/ 6348250 h 6858000"/>
              <a:gd name="connsiteX30" fmla="*/ 310416 w 1556785"/>
              <a:gd name="connsiteY30" fmla="*/ 6281972 h 6858000"/>
              <a:gd name="connsiteX31" fmla="*/ 321179 w 1556785"/>
              <a:gd name="connsiteY31" fmla="*/ 6211940 h 6858000"/>
              <a:gd name="connsiteX32" fmla="*/ 362674 w 1556785"/>
              <a:gd name="connsiteY32" fmla="*/ 6113913 h 6858000"/>
              <a:gd name="connsiteX33" fmla="*/ 366967 w 1556785"/>
              <a:gd name="connsiteY33" fmla="*/ 6028119 h 6858000"/>
              <a:gd name="connsiteX34" fmla="*/ 393747 w 1556785"/>
              <a:gd name="connsiteY34" fmla="*/ 5934687 h 6858000"/>
              <a:gd name="connsiteX35" fmla="*/ 427759 w 1556785"/>
              <a:gd name="connsiteY35" fmla="*/ 5765594 h 6858000"/>
              <a:gd name="connsiteX36" fmla="*/ 459595 w 1556785"/>
              <a:gd name="connsiteY36" fmla="*/ 5693685 h 6858000"/>
              <a:gd name="connsiteX37" fmla="*/ 479650 w 1556785"/>
              <a:gd name="connsiteY37" fmla="*/ 5665173 h 6858000"/>
              <a:gd name="connsiteX38" fmla="*/ 513367 w 1556785"/>
              <a:gd name="connsiteY38" fmla="*/ 5563435 h 6858000"/>
              <a:gd name="connsiteX39" fmla="*/ 542872 w 1556785"/>
              <a:gd name="connsiteY39" fmla="*/ 5476393 h 6858000"/>
              <a:gd name="connsiteX40" fmla="*/ 574065 w 1556785"/>
              <a:gd name="connsiteY40" fmla="*/ 5396260 h 6858000"/>
              <a:gd name="connsiteX41" fmla="*/ 590046 w 1556785"/>
              <a:gd name="connsiteY41" fmla="*/ 5330009 h 6858000"/>
              <a:gd name="connsiteX42" fmla="*/ 623539 w 1556785"/>
              <a:gd name="connsiteY42" fmla="*/ 5273739 h 6858000"/>
              <a:gd name="connsiteX43" fmla="*/ 633138 w 1556785"/>
              <a:gd name="connsiteY43" fmla="*/ 5241779 h 6858000"/>
              <a:gd name="connsiteX44" fmla="*/ 644364 w 1556785"/>
              <a:gd name="connsiteY44" fmla="*/ 5225268 h 6858000"/>
              <a:gd name="connsiteX45" fmla="*/ 645384 w 1556785"/>
              <a:gd name="connsiteY45" fmla="*/ 5217684 h 6858000"/>
              <a:gd name="connsiteX46" fmla="*/ 652725 w 1556785"/>
              <a:gd name="connsiteY46" fmla="*/ 5193377 h 6858000"/>
              <a:gd name="connsiteX47" fmla="*/ 656028 w 1556785"/>
              <a:gd name="connsiteY47" fmla="*/ 5179288 h 6858000"/>
              <a:gd name="connsiteX48" fmla="*/ 657012 w 1556785"/>
              <a:gd name="connsiteY48" fmla="*/ 5173621 h 6858000"/>
              <a:gd name="connsiteX49" fmla="*/ 652646 w 1556785"/>
              <a:gd name="connsiteY49" fmla="*/ 5159961 h 6858000"/>
              <a:gd name="connsiteX50" fmla="*/ 659323 w 1556785"/>
              <a:gd name="connsiteY50" fmla="*/ 5144295 h 6858000"/>
              <a:gd name="connsiteX51" fmla="*/ 656256 w 1556785"/>
              <a:gd name="connsiteY51" fmla="*/ 5125185 h 6858000"/>
              <a:gd name="connsiteX52" fmla="*/ 663086 w 1556785"/>
              <a:gd name="connsiteY52" fmla="*/ 5121884 h 6858000"/>
              <a:gd name="connsiteX53" fmla="*/ 670122 w 1556785"/>
              <a:gd name="connsiteY53" fmla="*/ 5067850 h 6858000"/>
              <a:gd name="connsiteX54" fmla="*/ 672853 w 1556785"/>
              <a:gd name="connsiteY54" fmla="*/ 5060861 h 6858000"/>
              <a:gd name="connsiteX55" fmla="*/ 669557 w 1556785"/>
              <a:gd name="connsiteY55" fmla="*/ 5034192 h 6858000"/>
              <a:gd name="connsiteX56" fmla="*/ 671111 w 1556785"/>
              <a:gd name="connsiteY56" fmla="*/ 4993030 h 6858000"/>
              <a:gd name="connsiteX57" fmla="*/ 678020 w 1556785"/>
              <a:gd name="connsiteY57" fmla="*/ 4946844 h 6858000"/>
              <a:gd name="connsiteX58" fmla="*/ 673876 w 1556785"/>
              <a:gd name="connsiteY58" fmla="*/ 4932692 h 6858000"/>
              <a:gd name="connsiteX59" fmla="*/ 689279 w 1556785"/>
              <a:gd name="connsiteY59" fmla="*/ 4858827 h 6858000"/>
              <a:gd name="connsiteX60" fmla="*/ 683433 w 1556785"/>
              <a:gd name="connsiteY60" fmla="*/ 4801535 h 6858000"/>
              <a:gd name="connsiteX61" fmla="*/ 691102 w 1556785"/>
              <a:gd name="connsiteY61" fmla="*/ 4797794 h 6858000"/>
              <a:gd name="connsiteX62" fmla="*/ 692396 w 1556785"/>
              <a:gd name="connsiteY62" fmla="*/ 4784526 h 6858000"/>
              <a:gd name="connsiteX63" fmla="*/ 694180 w 1556785"/>
              <a:gd name="connsiteY63" fmla="*/ 4781211 h 6858000"/>
              <a:gd name="connsiteX64" fmla="*/ 702967 w 1556785"/>
              <a:gd name="connsiteY64" fmla="*/ 4761984 h 6858000"/>
              <a:gd name="connsiteX65" fmla="*/ 699015 w 1556785"/>
              <a:gd name="connsiteY65" fmla="*/ 4690749 h 6858000"/>
              <a:gd name="connsiteX66" fmla="*/ 694495 w 1556785"/>
              <a:gd name="connsiteY66" fmla="*/ 4584173 h 6858000"/>
              <a:gd name="connsiteX67" fmla="*/ 689578 w 1556785"/>
              <a:gd name="connsiteY67" fmla="*/ 4444346 h 6858000"/>
              <a:gd name="connsiteX68" fmla="*/ 686143 w 1556785"/>
              <a:gd name="connsiteY68" fmla="*/ 4375228 h 6858000"/>
              <a:gd name="connsiteX69" fmla="*/ 666796 w 1556785"/>
              <a:gd name="connsiteY69" fmla="*/ 4214165 h 6858000"/>
              <a:gd name="connsiteX70" fmla="*/ 670869 w 1556785"/>
              <a:gd name="connsiteY70" fmla="*/ 4090296 h 6858000"/>
              <a:gd name="connsiteX71" fmla="*/ 656125 w 1556785"/>
              <a:gd name="connsiteY71" fmla="*/ 4033999 h 6858000"/>
              <a:gd name="connsiteX72" fmla="*/ 657274 w 1556785"/>
              <a:gd name="connsiteY72" fmla="*/ 4031933 h 6858000"/>
              <a:gd name="connsiteX73" fmla="*/ 655850 w 1556785"/>
              <a:gd name="connsiteY73" fmla="*/ 4013953 h 6858000"/>
              <a:gd name="connsiteX74" fmla="*/ 642145 w 1556785"/>
              <a:gd name="connsiteY74" fmla="*/ 3974753 h 6858000"/>
              <a:gd name="connsiteX75" fmla="*/ 643743 w 1556785"/>
              <a:gd name="connsiteY75" fmla="*/ 3969950 h 6858000"/>
              <a:gd name="connsiteX76" fmla="*/ 637165 w 1556785"/>
              <a:gd name="connsiteY76" fmla="*/ 3933779 h 6858000"/>
              <a:gd name="connsiteX77" fmla="*/ 638496 w 1556785"/>
              <a:gd name="connsiteY77" fmla="*/ 3933093 h 6858000"/>
              <a:gd name="connsiteX78" fmla="*/ 642850 w 1556785"/>
              <a:gd name="connsiteY78" fmla="*/ 3922082 h 6858000"/>
              <a:gd name="connsiteX79" fmla="*/ 647928 w 1556785"/>
              <a:gd name="connsiteY79" fmla="*/ 3901461 h 6858000"/>
              <a:gd name="connsiteX80" fmla="*/ 670522 w 1556785"/>
              <a:gd name="connsiteY80" fmla="*/ 3813873 h 6858000"/>
              <a:gd name="connsiteX81" fmla="*/ 669947 w 1556785"/>
              <a:gd name="connsiteY81" fmla="*/ 3806161 h 6858000"/>
              <a:gd name="connsiteX82" fmla="*/ 670254 w 1556785"/>
              <a:gd name="connsiteY82" fmla="*/ 3805957 h 6858000"/>
              <a:gd name="connsiteX83" fmla="*/ 670281 w 1556785"/>
              <a:gd name="connsiteY83" fmla="*/ 3797724 h 6858000"/>
              <a:gd name="connsiteX84" fmla="*/ 668896 w 1556785"/>
              <a:gd name="connsiteY84" fmla="*/ 3792098 h 6858000"/>
              <a:gd name="connsiteX85" fmla="*/ 667780 w 1556785"/>
              <a:gd name="connsiteY85" fmla="*/ 3777135 h 6858000"/>
              <a:gd name="connsiteX86" fmla="*/ 669513 w 1556785"/>
              <a:gd name="connsiteY86" fmla="*/ 3771656 h 6858000"/>
              <a:gd name="connsiteX87" fmla="*/ 673256 w 1556785"/>
              <a:gd name="connsiteY87" fmla="*/ 3769007 h 6858000"/>
              <a:gd name="connsiteX88" fmla="*/ 672722 w 1556785"/>
              <a:gd name="connsiteY88" fmla="*/ 3767709 h 6858000"/>
              <a:gd name="connsiteX89" fmla="*/ 681418 w 1556785"/>
              <a:gd name="connsiteY89" fmla="*/ 3738082 h 6858000"/>
              <a:gd name="connsiteX90" fmla="*/ 688764 w 1556785"/>
              <a:gd name="connsiteY90" fmla="*/ 3673397 h 6858000"/>
              <a:gd name="connsiteX91" fmla="*/ 688060 w 1556785"/>
              <a:gd name="connsiteY91" fmla="*/ 3637109 h 6858000"/>
              <a:gd name="connsiteX92" fmla="*/ 691503 w 1556785"/>
              <a:gd name="connsiteY92" fmla="*/ 3536883 h 6858000"/>
              <a:gd name="connsiteX93" fmla="*/ 699041 w 1556785"/>
              <a:gd name="connsiteY93" fmla="*/ 3435652 h 6858000"/>
              <a:gd name="connsiteX94" fmla="*/ 700712 w 1556785"/>
              <a:gd name="connsiteY94" fmla="*/ 3307769 h 6858000"/>
              <a:gd name="connsiteX95" fmla="*/ 718275 w 1556785"/>
              <a:gd name="connsiteY95" fmla="*/ 3250522 h 6858000"/>
              <a:gd name="connsiteX96" fmla="*/ 718700 w 1556785"/>
              <a:gd name="connsiteY96" fmla="*/ 3229163 h 6858000"/>
              <a:gd name="connsiteX97" fmla="*/ 720523 w 1556785"/>
              <a:gd name="connsiteY97" fmla="*/ 3217217 h 6858000"/>
              <a:gd name="connsiteX98" fmla="*/ 707358 w 1556785"/>
              <a:gd name="connsiteY98" fmla="*/ 3183755 h 6858000"/>
              <a:gd name="connsiteX99" fmla="*/ 707859 w 1556785"/>
              <a:gd name="connsiteY99" fmla="*/ 3178642 h 6858000"/>
              <a:gd name="connsiteX100" fmla="*/ 695459 w 1556785"/>
              <a:gd name="connsiteY100" fmla="*/ 3158586 h 6858000"/>
              <a:gd name="connsiteX101" fmla="*/ 680644 w 1556785"/>
              <a:gd name="connsiteY101" fmla="*/ 3129034 h 6858000"/>
              <a:gd name="connsiteX102" fmla="*/ 681309 w 1556785"/>
              <a:gd name="connsiteY102" fmla="*/ 3126682 h 6858000"/>
              <a:gd name="connsiteX103" fmla="*/ 672177 w 1556785"/>
              <a:gd name="connsiteY103" fmla="*/ 3114519 h 6858000"/>
              <a:gd name="connsiteX104" fmla="*/ 658786 w 1556785"/>
              <a:gd name="connsiteY104" fmla="*/ 3106272 h 6858000"/>
              <a:gd name="connsiteX105" fmla="*/ 631516 w 1556785"/>
              <a:gd name="connsiteY105" fmla="*/ 2958185 h 6858000"/>
              <a:gd name="connsiteX106" fmla="*/ 574130 w 1556785"/>
              <a:gd name="connsiteY106" fmla="*/ 2762989 h 6858000"/>
              <a:gd name="connsiteX107" fmla="*/ 523048 w 1556785"/>
              <a:gd name="connsiteY107" fmla="*/ 2554718 h 6858000"/>
              <a:gd name="connsiteX108" fmla="*/ 503142 w 1556785"/>
              <a:gd name="connsiteY108" fmla="*/ 2485734 h 6858000"/>
              <a:gd name="connsiteX109" fmla="*/ 493865 w 1556785"/>
              <a:gd name="connsiteY109" fmla="*/ 2447068 h 6858000"/>
              <a:gd name="connsiteX110" fmla="*/ 480826 w 1556785"/>
              <a:gd name="connsiteY110" fmla="*/ 2425819 h 6858000"/>
              <a:gd name="connsiteX111" fmla="*/ 486825 w 1556785"/>
              <a:gd name="connsiteY111" fmla="*/ 2402874 h 6858000"/>
              <a:gd name="connsiteX112" fmla="*/ 489437 w 1556785"/>
              <a:gd name="connsiteY112" fmla="*/ 2381443 h 6858000"/>
              <a:gd name="connsiteX113" fmla="*/ 465766 w 1556785"/>
              <a:gd name="connsiteY113" fmla="*/ 2261920 h 6858000"/>
              <a:gd name="connsiteX114" fmla="*/ 455653 w 1556785"/>
              <a:gd name="connsiteY114" fmla="*/ 2195378 h 6858000"/>
              <a:gd name="connsiteX115" fmla="*/ 439870 w 1556785"/>
              <a:gd name="connsiteY115" fmla="*/ 2155135 h 6858000"/>
              <a:gd name="connsiteX116" fmla="*/ 437328 w 1556785"/>
              <a:gd name="connsiteY116" fmla="*/ 2118008 h 6858000"/>
              <a:gd name="connsiteX117" fmla="*/ 438321 w 1556785"/>
              <a:gd name="connsiteY117" fmla="*/ 2050531 h 6858000"/>
              <a:gd name="connsiteX118" fmla="*/ 430127 w 1556785"/>
              <a:gd name="connsiteY118" fmla="*/ 1963269 h 6858000"/>
              <a:gd name="connsiteX119" fmla="*/ 411305 w 1556785"/>
              <a:gd name="connsiteY119" fmla="*/ 1906352 h 6858000"/>
              <a:gd name="connsiteX120" fmla="*/ 387862 w 1556785"/>
              <a:gd name="connsiteY120" fmla="*/ 1861531 h 6858000"/>
              <a:gd name="connsiteX121" fmla="*/ 341661 w 1556785"/>
              <a:gd name="connsiteY121" fmla="*/ 1732919 h 6858000"/>
              <a:gd name="connsiteX122" fmla="*/ 313972 w 1556785"/>
              <a:gd name="connsiteY122" fmla="*/ 1663540 h 6858000"/>
              <a:gd name="connsiteX123" fmla="*/ 313098 w 1556785"/>
              <a:gd name="connsiteY123" fmla="*/ 1615777 h 6858000"/>
              <a:gd name="connsiteX124" fmla="*/ 293893 w 1556785"/>
              <a:gd name="connsiteY124" fmla="*/ 1563678 h 6858000"/>
              <a:gd name="connsiteX125" fmla="*/ 306973 w 1556785"/>
              <a:gd name="connsiteY125" fmla="*/ 1519474 h 6858000"/>
              <a:gd name="connsiteX126" fmla="*/ 299715 w 1556785"/>
              <a:gd name="connsiteY126" fmla="*/ 1477995 h 6858000"/>
              <a:gd name="connsiteX127" fmla="*/ 285800 w 1556785"/>
              <a:gd name="connsiteY127" fmla="*/ 1373769 h 6858000"/>
              <a:gd name="connsiteX128" fmla="*/ 294107 w 1556785"/>
              <a:gd name="connsiteY128" fmla="*/ 1307086 h 6858000"/>
              <a:gd name="connsiteX129" fmla="*/ 295295 w 1556785"/>
              <a:gd name="connsiteY129" fmla="*/ 1189033 h 6858000"/>
              <a:gd name="connsiteX130" fmla="*/ 299980 w 1556785"/>
              <a:gd name="connsiteY130" fmla="*/ 1168288 h 6858000"/>
              <a:gd name="connsiteX131" fmla="*/ 292262 w 1556785"/>
              <a:gd name="connsiteY131" fmla="*/ 1142577 h 6858000"/>
              <a:gd name="connsiteX132" fmla="*/ 281568 w 1556785"/>
              <a:gd name="connsiteY132" fmla="*/ 1088484 h 6858000"/>
              <a:gd name="connsiteX133" fmla="*/ 270304 w 1556785"/>
              <a:gd name="connsiteY133" fmla="*/ 1016103 h 6858000"/>
              <a:gd name="connsiteX134" fmla="*/ 271760 w 1556785"/>
              <a:gd name="connsiteY134" fmla="*/ 932283 h 6858000"/>
              <a:gd name="connsiteX135" fmla="*/ 273996 w 1556785"/>
              <a:gd name="connsiteY135" fmla="*/ 915925 h 6858000"/>
              <a:gd name="connsiteX136" fmla="*/ 266625 w 1556785"/>
              <a:gd name="connsiteY136" fmla="*/ 896999 h 6858000"/>
              <a:gd name="connsiteX137" fmla="*/ 236033 w 1556785"/>
              <a:gd name="connsiteY137" fmla="*/ 821517 h 6858000"/>
              <a:gd name="connsiteX138" fmla="*/ 214983 w 1556785"/>
              <a:gd name="connsiteY138" fmla="*/ 751353 h 6858000"/>
              <a:gd name="connsiteX139" fmla="*/ 214541 w 1556785"/>
              <a:gd name="connsiteY139" fmla="*/ 721230 h 6858000"/>
              <a:gd name="connsiteX140" fmla="*/ 200212 w 1556785"/>
              <a:gd name="connsiteY140" fmla="*/ 681659 h 6858000"/>
              <a:gd name="connsiteX141" fmla="*/ 185631 w 1556785"/>
              <a:gd name="connsiteY141" fmla="*/ 635218 h 6858000"/>
              <a:gd name="connsiteX142" fmla="*/ 190642 w 1556785"/>
              <a:gd name="connsiteY142" fmla="*/ 613763 h 6858000"/>
              <a:gd name="connsiteX143" fmla="*/ 176584 w 1556785"/>
              <a:gd name="connsiteY143" fmla="*/ 598582 h 6858000"/>
              <a:gd name="connsiteX144" fmla="*/ 176265 w 1556785"/>
              <a:gd name="connsiteY144" fmla="*/ 576846 h 6858000"/>
              <a:gd name="connsiteX145" fmla="*/ 155891 w 1556785"/>
              <a:gd name="connsiteY145" fmla="*/ 530055 h 6858000"/>
              <a:gd name="connsiteX146" fmla="*/ 146327 w 1556785"/>
              <a:gd name="connsiteY146" fmla="*/ 448559 h 6858000"/>
              <a:gd name="connsiteX147" fmla="*/ 152749 w 1556785"/>
              <a:gd name="connsiteY147" fmla="*/ 441529 h 6858000"/>
              <a:gd name="connsiteX148" fmla="*/ 151970 w 1556785"/>
              <a:gd name="connsiteY148" fmla="*/ 428927 h 6858000"/>
              <a:gd name="connsiteX149" fmla="*/ 141374 w 1556785"/>
              <a:gd name="connsiteY149" fmla="*/ 430161 h 6858000"/>
              <a:gd name="connsiteX150" fmla="*/ 118394 w 1556785"/>
              <a:gd name="connsiteY150" fmla="*/ 367211 h 6858000"/>
              <a:gd name="connsiteX151" fmla="*/ 75886 w 1556785"/>
              <a:gd name="connsiteY151" fmla="*/ 302178 h 6858000"/>
              <a:gd name="connsiteX152" fmla="*/ 54558 w 1556785"/>
              <a:gd name="connsiteY152" fmla="*/ 211375 h 6858000"/>
              <a:gd name="connsiteX153" fmla="*/ 45886 w 1556785"/>
              <a:gd name="connsiteY153" fmla="*/ 184179 h 6858000"/>
              <a:gd name="connsiteX154" fmla="*/ 0 w 1556785"/>
              <a:gd name="connsiteY154" fmla="*/ 13677 h 6858000"/>
              <a:gd name="connsiteX155" fmla="*/ 48246 w 1556785"/>
              <a:gd name="connsiteY155" fmla="*/ 0 h 6858000"/>
              <a:gd name="connsiteX0" fmla="*/ 6323 w 1514862"/>
              <a:gd name="connsiteY0" fmla="*/ 0 h 6858000"/>
              <a:gd name="connsiteX1" fmla="*/ 1514862 w 1514862"/>
              <a:gd name="connsiteY1" fmla="*/ 0 h 6858000"/>
              <a:gd name="connsiteX2" fmla="*/ 1514862 w 1514862"/>
              <a:gd name="connsiteY2" fmla="*/ 6858000 h 6858000"/>
              <a:gd name="connsiteX3" fmla="*/ 63497 w 1514862"/>
              <a:gd name="connsiteY3" fmla="*/ 6858000 h 6858000"/>
              <a:gd name="connsiteX4" fmla="*/ 63638 w 1514862"/>
              <a:gd name="connsiteY4" fmla="*/ 6857735 h 6858000"/>
              <a:gd name="connsiteX5" fmla="*/ 75687 w 1514862"/>
              <a:gd name="connsiteY5" fmla="*/ 6809549 h 6858000"/>
              <a:gd name="connsiteX6" fmla="*/ 107898 w 1514862"/>
              <a:gd name="connsiteY6" fmla="*/ 6715115 h 6858000"/>
              <a:gd name="connsiteX7" fmla="*/ 117749 w 1514862"/>
              <a:gd name="connsiteY7" fmla="*/ 6680170 h 6858000"/>
              <a:gd name="connsiteX8" fmla="*/ 143299 w 1514862"/>
              <a:gd name="connsiteY8" fmla="*/ 6621207 h 6858000"/>
              <a:gd name="connsiteX9" fmla="*/ 159956 w 1514862"/>
              <a:gd name="connsiteY9" fmla="*/ 6596265 h 6858000"/>
              <a:gd name="connsiteX10" fmla="*/ 159835 w 1514862"/>
              <a:gd name="connsiteY10" fmla="*/ 6594818 h 6858000"/>
              <a:gd name="connsiteX11" fmla="*/ 164080 w 1514862"/>
              <a:gd name="connsiteY11" fmla="*/ 6593735 h 6858000"/>
              <a:gd name="connsiteX12" fmla="*/ 167277 w 1514862"/>
              <a:gd name="connsiteY12" fmla="*/ 6589172 h 6858000"/>
              <a:gd name="connsiteX13" fmla="*/ 170571 w 1514862"/>
              <a:gd name="connsiteY13" fmla="*/ 6574442 h 6858000"/>
              <a:gd name="connsiteX14" fmla="*/ 170911 w 1514862"/>
              <a:gd name="connsiteY14" fmla="*/ 6568530 h 6858000"/>
              <a:gd name="connsiteX15" fmla="*/ 173320 w 1514862"/>
              <a:gd name="connsiteY15" fmla="*/ 6560674 h 6858000"/>
              <a:gd name="connsiteX16" fmla="*/ 173665 w 1514862"/>
              <a:gd name="connsiteY16" fmla="*/ 6560598 h 6858000"/>
              <a:gd name="connsiteX17" fmla="*/ 175362 w 1514862"/>
              <a:gd name="connsiteY17" fmla="*/ 6553006 h 6858000"/>
              <a:gd name="connsiteX18" fmla="*/ 180058 w 1514862"/>
              <a:gd name="connsiteY18" fmla="*/ 6514360 h 6858000"/>
              <a:gd name="connsiteX19" fmla="*/ 221712 w 1514862"/>
              <a:gd name="connsiteY19" fmla="*/ 6478062 h 6858000"/>
              <a:gd name="connsiteX20" fmla="*/ 232401 w 1514862"/>
              <a:gd name="connsiteY20" fmla="*/ 6460325 h 6858000"/>
              <a:gd name="connsiteX21" fmla="*/ 239634 w 1514862"/>
              <a:gd name="connsiteY21" fmla="*/ 6451488 h 6858000"/>
              <a:gd name="connsiteX22" fmla="*/ 241069 w 1514862"/>
              <a:gd name="connsiteY22" fmla="*/ 6451348 h 6858000"/>
              <a:gd name="connsiteX23" fmla="*/ 245427 w 1514862"/>
              <a:gd name="connsiteY23" fmla="*/ 6414240 h 6858000"/>
              <a:gd name="connsiteX24" fmla="*/ 248303 w 1514862"/>
              <a:gd name="connsiteY24" fmla="*/ 6410269 h 6858000"/>
              <a:gd name="connsiteX25" fmla="*/ 248203 w 1514862"/>
              <a:gd name="connsiteY25" fmla="*/ 6384857 h 6858000"/>
              <a:gd name="connsiteX26" fmla="*/ 249720 w 1514862"/>
              <a:gd name="connsiteY26" fmla="*/ 6372381 h 6858000"/>
              <a:gd name="connsiteX27" fmla="*/ 246914 w 1514862"/>
              <a:gd name="connsiteY27" fmla="*/ 6367510 h 6858000"/>
              <a:gd name="connsiteX28" fmla="*/ 250794 w 1514862"/>
              <a:gd name="connsiteY28" fmla="*/ 6349778 h 6858000"/>
              <a:gd name="connsiteX29" fmla="*/ 252459 w 1514862"/>
              <a:gd name="connsiteY29" fmla="*/ 6348250 h 6858000"/>
              <a:gd name="connsiteX30" fmla="*/ 268493 w 1514862"/>
              <a:gd name="connsiteY30" fmla="*/ 6281972 h 6858000"/>
              <a:gd name="connsiteX31" fmla="*/ 279256 w 1514862"/>
              <a:gd name="connsiteY31" fmla="*/ 6211940 h 6858000"/>
              <a:gd name="connsiteX32" fmla="*/ 320751 w 1514862"/>
              <a:gd name="connsiteY32" fmla="*/ 6113913 h 6858000"/>
              <a:gd name="connsiteX33" fmla="*/ 325044 w 1514862"/>
              <a:gd name="connsiteY33" fmla="*/ 6028119 h 6858000"/>
              <a:gd name="connsiteX34" fmla="*/ 351824 w 1514862"/>
              <a:gd name="connsiteY34" fmla="*/ 5934687 h 6858000"/>
              <a:gd name="connsiteX35" fmla="*/ 385836 w 1514862"/>
              <a:gd name="connsiteY35" fmla="*/ 5765594 h 6858000"/>
              <a:gd name="connsiteX36" fmla="*/ 417672 w 1514862"/>
              <a:gd name="connsiteY36" fmla="*/ 5693685 h 6858000"/>
              <a:gd name="connsiteX37" fmla="*/ 437727 w 1514862"/>
              <a:gd name="connsiteY37" fmla="*/ 5665173 h 6858000"/>
              <a:gd name="connsiteX38" fmla="*/ 471444 w 1514862"/>
              <a:gd name="connsiteY38" fmla="*/ 5563435 h 6858000"/>
              <a:gd name="connsiteX39" fmla="*/ 500949 w 1514862"/>
              <a:gd name="connsiteY39" fmla="*/ 5476393 h 6858000"/>
              <a:gd name="connsiteX40" fmla="*/ 532142 w 1514862"/>
              <a:gd name="connsiteY40" fmla="*/ 5396260 h 6858000"/>
              <a:gd name="connsiteX41" fmla="*/ 548123 w 1514862"/>
              <a:gd name="connsiteY41" fmla="*/ 5330009 h 6858000"/>
              <a:gd name="connsiteX42" fmla="*/ 581616 w 1514862"/>
              <a:gd name="connsiteY42" fmla="*/ 5273739 h 6858000"/>
              <a:gd name="connsiteX43" fmla="*/ 591215 w 1514862"/>
              <a:gd name="connsiteY43" fmla="*/ 5241779 h 6858000"/>
              <a:gd name="connsiteX44" fmla="*/ 602441 w 1514862"/>
              <a:gd name="connsiteY44" fmla="*/ 5225268 h 6858000"/>
              <a:gd name="connsiteX45" fmla="*/ 603461 w 1514862"/>
              <a:gd name="connsiteY45" fmla="*/ 5217684 h 6858000"/>
              <a:gd name="connsiteX46" fmla="*/ 610802 w 1514862"/>
              <a:gd name="connsiteY46" fmla="*/ 5193377 h 6858000"/>
              <a:gd name="connsiteX47" fmla="*/ 614105 w 1514862"/>
              <a:gd name="connsiteY47" fmla="*/ 5179288 h 6858000"/>
              <a:gd name="connsiteX48" fmla="*/ 615089 w 1514862"/>
              <a:gd name="connsiteY48" fmla="*/ 5173621 h 6858000"/>
              <a:gd name="connsiteX49" fmla="*/ 610723 w 1514862"/>
              <a:gd name="connsiteY49" fmla="*/ 5159961 h 6858000"/>
              <a:gd name="connsiteX50" fmla="*/ 617400 w 1514862"/>
              <a:gd name="connsiteY50" fmla="*/ 5144295 h 6858000"/>
              <a:gd name="connsiteX51" fmla="*/ 614333 w 1514862"/>
              <a:gd name="connsiteY51" fmla="*/ 5125185 h 6858000"/>
              <a:gd name="connsiteX52" fmla="*/ 621163 w 1514862"/>
              <a:gd name="connsiteY52" fmla="*/ 5121884 h 6858000"/>
              <a:gd name="connsiteX53" fmla="*/ 628199 w 1514862"/>
              <a:gd name="connsiteY53" fmla="*/ 5067850 h 6858000"/>
              <a:gd name="connsiteX54" fmla="*/ 630930 w 1514862"/>
              <a:gd name="connsiteY54" fmla="*/ 5060861 h 6858000"/>
              <a:gd name="connsiteX55" fmla="*/ 627634 w 1514862"/>
              <a:gd name="connsiteY55" fmla="*/ 5034192 h 6858000"/>
              <a:gd name="connsiteX56" fmla="*/ 629188 w 1514862"/>
              <a:gd name="connsiteY56" fmla="*/ 4993030 h 6858000"/>
              <a:gd name="connsiteX57" fmla="*/ 636097 w 1514862"/>
              <a:gd name="connsiteY57" fmla="*/ 4946844 h 6858000"/>
              <a:gd name="connsiteX58" fmla="*/ 631953 w 1514862"/>
              <a:gd name="connsiteY58" fmla="*/ 4932692 h 6858000"/>
              <a:gd name="connsiteX59" fmla="*/ 647356 w 1514862"/>
              <a:gd name="connsiteY59" fmla="*/ 4858827 h 6858000"/>
              <a:gd name="connsiteX60" fmla="*/ 641510 w 1514862"/>
              <a:gd name="connsiteY60" fmla="*/ 4801535 h 6858000"/>
              <a:gd name="connsiteX61" fmla="*/ 649179 w 1514862"/>
              <a:gd name="connsiteY61" fmla="*/ 4797794 h 6858000"/>
              <a:gd name="connsiteX62" fmla="*/ 650473 w 1514862"/>
              <a:gd name="connsiteY62" fmla="*/ 4784526 h 6858000"/>
              <a:gd name="connsiteX63" fmla="*/ 652257 w 1514862"/>
              <a:gd name="connsiteY63" fmla="*/ 4781211 h 6858000"/>
              <a:gd name="connsiteX64" fmla="*/ 661044 w 1514862"/>
              <a:gd name="connsiteY64" fmla="*/ 4761984 h 6858000"/>
              <a:gd name="connsiteX65" fmla="*/ 657092 w 1514862"/>
              <a:gd name="connsiteY65" fmla="*/ 4690749 h 6858000"/>
              <a:gd name="connsiteX66" fmla="*/ 652572 w 1514862"/>
              <a:gd name="connsiteY66" fmla="*/ 4584173 h 6858000"/>
              <a:gd name="connsiteX67" fmla="*/ 647655 w 1514862"/>
              <a:gd name="connsiteY67" fmla="*/ 4444346 h 6858000"/>
              <a:gd name="connsiteX68" fmla="*/ 644220 w 1514862"/>
              <a:gd name="connsiteY68" fmla="*/ 4375228 h 6858000"/>
              <a:gd name="connsiteX69" fmla="*/ 624873 w 1514862"/>
              <a:gd name="connsiteY69" fmla="*/ 4214165 h 6858000"/>
              <a:gd name="connsiteX70" fmla="*/ 628946 w 1514862"/>
              <a:gd name="connsiteY70" fmla="*/ 4090296 h 6858000"/>
              <a:gd name="connsiteX71" fmla="*/ 614202 w 1514862"/>
              <a:gd name="connsiteY71" fmla="*/ 4033999 h 6858000"/>
              <a:gd name="connsiteX72" fmla="*/ 615351 w 1514862"/>
              <a:gd name="connsiteY72" fmla="*/ 4031933 h 6858000"/>
              <a:gd name="connsiteX73" fmla="*/ 613927 w 1514862"/>
              <a:gd name="connsiteY73" fmla="*/ 4013953 h 6858000"/>
              <a:gd name="connsiteX74" fmla="*/ 600222 w 1514862"/>
              <a:gd name="connsiteY74" fmla="*/ 3974753 h 6858000"/>
              <a:gd name="connsiteX75" fmla="*/ 601820 w 1514862"/>
              <a:gd name="connsiteY75" fmla="*/ 3969950 h 6858000"/>
              <a:gd name="connsiteX76" fmla="*/ 595242 w 1514862"/>
              <a:gd name="connsiteY76" fmla="*/ 3933779 h 6858000"/>
              <a:gd name="connsiteX77" fmla="*/ 596573 w 1514862"/>
              <a:gd name="connsiteY77" fmla="*/ 3933093 h 6858000"/>
              <a:gd name="connsiteX78" fmla="*/ 600927 w 1514862"/>
              <a:gd name="connsiteY78" fmla="*/ 3922082 h 6858000"/>
              <a:gd name="connsiteX79" fmla="*/ 606005 w 1514862"/>
              <a:gd name="connsiteY79" fmla="*/ 3901461 h 6858000"/>
              <a:gd name="connsiteX80" fmla="*/ 628599 w 1514862"/>
              <a:gd name="connsiteY80" fmla="*/ 3813873 h 6858000"/>
              <a:gd name="connsiteX81" fmla="*/ 628024 w 1514862"/>
              <a:gd name="connsiteY81" fmla="*/ 3806161 h 6858000"/>
              <a:gd name="connsiteX82" fmla="*/ 628331 w 1514862"/>
              <a:gd name="connsiteY82" fmla="*/ 3805957 h 6858000"/>
              <a:gd name="connsiteX83" fmla="*/ 628358 w 1514862"/>
              <a:gd name="connsiteY83" fmla="*/ 3797724 h 6858000"/>
              <a:gd name="connsiteX84" fmla="*/ 626973 w 1514862"/>
              <a:gd name="connsiteY84" fmla="*/ 3792098 h 6858000"/>
              <a:gd name="connsiteX85" fmla="*/ 625857 w 1514862"/>
              <a:gd name="connsiteY85" fmla="*/ 3777135 h 6858000"/>
              <a:gd name="connsiteX86" fmla="*/ 627590 w 1514862"/>
              <a:gd name="connsiteY86" fmla="*/ 3771656 h 6858000"/>
              <a:gd name="connsiteX87" fmla="*/ 631333 w 1514862"/>
              <a:gd name="connsiteY87" fmla="*/ 3769007 h 6858000"/>
              <a:gd name="connsiteX88" fmla="*/ 630799 w 1514862"/>
              <a:gd name="connsiteY88" fmla="*/ 3767709 h 6858000"/>
              <a:gd name="connsiteX89" fmla="*/ 639495 w 1514862"/>
              <a:gd name="connsiteY89" fmla="*/ 3738082 h 6858000"/>
              <a:gd name="connsiteX90" fmla="*/ 646841 w 1514862"/>
              <a:gd name="connsiteY90" fmla="*/ 3673397 h 6858000"/>
              <a:gd name="connsiteX91" fmla="*/ 646137 w 1514862"/>
              <a:gd name="connsiteY91" fmla="*/ 3637109 h 6858000"/>
              <a:gd name="connsiteX92" fmla="*/ 649580 w 1514862"/>
              <a:gd name="connsiteY92" fmla="*/ 3536883 h 6858000"/>
              <a:gd name="connsiteX93" fmla="*/ 657118 w 1514862"/>
              <a:gd name="connsiteY93" fmla="*/ 3435652 h 6858000"/>
              <a:gd name="connsiteX94" fmla="*/ 658789 w 1514862"/>
              <a:gd name="connsiteY94" fmla="*/ 3307769 h 6858000"/>
              <a:gd name="connsiteX95" fmla="*/ 676352 w 1514862"/>
              <a:gd name="connsiteY95" fmla="*/ 3250522 h 6858000"/>
              <a:gd name="connsiteX96" fmla="*/ 676777 w 1514862"/>
              <a:gd name="connsiteY96" fmla="*/ 3229163 h 6858000"/>
              <a:gd name="connsiteX97" fmla="*/ 678600 w 1514862"/>
              <a:gd name="connsiteY97" fmla="*/ 3217217 h 6858000"/>
              <a:gd name="connsiteX98" fmla="*/ 665435 w 1514862"/>
              <a:gd name="connsiteY98" fmla="*/ 3183755 h 6858000"/>
              <a:gd name="connsiteX99" fmla="*/ 665936 w 1514862"/>
              <a:gd name="connsiteY99" fmla="*/ 3178642 h 6858000"/>
              <a:gd name="connsiteX100" fmla="*/ 653536 w 1514862"/>
              <a:gd name="connsiteY100" fmla="*/ 3158586 h 6858000"/>
              <a:gd name="connsiteX101" fmla="*/ 638721 w 1514862"/>
              <a:gd name="connsiteY101" fmla="*/ 3129034 h 6858000"/>
              <a:gd name="connsiteX102" fmla="*/ 639386 w 1514862"/>
              <a:gd name="connsiteY102" fmla="*/ 3126682 h 6858000"/>
              <a:gd name="connsiteX103" fmla="*/ 630254 w 1514862"/>
              <a:gd name="connsiteY103" fmla="*/ 3114519 h 6858000"/>
              <a:gd name="connsiteX104" fmla="*/ 616863 w 1514862"/>
              <a:gd name="connsiteY104" fmla="*/ 3106272 h 6858000"/>
              <a:gd name="connsiteX105" fmla="*/ 589593 w 1514862"/>
              <a:gd name="connsiteY105" fmla="*/ 2958185 h 6858000"/>
              <a:gd name="connsiteX106" fmla="*/ 532207 w 1514862"/>
              <a:gd name="connsiteY106" fmla="*/ 2762989 h 6858000"/>
              <a:gd name="connsiteX107" fmla="*/ 481125 w 1514862"/>
              <a:gd name="connsiteY107" fmla="*/ 2554718 h 6858000"/>
              <a:gd name="connsiteX108" fmla="*/ 461219 w 1514862"/>
              <a:gd name="connsiteY108" fmla="*/ 2485734 h 6858000"/>
              <a:gd name="connsiteX109" fmla="*/ 451942 w 1514862"/>
              <a:gd name="connsiteY109" fmla="*/ 2447068 h 6858000"/>
              <a:gd name="connsiteX110" fmla="*/ 438903 w 1514862"/>
              <a:gd name="connsiteY110" fmla="*/ 2425819 h 6858000"/>
              <a:gd name="connsiteX111" fmla="*/ 444902 w 1514862"/>
              <a:gd name="connsiteY111" fmla="*/ 2402874 h 6858000"/>
              <a:gd name="connsiteX112" fmla="*/ 447514 w 1514862"/>
              <a:gd name="connsiteY112" fmla="*/ 2381443 h 6858000"/>
              <a:gd name="connsiteX113" fmla="*/ 423843 w 1514862"/>
              <a:gd name="connsiteY113" fmla="*/ 2261920 h 6858000"/>
              <a:gd name="connsiteX114" fmla="*/ 413730 w 1514862"/>
              <a:gd name="connsiteY114" fmla="*/ 2195378 h 6858000"/>
              <a:gd name="connsiteX115" fmla="*/ 397947 w 1514862"/>
              <a:gd name="connsiteY115" fmla="*/ 2155135 h 6858000"/>
              <a:gd name="connsiteX116" fmla="*/ 395405 w 1514862"/>
              <a:gd name="connsiteY116" fmla="*/ 2118008 h 6858000"/>
              <a:gd name="connsiteX117" fmla="*/ 396398 w 1514862"/>
              <a:gd name="connsiteY117" fmla="*/ 2050531 h 6858000"/>
              <a:gd name="connsiteX118" fmla="*/ 388204 w 1514862"/>
              <a:gd name="connsiteY118" fmla="*/ 1963269 h 6858000"/>
              <a:gd name="connsiteX119" fmla="*/ 369382 w 1514862"/>
              <a:gd name="connsiteY119" fmla="*/ 1906352 h 6858000"/>
              <a:gd name="connsiteX120" fmla="*/ 345939 w 1514862"/>
              <a:gd name="connsiteY120" fmla="*/ 1861531 h 6858000"/>
              <a:gd name="connsiteX121" fmla="*/ 299738 w 1514862"/>
              <a:gd name="connsiteY121" fmla="*/ 1732919 h 6858000"/>
              <a:gd name="connsiteX122" fmla="*/ 272049 w 1514862"/>
              <a:gd name="connsiteY122" fmla="*/ 1663540 h 6858000"/>
              <a:gd name="connsiteX123" fmla="*/ 271175 w 1514862"/>
              <a:gd name="connsiteY123" fmla="*/ 1615777 h 6858000"/>
              <a:gd name="connsiteX124" fmla="*/ 251970 w 1514862"/>
              <a:gd name="connsiteY124" fmla="*/ 1563678 h 6858000"/>
              <a:gd name="connsiteX125" fmla="*/ 265050 w 1514862"/>
              <a:gd name="connsiteY125" fmla="*/ 1519474 h 6858000"/>
              <a:gd name="connsiteX126" fmla="*/ 257792 w 1514862"/>
              <a:gd name="connsiteY126" fmla="*/ 1477995 h 6858000"/>
              <a:gd name="connsiteX127" fmla="*/ 243877 w 1514862"/>
              <a:gd name="connsiteY127" fmla="*/ 1373769 h 6858000"/>
              <a:gd name="connsiteX128" fmla="*/ 252184 w 1514862"/>
              <a:gd name="connsiteY128" fmla="*/ 1307086 h 6858000"/>
              <a:gd name="connsiteX129" fmla="*/ 253372 w 1514862"/>
              <a:gd name="connsiteY129" fmla="*/ 1189033 h 6858000"/>
              <a:gd name="connsiteX130" fmla="*/ 258057 w 1514862"/>
              <a:gd name="connsiteY130" fmla="*/ 1168288 h 6858000"/>
              <a:gd name="connsiteX131" fmla="*/ 250339 w 1514862"/>
              <a:gd name="connsiteY131" fmla="*/ 1142577 h 6858000"/>
              <a:gd name="connsiteX132" fmla="*/ 239645 w 1514862"/>
              <a:gd name="connsiteY132" fmla="*/ 1088484 h 6858000"/>
              <a:gd name="connsiteX133" fmla="*/ 228381 w 1514862"/>
              <a:gd name="connsiteY133" fmla="*/ 1016103 h 6858000"/>
              <a:gd name="connsiteX134" fmla="*/ 229837 w 1514862"/>
              <a:gd name="connsiteY134" fmla="*/ 932283 h 6858000"/>
              <a:gd name="connsiteX135" fmla="*/ 232073 w 1514862"/>
              <a:gd name="connsiteY135" fmla="*/ 915925 h 6858000"/>
              <a:gd name="connsiteX136" fmla="*/ 224702 w 1514862"/>
              <a:gd name="connsiteY136" fmla="*/ 896999 h 6858000"/>
              <a:gd name="connsiteX137" fmla="*/ 194110 w 1514862"/>
              <a:gd name="connsiteY137" fmla="*/ 821517 h 6858000"/>
              <a:gd name="connsiteX138" fmla="*/ 173060 w 1514862"/>
              <a:gd name="connsiteY138" fmla="*/ 751353 h 6858000"/>
              <a:gd name="connsiteX139" fmla="*/ 172618 w 1514862"/>
              <a:gd name="connsiteY139" fmla="*/ 721230 h 6858000"/>
              <a:gd name="connsiteX140" fmla="*/ 158289 w 1514862"/>
              <a:gd name="connsiteY140" fmla="*/ 681659 h 6858000"/>
              <a:gd name="connsiteX141" fmla="*/ 143708 w 1514862"/>
              <a:gd name="connsiteY141" fmla="*/ 635218 h 6858000"/>
              <a:gd name="connsiteX142" fmla="*/ 148719 w 1514862"/>
              <a:gd name="connsiteY142" fmla="*/ 613763 h 6858000"/>
              <a:gd name="connsiteX143" fmla="*/ 134661 w 1514862"/>
              <a:gd name="connsiteY143" fmla="*/ 598582 h 6858000"/>
              <a:gd name="connsiteX144" fmla="*/ 134342 w 1514862"/>
              <a:gd name="connsiteY144" fmla="*/ 576846 h 6858000"/>
              <a:gd name="connsiteX145" fmla="*/ 113968 w 1514862"/>
              <a:gd name="connsiteY145" fmla="*/ 530055 h 6858000"/>
              <a:gd name="connsiteX146" fmla="*/ 104404 w 1514862"/>
              <a:gd name="connsiteY146" fmla="*/ 448559 h 6858000"/>
              <a:gd name="connsiteX147" fmla="*/ 110826 w 1514862"/>
              <a:gd name="connsiteY147" fmla="*/ 441529 h 6858000"/>
              <a:gd name="connsiteX148" fmla="*/ 110047 w 1514862"/>
              <a:gd name="connsiteY148" fmla="*/ 428927 h 6858000"/>
              <a:gd name="connsiteX149" fmla="*/ 99451 w 1514862"/>
              <a:gd name="connsiteY149" fmla="*/ 430161 h 6858000"/>
              <a:gd name="connsiteX150" fmla="*/ 76471 w 1514862"/>
              <a:gd name="connsiteY150" fmla="*/ 367211 h 6858000"/>
              <a:gd name="connsiteX151" fmla="*/ 33963 w 1514862"/>
              <a:gd name="connsiteY151" fmla="*/ 302178 h 6858000"/>
              <a:gd name="connsiteX152" fmla="*/ 12635 w 1514862"/>
              <a:gd name="connsiteY152" fmla="*/ 211375 h 6858000"/>
              <a:gd name="connsiteX153" fmla="*/ 3963 w 1514862"/>
              <a:gd name="connsiteY153" fmla="*/ 184179 h 6858000"/>
              <a:gd name="connsiteX154" fmla="*/ 25635 w 1514862"/>
              <a:gd name="connsiteY154" fmla="*/ 47336 h 6858000"/>
              <a:gd name="connsiteX155" fmla="*/ 6323 w 1514862"/>
              <a:gd name="connsiteY155"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6312 w 1508539"/>
              <a:gd name="connsiteY152" fmla="*/ 211375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0191 w 1508539"/>
              <a:gd name="connsiteY149" fmla="*/ 404917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106893 w 1508539"/>
              <a:gd name="connsiteY146" fmla="*/ 46538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4721 w 1508539"/>
              <a:gd name="connsiteY63" fmla="*/ 4761984 h 6858000"/>
              <a:gd name="connsiteX64" fmla="*/ 650769 w 1508539"/>
              <a:gd name="connsiteY64" fmla="*/ 4690749 h 6858000"/>
              <a:gd name="connsiteX65" fmla="*/ 646249 w 1508539"/>
              <a:gd name="connsiteY65" fmla="*/ 4584173 h 6858000"/>
              <a:gd name="connsiteX66" fmla="*/ 641332 w 1508539"/>
              <a:gd name="connsiteY66" fmla="*/ 4444346 h 6858000"/>
              <a:gd name="connsiteX67" fmla="*/ 637897 w 1508539"/>
              <a:gd name="connsiteY67" fmla="*/ 4375228 h 6858000"/>
              <a:gd name="connsiteX68" fmla="*/ 618550 w 1508539"/>
              <a:gd name="connsiteY68" fmla="*/ 4214165 h 6858000"/>
              <a:gd name="connsiteX69" fmla="*/ 622623 w 1508539"/>
              <a:gd name="connsiteY69" fmla="*/ 4090296 h 6858000"/>
              <a:gd name="connsiteX70" fmla="*/ 607879 w 1508539"/>
              <a:gd name="connsiteY70" fmla="*/ 4033999 h 6858000"/>
              <a:gd name="connsiteX71" fmla="*/ 609028 w 1508539"/>
              <a:gd name="connsiteY71" fmla="*/ 4031933 h 6858000"/>
              <a:gd name="connsiteX72" fmla="*/ 607604 w 1508539"/>
              <a:gd name="connsiteY72" fmla="*/ 4013953 h 6858000"/>
              <a:gd name="connsiteX73" fmla="*/ 593899 w 1508539"/>
              <a:gd name="connsiteY73" fmla="*/ 3974753 h 6858000"/>
              <a:gd name="connsiteX74" fmla="*/ 595497 w 1508539"/>
              <a:gd name="connsiteY74" fmla="*/ 3969950 h 6858000"/>
              <a:gd name="connsiteX75" fmla="*/ 588919 w 1508539"/>
              <a:gd name="connsiteY75" fmla="*/ 3933779 h 6858000"/>
              <a:gd name="connsiteX76" fmla="*/ 590250 w 1508539"/>
              <a:gd name="connsiteY76" fmla="*/ 3933093 h 6858000"/>
              <a:gd name="connsiteX77" fmla="*/ 594604 w 1508539"/>
              <a:gd name="connsiteY77" fmla="*/ 3922082 h 6858000"/>
              <a:gd name="connsiteX78" fmla="*/ 599682 w 1508539"/>
              <a:gd name="connsiteY78" fmla="*/ 3901461 h 6858000"/>
              <a:gd name="connsiteX79" fmla="*/ 622276 w 1508539"/>
              <a:gd name="connsiteY79" fmla="*/ 3813873 h 6858000"/>
              <a:gd name="connsiteX80" fmla="*/ 621701 w 1508539"/>
              <a:gd name="connsiteY80" fmla="*/ 3806161 h 6858000"/>
              <a:gd name="connsiteX81" fmla="*/ 622008 w 1508539"/>
              <a:gd name="connsiteY81" fmla="*/ 3805957 h 6858000"/>
              <a:gd name="connsiteX82" fmla="*/ 622035 w 1508539"/>
              <a:gd name="connsiteY82" fmla="*/ 3797724 h 6858000"/>
              <a:gd name="connsiteX83" fmla="*/ 620650 w 1508539"/>
              <a:gd name="connsiteY83" fmla="*/ 3792098 h 6858000"/>
              <a:gd name="connsiteX84" fmla="*/ 619534 w 1508539"/>
              <a:gd name="connsiteY84" fmla="*/ 3777135 h 6858000"/>
              <a:gd name="connsiteX85" fmla="*/ 621267 w 1508539"/>
              <a:gd name="connsiteY85" fmla="*/ 3771656 h 6858000"/>
              <a:gd name="connsiteX86" fmla="*/ 625010 w 1508539"/>
              <a:gd name="connsiteY86" fmla="*/ 3769007 h 6858000"/>
              <a:gd name="connsiteX87" fmla="*/ 624476 w 1508539"/>
              <a:gd name="connsiteY87" fmla="*/ 3767709 h 6858000"/>
              <a:gd name="connsiteX88" fmla="*/ 633172 w 1508539"/>
              <a:gd name="connsiteY88" fmla="*/ 3738082 h 6858000"/>
              <a:gd name="connsiteX89" fmla="*/ 640518 w 1508539"/>
              <a:gd name="connsiteY89" fmla="*/ 3673397 h 6858000"/>
              <a:gd name="connsiteX90" fmla="*/ 639814 w 1508539"/>
              <a:gd name="connsiteY90" fmla="*/ 3637109 h 6858000"/>
              <a:gd name="connsiteX91" fmla="*/ 643257 w 1508539"/>
              <a:gd name="connsiteY91" fmla="*/ 3536883 h 6858000"/>
              <a:gd name="connsiteX92" fmla="*/ 650795 w 1508539"/>
              <a:gd name="connsiteY92" fmla="*/ 3435652 h 6858000"/>
              <a:gd name="connsiteX93" fmla="*/ 652466 w 1508539"/>
              <a:gd name="connsiteY93" fmla="*/ 3307769 h 6858000"/>
              <a:gd name="connsiteX94" fmla="*/ 670029 w 1508539"/>
              <a:gd name="connsiteY94" fmla="*/ 3250522 h 6858000"/>
              <a:gd name="connsiteX95" fmla="*/ 670454 w 1508539"/>
              <a:gd name="connsiteY95" fmla="*/ 3229163 h 6858000"/>
              <a:gd name="connsiteX96" fmla="*/ 672277 w 1508539"/>
              <a:gd name="connsiteY96" fmla="*/ 3217217 h 6858000"/>
              <a:gd name="connsiteX97" fmla="*/ 659112 w 1508539"/>
              <a:gd name="connsiteY97" fmla="*/ 3183755 h 6858000"/>
              <a:gd name="connsiteX98" fmla="*/ 659613 w 1508539"/>
              <a:gd name="connsiteY98" fmla="*/ 3178642 h 6858000"/>
              <a:gd name="connsiteX99" fmla="*/ 647213 w 1508539"/>
              <a:gd name="connsiteY99" fmla="*/ 3158586 h 6858000"/>
              <a:gd name="connsiteX100" fmla="*/ 632398 w 1508539"/>
              <a:gd name="connsiteY100" fmla="*/ 3129034 h 6858000"/>
              <a:gd name="connsiteX101" fmla="*/ 633063 w 1508539"/>
              <a:gd name="connsiteY101" fmla="*/ 3126682 h 6858000"/>
              <a:gd name="connsiteX102" fmla="*/ 623931 w 1508539"/>
              <a:gd name="connsiteY102" fmla="*/ 3114519 h 6858000"/>
              <a:gd name="connsiteX103" fmla="*/ 610540 w 1508539"/>
              <a:gd name="connsiteY103" fmla="*/ 3106272 h 6858000"/>
              <a:gd name="connsiteX104" fmla="*/ 583270 w 1508539"/>
              <a:gd name="connsiteY104" fmla="*/ 2958185 h 6858000"/>
              <a:gd name="connsiteX105" fmla="*/ 525884 w 1508539"/>
              <a:gd name="connsiteY105" fmla="*/ 2762989 h 6858000"/>
              <a:gd name="connsiteX106" fmla="*/ 474802 w 1508539"/>
              <a:gd name="connsiteY106" fmla="*/ 2554718 h 6858000"/>
              <a:gd name="connsiteX107" fmla="*/ 454896 w 1508539"/>
              <a:gd name="connsiteY107" fmla="*/ 2485734 h 6858000"/>
              <a:gd name="connsiteX108" fmla="*/ 445619 w 1508539"/>
              <a:gd name="connsiteY108" fmla="*/ 2447068 h 6858000"/>
              <a:gd name="connsiteX109" fmla="*/ 432580 w 1508539"/>
              <a:gd name="connsiteY109" fmla="*/ 2425819 h 6858000"/>
              <a:gd name="connsiteX110" fmla="*/ 438579 w 1508539"/>
              <a:gd name="connsiteY110" fmla="*/ 2402874 h 6858000"/>
              <a:gd name="connsiteX111" fmla="*/ 441191 w 1508539"/>
              <a:gd name="connsiteY111" fmla="*/ 2381443 h 6858000"/>
              <a:gd name="connsiteX112" fmla="*/ 417520 w 1508539"/>
              <a:gd name="connsiteY112" fmla="*/ 2261920 h 6858000"/>
              <a:gd name="connsiteX113" fmla="*/ 407407 w 1508539"/>
              <a:gd name="connsiteY113" fmla="*/ 2195378 h 6858000"/>
              <a:gd name="connsiteX114" fmla="*/ 391624 w 1508539"/>
              <a:gd name="connsiteY114" fmla="*/ 2155135 h 6858000"/>
              <a:gd name="connsiteX115" fmla="*/ 389082 w 1508539"/>
              <a:gd name="connsiteY115" fmla="*/ 2118008 h 6858000"/>
              <a:gd name="connsiteX116" fmla="*/ 390075 w 1508539"/>
              <a:gd name="connsiteY116" fmla="*/ 2050531 h 6858000"/>
              <a:gd name="connsiteX117" fmla="*/ 381881 w 1508539"/>
              <a:gd name="connsiteY117" fmla="*/ 1963269 h 6858000"/>
              <a:gd name="connsiteX118" fmla="*/ 363059 w 1508539"/>
              <a:gd name="connsiteY118" fmla="*/ 1906352 h 6858000"/>
              <a:gd name="connsiteX119" fmla="*/ 339616 w 1508539"/>
              <a:gd name="connsiteY119" fmla="*/ 1861531 h 6858000"/>
              <a:gd name="connsiteX120" fmla="*/ 293415 w 1508539"/>
              <a:gd name="connsiteY120" fmla="*/ 1732919 h 6858000"/>
              <a:gd name="connsiteX121" fmla="*/ 265726 w 1508539"/>
              <a:gd name="connsiteY121" fmla="*/ 1663540 h 6858000"/>
              <a:gd name="connsiteX122" fmla="*/ 264852 w 1508539"/>
              <a:gd name="connsiteY122" fmla="*/ 1615777 h 6858000"/>
              <a:gd name="connsiteX123" fmla="*/ 245647 w 1508539"/>
              <a:gd name="connsiteY123" fmla="*/ 1563678 h 6858000"/>
              <a:gd name="connsiteX124" fmla="*/ 258727 w 1508539"/>
              <a:gd name="connsiteY124" fmla="*/ 1519474 h 6858000"/>
              <a:gd name="connsiteX125" fmla="*/ 251469 w 1508539"/>
              <a:gd name="connsiteY125" fmla="*/ 1477995 h 6858000"/>
              <a:gd name="connsiteX126" fmla="*/ 237554 w 1508539"/>
              <a:gd name="connsiteY126" fmla="*/ 1373769 h 6858000"/>
              <a:gd name="connsiteX127" fmla="*/ 245861 w 1508539"/>
              <a:gd name="connsiteY127" fmla="*/ 1307086 h 6858000"/>
              <a:gd name="connsiteX128" fmla="*/ 247049 w 1508539"/>
              <a:gd name="connsiteY128" fmla="*/ 1189033 h 6858000"/>
              <a:gd name="connsiteX129" fmla="*/ 251734 w 1508539"/>
              <a:gd name="connsiteY129" fmla="*/ 1168288 h 6858000"/>
              <a:gd name="connsiteX130" fmla="*/ 244016 w 1508539"/>
              <a:gd name="connsiteY130" fmla="*/ 1142577 h 6858000"/>
              <a:gd name="connsiteX131" fmla="*/ 233322 w 1508539"/>
              <a:gd name="connsiteY131" fmla="*/ 1088484 h 6858000"/>
              <a:gd name="connsiteX132" fmla="*/ 222058 w 1508539"/>
              <a:gd name="connsiteY132" fmla="*/ 1016103 h 6858000"/>
              <a:gd name="connsiteX133" fmla="*/ 223514 w 1508539"/>
              <a:gd name="connsiteY133" fmla="*/ 932283 h 6858000"/>
              <a:gd name="connsiteX134" fmla="*/ 225750 w 1508539"/>
              <a:gd name="connsiteY134" fmla="*/ 915925 h 6858000"/>
              <a:gd name="connsiteX135" fmla="*/ 218379 w 1508539"/>
              <a:gd name="connsiteY135" fmla="*/ 896999 h 6858000"/>
              <a:gd name="connsiteX136" fmla="*/ 187787 w 1508539"/>
              <a:gd name="connsiteY136" fmla="*/ 821517 h 6858000"/>
              <a:gd name="connsiteX137" fmla="*/ 166737 w 1508539"/>
              <a:gd name="connsiteY137" fmla="*/ 751353 h 6858000"/>
              <a:gd name="connsiteX138" fmla="*/ 166295 w 1508539"/>
              <a:gd name="connsiteY138" fmla="*/ 721230 h 6858000"/>
              <a:gd name="connsiteX139" fmla="*/ 151966 w 1508539"/>
              <a:gd name="connsiteY139" fmla="*/ 681659 h 6858000"/>
              <a:gd name="connsiteX140" fmla="*/ 137385 w 1508539"/>
              <a:gd name="connsiteY140" fmla="*/ 635218 h 6858000"/>
              <a:gd name="connsiteX141" fmla="*/ 142396 w 1508539"/>
              <a:gd name="connsiteY141" fmla="*/ 613763 h 6858000"/>
              <a:gd name="connsiteX142" fmla="*/ 128338 w 1508539"/>
              <a:gd name="connsiteY142" fmla="*/ 598582 h 6858000"/>
              <a:gd name="connsiteX143" fmla="*/ 128019 w 1508539"/>
              <a:gd name="connsiteY143" fmla="*/ 576846 h 6858000"/>
              <a:gd name="connsiteX144" fmla="*/ 107645 w 1508539"/>
              <a:gd name="connsiteY144" fmla="*/ 530055 h 6858000"/>
              <a:gd name="connsiteX145" fmla="*/ 106893 w 1508539"/>
              <a:gd name="connsiteY145" fmla="*/ 465389 h 6858000"/>
              <a:gd name="connsiteX146" fmla="*/ 89816 w 1508539"/>
              <a:gd name="connsiteY146" fmla="*/ 424699 h 6858000"/>
              <a:gd name="connsiteX147" fmla="*/ 90191 w 1508539"/>
              <a:gd name="connsiteY147" fmla="*/ 404917 h 6858000"/>
              <a:gd name="connsiteX148" fmla="*/ 70148 w 1508539"/>
              <a:gd name="connsiteY148" fmla="*/ 367211 h 6858000"/>
              <a:gd name="connsiteX149" fmla="*/ 36452 w 1508539"/>
              <a:gd name="connsiteY149" fmla="*/ 268519 h 6858000"/>
              <a:gd name="connsiteX150" fmla="*/ 23935 w 1508539"/>
              <a:gd name="connsiteY150" fmla="*/ 160886 h 6858000"/>
              <a:gd name="connsiteX151" fmla="*/ 19312 w 1508539"/>
              <a:gd name="connsiteY151" fmla="*/ 47336 h 6858000"/>
              <a:gd name="connsiteX152" fmla="*/ 0 w 1508539"/>
              <a:gd name="connsiteY152"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46936 w 1508539"/>
              <a:gd name="connsiteY60" fmla="*/ 4821170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3397 w 1508539"/>
              <a:gd name="connsiteY25" fmla="*/ 6372381 h 6858000"/>
              <a:gd name="connsiteX26" fmla="*/ 240591 w 1508539"/>
              <a:gd name="connsiteY26" fmla="*/ 6367510 h 6858000"/>
              <a:gd name="connsiteX27" fmla="*/ 244471 w 1508539"/>
              <a:gd name="connsiteY27" fmla="*/ 6349778 h 6858000"/>
              <a:gd name="connsiteX28" fmla="*/ 246136 w 1508539"/>
              <a:gd name="connsiteY28" fmla="*/ 6348250 h 6858000"/>
              <a:gd name="connsiteX29" fmla="*/ 262170 w 1508539"/>
              <a:gd name="connsiteY29" fmla="*/ 6281972 h 6858000"/>
              <a:gd name="connsiteX30" fmla="*/ 272933 w 1508539"/>
              <a:gd name="connsiteY30" fmla="*/ 6211940 h 6858000"/>
              <a:gd name="connsiteX31" fmla="*/ 314428 w 1508539"/>
              <a:gd name="connsiteY31" fmla="*/ 6113913 h 6858000"/>
              <a:gd name="connsiteX32" fmla="*/ 318721 w 1508539"/>
              <a:gd name="connsiteY32" fmla="*/ 6028119 h 6858000"/>
              <a:gd name="connsiteX33" fmla="*/ 345501 w 1508539"/>
              <a:gd name="connsiteY33" fmla="*/ 5934687 h 6858000"/>
              <a:gd name="connsiteX34" fmla="*/ 379513 w 1508539"/>
              <a:gd name="connsiteY34" fmla="*/ 5765594 h 6858000"/>
              <a:gd name="connsiteX35" fmla="*/ 411349 w 1508539"/>
              <a:gd name="connsiteY35" fmla="*/ 5693685 h 6858000"/>
              <a:gd name="connsiteX36" fmla="*/ 431404 w 1508539"/>
              <a:gd name="connsiteY36" fmla="*/ 5665173 h 6858000"/>
              <a:gd name="connsiteX37" fmla="*/ 465121 w 1508539"/>
              <a:gd name="connsiteY37" fmla="*/ 5563435 h 6858000"/>
              <a:gd name="connsiteX38" fmla="*/ 494626 w 1508539"/>
              <a:gd name="connsiteY38" fmla="*/ 5476393 h 6858000"/>
              <a:gd name="connsiteX39" fmla="*/ 525819 w 1508539"/>
              <a:gd name="connsiteY39" fmla="*/ 5396260 h 6858000"/>
              <a:gd name="connsiteX40" fmla="*/ 541800 w 1508539"/>
              <a:gd name="connsiteY40" fmla="*/ 5330009 h 6858000"/>
              <a:gd name="connsiteX41" fmla="*/ 575293 w 1508539"/>
              <a:gd name="connsiteY41" fmla="*/ 5273739 h 6858000"/>
              <a:gd name="connsiteX42" fmla="*/ 584892 w 1508539"/>
              <a:gd name="connsiteY42" fmla="*/ 5241779 h 6858000"/>
              <a:gd name="connsiteX43" fmla="*/ 596118 w 1508539"/>
              <a:gd name="connsiteY43" fmla="*/ 5225268 h 6858000"/>
              <a:gd name="connsiteX44" fmla="*/ 597138 w 1508539"/>
              <a:gd name="connsiteY44" fmla="*/ 5217684 h 6858000"/>
              <a:gd name="connsiteX45" fmla="*/ 604479 w 1508539"/>
              <a:gd name="connsiteY45" fmla="*/ 5193377 h 6858000"/>
              <a:gd name="connsiteX46" fmla="*/ 607782 w 1508539"/>
              <a:gd name="connsiteY46" fmla="*/ 5179288 h 6858000"/>
              <a:gd name="connsiteX47" fmla="*/ 608766 w 1508539"/>
              <a:gd name="connsiteY47" fmla="*/ 5173621 h 6858000"/>
              <a:gd name="connsiteX48" fmla="*/ 604400 w 1508539"/>
              <a:gd name="connsiteY48" fmla="*/ 5159961 h 6858000"/>
              <a:gd name="connsiteX49" fmla="*/ 611077 w 1508539"/>
              <a:gd name="connsiteY49" fmla="*/ 5144295 h 6858000"/>
              <a:gd name="connsiteX50" fmla="*/ 608010 w 1508539"/>
              <a:gd name="connsiteY50" fmla="*/ 5125185 h 6858000"/>
              <a:gd name="connsiteX51" fmla="*/ 614840 w 1508539"/>
              <a:gd name="connsiteY51" fmla="*/ 5121884 h 6858000"/>
              <a:gd name="connsiteX52" fmla="*/ 621876 w 1508539"/>
              <a:gd name="connsiteY52" fmla="*/ 5067850 h 6858000"/>
              <a:gd name="connsiteX53" fmla="*/ 624607 w 1508539"/>
              <a:gd name="connsiteY53" fmla="*/ 5060861 h 6858000"/>
              <a:gd name="connsiteX54" fmla="*/ 621311 w 1508539"/>
              <a:gd name="connsiteY54" fmla="*/ 5034192 h 6858000"/>
              <a:gd name="connsiteX55" fmla="*/ 622865 w 1508539"/>
              <a:gd name="connsiteY55" fmla="*/ 4993030 h 6858000"/>
              <a:gd name="connsiteX56" fmla="*/ 629774 w 1508539"/>
              <a:gd name="connsiteY56" fmla="*/ 4946844 h 6858000"/>
              <a:gd name="connsiteX57" fmla="*/ 625630 w 1508539"/>
              <a:gd name="connsiteY57" fmla="*/ 4932692 h 6858000"/>
              <a:gd name="connsiteX58" fmla="*/ 641033 w 1508539"/>
              <a:gd name="connsiteY58" fmla="*/ 4858827 h 6858000"/>
              <a:gd name="connsiteX59" fmla="*/ 646936 w 1508539"/>
              <a:gd name="connsiteY59" fmla="*/ 4821170 h 6858000"/>
              <a:gd name="connsiteX60" fmla="*/ 651669 w 1508539"/>
              <a:gd name="connsiteY60" fmla="*/ 4780965 h 6858000"/>
              <a:gd name="connsiteX61" fmla="*/ 652962 w 1508539"/>
              <a:gd name="connsiteY61" fmla="*/ 4750867 h 6858000"/>
              <a:gd name="connsiteX62" fmla="*/ 650769 w 1508539"/>
              <a:gd name="connsiteY62" fmla="*/ 4690749 h 6858000"/>
              <a:gd name="connsiteX63" fmla="*/ 646249 w 1508539"/>
              <a:gd name="connsiteY63" fmla="*/ 4584173 h 6858000"/>
              <a:gd name="connsiteX64" fmla="*/ 641332 w 1508539"/>
              <a:gd name="connsiteY64" fmla="*/ 4444346 h 6858000"/>
              <a:gd name="connsiteX65" fmla="*/ 637897 w 1508539"/>
              <a:gd name="connsiteY65" fmla="*/ 4375228 h 6858000"/>
              <a:gd name="connsiteX66" fmla="*/ 618550 w 1508539"/>
              <a:gd name="connsiteY66" fmla="*/ 4214165 h 6858000"/>
              <a:gd name="connsiteX67" fmla="*/ 622623 w 1508539"/>
              <a:gd name="connsiteY67" fmla="*/ 4090296 h 6858000"/>
              <a:gd name="connsiteX68" fmla="*/ 607879 w 1508539"/>
              <a:gd name="connsiteY68" fmla="*/ 4033999 h 6858000"/>
              <a:gd name="connsiteX69" fmla="*/ 609028 w 1508539"/>
              <a:gd name="connsiteY69" fmla="*/ 4031933 h 6858000"/>
              <a:gd name="connsiteX70" fmla="*/ 607604 w 1508539"/>
              <a:gd name="connsiteY70" fmla="*/ 4013953 h 6858000"/>
              <a:gd name="connsiteX71" fmla="*/ 593899 w 1508539"/>
              <a:gd name="connsiteY71" fmla="*/ 3974753 h 6858000"/>
              <a:gd name="connsiteX72" fmla="*/ 595497 w 1508539"/>
              <a:gd name="connsiteY72" fmla="*/ 3969950 h 6858000"/>
              <a:gd name="connsiteX73" fmla="*/ 588919 w 1508539"/>
              <a:gd name="connsiteY73" fmla="*/ 3933779 h 6858000"/>
              <a:gd name="connsiteX74" fmla="*/ 590250 w 1508539"/>
              <a:gd name="connsiteY74" fmla="*/ 3933093 h 6858000"/>
              <a:gd name="connsiteX75" fmla="*/ 594604 w 1508539"/>
              <a:gd name="connsiteY75" fmla="*/ 3922082 h 6858000"/>
              <a:gd name="connsiteX76" fmla="*/ 599682 w 1508539"/>
              <a:gd name="connsiteY76" fmla="*/ 3901461 h 6858000"/>
              <a:gd name="connsiteX77" fmla="*/ 622276 w 1508539"/>
              <a:gd name="connsiteY77" fmla="*/ 3813873 h 6858000"/>
              <a:gd name="connsiteX78" fmla="*/ 621701 w 1508539"/>
              <a:gd name="connsiteY78" fmla="*/ 3806161 h 6858000"/>
              <a:gd name="connsiteX79" fmla="*/ 622008 w 1508539"/>
              <a:gd name="connsiteY79" fmla="*/ 3805957 h 6858000"/>
              <a:gd name="connsiteX80" fmla="*/ 622035 w 1508539"/>
              <a:gd name="connsiteY80" fmla="*/ 3797724 h 6858000"/>
              <a:gd name="connsiteX81" fmla="*/ 620650 w 1508539"/>
              <a:gd name="connsiteY81" fmla="*/ 3792098 h 6858000"/>
              <a:gd name="connsiteX82" fmla="*/ 619534 w 1508539"/>
              <a:gd name="connsiteY82" fmla="*/ 3777135 h 6858000"/>
              <a:gd name="connsiteX83" fmla="*/ 621267 w 1508539"/>
              <a:gd name="connsiteY83" fmla="*/ 3771656 h 6858000"/>
              <a:gd name="connsiteX84" fmla="*/ 625010 w 1508539"/>
              <a:gd name="connsiteY84" fmla="*/ 3769007 h 6858000"/>
              <a:gd name="connsiteX85" fmla="*/ 624476 w 1508539"/>
              <a:gd name="connsiteY85" fmla="*/ 3767709 h 6858000"/>
              <a:gd name="connsiteX86" fmla="*/ 633172 w 1508539"/>
              <a:gd name="connsiteY86" fmla="*/ 3738082 h 6858000"/>
              <a:gd name="connsiteX87" fmla="*/ 640518 w 1508539"/>
              <a:gd name="connsiteY87" fmla="*/ 3673397 h 6858000"/>
              <a:gd name="connsiteX88" fmla="*/ 639814 w 1508539"/>
              <a:gd name="connsiteY88" fmla="*/ 3637109 h 6858000"/>
              <a:gd name="connsiteX89" fmla="*/ 643257 w 1508539"/>
              <a:gd name="connsiteY89" fmla="*/ 3536883 h 6858000"/>
              <a:gd name="connsiteX90" fmla="*/ 650795 w 1508539"/>
              <a:gd name="connsiteY90" fmla="*/ 3435652 h 6858000"/>
              <a:gd name="connsiteX91" fmla="*/ 652466 w 1508539"/>
              <a:gd name="connsiteY91" fmla="*/ 3307769 h 6858000"/>
              <a:gd name="connsiteX92" fmla="*/ 670029 w 1508539"/>
              <a:gd name="connsiteY92" fmla="*/ 3250522 h 6858000"/>
              <a:gd name="connsiteX93" fmla="*/ 670454 w 1508539"/>
              <a:gd name="connsiteY93" fmla="*/ 3229163 h 6858000"/>
              <a:gd name="connsiteX94" fmla="*/ 672277 w 1508539"/>
              <a:gd name="connsiteY94" fmla="*/ 3217217 h 6858000"/>
              <a:gd name="connsiteX95" fmla="*/ 659112 w 1508539"/>
              <a:gd name="connsiteY95" fmla="*/ 3183755 h 6858000"/>
              <a:gd name="connsiteX96" fmla="*/ 659613 w 1508539"/>
              <a:gd name="connsiteY96" fmla="*/ 3178642 h 6858000"/>
              <a:gd name="connsiteX97" fmla="*/ 647213 w 1508539"/>
              <a:gd name="connsiteY97" fmla="*/ 3158586 h 6858000"/>
              <a:gd name="connsiteX98" fmla="*/ 632398 w 1508539"/>
              <a:gd name="connsiteY98" fmla="*/ 3129034 h 6858000"/>
              <a:gd name="connsiteX99" fmla="*/ 633063 w 1508539"/>
              <a:gd name="connsiteY99" fmla="*/ 3126682 h 6858000"/>
              <a:gd name="connsiteX100" fmla="*/ 623931 w 1508539"/>
              <a:gd name="connsiteY100" fmla="*/ 3114519 h 6858000"/>
              <a:gd name="connsiteX101" fmla="*/ 610540 w 1508539"/>
              <a:gd name="connsiteY101" fmla="*/ 3106272 h 6858000"/>
              <a:gd name="connsiteX102" fmla="*/ 583270 w 1508539"/>
              <a:gd name="connsiteY102" fmla="*/ 2958185 h 6858000"/>
              <a:gd name="connsiteX103" fmla="*/ 525884 w 1508539"/>
              <a:gd name="connsiteY103" fmla="*/ 2762989 h 6858000"/>
              <a:gd name="connsiteX104" fmla="*/ 474802 w 1508539"/>
              <a:gd name="connsiteY104" fmla="*/ 2554718 h 6858000"/>
              <a:gd name="connsiteX105" fmla="*/ 454896 w 1508539"/>
              <a:gd name="connsiteY105" fmla="*/ 2485734 h 6858000"/>
              <a:gd name="connsiteX106" fmla="*/ 445619 w 1508539"/>
              <a:gd name="connsiteY106" fmla="*/ 2447068 h 6858000"/>
              <a:gd name="connsiteX107" fmla="*/ 432580 w 1508539"/>
              <a:gd name="connsiteY107" fmla="*/ 2425819 h 6858000"/>
              <a:gd name="connsiteX108" fmla="*/ 438579 w 1508539"/>
              <a:gd name="connsiteY108" fmla="*/ 2402874 h 6858000"/>
              <a:gd name="connsiteX109" fmla="*/ 441191 w 1508539"/>
              <a:gd name="connsiteY109" fmla="*/ 2381443 h 6858000"/>
              <a:gd name="connsiteX110" fmla="*/ 417520 w 1508539"/>
              <a:gd name="connsiteY110" fmla="*/ 2261920 h 6858000"/>
              <a:gd name="connsiteX111" fmla="*/ 407407 w 1508539"/>
              <a:gd name="connsiteY111" fmla="*/ 2195378 h 6858000"/>
              <a:gd name="connsiteX112" fmla="*/ 391624 w 1508539"/>
              <a:gd name="connsiteY112" fmla="*/ 2155135 h 6858000"/>
              <a:gd name="connsiteX113" fmla="*/ 389082 w 1508539"/>
              <a:gd name="connsiteY113" fmla="*/ 2118008 h 6858000"/>
              <a:gd name="connsiteX114" fmla="*/ 390075 w 1508539"/>
              <a:gd name="connsiteY114" fmla="*/ 2050531 h 6858000"/>
              <a:gd name="connsiteX115" fmla="*/ 381881 w 1508539"/>
              <a:gd name="connsiteY115" fmla="*/ 1963269 h 6858000"/>
              <a:gd name="connsiteX116" fmla="*/ 363059 w 1508539"/>
              <a:gd name="connsiteY116" fmla="*/ 1906352 h 6858000"/>
              <a:gd name="connsiteX117" fmla="*/ 339616 w 1508539"/>
              <a:gd name="connsiteY117" fmla="*/ 1861531 h 6858000"/>
              <a:gd name="connsiteX118" fmla="*/ 293415 w 1508539"/>
              <a:gd name="connsiteY118" fmla="*/ 1732919 h 6858000"/>
              <a:gd name="connsiteX119" fmla="*/ 265726 w 1508539"/>
              <a:gd name="connsiteY119" fmla="*/ 1663540 h 6858000"/>
              <a:gd name="connsiteX120" fmla="*/ 264852 w 1508539"/>
              <a:gd name="connsiteY120" fmla="*/ 1615777 h 6858000"/>
              <a:gd name="connsiteX121" fmla="*/ 245647 w 1508539"/>
              <a:gd name="connsiteY121" fmla="*/ 1563678 h 6858000"/>
              <a:gd name="connsiteX122" fmla="*/ 258727 w 1508539"/>
              <a:gd name="connsiteY122" fmla="*/ 1519474 h 6858000"/>
              <a:gd name="connsiteX123" fmla="*/ 251469 w 1508539"/>
              <a:gd name="connsiteY123" fmla="*/ 1477995 h 6858000"/>
              <a:gd name="connsiteX124" fmla="*/ 237554 w 1508539"/>
              <a:gd name="connsiteY124" fmla="*/ 1373769 h 6858000"/>
              <a:gd name="connsiteX125" fmla="*/ 245861 w 1508539"/>
              <a:gd name="connsiteY125" fmla="*/ 1307086 h 6858000"/>
              <a:gd name="connsiteX126" fmla="*/ 247049 w 1508539"/>
              <a:gd name="connsiteY126" fmla="*/ 1189033 h 6858000"/>
              <a:gd name="connsiteX127" fmla="*/ 251734 w 1508539"/>
              <a:gd name="connsiteY127" fmla="*/ 1168288 h 6858000"/>
              <a:gd name="connsiteX128" fmla="*/ 244016 w 1508539"/>
              <a:gd name="connsiteY128" fmla="*/ 1142577 h 6858000"/>
              <a:gd name="connsiteX129" fmla="*/ 233322 w 1508539"/>
              <a:gd name="connsiteY129" fmla="*/ 1088484 h 6858000"/>
              <a:gd name="connsiteX130" fmla="*/ 222058 w 1508539"/>
              <a:gd name="connsiteY130" fmla="*/ 1016103 h 6858000"/>
              <a:gd name="connsiteX131" fmla="*/ 223514 w 1508539"/>
              <a:gd name="connsiteY131" fmla="*/ 932283 h 6858000"/>
              <a:gd name="connsiteX132" fmla="*/ 225750 w 1508539"/>
              <a:gd name="connsiteY132" fmla="*/ 915925 h 6858000"/>
              <a:gd name="connsiteX133" fmla="*/ 218379 w 1508539"/>
              <a:gd name="connsiteY133" fmla="*/ 896999 h 6858000"/>
              <a:gd name="connsiteX134" fmla="*/ 187787 w 1508539"/>
              <a:gd name="connsiteY134" fmla="*/ 821517 h 6858000"/>
              <a:gd name="connsiteX135" fmla="*/ 166737 w 1508539"/>
              <a:gd name="connsiteY135" fmla="*/ 751353 h 6858000"/>
              <a:gd name="connsiteX136" fmla="*/ 166295 w 1508539"/>
              <a:gd name="connsiteY136" fmla="*/ 721230 h 6858000"/>
              <a:gd name="connsiteX137" fmla="*/ 151966 w 1508539"/>
              <a:gd name="connsiteY137" fmla="*/ 681659 h 6858000"/>
              <a:gd name="connsiteX138" fmla="*/ 137385 w 1508539"/>
              <a:gd name="connsiteY138" fmla="*/ 635218 h 6858000"/>
              <a:gd name="connsiteX139" fmla="*/ 142396 w 1508539"/>
              <a:gd name="connsiteY139" fmla="*/ 613763 h 6858000"/>
              <a:gd name="connsiteX140" fmla="*/ 128338 w 1508539"/>
              <a:gd name="connsiteY140" fmla="*/ 598582 h 6858000"/>
              <a:gd name="connsiteX141" fmla="*/ 128019 w 1508539"/>
              <a:gd name="connsiteY141" fmla="*/ 576846 h 6858000"/>
              <a:gd name="connsiteX142" fmla="*/ 107645 w 1508539"/>
              <a:gd name="connsiteY142" fmla="*/ 530055 h 6858000"/>
              <a:gd name="connsiteX143" fmla="*/ 106893 w 1508539"/>
              <a:gd name="connsiteY143" fmla="*/ 465389 h 6858000"/>
              <a:gd name="connsiteX144" fmla="*/ 89816 w 1508539"/>
              <a:gd name="connsiteY144" fmla="*/ 424699 h 6858000"/>
              <a:gd name="connsiteX145" fmla="*/ 90191 w 1508539"/>
              <a:gd name="connsiteY145" fmla="*/ 404917 h 6858000"/>
              <a:gd name="connsiteX146" fmla="*/ 70148 w 1508539"/>
              <a:gd name="connsiteY146" fmla="*/ 367211 h 6858000"/>
              <a:gd name="connsiteX147" fmla="*/ 36452 w 1508539"/>
              <a:gd name="connsiteY147" fmla="*/ 268519 h 6858000"/>
              <a:gd name="connsiteX148" fmla="*/ 23935 w 1508539"/>
              <a:gd name="connsiteY148" fmla="*/ 160886 h 6858000"/>
              <a:gd name="connsiteX149" fmla="*/ 19312 w 1508539"/>
              <a:gd name="connsiteY149" fmla="*/ 47336 h 6858000"/>
              <a:gd name="connsiteX150" fmla="*/ 0 w 1508539"/>
              <a:gd name="connsiteY150"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139560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69364 w 1508539"/>
              <a:gd name="connsiteY4" fmla="*/ 6809549 h 6858000"/>
              <a:gd name="connsiteX5" fmla="*/ 101575 w 1508539"/>
              <a:gd name="connsiteY5" fmla="*/ 6715115 h 6858000"/>
              <a:gd name="connsiteX6" fmla="*/ 111426 w 1508539"/>
              <a:gd name="connsiteY6" fmla="*/ 6680170 h 6858000"/>
              <a:gd name="connsiteX7" fmla="*/ 136976 w 1508539"/>
              <a:gd name="connsiteY7" fmla="*/ 6621207 h 6858000"/>
              <a:gd name="connsiteX8" fmla="*/ 153633 w 1508539"/>
              <a:gd name="connsiteY8" fmla="*/ 6596265 h 6858000"/>
              <a:gd name="connsiteX9" fmla="*/ 153512 w 1508539"/>
              <a:gd name="connsiteY9" fmla="*/ 6594818 h 6858000"/>
              <a:gd name="connsiteX10" fmla="*/ 157757 w 1508539"/>
              <a:gd name="connsiteY10" fmla="*/ 6593735 h 6858000"/>
              <a:gd name="connsiteX11" fmla="*/ 160954 w 1508539"/>
              <a:gd name="connsiteY11" fmla="*/ 6589172 h 6858000"/>
              <a:gd name="connsiteX12" fmla="*/ 164248 w 1508539"/>
              <a:gd name="connsiteY12" fmla="*/ 6574442 h 6858000"/>
              <a:gd name="connsiteX13" fmla="*/ 164588 w 1508539"/>
              <a:gd name="connsiteY13" fmla="*/ 6568530 h 6858000"/>
              <a:gd name="connsiteX14" fmla="*/ 166997 w 1508539"/>
              <a:gd name="connsiteY14" fmla="*/ 6560674 h 6858000"/>
              <a:gd name="connsiteX15" fmla="*/ 167342 w 1508539"/>
              <a:gd name="connsiteY15" fmla="*/ 6560598 h 6858000"/>
              <a:gd name="connsiteX16" fmla="*/ 169039 w 1508539"/>
              <a:gd name="connsiteY16" fmla="*/ 6553006 h 6858000"/>
              <a:gd name="connsiteX17" fmla="*/ 173735 w 1508539"/>
              <a:gd name="connsiteY17" fmla="*/ 6514360 h 6858000"/>
              <a:gd name="connsiteX18" fmla="*/ 215389 w 1508539"/>
              <a:gd name="connsiteY18" fmla="*/ 6478062 h 6858000"/>
              <a:gd name="connsiteX19" fmla="*/ 226078 w 1508539"/>
              <a:gd name="connsiteY19" fmla="*/ 6460325 h 6858000"/>
              <a:gd name="connsiteX20" fmla="*/ 233311 w 1508539"/>
              <a:gd name="connsiteY20" fmla="*/ 6451488 h 6858000"/>
              <a:gd name="connsiteX21" fmla="*/ 234746 w 1508539"/>
              <a:gd name="connsiteY21" fmla="*/ 6451348 h 6858000"/>
              <a:gd name="connsiteX22" fmla="*/ 239104 w 1508539"/>
              <a:gd name="connsiteY22" fmla="*/ 6414240 h 6858000"/>
              <a:gd name="connsiteX23" fmla="*/ 241880 w 1508539"/>
              <a:gd name="connsiteY23" fmla="*/ 6384857 h 6858000"/>
              <a:gd name="connsiteX24" fmla="*/ 240591 w 1508539"/>
              <a:gd name="connsiteY24" fmla="*/ 6367510 h 6858000"/>
              <a:gd name="connsiteX25" fmla="*/ 244471 w 1508539"/>
              <a:gd name="connsiteY25" fmla="*/ 6349778 h 6858000"/>
              <a:gd name="connsiteX26" fmla="*/ 246136 w 1508539"/>
              <a:gd name="connsiteY26" fmla="*/ 6348250 h 6858000"/>
              <a:gd name="connsiteX27" fmla="*/ 262170 w 1508539"/>
              <a:gd name="connsiteY27" fmla="*/ 6281972 h 6858000"/>
              <a:gd name="connsiteX28" fmla="*/ 272933 w 1508539"/>
              <a:gd name="connsiteY28" fmla="*/ 6211940 h 6858000"/>
              <a:gd name="connsiteX29" fmla="*/ 314428 w 1508539"/>
              <a:gd name="connsiteY29" fmla="*/ 6113913 h 6858000"/>
              <a:gd name="connsiteX30" fmla="*/ 318721 w 1508539"/>
              <a:gd name="connsiteY30" fmla="*/ 6028119 h 6858000"/>
              <a:gd name="connsiteX31" fmla="*/ 345501 w 1508539"/>
              <a:gd name="connsiteY31" fmla="*/ 5934687 h 6858000"/>
              <a:gd name="connsiteX32" fmla="*/ 379513 w 1508539"/>
              <a:gd name="connsiteY32" fmla="*/ 5765594 h 6858000"/>
              <a:gd name="connsiteX33" fmla="*/ 411349 w 1508539"/>
              <a:gd name="connsiteY33" fmla="*/ 5693685 h 6858000"/>
              <a:gd name="connsiteX34" fmla="*/ 431404 w 1508539"/>
              <a:gd name="connsiteY34" fmla="*/ 5665173 h 6858000"/>
              <a:gd name="connsiteX35" fmla="*/ 465121 w 1508539"/>
              <a:gd name="connsiteY35" fmla="*/ 5563435 h 6858000"/>
              <a:gd name="connsiteX36" fmla="*/ 494626 w 1508539"/>
              <a:gd name="connsiteY36" fmla="*/ 5476393 h 6858000"/>
              <a:gd name="connsiteX37" fmla="*/ 525819 w 1508539"/>
              <a:gd name="connsiteY37" fmla="*/ 5396260 h 6858000"/>
              <a:gd name="connsiteX38" fmla="*/ 541800 w 1508539"/>
              <a:gd name="connsiteY38" fmla="*/ 5330009 h 6858000"/>
              <a:gd name="connsiteX39" fmla="*/ 575293 w 1508539"/>
              <a:gd name="connsiteY39" fmla="*/ 5273739 h 6858000"/>
              <a:gd name="connsiteX40" fmla="*/ 584892 w 1508539"/>
              <a:gd name="connsiteY40" fmla="*/ 5241779 h 6858000"/>
              <a:gd name="connsiteX41" fmla="*/ 596118 w 1508539"/>
              <a:gd name="connsiteY41" fmla="*/ 5225268 h 6858000"/>
              <a:gd name="connsiteX42" fmla="*/ 597138 w 1508539"/>
              <a:gd name="connsiteY42" fmla="*/ 5217684 h 6858000"/>
              <a:gd name="connsiteX43" fmla="*/ 604479 w 1508539"/>
              <a:gd name="connsiteY43" fmla="*/ 5193377 h 6858000"/>
              <a:gd name="connsiteX44" fmla="*/ 607782 w 1508539"/>
              <a:gd name="connsiteY44" fmla="*/ 5179288 h 6858000"/>
              <a:gd name="connsiteX45" fmla="*/ 608766 w 1508539"/>
              <a:gd name="connsiteY45" fmla="*/ 5173621 h 6858000"/>
              <a:gd name="connsiteX46" fmla="*/ 604400 w 1508539"/>
              <a:gd name="connsiteY46" fmla="*/ 5159961 h 6858000"/>
              <a:gd name="connsiteX47" fmla="*/ 611077 w 1508539"/>
              <a:gd name="connsiteY47" fmla="*/ 5144295 h 6858000"/>
              <a:gd name="connsiteX48" fmla="*/ 608010 w 1508539"/>
              <a:gd name="connsiteY48" fmla="*/ 5125185 h 6858000"/>
              <a:gd name="connsiteX49" fmla="*/ 614840 w 1508539"/>
              <a:gd name="connsiteY49" fmla="*/ 5121884 h 6858000"/>
              <a:gd name="connsiteX50" fmla="*/ 621876 w 1508539"/>
              <a:gd name="connsiteY50" fmla="*/ 5067850 h 6858000"/>
              <a:gd name="connsiteX51" fmla="*/ 624607 w 1508539"/>
              <a:gd name="connsiteY51" fmla="*/ 5060861 h 6858000"/>
              <a:gd name="connsiteX52" fmla="*/ 621311 w 1508539"/>
              <a:gd name="connsiteY52" fmla="*/ 5034192 h 6858000"/>
              <a:gd name="connsiteX53" fmla="*/ 622865 w 1508539"/>
              <a:gd name="connsiteY53" fmla="*/ 4993030 h 6858000"/>
              <a:gd name="connsiteX54" fmla="*/ 629774 w 1508539"/>
              <a:gd name="connsiteY54" fmla="*/ 4946844 h 6858000"/>
              <a:gd name="connsiteX55" fmla="*/ 625630 w 1508539"/>
              <a:gd name="connsiteY55" fmla="*/ 4932692 h 6858000"/>
              <a:gd name="connsiteX56" fmla="*/ 641033 w 1508539"/>
              <a:gd name="connsiteY56" fmla="*/ 4858827 h 6858000"/>
              <a:gd name="connsiteX57" fmla="*/ 646936 w 1508539"/>
              <a:gd name="connsiteY57" fmla="*/ 4821170 h 6858000"/>
              <a:gd name="connsiteX58" fmla="*/ 651669 w 1508539"/>
              <a:gd name="connsiteY58" fmla="*/ 4780965 h 6858000"/>
              <a:gd name="connsiteX59" fmla="*/ 652962 w 1508539"/>
              <a:gd name="connsiteY59" fmla="*/ 4750867 h 6858000"/>
              <a:gd name="connsiteX60" fmla="*/ 650769 w 1508539"/>
              <a:gd name="connsiteY60" fmla="*/ 4690749 h 6858000"/>
              <a:gd name="connsiteX61" fmla="*/ 646249 w 1508539"/>
              <a:gd name="connsiteY61" fmla="*/ 4584173 h 6858000"/>
              <a:gd name="connsiteX62" fmla="*/ 641332 w 1508539"/>
              <a:gd name="connsiteY62" fmla="*/ 4444346 h 6858000"/>
              <a:gd name="connsiteX63" fmla="*/ 637897 w 1508539"/>
              <a:gd name="connsiteY63" fmla="*/ 4375228 h 6858000"/>
              <a:gd name="connsiteX64" fmla="*/ 618550 w 1508539"/>
              <a:gd name="connsiteY64" fmla="*/ 4214165 h 6858000"/>
              <a:gd name="connsiteX65" fmla="*/ 622623 w 1508539"/>
              <a:gd name="connsiteY65" fmla="*/ 4090296 h 6858000"/>
              <a:gd name="connsiteX66" fmla="*/ 607879 w 1508539"/>
              <a:gd name="connsiteY66" fmla="*/ 4033999 h 6858000"/>
              <a:gd name="connsiteX67" fmla="*/ 609028 w 1508539"/>
              <a:gd name="connsiteY67" fmla="*/ 4031933 h 6858000"/>
              <a:gd name="connsiteX68" fmla="*/ 607604 w 1508539"/>
              <a:gd name="connsiteY68" fmla="*/ 4013953 h 6858000"/>
              <a:gd name="connsiteX69" fmla="*/ 593899 w 1508539"/>
              <a:gd name="connsiteY69" fmla="*/ 3974753 h 6858000"/>
              <a:gd name="connsiteX70" fmla="*/ 595497 w 1508539"/>
              <a:gd name="connsiteY70" fmla="*/ 3969950 h 6858000"/>
              <a:gd name="connsiteX71" fmla="*/ 588919 w 1508539"/>
              <a:gd name="connsiteY71" fmla="*/ 3933779 h 6858000"/>
              <a:gd name="connsiteX72" fmla="*/ 590250 w 1508539"/>
              <a:gd name="connsiteY72" fmla="*/ 3933093 h 6858000"/>
              <a:gd name="connsiteX73" fmla="*/ 594604 w 1508539"/>
              <a:gd name="connsiteY73" fmla="*/ 3922082 h 6858000"/>
              <a:gd name="connsiteX74" fmla="*/ 599682 w 1508539"/>
              <a:gd name="connsiteY74" fmla="*/ 3901461 h 6858000"/>
              <a:gd name="connsiteX75" fmla="*/ 622276 w 1508539"/>
              <a:gd name="connsiteY75" fmla="*/ 3813873 h 6858000"/>
              <a:gd name="connsiteX76" fmla="*/ 621701 w 1508539"/>
              <a:gd name="connsiteY76" fmla="*/ 3806161 h 6858000"/>
              <a:gd name="connsiteX77" fmla="*/ 622008 w 1508539"/>
              <a:gd name="connsiteY77" fmla="*/ 3805957 h 6858000"/>
              <a:gd name="connsiteX78" fmla="*/ 622035 w 1508539"/>
              <a:gd name="connsiteY78" fmla="*/ 3797724 h 6858000"/>
              <a:gd name="connsiteX79" fmla="*/ 620650 w 1508539"/>
              <a:gd name="connsiteY79" fmla="*/ 3792098 h 6858000"/>
              <a:gd name="connsiteX80" fmla="*/ 619534 w 1508539"/>
              <a:gd name="connsiteY80" fmla="*/ 3777135 h 6858000"/>
              <a:gd name="connsiteX81" fmla="*/ 621267 w 1508539"/>
              <a:gd name="connsiteY81" fmla="*/ 3771656 h 6858000"/>
              <a:gd name="connsiteX82" fmla="*/ 625010 w 1508539"/>
              <a:gd name="connsiteY82" fmla="*/ 3769007 h 6858000"/>
              <a:gd name="connsiteX83" fmla="*/ 624476 w 1508539"/>
              <a:gd name="connsiteY83" fmla="*/ 3767709 h 6858000"/>
              <a:gd name="connsiteX84" fmla="*/ 633172 w 1508539"/>
              <a:gd name="connsiteY84" fmla="*/ 3738082 h 6858000"/>
              <a:gd name="connsiteX85" fmla="*/ 640518 w 1508539"/>
              <a:gd name="connsiteY85" fmla="*/ 3673397 h 6858000"/>
              <a:gd name="connsiteX86" fmla="*/ 639814 w 1508539"/>
              <a:gd name="connsiteY86" fmla="*/ 3637109 h 6858000"/>
              <a:gd name="connsiteX87" fmla="*/ 643257 w 1508539"/>
              <a:gd name="connsiteY87" fmla="*/ 3536883 h 6858000"/>
              <a:gd name="connsiteX88" fmla="*/ 650795 w 1508539"/>
              <a:gd name="connsiteY88" fmla="*/ 3435652 h 6858000"/>
              <a:gd name="connsiteX89" fmla="*/ 652466 w 1508539"/>
              <a:gd name="connsiteY89" fmla="*/ 3307769 h 6858000"/>
              <a:gd name="connsiteX90" fmla="*/ 670029 w 1508539"/>
              <a:gd name="connsiteY90" fmla="*/ 3250522 h 6858000"/>
              <a:gd name="connsiteX91" fmla="*/ 670454 w 1508539"/>
              <a:gd name="connsiteY91" fmla="*/ 3229163 h 6858000"/>
              <a:gd name="connsiteX92" fmla="*/ 672277 w 1508539"/>
              <a:gd name="connsiteY92" fmla="*/ 3217217 h 6858000"/>
              <a:gd name="connsiteX93" fmla="*/ 659112 w 1508539"/>
              <a:gd name="connsiteY93" fmla="*/ 3183755 h 6858000"/>
              <a:gd name="connsiteX94" fmla="*/ 659613 w 1508539"/>
              <a:gd name="connsiteY94" fmla="*/ 3178642 h 6858000"/>
              <a:gd name="connsiteX95" fmla="*/ 647213 w 1508539"/>
              <a:gd name="connsiteY95" fmla="*/ 3158586 h 6858000"/>
              <a:gd name="connsiteX96" fmla="*/ 632398 w 1508539"/>
              <a:gd name="connsiteY96" fmla="*/ 3129034 h 6858000"/>
              <a:gd name="connsiteX97" fmla="*/ 633063 w 1508539"/>
              <a:gd name="connsiteY97" fmla="*/ 3126682 h 6858000"/>
              <a:gd name="connsiteX98" fmla="*/ 623931 w 1508539"/>
              <a:gd name="connsiteY98" fmla="*/ 3114519 h 6858000"/>
              <a:gd name="connsiteX99" fmla="*/ 610540 w 1508539"/>
              <a:gd name="connsiteY99" fmla="*/ 3106272 h 6858000"/>
              <a:gd name="connsiteX100" fmla="*/ 583270 w 1508539"/>
              <a:gd name="connsiteY100" fmla="*/ 2958185 h 6858000"/>
              <a:gd name="connsiteX101" fmla="*/ 525884 w 1508539"/>
              <a:gd name="connsiteY101" fmla="*/ 2762989 h 6858000"/>
              <a:gd name="connsiteX102" fmla="*/ 474802 w 1508539"/>
              <a:gd name="connsiteY102" fmla="*/ 2554718 h 6858000"/>
              <a:gd name="connsiteX103" fmla="*/ 454896 w 1508539"/>
              <a:gd name="connsiteY103" fmla="*/ 2485734 h 6858000"/>
              <a:gd name="connsiteX104" fmla="*/ 445619 w 1508539"/>
              <a:gd name="connsiteY104" fmla="*/ 2447068 h 6858000"/>
              <a:gd name="connsiteX105" fmla="*/ 432580 w 1508539"/>
              <a:gd name="connsiteY105" fmla="*/ 2425819 h 6858000"/>
              <a:gd name="connsiteX106" fmla="*/ 438579 w 1508539"/>
              <a:gd name="connsiteY106" fmla="*/ 2402874 h 6858000"/>
              <a:gd name="connsiteX107" fmla="*/ 441191 w 1508539"/>
              <a:gd name="connsiteY107" fmla="*/ 2381443 h 6858000"/>
              <a:gd name="connsiteX108" fmla="*/ 417520 w 1508539"/>
              <a:gd name="connsiteY108" fmla="*/ 2261920 h 6858000"/>
              <a:gd name="connsiteX109" fmla="*/ 407407 w 1508539"/>
              <a:gd name="connsiteY109" fmla="*/ 2195378 h 6858000"/>
              <a:gd name="connsiteX110" fmla="*/ 391624 w 1508539"/>
              <a:gd name="connsiteY110" fmla="*/ 2155135 h 6858000"/>
              <a:gd name="connsiteX111" fmla="*/ 389082 w 1508539"/>
              <a:gd name="connsiteY111" fmla="*/ 2118008 h 6858000"/>
              <a:gd name="connsiteX112" fmla="*/ 390075 w 1508539"/>
              <a:gd name="connsiteY112" fmla="*/ 2050531 h 6858000"/>
              <a:gd name="connsiteX113" fmla="*/ 381881 w 1508539"/>
              <a:gd name="connsiteY113" fmla="*/ 1963269 h 6858000"/>
              <a:gd name="connsiteX114" fmla="*/ 363059 w 1508539"/>
              <a:gd name="connsiteY114" fmla="*/ 1906352 h 6858000"/>
              <a:gd name="connsiteX115" fmla="*/ 339616 w 1508539"/>
              <a:gd name="connsiteY115" fmla="*/ 1861531 h 6858000"/>
              <a:gd name="connsiteX116" fmla="*/ 293415 w 1508539"/>
              <a:gd name="connsiteY116" fmla="*/ 1732919 h 6858000"/>
              <a:gd name="connsiteX117" fmla="*/ 265726 w 1508539"/>
              <a:gd name="connsiteY117" fmla="*/ 1663540 h 6858000"/>
              <a:gd name="connsiteX118" fmla="*/ 264852 w 1508539"/>
              <a:gd name="connsiteY118" fmla="*/ 1615777 h 6858000"/>
              <a:gd name="connsiteX119" fmla="*/ 245647 w 1508539"/>
              <a:gd name="connsiteY119" fmla="*/ 1563678 h 6858000"/>
              <a:gd name="connsiteX120" fmla="*/ 258727 w 1508539"/>
              <a:gd name="connsiteY120" fmla="*/ 1519474 h 6858000"/>
              <a:gd name="connsiteX121" fmla="*/ 251469 w 1508539"/>
              <a:gd name="connsiteY121" fmla="*/ 1477995 h 6858000"/>
              <a:gd name="connsiteX122" fmla="*/ 237554 w 1508539"/>
              <a:gd name="connsiteY122" fmla="*/ 1373769 h 6858000"/>
              <a:gd name="connsiteX123" fmla="*/ 245861 w 1508539"/>
              <a:gd name="connsiteY123" fmla="*/ 1307086 h 6858000"/>
              <a:gd name="connsiteX124" fmla="*/ 247049 w 1508539"/>
              <a:gd name="connsiteY124" fmla="*/ 1189033 h 6858000"/>
              <a:gd name="connsiteX125" fmla="*/ 251734 w 1508539"/>
              <a:gd name="connsiteY125" fmla="*/ 1168288 h 6858000"/>
              <a:gd name="connsiteX126" fmla="*/ 244016 w 1508539"/>
              <a:gd name="connsiteY126" fmla="*/ 1142577 h 6858000"/>
              <a:gd name="connsiteX127" fmla="*/ 233322 w 1508539"/>
              <a:gd name="connsiteY127" fmla="*/ 1088484 h 6858000"/>
              <a:gd name="connsiteX128" fmla="*/ 222058 w 1508539"/>
              <a:gd name="connsiteY128" fmla="*/ 1016103 h 6858000"/>
              <a:gd name="connsiteX129" fmla="*/ 223514 w 1508539"/>
              <a:gd name="connsiteY129" fmla="*/ 932283 h 6858000"/>
              <a:gd name="connsiteX130" fmla="*/ 225750 w 1508539"/>
              <a:gd name="connsiteY130" fmla="*/ 915925 h 6858000"/>
              <a:gd name="connsiteX131" fmla="*/ 218379 w 1508539"/>
              <a:gd name="connsiteY131" fmla="*/ 896999 h 6858000"/>
              <a:gd name="connsiteX132" fmla="*/ 187787 w 1508539"/>
              <a:gd name="connsiteY132" fmla="*/ 821517 h 6858000"/>
              <a:gd name="connsiteX133" fmla="*/ 166737 w 1508539"/>
              <a:gd name="connsiteY133" fmla="*/ 751353 h 6858000"/>
              <a:gd name="connsiteX134" fmla="*/ 166295 w 1508539"/>
              <a:gd name="connsiteY134" fmla="*/ 721230 h 6858000"/>
              <a:gd name="connsiteX135" fmla="*/ 151966 w 1508539"/>
              <a:gd name="connsiteY135" fmla="*/ 681659 h 6858000"/>
              <a:gd name="connsiteX136" fmla="*/ 137385 w 1508539"/>
              <a:gd name="connsiteY136" fmla="*/ 635218 h 6858000"/>
              <a:gd name="connsiteX137" fmla="*/ 142396 w 1508539"/>
              <a:gd name="connsiteY137" fmla="*/ 613763 h 6858000"/>
              <a:gd name="connsiteX138" fmla="*/ 128338 w 1508539"/>
              <a:gd name="connsiteY138" fmla="*/ 598582 h 6858000"/>
              <a:gd name="connsiteX139" fmla="*/ 128019 w 1508539"/>
              <a:gd name="connsiteY139" fmla="*/ 576846 h 6858000"/>
              <a:gd name="connsiteX140" fmla="*/ 107645 w 1508539"/>
              <a:gd name="connsiteY140" fmla="*/ 530055 h 6858000"/>
              <a:gd name="connsiteX141" fmla="*/ 106893 w 1508539"/>
              <a:gd name="connsiteY141" fmla="*/ 465389 h 6858000"/>
              <a:gd name="connsiteX142" fmla="*/ 89816 w 1508539"/>
              <a:gd name="connsiteY142" fmla="*/ 424699 h 6858000"/>
              <a:gd name="connsiteX143" fmla="*/ 90191 w 1508539"/>
              <a:gd name="connsiteY143" fmla="*/ 404917 h 6858000"/>
              <a:gd name="connsiteX144" fmla="*/ 70148 w 1508539"/>
              <a:gd name="connsiteY144" fmla="*/ 367211 h 6858000"/>
              <a:gd name="connsiteX145" fmla="*/ 36452 w 1508539"/>
              <a:gd name="connsiteY145" fmla="*/ 268519 h 6858000"/>
              <a:gd name="connsiteX146" fmla="*/ 23935 w 1508539"/>
              <a:gd name="connsiteY146" fmla="*/ 160886 h 6858000"/>
              <a:gd name="connsiteX147" fmla="*/ 19312 w 1508539"/>
              <a:gd name="connsiteY147" fmla="*/ 47336 h 6858000"/>
              <a:gd name="connsiteX148" fmla="*/ 0 w 1508539"/>
              <a:gd name="connsiteY148"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173735 w 1508539"/>
              <a:gd name="connsiteY15" fmla="*/ 6514360 h 6858000"/>
              <a:gd name="connsiteX16" fmla="*/ 215389 w 1508539"/>
              <a:gd name="connsiteY16" fmla="*/ 6478062 h 6858000"/>
              <a:gd name="connsiteX17" fmla="*/ 226078 w 1508539"/>
              <a:gd name="connsiteY17" fmla="*/ 6460325 h 6858000"/>
              <a:gd name="connsiteX18" fmla="*/ 233311 w 1508539"/>
              <a:gd name="connsiteY18" fmla="*/ 6451488 h 6858000"/>
              <a:gd name="connsiteX19" fmla="*/ 234746 w 1508539"/>
              <a:gd name="connsiteY19" fmla="*/ 6451348 h 6858000"/>
              <a:gd name="connsiteX20" fmla="*/ 239104 w 1508539"/>
              <a:gd name="connsiteY20" fmla="*/ 6414240 h 6858000"/>
              <a:gd name="connsiteX21" fmla="*/ 241880 w 1508539"/>
              <a:gd name="connsiteY21" fmla="*/ 6384857 h 6858000"/>
              <a:gd name="connsiteX22" fmla="*/ 240591 w 1508539"/>
              <a:gd name="connsiteY22" fmla="*/ 6367510 h 6858000"/>
              <a:gd name="connsiteX23" fmla="*/ 244471 w 1508539"/>
              <a:gd name="connsiteY23" fmla="*/ 6349778 h 6858000"/>
              <a:gd name="connsiteX24" fmla="*/ 246136 w 1508539"/>
              <a:gd name="connsiteY24" fmla="*/ 6348250 h 6858000"/>
              <a:gd name="connsiteX25" fmla="*/ 262170 w 1508539"/>
              <a:gd name="connsiteY25" fmla="*/ 6281972 h 6858000"/>
              <a:gd name="connsiteX26" fmla="*/ 272933 w 1508539"/>
              <a:gd name="connsiteY26" fmla="*/ 6211940 h 6858000"/>
              <a:gd name="connsiteX27" fmla="*/ 314428 w 1508539"/>
              <a:gd name="connsiteY27" fmla="*/ 6113913 h 6858000"/>
              <a:gd name="connsiteX28" fmla="*/ 318721 w 1508539"/>
              <a:gd name="connsiteY28" fmla="*/ 6028119 h 6858000"/>
              <a:gd name="connsiteX29" fmla="*/ 345501 w 1508539"/>
              <a:gd name="connsiteY29" fmla="*/ 5934687 h 6858000"/>
              <a:gd name="connsiteX30" fmla="*/ 379513 w 1508539"/>
              <a:gd name="connsiteY30" fmla="*/ 5765594 h 6858000"/>
              <a:gd name="connsiteX31" fmla="*/ 411349 w 1508539"/>
              <a:gd name="connsiteY31" fmla="*/ 5693685 h 6858000"/>
              <a:gd name="connsiteX32" fmla="*/ 431404 w 1508539"/>
              <a:gd name="connsiteY32" fmla="*/ 5665173 h 6858000"/>
              <a:gd name="connsiteX33" fmla="*/ 465121 w 1508539"/>
              <a:gd name="connsiteY33" fmla="*/ 5563435 h 6858000"/>
              <a:gd name="connsiteX34" fmla="*/ 494626 w 1508539"/>
              <a:gd name="connsiteY34" fmla="*/ 5476393 h 6858000"/>
              <a:gd name="connsiteX35" fmla="*/ 525819 w 1508539"/>
              <a:gd name="connsiteY35" fmla="*/ 5396260 h 6858000"/>
              <a:gd name="connsiteX36" fmla="*/ 541800 w 1508539"/>
              <a:gd name="connsiteY36" fmla="*/ 5330009 h 6858000"/>
              <a:gd name="connsiteX37" fmla="*/ 575293 w 1508539"/>
              <a:gd name="connsiteY37" fmla="*/ 5273739 h 6858000"/>
              <a:gd name="connsiteX38" fmla="*/ 584892 w 1508539"/>
              <a:gd name="connsiteY38" fmla="*/ 5241779 h 6858000"/>
              <a:gd name="connsiteX39" fmla="*/ 596118 w 1508539"/>
              <a:gd name="connsiteY39" fmla="*/ 5225268 h 6858000"/>
              <a:gd name="connsiteX40" fmla="*/ 597138 w 1508539"/>
              <a:gd name="connsiteY40" fmla="*/ 5217684 h 6858000"/>
              <a:gd name="connsiteX41" fmla="*/ 604479 w 1508539"/>
              <a:gd name="connsiteY41" fmla="*/ 5193377 h 6858000"/>
              <a:gd name="connsiteX42" fmla="*/ 607782 w 1508539"/>
              <a:gd name="connsiteY42" fmla="*/ 5179288 h 6858000"/>
              <a:gd name="connsiteX43" fmla="*/ 608766 w 1508539"/>
              <a:gd name="connsiteY43" fmla="*/ 5173621 h 6858000"/>
              <a:gd name="connsiteX44" fmla="*/ 604400 w 1508539"/>
              <a:gd name="connsiteY44" fmla="*/ 5159961 h 6858000"/>
              <a:gd name="connsiteX45" fmla="*/ 611077 w 1508539"/>
              <a:gd name="connsiteY45" fmla="*/ 5144295 h 6858000"/>
              <a:gd name="connsiteX46" fmla="*/ 608010 w 1508539"/>
              <a:gd name="connsiteY46" fmla="*/ 5125185 h 6858000"/>
              <a:gd name="connsiteX47" fmla="*/ 614840 w 1508539"/>
              <a:gd name="connsiteY47" fmla="*/ 5121884 h 6858000"/>
              <a:gd name="connsiteX48" fmla="*/ 621876 w 1508539"/>
              <a:gd name="connsiteY48" fmla="*/ 5067850 h 6858000"/>
              <a:gd name="connsiteX49" fmla="*/ 624607 w 1508539"/>
              <a:gd name="connsiteY49" fmla="*/ 5060861 h 6858000"/>
              <a:gd name="connsiteX50" fmla="*/ 621311 w 1508539"/>
              <a:gd name="connsiteY50" fmla="*/ 5034192 h 6858000"/>
              <a:gd name="connsiteX51" fmla="*/ 622865 w 1508539"/>
              <a:gd name="connsiteY51" fmla="*/ 4993030 h 6858000"/>
              <a:gd name="connsiteX52" fmla="*/ 629774 w 1508539"/>
              <a:gd name="connsiteY52" fmla="*/ 4946844 h 6858000"/>
              <a:gd name="connsiteX53" fmla="*/ 625630 w 1508539"/>
              <a:gd name="connsiteY53" fmla="*/ 4932692 h 6858000"/>
              <a:gd name="connsiteX54" fmla="*/ 641033 w 1508539"/>
              <a:gd name="connsiteY54" fmla="*/ 4858827 h 6858000"/>
              <a:gd name="connsiteX55" fmla="*/ 646936 w 1508539"/>
              <a:gd name="connsiteY55" fmla="*/ 4821170 h 6858000"/>
              <a:gd name="connsiteX56" fmla="*/ 651669 w 1508539"/>
              <a:gd name="connsiteY56" fmla="*/ 4780965 h 6858000"/>
              <a:gd name="connsiteX57" fmla="*/ 652962 w 1508539"/>
              <a:gd name="connsiteY57" fmla="*/ 4750867 h 6858000"/>
              <a:gd name="connsiteX58" fmla="*/ 650769 w 1508539"/>
              <a:gd name="connsiteY58" fmla="*/ 4690749 h 6858000"/>
              <a:gd name="connsiteX59" fmla="*/ 646249 w 1508539"/>
              <a:gd name="connsiteY59" fmla="*/ 4584173 h 6858000"/>
              <a:gd name="connsiteX60" fmla="*/ 641332 w 1508539"/>
              <a:gd name="connsiteY60" fmla="*/ 4444346 h 6858000"/>
              <a:gd name="connsiteX61" fmla="*/ 637897 w 1508539"/>
              <a:gd name="connsiteY61" fmla="*/ 4375228 h 6858000"/>
              <a:gd name="connsiteX62" fmla="*/ 618550 w 1508539"/>
              <a:gd name="connsiteY62" fmla="*/ 4214165 h 6858000"/>
              <a:gd name="connsiteX63" fmla="*/ 622623 w 1508539"/>
              <a:gd name="connsiteY63" fmla="*/ 4090296 h 6858000"/>
              <a:gd name="connsiteX64" fmla="*/ 607879 w 1508539"/>
              <a:gd name="connsiteY64" fmla="*/ 4033999 h 6858000"/>
              <a:gd name="connsiteX65" fmla="*/ 609028 w 1508539"/>
              <a:gd name="connsiteY65" fmla="*/ 4031933 h 6858000"/>
              <a:gd name="connsiteX66" fmla="*/ 607604 w 1508539"/>
              <a:gd name="connsiteY66" fmla="*/ 4013953 h 6858000"/>
              <a:gd name="connsiteX67" fmla="*/ 593899 w 1508539"/>
              <a:gd name="connsiteY67" fmla="*/ 3974753 h 6858000"/>
              <a:gd name="connsiteX68" fmla="*/ 595497 w 1508539"/>
              <a:gd name="connsiteY68" fmla="*/ 3969950 h 6858000"/>
              <a:gd name="connsiteX69" fmla="*/ 588919 w 1508539"/>
              <a:gd name="connsiteY69" fmla="*/ 3933779 h 6858000"/>
              <a:gd name="connsiteX70" fmla="*/ 590250 w 1508539"/>
              <a:gd name="connsiteY70" fmla="*/ 3933093 h 6858000"/>
              <a:gd name="connsiteX71" fmla="*/ 594604 w 1508539"/>
              <a:gd name="connsiteY71" fmla="*/ 3922082 h 6858000"/>
              <a:gd name="connsiteX72" fmla="*/ 599682 w 1508539"/>
              <a:gd name="connsiteY72" fmla="*/ 3901461 h 6858000"/>
              <a:gd name="connsiteX73" fmla="*/ 622276 w 1508539"/>
              <a:gd name="connsiteY73" fmla="*/ 3813873 h 6858000"/>
              <a:gd name="connsiteX74" fmla="*/ 621701 w 1508539"/>
              <a:gd name="connsiteY74" fmla="*/ 3806161 h 6858000"/>
              <a:gd name="connsiteX75" fmla="*/ 622008 w 1508539"/>
              <a:gd name="connsiteY75" fmla="*/ 3805957 h 6858000"/>
              <a:gd name="connsiteX76" fmla="*/ 622035 w 1508539"/>
              <a:gd name="connsiteY76" fmla="*/ 3797724 h 6858000"/>
              <a:gd name="connsiteX77" fmla="*/ 620650 w 1508539"/>
              <a:gd name="connsiteY77" fmla="*/ 3792098 h 6858000"/>
              <a:gd name="connsiteX78" fmla="*/ 619534 w 1508539"/>
              <a:gd name="connsiteY78" fmla="*/ 3777135 h 6858000"/>
              <a:gd name="connsiteX79" fmla="*/ 621267 w 1508539"/>
              <a:gd name="connsiteY79" fmla="*/ 3771656 h 6858000"/>
              <a:gd name="connsiteX80" fmla="*/ 625010 w 1508539"/>
              <a:gd name="connsiteY80" fmla="*/ 3769007 h 6858000"/>
              <a:gd name="connsiteX81" fmla="*/ 624476 w 1508539"/>
              <a:gd name="connsiteY81" fmla="*/ 3767709 h 6858000"/>
              <a:gd name="connsiteX82" fmla="*/ 633172 w 1508539"/>
              <a:gd name="connsiteY82" fmla="*/ 3738082 h 6858000"/>
              <a:gd name="connsiteX83" fmla="*/ 640518 w 1508539"/>
              <a:gd name="connsiteY83" fmla="*/ 3673397 h 6858000"/>
              <a:gd name="connsiteX84" fmla="*/ 639814 w 1508539"/>
              <a:gd name="connsiteY84" fmla="*/ 3637109 h 6858000"/>
              <a:gd name="connsiteX85" fmla="*/ 643257 w 1508539"/>
              <a:gd name="connsiteY85" fmla="*/ 3536883 h 6858000"/>
              <a:gd name="connsiteX86" fmla="*/ 650795 w 1508539"/>
              <a:gd name="connsiteY86" fmla="*/ 3435652 h 6858000"/>
              <a:gd name="connsiteX87" fmla="*/ 652466 w 1508539"/>
              <a:gd name="connsiteY87" fmla="*/ 3307769 h 6858000"/>
              <a:gd name="connsiteX88" fmla="*/ 670029 w 1508539"/>
              <a:gd name="connsiteY88" fmla="*/ 3250522 h 6858000"/>
              <a:gd name="connsiteX89" fmla="*/ 670454 w 1508539"/>
              <a:gd name="connsiteY89" fmla="*/ 3229163 h 6858000"/>
              <a:gd name="connsiteX90" fmla="*/ 672277 w 1508539"/>
              <a:gd name="connsiteY90" fmla="*/ 3217217 h 6858000"/>
              <a:gd name="connsiteX91" fmla="*/ 659112 w 1508539"/>
              <a:gd name="connsiteY91" fmla="*/ 3183755 h 6858000"/>
              <a:gd name="connsiteX92" fmla="*/ 659613 w 1508539"/>
              <a:gd name="connsiteY92" fmla="*/ 3178642 h 6858000"/>
              <a:gd name="connsiteX93" fmla="*/ 647213 w 1508539"/>
              <a:gd name="connsiteY93" fmla="*/ 3158586 h 6858000"/>
              <a:gd name="connsiteX94" fmla="*/ 632398 w 1508539"/>
              <a:gd name="connsiteY94" fmla="*/ 3129034 h 6858000"/>
              <a:gd name="connsiteX95" fmla="*/ 633063 w 1508539"/>
              <a:gd name="connsiteY95" fmla="*/ 3126682 h 6858000"/>
              <a:gd name="connsiteX96" fmla="*/ 623931 w 1508539"/>
              <a:gd name="connsiteY96" fmla="*/ 3114519 h 6858000"/>
              <a:gd name="connsiteX97" fmla="*/ 610540 w 1508539"/>
              <a:gd name="connsiteY97" fmla="*/ 3106272 h 6858000"/>
              <a:gd name="connsiteX98" fmla="*/ 583270 w 1508539"/>
              <a:gd name="connsiteY98" fmla="*/ 2958185 h 6858000"/>
              <a:gd name="connsiteX99" fmla="*/ 525884 w 1508539"/>
              <a:gd name="connsiteY99" fmla="*/ 2762989 h 6858000"/>
              <a:gd name="connsiteX100" fmla="*/ 474802 w 1508539"/>
              <a:gd name="connsiteY100" fmla="*/ 2554718 h 6858000"/>
              <a:gd name="connsiteX101" fmla="*/ 454896 w 1508539"/>
              <a:gd name="connsiteY101" fmla="*/ 2485734 h 6858000"/>
              <a:gd name="connsiteX102" fmla="*/ 445619 w 1508539"/>
              <a:gd name="connsiteY102" fmla="*/ 2447068 h 6858000"/>
              <a:gd name="connsiteX103" fmla="*/ 432580 w 1508539"/>
              <a:gd name="connsiteY103" fmla="*/ 2425819 h 6858000"/>
              <a:gd name="connsiteX104" fmla="*/ 438579 w 1508539"/>
              <a:gd name="connsiteY104" fmla="*/ 2402874 h 6858000"/>
              <a:gd name="connsiteX105" fmla="*/ 441191 w 1508539"/>
              <a:gd name="connsiteY105" fmla="*/ 2381443 h 6858000"/>
              <a:gd name="connsiteX106" fmla="*/ 417520 w 1508539"/>
              <a:gd name="connsiteY106" fmla="*/ 2261920 h 6858000"/>
              <a:gd name="connsiteX107" fmla="*/ 407407 w 1508539"/>
              <a:gd name="connsiteY107" fmla="*/ 2195378 h 6858000"/>
              <a:gd name="connsiteX108" fmla="*/ 391624 w 1508539"/>
              <a:gd name="connsiteY108" fmla="*/ 2155135 h 6858000"/>
              <a:gd name="connsiteX109" fmla="*/ 389082 w 1508539"/>
              <a:gd name="connsiteY109" fmla="*/ 2118008 h 6858000"/>
              <a:gd name="connsiteX110" fmla="*/ 390075 w 1508539"/>
              <a:gd name="connsiteY110" fmla="*/ 2050531 h 6858000"/>
              <a:gd name="connsiteX111" fmla="*/ 381881 w 1508539"/>
              <a:gd name="connsiteY111" fmla="*/ 1963269 h 6858000"/>
              <a:gd name="connsiteX112" fmla="*/ 363059 w 1508539"/>
              <a:gd name="connsiteY112" fmla="*/ 1906352 h 6858000"/>
              <a:gd name="connsiteX113" fmla="*/ 339616 w 1508539"/>
              <a:gd name="connsiteY113" fmla="*/ 1861531 h 6858000"/>
              <a:gd name="connsiteX114" fmla="*/ 293415 w 1508539"/>
              <a:gd name="connsiteY114" fmla="*/ 1732919 h 6858000"/>
              <a:gd name="connsiteX115" fmla="*/ 265726 w 1508539"/>
              <a:gd name="connsiteY115" fmla="*/ 1663540 h 6858000"/>
              <a:gd name="connsiteX116" fmla="*/ 264852 w 1508539"/>
              <a:gd name="connsiteY116" fmla="*/ 1615777 h 6858000"/>
              <a:gd name="connsiteX117" fmla="*/ 245647 w 1508539"/>
              <a:gd name="connsiteY117" fmla="*/ 1563678 h 6858000"/>
              <a:gd name="connsiteX118" fmla="*/ 258727 w 1508539"/>
              <a:gd name="connsiteY118" fmla="*/ 1519474 h 6858000"/>
              <a:gd name="connsiteX119" fmla="*/ 251469 w 1508539"/>
              <a:gd name="connsiteY119" fmla="*/ 1477995 h 6858000"/>
              <a:gd name="connsiteX120" fmla="*/ 237554 w 1508539"/>
              <a:gd name="connsiteY120" fmla="*/ 1373769 h 6858000"/>
              <a:gd name="connsiteX121" fmla="*/ 245861 w 1508539"/>
              <a:gd name="connsiteY121" fmla="*/ 1307086 h 6858000"/>
              <a:gd name="connsiteX122" fmla="*/ 247049 w 1508539"/>
              <a:gd name="connsiteY122" fmla="*/ 1189033 h 6858000"/>
              <a:gd name="connsiteX123" fmla="*/ 251734 w 1508539"/>
              <a:gd name="connsiteY123" fmla="*/ 1168288 h 6858000"/>
              <a:gd name="connsiteX124" fmla="*/ 244016 w 1508539"/>
              <a:gd name="connsiteY124" fmla="*/ 1142577 h 6858000"/>
              <a:gd name="connsiteX125" fmla="*/ 233322 w 1508539"/>
              <a:gd name="connsiteY125" fmla="*/ 1088484 h 6858000"/>
              <a:gd name="connsiteX126" fmla="*/ 222058 w 1508539"/>
              <a:gd name="connsiteY126" fmla="*/ 1016103 h 6858000"/>
              <a:gd name="connsiteX127" fmla="*/ 223514 w 1508539"/>
              <a:gd name="connsiteY127" fmla="*/ 932283 h 6858000"/>
              <a:gd name="connsiteX128" fmla="*/ 225750 w 1508539"/>
              <a:gd name="connsiteY128" fmla="*/ 915925 h 6858000"/>
              <a:gd name="connsiteX129" fmla="*/ 218379 w 1508539"/>
              <a:gd name="connsiteY129" fmla="*/ 896999 h 6858000"/>
              <a:gd name="connsiteX130" fmla="*/ 187787 w 1508539"/>
              <a:gd name="connsiteY130" fmla="*/ 821517 h 6858000"/>
              <a:gd name="connsiteX131" fmla="*/ 166737 w 1508539"/>
              <a:gd name="connsiteY131" fmla="*/ 751353 h 6858000"/>
              <a:gd name="connsiteX132" fmla="*/ 166295 w 1508539"/>
              <a:gd name="connsiteY132" fmla="*/ 721230 h 6858000"/>
              <a:gd name="connsiteX133" fmla="*/ 151966 w 1508539"/>
              <a:gd name="connsiteY133" fmla="*/ 681659 h 6858000"/>
              <a:gd name="connsiteX134" fmla="*/ 137385 w 1508539"/>
              <a:gd name="connsiteY134" fmla="*/ 635218 h 6858000"/>
              <a:gd name="connsiteX135" fmla="*/ 142396 w 1508539"/>
              <a:gd name="connsiteY135" fmla="*/ 613763 h 6858000"/>
              <a:gd name="connsiteX136" fmla="*/ 128338 w 1508539"/>
              <a:gd name="connsiteY136" fmla="*/ 598582 h 6858000"/>
              <a:gd name="connsiteX137" fmla="*/ 128019 w 1508539"/>
              <a:gd name="connsiteY137" fmla="*/ 576846 h 6858000"/>
              <a:gd name="connsiteX138" fmla="*/ 107645 w 1508539"/>
              <a:gd name="connsiteY138" fmla="*/ 530055 h 6858000"/>
              <a:gd name="connsiteX139" fmla="*/ 106893 w 1508539"/>
              <a:gd name="connsiteY139" fmla="*/ 465389 h 6858000"/>
              <a:gd name="connsiteX140" fmla="*/ 89816 w 1508539"/>
              <a:gd name="connsiteY140" fmla="*/ 424699 h 6858000"/>
              <a:gd name="connsiteX141" fmla="*/ 90191 w 1508539"/>
              <a:gd name="connsiteY141" fmla="*/ 404917 h 6858000"/>
              <a:gd name="connsiteX142" fmla="*/ 70148 w 1508539"/>
              <a:gd name="connsiteY142" fmla="*/ 367211 h 6858000"/>
              <a:gd name="connsiteX143" fmla="*/ 36452 w 1508539"/>
              <a:gd name="connsiteY143" fmla="*/ 268519 h 6858000"/>
              <a:gd name="connsiteX144" fmla="*/ 23935 w 1508539"/>
              <a:gd name="connsiteY144" fmla="*/ 160886 h 6858000"/>
              <a:gd name="connsiteX145" fmla="*/ 19312 w 1508539"/>
              <a:gd name="connsiteY145" fmla="*/ 47336 h 6858000"/>
              <a:gd name="connsiteX146" fmla="*/ 0 w 1508539"/>
              <a:gd name="connsiteY146"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201349 w 1508539"/>
              <a:gd name="connsiteY14" fmla="*/ 6530567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64248 w 1508539"/>
              <a:gd name="connsiteY9" fmla="*/ 6574442 h 6858000"/>
              <a:gd name="connsiteX10" fmla="*/ 164588 w 1508539"/>
              <a:gd name="connsiteY10" fmla="*/ 6568530 h 6858000"/>
              <a:gd name="connsiteX11" fmla="*/ 166997 w 1508539"/>
              <a:gd name="connsiteY11" fmla="*/ 6560674 h 6858000"/>
              <a:gd name="connsiteX12" fmla="*/ 167342 w 1508539"/>
              <a:gd name="connsiteY12" fmla="*/ 6560598 h 6858000"/>
              <a:gd name="connsiteX13" fmla="*/ 201349 w 1508539"/>
              <a:gd name="connsiteY13" fmla="*/ 6530567 h 6858000"/>
              <a:gd name="connsiteX14" fmla="*/ 215389 w 1508539"/>
              <a:gd name="connsiteY14" fmla="*/ 6478062 h 6858000"/>
              <a:gd name="connsiteX15" fmla="*/ 226078 w 1508539"/>
              <a:gd name="connsiteY15" fmla="*/ 6460325 h 6858000"/>
              <a:gd name="connsiteX16" fmla="*/ 233311 w 1508539"/>
              <a:gd name="connsiteY16" fmla="*/ 6451488 h 6858000"/>
              <a:gd name="connsiteX17" fmla="*/ 234746 w 1508539"/>
              <a:gd name="connsiteY17" fmla="*/ 6451348 h 6858000"/>
              <a:gd name="connsiteX18" fmla="*/ 239104 w 1508539"/>
              <a:gd name="connsiteY18" fmla="*/ 6414240 h 6858000"/>
              <a:gd name="connsiteX19" fmla="*/ 241880 w 1508539"/>
              <a:gd name="connsiteY19" fmla="*/ 6384857 h 6858000"/>
              <a:gd name="connsiteX20" fmla="*/ 240591 w 1508539"/>
              <a:gd name="connsiteY20" fmla="*/ 6367510 h 6858000"/>
              <a:gd name="connsiteX21" fmla="*/ 244471 w 1508539"/>
              <a:gd name="connsiteY21" fmla="*/ 6349778 h 6858000"/>
              <a:gd name="connsiteX22" fmla="*/ 246136 w 1508539"/>
              <a:gd name="connsiteY22" fmla="*/ 6348250 h 6858000"/>
              <a:gd name="connsiteX23" fmla="*/ 262170 w 1508539"/>
              <a:gd name="connsiteY23" fmla="*/ 6281972 h 6858000"/>
              <a:gd name="connsiteX24" fmla="*/ 272933 w 1508539"/>
              <a:gd name="connsiteY24" fmla="*/ 6211940 h 6858000"/>
              <a:gd name="connsiteX25" fmla="*/ 314428 w 1508539"/>
              <a:gd name="connsiteY25" fmla="*/ 6113913 h 6858000"/>
              <a:gd name="connsiteX26" fmla="*/ 318721 w 1508539"/>
              <a:gd name="connsiteY26" fmla="*/ 6028119 h 6858000"/>
              <a:gd name="connsiteX27" fmla="*/ 345501 w 1508539"/>
              <a:gd name="connsiteY27" fmla="*/ 5934687 h 6858000"/>
              <a:gd name="connsiteX28" fmla="*/ 379513 w 1508539"/>
              <a:gd name="connsiteY28" fmla="*/ 5765594 h 6858000"/>
              <a:gd name="connsiteX29" fmla="*/ 411349 w 1508539"/>
              <a:gd name="connsiteY29" fmla="*/ 5693685 h 6858000"/>
              <a:gd name="connsiteX30" fmla="*/ 431404 w 1508539"/>
              <a:gd name="connsiteY30" fmla="*/ 5665173 h 6858000"/>
              <a:gd name="connsiteX31" fmla="*/ 465121 w 1508539"/>
              <a:gd name="connsiteY31" fmla="*/ 5563435 h 6858000"/>
              <a:gd name="connsiteX32" fmla="*/ 494626 w 1508539"/>
              <a:gd name="connsiteY32" fmla="*/ 5476393 h 6858000"/>
              <a:gd name="connsiteX33" fmla="*/ 525819 w 1508539"/>
              <a:gd name="connsiteY33" fmla="*/ 5396260 h 6858000"/>
              <a:gd name="connsiteX34" fmla="*/ 541800 w 1508539"/>
              <a:gd name="connsiteY34" fmla="*/ 5330009 h 6858000"/>
              <a:gd name="connsiteX35" fmla="*/ 575293 w 1508539"/>
              <a:gd name="connsiteY35" fmla="*/ 5273739 h 6858000"/>
              <a:gd name="connsiteX36" fmla="*/ 584892 w 1508539"/>
              <a:gd name="connsiteY36" fmla="*/ 5241779 h 6858000"/>
              <a:gd name="connsiteX37" fmla="*/ 596118 w 1508539"/>
              <a:gd name="connsiteY37" fmla="*/ 5225268 h 6858000"/>
              <a:gd name="connsiteX38" fmla="*/ 597138 w 1508539"/>
              <a:gd name="connsiteY38" fmla="*/ 5217684 h 6858000"/>
              <a:gd name="connsiteX39" fmla="*/ 604479 w 1508539"/>
              <a:gd name="connsiteY39" fmla="*/ 5193377 h 6858000"/>
              <a:gd name="connsiteX40" fmla="*/ 607782 w 1508539"/>
              <a:gd name="connsiteY40" fmla="*/ 5179288 h 6858000"/>
              <a:gd name="connsiteX41" fmla="*/ 608766 w 1508539"/>
              <a:gd name="connsiteY41" fmla="*/ 5173621 h 6858000"/>
              <a:gd name="connsiteX42" fmla="*/ 604400 w 1508539"/>
              <a:gd name="connsiteY42" fmla="*/ 5159961 h 6858000"/>
              <a:gd name="connsiteX43" fmla="*/ 611077 w 1508539"/>
              <a:gd name="connsiteY43" fmla="*/ 5144295 h 6858000"/>
              <a:gd name="connsiteX44" fmla="*/ 608010 w 1508539"/>
              <a:gd name="connsiteY44" fmla="*/ 5125185 h 6858000"/>
              <a:gd name="connsiteX45" fmla="*/ 614840 w 1508539"/>
              <a:gd name="connsiteY45" fmla="*/ 5121884 h 6858000"/>
              <a:gd name="connsiteX46" fmla="*/ 621876 w 1508539"/>
              <a:gd name="connsiteY46" fmla="*/ 5067850 h 6858000"/>
              <a:gd name="connsiteX47" fmla="*/ 624607 w 1508539"/>
              <a:gd name="connsiteY47" fmla="*/ 5060861 h 6858000"/>
              <a:gd name="connsiteX48" fmla="*/ 621311 w 1508539"/>
              <a:gd name="connsiteY48" fmla="*/ 5034192 h 6858000"/>
              <a:gd name="connsiteX49" fmla="*/ 622865 w 1508539"/>
              <a:gd name="connsiteY49" fmla="*/ 4993030 h 6858000"/>
              <a:gd name="connsiteX50" fmla="*/ 629774 w 1508539"/>
              <a:gd name="connsiteY50" fmla="*/ 4946844 h 6858000"/>
              <a:gd name="connsiteX51" fmla="*/ 625630 w 1508539"/>
              <a:gd name="connsiteY51" fmla="*/ 4932692 h 6858000"/>
              <a:gd name="connsiteX52" fmla="*/ 641033 w 1508539"/>
              <a:gd name="connsiteY52" fmla="*/ 4858827 h 6858000"/>
              <a:gd name="connsiteX53" fmla="*/ 646936 w 1508539"/>
              <a:gd name="connsiteY53" fmla="*/ 4821170 h 6858000"/>
              <a:gd name="connsiteX54" fmla="*/ 651669 w 1508539"/>
              <a:gd name="connsiteY54" fmla="*/ 4780965 h 6858000"/>
              <a:gd name="connsiteX55" fmla="*/ 652962 w 1508539"/>
              <a:gd name="connsiteY55" fmla="*/ 4750867 h 6858000"/>
              <a:gd name="connsiteX56" fmla="*/ 650769 w 1508539"/>
              <a:gd name="connsiteY56" fmla="*/ 4690749 h 6858000"/>
              <a:gd name="connsiteX57" fmla="*/ 646249 w 1508539"/>
              <a:gd name="connsiteY57" fmla="*/ 4584173 h 6858000"/>
              <a:gd name="connsiteX58" fmla="*/ 641332 w 1508539"/>
              <a:gd name="connsiteY58" fmla="*/ 4444346 h 6858000"/>
              <a:gd name="connsiteX59" fmla="*/ 637897 w 1508539"/>
              <a:gd name="connsiteY59" fmla="*/ 4375228 h 6858000"/>
              <a:gd name="connsiteX60" fmla="*/ 618550 w 1508539"/>
              <a:gd name="connsiteY60" fmla="*/ 4214165 h 6858000"/>
              <a:gd name="connsiteX61" fmla="*/ 622623 w 1508539"/>
              <a:gd name="connsiteY61" fmla="*/ 4090296 h 6858000"/>
              <a:gd name="connsiteX62" fmla="*/ 607879 w 1508539"/>
              <a:gd name="connsiteY62" fmla="*/ 4033999 h 6858000"/>
              <a:gd name="connsiteX63" fmla="*/ 609028 w 1508539"/>
              <a:gd name="connsiteY63" fmla="*/ 4031933 h 6858000"/>
              <a:gd name="connsiteX64" fmla="*/ 607604 w 1508539"/>
              <a:gd name="connsiteY64" fmla="*/ 4013953 h 6858000"/>
              <a:gd name="connsiteX65" fmla="*/ 593899 w 1508539"/>
              <a:gd name="connsiteY65" fmla="*/ 3974753 h 6858000"/>
              <a:gd name="connsiteX66" fmla="*/ 595497 w 1508539"/>
              <a:gd name="connsiteY66" fmla="*/ 3969950 h 6858000"/>
              <a:gd name="connsiteX67" fmla="*/ 588919 w 1508539"/>
              <a:gd name="connsiteY67" fmla="*/ 3933779 h 6858000"/>
              <a:gd name="connsiteX68" fmla="*/ 590250 w 1508539"/>
              <a:gd name="connsiteY68" fmla="*/ 3933093 h 6858000"/>
              <a:gd name="connsiteX69" fmla="*/ 594604 w 1508539"/>
              <a:gd name="connsiteY69" fmla="*/ 3922082 h 6858000"/>
              <a:gd name="connsiteX70" fmla="*/ 599682 w 1508539"/>
              <a:gd name="connsiteY70" fmla="*/ 3901461 h 6858000"/>
              <a:gd name="connsiteX71" fmla="*/ 622276 w 1508539"/>
              <a:gd name="connsiteY71" fmla="*/ 3813873 h 6858000"/>
              <a:gd name="connsiteX72" fmla="*/ 621701 w 1508539"/>
              <a:gd name="connsiteY72" fmla="*/ 3806161 h 6858000"/>
              <a:gd name="connsiteX73" fmla="*/ 622008 w 1508539"/>
              <a:gd name="connsiteY73" fmla="*/ 3805957 h 6858000"/>
              <a:gd name="connsiteX74" fmla="*/ 622035 w 1508539"/>
              <a:gd name="connsiteY74" fmla="*/ 3797724 h 6858000"/>
              <a:gd name="connsiteX75" fmla="*/ 620650 w 1508539"/>
              <a:gd name="connsiteY75" fmla="*/ 3792098 h 6858000"/>
              <a:gd name="connsiteX76" fmla="*/ 619534 w 1508539"/>
              <a:gd name="connsiteY76" fmla="*/ 3777135 h 6858000"/>
              <a:gd name="connsiteX77" fmla="*/ 621267 w 1508539"/>
              <a:gd name="connsiteY77" fmla="*/ 3771656 h 6858000"/>
              <a:gd name="connsiteX78" fmla="*/ 625010 w 1508539"/>
              <a:gd name="connsiteY78" fmla="*/ 3769007 h 6858000"/>
              <a:gd name="connsiteX79" fmla="*/ 624476 w 1508539"/>
              <a:gd name="connsiteY79" fmla="*/ 3767709 h 6858000"/>
              <a:gd name="connsiteX80" fmla="*/ 633172 w 1508539"/>
              <a:gd name="connsiteY80" fmla="*/ 3738082 h 6858000"/>
              <a:gd name="connsiteX81" fmla="*/ 640518 w 1508539"/>
              <a:gd name="connsiteY81" fmla="*/ 3673397 h 6858000"/>
              <a:gd name="connsiteX82" fmla="*/ 639814 w 1508539"/>
              <a:gd name="connsiteY82" fmla="*/ 3637109 h 6858000"/>
              <a:gd name="connsiteX83" fmla="*/ 643257 w 1508539"/>
              <a:gd name="connsiteY83" fmla="*/ 3536883 h 6858000"/>
              <a:gd name="connsiteX84" fmla="*/ 650795 w 1508539"/>
              <a:gd name="connsiteY84" fmla="*/ 3435652 h 6858000"/>
              <a:gd name="connsiteX85" fmla="*/ 652466 w 1508539"/>
              <a:gd name="connsiteY85" fmla="*/ 3307769 h 6858000"/>
              <a:gd name="connsiteX86" fmla="*/ 670029 w 1508539"/>
              <a:gd name="connsiteY86" fmla="*/ 3250522 h 6858000"/>
              <a:gd name="connsiteX87" fmla="*/ 670454 w 1508539"/>
              <a:gd name="connsiteY87" fmla="*/ 3229163 h 6858000"/>
              <a:gd name="connsiteX88" fmla="*/ 672277 w 1508539"/>
              <a:gd name="connsiteY88" fmla="*/ 3217217 h 6858000"/>
              <a:gd name="connsiteX89" fmla="*/ 659112 w 1508539"/>
              <a:gd name="connsiteY89" fmla="*/ 3183755 h 6858000"/>
              <a:gd name="connsiteX90" fmla="*/ 659613 w 1508539"/>
              <a:gd name="connsiteY90" fmla="*/ 3178642 h 6858000"/>
              <a:gd name="connsiteX91" fmla="*/ 647213 w 1508539"/>
              <a:gd name="connsiteY91" fmla="*/ 3158586 h 6858000"/>
              <a:gd name="connsiteX92" fmla="*/ 632398 w 1508539"/>
              <a:gd name="connsiteY92" fmla="*/ 3129034 h 6858000"/>
              <a:gd name="connsiteX93" fmla="*/ 633063 w 1508539"/>
              <a:gd name="connsiteY93" fmla="*/ 3126682 h 6858000"/>
              <a:gd name="connsiteX94" fmla="*/ 623931 w 1508539"/>
              <a:gd name="connsiteY94" fmla="*/ 3114519 h 6858000"/>
              <a:gd name="connsiteX95" fmla="*/ 610540 w 1508539"/>
              <a:gd name="connsiteY95" fmla="*/ 3106272 h 6858000"/>
              <a:gd name="connsiteX96" fmla="*/ 583270 w 1508539"/>
              <a:gd name="connsiteY96" fmla="*/ 2958185 h 6858000"/>
              <a:gd name="connsiteX97" fmla="*/ 525884 w 1508539"/>
              <a:gd name="connsiteY97" fmla="*/ 2762989 h 6858000"/>
              <a:gd name="connsiteX98" fmla="*/ 474802 w 1508539"/>
              <a:gd name="connsiteY98" fmla="*/ 2554718 h 6858000"/>
              <a:gd name="connsiteX99" fmla="*/ 454896 w 1508539"/>
              <a:gd name="connsiteY99" fmla="*/ 2485734 h 6858000"/>
              <a:gd name="connsiteX100" fmla="*/ 445619 w 1508539"/>
              <a:gd name="connsiteY100" fmla="*/ 2447068 h 6858000"/>
              <a:gd name="connsiteX101" fmla="*/ 432580 w 1508539"/>
              <a:gd name="connsiteY101" fmla="*/ 2425819 h 6858000"/>
              <a:gd name="connsiteX102" fmla="*/ 438579 w 1508539"/>
              <a:gd name="connsiteY102" fmla="*/ 2402874 h 6858000"/>
              <a:gd name="connsiteX103" fmla="*/ 441191 w 1508539"/>
              <a:gd name="connsiteY103" fmla="*/ 2381443 h 6858000"/>
              <a:gd name="connsiteX104" fmla="*/ 417520 w 1508539"/>
              <a:gd name="connsiteY104" fmla="*/ 2261920 h 6858000"/>
              <a:gd name="connsiteX105" fmla="*/ 407407 w 1508539"/>
              <a:gd name="connsiteY105" fmla="*/ 2195378 h 6858000"/>
              <a:gd name="connsiteX106" fmla="*/ 391624 w 1508539"/>
              <a:gd name="connsiteY106" fmla="*/ 2155135 h 6858000"/>
              <a:gd name="connsiteX107" fmla="*/ 389082 w 1508539"/>
              <a:gd name="connsiteY107" fmla="*/ 2118008 h 6858000"/>
              <a:gd name="connsiteX108" fmla="*/ 390075 w 1508539"/>
              <a:gd name="connsiteY108" fmla="*/ 2050531 h 6858000"/>
              <a:gd name="connsiteX109" fmla="*/ 381881 w 1508539"/>
              <a:gd name="connsiteY109" fmla="*/ 1963269 h 6858000"/>
              <a:gd name="connsiteX110" fmla="*/ 363059 w 1508539"/>
              <a:gd name="connsiteY110" fmla="*/ 1906352 h 6858000"/>
              <a:gd name="connsiteX111" fmla="*/ 339616 w 1508539"/>
              <a:gd name="connsiteY111" fmla="*/ 1861531 h 6858000"/>
              <a:gd name="connsiteX112" fmla="*/ 293415 w 1508539"/>
              <a:gd name="connsiteY112" fmla="*/ 1732919 h 6858000"/>
              <a:gd name="connsiteX113" fmla="*/ 265726 w 1508539"/>
              <a:gd name="connsiteY113" fmla="*/ 1663540 h 6858000"/>
              <a:gd name="connsiteX114" fmla="*/ 264852 w 1508539"/>
              <a:gd name="connsiteY114" fmla="*/ 1615777 h 6858000"/>
              <a:gd name="connsiteX115" fmla="*/ 245647 w 1508539"/>
              <a:gd name="connsiteY115" fmla="*/ 1563678 h 6858000"/>
              <a:gd name="connsiteX116" fmla="*/ 258727 w 1508539"/>
              <a:gd name="connsiteY116" fmla="*/ 1519474 h 6858000"/>
              <a:gd name="connsiteX117" fmla="*/ 251469 w 1508539"/>
              <a:gd name="connsiteY117" fmla="*/ 1477995 h 6858000"/>
              <a:gd name="connsiteX118" fmla="*/ 237554 w 1508539"/>
              <a:gd name="connsiteY118" fmla="*/ 1373769 h 6858000"/>
              <a:gd name="connsiteX119" fmla="*/ 245861 w 1508539"/>
              <a:gd name="connsiteY119" fmla="*/ 1307086 h 6858000"/>
              <a:gd name="connsiteX120" fmla="*/ 247049 w 1508539"/>
              <a:gd name="connsiteY120" fmla="*/ 1189033 h 6858000"/>
              <a:gd name="connsiteX121" fmla="*/ 251734 w 1508539"/>
              <a:gd name="connsiteY121" fmla="*/ 1168288 h 6858000"/>
              <a:gd name="connsiteX122" fmla="*/ 244016 w 1508539"/>
              <a:gd name="connsiteY122" fmla="*/ 1142577 h 6858000"/>
              <a:gd name="connsiteX123" fmla="*/ 233322 w 1508539"/>
              <a:gd name="connsiteY123" fmla="*/ 1088484 h 6858000"/>
              <a:gd name="connsiteX124" fmla="*/ 222058 w 1508539"/>
              <a:gd name="connsiteY124" fmla="*/ 1016103 h 6858000"/>
              <a:gd name="connsiteX125" fmla="*/ 223514 w 1508539"/>
              <a:gd name="connsiteY125" fmla="*/ 932283 h 6858000"/>
              <a:gd name="connsiteX126" fmla="*/ 225750 w 1508539"/>
              <a:gd name="connsiteY126" fmla="*/ 915925 h 6858000"/>
              <a:gd name="connsiteX127" fmla="*/ 218379 w 1508539"/>
              <a:gd name="connsiteY127" fmla="*/ 896999 h 6858000"/>
              <a:gd name="connsiteX128" fmla="*/ 187787 w 1508539"/>
              <a:gd name="connsiteY128" fmla="*/ 821517 h 6858000"/>
              <a:gd name="connsiteX129" fmla="*/ 166737 w 1508539"/>
              <a:gd name="connsiteY129" fmla="*/ 751353 h 6858000"/>
              <a:gd name="connsiteX130" fmla="*/ 166295 w 1508539"/>
              <a:gd name="connsiteY130" fmla="*/ 721230 h 6858000"/>
              <a:gd name="connsiteX131" fmla="*/ 151966 w 1508539"/>
              <a:gd name="connsiteY131" fmla="*/ 681659 h 6858000"/>
              <a:gd name="connsiteX132" fmla="*/ 137385 w 1508539"/>
              <a:gd name="connsiteY132" fmla="*/ 635218 h 6858000"/>
              <a:gd name="connsiteX133" fmla="*/ 142396 w 1508539"/>
              <a:gd name="connsiteY133" fmla="*/ 613763 h 6858000"/>
              <a:gd name="connsiteX134" fmla="*/ 128338 w 1508539"/>
              <a:gd name="connsiteY134" fmla="*/ 598582 h 6858000"/>
              <a:gd name="connsiteX135" fmla="*/ 128019 w 1508539"/>
              <a:gd name="connsiteY135" fmla="*/ 576846 h 6858000"/>
              <a:gd name="connsiteX136" fmla="*/ 107645 w 1508539"/>
              <a:gd name="connsiteY136" fmla="*/ 530055 h 6858000"/>
              <a:gd name="connsiteX137" fmla="*/ 106893 w 1508539"/>
              <a:gd name="connsiteY137" fmla="*/ 465389 h 6858000"/>
              <a:gd name="connsiteX138" fmla="*/ 89816 w 1508539"/>
              <a:gd name="connsiteY138" fmla="*/ 424699 h 6858000"/>
              <a:gd name="connsiteX139" fmla="*/ 90191 w 1508539"/>
              <a:gd name="connsiteY139" fmla="*/ 404917 h 6858000"/>
              <a:gd name="connsiteX140" fmla="*/ 70148 w 1508539"/>
              <a:gd name="connsiteY140" fmla="*/ 367211 h 6858000"/>
              <a:gd name="connsiteX141" fmla="*/ 36452 w 1508539"/>
              <a:gd name="connsiteY141" fmla="*/ 268519 h 6858000"/>
              <a:gd name="connsiteX142" fmla="*/ 23935 w 1508539"/>
              <a:gd name="connsiteY142" fmla="*/ 160886 h 6858000"/>
              <a:gd name="connsiteX143" fmla="*/ 19312 w 1508539"/>
              <a:gd name="connsiteY143" fmla="*/ 47336 h 6858000"/>
              <a:gd name="connsiteX144" fmla="*/ 0 w 1508539"/>
              <a:gd name="connsiteY144"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379513 w 1508539"/>
              <a:gd name="connsiteY27" fmla="*/ 5765594 h 6858000"/>
              <a:gd name="connsiteX28" fmla="*/ 411349 w 1508539"/>
              <a:gd name="connsiteY28" fmla="*/ 5693685 h 6858000"/>
              <a:gd name="connsiteX29" fmla="*/ 431404 w 1508539"/>
              <a:gd name="connsiteY29" fmla="*/ 5665173 h 6858000"/>
              <a:gd name="connsiteX30" fmla="*/ 465121 w 1508539"/>
              <a:gd name="connsiteY30" fmla="*/ 5563435 h 6858000"/>
              <a:gd name="connsiteX31" fmla="*/ 494626 w 1508539"/>
              <a:gd name="connsiteY31" fmla="*/ 5476393 h 6858000"/>
              <a:gd name="connsiteX32" fmla="*/ 525819 w 1508539"/>
              <a:gd name="connsiteY32" fmla="*/ 5396260 h 6858000"/>
              <a:gd name="connsiteX33" fmla="*/ 541800 w 1508539"/>
              <a:gd name="connsiteY33" fmla="*/ 5330009 h 6858000"/>
              <a:gd name="connsiteX34" fmla="*/ 575293 w 1508539"/>
              <a:gd name="connsiteY34" fmla="*/ 5273739 h 6858000"/>
              <a:gd name="connsiteX35" fmla="*/ 584892 w 1508539"/>
              <a:gd name="connsiteY35" fmla="*/ 5241779 h 6858000"/>
              <a:gd name="connsiteX36" fmla="*/ 596118 w 1508539"/>
              <a:gd name="connsiteY36" fmla="*/ 5225268 h 6858000"/>
              <a:gd name="connsiteX37" fmla="*/ 597138 w 1508539"/>
              <a:gd name="connsiteY37" fmla="*/ 5217684 h 6858000"/>
              <a:gd name="connsiteX38" fmla="*/ 604479 w 1508539"/>
              <a:gd name="connsiteY38" fmla="*/ 5193377 h 6858000"/>
              <a:gd name="connsiteX39" fmla="*/ 607782 w 1508539"/>
              <a:gd name="connsiteY39" fmla="*/ 5179288 h 6858000"/>
              <a:gd name="connsiteX40" fmla="*/ 608766 w 1508539"/>
              <a:gd name="connsiteY40" fmla="*/ 5173621 h 6858000"/>
              <a:gd name="connsiteX41" fmla="*/ 604400 w 1508539"/>
              <a:gd name="connsiteY41" fmla="*/ 5159961 h 6858000"/>
              <a:gd name="connsiteX42" fmla="*/ 611077 w 1508539"/>
              <a:gd name="connsiteY42" fmla="*/ 5144295 h 6858000"/>
              <a:gd name="connsiteX43" fmla="*/ 608010 w 1508539"/>
              <a:gd name="connsiteY43" fmla="*/ 5125185 h 6858000"/>
              <a:gd name="connsiteX44" fmla="*/ 614840 w 1508539"/>
              <a:gd name="connsiteY44" fmla="*/ 5121884 h 6858000"/>
              <a:gd name="connsiteX45" fmla="*/ 621876 w 1508539"/>
              <a:gd name="connsiteY45" fmla="*/ 5067850 h 6858000"/>
              <a:gd name="connsiteX46" fmla="*/ 624607 w 1508539"/>
              <a:gd name="connsiteY46" fmla="*/ 5060861 h 6858000"/>
              <a:gd name="connsiteX47" fmla="*/ 621311 w 1508539"/>
              <a:gd name="connsiteY47" fmla="*/ 5034192 h 6858000"/>
              <a:gd name="connsiteX48" fmla="*/ 622865 w 1508539"/>
              <a:gd name="connsiteY48" fmla="*/ 4993030 h 6858000"/>
              <a:gd name="connsiteX49" fmla="*/ 629774 w 1508539"/>
              <a:gd name="connsiteY49" fmla="*/ 4946844 h 6858000"/>
              <a:gd name="connsiteX50" fmla="*/ 625630 w 1508539"/>
              <a:gd name="connsiteY50" fmla="*/ 4932692 h 6858000"/>
              <a:gd name="connsiteX51" fmla="*/ 641033 w 1508539"/>
              <a:gd name="connsiteY51" fmla="*/ 4858827 h 6858000"/>
              <a:gd name="connsiteX52" fmla="*/ 646936 w 1508539"/>
              <a:gd name="connsiteY52" fmla="*/ 4821170 h 6858000"/>
              <a:gd name="connsiteX53" fmla="*/ 651669 w 1508539"/>
              <a:gd name="connsiteY53" fmla="*/ 4780965 h 6858000"/>
              <a:gd name="connsiteX54" fmla="*/ 652962 w 1508539"/>
              <a:gd name="connsiteY54" fmla="*/ 4750867 h 6858000"/>
              <a:gd name="connsiteX55" fmla="*/ 650769 w 1508539"/>
              <a:gd name="connsiteY55" fmla="*/ 4690749 h 6858000"/>
              <a:gd name="connsiteX56" fmla="*/ 646249 w 1508539"/>
              <a:gd name="connsiteY56" fmla="*/ 4584173 h 6858000"/>
              <a:gd name="connsiteX57" fmla="*/ 641332 w 1508539"/>
              <a:gd name="connsiteY57" fmla="*/ 4444346 h 6858000"/>
              <a:gd name="connsiteX58" fmla="*/ 637897 w 1508539"/>
              <a:gd name="connsiteY58" fmla="*/ 4375228 h 6858000"/>
              <a:gd name="connsiteX59" fmla="*/ 618550 w 1508539"/>
              <a:gd name="connsiteY59" fmla="*/ 4214165 h 6858000"/>
              <a:gd name="connsiteX60" fmla="*/ 622623 w 1508539"/>
              <a:gd name="connsiteY60" fmla="*/ 4090296 h 6858000"/>
              <a:gd name="connsiteX61" fmla="*/ 607879 w 1508539"/>
              <a:gd name="connsiteY61" fmla="*/ 4033999 h 6858000"/>
              <a:gd name="connsiteX62" fmla="*/ 609028 w 1508539"/>
              <a:gd name="connsiteY62" fmla="*/ 4031933 h 6858000"/>
              <a:gd name="connsiteX63" fmla="*/ 607604 w 1508539"/>
              <a:gd name="connsiteY63" fmla="*/ 4013953 h 6858000"/>
              <a:gd name="connsiteX64" fmla="*/ 593899 w 1508539"/>
              <a:gd name="connsiteY64" fmla="*/ 3974753 h 6858000"/>
              <a:gd name="connsiteX65" fmla="*/ 595497 w 1508539"/>
              <a:gd name="connsiteY65" fmla="*/ 3969950 h 6858000"/>
              <a:gd name="connsiteX66" fmla="*/ 588919 w 1508539"/>
              <a:gd name="connsiteY66" fmla="*/ 3933779 h 6858000"/>
              <a:gd name="connsiteX67" fmla="*/ 590250 w 1508539"/>
              <a:gd name="connsiteY67" fmla="*/ 3933093 h 6858000"/>
              <a:gd name="connsiteX68" fmla="*/ 594604 w 1508539"/>
              <a:gd name="connsiteY68" fmla="*/ 3922082 h 6858000"/>
              <a:gd name="connsiteX69" fmla="*/ 599682 w 1508539"/>
              <a:gd name="connsiteY69" fmla="*/ 3901461 h 6858000"/>
              <a:gd name="connsiteX70" fmla="*/ 622276 w 1508539"/>
              <a:gd name="connsiteY70" fmla="*/ 3813873 h 6858000"/>
              <a:gd name="connsiteX71" fmla="*/ 621701 w 1508539"/>
              <a:gd name="connsiteY71" fmla="*/ 3806161 h 6858000"/>
              <a:gd name="connsiteX72" fmla="*/ 622008 w 1508539"/>
              <a:gd name="connsiteY72" fmla="*/ 3805957 h 6858000"/>
              <a:gd name="connsiteX73" fmla="*/ 622035 w 1508539"/>
              <a:gd name="connsiteY73" fmla="*/ 3797724 h 6858000"/>
              <a:gd name="connsiteX74" fmla="*/ 620650 w 1508539"/>
              <a:gd name="connsiteY74" fmla="*/ 3792098 h 6858000"/>
              <a:gd name="connsiteX75" fmla="*/ 619534 w 1508539"/>
              <a:gd name="connsiteY75" fmla="*/ 3777135 h 6858000"/>
              <a:gd name="connsiteX76" fmla="*/ 621267 w 1508539"/>
              <a:gd name="connsiteY76" fmla="*/ 3771656 h 6858000"/>
              <a:gd name="connsiteX77" fmla="*/ 625010 w 1508539"/>
              <a:gd name="connsiteY77" fmla="*/ 3769007 h 6858000"/>
              <a:gd name="connsiteX78" fmla="*/ 624476 w 1508539"/>
              <a:gd name="connsiteY78" fmla="*/ 3767709 h 6858000"/>
              <a:gd name="connsiteX79" fmla="*/ 633172 w 1508539"/>
              <a:gd name="connsiteY79" fmla="*/ 3738082 h 6858000"/>
              <a:gd name="connsiteX80" fmla="*/ 640518 w 1508539"/>
              <a:gd name="connsiteY80" fmla="*/ 3673397 h 6858000"/>
              <a:gd name="connsiteX81" fmla="*/ 639814 w 1508539"/>
              <a:gd name="connsiteY81" fmla="*/ 3637109 h 6858000"/>
              <a:gd name="connsiteX82" fmla="*/ 643257 w 1508539"/>
              <a:gd name="connsiteY82" fmla="*/ 3536883 h 6858000"/>
              <a:gd name="connsiteX83" fmla="*/ 650795 w 1508539"/>
              <a:gd name="connsiteY83" fmla="*/ 3435652 h 6858000"/>
              <a:gd name="connsiteX84" fmla="*/ 652466 w 1508539"/>
              <a:gd name="connsiteY84" fmla="*/ 3307769 h 6858000"/>
              <a:gd name="connsiteX85" fmla="*/ 670029 w 1508539"/>
              <a:gd name="connsiteY85" fmla="*/ 3250522 h 6858000"/>
              <a:gd name="connsiteX86" fmla="*/ 670454 w 1508539"/>
              <a:gd name="connsiteY86" fmla="*/ 3229163 h 6858000"/>
              <a:gd name="connsiteX87" fmla="*/ 672277 w 1508539"/>
              <a:gd name="connsiteY87" fmla="*/ 3217217 h 6858000"/>
              <a:gd name="connsiteX88" fmla="*/ 659112 w 1508539"/>
              <a:gd name="connsiteY88" fmla="*/ 3183755 h 6858000"/>
              <a:gd name="connsiteX89" fmla="*/ 659613 w 1508539"/>
              <a:gd name="connsiteY89" fmla="*/ 3178642 h 6858000"/>
              <a:gd name="connsiteX90" fmla="*/ 647213 w 1508539"/>
              <a:gd name="connsiteY90" fmla="*/ 3158586 h 6858000"/>
              <a:gd name="connsiteX91" fmla="*/ 632398 w 1508539"/>
              <a:gd name="connsiteY91" fmla="*/ 3129034 h 6858000"/>
              <a:gd name="connsiteX92" fmla="*/ 633063 w 1508539"/>
              <a:gd name="connsiteY92" fmla="*/ 3126682 h 6858000"/>
              <a:gd name="connsiteX93" fmla="*/ 623931 w 1508539"/>
              <a:gd name="connsiteY93" fmla="*/ 3114519 h 6858000"/>
              <a:gd name="connsiteX94" fmla="*/ 610540 w 1508539"/>
              <a:gd name="connsiteY94" fmla="*/ 3106272 h 6858000"/>
              <a:gd name="connsiteX95" fmla="*/ 583270 w 1508539"/>
              <a:gd name="connsiteY95" fmla="*/ 2958185 h 6858000"/>
              <a:gd name="connsiteX96" fmla="*/ 525884 w 1508539"/>
              <a:gd name="connsiteY96" fmla="*/ 2762989 h 6858000"/>
              <a:gd name="connsiteX97" fmla="*/ 474802 w 1508539"/>
              <a:gd name="connsiteY97" fmla="*/ 2554718 h 6858000"/>
              <a:gd name="connsiteX98" fmla="*/ 454896 w 1508539"/>
              <a:gd name="connsiteY98" fmla="*/ 2485734 h 6858000"/>
              <a:gd name="connsiteX99" fmla="*/ 445619 w 1508539"/>
              <a:gd name="connsiteY99" fmla="*/ 2447068 h 6858000"/>
              <a:gd name="connsiteX100" fmla="*/ 432580 w 1508539"/>
              <a:gd name="connsiteY100" fmla="*/ 2425819 h 6858000"/>
              <a:gd name="connsiteX101" fmla="*/ 438579 w 1508539"/>
              <a:gd name="connsiteY101" fmla="*/ 2402874 h 6858000"/>
              <a:gd name="connsiteX102" fmla="*/ 441191 w 1508539"/>
              <a:gd name="connsiteY102" fmla="*/ 2381443 h 6858000"/>
              <a:gd name="connsiteX103" fmla="*/ 417520 w 1508539"/>
              <a:gd name="connsiteY103" fmla="*/ 2261920 h 6858000"/>
              <a:gd name="connsiteX104" fmla="*/ 407407 w 1508539"/>
              <a:gd name="connsiteY104" fmla="*/ 2195378 h 6858000"/>
              <a:gd name="connsiteX105" fmla="*/ 391624 w 1508539"/>
              <a:gd name="connsiteY105" fmla="*/ 2155135 h 6858000"/>
              <a:gd name="connsiteX106" fmla="*/ 389082 w 1508539"/>
              <a:gd name="connsiteY106" fmla="*/ 2118008 h 6858000"/>
              <a:gd name="connsiteX107" fmla="*/ 390075 w 1508539"/>
              <a:gd name="connsiteY107" fmla="*/ 2050531 h 6858000"/>
              <a:gd name="connsiteX108" fmla="*/ 381881 w 1508539"/>
              <a:gd name="connsiteY108" fmla="*/ 1963269 h 6858000"/>
              <a:gd name="connsiteX109" fmla="*/ 363059 w 1508539"/>
              <a:gd name="connsiteY109" fmla="*/ 1906352 h 6858000"/>
              <a:gd name="connsiteX110" fmla="*/ 339616 w 1508539"/>
              <a:gd name="connsiteY110" fmla="*/ 1861531 h 6858000"/>
              <a:gd name="connsiteX111" fmla="*/ 293415 w 1508539"/>
              <a:gd name="connsiteY111" fmla="*/ 1732919 h 6858000"/>
              <a:gd name="connsiteX112" fmla="*/ 265726 w 1508539"/>
              <a:gd name="connsiteY112" fmla="*/ 1663540 h 6858000"/>
              <a:gd name="connsiteX113" fmla="*/ 264852 w 1508539"/>
              <a:gd name="connsiteY113" fmla="*/ 1615777 h 6858000"/>
              <a:gd name="connsiteX114" fmla="*/ 245647 w 1508539"/>
              <a:gd name="connsiteY114" fmla="*/ 1563678 h 6858000"/>
              <a:gd name="connsiteX115" fmla="*/ 258727 w 1508539"/>
              <a:gd name="connsiteY115" fmla="*/ 1519474 h 6858000"/>
              <a:gd name="connsiteX116" fmla="*/ 251469 w 1508539"/>
              <a:gd name="connsiteY116" fmla="*/ 1477995 h 6858000"/>
              <a:gd name="connsiteX117" fmla="*/ 237554 w 1508539"/>
              <a:gd name="connsiteY117" fmla="*/ 1373769 h 6858000"/>
              <a:gd name="connsiteX118" fmla="*/ 245861 w 1508539"/>
              <a:gd name="connsiteY118" fmla="*/ 1307086 h 6858000"/>
              <a:gd name="connsiteX119" fmla="*/ 247049 w 1508539"/>
              <a:gd name="connsiteY119" fmla="*/ 1189033 h 6858000"/>
              <a:gd name="connsiteX120" fmla="*/ 251734 w 1508539"/>
              <a:gd name="connsiteY120" fmla="*/ 1168288 h 6858000"/>
              <a:gd name="connsiteX121" fmla="*/ 244016 w 1508539"/>
              <a:gd name="connsiteY121" fmla="*/ 1142577 h 6858000"/>
              <a:gd name="connsiteX122" fmla="*/ 233322 w 1508539"/>
              <a:gd name="connsiteY122" fmla="*/ 1088484 h 6858000"/>
              <a:gd name="connsiteX123" fmla="*/ 222058 w 1508539"/>
              <a:gd name="connsiteY123" fmla="*/ 1016103 h 6858000"/>
              <a:gd name="connsiteX124" fmla="*/ 223514 w 1508539"/>
              <a:gd name="connsiteY124" fmla="*/ 932283 h 6858000"/>
              <a:gd name="connsiteX125" fmla="*/ 225750 w 1508539"/>
              <a:gd name="connsiteY125" fmla="*/ 915925 h 6858000"/>
              <a:gd name="connsiteX126" fmla="*/ 218379 w 1508539"/>
              <a:gd name="connsiteY126" fmla="*/ 896999 h 6858000"/>
              <a:gd name="connsiteX127" fmla="*/ 187787 w 1508539"/>
              <a:gd name="connsiteY127" fmla="*/ 821517 h 6858000"/>
              <a:gd name="connsiteX128" fmla="*/ 166737 w 1508539"/>
              <a:gd name="connsiteY128" fmla="*/ 751353 h 6858000"/>
              <a:gd name="connsiteX129" fmla="*/ 166295 w 1508539"/>
              <a:gd name="connsiteY129" fmla="*/ 721230 h 6858000"/>
              <a:gd name="connsiteX130" fmla="*/ 151966 w 1508539"/>
              <a:gd name="connsiteY130" fmla="*/ 681659 h 6858000"/>
              <a:gd name="connsiteX131" fmla="*/ 137385 w 1508539"/>
              <a:gd name="connsiteY131" fmla="*/ 635218 h 6858000"/>
              <a:gd name="connsiteX132" fmla="*/ 142396 w 1508539"/>
              <a:gd name="connsiteY132" fmla="*/ 613763 h 6858000"/>
              <a:gd name="connsiteX133" fmla="*/ 128338 w 1508539"/>
              <a:gd name="connsiteY133" fmla="*/ 598582 h 6858000"/>
              <a:gd name="connsiteX134" fmla="*/ 128019 w 1508539"/>
              <a:gd name="connsiteY134" fmla="*/ 576846 h 6858000"/>
              <a:gd name="connsiteX135" fmla="*/ 107645 w 1508539"/>
              <a:gd name="connsiteY135" fmla="*/ 530055 h 6858000"/>
              <a:gd name="connsiteX136" fmla="*/ 106893 w 1508539"/>
              <a:gd name="connsiteY136" fmla="*/ 465389 h 6858000"/>
              <a:gd name="connsiteX137" fmla="*/ 89816 w 1508539"/>
              <a:gd name="connsiteY137" fmla="*/ 424699 h 6858000"/>
              <a:gd name="connsiteX138" fmla="*/ 90191 w 1508539"/>
              <a:gd name="connsiteY138" fmla="*/ 404917 h 6858000"/>
              <a:gd name="connsiteX139" fmla="*/ 70148 w 1508539"/>
              <a:gd name="connsiteY139" fmla="*/ 367211 h 6858000"/>
              <a:gd name="connsiteX140" fmla="*/ 36452 w 1508539"/>
              <a:gd name="connsiteY140" fmla="*/ 268519 h 6858000"/>
              <a:gd name="connsiteX141" fmla="*/ 23935 w 1508539"/>
              <a:gd name="connsiteY141" fmla="*/ 160886 h 6858000"/>
              <a:gd name="connsiteX142" fmla="*/ 19312 w 1508539"/>
              <a:gd name="connsiteY142" fmla="*/ 47336 h 6858000"/>
              <a:gd name="connsiteX143" fmla="*/ 0 w 1508539"/>
              <a:gd name="connsiteY143"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90557 w 1508539"/>
              <a:gd name="connsiteY23" fmla="*/ 6153037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167342 w 1508539"/>
              <a:gd name="connsiteY10" fmla="*/ 6560598 h 6858000"/>
              <a:gd name="connsiteX11" fmla="*/ 201349 w 1508539"/>
              <a:gd name="connsiteY11" fmla="*/ 6530567 h 6858000"/>
              <a:gd name="connsiteX12" fmla="*/ 215389 w 1508539"/>
              <a:gd name="connsiteY12" fmla="*/ 6478062 h 6858000"/>
              <a:gd name="connsiteX13" fmla="*/ 226078 w 1508539"/>
              <a:gd name="connsiteY13" fmla="*/ 6460325 h 6858000"/>
              <a:gd name="connsiteX14" fmla="*/ 233311 w 1508539"/>
              <a:gd name="connsiteY14" fmla="*/ 6451488 h 6858000"/>
              <a:gd name="connsiteX15" fmla="*/ 234746 w 1508539"/>
              <a:gd name="connsiteY15" fmla="*/ 6451348 h 6858000"/>
              <a:gd name="connsiteX16" fmla="*/ 239104 w 1508539"/>
              <a:gd name="connsiteY16" fmla="*/ 6414240 h 6858000"/>
              <a:gd name="connsiteX17" fmla="*/ 241880 w 1508539"/>
              <a:gd name="connsiteY17" fmla="*/ 6384857 h 6858000"/>
              <a:gd name="connsiteX18" fmla="*/ 240591 w 1508539"/>
              <a:gd name="connsiteY18" fmla="*/ 6367510 h 6858000"/>
              <a:gd name="connsiteX19" fmla="*/ 244471 w 1508539"/>
              <a:gd name="connsiteY19" fmla="*/ 6349778 h 6858000"/>
              <a:gd name="connsiteX20" fmla="*/ 246136 w 1508539"/>
              <a:gd name="connsiteY20" fmla="*/ 6348250 h 6858000"/>
              <a:gd name="connsiteX21" fmla="*/ 262170 w 1508539"/>
              <a:gd name="connsiteY21" fmla="*/ 6281972 h 6858000"/>
              <a:gd name="connsiteX22" fmla="*/ 290557 w 1508539"/>
              <a:gd name="connsiteY22" fmla="*/ 6153037 h 6858000"/>
              <a:gd name="connsiteX23" fmla="*/ 314428 w 1508539"/>
              <a:gd name="connsiteY23" fmla="*/ 6113913 h 6858000"/>
              <a:gd name="connsiteX24" fmla="*/ 318721 w 1508539"/>
              <a:gd name="connsiteY24" fmla="*/ 6028119 h 6858000"/>
              <a:gd name="connsiteX25" fmla="*/ 363126 w 1508539"/>
              <a:gd name="connsiteY25" fmla="*/ 5934687 h 6858000"/>
              <a:gd name="connsiteX26" fmla="*/ 408411 w 1508539"/>
              <a:gd name="connsiteY26" fmla="*/ 5704905 h 6858000"/>
              <a:gd name="connsiteX27" fmla="*/ 431404 w 1508539"/>
              <a:gd name="connsiteY27" fmla="*/ 5665173 h 6858000"/>
              <a:gd name="connsiteX28" fmla="*/ 465121 w 1508539"/>
              <a:gd name="connsiteY28" fmla="*/ 5563435 h 6858000"/>
              <a:gd name="connsiteX29" fmla="*/ 494626 w 1508539"/>
              <a:gd name="connsiteY29" fmla="*/ 5476393 h 6858000"/>
              <a:gd name="connsiteX30" fmla="*/ 525819 w 1508539"/>
              <a:gd name="connsiteY30" fmla="*/ 5396260 h 6858000"/>
              <a:gd name="connsiteX31" fmla="*/ 541800 w 1508539"/>
              <a:gd name="connsiteY31" fmla="*/ 5330009 h 6858000"/>
              <a:gd name="connsiteX32" fmla="*/ 575293 w 1508539"/>
              <a:gd name="connsiteY32" fmla="*/ 5273739 h 6858000"/>
              <a:gd name="connsiteX33" fmla="*/ 584892 w 1508539"/>
              <a:gd name="connsiteY33" fmla="*/ 5241779 h 6858000"/>
              <a:gd name="connsiteX34" fmla="*/ 596118 w 1508539"/>
              <a:gd name="connsiteY34" fmla="*/ 5225268 h 6858000"/>
              <a:gd name="connsiteX35" fmla="*/ 597138 w 1508539"/>
              <a:gd name="connsiteY35" fmla="*/ 5217684 h 6858000"/>
              <a:gd name="connsiteX36" fmla="*/ 604479 w 1508539"/>
              <a:gd name="connsiteY36" fmla="*/ 5193377 h 6858000"/>
              <a:gd name="connsiteX37" fmla="*/ 607782 w 1508539"/>
              <a:gd name="connsiteY37" fmla="*/ 5179288 h 6858000"/>
              <a:gd name="connsiteX38" fmla="*/ 608766 w 1508539"/>
              <a:gd name="connsiteY38" fmla="*/ 5173621 h 6858000"/>
              <a:gd name="connsiteX39" fmla="*/ 604400 w 1508539"/>
              <a:gd name="connsiteY39" fmla="*/ 5159961 h 6858000"/>
              <a:gd name="connsiteX40" fmla="*/ 611077 w 1508539"/>
              <a:gd name="connsiteY40" fmla="*/ 5144295 h 6858000"/>
              <a:gd name="connsiteX41" fmla="*/ 608010 w 1508539"/>
              <a:gd name="connsiteY41" fmla="*/ 5125185 h 6858000"/>
              <a:gd name="connsiteX42" fmla="*/ 614840 w 1508539"/>
              <a:gd name="connsiteY42" fmla="*/ 5121884 h 6858000"/>
              <a:gd name="connsiteX43" fmla="*/ 621876 w 1508539"/>
              <a:gd name="connsiteY43" fmla="*/ 5067850 h 6858000"/>
              <a:gd name="connsiteX44" fmla="*/ 624607 w 1508539"/>
              <a:gd name="connsiteY44" fmla="*/ 5060861 h 6858000"/>
              <a:gd name="connsiteX45" fmla="*/ 621311 w 1508539"/>
              <a:gd name="connsiteY45" fmla="*/ 5034192 h 6858000"/>
              <a:gd name="connsiteX46" fmla="*/ 622865 w 1508539"/>
              <a:gd name="connsiteY46" fmla="*/ 4993030 h 6858000"/>
              <a:gd name="connsiteX47" fmla="*/ 629774 w 1508539"/>
              <a:gd name="connsiteY47" fmla="*/ 4946844 h 6858000"/>
              <a:gd name="connsiteX48" fmla="*/ 625630 w 1508539"/>
              <a:gd name="connsiteY48" fmla="*/ 4932692 h 6858000"/>
              <a:gd name="connsiteX49" fmla="*/ 641033 w 1508539"/>
              <a:gd name="connsiteY49" fmla="*/ 4858827 h 6858000"/>
              <a:gd name="connsiteX50" fmla="*/ 646936 w 1508539"/>
              <a:gd name="connsiteY50" fmla="*/ 4821170 h 6858000"/>
              <a:gd name="connsiteX51" fmla="*/ 651669 w 1508539"/>
              <a:gd name="connsiteY51" fmla="*/ 4780965 h 6858000"/>
              <a:gd name="connsiteX52" fmla="*/ 652962 w 1508539"/>
              <a:gd name="connsiteY52" fmla="*/ 4750867 h 6858000"/>
              <a:gd name="connsiteX53" fmla="*/ 650769 w 1508539"/>
              <a:gd name="connsiteY53" fmla="*/ 4690749 h 6858000"/>
              <a:gd name="connsiteX54" fmla="*/ 646249 w 1508539"/>
              <a:gd name="connsiteY54" fmla="*/ 4584173 h 6858000"/>
              <a:gd name="connsiteX55" fmla="*/ 641332 w 1508539"/>
              <a:gd name="connsiteY55" fmla="*/ 4444346 h 6858000"/>
              <a:gd name="connsiteX56" fmla="*/ 637897 w 1508539"/>
              <a:gd name="connsiteY56" fmla="*/ 4375228 h 6858000"/>
              <a:gd name="connsiteX57" fmla="*/ 618550 w 1508539"/>
              <a:gd name="connsiteY57" fmla="*/ 4214165 h 6858000"/>
              <a:gd name="connsiteX58" fmla="*/ 622623 w 1508539"/>
              <a:gd name="connsiteY58" fmla="*/ 4090296 h 6858000"/>
              <a:gd name="connsiteX59" fmla="*/ 607879 w 1508539"/>
              <a:gd name="connsiteY59" fmla="*/ 4033999 h 6858000"/>
              <a:gd name="connsiteX60" fmla="*/ 609028 w 1508539"/>
              <a:gd name="connsiteY60" fmla="*/ 4031933 h 6858000"/>
              <a:gd name="connsiteX61" fmla="*/ 607604 w 1508539"/>
              <a:gd name="connsiteY61" fmla="*/ 4013953 h 6858000"/>
              <a:gd name="connsiteX62" fmla="*/ 593899 w 1508539"/>
              <a:gd name="connsiteY62" fmla="*/ 3974753 h 6858000"/>
              <a:gd name="connsiteX63" fmla="*/ 595497 w 1508539"/>
              <a:gd name="connsiteY63" fmla="*/ 3969950 h 6858000"/>
              <a:gd name="connsiteX64" fmla="*/ 588919 w 1508539"/>
              <a:gd name="connsiteY64" fmla="*/ 3933779 h 6858000"/>
              <a:gd name="connsiteX65" fmla="*/ 590250 w 1508539"/>
              <a:gd name="connsiteY65" fmla="*/ 3933093 h 6858000"/>
              <a:gd name="connsiteX66" fmla="*/ 594604 w 1508539"/>
              <a:gd name="connsiteY66" fmla="*/ 3922082 h 6858000"/>
              <a:gd name="connsiteX67" fmla="*/ 599682 w 1508539"/>
              <a:gd name="connsiteY67" fmla="*/ 3901461 h 6858000"/>
              <a:gd name="connsiteX68" fmla="*/ 622276 w 1508539"/>
              <a:gd name="connsiteY68" fmla="*/ 3813873 h 6858000"/>
              <a:gd name="connsiteX69" fmla="*/ 621701 w 1508539"/>
              <a:gd name="connsiteY69" fmla="*/ 3806161 h 6858000"/>
              <a:gd name="connsiteX70" fmla="*/ 622008 w 1508539"/>
              <a:gd name="connsiteY70" fmla="*/ 3805957 h 6858000"/>
              <a:gd name="connsiteX71" fmla="*/ 622035 w 1508539"/>
              <a:gd name="connsiteY71" fmla="*/ 3797724 h 6858000"/>
              <a:gd name="connsiteX72" fmla="*/ 620650 w 1508539"/>
              <a:gd name="connsiteY72" fmla="*/ 3792098 h 6858000"/>
              <a:gd name="connsiteX73" fmla="*/ 619534 w 1508539"/>
              <a:gd name="connsiteY73" fmla="*/ 3777135 h 6858000"/>
              <a:gd name="connsiteX74" fmla="*/ 621267 w 1508539"/>
              <a:gd name="connsiteY74" fmla="*/ 3771656 h 6858000"/>
              <a:gd name="connsiteX75" fmla="*/ 625010 w 1508539"/>
              <a:gd name="connsiteY75" fmla="*/ 3769007 h 6858000"/>
              <a:gd name="connsiteX76" fmla="*/ 624476 w 1508539"/>
              <a:gd name="connsiteY76" fmla="*/ 3767709 h 6858000"/>
              <a:gd name="connsiteX77" fmla="*/ 633172 w 1508539"/>
              <a:gd name="connsiteY77" fmla="*/ 3738082 h 6858000"/>
              <a:gd name="connsiteX78" fmla="*/ 640518 w 1508539"/>
              <a:gd name="connsiteY78" fmla="*/ 3673397 h 6858000"/>
              <a:gd name="connsiteX79" fmla="*/ 639814 w 1508539"/>
              <a:gd name="connsiteY79" fmla="*/ 3637109 h 6858000"/>
              <a:gd name="connsiteX80" fmla="*/ 643257 w 1508539"/>
              <a:gd name="connsiteY80" fmla="*/ 3536883 h 6858000"/>
              <a:gd name="connsiteX81" fmla="*/ 650795 w 1508539"/>
              <a:gd name="connsiteY81" fmla="*/ 3435652 h 6858000"/>
              <a:gd name="connsiteX82" fmla="*/ 652466 w 1508539"/>
              <a:gd name="connsiteY82" fmla="*/ 3307769 h 6858000"/>
              <a:gd name="connsiteX83" fmla="*/ 670029 w 1508539"/>
              <a:gd name="connsiteY83" fmla="*/ 3250522 h 6858000"/>
              <a:gd name="connsiteX84" fmla="*/ 670454 w 1508539"/>
              <a:gd name="connsiteY84" fmla="*/ 3229163 h 6858000"/>
              <a:gd name="connsiteX85" fmla="*/ 672277 w 1508539"/>
              <a:gd name="connsiteY85" fmla="*/ 3217217 h 6858000"/>
              <a:gd name="connsiteX86" fmla="*/ 659112 w 1508539"/>
              <a:gd name="connsiteY86" fmla="*/ 3183755 h 6858000"/>
              <a:gd name="connsiteX87" fmla="*/ 659613 w 1508539"/>
              <a:gd name="connsiteY87" fmla="*/ 3178642 h 6858000"/>
              <a:gd name="connsiteX88" fmla="*/ 647213 w 1508539"/>
              <a:gd name="connsiteY88" fmla="*/ 3158586 h 6858000"/>
              <a:gd name="connsiteX89" fmla="*/ 632398 w 1508539"/>
              <a:gd name="connsiteY89" fmla="*/ 3129034 h 6858000"/>
              <a:gd name="connsiteX90" fmla="*/ 633063 w 1508539"/>
              <a:gd name="connsiteY90" fmla="*/ 3126682 h 6858000"/>
              <a:gd name="connsiteX91" fmla="*/ 623931 w 1508539"/>
              <a:gd name="connsiteY91" fmla="*/ 3114519 h 6858000"/>
              <a:gd name="connsiteX92" fmla="*/ 610540 w 1508539"/>
              <a:gd name="connsiteY92" fmla="*/ 3106272 h 6858000"/>
              <a:gd name="connsiteX93" fmla="*/ 583270 w 1508539"/>
              <a:gd name="connsiteY93" fmla="*/ 2958185 h 6858000"/>
              <a:gd name="connsiteX94" fmla="*/ 525884 w 1508539"/>
              <a:gd name="connsiteY94" fmla="*/ 2762989 h 6858000"/>
              <a:gd name="connsiteX95" fmla="*/ 474802 w 1508539"/>
              <a:gd name="connsiteY95" fmla="*/ 2554718 h 6858000"/>
              <a:gd name="connsiteX96" fmla="*/ 454896 w 1508539"/>
              <a:gd name="connsiteY96" fmla="*/ 2485734 h 6858000"/>
              <a:gd name="connsiteX97" fmla="*/ 445619 w 1508539"/>
              <a:gd name="connsiteY97" fmla="*/ 2447068 h 6858000"/>
              <a:gd name="connsiteX98" fmla="*/ 432580 w 1508539"/>
              <a:gd name="connsiteY98" fmla="*/ 2425819 h 6858000"/>
              <a:gd name="connsiteX99" fmla="*/ 438579 w 1508539"/>
              <a:gd name="connsiteY99" fmla="*/ 2402874 h 6858000"/>
              <a:gd name="connsiteX100" fmla="*/ 441191 w 1508539"/>
              <a:gd name="connsiteY100" fmla="*/ 2381443 h 6858000"/>
              <a:gd name="connsiteX101" fmla="*/ 417520 w 1508539"/>
              <a:gd name="connsiteY101" fmla="*/ 2261920 h 6858000"/>
              <a:gd name="connsiteX102" fmla="*/ 407407 w 1508539"/>
              <a:gd name="connsiteY102" fmla="*/ 2195378 h 6858000"/>
              <a:gd name="connsiteX103" fmla="*/ 391624 w 1508539"/>
              <a:gd name="connsiteY103" fmla="*/ 2155135 h 6858000"/>
              <a:gd name="connsiteX104" fmla="*/ 389082 w 1508539"/>
              <a:gd name="connsiteY104" fmla="*/ 2118008 h 6858000"/>
              <a:gd name="connsiteX105" fmla="*/ 390075 w 1508539"/>
              <a:gd name="connsiteY105" fmla="*/ 2050531 h 6858000"/>
              <a:gd name="connsiteX106" fmla="*/ 381881 w 1508539"/>
              <a:gd name="connsiteY106" fmla="*/ 1963269 h 6858000"/>
              <a:gd name="connsiteX107" fmla="*/ 363059 w 1508539"/>
              <a:gd name="connsiteY107" fmla="*/ 1906352 h 6858000"/>
              <a:gd name="connsiteX108" fmla="*/ 339616 w 1508539"/>
              <a:gd name="connsiteY108" fmla="*/ 1861531 h 6858000"/>
              <a:gd name="connsiteX109" fmla="*/ 293415 w 1508539"/>
              <a:gd name="connsiteY109" fmla="*/ 1732919 h 6858000"/>
              <a:gd name="connsiteX110" fmla="*/ 265726 w 1508539"/>
              <a:gd name="connsiteY110" fmla="*/ 1663540 h 6858000"/>
              <a:gd name="connsiteX111" fmla="*/ 264852 w 1508539"/>
              <a:gd name="connsiteY111" fmla="*/ 1615777 h 6858000"/>
              <a:gd name="connsiteX112" fmla="*/ 245647 w 1508539"/>
              <a:gd name="connsiteY112" fmla="*/ 1563678 h 6858000"/>
              <a:gd name="connsiteX113" fmla="*/ 258727 w 1508539"/>
              <a:gd name="connsiteY113" fmla="*/ 1519474 h 6858000"/>
              <a:gd name="connsiteX114" fmla="*/ 251469 w 1508539"/>
              <a:gd name="connsiteY114" fmla="*/ 1477995 h 6858000"/>
              <a:gd name="connsiteX115" fmla="*/ 237554 w 1508539"/>
              <a:gd name="connsiteY115" fmla="*/ 1373769 h 6858000"/>
              <a:gd name="connsiteX116" fmla="*/ 245861 w 1508539"/>
              <a:gd name="connsiteY116" fmla="*/ 1307086 h 6858000"/>
              <a:gd name="connsiteX117" fmla="*/ 247049 w 1508539"/>
              <a:gd name="connsiteY117" fmla="*/ 1189033 h 6858000"/>
              <a:gd name="connsiteX118" fmla="*/ 251734 w 1508539"/>
              <a:gd name="connsiteY118" fmla="*/ 1168288 h 6858000"/>
              <a:gd name="connsiteX119" fmla="*/ 244016 w 1508539"/>
              <a:gd name="connsiteY119" fmla="*/ 1142577 h 6858000"/>
              <a:gd name="connsiteX120" fmla="*/ 233322 w 1508539"/>
              <a:gd name="connsiteY120" fmla="*/ 1088484 h 6858000"/>
              <a:gd name="connsiteX121" fmla="*/ 222058 w 1508539"/>
              <a:gd name="connsiteY121" fmla="*/ 1016103 h 6858000"/>
              <a:gd name="connsiteX122" fmla="*/ 223514 w 1508539"/>
              <a:gd name="connsiteY122" fmla="*/ 932283 h 6858000"/>
              <a:gd name="connsiteX123" fmla="*/ 225750 w 1508539"/>
              <a:gd name="connsiteY123" fmla="*/ 915925 h 6858000"/>
              <a:gd name="connsiteX124" fmla="*/ 218379 w 1508539"/>
              <a:gd name="connsiteY124" fmla="*/ 896999 h 6858000"/>
              <a:gd name="connsiteX125" fmla="*/ 187787 w 1508539"/>
              <a:gd name="connsiteY125" fmla="*/ 821517 h 6858000"/>
              <a:gd name="connsiteX126" fmla="*/ 166737 w 1508539"/>
              <a:gd name="connsiteY126" fmla="*/ 751353 h 6858000"/>
              <a:gd name="connsiteX127" fmla="*/ 166295 w 1508539"/>
              <a:gd name="connsiteY127" fmla="*/ 721230 h 6858000"/>
              <a:gd name="connsiteX128" fmla="*/ 151966 w 1508539"/>
              <a:gd name="connsiteY128" fmla="*/ 681659 h 6858000"/>
              <a:gd name="connsiteX129" fmla="*/ 137385 w 1508539"/>
              <a:gd name="connsiteY129" fmla="*/ 635218 h 6858000"/>
              <a:gd name="connsiteX130" fmla="*/ 142396 w 1508539"/>
              <a:gd name="connsiteY130" fmla="*/ 613763 h 6858000"/>
              <a:gd name="connsiteX131" fmla="*/ 128338 w 1508539"/>
              <a:gd name="connsiteY131" fmla="*/ 598582 h 6858000"/>
              <a:gd name="connsiteX132" fmla="*/ 128019 w 1508539"/>
              <a:gd name="connsiteY132" fmla="*/ 576846 h 6858000"/>
              <a:gd name="connsiteX133" fmla="*/ 107645 w 1508539"/>
              <a:gd name="connsiteY133" fmla="*/ 530055 h 6858000"/>
              <a:gd name="connsiteX134" fmla="*/ 106893 w 1508539"/>
              <a:gd name="connsiteY134" fmla="*/ 465389 h 6858000"/>
              <a:gd name="connsiteX135" fmla="*/ 89816 w 1508539"/>
              <a:gd name="connsiteY135" fmla="*/ 424699 h 6858000"/>
              <a:gd name="connsiteX136" fmla="*/ 90191 w 1508539"/>
              <a:gd name="connsiteY136" fmla="*/ 404917 h 6858000"/>
              <a:gd name="connsiteX137" fmla="*/ 70148 w 1508539"/>
              <a:gd name="connsiteY137" fmla="*/ 367211 h 6858000"/>
              <a:gd name="connsiteX138" fmla="*/ 36452 w 1508539"/>
              <a:gd name="connsiteY138" fmla="*/ 268519 h 6858000"/>
              <a:gd name="connsiteX139" fmla="*/ 23935 w 1508539"/>
              <a:gd name="connsiteY139" fmla="*/ 160886 h 6858000"/>
              <a:gd name="connsiteX140" fmla="*/ 19312 w 1508539"/>
              <a:gd name="connsiteY140" fmla="*/ 47336 h 6858000"/>
              <a:gd name="connsiteX141" fmla="*/ 0 w 1508539"/>
              <a:gd name="connsiteY141"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201349 w 1508539"/>
              <a:gd name="connsiteY10" fmla="*/ 6530567 h 6858000"/>
              <a:gd name="connsiteX11" fmla="*/ 215389 w 1508539"/>
              <a:gd name="connsiteY11" fmla="*/ 6478062 h 6858000"/>
              <a:gd name="connsiteX12" fmla="*/ 226078 w 1508539"/>
              <a:gd name="connsiteY12" fmla="*/ 6460325 h 6858000"/>
              <a:gd name="connsiteX13" fmla="*/ 233311 w 1508539"/>
              <a:gd name="connsiteY13" fmla="*/ 6451488 h 6858000"/>
              <a:gd name="connsiteX14" fmla="*/ 234746 w 1508539"/>
              <a:gd name="connsiteY14" fmla="*/ 6451348 h 6858000"/>
              <a:gd name="connsiteX15" fmla="*/ 239104 w 1508539"/>
              <a:gd name="connsiteY15" fmla="*/ 6414240 h 6858000"/>
              <a:gd name="connsiteX16" fmla="*/ 241880 w 1508539"/>
              <a:gd name="connsiteY16" fmla="*/ 6384857 h 6858000"/>
              <a:gd name="connsiteX17" fmla="*/ 240591 w 1508539"/>
              <a:gd name="connsiteY17" fmla="*/ 6367510 h 6858000"/>
              <a:gd name="connsiteX18" fmla="*/ 244471 w 1508539"/>
              <a:gd name="connsiteY18" fmla="*/ 6349778 h 6858000"/>
              <a:gd name="connsiteX19" fmla="*/ 246136 w 1508539"/>
              <a:gd name="connsiteY19" fmla="*/ 6348250 h 6858000"/>
              <a:gd name="connsiteX20" fmla="*/ 262170 w 1508539"/>
              <a:gd name="connsiteY20" fmla="*/ 6281972 h 6858000"/>
              <a:gd name="connsiteX21" fmla="*/ 290557 w 1508539"/>
              <a:gd name="connsiteY21" fmla="*/ 6153037 h 6858000"/>
              <a:gd name="connsiteX22" fmla="*/ 314428 w 1508539"/>
              <a:gd name="connsiteY22" fmla="*/ 6113913 h 6858000"/>
              <a:gd name="connsiteX23" fmla="*/ 318721 w 1508539"/>
              <a:gd name="connsiteY23" fmla="*/ 6028119 h 6858000"/>
              <a:gd name="connsiteX24" fmla="*/ 363126 w 1508539"/>
              <a:gd name="connsiteY24" fmla="*/ 5934687 h 6858000"/>
              <a:gd name="connsiteX25" fmla="*/ 408411 w 1508539"/>
              <a:gd name="connsiteY25" fmla="*/ 5704905 h 6858000"/>
              <a:gd name="connsiteX26" fmla="*/ 431404 w 1508539"/>
              <a:gd name="connsiteY26" fmla="*/ 5665173 h 6858000"/>
              <a:gd name="connsiteX27" fmla="*/ 465121 w 1508539"/>
              <a:gd name="connsiteY27" fmla="*/ 5563435 h 6858000"/>
              <a:gd name="connsiteX28" fmla="*/ 494626 w 1508539"/>
              <a:gd name="connsiteY28" fmla="*/ 5476393 h 6858000"/>
              <a:gd name="connsiteX29" fmla="*/ 525819 w 1508539"/>
              <a:gd name="connsiteY29" fmla="*/ 5396260 h 6858000"/>
              <a:gd name="connsiteX30" fmla="*/ 541800 w 1508539"/>
              <a:gd name="connsiteY30" fmla="*/ 5330009 h 6858000"/>
              <a:gd name="connsiteX31" fmla="*/ 575293 w 1508539"/>
              <a:gd name="connsiteY31" fmla="*/ 5273739 h 6858000"/>
              <a:gd name="connsiteX32" fmla="*/ 584892 w 1508539"/>
              <a:gd name="connsiteY32" fmla="*/ 5241779 h 6858000"/>
              <a:gd name="connsiteX33" fmla="*/ 596118 w 1508539"/>
              <a:gd name="connsiteY33" fmla="*/ 5225268 h 6858000"/>
              <a:gd name="connsiteX34" fmla="*/ 597138 w 1508539"/>
              <a:gd name="connsiteY34" fmla="*/ 5217684 h 6858000"/>
              <a:gd name="connsiteX35" fmla="*/ 604479 w 1508539"/>
              <a:gd name="connsiteY35" fmla="*/ 5193377 h 6858000"/>
              <a:gd name="connsiteX36" fmla="*/ 607782 w 1508539"/>
              <a:gd name="connsiteY36" fmla="*/ 5179288 h 6858000"/>
              <a:gd name="connsiteX37" fmla="*/ 608766 w 1508539"/>
              <a:gd name="connsiteY37" fmla="*/ 5173621 h 6858000"/>
              <a:gd name="connsiteX38" fmla="*/ 604400 w 1508539"/>
              <a:gd name="connsiteY38" fmla="*/ 5159961 h 6858000"/>
              <a:gd name="connsiteX39" fmla="*/ 611077 w 1508539"/>
              <a:gd name="connsiteY39" fmla="*/ 5144295 h 6858000"/>
              <a:gd name="connsiteX40" fmla="*/ 608010 w 1508539"/>
              <a:gd name="connsiteY40" fmla="*/ 5125185 h 6858000"/>
              <a:gd name="connsiteX41" fmla="*/ 614840 w 1508539"/>
              <a:gd name="connsiteY41" fmla="*/ 5121884 h 6858000"/>
              <a:gd name="connsiteX42" fmla="*/ 621876 w 1508539"/>
              <a:gd name="connsiteY42" fmla="*/ 5067850 h 6858000"/>
              <a:gd name="connsiteX43" fmla="*/ 624607 w 1508539"/>
              <a:gd name="connsiteY43" fmla="*/ 5060861 h 6858000"/>
              <a:gd name="connsiteX44" fmla="*/ 621311 w 1508539"/>
              <a:gd name="connsiteY44" fmla="*/ 5034192 h 6858000"/>
              <a:gd name="connsiteX45" fmla="*/ 622865 w 1508539"/>
              <a:gd name="connsiteY45" fmla="*/ 4993030 h 6858000"/>
              <a:gd name="connsiteX46" fmla="*/ 629774 w 1508539"/>
              <a:gd name="connsiteY46" fmla="*/ 4946844 h 6858000"/>
              <a:gd name="connsiteX47" fmla="*/ 625630 w 1508539"/>
              <a:gd name="connsiteY47" fmla="*/ 4932692 h 6858000"/>
              <a:gd name="connsiteX48" fmla="*/ 641033 w 1508539"/>
              <a:gd name="connsiteY48" fmla="*/ 4858827 h 6858000"/>
              <a:gd name="connsiteX49" fmla="*/ 646936 w 1508539"/>
              <a:gd name="connsiteY49" fmla="*/ 4821170 h 6858000"/>
              <a:gd name="connsiteX50" fmla="*/ 651669 w 1508539"/>
              <a:gd name="connsiteY50" fmla="*/ 4780965 h 6858000"/>
              <a:gd name="connsiteX51" fmla="*/ 652962 w 1508539"/>
              <a:gd name="connsiteY51" fmla="*/ 4750867 h 6858000"/>
              <a:gd name="connsiteX52" fmla="*/ 650769 w 1508539"/>
              <a:gd name="connsiteY52" fmla="*/ 4690749 h 6858000"/>
              <a:gd name="connsiteX53" fmla="*/ 646249 w 1508539"/>
              <a:gd name="connsiteY53" fmla="*/ 4584173 h 6858000"/>
              <a:gd name="connsiteX54" fmla="*/ 641332 w 1508539"/>
              <a:gd name="connsiteY54" fmla="*/ 4444346 h 6858000"/>
              <a:gd name="connsiteX55" fmla="*/ 637897 w 1508539"/>
              <a:gd name="connsiteY55" fmla="*/ 4375228 h 6858000"/>
              <a:gd name="connsiteX56" fmla="*/ 618550 w 1508539"/>
              <a:gd name="connsiteY56" fmla="*/ 4214165 h 6858000"/>
              <a:gd name="connsiteX57" fmla="*/ 622623 w 1508539"/>
              <a:gd name="connsiteY57" fmla="*/ 4090296 h 6858000"/>
              <a:gd name="connsiteX58" fmla="*/ 607879 w 1508539"/>
              <a:gd name="connsiteY58" fmla="*/ 4033999 h 6858000"/>
              <a:gd name="connsiteX59" fmla="*/ 609028 w 1508539"/>
              <a:gd name="connsiteY59" fmla="*/ 4031933 h 6858000"/>
              <a:gd name="connsiteX60" fmla="*/ 607604 w 1508539"/>
              <a:gd name="connsiteY60" fmla="*/ 4013953 h 6858000"/>
              <a:gd name="connsiteX61" fmla="*/ 593899 w 1508539"/>
              <a:gd name="connsiteY61" fmla="*/ 3974753 h 6858000"/>
              <a:gd name="connsiteX62" fmla="*/ 595497 w 1508539"/>
              <a:gd name="connsiteY62" fmla="*/ 3969950 h 6858000"/>
              <a:gd name="connsiteX63" fmla="*/ 588919 w 1508539"/>
              <a:gd name="connsiteY63" fmla="*/ 3933779 h 6858000"/>
              <a:gd name="connsiteX64" fmla="*/ 590250 w 1508539"/>
              <a:gd name="connsiteY64" fmla="*/ 3933093 h 6858000"/>
              <a:gd name="connsiteX65" fmla="*/ 594604 w 1508539"/>
              <a:gd name="connsiteY65" fmla="*/ 3922082 h 6858000"/>
              <a:gd name="connsiteX66" fmla="*/ 599682 w 1508539"/>
              <a:gd name="connsiteY66" fmla="*/ 3901461 h 6858000"/>
              <a:gd name="connsiteX67" fmla="*/ 622276 w 1508539"/>
              <a:gd name="connsiteY67" fmla="*/ 3813873 h 6858000"/>
              <a:gd name="connsiteX68" fmla="*/ 621701 w 1508539"/>
              <a:gd name="connsiteY68" fmla="*/ 3806161 h 6858000"/>
              <a:gd name="connsiteX69" fmla="*/ 622008 w 1508539"/>
              <a:gd name="connsiteY69" fmla="*/ 3805957 h 6858000"/>
              <a:gd name="connsiteX70" fmla="*/ 622035 w 1508539"/>
              <a:gd name="connsiteY70" fmla="*/ 3797724 h 6858000"/>
              <a:gd name="connsiteX71" fmla="*/ 620650 w 1508539"/>
              <a:gd name="connsiteY71" fmla="*/ 3792098 h 6858000"/>
              <a:gd name="connsiteX72" fmla="*/ 619534 w 1508539"/>
              <a:gd name="connsiteY72" fmla="*/ 3777135 h 6858000"/>
              <a:gd name="connsiteX73" fmla="*/ 621267 w 1508539"/>
              <a:gd name="connsiteY73" fmla="*/ 3771656 h 6858000"/>
              <a:gd name="connsiteX74" fmla="*/ 625010 w 1508539"/>
              <a:gd name="connsiteY74" fmla="*/ 3769007 h 6858000"/>
              <a:gd name="connsiteX75" fmla="*/ 624476 w 1508539"/>
              <a:gd name="connsiteY75" fmla="*/ 3767709 h 6858000"/>
              <a:gd name="connsiteX76" fmla="*/ 633172 w 1508539"/>
              <a:gd name="connsiteY76" fmla="*/ 3738082 h 6858000"/>
              <a:gd name="connsiteX77" fmla="*/ 640518 w 1508539"/>
              <a:gd name="connsiteY77" fmla="*/ 3673397 h 6858000"/>
              <a:gd name="connsiteX78" fmla="*/ 639814 w 1508539"/>
              <a:gd name="connsiteY78" fmla="*/ 3637109 h 6858000"/>
              <a:gd name="connsiteX79" fmla="*/ 643257 w 1508539"/>
              <a:gd name="connsiteY79" fmla="*/ 3536883 h 6858000"/>
              <a:gd name="connsiteX80" fmla="*/ 650795 w 1508539"/>
              <a:gd name="connsiteY80" fmla="*/ 3435652 h 6858000"/>
              <a:gd name="connsiteX81" fmla="*/ 652466 w 1508539"/>
              <a:gd name="connsiteY81" fmla="*/ 3307769 h 6858000"/>
              <a:gd name="connsiteX82" fmla="*/ 670029 w 1508539"/>
              <a:gd name="connsiteY82" fmla="*/ 3250522 h 6858000"/>
              <a:gd name="connsiteX83" fmla="*/ 670454 w 1508539"/>
              <a:gd name="connsiteY83" fmla="*/ 3229163 h 6858000"/>
              <a:gd name="connsiteX84" fmla="*/ 672277 w 1508539"/>
              <a:gd name="connsiteY84" fmla="*/ 3217217 h 6858000"/>
              <a:gd name="connsiteX85" fmla="*/ 659112 w 1508539"/>
              <a:gd name="connsiteY85" fmla="*/ 3183755 h 6858000"/>
              <a:gd name="connsiteX86" fmla="*/ 659613 w 1508539"/>
              <a:gd name="connsiteY86" fmla="*/ 3178642 h 6858000"/>
              <a:gd name="connsiteX87" fmla="*/ 647213 w 1508539"/>
              <a:gd name="connsiteY87" fmla="*/ 3158586 h 6858000"/>
              <a:gd name="connsiteX88" fmla="*/ 632398 w 1508539"/>
              <a:gd name="connsiteY88" fmla="*/ 3129034 h 6858000"/>
              <a:gd name="connsiteX89" fmla="*/ 633063 w 1508539"/>
              <a:gd name="connsiteY89" fmla="*/ 3126682 h 6858000"/>
              <a:gd name="connsiteX90" fmla="*/ 623931 w 1508539"/>
              <a:gd name="connsiteY90" fmla="*/ 3114519 h 6858000"/>
              <a:gd name="connsiteX91" fmla="*/ 610540 w 1508539"/>
              <a:gd name="connsiteY91" fmla="*/ 3106272 h 6858000"/>
              <a:gd name="connsiteX92" fmla="*/ 583270 w 1508539"/>
              <a:gd name="connsiteY92" fmla="*/ 2958185 h 6858000"/>
              <a:gd name="connsiteX93" fmla="*/ 525884 w 1508539"/>
              <a:gd name="connsiteY93" fmla="*/ 2762989 h 6858000"/>
              <a:gd name="connsiteX94" fmla="*/ 474802 w 1508539"/>
              <a:gd name="connsiteY94" fmla="*/ 2554718 h 6858000"/>
              <a:gd name="connsiteX95" fmla="*/ 454896 w 1508539"/>
              <a:gd name="connsiteY95" fmla="*/ 2485734 h 6858000"/>
              <a:gd name="connsiteX96" fmla="*/ 445619 w 1508539"/>
              <a:gd name="connsiteY96" fmla="*/ 2447068 h 6858000"/>
              <a:gd name="connsiteX97" fmla="*/ 432580 w 1508539"/>
              <a:gd name="connsiteY97" fmla="*/ 2425819 h 6858000"/>
              <a:gd name="connsiteX98" fmla="*/ 438579 w 1508539"/>
              <a:gd name="connsiteY98" fmla="*/ 2402874 h 6858000"/>
              <a:gd name="connsiteX99" fmla="*/ 441191 w 1508539"/>
              <a:gd name="connsiteY99" fmla="*/ 2381443 h 6858000"/>
              <a:gd name="connsiteX100" fmla="*/ 417520 w 1508539"/>
              <a:gd name="connsiteY100" fmla="*/ 2261920 h 6858000"/>
              <a:gd name="connsiteX101" fmla="*/ 407407 w 1508539"/>
              <a:gd name="connsiteY101" fmla="*/ 2195378 h 6858000"/>
              <a:gd name="connsiteX102" fmla="*/ 391624 w 1508539"/>
              <a:gd name="connsiteY102" fmla="*/ 2155135 h 6858000"/>
              <a:gd name="connsiteX103" fmla="*/ 389082 w 1508539"/>
              <a:gd name="connsiteY103" fmla="*/ 2118008 h 6858000"/>
              <a:gd name="connsiteX104" fmla="*/ 390075 w 1508539"/>
              <a:gd name="connsiteY104" fmla="*/ 2050531 h 6858000"/>
              <a:gd name="connsiteX105" fmla="*/ 381881 w 1508539"/>
              <a:gd name="connsiteY105" fmla="*/ 1963269 h 6858000"/>
              <a:gd name="connsiteX106" fmla="*/ 363059 w 1508539"/>
              <a:gd name="connsiteY106" fmla="*/ 1906352 h 6858000"/>
              <a:gd name="connsiteX107" fmla="*/ 339616 w 1508539"/>
              <a:gd name="connsiteY107" fmla="*/ 1861531 h 6858000"/>
              <a:gd name="connsiteX108" fmla="*/ 293415 w 1508539"/>
              <a:gd name="connsiteY108" fmla="*/ 1732919 h 6858000"/>
              <a:gd name="connsiteX109" fmla="*/ 265726 w 1508539"/>
              <a:gd name="connsiteY109" fmla="*/ 1663540 h 6858000"/>
              <a:gd name="connsiteX110" fmla="*/ 264852 w 1508539"/>
              <a:gd name="connsiteY110" fmla="*/ 1615777 h 6858000"/>
              <a:gd name="connsiteX111" fmla="*/ 245647 w 1508539"/>
              <a:gd name="connsiteY111" fmla="*/ 1563678 h 6858000"/>
              <a:gd name="connsiteX112" fmla="*/ 258727 w 1508539"/>
              <a:gd name="connsiteY112" fmla="*/ 1519474 h 6858000"/>
              <a:gd name="connsiteX113" fmla="*/ 251469 w 1508539"/>
              <a:gd name="connsiteY113" fmla="*/ 1477995 h 6858000"/>
              <a:gd name="connsiteX114" fmla="*/ 237554 w 1508539"/>
              <a:gd name="connsiteY114" fmla="*/ 1373769 h 6858000"/>
              <a:gd name="connsiteX115" fmla="*/ 245861 w 1508539"/>
              <a:gd name="connsiteY115" fmla="*/ 1307086 h 6858000"/>
              <a:gd name="connsiteX116" fmla="*/ 247049 w 1508539"/>
              <a:gd name="connsiteY116" fmla="*/ 1189033 h 6858000"/>
              <a:gd name="connsiteX117" fmla="*/ 251734 w 1508539"/>
              <a:gd name="connsiteY117" fmla="*/ 1168288 h 6858000"/>
              <a:gd name="connsiteX118" fmla="*/ 244016 w 1508539"/>
              <a:gd name="connsiteY118" fmla="*/ 1142577 h 6858000"/>
              <a:gd name="connsiteX119" fmla="*/ 233322 w 1508539"/>
              <a:gd name="connsiteY119" fmla="*/ 1088484 h 6858000"/>
              <a:gd name="connsiteX120" fmla="*/ 222058 w 1508539"/>
              <a:gd name="connsiteY120" fmla="*/ 1016103 h 6858000"/>
              <a:gd name="connsiteX121" fmla="*/ 223514 w 1508539"/>
              <a:gd name="connsiteY121" fmla="*/ 932283 h 6858000"/>
              <a:gd name="connsiteX122" fmla="*/ 225750 w 1508539"/>
              <a:gd name="connsiteY122" fmla="*/ 915925 h 6858000"/>
              <a:gd name="connsiteX123" fmla="*/ 218379 w 1508539"/>
              <a:gd name="connsiteY123" fmla="*/ 896999 h 6858000"/>
              <a:gd name="connsiteX124" fmla="*/ 187787 w 1508539"/>
              <a:gd name="connsiteY124" fmla="*/ 821517 h 6858000"/>
              <a:gd name="connsiteX125" fmla="*/ 166737 w 1508539"/>
              <a:gd name="connsiteY125" fmla="*/ 751353 h 6858000"/>
              <a:gd name="connsiteX126" fmla="*/ 166295 w 1508539"/>
              <a:gd name="connsiteY126" fmla="*/ 721230 h 6858000"/>
              <a:gd name="connsiteX127" fmla="*/ 151966 w 1508539"/>
              <a:gd name="connsiteY127" fmla="*/ 681659 h 6858000"/>
              <a:gd name="connsiteX128" fmla="*/ 137385 w 1508539"/>
              <a:gd name="connsiteY128" fmla="*/ 635218 h 6858000"/>
              <a:gd name="connsiteX129" fmla="*/ 142396 w 1508539"/>
              <a:gd name="connsiteY129" fmla="*/ 613763 h 6858000"/>
              <a:gd name="connsiteX130" fmla="*/ 128338 w 1508539"/>
              <a:gd name="connsiteY130" fmla="*/ 598582 h 6858000"/>
              <a:gd name="connsiteX131" fmla="*/ 128019 w 1508539"/>
              <a:gd name="connsiteY131" fmla="*/ 576846 h 6858000"/>
              <a:gd name="connsiteX132" fmla="*/ 107645 w 1508539"/>
              <a:gd name="connsiteY132" fmla="*/ 530055 h 6858000"/>
              <a:gd name="connsiteX133" fmla="*/ 106893 w 1508539"/>
              <a:gd name="connsiteY133" fmla="*/ 465389 h 6858000"/>
              <a:gd name="connsiteX134" fmla="*/ 89816 w 1508539"/>
              <a:gd name="connsiteY134" fmla="*/ 424699 h 6858000"/>
              <a:gd name="connsiteX135" fmla="*/ 90191 w 1508539"/>
              <a:gd name="connsiteY135" fmla="*/ 404917 h 6858000"/>
              <a:gd name="connsiteX136" fmla="*/ 70148 w 1508539"/>
              <a:gd name="connsiteY136" fmla="*/ 367211 h 6858000"/>
              <a:gd name="connsiteX137" fmla="*/ 36452 w 1508539"/>
              <a:gd name="connsiteY137" fmla="*/ 268519 h 6858000"/>
              <a:gd name="connsiteX138" fmla="*/ 23935 w 1508539"/>
              <a:gd name="connsiteY138" fmla="*/ 160886 h 6858000"/>
              <a:gd name="connsiteX139" fmla="*/ 19312 w 1508539"/>
              <a:gd name="connsiteY139" fmla="*/ 47336 h 6858000"/>
              <a:gd name="connsiteX140" fmla="*/ 0 w 1508539"/>
              <a:gd name="connsiteY140"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4248 w 1508539"/>
              <a:gd name="connsiteY6" fmla="*/ 6574442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504057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318065 w 1508539"/>
              <a:gd name="connsiteY6" fmla="*/ 6691589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164830 w 1491612"/>
              <a:gd name="connsiteY0" fmla="*/ 0 h 6858000"/>
              <a:gd name="connsiteX1" fmla="*/ 1491612 w 1491612"/>
              <a:gd name="connsiteY1" fmla="*/ 0 h 6858000"/>
              <a:gd name="connsiteX2" fmla="*/ 1491612 w 1491612"/>
              <a:gd name="connsiteY2" fmla="*/ 6858000 h 6858000"/>
              <a:gd name="connsiteX3" fmla="*/ 228306 w 1491612"/>
              <a:gd name="connsiteY3" fmla="*/ 6857735 h 6858000"/>
              <a:gd name="connsiteX4" fmla="*/ 264899 w 1491612"/>
              <a:gd name="connsiteY4" fmla="*/ 6776847 h 6858000"/>
              <a:gd name="connsiteX5" fmla="*/ 276399 w 1491612"/>
              <a:gd name="connsiteY5" fmla="*/ 6737706 h 6858000"/>
              <a:gd name="connsiteX6" fmla="*/ 301138 w 1491612"/>
              <a:gd name="connsiteY6" fmla="*/ 6691589 h 6858000"/>
              <a:gd name="connsiteX7" fmla="*/ 278695 w 1491612"/>
              <a:gd name="connsiteY7" fmla="*/ 6659970 h 6858000"/>
              <a:gd name="connsiteX8" fmla="*/ 293786 w 1491612"/>
              <a:gd name="connsiteY8" fmla="*/ 6636211 h 6858000"/>
              <a:gd name="connsiteX9" fmla="*/ 311230 w 1491612"/>
              <a:gd name="connsiteY9" fmla="*/ 6594177 h 6858000"/>
              <a:gd name="connsiteX10" fmla="*/ 325270 w 1491612"/>
              <a:gd name="connsiteY10" fmla="*/ 6557575 h 6858000"/>
              <a:gd name="connsiteX11" fmla="*/ 378227 w 1491612"/>
              <a:gd name="connsiteY11" fmla="*/ 6492130 h 6858000"/>
              <a:gd name="connsiteX12" fmla="*/ 393914 w 1491612"/>
              <a:gd name="connsiteY12" fmla="*/ 6431610 h 6858000"/>
              <a:gd name="connsiteX13" fmla="*/ 437619 w 1491612"/>
              <a:gd name="connsiteY13" fmla="*/ 6379786 h 6858000"/>
              <a:gd name="connsiteX14" fmla="*/ 420842 w 1491612"/>
              <a:gd name="connsiteY14" fmla="*/ 6334727 h 6858000"/>
              <a:gd name="connsiteX15" fmla="*/ 398257 w 1491612"/>
              <a:gd name="connsiteY15" fmla="*/ 6313295 h 6858000"/>
              <a:gd name="connsiteX16" fmla="*/ 405421 w 1491612"/>
              <a:gd name="connsiteY16" fmla="*/ 6280046 h 6858000"/>
              <a:gd name="connsiteX17" fmla="*/ 388166 w 1491612"/>
              <a:gd name="connsiteY17" fmla="*/ 6270265 h 6858000"/>
              <a:gd name="connsiteX18" fmla="*/ 415194 w 1491612"/>
              <a:gd name="connsiteY18" fmla="*/ 6252834 h 6858000"/>
              <a:gd name="connsiteX19" fmla="*/ 393186 w 1491612"/>
              <a:gd name="connsiteY19" fmla="*/ 6202459 h 6858000"/>
              <a:gd name="connsiteX20" fmla="*/ 391984 w 1491612"/>
              <a:gd name="connsiteY20" fmla="*/ 6153037 h 6858000"/>
              <a:gd name="connsiteX21" fmla="*/ 407399 w 1491612"/>
              <a:gd name="connsiteY21" fmla="*/ 6078132 h 6858000"/>
              <a:gd name="connsiteX22" fmla="*/ 394786 w 1491612"/>
              <a:gd name="connsiteY22" fmla="*/ 6028119 h 6858000"/>
              <a:gd name="connsiteX23" fmla="*/ 380015 w 1491612"/>
              <a:gd name="connsiteY23" fmla="*/ 5926735 h 6858000"/>
              <a:gd name="connsiteX24" fmla="*/ 429527 w 1491612"/>
              <a:gd name="connsiteY24" fmla="*/ 5712857 h 6858000"/>
              <a:gd name="connsiteX25" fmla="*/ 408602 w 1491612"/>
              <a:gd name="connsiteY25" fmla="*/ 5676393 h 6858000"/>
              <a:gd name="connsiteX26" fmla="*/ 448194 w 1491612"/>
              <a:gd name="connsiteY26" fmla="*/ 5563435 h 6858000"/>
              <a:gd name="connsiteX27" fmla="*/ 495324 w 1491612"/>
              <a:gd name="connsiteY27" fmla="*/ 5437125 h 6858000"/>
              <a:gd name="connsiteX28" fmla="*/ 508892 w 1491612"/>
              <a:gd name="connsiteY28" fmla="*/ 5396260 h 6858000"/>
              <a:gd name="connsiteX29" fmla="*/ 524873 w 1491612"/>
              <a:gd name="connsiteY29" fmla="*/ 5330009 h 6858000"/>
              <a:gd name="connsiteX30" fmla="*/ 558366 w 1491612"/>
              <a:gd name="connsiteY30" fmla="*/ 5273739 h 6858000"/>
              <a:gd name="connsiteX31" fmla="*/ 567965 w 1491612"/>
              <a:gd name="connsiteY31" fmla="*/ 5241779 h 6858000"/>
              <a:gd name="connsiteX32" fmla="*/ 579191 w 1491612"/>
              <a:gd name="connsiteY32" fmla="*/ 5225268 h 6858000"/>
              <a:gd name="connsiteX33" fmla="*/ 580211 w 1491612"/>
              <a:gd name="connsiteY33" fmla="*/ 5217684 h 6858000"/>
              <a:gd name="connsiteX34" fmla="*/ 587552 w 1491612"/>
              <a:gd name="connsiteY34" fmla="*/ 5193377 h 6858000"/>
              <a:gd name="connsiteX35" fmla="*/ 590855 w 1491612"/>
              <a:gd name="connsiteY35" fmla="*/ 5179288 h 6858000"/>
              <a:gd name="connsiteX36" fmla="*/ 591839 w 1491612"/>
              <a:gd name="connsiteY36" fmla="*/ 5173621 h 6858000"/>
              <a:gd name="connsiteX37" fmla="*/ 587473 w 1491612"/>
              <a:gd name="connsiteY37" fmla="*/ 5159961 h 6858000"/>
              <a:gd name="connsiteX38" fmla="*/ 594150 w 1491612"/>
              <a:gd name="connsiteY38" fmla="*/ 5144295 h 6858000"/>
              <a:gd name="connsiteX39" fmla="*/ 591083 w 1491612"/>
              <a:gd name="connsiteY39" fmla="*/ 5125185 h 6858000"/>
              <a:gd name="connsiteX40" fmla="*/ 597913 w 1491612"/>
              <a:gd name="connsiteY40" fmla="*/ 5121884 h 6858000"/>
              <a:gd name="connsiteX41" fmla="*/ 604949 w 1491612"/>
              <a:gd name="connsiteY41" fmla="*/ 5067850 h 6858000"/>
              <a:gd name="connsiteX42" fmla="*/ 607680 w 1491612"/>
              <a:gd name="connsiteY42" fmla="*/ 5060861 h 6858000"/>
              <a:gd name="connsiteX43" fmla="*/ 604384 w 1491612"/>
              <a:gd name="connsiteY43" fmla="*/ 5034192 h 6858000"/>
              <a:gd name="connsiteX44" fmla="*/ 605938 w 1491612"/>
              <a:gd name="connsiteY44" fmla="*/ 4993030 h 6858000"/>
              <a:gd name="connsiteX45" fmla="*/ 612847 w 1491612"/>
              <a:gd name="connsiteY45" fmla="*/ 4946844 h 6858000"/>
              <a:gd name="connsiteX46" fmla="*/ 608703 w 1491612"/>
              <a:gd name="connsiteY46" fmla="*/ 4932692 h 6858000"/>
              <a:gd name="connsiteX47" fmla="*/ 624106 w 1491612"/>
              <a:gd name="connsiteY47" fmla="*/ 4858827 h 6858000"/>
              <a:gd name="connsiteX48" fmla="*/ 630009 w 1491612"/>
              <a:gd name="connsiteY48" fmla="*/ 4821170 h 6858000"/>
              <a:gd name="connsiteX49" fmla="*/ 634742 w 1491612"/>
              <a:gd name="connsiteY49" fmla="*/ 4780965 h 6858000"/>
              <a:gd name="connsiteX50" fmla="*/ 636035 w 1491612"/>
              <a:gd name="connsiteY50" fmla="*/ 4750867 h 6858000"/>
              <a:gd name="connsiteX51" fmla="*/ 633842 w 1491612"/>
              <a:gd name="connsiteY51" fmla="*/ 4690749 h 6858000"/>
              <a:gd name="connsiteX52" fmla="*/ 629322 w 1491612"/>
              <a:gd name="connsiteY52" fmla="*/ 4584173 h 6858000"/>
              <a:gd name="connsiteX53" fmla="*/ 624405 w 1491612"/>
              <a:gd name="connsiteY53" fmla="*/ 4444346 h 6858000"/>
              <a:gd name="connsiteX54" fmla="*/ 620970 w 1491612"/>
              <a:gd name="connsiteY54" fmla="*/ 4375228 h 6858000"/>
              <a:gd name="connsiteX55" fmla="*/ 601623 w 1491612"/>
              <a:gd name="connsiteY55" fmla="*/ 4214165 h 6858000"/>
              <a:gd name="connsiteX56" fmla="*/ 605696 w 1491612"/>
              <a:gd name="connsiteY56" fmla="*/ 4090296 h 6858000"/>
              <a:gd name="connsiteX57" fmla="*/ 590952 w 1491612"/>
              <a:gd name="connsiteY57" fmla="*/ 4033999 h 6858000"/>
              <a:gd name="connsiteX58" fmla="*/ 592101 w 1491612"/>
              <a:gd name="connsiteY58" fmla="*/ 4031933 h 6858000"/>
              <a:gd name="connsiteX59" fmla="*/ 590677 w 1491612"/>
              <a:gd name="connsiteY59" fmla="*/ 4013953 h 6858000"/>
              <a:gd name="connsiteX60" fmla="*/ 576972 w 1491612"/>
              <a:gd name="connsiteY60" fmla="*/ 3974753 h 6858000"/>
              <a:gd name="connsiteX61" fmla="*/ 578570 w 1491612"/>
              <a:gd name="connsiteY61" fmla="*/ 3969950 h 6858000"/>
              <a:gd name="connsiteX62" fmla="*/ 571992 w 1491612"/>
              <a:gd name="connsiteY62" fmla="*/ 3933779 h 6858000"/>
              <a:gd name="connsiteX63" fmla="*/ 573323 w 1491612"/>
              <a:gd name="connsiteY63" fmla="*/ 3933093 h 6858000"/>
              <a:gd name="connsiteX64" fmla="*/ 577677 w 1491612"/>
              <a:gd name="connsiteY64" fmla="*/ 3922082 h 6858000"/>
              <a:gd name="connsiteX65" fmla="*/ 582755 w 1491612"/>
              <a:gd name="connsiteY65" fmla="*/ 3901461 h 6858000"/>
              <a:gd name="connsiteX66" fmla="*/ 605349 w 1491612"/>
              <a:gd name="connsiteY66" fmla="*/ 3813873 h 6858000"/>
              <a:gd name="connsiteX67" fmla="*/ 604774 w 1491612"/>
              <a:gd name="connsiteY67" fmla="*/ 3806161 h 6858000"/>
              <a:gd name="connsiteX68" fmla="*/ 605081 w 1491612"/>
              <a:gd name="connsiteY68" fmla="*/ 3805957 h 6858000"/>
              <a:gd name="connsiteX69" fmla="*/ 605108 w 1491612"/>
              <a:gd name="connsiteY69" fmla="*/ 3797724 h 6858000"/>
              <a:gd name="connsiteX70" fmla="*/ 603723 w 1491612"/>
              <a:gd name="connsiteY70" fmla="*/ 3792098 h 6858000"/>
              <a:gd name="connsiteX71" fmla="*/ 602607 w 1491612"/>
              <a:gd name="connsiteY71" fmla="*/ 3777135 h 6858000"/>
              <a:gd name="connsiteX72" fmla="*/ 604340 w 1491612"/>
              <a:gd name="connsiteY72" fmla="*/ 3771656 h 6858000"/>
              <a:gd name="connsiteX73" fmla="*/ 608083 w 1491612"/>
              <a:gd name="connsiteY73" fmla="*/ 3769007 h 6858000"/>
              <a:gd name="connsiteX74" fmla="*/ 607549 w 1491612"/>
              <a:gd name="connsiteY74" fmla="*/ 3767709 h 6858000"/>
              <a:gd name="connsiteX75" fmla="*/ 616245 w 1491612"/>
              <a:gd name="connsiteY75" fmla="*/ 3738082 h 6858000"/>
              <a:gd name="connsiteX76" fmla="*/ 623591 w 1491612"/>
              <a:gd name="connsiteY76" fmla="*/ 3673397 h 6858000"/>
              <a:gd name="connsiteX77" fmla="*/ 622887 w 1491612"/>
              <a:gd name="connsiteY77" fmla="*/ 3637109 h 6858000"/>
              <a:gd name="connsiteX78" fmla="*/ 626330 w 1491612"/>
              <a:gd name="connsiteY78" fmla="*/ 3536883 h 6858000"/>
              <a:gd name="connsiteX79" fmla="*/ 633868 w 1491612"/>
              <a:gd name="connsiteY79" fmla="*/ 3435652 h 6858000"/>
              <a:gd name="connsiteX80" fmla="*/ 635539 w 1491612"/>
              <a:gd name="connsiteY80" fmla="*/ 3307769 h 6858000"/>
              <a:gd name="connsiteX81" fmla="*/ 653102 w 1491612"/>
              <a:gd name="connsiteY81" fmla="*/ 3250522 h 6858000"/>
              <a:gd name="connsiteX82" fmla="*/ 653527 w 1491612"/>
              <a:gd name="connsiteY82" fmla="*/ 3229163 h 6858000"/>
              <a:gd name="connsiteX83" fmla="*/ 655350 w 1491612"/>
              <a:gd name="connsiteY83" fmla="*/ 3217217 h 6858000"/>
              <a:gd name="connsiteX84" fmla="*/ 642185 w 1491612"/>
              <a:gd name="connsiteY84" fmla="*/ 3183755 h 6858000"/>
              <a:gd name="connsiteX85" fmla="*/ 642686 w 1491612"/>
              <a:gd name="connsiteY85" fmla="*/ 3178642 h 6858000"/>
              <a:gd name="connsiteX86" fmla="*/ 630286 w 1491612"/>
              <a:gd name="connsiteY86" fmla="*/ 3158586 h 6858000"/>
              <a:gd name="connsiteX87" fmla="*/ 615471 w 1491612"/>
              <a:gd name="connsiteY87" fmla="*/ 3129034 h 6858000"/>
              <a:gd name="connsiteX88" fmla="*/ 616136 w 1491612"/>
              <a:gd name="connsiteY88" fmla="*/ 3126682 h 6858000"/>
              <a:gd name="connsiteX89" fmla="*/ 607004 w 1491612"/>
              <a:gd name="connsiteY89" fmla="*/ 3114519 h 6858000"/>
              <a:gd name="connsiteX90" fmla="*/ 593613 w 1491612"/>
              <a:gd name="connsiteY90" fmla="*/ 3106272 h 6858000"/>
              <a:gd name="connsiteX91" fmla="*/ 566343 w 1491612"/>
              <a:gd name="connsiteY91" fmla="*/ 2958185 h 6858000"/>
              <a:gd name="connsiteX92" fmla="*/ 508957 w 1491612"/>
              <a:gd name="connsiteY92" fmla="*/ 2762989 h 6858000"/>
              <a:gd name="connsiteX93" fmla="*/ 457875 w 1491612"/>
              <a:gd name="connsiteY93" fmla="*/ 2554718 h 6858000"/>
              <a:gd name="connsiteX94" fmla="*/ 437969 w 1491612"/>
              <a:gd name="connsiteY94" fmla="*/ 2485734 h 6858000"/>
              <a:gd name="connsiteX95" fmla="*/ 428692 w 1491612"/>
              <a:gd name="connsiteY95" fmla="*/ 2447068 h 6858000"/>
              <a:gd name="connsiteX96" fmla="*/ 415653 w 1491612"/>
              <a:gd name="connsiteY96" fmla="*/ 2425819 h 6858000"/>
              <a:gd name="connsiteX97" fmla="*/ 421652 w 1491612"/>
              <a:gd name="connsiteY97" fmla="*/ 2402874 h 6858000"/>
              <a:gd name="connsiteX98" fmla="*/ 424264 w 1491612"/>
              <a:gd name="connsiteY98" fmla="*/ 2381443 h 6858000"/>
              <a:gd name="connsiteX99" fmla="*/ 400593 w 1491612"/>
              <a:gd name="connsiteY99" fmla="*/ 2261920 h 6858000"/>
              <a:gd name="connsiteX100" fmla="*/ 390480 w 1491612"/>
              <a:gd name="connsiteY100" fmla="*/ 2195378 h 6858000"/>
              <a:gd name="connsiteX101" fmla="*/ 374697 w 1491612"/>
              <a:gd name="connsiteY101" fmla="*/ 2155135 h 6858000"/>
              <a:gd name="connsiteX102" fmla="*/ 372155 w 1491612"/>
              <a:gd name="connsiteY102" fmla="*/ 2118008 h 6858000"/>
              <a:gd name="connsiteX103" fmla="*/ 373148 w 1491612"/>
              <a:gd name="connsiteY103" fmla="*/ 2050531 h 6858000"/>
              <a:gd name="connsiteX104" fmla="*/ 364954 w 1491612"/>
              <a:gd name="connsiteY104" fmla="*/ 1963269 h 6858000"/>
              <a:gd name="connsiteX105" fmla="*/ 346132 w 1491612"/>
              <a:gd name="connsiteY105" fmla="*/ 1906352 h 6858000"/>
              <a:gd name="connsiteX106" fmla="*/ 322689 w 1491612"/>
              <a:gd name="connsiteY106" fmla="*/ 1861531 h 6858000"/>
              <a:gd name="connsiteX107" fmla="*/ 276488 w 1491612"/>
              <a:gd name="connsiteY107" fmla="*/ 1732919 h 6858000"/>
              <a:gd name="connsiteX108" fmla="*/ 248799 w 1491612"/>
              <a:gd name="connsiteY108" fmla="*/ 1663540 h 6858000"/>
              <a:gd name="connsiteX109" fmla="*/ 247925 w 1491612"/>
              <a:gd name="connsiteY109" fmla="*/ 1615777 h 6858000"/>
              <a:gd name="connsiteX110" fmla="*/ 228720 w 1491612"/>
              <a:gd name="connsiteY110" fmla="*/ 1563678 h 6858000"/>
              <a:gd name="connsiteX111" fmla="*/ 241800 w 1491612"/>
              <a:gd name="connsiteY111" fmla="*/ 1519474 h 6858000"/>
              <a:gd name="connsiteX112" fmla="*/ 234542 w 1491612"/>
              <a:gd name="connsiteY112" fmla="*/ 1477995 h 6858000"/>
              <a:gd name="connsiteX113" fmla="*/ 220627 w 1491612"/>
              <a:gd name="connsiteY113" fmla="*/ 1373769 h 6858000"/>
              <a:gd name="connsiteX114" fmla="*/ 228934 w 1491612"/>
              <a:gd name="connsiteY114" fmla="*/ 1307086 h 6858000"/>
              <a:gd name="connsiteX115" fmla="*/ 230122 w 1491612"/>
              <a:gd name="connsiteY115" fmla="*/ 1189033 h 6858000"/>
              <a:gd name="connsiteX116" fmla="*/ 234807 w 1491612"/>
              <a:gd name="connsiteY116" fmla="*/ 1168288 h 6858000"/>
              <a:gd name="connsiteX117" fmla="*/ 227089 w 1491612"/>
              <a:gd name="connsiteY117" fmla="*/ 1142577 h 6858000"/>
              <a:gd name="connsiteX118" fmla="*/ 216395 w 1491612"/>
              <a:gd name="connsiteY118" fmla="*/ 1088484 h 6858000"/>
              <a:gd name="connsiteX119" fmla="*/ 205131 w 1491612"/>
              <a:gd name="connsiteY119" fmla="*/ 1016103 h 6858000"/>
              <a:gd name="connsiteX120" fmla="*/ 206587 w 1491612"/>
              <a:gd name="connsiteY120" fmla="*/ 932283 h 6858000"/>
              <a:gd name="connsiteX121" fmla="*/ 208823 w 1491612"/>
              <a:gd name="connsiteY121" fmla="*/ 915925 h 6858000"/>
              <a:gd name="connsiteX122" fmla="*/ 201452 w 1491612"/>
              <a:gd name="connsiteY122" fmla="*/ 896999 h 6858000"/>
              <a:gd name="connsiteX123" fmla="*/ 170860 w 1491612"/>
              <a:gd name="connsiteY123" fmla="*/ 821517 h 6858000"/>
              <a:gd name="connsiteX124" fmla="*/ 149810 w 1491612"/>
              <a:gd name="connsiteY124" fmla="*/ 751353 h 6858000"/>
              <a:gd name="connsiteX125" fmla="*/ 149368 w 1491612"/>
              <a:gd name="connsiteY125" fmla="*/ 721230 h 6858000"/>
              <a:gd name="connsiteX126" fmla="*/ 135039 w 1491612"/>
              <a:gd name="connsiteY126" fmla="*/ 681659 h 6858000"/>
              <a:gd name="connsiteX127" fmla="*/ 120458 w 1491612"/>
              <a:gd name="connsiteY127" fmla="*/ 635218 h 6858000"/>
              <a:gd name="connsiteX128" fmla="*/ 125469 w 1491612"/>
              <a:gd name="connsiteY128" fmla="*/ 613763 h 6858000"/>
              <a:gd name="connsiteX129" fmla="*/ 111411 w 1491612"/>
              <a:gd name="connsiteY129" fmla="*/ 598582 h 6858000"/>
              <a:gd name="connsiteX130" fmla="*/ 111092 w 1491612"/>
              <a:gd name="connsiteY130" fmla="*/ 576846 h 6858000"/>
              <a:gd name="connsiteX131" fmla="*/ 90718 w 1491612"/>
              <a:gd name="connsiteY131" fmla="*/ 530055 h 6858000"/>
              <a:gd name="connsiteX132" fmla="*/ 89966 w 1491612"/>
              <a:gd name="connsiteY132" fmla="*/ 465389 h 6858000"/>
              <a:gd name="connsiteX133" fmla="*/ 72889 w 1491612"/>
              <a:gd name="connsiteY133" fmla="*/ 424699 h 6858000"/>
              <a:gd name="connsiteX134" fmla="*/ 73264 w 1491612"/>
              <a:gd name="connsiteY134" fmla="*/ 404917 h 6858000"/>
              <a:gd name="connsiteX135" fmla="*/ 53221 w 1491612"/>
              <a:gd name="connsiteY135" fmla="*/ 367211 h 6858000"/>
              <a:gd name="connsiteX136" fmla="*/ 19525 w 1491612"/>
              <a:gd name="connsiteY136" fmla="*/ 268519 h 6858000"/>
              <a:gd name="connsiteX137" fmla="*/ 7008 w 1491612"/>
              <a:gd name="connsiteY137" fmla="*/ 160886 h 6858000"/>
              <a:gd name="connsiteX138" fmla="*/ 2385 w 1491612"/>
              <a:gd name="connsiteY138" fmla="*/ 47336 h 6858000"/>
              <a:gd name="connsiteX139" fmla="*/ 164830 w 1491612"/>
              <a:gd name="connsiteY139" fmla="*/ 0 h 6858000"/>
              <a:gd name="connsiteX0" fmla="*/ 158408 w 1485190"/>
              <a:gd name="connsiteY0" fmla="*/ 0 h 6858000"/>
              <a:gd name="connsiteX1" fmla="*/ 1485190 w 1485190"/>
              <a:gd name="connsiteY1" fmla="*/ 0 h 6858000"/>
              <a:gd name="connsiteX2" fmla="*/ 1485190 w 1485190"/>
              <a:gd name="connsiteY2" fmla="*/ 6858000 h 6858000"/>
              <a:gd name="connsiteX3" fmla="*/ 221884 w 1485190"/>
              <a:gd name="connsiteY3" fmla="*/ 6857735 h 6858000"/>
              <a:gd name="connsiteX4" fmla="*/ 258477 w 1485190"/>
              <a:gd name="connsiteY4" fmla="*/ 6776847 h 6858000"/>
              <a:gd name="connsiteX5" fmla="*/ 269977 w 1485190"/>
              <a:gd name="connsiteY5" fmla="*/ 6737706 h 6858000"/>
              <a:gd name="connsiteX6" fmla="*/ 294716 w 1485190"/>
              <a:gd name="connsiteY6" fmla="*/ 6691589 h 6858000"/>
              <a:gd name="connsiteX7" fmla="*/ 272273 w 1485190"/>
              <a:gd name="connsiteY7" fmla="*/ 6659970 h 6858000"/>
              <a:gd name="connsiteX8" fmla="*/ 287364 w 1485190"/>
              <a:gd name="connsiteY8" fmla="*/ 6636211 h 6858000"/>
              <a:gd name="connsiteX9" fmla="*/ 304808 w 1485190"/>
              <a:gd name="connsiteY9" fmla="*/ 6594177 h 6858000"/>
              <a:gd name="connsiteX10" fmla="*/ 318848 w 1485190"/>
              <a:gd name="connsiteY10" fmla="*/ 6557575 h 6858000"/>
              <a:gd name="connsiteX11" fmla="*/ 371805 w 1485190"/>
              <a:gd name="connsiteY11" fmla="*/ 6492130 h 6858000"/>
              <a:gd name="connsiteX12" fmla="*/ 387492 w 1485190"/>
              <a:gd name="connsiteY12" fmla="*/ 6431610 h 6858000"/>
              <a:gd name="connsiteX13" fmla="*/ 431197 w 1485190"/>
              <a:gd name="connsiteY13" fmla="*/ 6379786 h 6858000"/>
              <a:gd name="connsiteX14" fmla="*/ 414420 w 1485190"/>
              <a:gd name="connsiteY14" fmla="*/ 6334727 h 6858000"/>
              <a:gd name="connsiteX15" fmla="*/ 391835 w 1485190"/>
              <a:gd name="connsiteY15" fmla="*/ 6313295 h 6858000"/>
              <a:gd name="connsiteX16" fmla="*/ 398999 w 1485190"/>
              <a:gd name="connsiteY16" fmla="*/ 6280046 h 6858000"/>
              <a:gd name="connsiteX17" fmla="*/ 381744 w 1485190"/>
              <a:gd name="connsiteY17" fmla="*/ 6270265 h 6858000"/>
              <a:gd name="connsiteX18" fmla="*/ 408772 w 1485190"/>
              <a:gd name="connsiteY18" fmla="*/ 6252834 h 6858000"/>
              <a:gd name="connsiteX19" fmla="*/ 386764 w 1485190"/>
              <a:gd name="connsiteY19" fmla="*/ 6202459 h 6858000"/>
              <a:gd name="connsiteX20" fmla="*/ 385562 w 1485190"/>
              <a:gd name="connsiteY20" fmla="*/ 6153037 h 6858000"/>
              <a:gd name="connsiteX21" fmla="*/ 400977 w 1485190"/>
              <a:gd name="connsiteY21" fmla="*/ 6078132 h 6858000"/>
              <a:gd name="connsiteX22" fmla="*/ 388364 w 1485190"/>
              <a:gd name="connsiteY22" fmla="*/ 6028119 h 6858000"/>
              <a:gd name="connsiteX23" fmla="*/ 373593 w 1485190"/>
              <a:gd name="connsiteY23" fmla="*/ 5926735 h 6858000"/>
              <a:gd name="connsiteX24" fmla="*/ 423105 w 1485190"/>
              <a:gd name="connsiteY24" fmla="*/ 5712857 h 6858000"/>
              <a:gd name="connsiteX25" fmla="*/ 402180 w 1485190"/>
              <a:gd name="connsiteY25" fmla="*/ 5676393 h 6858000"/>
              <a:gd name="connsiteX26" fmla="*/ 441772 w 1485190"/>
              <a:gd name="connsiteY26" fmla="*/ 5563435 h 6858000"/>
              <a:gd name="connsiteX27" fmla="*/ 488902 w 1485190"/>
              <a:gd name="connsiteY27" fmla="*/ 5437125 h 6858000"/>
              <a:gd name="connsiteX28" fmla="*/ 502470 w 1485190"/>
              <a:gd name="connsiteY28" fmla="*/ 5396260 h 6858000"/>
              <a:gd name="connsiteX29" fmla="*/ 518451 w 1485190"/>
              <a:gd name="connsiteY29" fmla="*/ 5330009 h 6858000"/>
              <a:gd name="connsiteX30" fmla="*/ 551944 w 1485190"/>
              <a:gd name="connsiteY30" fmla="*/ 5273739 h 6858000"/>
              <a:gd name="connsiteX31" fmla="*/ 561543 w 1485190"/>
              <a:gd name="connsiteY31" fmla="*/ 5241779 h 6858000"/>
              <a:gd name="connsiteX32" fmla="*/ 572769 w 1485190"/>
              <a:gd name="connsiteY32" fmla="*/ 5225268 h 6858000"/>
              <a:gd name="connsiteX33" fmla="*/ 573789 w 1485190"/>
              <a:gd name="connsiteY33" fmla="*/ 5217684 h 6858000"/>
              <a:gd name="connsiteX34" fmla="*/ 581130 w 1485190"/>
              <a:gd name="connsiteY34" fmla="*/ 5193377 h 6858000"/>
              <a:gd name="connsiteX35" fmla="*/ 584433 w 1485190"/>
              <a:gd name="connsiteY35" fmla="*/ 5179288 h 6858000"/>
              <a:gd name="connsiteX36" fmla="*/ 585417 w 1485190"/>
              <a:gd name="connsiteY36" fmla="*/ 5173621 h 6858000"/>
              <a:gd name="connsiteX37" fmla="*/ 581051 w 1485190"/>
              <a:gd name="connsiteY37" fmla="*/ 5159961 h 6858000"/>
              <a:gd name="connsiteX38" fmla="*/ 587728 w 1485190"/>
              <a:gd name="connsiteY38" fmla="*/ 5144295 h 6858000"/>
              <a:gd name="connsiteX39" fmla="*/ 584661 w 1485190"/>
              <a:gd name="connsiteY39" fmla="*/ 5125185 h 6858000"/>
              <a:gd name="connsiteX40" fmla="*/ 591491 w 1485190"/>
              <a:gd name="connsiteY40" fmla="*/ 5121884 h 6858000"/>
              <a:gd name="connsiteX41" fmla="*/ 598527 w 1485190"/>
              <a:gd name="connsiteY41" fmla="*/ 5067850 h 6858000"/>
              <a:gd name="connsiteX42" fmla="*/ 601258 w 1485190"/>
              <a:gd name="connsiteY42" fmla="*/ 5060861 h 6858000"/>
              <a:gd name="connsiteX43" fmla="*/ 597962 w 1485190"/>
              <a:gd name="connsiteY43" fmla="*/ 5034192 h 6858000"/>
              <a:gd name="connsiteX44" fmla="*/ 599516 w 1485190"/>
              <a:gd name="connsiteY44" fmla="*/ 4993030 h 6858000"/>
              <a:gd name="connsiteX45" fmla="*/ 606425 w 1485190"/>
              <a:gd name="connsiteY45" fmla="*/ 4946844 h 6858000"/>
              <a:gd name="connsiteX46" fmla="*/ 602281 w 1485190"/>
              <a:gd name="connsiteY46" fmla="*/ 4932692 h 6858000"/>
              <a:gd name="connsiteX47" fmla="*/ 617684 w 1485190"/>
              <a:gd name="connsiteY47" fmla="*/ 4858827 h 6858000"/>
              <a:gd name="connsiteX48" fmla="*/ 623587 w 1485190"/>
              <a:gd name="connsiteY48" fmla="*/ 4821170 h 6858000"/>
              <a:gd name="connsiteX49" fmla="*/ 628320 w 1485190"/>
              <a:gd name="connsiteY49" fmla="*/ 4780965 h 6858000"/>
              <a:gd name="connsiteX50" fmla="*/ 629613 w 1485190"/>
              <a:gd name="connsiteY50" fmla="*/ 4750867 h 6858000"/>
              <a:gd name="connsiteX51" fmla="*/ 627420 w 1485190"/>
              <a:gd name="connsiteY51" fmla="*/ 4690749 h 6858000"/>
              <a:gd name="connsiteX52" fmla="*/ 622900 w 1485190"/>
              <a:gd name="connsiteY52" fmla="*/ 4584173 h 6858000"/>
              <a:gd name="connsiteX53" fmla="*/ 617983 w 1485190"/>
              <a:gd name="connsiteY53" fmla="*/ 4444346 h 6858000"/>
              <a:gd name="connsiteX54" fmla="*/ 614548 w 1485190"/>
              <a:gd name="connsiteY54" fmla="*/ 4375228 h 6858000"/>
              <a:gd name="connsiteX55" fmla="*/ 595201 w 1485190"/>
              <a:gd name="connsiteY55" fmla="*/ 4214165 h 6858000"/>
              <a:gd name="connsiteX56" fmla="*/ 599274 w 1485190"/>
              <a:gd name="connsiteY56" fmla="*/ 4090296 h 6858000"/>
              <a:gd name="connsiteX57" fmla="*/ 584530 w 1485190"/>
              <a:gd name="connsiteY57" fmla="*/ 4033999 h 6858000"/>
              <a:gd name="connsiteX58" fmla="*/ 585679 w 1485190"/>
              <a:gd name="connsiteY58" fmla="*/ 4031933 h 6858000"/>
              <a:gd name="connsiteX59" fmla="*/ 584255 w 1485190"/>
              <a:gd name="connsiteY59" fmla="*/ 4013953 h 6858000"/>
              <a:gd name="connsiteX60" fmla="*/ 570550 w 1485190"/>
              <a:gd name="connsiteY60" fmla="*/ 3974753 h 6858000"/>
              <a:gd name="connsiteX61" fmla="*/ 572148 w 1485190"/>
              <a:gd name="connsiteY61" fmla="*/ 3969950 h 6858000"/>
              <a:gd name="connsiteX62" fmla="*/ 565570 w 1485190"/>
              <a:gd name="connsiteY62" fmla="*/ 3933779 h 6858000"/>
              <a:gd name="connsiteX63" fmla="*/ 566901 w 1485190"/>
              <a:gd name="connsiteY63" fmla="*/ 3933093 h 6858000"/>
              <a:gd name="connsiteX64" fmla="*/ 571255 w 1485190"/>
              <a:gd name="connsiteY64" fmla="*/ 3922082 h 6858000"/>
              <a:gd name="connsiteX65" fmla="*/ 576333 w 1485190"/>
              <a:gd name="connsiteY65" fmla="*/ 3901461 h 6858000"/>
              <a:gd name="connsiteX66" fmla="*/ 598927 w 1485190"/>
              <a:gd name="connsiteY66" fmla="*/ 3813873 h 6858000"/>
              <a:gd name="connsiteX67" fmla="*/ 598352 w 1485190"/>
              <a:gd name="connsiteY67" fmla="*/ 3806161 h 6858000"/>
              <a:gd name="connsiteX68" fmla="*/ 598659 w 1485190"/>
              <a:gd name="connsiteY68" fmla="*/ 3805957 h 6858000"/>
              <a:gd name="connsiteX69" fmla="*/ 598686 w 1485190"/>
              <a:gd name="connsiteY69" fmla="*/ 3797724 h 6858000"/>
              <a:gd name="connsiteX70" fmla="*/ 597301 w 1485190"/>
              <a:gd name="connsiteY70" fmla="*/ 3792098 h 6858000"/>
              <a:gd name="connsiteX71" fmla="*/ 596185 w 1485190"/>
              <a:gd name="connsiteY71" fmla="*/ 3777135 h 6858000"/>
              <a:gd name="connsiteX72" fmla="*/ 597918 w 1485190"/>
              <a:gd name="connsiteY72" fmla="*/ 3771656 h 6858000"/>
              <a:gd name="connsiteX73" fmla="*/ 601661 w 1485190"/>
              <a:gd name="connsiteY73" fmla="*/ 3769007 h 6858000"/>
              <a:gd name="connsiteX74" fmla="*/ 601127 w 1485190"/>
              <a:gd name="connsiteY74" fmla="*/ 3767709 h 6858000"/>
              <a:gd name="connsiteX75" fmla="*/ 609823 w 1485190"/>
              <a:gd name="connsiteY75" fmla="*/ 3738082 h 6858000"/>
              <a:gd name="connsiteX76" fmla="*/ 617169 w 1485190"/>
              <a:gd name="connsiteY76" fmla="*/ 3673397 h 6858000"/>
              <a:gd name="connsiteX77" fmla="*/ 616465 w 1485190"/>
              <a:gd name="connsiteY77" fmla="*/ 3637109 h 6858000"/>
              <a:gd name="connsiteX78" fmla="*/ 619908 w 1485190"/>
              <a:gd name="connsiteY78" fmla="*/ 3536883 h 6858000"/>
              <a:gd name="connsiteX79" fmla="*/ 627446 w 1485190"/>
              <a:gd name="connsiteY79" fmla="*/ 3435652 h 6858000"/>
              <a:gd name="connsiteX80" fmla="*/ 629117 w 1485190"/>
              <a:gd name="connsiteY80" fmla="*/ 3307769 h 6858000"/>
              <a:gd name="connsiteX81" fmla="*/ 646680 w 1485190"/>
              <a:gd name="connsiteY81" fmla="*/ 3250522 h 6858000"/>
              <a:gd name="connsiteX82" fmla="*/ 647105 w 1485190"/>
              <a:gd name="connsiteY82" fmla="*/ 3229163 h 6858000"/>
              <a:gd name="connsiteX83" fmla="*/ 648928 w 1485190"/>
              <a:gd name="connsiteY83" fmla="*/ 3217217 h 6858000"/>
              <a:gd name="connsiteX84" fmla="*/ 635763 w 1485190"/>
              <a:gd name="connsiteY84" fmla="*/ 3183755 h 6858000"/>
              <a:gd name="connsiteX85" fmla="*/ 636264 w 1485190"/>
              <a:gd name="connsiteY85" fmla="*/ 3178642 h 6858000"/>
              <a:gd name="connsiteX86" fmla="*/ 623864 w 1485190"/>
              <a:gd name="connsiteY86" fmla="*/ 3158586 h 6858000"/>
              <a:gd name="connsiteX87" fmla="*/ 609049 w 1485190"/>
              <a:gd name="connsiteY87" fmla="*/ 3129034 h 6858000"/>
              <a:gd name="connsiteX88" fmla="*/ 609714 w 1485190"/>
              <a:gd name="connsiteY88" fmla="*/ 3126682 h 6858000"/>
              <a:gd name="connsiteX89" fmla="*/ 600582 w 1485190"/>
              <a:gd name="connsiteY89" fmla="*/ 3114519 h 6858000"/>
              <a:gd name="connsiteX90" fmla="*/ 587191 w 1485190"/>
              <a:gd name="connsiteY90" fmla="*/ 3106272 h 6858000"/>
              <a:gd name="connsiteX91" fmla="*/ 559921 w 1485190"/>
              <a:gd name="connsiteY91" fmla="*/ 2958185 h 6858000"/>
              <a:gd name="connsiteX92" fmla="*/ 502535 w 1485190"/>
              <a:gd name="connsiteY92" fmla="*/ 2762989 h 6858000"/>
              <a:gd name="connsiteX93" fmla="*/ 451453 w 1485190"/>
              <a:gd name="connsiteY93" fmla="*/ 2554718 h 6858000"/>
              <a:gd name="connsiteX94" fmla="*/ 431547 w 1485190"/>
              <a:gd name="connsiteY94" fmla="*/ 2485734 h 6858000"/>
              <a:gd name="connsiteX95" fmla="*/ 422270 w 1485190"/>
              <a:gd name="connsiteY95" fmla="*/ 2447068 h 6858000"/>
              <a:gd name="connsiteX96" fmla="*/ 409231 w 1485190"/>
              <a:gd name="connsiteY96" fmla="*/ 2425819 h 6858000"/>
              <a:gd name="connsiteX97" fmla="*/ 415230 w 1485190"/>
              <a:gd name="connsiteY97" fmla="*/ 2402874 h 6858000"/>
              <a:gd name="connsiteX98" fmla="*/ 417842 w 1485190"/>
              <a:gd name="connsiteY98" fmla="*/ 2381443 h 6858000"/>
              <a:gd name="connsiteX99" fmla="*/ 394171 w 1485190"/>
              <a:gd name="connsiteY99" fmla="*/ 2261920 h 6858000"/>
              <a:gd name="connsiteX100" fmla="*/ 384058 w 1485190"/>
              <a:gd name="connsiteY100" fmla="*/ 2195378 h 6858000"/>
              <a:gd name="connsiteX101" fmla="*/ 368275 w 1485190"/>
              <a:gd name="connsiteY101" fmla="*/ 2155135 h 6858000"/>
              <a:gd name="connsiteX102" fmla="*/ 365733 w 1485190"/>
              <a:gd name="connsiteY102" fmla="*/ 2118008 h 6858000"/>
              <a:gd name="connsiteX103" fmla="*/ 366726 w 1485190"/>
              <a:gd name="connsiteY103" fmla="*/ 2050531 h 6858000"/>
              <a:gd name="connsiteX104" fmla="*/ 358532 w 1485190"/>
              <a:gd name="connsiteY104" fmla="*/ 1963269 h 6858000"/>
              <a:gd name="connsiteX105" fmla="*/ 339710 w 1485190"/>
              <a:gd name="connsiteY105" fmla="*/ 1906352 h 6858000"/>
              <a:gd name="connsiteX106" fmla="*/ 316267 w 1485190"/>
              <a:gd name="connsiteY106" fmla="*/ 1861531 h 6858000"/>
              <a:gd name="connsiteX107" fmla="*/ 270066 w 1485190"/>
              <a:gd name="connsiteY107" fmla="*/ 1732919 h 6858000"/>
              <a:gd name="connsiteX108" fmla="*/ 242377 w 1485190"/>
              <a:gd name="connsiteY108" fmla="*/ 1663540 h 6858000"/>
              <a:gd name="connsiteX109" fmla="*/ 241503 w 1485190"/>
              <a:gd name="connsiteY109" fmla="*/ 1615777 h 6858000"/>
              <a:gd name="connsiteX110" fmla="*/ 222298 w 1485190"/>
              <a:gd name="connsiteY110" fmla="*/ 1563678 h 6858000"/>
              <a:gd name="connsiteX111" fmla="*/ 235378 w 1485190"/>
              <a:gd name="connsiteY111" fmla="*/ 1519474 h 6858000"/>
              <a:gd name="connsiteX112" fmla="*/ 228120 w 1485190"/>
              <a:gd name="connsiteY112" fmla="*/ 1477995 h 6858000"/>
              <a:gd name="connsiteX113" fmla="*/ 214205 w 1485190"/>
              <a:gd name="connsiteY113" fmla="*/ 1373769 h 6858000"/>
              <a:gd name="connsiteX114" fmla="*/ 222512 w 1485190"/>
              <a:gd name="connsiteY114" fmla="*/ 1307086 h 6858000"/>
              <a:gd name="connsiteX115" fmla="*/ 223700 w 1485190"/>
              <a:gd name="connsiteY115" fmla="*/ 1189033 h 6858000"/>
              <a:gd name="connsiteX116" fmla="*/ 228385 w 1485190"/>
              <a:gd name="connsiteY116" fmla="*/ 1168288 h 6858000"/>
              <a:gd name="connsiteX117" fmla="*/ 220667 w 1485190"/>
              <a:gd name="connsiteY117" fmla="*/ 1142577 h 6858000"/>
              <a:gd name="connsiteX118" fmla="*/ 209973 w 1485190"/>
              <a:gd name="connsiteY118" fmla="*/ 1088484 h 6858000"/>
              <a:gd name="connsiteX119" fmla="*/ 198709 w 1485190"/>
              <a:gd name="connsiteY119" fmla="*/ 1016103 h 6858000"/>
              <a:gd name="connsiteX120" fmla="*/ 200165 w 1485190"/>
              <a:gd name="connsiteY120" fmla="*/ 932283 h 6858000"/>
              <a:gd name="connsiteX121" fmla="*/ 202401 w 1485190"/>
              <a:gd name="connsiteY121" fmla="*/ 915925 h 6858000"/>
              <a:gd name="connsiteX122" fmla="*/ 195030 w 1485190"/>
              <a:gd name="connsiteY122" fmla="*/ 896999 h 6858000"/>
              <a:gd name="connsiteX123" fmla="*/ 164438 w 1485190"/>
              <a:gd name="connsiteY123" fmla="*/ 821517 h 6858000"/>
              <a:gd name="connsiteX124" fmla="*/ 143388 w 1485190"/>
              <a:gd name="connsiteY124" fmla="*/ 751353 h 6858000"/>
              <a:gd name="connsiteX125" fmla="*/ 142946 w 1485190"/>
              <a:gd name="connsiteY125" fmla="*/ 721230 h 6858000"/>
              <a:gd name="connsiteX126" fmla="*/ 128617 w 1485190"/>
              <a:gd name="connsiteY126" fmla="*/ 681659 h 6858000"/>
              <a:gd name="connsiteX127" fmla="*/ 114036 w 1485190"/>
              <a:gd name="connsiteY127" fmla="*/ 635218 h 6858000"/>
              <a:gd name="connsiteX128" fmla="*/ 119047 w 1485190"/>
              <a:gd name="connsiteY128" fmla="*/ 613763 h 6858000"/>
              <a:gd name="connsiteX129" fmla="*/ 104989 w 1485190"/>
              <a:gd name="connsiteY129" fmla="*/ 598582 h 6858000"/>
              <a:gd name="connsiteX130" fmla="*/ 104670 w 1485190"/>
              <a:gd name="connsiteY130" fmla="*/ 576846 h 6858000"/>
              <a:gd name="connsiteX131" fmla="*/ 84296 w 1485190"/>
              <a:gd name="connsiteY131" fmla="*/ 530055 h 6858000"/>
              <a:gd name="connsiteX132" fmla="*/ 83544 w 1485190"/>
              <a:gd name="connsiteY132" fmla="*/ 465389 h 6858000"/>
              <a:gd name="connsiteX133" fmla="*/ 66467 w 1485190"/>
              <a:gd name="connsiteY133" fmla="*/ 424699 h 6858000"/>
              <a:gd name="connsiteX134" fmla="*/ 66842 w 1485190"/>
              <a:gd name="connsiteY134" fmla="*/ 404917 h 6858000"/>
              <a:gd name="connsiteX135" fmla="*/ 46799 w 1485190"/>
              <a:gd name="connsiteY135" fmla="*/ 367211 h 6858000"/>
              <a:gd name="connsiteX136" fmla="*/ 13103 w 1485190"/>
              <a:gd name="connsiteY136" fmla="*/ 268519 h 6858000"/>
              <a:gd name="connsiteX137" fmla="*/ 586 w 1485190"/>
              <a:gd name="connsiteY137" fmla="*/ 160886 h 6858000"/>
              <a:gd name="connsiteX138" fmla="*/ 198854 w 1485190"/>
              <a:gd name="connsiteY138" fmla="*/ 55288 h 6858000"/>
              <a:gd name="connsiteX139" fmla="*/ 158408 w 1485190"/>
              <a:gd name="connsiteY139" fmla="*/ 0 h 6858000"/>
              <a:gd name="connsiteX0" fmla="*/ 145305 w 1472087"/>
              <a:gd name="connsiteY0" fmla="*/ 0 h 6858000"/>
              <a:gd name="connsiteX1" fmla="*/ 1472087 w 1472087"/>
              <a:gd name="connsiteY1" fmla="*/ 0 h 6858000"/>
              <a:gd name="connsiteX2" fmla="*/ 1472087 w 1472087"/>
              <a:gd name="connsiteY2" fmla="*/ 6858000 h 6858000"/>
              <a:gd name="connsiteX3" fmla="*/ 208781 w 1472087"/>
              <a:gd name="connsiteY3" fmla="*/ 6857735 h 6858000"/>
              <a:gd name="connsiteX4" fmla="*/ 245374 w 1472087"/>
              <a:gd name="connsiteY4" fmla="*/ 6776847 h 6858000"/>
              <a:gd name="connsiteX5" fmla="*/ 256874 w 1472087"/>
              <a:gd name="connsiteY5" fmla="*/ 6737706 h 6858000"/>
              <a:gd name="connsiteX6" fmla="*/ 281613 w 1472087"/>
              <a:gd name="connsiteY6" fmla="*/ 6691589 h 6858000"/>
              <a:gd name="connsiteX7" fmla="*/ 259170 w 1472087"/>
              <a:gd name="connsiteY7" fmla="*/ 6659970 h 6858000"/>
              <a:gd name="connsiteX8" fmla="*/ 274261 w 1472087"/>
              <a:gd name="connsiteY8" fmla="*/ 6636211 h 6858000"/>
              <a:gd name="connsiteX9" fmla="*/ 291705 w 1472087"/>
              <a:gd name="connsiteY9" fmla="*/ 6594177 h 6858000"/>
              <a:gd name="connsiteX10" fmla="*/ 305745 w 1472087"/>
              <a:gd name="connsiteY10" fmla="*/ 6557575 h 6858000"/>
              <a:gd name="connsiteX11" fmla="*/ 358702 w 1472087"/>
              <a:gd name="connsiteY11" fmla="*/ 6492130 h 6858000"/>
              <a:gd name="connsiteX12" fmla="*/ 374389 w 1472087"/>
              <a:gd name="connsiteY12" fmla="*/ 6431610 h 6858000"/>
              <a:gd name="connsiteX13" fmla="*/ 418094 w 1472087"/>
              <a:gd name="connsiteY13" fmla="*/ 6379786 h 6858000"/>
              <a:gd name="connsiteX14" fmla="*/ 401317 w 1472087"/>
              <a:gd name="connsiteY14" fmla="*/ 6334727 h 6858000"/>
              <a:gd name="connsiteX15" fmla="*/ 378732 w 1472087"/>
              <a:gd name="connsiteY15" fmla="*/ 6313295 h 6858000"/>
              <a:gd name="connsiteX16" fmla="*/ 385896 w 1472087"/>
              <a:gd name="connsiteY16" fmla="*/ 6280046 h 6858000"/>
              <a:gd name="connsiteX17" fmla="*/ 368641 w 1472087"/>
              <a:gd name="connsiteY17" fmla="*/ 6270265 h 6858000"/>
              <a:gd name="connsiteX18" fmla="*/ 395669 w 1472087"/>
              <a:gd name="connsiteY18" fmla="*/ 6252834 h 6858000"/>
              <a:gd name="connsiteX19" fmla="*/ 373661 w 1472087"/>
              <a:gd name="connsiteY19" fmla="*/ 6202459 h 6858000"/>
              <a:gd name="connsiteX20" fmla="*/ 372459 w 1472087"/>
              <a:gd name="connsiteY20" fmla="*/ 6153037 h 6858000"/>
              <a:gd name="connsiteX21" fmla="*/ 387874 w 1472087"/>
              <a:gd name="connsiteY21" fmla="*/ 6078132 h 6858000"/>
              <a:gd name="connsiteX22" fmla="*/ 375261 w 1472087"/>
              <a:gd name="connsiteY22" fmla="*/ 6028119 h 6858000"/>
              <a:gd name="connsiteX23" fmla="*/ 360490 w 1472087"/>
              <a:gd name="connsiteY23" fmla="*/ 5926735 h 6858000"/>
              <a:gd name="connsiteX24" fmla="*/ 410002 w 1472087"/>
              <a:gd name="connsiteY24" fmla="*/ 5712857 h 6858000"/>
              <a:gd name="connsiteX25" fmla="*/ 389077 w 1472087"/>
              <a:gd name="connsiteY25" fmla="*/ 5676393 h 6858000"/>
              <a:gd name="connsiteX26" fmla="*/ 428669 w 1472087"/>
              <a:gd name="connsiteY26" fmla="*/ 5563435 h 6858000"/>
              <a:gd name="connsiteX27" fmla="*/ 475799 w 1472087"/>
              <a:gd name="connsiteY27" fmla="*/ 5437125 h 6858000"/>
              <a:gd name="connsiteX28" fmla="*/ 489367 w 1472087"/>
              <a:gd name="connsiteY28" fmla="*/ 5396260 h 6858000"/>
              <a:gd name="connsiteX29" fmla="*/ 505348 w 1472087"/>
              <a:gd name="connsiteY29" fmla="*/ 5330009 h 6858000"/>
              <a:gd name="connsiteX30" fmla="*/ 538841 w 1472087"/>
              <a:gd name="connsiteY30" fmla="*/ 5273739 h 6858000"/>
              <a:gd name="connsiteX31" fmla="*/ 548440 w 1472087"/>
              <a:gd name="connsiteY31" fmla="*/ 5241779 h 6858000"/>
              <a:gd name="connsiteX32" fmla="*/ 559666 w 1472087"/>
              <a:gd name="connsiteY32" fmla="*/ 5225268 h 6858000"/>
              <a:gd name="connsiteX33" fmla="*/ 560686 w 1472087"/>
              <a:gd name="connsiteY33" fmla="*/ 5217684 h 6858000"/>
              <a:gd name="connsiteX34" fmla="*/ 568027 w 1472087"/>
              <a:gd name="connsiteY34" fmla="*/ 5193377 h 6858000"/>
              <a:gd name="connsiteX35" fmla="*/ 571330 w 1472087"/>
              <a:gd name="connsiteY35" fmla="*/ 5179288 h 6858000"/>
              <a:gd name="connsiteX36" fmla="*/ 572314 w 1472087"/>
              <a:gd name="connsiteY36" fmla="*/ 5173621 h 6858000"/>
              <a:gd name="connsiteX37" fmla="*/ 567948 w 1472087"/>
              <a:gd name="connsiteY37" fmla="*/ 5159961 h 6858000"/>
              <a:gd name="connsiteX38" fmla="*/ 574625 w 1472087"/>
              <a:gd name="connsiteY38" fmla="*/ 5144295 h 6858000"/>
              <a:gd name="connsiteX39" fmla="*/ 571558 w 1472087"/>
              <a:gd name="connsiteY39" fmla="*/ 5125185 h 6858000"/>
              <a:gd name="connsiteX40" fmla="*/ 578388 w 1472087"/>
              <a:gd name="connsiteY40" fmla="*/ 5121884 h 6858000"/>
              <a:gd name="connsiteX41" fmla="*/ 585424 w 1472087"/>
              <a:gd name="connsiteY41" fmla="*/ 5067850 h 6858000"/>
              <a:gd name="connsiteX42" fmla="*/ 588155 w 1472087"/>
              <a:gd name="connsiteY42" fmla="*/ 5060861 h 6858000"/>
              <a:gd name="connsiteX43" fmla="*/ 584859 w 1472087"/>
              <a:gd name="connsiteY43" fmla="*/ 5034192 h 6858000"/>
              <a:gd name="connsiteX44" fmla="*/ 586413 w 1472087"/>
              <a:gd name="connsiteY44" fmla="*/ 4993030 h 6858000"/>
              <a:gd name="connsiteX45" fmla="*/ 593322 w 1472087"/>
              <a:gd name="connsiteY45" fmla="*/ 4946844 h 6858000"/>
              <a:gd name="connsiteX46" fmla="*/ 589178 w 1472087"/>
              <a:gd name="connsiteY46" fmla="*/ 4932692 h 6858000"/>
              <a:gd name="connsiteX47" fmla="*/ 604581 w 1472087"/>
              <a:gd name="connsiteY47" fmla="*/ 4858827 h 6858000"/>
              <a:gd name="connsiteX48" fmla="*/ 610484 w 1472087"/>
              <a:gd name="connsiteY48" fmla="*/ 4821170 h 6858000"/>
              <a:gd name="connsiteX49" fmla="*/ 615217 w 1472087"/>
              <a:gd name="connsiteY49" fmla="*/ 4780965 h 6858000"/>
              <a:gd name="connsiteX50" fmla="*/ 616510 w 1472087"/>
              <a:gd name="connsiteY50" fmla="*/ 4750867 h 6858000"/>
              <a:gd name="connsiteX51" fmla="*/ 614317 w 1472087"/>
              <a:gd name="connsiteY51" fmla="*/ 4690749 h 6858000"/>
              <a:gd name="connsiteX52" fmla="*/ 609797 w 1472087"/>
              <a:gd name="connsiteY52" fmla="*/ 4584173 h 6858000"/>
              <a:gd name="connsiteX53" fmla="*/ 604880 w 1472087"/>
              <a:gd name="connsiteY53" fmla="*/ 4444346 h 6858000"/>
              <a:gd name="connsiteX54" fmla="*/ 601445 w 1472087"/>
              <a:gd name="connsiteY54" fmla="*/ 4375228 h 6858000"/>
              <a:gd name="connsiteX55" fmla="*/ 582098 w 1472087"/>
              <a:gd name="connsiteY55" fmla="*/ 4214165 h 6858000"/>
              <a:gd name="connsiteX56" fmla="*/ 586171 w 1472087"/>
              <a:gd name="connsiteY56" fmla="*/ 4090296 h 6858000"/>
              <a:gd name="connsiteX57" fmla="*/ 571427 w 1472087"/>
              <a:gd name="connsiteY57" fmla="*/ 4033999 h 6858000"/>
              <a:gd name="connsiteX58" fmla="*/ 572576 w 1472087"/>
              <a:gd name="connsiteY58" fmla="*/ 4031933 h 6858000"/>
              <a:gd name="connsiteX59" fmla="*/ 571152 w 1472087"/>
              <a:gd name="connsiteY59" fmla="*/ 4013953 h 6858000"/>
              <a:gd name="connsiteX60" fmla="*/ 557447 w 1472087"/>
              <a:gd name="connsiteY60" fmla="*/ 3974753 h 6858000"/>
              <a:gd name="connsiteX61" fmla="*/ 559045 w 1472087"/>
              <a:gd name="connsiteY61" fmla="*/ 3969950 h 6858000"/>
              <a:gd name="connsiteX62" fmla="*/ 552467 w 1472087"/>
              <a:gd name="connsiteY62" fmla="*/ 3933779 h 6858000"/>
              <a:gd name="connsiteX63" fmla="*/ 553798 w 1472087"/>
              <a:gd name="connsiteY63" fmla="*/ 3933093 h 6858000"/>
              <a:gd name="connsiteX64" fmla="*/ 558152 w 1472087"/>
              <a:gd name="connsiteY64" fmla="*/ 3922082 h 6858000"/>
              <a:gd name="connsiteX65" fmla="*/ 563230 w 1472087"/>
              <a:gd name="connsiteY65" fmla="*/ 3901461 h 6858000"/>
              <a:gd name="connsiteX66" fmla="*/ 585824 w 1472087"/>
              <a:gd name="connsiteY66" fmla="*/ 3813873 h 6858000"/>
              <a:gd name="connsiteX67" fmla="*/ 585249 w 1472087"/>
              <a:gd name="connsiteY67" fmla="*/ 3806161 h 6858000"/>
              <a:gd name="connsiteX68" fmla="*/ 585556 w 1472087"/>
              <a:gd name="connsiteY68" fmla="*/ 3805957 h 6858000"/>
              <a:gd name="connsiteX69" fmla="*/ 585583 w 1472087"/>
              <a:gd name="connsiteY69" fmla="*/ 3797724 h 6858000"/>
              <a:gd name="connsiteX70" fmla="*/ 584198 w 1472087"/>
              <a:gd name="connsiteY70" fmla="*/ 3792098 h 6858000"/>
              <a:gd name="connsiteX71" fmla="*/ 583082 w 1472087"/>
              <a:gd name="connsiteY71" fmla="*/ 3777135 h 6858000"/>
              <a:gd name="connsiteX72" fmla="*/ 584815 w 1472087"/>
              <a:gd name="connsiteY72" fmla="*/ 3771656 h 6858000"/>
              <a:gd name="connsiteX73" fmla="*/ 588558 w 1472087"/>
              <a:gd name="connsiteY73" fmla="*/ 3769007 h 6858000"/>
              <a:gd name="connsiteX74" fmla="*/ 588024 w 1472087"/>
              <a:gd name="connsiteY74" fmla="*/ 3767709 h 6858000"/>
              <a:gd name="connsiteX75" fmla="*/ 596720 w 1472087"/>
              <a:gd name="connsiteY75" fmla="*/ 3738082 h 6858000"/>
              <a:gd name="connsiteX76" fmla="*/ 604066 w 1472087"/>
              <a:gd name="connsiteY76" fmla="*/ 3673397 h 6858000"/>
              <a:gd name="connsiteX77" fmla="*/ 603362 w 1472087"/>
              <a:gd name="connsiteY77" fmla="*/ 3637109 h 6858000"/>
              <a:gd name="connsiteX78" fmla="*/ 606805 w 1472087"/>
              <a:gd name="connsiteY78" fmla="*/ 3536883 h 6858000"/>
              <a:gd name="connsiteX79" fmla="*/ 614343 w 1472087"/>
              <a:gd name="connsiteY79" fmla="*/ 3435652 h 6858000"/>
              <a:gd name="connsiteX80" fmla="*/ 616014 w 1472087"/>
              <a:gd name="connsiteY80" fmla="*/ 3307769 h 6858000"/>
              <a:gd name="connsiteX81" fmla="*/ 633577 w 1472087"/>
              <a:gd name="connsiteY81" fmla="*/ 3250522 h 6858000"/>
              <a:gd name="connsiteX82" fmla="*/ 634002 w 1472087"/>
              <a:gd name="connsiteY82" fmla="*/ 3229163 h 6858000"/>
              <a:gd name="connsiteX83" fmla="*/ 635825 w 1472087"/>
              <a:gd name="connsiteY83" fmla="*/ 3217217 h 6858000"/>
              <a:gd name="connsiteX84" fmla="*/ 622660 w 1472087"/>
              <a:gd name="connsiteY84" fmla="*/ 3183755 h 6858000"/>
              <a:gd name="connsiteX85" fmla="*/ 623161 w 1472087"/>
              <a:gd name="connsiteY85" fmla="*/ 3178642 h 6858000"/>
              <a:gd name="connsiteX86" fmla="*/ 610761 w 1472087"/>
              <a:gd name="connsiteY86" fmla="*/ 3158586 h 6858000"/>
              <a:gd name="connsiteX87" fmla="*/ 595946 w 1472087"/>
              <a:gd name="connsiteY87" fmla="*/ 3129034 h 6858000"/>
              <a:gd name="connsiteX88" fmla="*/ 596611 w 1472087"/>
              <a:gd name="connsiteY88" fmla="*/ 3126682 h 6858000"/>
              <a:gd name="connsiteX89" fmla="*/ 587479 w 1472087"/>
              <a:gd name="connsiteY89" fmla="*/ 3114519 h 6858000"/>
              <a:gd name="connsiteX90" fmla="*/ 574088 w 1472087"/>
              <a:gd name="connsiteY90" fmla="*/ 3106272 h 6858000"/>
              <a:gd name="connsiteX91" fmla="*/ 546818 w 1472087"/>
              <a:gd name="connsiteY91" fmla="*/ 2958185 h 6858000"/>
              <a:gd name="connsiteX92" fmla="*/ 489432 w 1472087"/>
              <a:gd name="connsiteY92" fmla="*/ 2762989 h 6858000"/>
              <a:gd name="connsiteX93" fmla="*/ 438350 w 1472087"/>
              <a:gd name="connsiteY93" fmla="*/ 2554718 h 6858000"/>
              <a:gd name="connsiteX94" fmla="*/ 418444 w 1472087"/>
              <a:gd name="connsiteY94" fmla="*/ 2485734 h 6858000"/>
              <a:gd name="connsiteX95" fmla="*/ 409167 w 1472087"/>
              <a:gd name="connsiteY95" fmla="*/ 2447068 h 6858000"/>
              <a:gd name="connsiteX96" fmla="*/ 396128 w 1472087"/>
              <a:gd name="connsiteY96" fmla="*/ 2425819 h 6858000"/>
              <a:gd name="connsiteX97" fmla="*/ 402127 w 1472087"/>
              <a:gd name="connsiteY97" fmla="*/ 2402874 h 6858000"/>
              <a:gd name="connsiteX98" fmla="*/ 404739 w 1472087"/>
              <a:gd name="connsiteY98" fmla="*/ 2381443 h 6858000"/>
              <a:gd name="connsiteX99" fmla="*/ 381068 w 1472087"/>
              <a:gd name="connsiteY99" fmla="*/ 2261920 h 6858000"/>
              <a:gd name="connsiteX100" fmla="*/ 370955 w 1472087"/>
              <a:gd name="connsiteY100" fmla="*/ 2195378 h 6858000"/>
              <a:gd name="connsiteX101" fmla="*/ 355172 w 1472087"/>
              <a:gd name="connsiteY101" fmla="*/ 2155135 h 6858000"/>
              <a:gd name="connsiteX102" fmla="*/ 352630 w 1472087"/>
              <a:gd name="connsiteY102" fmla="*/ 2118008 h 6858000"/>
              <a:gd name="connsiteX103" fmla="*/ 353623 w 1472087"/>
              <a:gd name="connsiteY103" fmla="*/ 2050531 h 6858000"/>
              <a:gd name="connsiteX104" fmla="*/ 345429 w 1472087"/>
              <a:gd name="connsiteY104" fmla="*/ 1963269 h 6858000"/>
              <a:gd name="connsiteX105" fmla="*/ 326607 w 1472087"/>
              <a:gd name="connsiteY105" fmla="*/ 1906352 h 6858000"/>
              <a:gd name="connsiteX106" fmla="*/ 303164 w 1472087"/>
              <a:gd name="connsiteY106" fmla="*/ 1861531 h 6858000"/>
              <a:gd name="connsiteX107" fmla="*/ 256963 w 1472087"/>
              <a:gd name="connsiteY107" fmla="*/ 1732919 h 6858000"/>
              <a:gd name="connsiteX108" fmla="*/ 229274 w 1472087"/>
              <a:gd name="connsiteY108" fmla="*/ 1663540 h 6858000"/>
              <a:gd name="connsiteX109" fmla="*/ 228400 w 1472087"/>
              <a:gd name="connsiteY109" fmla="*/ 1615777 h 6858000"/>
              <a:gd name="connsiteX110" fmla="*/ 209195 w 1472087"/>
              <a:gd name="connsiteY110" fmla="*/ 1563678 h 6858000"/>
              <a:gd name="connsiteX111" fmla="*/ 222275 w 1472087"/>
              <a:gd name="connsiteY111" fmla="*/ 1519474 h 6858000"/>
              <a:gd name="connsiteX112" fmla="*/ 215017 w 1472087"/>
              <a:gd name="connsiteY112" fmla="*/ 1477995 h 6858000"/>
              <a:gd name="connsiteX113" fmla="*/ 201102 w 1472087"/>
              <a:gd name="connsiteY113" fmla="*/ 1373769 h 6858000"/>
              <a:gd name="connsiteX114" fmla="*/ 209409 w 1472087"/>
              <a:gd name="connsiteY114" fmla="*/ 1307086 h 6858000"/>
              <a:gd name="connsiteX115" fmla="*/ 210597 w 1472087"/>
              <a:gd name="connsiteY115" fmla="*/ 1189033 h 6858000"/>
              <a:gd name="connsiteX116" fmla="*/ 215282 w 1472087"/>
              <a:gd name="connsiteY116" fmla="*/ 1168288 h 6858000"/>
              <a:gd name="connsiteX117" fmla="*/ 207564 w 1472087"/>
              <a:gd name="connsiteY117" fmla="*/ 1142577 h 6858000"/>
              <a:gd name="connsiteX118" fmla="*/ 196870 w 1472087"/>
              <a:gd name="connsiteY118" fmla="*/ 1088484 h 6858000"/>
              <a:gd name="connsiteX119" fmla="*/ 185606 w 1472087"/>
              <a:gd name="connsiteY119" fmla="*/ 1016103 h 6858000"/>
              <a:gd name="connsiteX120" fmla="*/ 187062 w 1472087"/>
              <a:gd name="connsiteY120" fmla="*/ 932283 h 6858000"/>
              <a:gd name="connsiteX121" fmla="*/ 189298 w 1472087"/>
              <a:gd name="connsiteY121" fmla="*/ 915925 h 6858000"/>
              <a:gd name="connsiteX122" fmla="*/ 181927 w 1472087"/>
              <a:gd name="connsiteY122" fmla="*/ 896999 h 6858000"/>
              <a:gd name="connsiteX123" fmla="*/ 151335 w 1472087"/>
              <a:gd name="connsiteY123" fmla="*/ 821517 h 6858000"/>
              <a:gd name="connsiteX124" fmla="*/ 130285 w 1472087"/>
              <a:gd name="connsiteY124" fmla="*/ 751353 h 6858000"/>
              <a:gd name="connsiteX125" fmla="*/ 129843 w 1472087"/>
              <a:gd name="connsiteY125" fmla="*/ 721230 h 6858000"/>
              <a:gd name="connsiteX126" fmla="*/ 115514 w 1472087"/>
              <a:gd name="connsiteY126" fmla="*/ 681659 h 6858000"/>
              <a:gd name="connsiteX127" fmla="*/ 100933 w 1472087"/>
              <a:gd name="connsiteY127" fmla="*/ 635218 h 6858000"/>
              <a:gd name="connsiteX128" fmla="*/ 105944 w 1472087"/>
              <a:gd name="connsiteY128" fmla="*/ 613763 h 6858000"/>
              <a:gd name="connsiteX129" fmla="*/ 91886 w 1472087"/>
              <a:gd name="connsiteY129" fmla="*/ 598582 h 6858000"/>
              <a:gd name="connsiteX130" fmla="*/ 91567 w 1472087"/>
              <a:gd name="connsiteY130" fmla="*/ 576846 h 6858000"/>
              <a:gd name="connsiteX131" fmla="*/ 71193 w 1472087"/>
              <a:gd name="connsiteY131" fmla="*/ 530055 h 6858000"/>
              <a:gd name="connsiteX132" fmla="*/ 70441 w 1472087"/>
              <a:gd name="connsiteY132" fmla="*/ 465389 h 6858000"/>
              <a:gd name="connsiteX133" fmla="*/ 53364 w 1472087"/>
              <a:gd name="connsiteY133" fmla="*/ 424699 h 6858000"/>
              <a:gd name="connsiteX134" fmla="*/ 53739 w 1472087"/>
              <a:gd name="connsiteY134" fmla="*/ 404917 h 6858000"/>
              <a:gd name="connsiteX135" fmla="*/ 33696 w 1472087"/>
              <a:gd name="connsiteY135" fmla="*/ 367211 h 6858000"/>
              <a:gd name="connsiteX136" fmla="*/ 0 w 1472087"/>
              <a:gd name="connsiteY136" fmla="*/ 268519 h 6858000"/>
              <a:gd name="connsiteX137" fmla="*/ 173467 w 1472087"/>
              <a:gd name="connsiteY137" fmla="*/ 144983 h 6858000"/>
              <a:gd name="connsiteX138" fmla="*/ 185751 w 1472087"/>
              <a:gd name="connsiteY138" fmla="*/ 55288 h 6858000"/>
              <a:gd name="connsiteX139" fmla="*/ 145305 w 1472087"/>
              <a:gd name="connsiteY139" fmla="*/ 0 h 6858000"/>
              <a:gd name="connsiteX0" fmla="*/ 112107 w 1438889"/>
              <a:gd name="connsiteY0" fmla="*/ 0 h 6858000"/>
              <a:gd name="connsiteX1" fmla="*/ 1438889 w 1438889"/>
              <a:gd name="connsiteY1" fmla="*/ 0 h 6858000"/>
              <a:gd name="connsiteX2" fmla="*/ 1438889 w 1438889"/>
              <a:gd name="connsiteY2" fmla="*/ 6858000 h 6858000"/>
              <a:gd name="connsiteX3" fmla="*/ 175583 w 1438889"/>
              <a:gd name="connsiteY3" fmla="*/ 6857735 h 6858000"/>
              <a:gd name="connsiteX4" fmla="*/ 212176 w 1438889"/>
              <a:gd name="connsiteY4" fmla="*/ 6776847 h 6858000"/>
              <a:gd name="connsiteX5" fmla="*/ 223676 w 1438889"/>
              <a:gd name="connsiteY5" fmla="*/ 6737706 h 6858000"/>
              <a:gd name="connsiteX6" fmla="*/ 248415 w 1438889"/>
              <a:gd name="connsiteY6" fmla="*/ 6691589 h 6858000"/>
              <a:gd name="connsiteX7" fmla="*/ 225972 w 1438889"/>
              <a:gd name="connsiteY7" fmla="*/ 6659970 h 6858000"/>
              <a:gd name="connsiteX8" fmla="*/ 241063 w 1438889"/>
              <a:gd name="connsiteY8" fmla="*/ 6636211 h 6858000"/>
              <a:gd name="connsiteX9" fmla="*/ 258507 w 1438889"/>
              <a:gd name="connsiteY9" fmla="*/ 6594177 h 6858000"/>
              <a:gd name="connsiteX10" fmla="*/ 272547 w 1438889"/>
              <a:gd name="connsiteY10" fmla="*/ 6557575 h 6858000"/>
              <a:gd name="connsiteX11" fmla="*/ 325504 w 1438889"/>
              <a:gd name="connsiteY11" fmla="*/ 6492130 h 6858000"/>
              <a:gd name="connsiteX12" fmla="*/ 341191 w 1438889"/>
              <a:gd name="connsiteY12" fmla="*/ 6431610 h 6858000"/>
              <a:gd name="connsiteX13" fmla="*/ 384896 w 1438889"/>
              <a:gd name="connsiteY13" fmla="*/ 6379786 h 6858000"/>
              <a:gd name="connsiteX14" fmla="*/ 368119 w 1438889"/>
              <a:gd name="connsiteY14" fmla="*/ 6334727 h 6858000"/>
              <a:gd name="connsiteX15" fmla="*/ 345534 w 1438889"/>
              <a:gd name="connsiteY15" fmla="*/ 6313295 h 6858000"/>
              <a:gd name="connsiteX16" fmla="*/ 352698 w 1438889"/>
              <a:gd name="connsiteY16" fmla="*/ 6280046 h 6858000"/>
              <a:gd name="connsiteX17" fmla="*/ 335443 w 1438889"/>
              <a:gd name="connsiteY17" fmla="*/ 6270265 h 6858000"/>
              <a:gd name="connsiteX18" fmla="*/ 362471 w 1438889"/>
              <a:gd name="connsiteY18" fmla="*/ 6252834 h 6858000"/>
              <a:gd name="connsiteX19" fmla="*/ 340463 w 1438889"/>
              <a:gd name="connsiteY19" fmla="*/ 6202459 h 6858000"/>
              <a:gd name="connsiteX20" fmla="*/ 339261 w 1438889"/>
              <a:gd name="connsiteY20" fmla="*/ 6153037 h 6858000"/>
              <a:gd name="connsiteX21" fmla="*/ 354676 w 1438889"/>
              <a:gd name="connsiteY21" fmla="*/ 6078132 h 6858000"/>
              <a:gd name="connsiteX22" fmla="*/ 342063 w 1438889"/>
              <a:gd name="connsiteY22" fmla="*/ 6028119 h 6858000"/>
              <a:gd name="connsiteX23" fmla="*/ 327292 w 1438889"/>
              <a:gd name="connsiteY23" fmla="*/ 5926735 h 6858000"/>
              <a:gd name="connsiteX24" fmla="*/ 376804 w 1438889"/>
              <a:gd name="connsiteY24" fmla="*/ 5712857 h 6858000"/>
              <a:gd name="connsiteX25" fmla="*/ 355879 w 1438889"/>
              <a:gd name="connsiteY25" fmla="*/ 5676393 h 6858000"/>
              <a:gd name="connsiteX26" fmla="*/ 395471 w 1438889"/>
              <a:gd name="connsiteY26" fmla="*/ 5563435 h 6858000"/>
              <a:gd name="connsiteX27" fmla="*/ 442601 w 1438889"/>
              <a:gd name="connsiteY27" fmla="*/ 5437125 h 6858000"/>
              <a:gd name="connsiteX28" fmla="*/ 456169 w 1438889"/>
              <a:gd name="connsiteY28" fmla="*/ 5396260 h 6858000"/>
              <a:gd name="connsiteX29" fmla="*/ 472150 w 1438889"/>
              <a:gd name="connsiteY29" fmla="*/ 5330009 h 6858000"/>
              <a:gd name="connsiteX30" fmla="*/ 505643 w 1438889"/>
              <a:gd name="connsiteY30" fmla="*/ 5273739 h 6858000"/>
              <a:gd name="connsiteX31" fmla="*/ 515242 w 1438889"/>
              <a:gd name="connsiteY31" fmla="*/ 5241779 h 6858000"/>
              <a:gd name="connsiteX32" fmla="*/ 526468 w 1438889"/>
              <a:gd name="connsiteY32" fmla="*/ 5225268 h 6858000"/>
              <a:gd name="connsiteX33" fmla="*/ 527488 w 1438889"/>
              <a:gd name="connsiteY33" fmla="*/ 5217684 h 6858000"/>
              <a:gd name="connsiteX34" fmla="*/ 534829 w 1438889"/>
              <a:gd name="connsiteY34" fmla="*/ 5193377 h 6858000"/>
              <a:gd name="connsiteX35" fmla="*/ 538132 w 1438889"/>
              <a:gd name="connsiteY35" fmla="*/ 5179288 h 6858000"/>
              <a:gd name="connsiteX36" fmla="*/ 539116 w 1438889"/>
              <a:gd name="connsiteY36" fmla="*/ 5173621 h 6858000"/>
              <a:gd name="connsiteX37" fmla="*/ 534750 w 1438889"/>
              <a:gd name="connsiteY37" fmla="*/ 5159961 h 6858000"/>
              <a:gd name="connsiteX38" fmla="*/ 541427 w 1438889"/>
              <a:gd name="connsiteY38" fmla="*/ 5144295 h 6858000"/>
              <a:gd name="connsiteX39" fmla="*/ 538360 w 1438889"/>
              <a:gd name="connsiteY39" fmla="*/ 5125185 h 6858000"/>
              <a:gd name="connsiteX40" fmla="*/ 545190 w 1438889"/>
              <a:gd name="connsiteY40" fmla="*/ 5121884 h 6858000"/>
              <a:gd name="connsiteX41" fmla="*/ 552226 w 1438889"/>
              <a:gd name="connsiteY41" fmla="*/ 5067850 h 6858000"/>
              <a:gd name="connsiteX42" fmla="*/ 554957 w 1438889"/>
              <a:gd name="connsiteY42" fmla="*/ 5060861 h 6858000"/>
              <a:gd name="connsiteX43" fmla="*/ 551661 w 1438889"/>
              <a:gd name="connsiteY43" fmla="*/ 5034192 h 6858000"/>
              <a:gd name="connsiteX44" fmla="*/ 553215 w 1438889"/>
              <a:gd name="connsiteY44" fmla="*/ 4993030 h 6858000"/>
              <a:gd name="connsiteX45" fmla="*/ 560124 w 1438889"/>
              <a:gd name="connsiteY45" fmla="*/ 4946844 h 6858000"/>
              <a:gd name="connsiteX46" fmla="*/ 555980 w 1438889"/>
              <a:gd name="connsiteY46" fmla="*/ 4932692 h 6858000"/>
              <a:gd name="connsiteX47" fmla="*/ 571383 w 1438889"/>
              <a:gd name="connsiteY47" fmla="*/ 4858827 h 6858000"/>
              <a:gd name="connsiteX48" fmla="*/ 577286 w 1438889"/>
              <a:gd name="connsiteY48" fmla="*/ 4821170 h 6858000"/>
              <a:gd name="connsiteX49" fmla="*/ 582019 w 1438889"/>
              <a:gd name="connsiteY49" fmla="*/ 4780965 h 6858000"/>
              <a:gd name="connsiteX50" fmla="*/ 583312 w 1438889"/>
              <a:gd name="connsiteY50" fmla="*/ 4750867 h 6858000"/>
              <a:gd name="connsiteX51" fmla="*/ 581119 w 1438889"/>
              <a:gd name="connsiteY51" fmla="*/ 4690749 h 6858000"/>
              <a:gd name="connsiteX52" fmla="*/ 576599 w 1438889"/>
              <a:gd name="connsiteY52" fmla="*/ 4584173 h 6858000"/>
              <a:gd name="connsiteX53" fmla="*/ 571682 w 1438889"/>
              <a:gd name="connsiteY53" fmla="*/ 4444346 h 6858000"/>
              <a:gd name="connsiteX54" fmla="*/ 568247 w 1438889"/>
              <a:gd name="connsiteY54" fmla="*/ 4375228 h 6858000"/>
              <a:gd name="connsiteX55" fmla="*/ 548900 w 1438889"/>
              <a:gd name="connsiteY55" fmla="*/ 4214165 h 6858000"/>
              <a:gd name="connsiteX56" fmla="*/ 552973 w 1438889"/>
              <a:gd name="connsiteY56" fmla="*/ 4090296 h 6858000"/>
              <a:gd name="connsiteX57" fmla="*/ 538229 w 1438889"/>
              <a:gd name="connsiteY57" fmla="*/ 4033999 h 6858000"/>
              <a:gd name="connsiteX58" fmla="*/ 539378 w 1438889"/>
              <a:gd name="connsiteY58" fmla="*/ 4031933 h 6858000"/>
              <a:gd name="connsiteX59" fmla="*/ 537954 w 1438889"/>
              <a:gd name="connsiteY59" fmla="*/ 4013953 h 6858000"/>
              <a:gd name="connsiteX60" fmla="*/ 524249 w 1438889"/>
              <a:gd name="connsiteY60" fmla="*/ 3974753 h 6858000"/>
              <a:gd name="connsiteX61" fmla="*/ 525847 w 1438889"/>
              <a:gd name="connsiteY61" fmla="*/ 3969950 h 6858000"/>
              <a:gd name="connsiteX62" fmla="*/ 519269 w 1438889"/>
              <a:gd name="connsiteY62" fmla="*/ 3933779 h 6858000"/>
              <a:gd name="connsiteX63" fmla="*/ 520600 w 1438889"/>
              <a:gd name="connsiteY63" fmla="*/ 3933093 h 6858000"/>
              <a:gd name="connsiteX64" fmla="*/ 524954 w 1438889"/>
              <a:gd name="connsiteY64" fmla="*/ 3922082 h 6858000"/>
              <a:gd name="connsiteX65" fmla="*/ 530032 w 1438889"/>
              <a:gd name="connsiteY65" fmla="*/ 3901461 h 6858000"/>
              <a:gd name="connsiteX66" fmla="*/ 552626 w 1438889"/>
              <a:gd name="connsiteY66" fmla="*/ 3813873 h 6858000"/>
              <a:gd name="connsiteX67" fmla="*/ 552051 w 1438889"/>
              <a:gd name="connsiteY67" fmla="*/ 3806161 h 6858000"/>
              <a:gd name="connsiteX68" fmla="*/ 552358 w 1438889"/>
              <a:gd name="connsiteY68" fmla="*/ 3805957 h 6858000"/>
              <a:gd name="connsiteX69" fmla="*/ 552385 w 1438889"/>
              <a:gd name="connsiteY69" fmla="*/ 3797724 h 6858000"/>
              <a:gd name="connsiteX70" fmla="*/ 551000 w 1438889"/>
              <a:gd name="connsiteY70" fmla="*/ 3792098 h 6858000"/>
              <a:gd name="connsiteX71" fmla="*/ 549884 w 1438889"/>
              <a:gd name="connsiteY71" fmla="*/ 3777135 h 6858000"/>
              <a:gd name="connsiteX72" fmla="*/ 551617 w 1438889"/>
              <a:gd name="connsiteY72" fmla="*/ 3771656 h 6858000"/>
              <a:gd name="connsiteX73" fmla="*/ 555360 w 1438889"/>
              <a:gd name="connsiteY73" fmla="*/ 3769007 h 6858000"/>
              <a:gd name="connsiteX74" fmla="*/ 554826 w 1438889"/>
              <a:gd name="connsiteY74" fmla="*/ 3767709 h 6858000"/>
              <a:gd name="connsiteX75" fmla="*/ 563522 w 1438889"/>
              <a:gd name="connsiteY75" fmla="*/ 3738082 h 6858000"/>
              <a:gd name="connsiteX76" fmla="*/ 570868 w 1438889"/>
              <a:gd name="connsiteY76" fmla="*/ 3673397 h 6858000"/>
              <a:gd name="connsiteX77" fmla="*/ 570164 w 1438889"/>
              <a:gd name="connsiteY77" fmla="*/ 3637109 h 6858000"/>
              <a:gd name="connsiteX78" fmla="*/ 573607 w 1438889"/>
              <a:gd name="connsiteY78" fmla="*/ 3536883 h 6858000"/>
              <a:gd name="connsiteX79" fmla="*/ 581145 w 1438889"/>
              <a:gd name="connsiteY79" fmla="*/ 3435652 h 6858000"/>
              <a:gd name="connsiteX80" fmla="*/ 582816 w 1438889"/>
              <a:gd name="connsiteY80" fmla="*/ 3307769 h 6858000"/>
              <a:gd name="connsiteX81" fmla="*/ 600379 w 1438889"/>
              <a:gd name="connsiteY81" fmla="*/ 3250522 h 6858000"/>
              <a:gd name="connsiteX82" fmla="*/ 600804 w 1438889"/>
              <a:gd name="connsiteY82" fmla="*/ 3229163 h 6858000"/>
              <a:gd name="connsiteX83" fmla="*/ 602627 w 1438889"/>
              <a:gd name="connsiteY83" fmla="*/ 3217217 h 6858000"/>
              <a:gd name="connsiteX84" fmla="*/ 589462 w 1438889"/>
              <a:gd name="connsiteY84" fmla="*/ 3183755 h 6858000"/>
              <a:gd name="connsiteX85" fmla="*/ 589963 w 1438889"/>
              <a:gd name="connsiteY85" fmla="*/ 3178642 h 6858000"/>
              <a:gd name="connsiteX86" fmla="*/ 577563 w 1438889"/>
              <a:gd name="connsiteY86" fmla="*/ 3158586 h 6858000"/>
              <a:gd name="connsiteX87" fmla="*/ 562748 w 1438889"/>
              <a:gd name="connsiteY87" fmla="*/ 3129034 h 6858000"/>
              <a:gd name="connsiteX88" fmla="*/ 563413 w 1438889"/>
              <a:gd name="connsiteY88" fmla="*/ 3126682 h 6858000"/>
              <a:gd name="connsiteX89" fmla="*/ 554281 w 1438889"/>
              <a:gd name="connsiteY89" fmla="*/ 3114519 h 6858000"/>
              <a:gd name="connsiteX90" fmla="*/ 540890 w 1438889"/>
              <a:gd name="connsiteY90" fmla="*/ 3106272 h 6858000"/>
              <a:gd name="connsiteX91" fmla="*/ 513620 w 1438889"/>
              <a:gd name="connsiteY91" fmla="*/ 2958185 h 6858000"/>
              <a:gd name="connsiteX92" fmla="*/ 456234 w 1438889"/>
              <a:gd name="connsiteY92" fmla="*/ 2762989 h 6858000"/>
              <a:gd name="connsiteX93" fmla="*/ 405152 w 1438889"/>
              <a:gd name="connsiteY93" fmla="*/ 2554718 h 6858000"/>
              <a:gd name="connsiteX94" fmla="*/ 385246 w 1438889"/>
              <a:gd name="connsiteY94" fmla="*/ 2485734 h 6858000"/>
              <a:gd name="connsiteX95" fmla="*/ 375969 w 1438889"/>
              <a:gd name="connsiteY95" fmla="*/ 2447068 h 6858000"/>
              <a:gd name="connsiteX96" fmla="*/ 362930 w 1438889"/>
              <a:gd name="connsiteY96" fmla="*/ 2425819 h 6858000"/>
              <a:gd name="connsiteX97" fmla="*/ 368929 w 1438889"/>
              <a:gd name="connsiteY97" fmla="*/ 2402874 h 6858000"/>
              <a:gd name="connsiteX98" fmla="*/ 371541 w 1438889"/>
              <a:gd name="connsiteY98" fmla="*/ 2381443 h 6858000"/>
              <a:gd name="connsiteX99" fmla="*/ 347870 w 1438889"/>
              <a:gd name="connsiteY99" fmla="*/ 2261920 h 6858000"/>
              <a:gd name="connsiteX100" fmla="*/ 337757 w 1438889"/>
              <a:gd name="connsiteY100" fmla="*/ 2195378 h 6858000"/>
              <a:gd name="connsiteX101" fmla="*/ 321974 w 1438889"/>
              <a:gd name="connsiteY101" fmla="*/ 2155135 h 6858000"/>
              <a:gd name="connsiteX102" fmla="*/ 319432 w 1438889"/>
              <a:gd name="connsiteY102" fmla="*/ 2118008 h 6858000"/>
              <a:gd name="connsiteX103" fmla="*/ 320425 w 1438889"/>
              <a:gd name="connsiteY103" fmla="*/ 2050531 h 6858000"/>
              <a:gd name="connsiteX104" fmla="*/ 312231 w 1438889"/>
              <a:gd name="connsiteY104" fmla="*/ 1963269 h 6858000"/>
              <a:gd name="connsiteX105" fmla="*/ 293409 w 1438889"/>
              <a:gd name="connsiteY105" fmla="*/ 1906352 h 6858000"/>
              <a:gd name="connsiteX106" fmla="*/ 269966 w 1438889"/>
              <a:gd name="connsiteY106" fmla="*/ 1861531 h 6858000"/>
              <a:gd name="connsiteX107" fmla="*/ 223765 w 1438889"/>
              <a:gd name="connsiteY107" fmla="*/ 1732919 h 6858000"/>
              <a:gd name="connsiteX108" fmla="*/ 196076 w 1438889"/>
              <a:gd name="connsiteY108" fmla="*/ 1663540 h 6858000"/>
              <a:gd name="connsiteX109" fmla="*/ 195202 w 1438889"/>
              <a:gd name="connsiteY109" fmla="*/ 1615777 h 6858000"/>
              <a:gd name="connsiteX110" fmla="*/ 175997 w 1438889"/>
              <a:gd name="connsiteY110" fmla="*/ 1563678 h 6858000"/>
              <a:gd name="connsiteX111" fmla="*/ 189077 w 1438889"/>
              <a:gd name="connsiteY111" fmla="*/ 1519474 h 6858000"/>
              <a:gd name="connsiteX112" fmla="*/ 181819 w 1438889"/>
              <a:gd name="connsiteY112" fmla="*/ 1477995 h 6858000"/>
              <a:gd name="connsiteX113" fmla="*/ 167904 w 1438889"/>
              <a:gd name="connsiteY113" fmla="*/ 1373769 h 6858000"/>
              <a:gd name="connsiteX114" fmla="*/ 176211 w 1438889"/>
              <a:gd name="connsiteY114" fmla="*/ 1307086 h 6858000"/>
              <a:gd name="connsiteX115" fmla="*/ 177399 w 1438889"/>
              <a:gd name="connsiteY115" fmla="*/ 1189033 h 6858000"/>
              <a:gd name="connsiteX116" fmla="*/ 182084 w 1438889"/>
              <a:gd name="connsiteY116" fmla="*/ 1168288 h 6858000"/>
              <a:gd name="connsiteX117" fmla="*/ 174366 w 1438889"/>
              <a:gd name="connsiteY117" fmla="*/ 1142577 h 6858000"/>
              <a:gd name="connsiteX118" fmla="*/ 163672 w 1438889"/>
              <a:gd name="connsiteY118" fmla="*/ 1088484 h 6858000"/>
              <a:gd name="connsiteX119" fmla="*/ 152408 w 1438889"/>
              <a:gd name="connsiteY119" fmla="*/ 1016103 h 6858000"/>
              <a:gd name="connsiteX120" fmla="*/ 153864 w 1438889"/>
              <a:gd name="connsiteY120" fmla="*/ 932283 h 6858000"/>
              <a:gd name="connsiteX121" fmla="*/ 156100 w 1438889"/>
              <a:gd name="connsiteY121" fmla="*/ 915925 h 6858000"/>
              <a:gd name="connsiteX122" fmla="*/ 148729 w 1438889"/>
              <a:gd name="connsiteY122" fmla="*/ 896999 h 6858000"/>
              <a:gd name="connsiteX123" fmla="*/ 118137 w 1438889"/>
              <a:gd name="connsiteY123" fmla="*/ 821517 h 6858000"/>
              <a:gd name="connsiteX124" fmla="*/ 97087 w 1438889"/>
              <a:gd name="connsiteY124" fmla="*/ 751353 h 6858000"/>
              <a:gd name="connsiteX125" fmla="*/ 96645 w 1438889"/>
              <a:gd name="connsiteY125" fmla="*/ 721230 h 6858000"/>
              <a:gd name="connsiteX126" fmla="*/ 82316 w 1438889"/>
              <a:gd name="connsiteY126" fmla="*/ 681659 h 6858000"/>
              <a:gd name="connsiteX127" fmla="*/ 67735 w 1438889"/>
              <a:gd name="connsiteY127" fmla="*/ 635218 h 6858000"/>
              <a:gd name="connsiteX128" fmla="*/ 72746 w 1438889"/>
              <a:gd name="connsiteY128" fmla="*/ 613763 h 6858000"/>
              <a:gd name="connsiteX129" fmla="*/ 58688 w 1438889"/>
              <a:gd name="connsiteY129" fmla="*/ 598582 h 6858000"/>
              <a:gd name="connsiteX130" fmla="*/ 58369 w 1438889"/>
              <a:gd name="connsiteY130" fmla="*/ 576846 h 6858000"/>
              <a:gd name="connsiteX131" fmla="*/ 37995 w 1438889"/>
              <a:gd name="connsiteY131" fmla="*/ 530055 h 6858000"/>
              <a:gd name="connsiteX132" fmla="*/ 37243 w 1438889"/>
              <a:gd name="connsiteY132" fmla="*/ 465389 h 6858000"/>
              <a:gd name="connsiteX133" fmla="*/ 20166 w 1438889"/>
              <a:gd name="connsiteY133" fmla="*/ 424699 h 6858000"/>
              <a:gd name="connsiteX134" fmla="*/ 20541 w 1438889"/>
              <a:gd name="connsiteY134" fmla="*/ 404917 h 6858000"/>
              <a:gd name="connsiteX135" fmla="*/ 498 w 1438889"/>
              <a:gd name="connsiteY135" fmla="*/ 367211 h 6858000"/>
              <a:gd name="connsiteX136" fmla="*/ 148559 w 1438889"/>
              <a:gd name="connsiteY136" fmla="*/ 212860 h 6858000"/>
              <a:gd name="connsiteX137" fmla="*/ 140269 w 1438889"/>
              <a:gd name="connsiteY137" fmla="*/ 144983 h 6858000"/>
              <a:gd name="connsiteX138" fmla="*/ 152553 w 1438889"/>
              <a:gd name="connsiteY138" fmla="*/ 55288 h 6858000"/>
              <a:gd name="connsiteX139" fmla="*/ 112107 w 1438889"/>
              <a:gd name="connsiteY139" fmla="*/ 0 h 6858000"/>
              <a:gd name="connsiteX0" fmla="*/ 92101 w 1418883"/>
              <a:gd name="connsiteY0" fmla="*/ 0 h 6858000"/>
              <a:gd name="connsiteX1" fmla="*/ 1418883 w 1418883"/>
              <a:gd name="connsiteY1" fmla="*/ 0 h 6858000"/>
              <a:gd name="connsiteX2" fmla="*/ 1418883 w 1418883"/>
              <a:gd name="connsiteY2" fmla="*/ 6858000 h 6858000"/>
              <a:gd name="connsiteX3" fmla="*/ 155577 w 1418883"/>
              <a:gd name="connsiteY3" fmla="*/ 6857735 h 6858000"/>
              <a:gd name="connsiteX4" fmla="*/ 192170 w 1418883"/>
              <a:gd name="connsiteY4" fmla="*/ 6776847 h 6858000"/>
              <a:gd name="connsiteX5" fmla="*/ 203670 w 1418883"/>
              <a:gd name="connsiteY5" fmla="*/ 6737706 h 6858000"/>
              <a:gd name="connsiteX6" fmla="*/ 228409 w 1418883"/>
              <a:gd name="connsiteY6" fmla="*/ 6691589 h 6858000"/>
              <a:gd name="connsiteX7" fmla="*/ 205966 w 1418883"/>
              <a:gd name="connsiteY7" fmla="*/ 6659970 h 6858000"/>
              <a:gd name="connsiteX8" fmla="*/ 221057 w 1418883"/>
              <a:gd name="connsiteY8" fmla="*/ 6636211 h 6858000"/>
              <a:gd name="connsiteX9" fmla="*/ 238501 w 1418883"/>
              <a:gd name="connsiteY9" fmla="*/ 6594177 h 6858000"/>
              <a:gd name="connsiteX10" fmla="*/ 252541 w 1418883"/>
              <a:gd name="connsiteY10" fmla="*/ 6557575 h 6858000"/>
              <a:gd name="connsiteX11" fmla="*/ 305498 w 1418883"/>
              <a:gd name="connsiteY11" fmla="*/ 6492130 h 6858000"/>
              <a:gd name="connsiteX12" fmla="*/ 321185 w 1418883"/>
              <a:gd name="connsiteY12" fmla="*/ 6431610 h 6858000"/>
              <a:gd name="connsiteX13" fmla="*/ 364890 w 1418883"/>
              <a:gd name="connsiteY13" fmla="*/ 6379786 h 6858000"/>
              <a:gd name="connsiteX14" fmla="*/ 348113 w 1418883"/>
              <a:gd name="connsiteY14" fmla="*/ 6334727 h 6858000"/>
              <a:gd name="connsiteX15" fmla="*/ 325528 w 1418883"/>
              <a:gd name="connsiteY15" fmla="*/ 6313295 h 6858000"/>
              <a:gd name="connsiteX16" fmla="*/ 332692 w 1418883"/>
              <a:gd name="connsiteY16" fmla="*/ 6280046 h 6858000"/>
              <a:gd name="connsiteX17" fmla="*/ 315437 w 1418883"/>
              <a:gd name="connsiteY17" fmla="*/ 6270265 h 6858000"/>
              <a:gd name="connsiteX18" fmla="*/ 342465 w 1418883"/>
              <a:gd name="connsiteY18" fmla="*/ 6252834 h 6858000"/>
              <a:gd name="connsiteX19" fmla="*/ 320457 w 1418883"/>
              <a:gd name="connsiteY19" fmla="*/ 6202459 h 6858000"/>
              <a:gd name="connsiteX20" fmla="*/ 319255 w 1418883"/>
              <a:gd name="connsiteY20" fmla="*/ 6153037 h 6858000"/>
              <a:gd name="connsiteX21" fmla="*/ 334670 w 1418883"/>
              <a:gd name="connsiteY21" fmla="*/ 6078132 h 6858000"/>
              <a:gd name="connsiteX22" fmla="*/ 322057 w 1418883"/>
              <a:gd name="connsiteY22" fmla="*/ 6028119 h 6858000"/>
              <a:gd name="connsiteX23" fmla="*/ 307286 w 1418883"/>
              <a:gd name="connsiteY23" fmla="*/ 5926735 h 6858000"/>
              <a:gd name="connsiteX24" fmla="*/ 356798 w 1418883"/>
              <a:gd name="connsiteY24" fmla="*/ 5712857 h 6858000"/>
              <a:gd name="connsiteX25" fmla="*/ 335873 w 1418883"/>
              <a:gd name="connsiteY25" fmla="*/ 5676393 h 6858000"/>
              <a:gd name="connsiteX26" fmla="*/ 375465 w 1418883"/>
              <a:gd name="connsiteY26" fmla="*/ 5563435 h 6858000"/>
              <a:gd name="connsiteX27" fmla="*/ 422595 w 1418883"/>
              <a:gd name="connsiteY27" fmla="*/ 5437125 h 6858000"/>
              <a:gd name="connsiteX28" fmla="*/ 436163 w 1418883"/>
              <a:gd name="connsiteY28" fmla="*/ 5396260 h 6858000"/>
              <a:gd name="connsiteX29" fmla="*/ 452144 w 1418883"/>
              <a:gd name="connsiteY29" fmla="*/ 5330009 h 6858000"/>
              <a:gd name="connsiteX30" fmla="*/ 485637 w 1418883"/>
              <a:gd name="connsiteY30" fmla="*/ 5273739 h 6858000"/>
              <a:gd name="connsiteX31" fmla="*/ 495236 w 1418883"/>
              <a:gd name="connsiteY31" fmla="*/ 5241779 h 6858000"/>
              <a:gd name="connsiteX32" fmla="*/ 506462 w 1418883"/>
              <a:gd name="connsiteY32" fmla="*/ 5225268 h 6858000"/>
              <a:gd name="connsiteX33" fmla="*/ 507482 w 1418883"/>
              <a:gd name="connsiteY33" fmla="*/ 5217684 h 6858000"/>
              <a:gd name="connsiteX34" fmla="*/ 514823 w 1418883"/>
              <a:gd name="connsiteY34" fmla="*/ 5193377 h 6858000"/>
              <a:gd name="connsiteX35" fmla="*/ 518126 w 1418883"/>
              <a:gd name="connsiteY35" fmla="*/ 5179288 h 6858000"/>
              <a:gd name="connsiteX36" fmla="*/ 519110 w 1418883"/>
              <a:gd name="connsiteY36" fmla="*/ 5173621 h 6858000"/>
              <a:gd name="connsiteX37" fmla="*/ 514744 w 1418883"/>
              <a:gd name="connsiteY37" fmla="*/ 5159961 h 6858000"/>
              <a:gd name="connsiteX38" fmla="*/ 521421 w 1418883"/>
              <a:gd name="connsiteY38" fmla="*/ 5144295 h 6858000"/>
              <a:gd name="connsiteX39" fmla="*/ 518354 w 1418883"/>
              <a:gd name="connsiteY39" fmla="*/ 5125185 h 6858000"/>
              <a:gd name="connsiteX40" fmla="*/ 525184 w 1418883"/>
              <a:gd name="connsiteY40" fmla="*/ 5121884 h 6858000"/>
              <a:gd name="connsiteX41" fmla="*/ 532220 w 1418883"/>
              <a:gd name="connsiteY41" fmla="*/ 5067850 h 6858000"/>
              <a:gd name="connsiteX42" fmla="*/ 534951 w 1418883"/>
              <a:gd name="connsiteY42" fmla="*/ 5060861 h 6858000"/>
              <a:gd name="connsiteX43" fmla="*/ 531655 w 1418883"/>
              <a:gd name="connsiteY43" fmla="*/ 5034192 h 6858000"/>
              <a:gd name="connsiteX44" fmla="*/ 533209 w 1418883"/>
              <a:gd name="connsiteY44" fmla="*/ 4993030 h 6858000"/>
              <a:gd name="connsiteX45" fmla="*/ 540118 w 1418883"/>
              <a:gd name="connsiteY45" fmla="*/ 4946844 h 6858000"/>
              <a:gd name="connsiteX46" fmla="*/ 535974 w 1418883"/>
              <a:gd name="connsiteY46" fmla="*/ 4932692 h 6858000"/>
              <a:gd name="connsiteX47" fmla="*/ 551377 w 1418883"/>
              <a:gd name="connsiteY47" fmla="*/ 4858827 h 6858000"/>
              <a:gd name="connsiteX48" fmla="*/ 557280 w 1418883"/>
              <a:gd name="connsiteY48" fmla="*/ 4821170 h 6858000"/>
              <a:gd name="connsiteX49" fmla="*/ 562013 w 1418883"/>
              <a:gd name="connsiteY49" fmla="*/ 4780965 h 6858000"/>
              <a:gd name="connsiteX50" fmla="*/ 563306 w 1418883"/>
              <a:gd name="connsiteY50" fmla="*/ 4750867 h 6858000"/>
              <a:gd name="connsiteX51" fmla="*/ 561113 w 1418883"/>
              <a:gd name="connsiteY51" fmla="*/ 4690749 h 6858000"/>
              <a:gd name="connsiteX52" fmla="*/ 556593 w 1418883"/>
              <a:gd name="connsiteY52" fmla="*/ 4584173 h 6858000"/>
              <a:gd name="connsiteX53" fmla="*/ 551676 w 1418883"/>
              <a:gd name="connsiteY53" fmla="*/ 4444346 h 6858000"/>
              <a:gd name="connsiteX54" fmla="*/ 548241 w 1418883"/>
              <a:gd name="connsiteY54" fmla="*/ 4375228 h 6858000"/>
              <a:gd name="connsiteX55" fmla="*/ 528894 w 1418883"/>
              <a:gd name="connsiteY55" fmla="*/ 4214165 h 6858000"/>
              <a:gd name="connsiteX56" fmla="*/ 532967 w 1418883"/>
              <a:gd name="connsiteY56" fmla="*/ 4090296 h 6858000"/>
              <a:gd name="connsiteX57" fmla="*/ 518223 w 1418883"/>
              <a:gd name="connsiteY57" fmla="*/ 4033999 h 6858000"/>
              <a:gd name="connsiteX58" fmla="*/ 519372 w 1418883"/>
              <a:gd name="connsiteY58" fmla="*/ 4031933 h 6858000"/>
              <a:gd name="connsiteX59" fmla="*/ 517948 w 1418883"/>
              <a:gd name="connsiteY59" fmla="*/ 4013953 h 6858000"/>
              <a:gd name="connsiteX60" fmla="*/ 504243 w 1418883"/>
              <a:gd name="connsiteY60" fmla="*/ 3974753 h 6858000"/>
              <a:gd name="connsiteX61" fmla="*/ 505841 w 1418883"/>
              <a:gd name="connsiteY61" fmla="*/ 3969950 h 6858000"/>
              <a:gd name="connsiteX62" fmla="*/ 499263 w 1418883"/>
              <a:gd name="connsiteY62" fmla="*/ 3933779 h 6858000"/>
              <a:gd name="connsiteX63" fmla="*/ 500594 w 1418883"/>
              <a:gd name="connsiteY63" fmla="*/ 3933093 h 6858000"/>
              <a:gd name="connsiteX64" fmla="*/ 504948 w 1418883"/>
              <a:gd name="connsiteY64" fmla="*/ 3922082 h 6858000"/>
              <a:gd name="connsiteX65" fmla="*/ 510026 w 1418883"/>
              <a:gd name="connsiteY65" fmla="*/ 3901461 h 6858000"/>
              <a:gd name="connsiteX66" fmla="*/ 532620 w 1418883"/>
              <a:gd name="connsiteY66" fmla="*/ 3813873 h 6858000"/>
              <a:gd name="connsiteX67" fmla="*/ 532045 w 1418883"/>
              <a:gd name="connsiteY67" fmla="*/ 3806161 h 6858000"/>
              <a:gd name="connsiteX68" fmla="*/ 532352 w 1418883"/>
              <a:gd name="connsiteY68" fmla="*/ 3805957 h 6858000"/>
              <a:gd name="connsiteX69" fmla="*/ 532379 w 1418883"/>
              <a:gd name="connsiteY69" fmla="*/ 3797724 h 6858000"/>
              <a:gd name="connsiteX70" fmla="*/ 530994 w 1418883"/>
              <a:gd name="connsiteY70" fmla="*/ 3792098 h 6858000"/>
              <a:gd name="connsiteX71" fmla="*/ 529878 w 1418883"/>
              <a:gd name="connsiteY71" fmla="*/ 3777135 h 6858000"/>
              <a:gd name="connsiteX72" fmla="*/ 531611 w 1418883"/>
              <a:gd name="connsiteY72" fmla="*/ 3771656 h 6858000"/>
              <a:gd name="connsiteX73" fmla="*/ 535354 w 1418883"/>
              <a:gd name="connsiteY73" fmla="*/ 3769007 h 6858000"/>
              <a:gd name="connsiteX74" fmla="*/ 534820 w 1418883"/>
              <a:gd name="connsiteY74" fmla="*/ 3767709 h 6858000"/>
              <a:gd name="connsiteX75" fmla="*/ 543516 w 1418883"/>
              <a:gd name="connsiteY75" fmla="*/ 3738082 h 6858000"/>
              <a:gd name="connsiteX76" fmla="*/ 550862 w 1418883"/>
              <a:gd name="connsiteY76" fmla="*/ 3673397 h 6858000"/>
              <a:gd name="connsiteX77" fmla="*/ 550158 w 1418883"/>
              <a:gd name="connsiteY77" fmla="*/ 3637109 h 6858000"/>
              <a:gd name="connsiteX78" fmla="*/ 553601 w 1418883"/>
              <a:gd name="connsiteY78" fmla="*/ 3536883 h 6858000"/>
              <a:gd name="connsiteX79" fmla="*/ 561139 w 1418883"/>
              <a:gd name="connsiteY79" fmla="*/ 3435652 h 6858000"/>
              <a:gd name="connsiteX80" fmla="*/ 562810 w 1418883"/>
              <a:gd name="connsiteY80" fmla="*/ 3307769 h 6858000"/>
              <a:gd name="connsiteX81" fmla="*/ 580373 w 1418883"/>
              <a:gd name="connsiteY81" fmla="*/ 3250522 h 6858000"/>
              <a:gd name="connsiteX82" fmla="*/ 580798 w 1418883"/>
              <a:gd name="connsiteY82" fmla="*/ 3229163 h 6858000"/>
              <a:gd name="connsiteX83" fmla="*/ 582621 w 1418883"/>
              <a:gd name="connsiteY83" fmla="*/ 3217217 h 6858000"/>
              <a:gd name="connsiteX84" fmla="*/ 569456 w 1418883"/>
              <a:gd name="connsiteY84" fmla="*/ 3183755 h 6858000"/>
              <a:gd name="connsiteX85" fmla="*/ 569957 w 1418883"/>
              <a:gd name="connsiteY85" fmla="*/ 3178642 h 6858000"/>
              <a:gd name="connsiteX86" fmla="*/ 557557 w 1418883"/>
              <a:gd name="connsiteY86" fmla="*/ 3158586 h 6858000"/>
              <a:gd name="connsiteX87" fmla="*/ 542742 w 1418883"/>
              <a:gd name="connsiteY87" fmla="*/ 3129034 h 6858000"/>
              <a:gd name="connsiteX88" fmla="*/ 543407 w 1418883"/>
              <a:gd name="connsiteY88" fmla="*/ 3126682 h 6858000"/>
              <a:gd name="connsiteX89" fmla="*/ 534275 w 1418883"/>
              <a:gd name="connsiteY89" fmla="*/ 3114519 h 6858000"/>
              <a:gd name="connsiteX90" fmla="*/ 520884 w 1418883"/>
              <a:gd name="connsiteY90" fmla="*/ 3106272 h 6858000"/>
              <a:gd name="connsiteX91" fmla="*/ 493614 w 1418883"/>
              <a:gd name="connsiteY91" fmla="*/ 2958185 h 6858000"/>
              <a:gd name="connsiteX92" fmla="*/ 436228 w 1418883"/>
              <a:gd name="connsiteY92" fmla="*/ 2762989 h 6858000"/>
              <a:gd name="connsiteX93" fmla="*/ 385146 w 1418883"/>
              <a:gd name="connsiteY93" fmla="*/ 2554718 h 6858000"/>
              <a:gd name="connsiteX94" fmla="*/ 365240 w 1418883"/>
              <a:gd name="connsiteY94" fmla="*/ 2485734 h 6858000"/>
              <a:gd name="connsiteX95" fmla="*/ 355963 w 1418883"/>
              <a:gd name="connsiteY95" fmla="*/ 2447068 h 6858000"/>
              <a:gd name="connsiteX96" fmla="*/ 342924 w 1418883"/>
              <a:gd name="connsiteY96" fmla="*/ 2425819 h 6858000"/>
              <a:gd name="connsiteX97" fmla="*/ 348923 w 1418883"/>
              <a:gd name="connsiteY97" fmla="*/ 2402874 h 6858000"/>
              <a:gd name="connsiteX98" fmla="*/ 351535 w 1418883"/>
              <a:gd name="connsiteY98" fmla="*/ 2381443 h 6858000"/>
              <a:gd name="connsiteX99" fmla="*/ 327864 w 1418883"/>
              <a:gd name="connsiteY99" fmla="*/ 2261920 h 6858000"/>
              <a:gd name="connsiteX100" fmla="*/ 317751 w 1418883"/>
              <a:gd name="connsiteY100" fmla="*/ 2195378 h 6858000"/>
              <a:gd name="connsiteX101" fmla="*/ 301968 w 1418883"/>
              <a:gd name="connsiteY101" fmla="*/ 2155135 h 6858000"/>
              <a:gd name="connsiteX102" fmla="*/ 299426 w 1418883"/>
              <a:gd name="connsiteY102" fmla="*/ 2118008 h 6858000"/>
              <a:gd name="connsiteX103" fmla="*/ 300419 w 1418883"/>
              <a:gd name="connsiteY103" fmla="*/ 2050531 h 6858000"/>
              <a:gd name="connsiteX104" fmla="*/ 292225 w 1418883"/>
              <a:gd name="connsiteY104" fmla="*/ 1963269 h 6858000"/>
              <a:gd name="connsiteX105" fmla="*/ 273403 w 1418883"/>
              <a:gd name="connsiteY105" fmla="*/ 1906352 h 6858000"/>
              <a:gd name="connsiteX106" fmla="*/ 249960 w 1418883"/>
              <a:gd name="connsiteY106" fmla="*/ 1861531 h 6858000"/>
              <a:gd name="connsiteX107" fmla="*/ 203759 w 1418883"/>
              <a:gd name="connsiteY107" fmla="*/ 1732919 h 6858000"/>
              <a:gd name="connsiteX108" fmla="*/ 176070 w 1418883"/>
              <a:gd name="connsiteY108" fmla="*/ 1663540 h 6858000"/>
              <a:gd name="connsiteX109" fmla="*/ 175196 w 1418883"/>
              <a:gd name="connsiteY109" fmla="*/ 1615777 h 6858000"/>
              <a:gd name="connsiteX110" fmla="*/ 155991 w 1418883"/>
              <a:gd name="connsiteY110" fmla="*/ 1563678 h 6858000"/>
              <a:gd name="connsiteX111" fmla="*/ 169071 w 1418883"/>
              <a:gd name="connsiteY111" fmla="*/ 1519474 h 6858000"/>
              <a:gd name="connsiteX112" fmla="*/ 161813 w 1418883"/>
              <a:gd name="connsiteY112" fmla="*/ 1477995 h 6858000"/>
              <a:gd name="connsiteX113" fmla="*/ 147898 w 1418883"/>
              <a:gd name="connsiteY113" fmla="*/ 1373769 h 6858000"/>
              <a:gd name="connsiteX114" fmla="*/ 156205 w 1418883"/>
              <a:gd name="connsiteY114" fmla="*/ 1307086 h 6858000"/>
              <a:gd name="connsiteX115" fmla="*/ 157393 w 1418883"/>
              <a:gd name="connsiteY115" fmla="*/ 1189033 h 6858000"/>
              <a:gd name="connsiteX116" fmla="*/ 162078 w 1418883"/>
              <a:gd name="connsiteY116" fmla="*/ 1168288 h 6858000"/>
              <a:gd name="connsiteX117" fmla="*/ 154360 w 1418883"/>
              <a:gd name="connsiteY117" fmla="*/ 1142577 h 6858000"/>
              <a:gd name="connsiteX118" fmla="*/ 143666 w 1418883"/>
              <a:gd name="connsiteY118" fmla="*/ 1088484 h 6858000"/>
              <a:gd name="connsiteX119" fmla="*/ 132402 w 1418883"/>
              <a:gd name="connsiteY119" fmla="*/ 1016103 h 6858000"/>
              <a:gd name="connsiteX120" fmla="*/ 133858 w 1418883"/>
              <a:gd name="connsiteY120" fmla="*/ 932283 h 6858000"/>
              <a:gd name="connsiteX121" fmla="*/ 136094 w 1418883"/>
              <a:gd name="connsiteY121" fmla="*/ 915925 h 6858000"/>
              <a:gd name="connsiteX122" fmla="*/ 128723 w 1418883"/>
              <a:gd name="connsiteY122" fmla="*/ 896999 h 6858000"/>
              <a:gd name="connsiteX123" fmla="*/ 98131 w 1418883"/>
              <a:gd name="connsiteY123" fmla="*/ 821517 h 6858000"/>
              <a:gd name="connsiteX124" fmla="*/ 77081 w 1418883"/>
              <a:gd name="connsiteY124" fmla="*/ 751353 h 6858000"/>
              <a:gd name="connsiteX125" fmla="*/ 76639 w 1418883"/>
              <a:gd name="connsiteY125" fmla="*/ 721230 h 6858000"/>
              <a:gd name="connsiteX126" fmla="*/ 62310 w 1418883"/>
              <a:gd name="connsiteY126" fmla="*/ 681659 h 6858000"/>
              <a:gd name="connsiteX127" fmla="*/ 47729 w 1418883"/>
              <a:gd name="connsiteY127" fmla="*/ 635218 h 6858000"/>
              <a:gd name="connsiteX128" fmla="*/ 52740 w 1418883"/>
              <a:gd name="connsiteY128" fmla="*/ 613763 h 6858000"/>
              <a:gd name="connsiteX129" fmla="*/ 38682 w 1418883"/>
              <a:gd name="connsiteY129" fmla="*/ 598582 h 6858000"/>
              <a:gd name="connsiteX130" fmla="*/ 38363 w 1418883"/>
              <a:gd name="connsiteY130" fmla="*/ 576846 h 6858000"/>
              <a:gd name="connsiteX131" fmla="*/ 17989 w 1418883"/>
              <a:gd name="connsiteY131" fmla="*/ 530055 h 6858000"/>
              <a:gd name="connsiteX132" fmla="*/ 17237 w 1418883"/>
              <a:gd name="connsiteY132" fmla="*/ 465389 h 6858000"/>
              <a:gd name="connsiteX133" fmla="*/ 160 w 1418883"/>
              <a:gd name="connsiteY133" fmla="*/ 424699 h 6858000"/>
              <a:gd name="connsiteX134" fmla="*/ 535 w 1418883"/>
              <a:gd name="connsiteY134" fmla="*/ 404917 h 6858000"/>
              <a:gd name="connsiteX135" fmla="*/ 111526 w 1418883"/>
              <a:gd name="connsiteY135" fmla="*/ 275771 h 6858000"/>
              <a:gd name="connsiteX136" fmla="*/ 128553 w 1418883"/>
              <a:gd name="connsiteY136" fmla="*/ 212860 h 6858000"/>
              <a:gd name="connsiteX137" fmla="*/ 120263 w 1418883"/>
              <a:gd name="connsiteY137" fmla="*/ 144983 h 6858000"/>
              <a:gd name="connsiteX138" fmla="*/ 132547 w 1418883"/>
              <a:gd name="connsiteY138" fmla="*/ 55288 h 6858000"/>
              <a:gd name="connsiteX139" fmla="*/ 92101 w 1418883"/>
              <a:gd name="connsiteY139" fmla="*/ 0 h 6858000"/>
              <a:gd name="connsiteX0" fmla="*/ 91951 w 1418733"/>
              <a:gd name="connsiteY0" fmla="*/ 0 h 6858000"/>
              <a:gd name="connsiteX1" fmla="*/ 1418733 w 1418733"/>
              <a:gd name="connsiteY1" fmla="*/ 0 h 6858000"/>
              <a:gd name="connsiteX2" fmla="*/ 1418733 w 1418733"/>
              <a:gd name="connsiteY2" fmla="*/ 6858000 h 6858000"/>
              <a:gd name="connsiteX3" fmla="*/ 155427 w 1418733"/>
              <a:gd name="connsiteY3" fmla="*/ 6857735 h 6858000"/>
              <a:gd name="connsiteX4" fmla="*/ 192020 w 1418733"/>
              <a:gd name="connsiteY4" fmla="*/ 6776847 h 6858000"/>
              <a:gd name="connsiteX5" fmla="*/ 203520 w 1418733"/>
              <a:gd name="connsiteY5" fmla="*/ 6737706 h 6858000"/>
              <a:gd name="connsiteX6" fmla="*/ 228259 w 1418733"/>
              <a:gd name="connsiteY6" fmla="*/ 6691589 h 6858000"/>
              <a:gd name="connsiteX7" fmla="*/ 205816 w 1418733"/>
              <a:gd name="connsiteY7" fmla="*/ 6659970 h 6858000"/>
              <a:gd name="connsiteX8" fmla="*/ 220907 w 1418733"/>
              <a:gd name="connsiteY8" fmla="*/ 6636211 h 6858000"/>
              <a:gd name="connsiteX9" fmla="*/ 238351 w 1418733"/>
              <a:gd name="connsiteY9" fmla="*/ 6594177 h 6858000"/>
              <a:gd name="connsiteX10" fmla="*/ 252391 w 1418733"/>
              <a:gd name="connsiteY10" fmla="*/ 6557575 h 6858000"/>
              <a:gd name="connsiteX11" fmla="*/ 305348 w 1418733"/>
              <a:gd name="connsiteY11" fmla="*/ 6492130 h 6858000"/>
              <a:gd name="connsiteX12" fmla="*/ 321035 w 1418733"/>
              <a:gd name="connsiteY12" fmla="*/ 6431610 h 6858000"/>
              <a:gd name="connsiteX13" fmla="*/ 364740 w 1418733"/>
              <a:gd name="connsiteY13" fmla="*/ 6379786 h 6858000"/>
              <a:gd name="connsiteX14" fmla="*/ 347963 w 1418733"/>
              <a:gd name="connsiteY14" fmla="*/ 6334727 h 6858000"/>
              <a:gd name="connsiteX15" fmla="*/ 325378 w 1418733"/>
              <a:gd name="connsiteY15" fmla="*/ 6313295 h 6858000"/>
              <a:gd name="connsiteX16" fmla="*/ 332542 w 1418733"/>
              <a:gd name="connsiteY16" fmla="*/ 6280046 h 6858000"/>
              <a:gd name="connsiteX17" fmla="*/ 315287 w 1418733"/>
              <a:gd name="connsiteY17" fmla="*/ 6270265 h 6858000"/>
              <a:gd name="connsiteX18" fmla="*/ 342315 w 1418733"/>
              <a:gd name="connsiteY18" fmla="*/ 6252834 h 6858000"/>
              <a:gd name="connsiteX19" fmla="*/ 320307 w 1418733"/>
              <a:gd name="connsiteY19" fmla="*/ 6202459 h 6858000"/>
              <a:gd name="connsiteX20" fmla="*/ 319105 w 1418733"/>
              <a:gd name="connsiteY20" fmla="*/ 6153037 h 6858000"/>
              <a:gd name="connsiteX21" fmla="*/ 334520 w 1418733"/>
              <a:gd name="connsiteY21" fmla="*/ 6078132 h 6858000"/>
              <a:gd name="connsiteX22" fmla="*/ 321907 w 1418733"/>
              <a:gd name="connsiteY22" fmla="*/ 6028119 h 6858000"/>
              <a:gd name="connsiteX23" fmla="*/ 307136 w 1418733"/>
              <a:gd name="connsiteY23" fmla="*/ 5926735 h 6858000"/>
              <a:gd name="connsiteX24" fmla="*/ 356648 w 1418733"/>
              <a:gd name="connsiteY24" fmla="*/ 5712857 h 6858000"/>
              <a:gd name="connsiteX25" fmla="*/ 335723 w 1418733"/>
              <a:gd name="connsiteY25" fmla="*/ 5676393 h 6858000"/>
              <a:gd name="connsiteX26" fmla="*/ 375315 w 1418733"/>
              <a:gd name="connsiteY26" fmla="*/ 5563435 h 6858000"/>
              <a:gd name="connsiteX27" fmla="*/ 422445 w 1418733"/>
              <a:gd name="connsiteY27" fmla="*/ 5437125 h 6858000"/>
              <a:gd name="connsiteX28" fmla="*/ 436013 w 1418733"/>
              <a:gd name="connsiteY28" fmla="*/ 5396260 h 6858000"/>
              <a:gd name="connsiteX29" fmla="*/ 451994 w 1418733"/>
              <a:gd name="connsiteY29" fmla="*/ 5330009 h 6858000"/>
              <a:gd name="connsiteX30" fmla="*/ 485487 w 1418733"/>
              <a:gd name="connsiteY30" fmla="*/ 5273739 h 6858000"/>
              <a:gd name="connsiteX31" fmla="*/ 495086 w 1418733"/>
              <a:gd name="connsiteY31" fmla="*/ 5241779 h 6858000"/>
              <a:gd name="connsiteX32" fmla="*/ 506312 w 1418733"/>
              <a:gd name="connsiteY32" fmla="*/ 5225268 h 6858000"/>
              <a:gd name="connsiteX33" fmla="*/ 507332 w 1418733"/>
              <a:gd name="connsiteY33" fmla="*/ 5217684 h 6858000"/>
              <a:gd name="connsiteX34" fmla="*/ 514673 w 1418733"/>
              <a:gd name="connsiteY34" fmla="*/ 5193377 h 6858000"/>
              <a:gd name="connsiteX35" fmla="*/ 517976 w 1418733"/>
              <a:gd name="connsiteY35" fmla="*/ 5179288 h 6858000"/>
              <a:gd name="connsiteX36" fmla="*/ 518960 w 1418733"/>
              <a:gd name="connsiteY36" fmla="*/ 5173621 h 6858000"/>
              <a:gd name="connsiteX37" fmla="*/ 514594 w 1418733"/>
              <a:gd name="connsiteY37" fmla="*/ 5159961 h 6858000"/>
              <a:gd name="connsiteX38" fmla="*/ 521271 w 1418733"/>
              <a:gd name="connsiteY38" fmla="*/ 5144295 h 6858000"/>
              <a:gd name="connsiteX39" fmla="*/ 518204 w 1418733"/>
              <a:gd name="connsiteY39" fmla="*/ 5125185 h 6858000"/>
              <a:gd name="connsiteX40" fmla="*/ 525034 w 1418733"/>
              <a:gd name="connsiteY40" fmla="*/ 5121884 h 6858000"/>
              <a:gd name="connsiteX41" fmla="*/ 532070 w 1418733"/>
              <a:gd name="connsiteY41" fmla="*/ 5067850 h 6858000"/>
              <a:gd name="connsiteX42" fmla="*/ 534801 w 1418733"/>
              <a:gd name="connsiteY42" fmla="*/ 5060861 h 6858000"/>
              <a:gd name="connsiteX43" fmla="*/ 531505 w 1418733"/>
              <a:gd name="connsiteY43" fmla="*/ 5034192 h 6858000"/>
              <a:gd name="connsiteX44" fmla="*/ 533059 w 1418733"/>
              <a:gd name="connsiteY44" fmla="*/ 4993030 h 6858000"/>
              <a:gd name="connsiteX45" fmla="*/ 539968 w 1418733"/>
              <a:gd name="connsiteY45" fmla="*/ 4946844 h 6858000"/>
              <a:gd name="connsiteX46" fmla="*/ 535824 w 1418733"/>
              <a:gd name="connsiteY46" fmla="*/ 4932692 h 6858000"/>
              <a:gd name="connsiteX47" fmla="*/ 551227 w 1418733"/>
              <a:gd name="connsiteY47" fmla="*/ 4858827 h 6858000"/>
              <a:gd name="connsiteX48" fmla="*/ 557130 w 1418733"/>
              <a:gd name="connsiteY48" fmla="*/ 4821170 h 6858000"/>
              <a:gd name="connsiteX49" fmla="*/ 561863 w 1418733"/>
              <a:gd name="connsiteY49" fmla="*/ 4780965 h 6858000"/>
              <a:gd name="connsiteX50" fmla="*/ 563156 w 1418733"/>
              <a:gd name="connsiteY50" fmla="*/ 4750867 h 6858000"/>
              <a:gd name="connsiteX51" fmla="*/ 560963 w 1418733"/>
              <a:gd name="connsiteY51" fmla="*/ 4690749 h 6858000"/>
              <a:gd name="connsiteX52" fmla="*/ 556443 w 1418733"/>
              <a:gd name="connsiteY52" fmla="*/ 4584173 h 6858000"/>
              <a:gd name="connsiteX53" fmla="*/ 551526 w 1418733"/>
              <a:gd name="connsiteY53" fmla="*/ 4444346 h 6858000"/>
              <a:gd name="connsiteX54" fmla="*/ 548091 w 1418733"/>
              <a:gd name="connsiteY54" fmla="*/ 4375228 h 6858000"/>
              <a:gd name="connsiteX55" fmla="*/ 528744 w 1418733"/>
              <a:gd name="connsiteY55" fmla="*/ 4214165 h 6858000"/>
              <a:gd name="connsiteX56" fmla="*/ 532817 w 1418733"/>
              <a:gd name="connsiteY56" fmla="*/ 4090296 h 6858000"/>
              <a:gd name="connsiteX57" fmla="*/ 518073 w 1418733"/>
              <a:gd name="connsiteY57" fmla="*/ 4033999 h 6858000"/>
              <a:gd name="connsiteX58" fmla="*/ 519222 w 1418733"/>
              <a:gd name="connsiteY58" fmla="*/ 4031933 h 6858000"/>
              <a:gd name="connsiteX59" fmla="*/ 517798 w 1418733"/>
              <a:gd name="connsiteY59" fmla="*/ 4013953 h 6858000"/>
              <a:gd name="connsiteX60" fmla="*/ 504093 w 1418733"/>
              <a:gd name="connsiteY60" fmla="*/ 3974753 h 6858000"/>
              <a:gd name="connsiteX61" fmla="*/ 505691 w 1418733"/>
              <a:gd name="connsiteY61" fmla="*/ 3969950 h 6858000"/>
              <a:gd name="connsiteX62" fmla="*/ 499113 w 1418733"/>
              <a:gd name="connsiteY62" fmla="*/ 3933779 h 6858000"/>
              <a:gd name="connsiteX63" fmla="*/ 500444 w 1418733"/>
              <a:gd name="connsiteY63" fmla="*/ 3933093 h 6858000"/>
              <a:gd name="connsiteX64" fmla="*/ 504798 w 1418733"/>
              <a:gd name="connsiteY64" fmla="*/ 3922082 h 6858000"/>
              <a:gd name="connsiteX65" fmla="*/ 509876 w 1418733"/>
              <a:gd name="connsiteY65" fmla="*/ 3901461 h 6858000"/>
              <a:gd name="connsiteX66" fmla="*/ 532470 w 1418733"/>
              <a:gd name="connsiteY66" fmla="*/ 3813873 h 6858000"/>
              <a:gd name="connsiteX67" fmla="*/ 531895 w 1418733"/>
              <a:gd name="connsiteY67" fmla="*/ 3806161 h 6858000"/>
              <a:gd name="connsiteX68" fmla="*/ 532202 w 1418733"/>
              <a:gd name="connsiteY68" fmla="*/ 3805957 h 6858000"/>
              <a:gd name="connsiteX69" fmla="*/ 532229 w 1418733"/>
              <a:gd name="connsiteY69" fmla="*/ 3797724 h 6858000"/>
              <a:gd name="connsiteX70" fmla="*/ 530844 w 1418733"/>
              <a:gd name="connsiteY70" fmla="*/ 3792098 h 6858000"/>
              <a:gd name="connsiteX71" fmla="*/ 529728 w 1418733"/>
              <a:gd name="connsiteY71" fmla="*/ 3777135 h 6858000"/>
              <a:gd name="connsiteX72" fmla="*/ 531461 w 1418733"/>
              <a:gd name="connsiteY72" fmla="*/ 3771656 h 6858000"/>
              <a:gd name="connsiteX73" fmla="*/ 535204 w 1418733"/>
              <a:gd name="connsiteY73" fmla="*/ 3769007 h 6858000"/>
              <a:gd name="connsiteX74" fmla="*/ 534670 w 1418733"/>
              <a:gd name="connsiteY74" fmla="*/ 3767709 h 6858000"/>
              <a:gd name="connsiteX75" fmla="*/ 543366 w 1418733"/>
              <a:gd name="connsiteY75" fmla="*/ 3738082 h 6858000"/>
              <a:gd name="connsiteX76" fmla="*/ 550712 w 1418733"/>
              <a:gd name="connsiteY76" fmla="*/ 3673397 h 6858000"/>
              <a:gd name="connsiteX77" fmla="*/ 550008 w 1418733"/>
              <a:gd name="connsiteY77" fmla="*/ 3637109 h 6858000"/>
              <a:gd name="connsiteX78" fmla="*/ 553451 w 1418733"/>
              <a:gd name="connsiteY78" fmla="*/ 3536883 h 6858000"/>
              <a:gd name="connsiteX79" fmla="*/ 560989 w 1418733"/>
              <a:gd name="connsiteY79" fmla="*/ 3435652 h 6858000"/>
              <a:gd name="connsiteX80" fmla="*/ 562660 w 1418733"/>
              <a:gd name="connsiteY80" fmla="*/ 3307769 h 6858000"/>
              <a:gd name="connsiteX81" fmla="*/ 580223 w 1418733"/>
              <a:gd name="connsiteY81" fmla="*/ 3250522 h 6858000"/>
              <a:gd name="connsiteX82" fmla="*/ 580648 w 1418733"/>
              <a:gd name="connsiteY82" fmla="*/ 3229163 h 6858000"/>
              <a:gd name="connsiteX83" fmla="*/ 582471 w 1418733"/>
              <a:gd name="connsiteY83" fmla="*/ 3217217 h 6858000"/>
              <a:gd name="connsiteX84" fmla="*/ 569306 w 1418733"/>
              <a:gd name="connsiteY84" fmla="*/ 3183755 h 6858000"/>
              <a:gd name="connsiteX85" fmla="*/ 569807 w 1418733"/>
              <a:gd name="connsiteY85" fmla="*/ 3178642 h 6858000"/>
              <a:gd name="connsiteX86" fmla="*/ 557407 w 1418733"/>
              <a:gd name="connsiteY86" fmla="*/ 3158586 h 6858000"/>
              <a:gd name="connsiteX87" fmla="*/ 542592 w 1418733"/>
              <a:gd name="connsiteY87" fmla="*/ 3129034 h 6858000"/>
              <a:gd name="connsiteX88" fmla="*/ 543257 w 1418733"/>
              <a:gd name="connsiteY88" fmla="*/ 3126682 h 6858000"/>
              <a:gd name="connsiteX89" fmla="*/ 534125 w 1418733"/>
              <a:gd name="connsiteY89" fmla="*/ 3114519 h 6858000"/>
              <a:gd name="connsiteX90" fmla="*/ 520734 w 1418733"/>
              <a:gd name="connsiteY90" fmla="*/ 3106272 h 6858000"/>
              <a:gd name="connsiteX91" fmla="*/ 493464 w 1418733"/>
              <a:gd name="connsiteY91" fmla="*/ 2958185 h 6858000"/>
              <a:gd name="connsiteX92" fmla="*/ 436078 w 1418733"/>
              <a:gd name="connsiteY92" fmla="*/ 2762989 h 6858000"/>
              <a:gd name="connsiteX93" fmla="*/ 384996 w 1418733"/>
              <a:gd name="connsiteY93" fmla="*/ 2554718 h 6858000"/>
              <a:gd name="connsiteX94" fmla="*/ 365090 w 1418733"/>
              <a:gd name="connsiteY94" fmla="*/ 2485734 h 6858000"/>
              <a:gd name="connsiteX95" fmla="*/ 355813 w 1418733"/>
              <a:gd name="connsiteY95" fmla="*/ 2447068 h 6858000"/>
              <a:gd name="connsiteX96" fmla="*/ 342774 w 1418733"/>
              <a:gd name="connsiteY96" fmla="*/ 2425819 h 6858000"/>
              <a:gd name="connsiteX97" fmla="*/ 348773 w 1418733"/>
              <a:gd name="connsiteY97" fmla="*/ 2402874 h 6858000"/>
              <a:gd name="connsiteX98" fmla="*/ 351385 w 1418733"/>
              <a:gd name="connsiteY98" fmla="*/ 2381443 h 6858000"/>
              <a:gd name="connsiteX99" fmla="*/ 327714 w 1418733"/>
              <a:gd name="connsiteY99" fmla="*/ 2261920 h 6858000"/>
              <a:gd name="connsiteX100" fmla="*/ 317601 w 1418733"/>
              <a:gd name="connsiteY100" fmla="*/ 2195378 h 6858000"/>
              <a:gd name="connsiteX101" fmla="*/ 301818 w 1418733"/>
              <a:gd name="connsiteY101" fmla="*/ 2155135 h 6858000"/>
              <a:gd name="connsiteX102" fmla="*/ 299276 w 1418733"/>
              <a:gd name="connsiteY102" fmla="*/ 2118008 h 6858000"/>
              <a:gd name="connsiteX103" fmla="*/ 300269 w 1418733"/>
              <a:gd name="connsiteY103" fmla="*/ 2050531 h 6858000"/>
              <a:gd name="connsiteX104" fmla="*/ 292075 w 1418733"/>
              <a:gd name="connsiteY104" fmla="*/ 1963269 h 6858000"/>
              <a:gd name="connsiteX105" fmla="*/ 273253 w 1418733"/>
              <a:gd name="connsiteY105" fmla="*/ 1906352 h 6858000"/>
              <a:gd name="connsiteX106" fmla="*/ 249810 w 1418733"/>
              <a:gd name="connsiteY106" fmla="*/ 1861531 h 6858000"/>
              <a:gd name="connsiteX107" fmla="*/ 203609 w 1418733"/>
              <a:gd name="connsiteY107" fmla="*/ 1732919 h 6858000"/>
              <a:gd name="connsiteX108" fmla="*/ 175920 w 1418733"/>
              <a:gd name="connsiteY108" fmla="*/ 1663540 h 6858000"/>
              <a:gd name="connsiteX109" fmla="*/ 175046 w 1418733"/>
              <a:gd name="connsiteY109" fmla="*/ 1615777 h 6858000"/>
              <a:gd name="connsiteX110" fmla="*/ 155841 w 1418733"/>
              <a:gd name="connsiteY110" fmla="*/ 1563678 h 6858000"/>
              <a:gd name="connsiteX111" fmla="*/ 168921 w 1418733"/>
              <a:gd name="connsiteY111" fmla="*/ 1519474 h 6858000"/>
              <a:gd name="connsiteX112" fmla="*/ 161663 w 1418733"/>
              <a:gd name="connsiteY112" fmla="*/ 1477995 h 6858000"/>
              <a:gd name="connsiteX113" fmla="*/ 147748 w 1418733"/>
              <a:gd name="connsiteY113" fmla="*/ 1373769 h 6858000"/>
              <a:gd name="connsiteX114" fmla="*/ 156055 w 1418733"/>
              <a:gd name="connsiteY114" fmla="*/ 1307086 h 6858000"/>
              <a:gd name="connsiteX115" fmla="*/ 157243 w 1418733"/>
              <a:gd name="connsiteY115" fmla="*/ 1189033 h 6858000"/>
              <a:gd name="connsiteX116" fmla="*/ 161928 w 1418733"/>
              <a:gd name="connsiteY116" fmla="*/ 1168288 h 6858000"/>
              <a:gd name="connsiteX117" fmla="*/ 154210 w 1418733"/>
              <a:gd name="connsiteY117" fmla="*/ 1142577 h 6858000"/>
              <a:gd name="connsiteX118" fmla="*/ 143516 w 1418733"/>
              <a:gd name="connsiteY118" fmla="*/ 1088484 h 6858000"/>
              <a:gd name="connsiteX119" fmla="*/ 132252 w 1418733"/>
              <a:gd name="connsiteY119" fmla="*/ 1016103 h 6858000"/>
              <a:gd name="connsiteX120" fmla="*/ 133708 w 1418733"/>
              <a:gd name="connsiteY120" fmla="*/ 932283 h 6858000"/>
              <a:gd name="connsiteX121" fmla="*/ 135944 w 1418733"/>
              <a:gd name="connsiteY121" fmla="*/ 915925 h 6858000"/>
              <a:gd name="connsiteX122" fmla="*/ 128573 w 1418733"/>
              <a:gd name="connsiteY122" fmla="*/ 896999 h 6858000"/>
              <a:gd name="connsiteX123" fmla="*/ 97981 w 1418733"/>
              <a:gd name="connsiteY123" fmla="*/ 821517 h 6858000"/>
              <a:gd name="connsiteX124" fmla="*/ 76931 w 1418733"/>
              <a:gd name="connsiteY124" fmla="*/ 751353 h 6858000"/>
              <a:gd name="connsiteX125" fmla="*/ 76489 w 1418733"/>
              <a:gd name="connsiteY125" fmla="*/ 721230 h 6858000"/>
              <a:gd name="connsiteX126" fmla="*/ 62160 w 1418733"/>
              <a:gd name="connsiteY126" fmla="*/ 681659 h 6858000"/>
              <a:gd name="connsiteX127" fmla="*/ 47579 w 1418733"/>
              <a:gd name="connsiteY127" fmla="*/ 635218 h 6858000"/>
              <a:gd name="connsiteX128" fmla="*/ 52590 w 1418733"/>
              <a:gd name="connsiteY128" fmla="*/ 613763 h 6858000"/>
              <a:gd name="connsiteX129" fmla="*/ 38532 w 1418733"/>
              <a:gd name="connsiteY129" fmla="*/ 598582 h 6858000"/>
              <a:gd name="connsiteX130" fmla="*/ 38213 w 1418733"/>
              <a:gd name="connsiteY130" fmla="*/ 576846 h 6858000"/>
              <a:gd name="connsiteX131" fmla="*/ 17839 w 1418733"/>
              <a:gd name="connsiteY131" fmla="*/ 530055 h 6858000"/>
              <a:gd name="connsiteX132" fmla="*/ 17087 w 1418733"/>
              <a:gd name="connsiteY132" fmla="*/ 465389 h 6858000"/>
              <a:gd name="connsiteX133" fmla="*/ 10 w 1418733"/>
              <a:gd name="connsiteY133" fmla="*/ 424699 h 6858000"/>
              <a:gd name="connsiteX134" fmla="*/ 127193 w 1418733"/>
              <a:gd name="connsiteY134" fmla="*/ 309501 h 6858000"/>
              <a:gd name="connsiteX135" fmla="*/ 111376 w 1418733"/>
              <a:gd name="connsiteY135" fmla="*/ 275771 h 6858000"/>
              <a:gd name="connsiteX136" fmla="*/ 128403 w 1418733"/>
              <a:gd name="connsiteY136" fmla="*/ 212860 h 6858000"/>
              <a:gd name="connsiteX137" fmla="*/ 120113 w 1418733"/>
              <a:gd name="connsiteY137" fmla="*/ 144983 h 6858000"/>
              <a:gd name="connsiteX138" fmla="*/ 132397 w 1418733"/>
              <a:gd name="connsiteY138" fmla="*/ 55288 h 6858000"/>
              <a:gd name="connsiteX139" fmla="*/ 91951 w 1418733"/>
              <a:gd name="connsiteY139" fmla="*/ 0 h 6858000"/>
              <a:gd name="connsiteX0" fmla="*/ 76413 w 1403195"/>
              <a:gd name="connsiteY0" fmla="*/ 0 h 6858000"/>
              <a:gd name="connsiteX1" fmla="*/ 1403195 w 1403195"/>
              <a:gd name="connsiteY1" fmla="*/ 0 h 6858000"/>
              <a:gd name="connsiteX2" fmla="*/ 1403195 w 1403195"/>
              <a:gd name="connsiteY2" fmla="*/ 6858000 h 6858000"/>
              <a:gd name="connsiteX3" fmla="*/ 139889 w 1403195"/>
              <a:gd name="connsiteY3" fmla="*/ 6857735 h 6858000"/>
              <a:gd name="connsiteX4" fmla="*/ 176482 w 1403195"/>
              <a:gd name="connsiteY4" fmla="*/ 6776847 h 6858000"/>
              <a:gd name="connsiteX5" fmla="*/ 187982 w 1403195"/>
              <a:gd name="connsiteY5" fmla="*/ 6737706 h 6858000"/>
              <a:gd name="connsiteX6" fmla="*/ 212721 w 1403195"/>
              <a:gd name="connsiteY6" fmla="*/ 6691589 h 6858000"/>
              <a:gd name="connsiteX7" fmla="*/ 190278 w 1403195"/>
              <a:gd name="connsiteY7" fmla="*/ 6659970 h 6858000"/>
              <a:gd name="connsiteX8" fmla="*/ 205369 w 1403195"/>
              <a:gd name="connsiteY8" fmla="*/ 6636211 h 6858000"/>
              <a:gd name="connsiteX9" fmla="*/ 222813 w 1403195"/>
              <a:gd name="connsiteY9" fmla="*/ 6594177 h 6858000"/>
              <a:gd name="connsiteX10" fmla="*/ 236853 w 1403195"/>
              <a:gd name="connsiteY10" fmla="*/ 6557575 h 6858000"/>
              <a:gd name="connsiteX11" fmla="*/ 289810 w 1403195"/>
              <a:gd name="connsiteY11" fmla="*/ 6492130 h 6858000"/>
              <a:gd name="connsiteX12" fmla="*/ 305497 w 1403195"/>
              <a:gd name="connsiteY12" fmla="*/ 6431610 h 6858000"/>
              <a:gd name="connsiteX13" fmla="*/ 349202 w 1403195"/>
              <a:gd name="connsiteY13" fmla="*/ 6379786 h 6858000"/>
              <a:gd name="connsiteX14" fmla="*/ 332425 w 1403195"/>
              <a:gd name="connsiteY14" fmla="*/ 6334727 h 6858000"/>
              <a:gd name="connsiteX15" fmla="*/ 309840 w 1403195"/>
              <a:gd name="connsiteY15" fmla="*/ 6313295 h 6858000"/>
              <a:gd name="connsiteX16" fmla="*/ 317004 w 1403195"/>
              <a:gd name="connsiteY16" fmla="*/ 6280046 h 6858000"/>
              <a:gd name="connsiteX17" fmla="*/ 299749 w 1403195"/>
              <a:gd name="connsiteY17" fmla="*/ 6270265 h 6858000"/>
              <a:gd name="connsiteX18" fmla="*/ 326777 w 1403195"/>
              <a:gd name="connsiteY18" fmla="*/ 6252834 h 6858000"/>
              <a:gd name="connsiteX19" fmla="*/ 304769 w 1403195"/>
              <a:gd name="connsiteY19" fmla="*/ 6202459 h 6858000"/>
              <a:gd name="connsiteX20" fmla="*/ 303567 w 1403195"/>
              <a:gd name="connsiteY20" fmla="*/ 6153037 h 6858000"/>
              <a:gd name="connsiteX21" fmla="*/ 318982 w 1403195"/>
              <a:gd name="connsiteY21" fmla="*/ 6078132 h 6858000"/>
              <a:gd name="connsiteX22" fmla="*/ 306369 w 1403195"/>
              <a:gd name="connsiteY22" fmla="*/ 6028119 h 6858000"/>
              <a:gd name="connsiteX23" fmla="*/ 291598 w 1403195"/>
              <a:gd name="connsiteY23" fmla="*/ 5926735 h 6858000"/>
              <a:gd name="connsiteX24" fmla="*/ 341110 w 1403195"/>
              <a:gd name="connsiteY24" fmla="*/ 5712857 h 6858000"/>
              <a:gd name="connsiteX25" fmla="*/ 320185 w 1403195"/>
              <a:gd name="connsiteY25" fmla="*/ 5676393 h 6858000"/>
              <a:gd name="connsiteX26" fmla="*/ 359777 w 1403195"/>
              <a:gd name="connsiteY26" fmla="*/ 5563435 h 6858000"/>
              <a:gd name="connsiteX27" fmla="*/ 406907 w 1403195"/>
              <a:gd name="connsiteY27" fmla="*/ 5437125 h 6858000"/>
              <a:gd name="connsiteX28" fmla="*/ 420475 w 1403195"/>
              <a:gd name="connsiteY28" fmla="*/ 5396260 h 6858000"/>
              <a:gd name="connsiteX29" fmla="*/ 436456 w 1403195"/>
              <a:gd name="connsiteY29" fmla="*/ 5330009 h 6858000"/>
              <a:gd name="connsiteX30" fmla="*/ 469949 w 1403195"/>
              <a:gd name="connsiteY30" fmla="*/ 5273739 h 6858000"/>
              <a:gd name="connsiteX31" fmla="*/ 479548 w 1403195"/>
              <a:gd name="connsiteY31" fmla="*/ 5241779 h 6858000"/>
              <a:gd name="connsiteX32" fmla="*/ 490774 w 1403195"/>
              <a:gd name="connsiteY32" fmla="*/ 5225268 h 6858000"/>
              <a:gd name="connsiteX33" fmla="*/ 491794 w 1403195"/>
              <a:gd name="connsiteY33" fmla="*/ 5217684 h 6858000"/>
              <a:gd name="connsiteX34" fmla="*/ 499135 w 1403195"/>
              <a:gd name="connsiteY34" fmla="*/ 5193377 h 6858000"/>
              <a:gd name="connsiteX35" fmla="*/ 502438 w 1403195"/>
              <a:gd name="connsiteY35" fmla="*/ 5179288 h 6858000"/>
              <a:gd name="connsiteX36" fmla="*/ 503422 w 1403195"/>
              <a:gd name="connsiteY36" fmla="*/ 5173621 h 6858000"/>
              <a:gd name="connsiteX37" fmla="*/ 499056 w 1403195"/>
              <a:gd name="connsiteY37" fmla="*/ 5159961 h 6858000"/>
              <a:gd name="connsiteX38" fmla="*/ 505733 w 1403195"/>
              <a:gd name="connsiteY38" fmla="*/ 5144295 h 6858000"/>
              <a:gd name="connsiteX39" fmla="*/ 502666 w 1403195"/>
              <a:gd name="connsiteY39" fmla="*/ 5125185 h 6858000"/>
              <a:gd name="connsiteX40" fmla="*/ 509496 w 1403195"/>
              <a:gd name="connsiteY40" fmla="*/ 5121884 h 6858000"/>
              <a:gd name="connsiteX41" fmla="*/ 516532 w 1403195"/>
              <a:gd name="connsiteY41" fmla="*/ 5067850 h 6858000"/>
              <a:gd name="connsiteX42" fmla="*/ 519263 w 1403195"/>
              <a:gd name="connsiteY42" fmla="*/ 5060861 h 6858000"/>
              <a:gd name="connsiteX43" fmla="*/ 515967 w 1403195"/>
              <a:gd name="connsiteY43" fmla="*/ 5034192 h 6858000"/>
              <a:gd name="connsiteX44" fmla="*/ 517521 w 1403195"/>
              <a:gd name="connsiteY44" fmla="*/ 4993030 h 6858000"/>
              <a:gd name="connsiteX45" fmla="*/ 524430 w 1403195"/>
              <a:gd name="connsiteY45" fmla="*/ 4946844 h 6858000"/>
              <a:gd name="connsiteX46" fmla="*/ 520286 w 1403195"/>
              <a:gd name="connsiteY46" fmla="*/ 4932692 h 6858000"/>
              <a:gd name="connsiteX47" fmla="*/ 535689 w 1403195"/>
              <a:gd name="connsiteY47" fmla="*/ 4858827 h 6858000"/>
              <a:gd name="connsiteX48" fmla="*/ 541592 w 1403195"/>
              <a:gd name="connsiteY48" fmla="*/ 4821170 h 6858000"/>
              <a:gd name="connsiteX49" fmla="*/ 546325 w 1403195"/>
              <a:gd name="connsiteY49" fmla="*/ 4780965 h 6858000"/>
              <a:gd name="connsiteX50" fmla="*/ 547618 w 1403195"/>
              <a:gd name="connsiteY50" fmla="*/ 4750867 h 6858000"/>
              <a:gd name="connsiteX51" fmla="*/ 545425 w 1403195"/>
              <a:gd name="connsiteY51" fmla="*/ 4690749 h 6858000"/>
              <a:gd name="connsiteX52" fmla="*/ 540905 w 1403195"/>
              <a:gd name="connsiteY52" fmla="*/ 4584173 h 6858000"/>
              <a:gd name="connsiteX53" fmla="*/ 535988 w 1403195"/>
              <a:gd name="connsiteY53" fmla="*/ 4444346 h 6858000"/>
              <a:gd name="connsiteX54" fmla="*/ 532553 w 1403195"/>
              <a:gd name="connsiteY54" fmla="*/ 4375228 h 6858000"/>
              <a:gd name="connsiteX55" fmla="*/ 513206 w 1403195"/>
              <a:gd name="connsiteY55" fmla="*/ 4214165 h 6858000"/>
              <a:gd name="connsiteX56" fmla="*/ 517279 w 1403195"/>
              <a:gd name="connsiteY56" fmla="*/ 4090296 h 6858000"/>
              <a:gd name="connsiteX57" fmla="*/ 502535 w 1403195"/>
              <a:gd name="connsiteY57" fmla="*/ 4033999 h 6858000"/>
              <a:gd name="connsiteX58" fmla="*/ 503684 w 1403195"/>
              <a:gd name="connsiteY58" fmla="*/ 4031933 h 6858000"/>
              <a:gd name="connsiteX59" fmla="*/ 502260 w 1403195"/>
              <a:gd name="connsiteY59" fmla="*/ 4013953 h 6858000"/>
              <a:gd name="connsiteX60" fmla="*/ 488555 w 1403195"/>
              <a:gd name="connsiteY60" fmla="*/ 3974753 h 6858000"/>
              <a:gd name="connsiteX61" fmla="*/ 490153 w 1403195"/>
              <a:gd name="connsiteY61" fmla="*/ 3969950 h 6858000"/>
              <a:gd name="connsiteX62" fmla="*/ 483575 w 1403195"/>
              <a:gd name="connsiteY62" fmla="*/ 3933779 h 6858000"/>
              <a:gd name="connsiteX63" fmla="*/ 484906 w 1403195"/>
              <a:gd name="connsiteY63" fmla="*/ 3933093 h 6858000"/>
              <a:gd name="connsiteX64" fmla="*/ 489260 w 1403195"/>
              <a:gd name="connsiteY64" fmla="*/ 3922082 h 6858000"/>
              <a:gd name="connsiteX65" fmla="*/ 494338 w 1403195"/>
              <a:gd name="connsiteY65" fmla="*/ 3901461 h 6858000"/>
              <a:gd name="connsiteX66" fmla="*/ 516932 w 1403195"/>
              <a:gd name="connsiteY66" fmla="*/ 3813873 h 6858000"/>
              <a:gd name="connsiteX67" fmla="*/ 516357 w 1403195"/>
              <a:gd name="connsiteY67" fmla="*/ 3806161 h 6858000"/>
              <a:gd name="connsiteX68" fmla="*/ 516664 w 1403195"/>
              <a:gd name="connsiteY68" fmla="*/ 3805957 h 6858000"/>
              <a:gd name="connsiteX69" fmla="*/ 516691 w 1403195"/>
              <a:gd name="connsiteY69" fmla="*/ 3797724 h 6858000"/>
              <a:gd name="connsiteX70" fmla="*/ 515306 w 1403195"/>
              <a:gd name="connsiteY70" fmla="*/ 3792098 h 6858000"/>
              <a:gd name="connsiteX71" fmla="*/ 514190 w 1403195"/>
              <a:gd name="connsiteY71" fmla="*/ 3777135 h 6858000"/>
              <a:gd name="connsiteX72" fmla="*/ 515923 w 1403195"/>
              <a:gd name="connsiteY72" fmla="*/ 3771656 h 6858000"/>
              <a:gd name="connsiteX73" fmla="*/ 519666 w 1403195"/>
              <a:gd name="connsiteY73" fmla="*/ 3769007 h 6858000"/>
              <a:gd name="connsiteX74" fmla="*/ 519132 w 1403195"/>
              <a:gd name="connsiteY74" fmla="*/ 3767709 h 6858000"/>
              <a:gd name="connsiteX75" fmla="*/ 527828 w 1403195"/>
              <a:gd name="connsiteY75" fmla="*/ 3738082 h 6858000"/>
              <a:gd name="connsiteX76" fmla="*/ 535174 w 1403195"/>
              <a:gd name="connsiteY76" fmla="*/ 3673397 h 6858000"/>
              <a:gd name="connsiteX77" fmla="*/ 534470 w 1403195"/>
              <a:gd name="connsiteY77" fmla="*/ 3637109 h 6858000"/>
              <a:gd name="connsiteX78" fmla="*/ 537913 w 1403195"/>
              <a:gd name="connsiteY78" fmla="*/ 3536883 h 6858000"/>
              <a:gd name="connsiteX79" fmla="*/ 545451 w 1403195"/>
              <a:gd name="connsiteY79" fmla="*/ 3435652 h 6858000"/>
              <a:gd name="connsiteX80" fmla="*/ 547122 w 1403195"/>
              <a:gd name="connsiteY80" fmla="*/ 3307769 h 6858000"/>
              <a:gd name="connsiteX81" fmla="*/ 564685 w 1403195"/>
              <a:gd name="connsiteY81" fmla="*/ 3250522 h 6858000"/>
              <a:gd name="connsiteX82" fmla="*/ 565110 w 1403195"/>
              <a:gd name="connsiteY82" fmla="*/ 3229163 h 6858000"/>
              <a:gd name="connsiteX83" fmla="*/ 566933 w 1403195"/>
              <a:gd name="connsiteY83" fmla="*/ 3217217 h 6858000"/>
              <a:gd name="connsiteX84" fmla="*/ 553768 w 1403195"/>
              <a:gd name="connsiteY84" fmla="*/ 3183755 h 6858000"/>
              <a:gd name="connsiteX85" fmla="*/ 554269 w 1403195"/>
              <a:gd name="connsiteY85" fmla="*/ 3178642 h 6858000"/>
              <a:gd name="connsiteX86" fmla="*/ 541869 w 1403195"/>
              <a:gd name="connsiteY86" fmla="*/ 3158586 h 6858000"/>
              <a:gd name="connsiteX87" fmla="*/ 527054 w 1403195"/>
              <a:gd name="connsiteY87" fmla="*/ 3129034 h 6858000"/>
              <a:gd name="connsiteX88" fmla="*/ 527719 w 1403195"/>
              <a:gd name="connsiteY88" fmla="*/ 3126682 h 6858000"/>
              <a:gd name="connsiteX89" fmla="*/ 518587 w 1403195"/>
              <a:gd name="connsiteY89" fmla="*/ 3114519 h 6858000"/>
              <a:gd name="connsiteX90" fmla="*/ 505196 w 1403195"/>
              <a:gd name="connsiteY90" fmla="*/ 3106272 h 6858000"/>
              <a:gd name="connsiteX91" fmla="*/ 477926 w 1403195"/>
              <a:gd name="connsiteY91" fmla="*/ 2958185 h 6858000"/>
              <a:gd name="connsiteX92" fmla="*/ 420540 w 1403195"/>
              <a:gd name="connsiteY92" fmla="*/ 2762989 h 6858000"/>
              <a:gd name="connsiteX93" fmla="*/ 369458 w 1403195"/>
              <a:gd name="connsiteY93" fmla="*/ 2554718 h 6858000"/>
              <a:gd name="connsiteX94" fmla="*/ 349552 w 1403195"/>
              <a:gd name="connsiteY94" fmla="*/ 2485734 h 6858000"/>
              <a:gd name="connsiteX95" fmla="*/ 340275 w 1403195"/>
              <a:gd name="connsiteY95" fmla="*/ 2447068 h 6858000"/>
              <a:gd name="connsiteX96" fmla="*/ 327236 w 1403195"/>
              <a:gd name="connsiteY96" fmla="*/ 2425819 h 6858000"/>
              <a:gd name="connsiteX97" fmla="*/ 333235 w 1403195"/>
              <a:gd name="connsiteY97" fmla="*/ 2402874 h 6858000"/>
              <a:gd name="connsiteX98" fmla="*/ 335847 w 1403195"/>
              <a:gd name="connsiteY98" fmla="*/ 2381443 h 6858000"/>
              <a:gd name="connsiteX99" fmla="*/ 312176 w 1403195"/>
              <a:gd name="connsiteY99" fmla="*/ 2261920 h 6858000"/>
              <a:gd name="connsiteX100" fmla="*/ 302063 w 1403195"/>
              <a:gd name="connsiteY100" fmla="*/ 2195378 h 6858000"/>
              <a:gd name="connsiteX101" fmla="*/ 286280 w 1403195"/>
              <a:gd name="connsiteY101" fmla="*/ 2155135 h 6858000"/>
              <a:gd name="connsiteX102" fmla="*/ 283738 w 1403195"/>
              <a:gd name="connsiteY102" fmla="*/ 2118008 h 6858000"/>
              <a:gd name="connsiteX103" fmla="*/ 284731 w 1403195"/>
              <a:gd name="connsiteY103" fmla="*/ 2050531 h 6858000"/>
              <a:gd name="connsiteX104" fmla="*/ 276537 w 1403195"/>
              <a:gd name="connsiteY104" fmla="*/ 1963269 h 6858000"/>
              <a:gd name="connsiteX105" fmla="*/ 257715 w 1403195"/>
              <a:gd name="connsiteY105" fmla="*/ 1906352 h 6858000"/>
              <a:gd name="connsiteX106" fmla="*/ 234272 w 1403195"/>
              <a:gd name="connsiteY106" fmla="*/ 1861531 h 6858000"/>
              <a:gd name="connsiteX107" fmla="*/ 188071 w 1403195"/>
              <a:gd name="connsiteY107" fmla="*/ 1732919 h 6858000"/>
              <a:gd name="connsiteX108" fmla="*/ 160382 w 1403195"/>
              <a:gd name="connsiteY108" fmla="*/ 1663540 h 6858000"/>
              <a:gd name="connsiteX109" fmla="*/ 159508 w 1403195"/>
              <a:gd name="connsiteY109" fmla="*/ 1615777 h 6858000"/>
              <a:gd name="connsiteX110" fmla="*/ 140303 w 1403195"/>
              <a:gd name="connsiteY110" fmla="*/ 1563678 h 6858000"/>
              <a:gd name="connsiteX111" fmla="*/ 153383 w 1403195"/>
              <a:gd name="connsiteY111" fmla="*/ 1519474 h 6858000"/>
              <a:gd name="connsiteX112" fmla="*/ 146125 w 1403195"/>
              <a:gd name="connsiteY112" fmla="*/ 1477995 h 6858000"/>
              <a:gd name="connsiteX113" fmla="*/ 132210 w 1403195"/>
              <a:gd name="connsiteY113" fmla="*/ 1373769 h 6858000"/>
              <a:gd name="connsiteX114" fmla="*/ 140517 w 1403195"/>
              <a:gd name="connsiteY114" fmla="*/ 1307086 h 6858000"/>
              <a:gd name="connsiteX115" fmla="*/ 141705 w 1403195"/>
              <a:gd name="connsiteY115" fmla="*/ 1189033 h 6858000"/>
              <a:gd name="connsiteX116" fmla="*/ 146390 w 1403195"/>
              <a:gd name="connsiteY116" fmla="*/ 1168288 h 6858000"/>
              <a:gd name="connsiteX117" fmla="*/ 138672 w 1403195"/>
              <a:gd name="connsiteY117" fmla="*/ 1142577 h 6858000"/>
              <a:gd name="connsiteX118" fmla="*/ 127978 w 1403195"/>
              <a:gd name="connsiteY118" fmla="*/ 1088484 h 6858000"/>
              <a:gd name="connsiteX119" fmla="*/ 116714 w 1403195"/>
              <a:gd name="connsiteY119" fmla="*/ 1016103 h 6858000"/>
              <a:gd name="connsiteX120" fmla="*/ 118170 w 1403195"/>
              <a:gd name="connsiteY120" fmla="*/ 932283 h 6858000"/>
              <a:gd name="connsiteX121" fmla="*/ 120406 w 1403195"/>
              <a:gd name="connsiteY121" fmla="*/ 915925 h 6858000"/>
              <a:gd name="connsiteX122" fmla="*/ 113035 w 1403195"/>
              <a:gd name="connsiteY122" fmla="*/ 896999 h 6858000"/>
              <a:gd name="connsiteX123" fmla="*/ 82443 w 1403195"/>
              <a:gd name="connsiteY123" fmla="*/ 821517 h 6858000"/>
              <a:gd name="connsiteX124" fmla="*/ 61393 w 1403195"/>
              <a:gd name="connsiteY124" fmla="*/ 751353 h 6858000"/>
              <a:gd name="connsiteX125" fmla="*/ 60951 w 1403195"/>
              <a:gd name="connsiteY125" fmla="*/ 721230 h 6858000"/>
              <a:gd name="connsiteX126" fmla="*/ 46622 w 1403195"/>
              <a:gd name="connsiteY126" fmla="*/ 681659 h 6858000"/>
              <a:gd name="connsiteX127" fmla="*/ 32041 w 1403195"/>
              <a:gd name="connsiteY127" fmla="*/ 635218 h 6858000"/>
              <a:gd name="connsiteX128" fmla="*/ 37052 w 1403195"/>
              <a:gd name="connsiteY128" fmla="*/ 613763 h 6858000"/>
              <a:gd name="connsiteX129" fmla="*/ 22994 w 1403195"/>
              <a:gd name="connsiteY129" fmla="*/ 598582 h 6858000"/>
              <a:gd name="connsiteX130" fmla="*/ 22675 w 1403195"/>
              <a:gd name="connsiteY130" fmla="*/ 576846 h 6858000"/>
              <a:gd name="connsiteX131" fmla="*/ 2301 w 1403195"/>
              <a:gd name="connsiteY131" fmla="*/ 530055 h 6858000"/>
              <a:gd name="connsiteX132" fmla="*/ 1549 w 1403195"/>
              <a:gd name="connsiteY132" fmla="*/ 465389 h 6858000"/>
              <a:gd name="connsiteX133" fmla="*/ 90145 w 1403195"/>
              <a:gd name="connsiteY133" fmla="*/ 353137 h 6858000"/>
              <a:gd name="connsiteX134" fmla="*/ 111655 w 1403195"/>
              <a:gd name="connsiteY134" fmla="*/ 309501 h 6858000"/>
              <a:gd name="connsiteX135" fmla="*/ 95838 w 1403195"/>
              <a:gd name="connsiteY135" fmla="*/ 275771 h 6858000"/>
              <a:gd name="connsiteX136" fmla="*/ 112865 w 1403195"/>
              <a:gd name="connsiteY136" fmla="*/ 212860 h 6858000"/>
              <a:gd name="connsiteX137" fmla="*/ 104575 w 1403195"/>
              <a:gd name="connsiteY137" fmla="*/ 144983 h 6858000"/>
              <a:gd name="connsiteX138" fmla="*/ 116859 w 1403195"/>
              <a:gd name="connsiteY138" fmla="*/ 55288 h 6858000"/>
              <a:gd name="connsiteX139" fmla="*/ 76413 w 1403195"/>
              <a:gd name="connsiteY139" fmla="*/ 0 h 6858000"/>
              <a:gd name="connsiteX0" fmla="*/ 74305 w 1401087"/>
              <a:gd name="connsiteY0" fmla="*/ 0 h 6858000"/>
              <a:gd name="connsiteX1" fmla="*/ 1401087 w 1401087"/>
              <a:gd name="connsiteY1" fmla="*/ 0 h 6858000"/>
              <a:gd name="connsiteX2" fmla="*/ 1401087 w 1401087"/>
              <a:gd name="connsiteY2" fmla="*/ 6858000 h 6858000"/>
              <a:gd name="connsiteX3" fmla="*/ 137781 w 1401087"/>
              <a:gd name="connsiteY3" fmla="*/ 6857735 h 6858000"/>
              <a:gd name="connsiteX4" fmla="*/ 174374 w 1401087"/>
              <a:gd name="connsiteY4" fmla="*/ 6776847 h 6858000"/>
              <a:gd name="connsiteX5" fmla="*/ 185874 w 1401087"/>
              <a:gd name="connsiteY5" fmla="*/ 6737706 h 6858000"/>
              <a:gd name="connsiteX6" fmla="*/ 210613 w 1401087"/>
              <a:gd name="connsiteY6" fmla="*/ 6691589 h 6858000"/>
              <a:gd name="connsiteX7" fmla="*/ 188170 w 1401087"/>
              <a:gd name="connsiteY7" fmla="*/ 6659970 h 6858000"/>
              <a:gd name="connsiteX8" fmla="*/ 203261 w 1401087"/>
              <a:gd name="connsiteY8" fmla="*/ 6636211 h 6858000"/>
              <a:gd name="connsiteX9" fmla="*/ 220705 w 1401087"/>
              <a:gd name="connsiteY9" fmla="*/ 6594177 h 6858000"/>
              <a:gd name="connsiteX10" fmla="*/ 234745 w 1401087"/>
              <a:gd name="connsiteY10" fmla="*/ 6557575 h 6858000"/>
              <a:gd name="connsiteX11" fmla="*/ 287702 w 1401087"/>
              <a:gd name="connsiteY11" fmla="*/ 6492130 h 6858000"/>
              <a:gd name="connsiteX12" fmla="*/ 303389 w 1401087"/>
              <a:gd name="connsiteY12" fmla="*/ 6431610 h 6858000"/>
              <a:gd name="connsiteX13" fmla="*/ 347094 w 1401087"/>
              <a:gd name="connsiteY13" fmla="*/ 6379786 h 6858000"/>
              <a:gd name="connsiteX14" fmla="*/ 330317 w 1401087"/>
              <a:gd name="connsiteY14" fmla="*/ 6334727 h 6858000"/>
              <a:gd name="connsiteX15" fmla="*/ 307732 w 1401087"/>
              <a:gd name="connsiteY15" fmla="*/ 6313295 h 6858000"/>
              <a:gd name="connsiteX16" fmla="*/ 314896 w 1401087"/>
              <a:gd name="connsiteY16" fmla="*/ 6280046 h 6858000"/>
              <a:gd name="connsiteX17" fmla="*/ 297641 w 1401087"/>
              <a:gd name="connsiteY17" fmla="*/ 6270265 h 6858000"/>
              <a:gd name="connsiteX18" fmla="*/ 324669 w 1401087"/>
              <a:gd name="connsiteY18" fmla="*/ 6252834 h 6858000"/>
              <a:gd name="connsiteX19" fmla="*/ 302661 w 1401087"/>
              <a:gd name="connsiteY19" fmla="*/ 6202459 h 6858000"/>
              <a:gd name="connsiteX20" fmla="*/ 301459 w 1401087"/>
              <a:gd name="connsiteY20" fmla="*/ 6153037 h 6858000"/>
              <a:gd name="connsiteX21" fmla="*/ 316874 w 1401087"/>
              <a:gd name="connsiteY21" fmla="*/ 6078132 h 6858000"/>
              <a:gd name="connsiteX22" fmla="*/ 304261 w 1401087"/>
              <a:gd name="connsiteY22" fmla="*/ 6028119 h 6858000"/>
              <a:gd name="connsiteX23" fmla="*/ 289490 w 1401087"/>
              <a:gd name="connsiteY23" fmla="*/ 5926735 h 6858000"/>
              <a:gd name="connsiteX24" fmla="*/ 339002 w 1401087"/>
              <a:gd name="connsiteY24" fmla="*/ 5712857 h 6858000"/>
              <a:gd name="connsiteX25" fmla="*/ 318077 w 1401087"/>
              <a:gd name="connsiteY25" fmla="*/ 5676393 h 6858000"/>
              <a:gd name="connsiteX26" fmla="*/ 357669 w 1401087"/>
              <a:gd name="connsiteY26" fmla="*/ 5563435 h 6858000"/>
              <a:gd name="connsiteX27" fmla="*/ 404799 w 1401087"/>
              <a:gd name="connsiteY27" fmla="*/ 5437125 h 6858000"/>
              <a:gd name="connsiteX28" fmla="*/ 418367 w 1401087"/>
              <a:gd name="connsiteY28" fmla="*/ 5396260 h 6858000"/>
              <a:gd name="connsiteX29" fmla="*/ 434348 w 1401087"/>
              <a:gd name="connsiteY29" fmla="*/ 5330009 h 6858000"/>
              <a:gd name="connsiteX30" fmla="*/ 467841 w 1401087"/>
              <a:gd name="connsiteY30" fmla="*/ 5273739 h 6858000"/>
              <a:gd name="connsiteX31" fmla="*/ 477440 w 1401087"/>
              <a:gd name="connsiteY31" fmla="*/ 5241779 h 6858000"/>
              <a:gd name="connsiteX32" fmla="*/ 488666 w 1401087"/>
              <a:gd name="connsiteY32" fmla="*/ 5225268 h 6858000"/>
              <a:gd name="connsiteX33" fmla="*/ 489686 w 1401087"/>
              <a:gd name="connsiteY33" fmla="*/ 5217684 h 6858000"/>
              <a:gd name="connsiteX34" fmla="*/ 497027 w 1401087"/>
              <a:gd name="connsiteY34" fmla="*/ 5193377 h 6858000"/>
              <a:gd name="connsiteX35" fmla="*/ 500330 w 1401087"/>
              <a:gd name="connsiteY35" fmla="*/ 5179288 h 6858000"/>
              <a:gd name="connsiteX36" fmla="*/ 501314 w 1401087"/>
              <a:gd name="connsiteY36" fmla="*/ 5173621 h 6858000"/>
              <a:gd name="connsiteX37" fmla="*/ 496948 w 1401087"/>
              <a:gd name="connsiteY37" fmla="*/ 5159961 h 6858000"/>
              <a:gd name="connsiteX38" fmla="*/ 503625 w 1401087"/>
              <a:gd name="connsiteY38" fmla="*/ 5144295 h 6858000"/>
              <a:gd name="connsiteX39" fmla="*/ 500558 w 1401087"/>
              <a:gd name="connsiteY39" fmla="*/ 5125185 h 6858000"/>
              <a:gd name="connsiteX40" fmla="*/ 507388 w 1401087"/>
              <a:gd name="connsiteY40" fmla="*/ 5121884 h 6858000"/>
              <a:gd name="connsiteX41" fmla="*/ 514424 w 1401087"/>
              <a:gd name="connsiteY41" fmla="*/ 5067850 h 6858000"/>
              <a:gd name="connsiteX42" fmla="*/ 517155 w 1401087"/>
              <a:gd name="connsiteY42" fmla="*/ 5060861 h 6858000"/>
              <a:gd name="connsiteX43" fmla="*/ 513859 w 1401087"/>
              <a:gd name="connsiteY43" fmla="*/ 5034192 h 6858000"/>
              <a:gd name="connsiteX44" fmla="*/ 515413 w 1401087"/>
              <a:gd name="connsiteY44" fmla="*/ 4993030 h 6858000"/>
              <a:gd name="connsiteX45" fmla="*/ 522322 w 1401087"/>
              <a:gd name="connsiteY45" fmla="*/ 4946844 h 6858000"/>
              <a:gd name="connsiteX46" fmla="*/ 518178 w 1401087"/>
              <a:gd name="connsiteY46" fmla="*/ 4932692 h 6858000"/>
              <a:gd name="connsiteX47" fmla="*/ 533581 w 1401087"/>
              <a:gd name="connsiteY47" fmla="*/ 4858827 h 6858000"/>
              <a:gd name="connsiteX48" fmla="*/ 539484 w 1401087"/>
              <a:gd name="connsiteY48" fmla="*/ 4821170 h 6858000"/>
              <a:gd name="connsiteX49" fmla="*/ 544217 w 1401087"/>
              <a:gd name="connsiteY49" fmla="*/ 4780965 h 6858000"/>
              <a:gd name="connsiteX50" fmla="*/ 545510 w 1401087"/>
              <a:gd name="connsiteY50" fmla="*/ 4750867 h 6858000"/>
              <a:gd name="connsiteX51" fmla="*/ 543317 w 1401087"/>
              <a:gd name="connsiteY51" fmla="*/ 4690749 h 6858000"/>
              <a:gd name="connsiteX52" fmla="*/ 538797 w 1401087"/>
              <a:gd name="connsiteY52" fmla="*/ 4584173 h 6858000"/>
              <a:gd name="connsiteX53" fmla="*/ 533880 w 1401087"/>
              <a:gd name="connsiteY53" fmla="*/ 4444346 h 6858000"/>
              <a:gd name="connsiteX54" fmla="*/ 530445 w 1401087"/>
              <a:gd name="connsiteY54" fmla="*/ 4375228 h 6858000"/>
              <a:gd name="connsiteX55" fmla="*/ 511098 w 1401087"/>
              <a:gd name="connsiteY55" fmla="*/ 4214165 h 6858000"/>
              <a:gd name="connsiteX56" fmla="*/ 515171 w 1401087"/>
              <a:gd name="connsiteY56" fmla="*/ 4090296 h 6858000"/>
              <a:gd name="connsiteX57" fmla="*/ 500427 w 1401087"/>
              <a:gd name="connsiteY57" fmla="*/ 4033999 h 6858000"/>
              <a:gd name="connsiteX58" fmla="*/ 501576 w 1401087"/>
              <a:gd name="connsiteY58" fmla="*/ 4031933 h 6858000"/>
              <a:gd name="connsiteX59" fmla="*/ 500152 w 1401087"/>
              <a:gd name="connsiteY59" fmla="*/ 4013953 h 6858000"/>
              <a:gd name="connsiteX60" fmla="*/ 486447 w 1401087"/>
              <a:gd name="connsiteY60" fmla="*/ 3974753 h 6858000"/>
              <a:gd name="connsiteX61" fmla="*/ 488045 w 1401087"/>
              <a:gd name="connsiteY61" fmla="*/ 3969950 h 6858000"/>
              <a:gd name="connsiteX62" fmla="*/ 481467 w 1401087"/>
              <a:gd name="connsiteY62" fmla="*/ 3933779 h 6858000"/>
              <a:gd name="connsiteX63" fmla="*/ 482798 w 1401087"/>
              <a:gd name="connsiteY63" fmla="*/ 3933093 h 6858000"/>
              <a:gd name="connsiteX64" fmla="*/ 487152 w 1401087"/>
              <a:gd name="connsiteY64" fmla="*/ 3922082 h 6858000"/>
              <a:gd name="connsiteX65" fmla="*/ 492230 w 1401087"/>
              <a:gd name="connsiteY65" fmla="*/ 3901461 h 6858000"/>
              <a:gd name="connsiteX66" fmla="*/ 514824 w 1401087"/>
              <a:gd name="connsiteY66" fmla="*/ 3813873 h 6858000"/>
              <a:gd name="connsiteX67" fmla="*/ 514249 w 1401087"/>
              <a:gd name="connsiteY67" fmla="*/ 3806161 h 6858000"/>
              <a:gd name="connsiteX68" fmla="*/ 514556 w 1401087"/>
              <a:gd name="connsiteY68" fmla="*/ 3805957 h 6858000"/>
              <a:gd name="connsiteX69" fmla="*/ 514583 w 1401087"/>
              <a:gd name="connsiteY69" fmla="*/ 3797724 h 6858000"/>
              <a:gd name="connsiteX70" fmla="*/ 513198 w 1401087"/>
              <a:gd name="connsiteY70" fmla="*/ 3792098 h 6858000"/>
              <a:gd name="connsiteX71" fmla="*/ 512082 w 1401087"/>
              <a:gd name="connsiteY71" fmla="*/ 3777135 h 6858000"/>
              <a:gd name="connsiteX72" fmla="*/ 513815 w 1401087"/>
              <a:gd name="connsiteY72" fmla="*/ 3771656 h 6858000"/>
              <a:gd name="connsiteX73" fmla="*/ 517558 w 1401087"/>
              <a:gd name="connsiteY73" fmla="*/ 3769007 h 6858000"/>
              <a:gd name="connsiteX74" fmla="*/ 517024 w 1401087"/>
              <a:gd name="connsiteY74" fmla="*/ 3767709 h 6858000"/>
              <a:gd name="connsiteX75" fmla="*/ 525720 w 1401087"/>
              <a:gd name="connsiteY75" fmla="*/ 3738082 h 6858000"/>
              <a:gd name="connsiteX76" fmla="*/ 533066 w 1401087"/>
              <a:gd name="connsiteY76" fmla="*/ 3673397 h 6858000"/>
              <a:gd name="connsiteX77" fmla="*/ 532362 w 1401087"/>
              <a:gd name="connsiteY77" fmla="*/ 3637109 h 6858000"/>
              <a:gd name="connsiteX78" fmla="*/ 535805 w 1401087"/>
              <a:gd name="connsiteY78" fmla="*/ 3536883 h 6858000"/>
              <a:gd name="connsiteX79" fmla="*/ 543343 w 1401087"/>
              <a:gd name="connsiteY79" fmla="*/ 3435652 h 6858000"/>
              <a:gd name="connsiteX80" fmla="*/ 545014 w 1401087"/>
              <a:gd name="connsiteY80" fmla="*/ 3307769 h 6858000"/>
              <a:gd name="connsiteX81" fmla="*/ 562577 w 1401087"/>
              <a:gd name="connsiteY81" fmla="*/ 3250522 h 6858000"/>
              <a:gd name="connsiteX82" fmla="*/ 563002 w 1401087"/>
              <a:gd name="connsiteY82" fmla="*/ 3229163 h 6858000"/>
              <a:gd name="connsiteX83" fmla="*/ 564825 w 1401087"/>
              <a:gd name="connsiteY83" fmla="*/ 3217217 h 6858000"/>
              <a:gd name="connsiteX84" fmla="*/ 551660 w 1401087"/>
              <a:gd name="connsiteY84" fmla="*/ 3183755 h 6858000"/>
              <a:gd name="connsiteX85" fmla="*/ 552161 w 1401087"/>
              <a:gd name="connsiteY85" fmla="*/ 3178642 h 6858000"/>
              <a:gd name="connsiteX86" fmla="*/ 539761 w 1401087"/>
              <a:gd name="connsiteY86" fmla="*/ 3158586 h 6858000"/>
              <a:gd name="connsiteX87" fmla="*/ 524946 w 1401087"/>
              <a:gd name="connsiteY87" fmla="*/ 3129034 h 6858000"/>
              <a:gd name="connsiteX88" fmla="*/ 525611 w 1401087"/>
              <a:gd name="connsiteY88" fmla="*/ 3126682 h 6858000"/>
              <a:gd name="connsiteX89" fmla="*/ 516479 w 1401087"/>
              <a:gd name="connsiteY89" fmla="*/ 3114519 h 6858000"/>
              <a:gd name="connsiteX90" fmla="*/ 503088 w 1401087"/>
              <a:gd name="connsiteY90" fmla="*/ 3106272 h 6858000"/>
              <a:gd name="connsiteX91" fmla="*/ 475818 w 1401087"/>
              <a:gd name="connsiteY91" fmla="*/ 2958185 h 6858000"/>
              <a:gd name="connsiteX92" fmla="*/ 418432 w 1401087"/>
              <a:gd name="connsiteY92" fmla="*/ 2762989 h 6858000"/>
              <a:gd name="connsiteX93" fmla="*/ 367350 w 1401087"/>
              <a:gd name="connsiteY93" fmla="*/ 2554718 h 6858000"/>
              <a:gd name="connsiteX94" fmla="*/ 347444 w 1401087"/>
              <a:gd name="connsiteY94" fmla="*/ 2485734 h 6858000"/>
              <a:gd name="connsiteX95" fmla="*/ 338167 w 1401087"/>
              <a:gd name="connsiteY95" fmla="*/ 2447068 h 6858000"/>
              <a:gd name="connsiteX96" fmla="*/ 325128 w 1401087"/>
              <a:gd name="connsiteY96" fmla="*/ 2425819 h 6858000"/>
              <a:gd name="connsiteX97" fmla="*/ 331127 w 1401087"/>
              <a:gd name="connsiteY97" fmla="*/ 2402874 h 6858000"/>
              <a:gd name="connsiteX98" fmla="*/ 333739 w 1401087"/>
              <a:gd name="connsiteY98" fmla="*/ 2381443 h 6858000"/>
              <a:gd name="connsiteX99" fmla="*/ 310068 w 1401087"/>
              <a:gd name="connsiteY99" fmla="*/ 2261920 h 6858000"/>
              <a:gd name="connsiteX100" fmla="*/ 299955 w 1401087"/>
              <a:gd name="connsiteY100" fmla="*/ 2195378 h 6858000"/>
              <a:gd name="connsiteX101" fmla="*/ 284172 w 1401087"/>
              <a:gd name="connsiteY101" fmla="*/ 2155135 h 6858000"/>
              <a:gd name="connsiteX102" fmla="*/ 281630 w 1401087"/>
              <a:gd name="connsiteY102" fmla="*/ 2118008 h 6858000"/>
              <a:gd name="connsiteX103" fmla="*/ 282623 w 1401087"/>
              <a:gd name="connsiteY103" fmla="*/ 2050531 h 6858000"/>
              <a:gd name="connsiteX104" fmla="*/ 274429 w 1401087"/>
              <a:gd name="connsiteY104" fmla="*/ 1963269 h 6858000"/>
              <a:gd name="connsiteX105" fmla="*/ 255607 w 1401087"/>
              <a:gd name="connsiteY105" fmla="*/ 1906352 h 6858000"/>
              <a:gd name="connsiteX106" fmla="*/ 232164 w 1401087"/>
              <a:gd name="connsiteY106" fmla="*/ 1861531 h 6858000"/>
              <a:gd name="connsiteX107" fmla="*/ 185963 w 1401087"/>
              <a:gd name="connsiteY107" fmla="*/ 1732919 h 6858000"/>
              <a:gd name="connsiteX108" fmla="*/ 158274 w 1401087"/>
              <a:gd name="connsiteY108" fmla="*/ 1663540 h 6858000"/>
              <a:gd name="connsiteX109" fmla="*/ 157400 w 1401087"/>
              <a:gd name="connsiteY109" fmla="*/ 1615777 h 6858000"/>
              <a:gd name="connsiteX110" fmla="*/ 138195 w 1401087"/>
              <a:gd name="connsiteY110" fmla="*/ 1563678 h 6858000"/>
              <a:gd name="connsiteX111" fmla="*/ 151275 w 1401087"/>
              <a:gd name="connsiteY111" fmla="*/ 1519474 h 6858000"/>
              <a:gd name="connsiteX112" fmla="*/ 144017 w 1401087"/>
              <a:gd name="connsiteY112" fmla="*/ 1477995 h 6858000"/>
              <a:gd name="connsiteX113" fmla="*/ 130102 w 1401087"/>
              <a:gd name="connsiteY113" fmla="*/ 1373769 h 6858000"/>
              <a:gd name="connsiteX114" fmla="*/ 138409 w 1401087"/>
              <a:gd name="connsiteY114" fmla="*/ 1307086 h 6858000"/>
              <a:gd name="connsiteX115" fmla="*/ 139597 w 1401087"/>
              <a:gd name="connsiteY115" fmla="*/ 1189033 h 6858000"/>
              <a:gd name="connsiteX116" fmla="*/ 144282 w 1401087"/>
              <a:gd name="connsiteY116" fmla="*/ 1168288 h 6858000"/>
              <a:gd name="connsiteX117" fmla="*/ 136564 w 1401087"/>
              <a:gd name="connsiteY117" fmla="*/ 1142577 h 6858000"/>
              <a:gd name="connsiteX118" fmla="*/ 125870 w 1401087"/>
              <a:gd name="connsiteY118" fmla="*/ 1088484 h 6858000"/>
              <a:gd name="connsiteX119" fmla="*/ 114606 w 1401087"/>
              <a:gd name="connsiteY119" fmla="*/ 1016103 h 6858000"/>
              <a:gd name="connsiteX120" fmla="*/ 116062 w 1401087"/>
              <a:gd name="connsiteY120" fmla="*/ 932283 h 6858000"/>
              <a:gd name="connsiteX121" fmla="*/ 118298 w 1401087"/>
              <a:gd name="connsiteY121" fmla="*/ 915925 h 6858000"/>
              <a:gd name="connsiteX122" fmla="*/ 110927 w 1401087"/>
              <a:gd name="connsiteY122" fmla="*/ 896999 h 6858000"/>
              <a:gd name="connsiteX123" fmla="*/ 80335 w 1401087"/>
              <a:gd name="connsiteY123" fmla="*/ 821517 h 6858000"/>
              <a:gd name="connsiteX124" fmla="*/ 59285 w 1401087"/>
              <a:gd name="connsiteY124" fmla="*/ 751353 h 6858000"/>
              <a:gd name="connsiteX125" fmla="*/ 58843 w 1401087"/>
              <a:gd name="connsiteY125" fmla="*/ 721230 h 6858000"/>
              <a:gd name="connsiteX126" fmla="*/ 44514 w 1401087"/>
              <a:gd name="connsiteY126" fmla="*/ 681659 h 6858000"/>
              <a:gd name="connsiteX127" fmla="*/ 29933 w 1401087"/>
              <a:gd name="connsiteY127" fmla="*/ 635218 h 6858000"/>
              <a:gd name="connsiteX128" fmla="*/ 34944 w 1401087"/>
              <a:gd name="connsiteY128" fmla="*/ 613763 h 6858000"/>
              <a:gd name="connsiteX129" fmla="*/ 20886 w 1401087"/>
              <a:gd name="connsiteY129" fmla="*/ 598582 h 6858000"/>
              <a:gd name="connsiteX130" fmla="*/ 20567 w 1401087"/>
              <a:gd name="connsiteY130" fmla="*/ 576846 h 6858000"/>
              <a:gd name="connsiteX131" fmla="*/ 193 w 1401087"/>
              <a:gd name="connsiteY131" fmla="*/ 530055 h 6858000"/>
              <a:gd name="connsiteX132" fmla="*/ 88207 w 1401087"/>
              <a:gd name="connsiteY132" fmla="*/ 393828 h 6858000"/>
              <a:gd name="connsiteX133" fmla="*/ 88037 w 1401087"/>
              <a:gd name="connsiteY133" fmla="*/ 353137 h 6858000"/>
              <a:gd name="connsiteX134" fmla="*/ 109547 w 1401087"/>
              <a:gd name="connsiteY134" fmla="*/ 309501 h 6858000"/>
              <a:gd name="connsiteX135" fmla="*/ 93730 w 1401087"/>
              <a:gd name="connsiteY135" fmla="*/ 275771 h 6858000"/>
              <a:gd name="connsiteX136" fmla="*/ 110757 w 1401087"/>
              <a:gd name="connsiteY136" fmla="*/ 212860 h 6858000"/>
              <a:gd name="connsiteX137" fmla="*/ 102467 w 1401087"/>
              <a:gd name="connsiteY137" fmla="*/ 144983 h 6858000"/>
              <a:gd name="connsiteX138" fmla="*/ 114751 w 1401087"/>
              <a:gd name="connsiteY138" fmla="*/ 55288 h 6858000"/>
              <a:gd name="connsiteX139" fmla="*/ 74305 w 1401087"/>
              <a:gd name="connsiteY139" fmla="*/ 0 h 6858000"/>
              <a:gd name="connsiteX0" fmla="*/ 53738 w 1380520"/>
              <a:gd name="connsiteY0" fmla="*/ 0 h 6858000"/>
              <a:gd name="connsiteX1" fmla="*/ 1380520 w 1380520"/>
              <a:gd name="connsiteY1" fmla="*/ 0 h 6858000"/>
              <a:gd name="connsiteX2" fmla="*/ 1380520 w 1380520"/>
              <a:gd name="connsiteY2" fmla="*/ 6858000 h 6858000"/>
              <a:gd name="connsiteX3" fmla="*/ 117214 w 1380520"/>
              <a:gd name="connsiteY3" fmla="*/ 6857735 h 6858000"/>
              <a:gd name="connsiteX4" fmla="*/ 153807 w 1380520"/>
              <a:gd name="connsiteY4" fmla="*/ 6776847 h 6858000"/>
              <a:gd name="connsiteX5" fmla="*/ 165307 w 1380520"/>
              <a:gd name="connsiteY5" fmla="*/ 6737706 h 6858000"/>
              <a:gd name="connsiteX6" fmla="*/ 190046 w 1380520"/>
              <a:gd name="connsiteY6" fmla="*/ 6691589 h 6858000"/>
              <a:gd name="connsiteX7" fmla="*/ 167603 w 1380520"/>
              <a:gd name="connsiteY7" fmla="*/ 6659970 h 6858000"/>
              <a:gd name="connsiteX8" fmla="*/ 182694 w 1380520"/>
              <a:gd name="connsiteY8" fmla="*/ 6636211 h 6858000"/>
              <a:gd name="connsiteX9" fmla="*/ 200138 w 1380520"/>
              <a:gd name="connsiteY9" fmla="*/ 6594177 h 6858000"/>
              <a:gd name="connsiteX10" fmla="*/ 214178 w 1380520"/>
              <a:gd name="connsiteY10" fmla="*/ 6557575 h 6858000"/>
              <a:gd name="connsiteX11" fmla="*/ 267135 w 1380520"/>
              <a:gd name="connsiteY11" fmla="*/ 6492130 h 6858000"/>
              <a:gd name="connsiteX12" fmla="*/ 282822 w 1380520"/>
              <a:gd name="connsiteY12" fmla="*/ 6431610 h 6858000"/>
              <a:gd name="connsiteX13" fmla="*/ 326527 w 1380520"/>
              <a:gd name="connsiteY13" fmla="*/ 6379786 h 6858000"/>
              <a:gd name="connsiteX14" fmla="*/ 309750 w 1380520"/>
              <a:gd name="connsiteY14" fmla="*/ 6334727 h 6858000"/>
              <a:gd name="connsiteX15" fmla="*/ 287165 w 1380520"/>
              <a:gd name="connsiteY15" fmla="*/ 6313295 h 6858000"/>
              <a:gd name="connsiteX16" fmla="*/ 294329 w 1380520"/>
              <a:gd name="connsiteY16" fmla="*/ 6280046 h 6858000"/>
              <a:gd name="connsiteX17" fmla="*/ 277074 w 1380520"/>
              <a:gd name="connsiteY17" fmla="*/ 6270265 h 6858000"/>
              <a:gd name="connsiteX18" fmla="*/ 304102 w 1380520"/>
              <a:gd name="connsiteY18" fmla="*/ 6252834 h 6858000"/>
              <a:gd name="connsiteX19" fmla="*/ 282094 w 1380520"/>
              <a:gd name="connsiteY19" fmla="*/ 6202459 h 6858000"/>
              <a:gd name="connsiteX20" fmla="*/ 280892 w 1380520"/>
              <a:gd name="connsiteY20" fmla="*/ 6153037 h 6858000"/>
              <a:gd name="connsiteX21" fmla="*/ 296307 w 1380520"/>
              <a:gd name="connsiteY21" fmla="*/ 6078132 h 6858000"/>
              <a:gd name="connsiteX22" fmla="*/ 283694 w 1380520"/>
              <a:gd name="connsiteY22" fmla="*/ 6028119 h 6858000"/>
              <a:gd name="connsiteX23" fmla="*/ 268923 w 1380520"/>
              <a:gd name="connsiteY23" fmla="*/ 5926735 h 6858000"/>
              <a:gd name="connsiteX24" fmla="*/ 318435 w 1380520"/>
              <a:gd name="connsiteY24" fmla="*/ 5712857 h 6858000"/>
              <a:gd name="connsiteX25" fmla="*/ 297510 w 1380520"/>
              <a:gd name="connsiteY25" fmla="*/ 5676393 h 6858000"/>
              <a:gd name="connsiteX26" fmla="*/ 337102 w 1380520"/>
              <a:gd name="connsiteY26" fmla="*/ 5563435 h 6858000"/>
              <a:gd name="connsiteX27" fmla="*/ 384232 w 1380520"/>
              <a:gd name="connsiteY27" fmla="*/ 5437125 h 6858000"/>
              <a:gd name="connsiteX28" fmla="*/ 397800 w 1380520"/>
              <a:gd name="connsiteY28" fmla="*/ 5396260 h 6858000"/>
              <a:gd name="connsiteX29" fmla="*/ 413781 w 1380520"/>
              <a:gd name="connsiteY29" fmla="*/ 5330009 h 6858000"/>
              <a:gd name="connsiteX30" fmla="*/ 447274 w 1380520"/>
              <a:gd name="connsiteY30" fmla="*/ 5273739 h 6858000"/>
              <a:gd name="connsiteX31" fmla="*/ 456873 w 1380520"/>
              <a:gd name="connsiteY31" fmla="*/ 5241779 h 6858000"/>
              <a:gd name="connsiteX32" fmla="*/ 468099 w 1380520"/>
              <a:gd name="connsiteY32" fmla="*/ 5225268 h 6858000"/>
              <a:gd name="connsiteX33" fmla="*/ 469119 w 1380520"/>
              <a:gd name="connsiteY33" fmla="*/ 5217684 h 6858000"/>
              <a:gd name="connsiteX34" fmla="*/ 476460 w 1380520"/>
              <a:gd name="connsiteY34" fmla="*/ 5193377 h 6858000"/>
              <a:gd name="connsiteX35" fmla="*/ 479763 w 1380520"/>
              <a:gd name="connsiteY35" fmla="*/ 5179288 h 6858000"/>
              <a:gd name="connsiteX36" fmla="*/ 480747 w 1380520"/>
              <a:gd name="connsiteY36" fmla="*/ 5173621 h 6858000"/>
              <a:gd name="connsiteX37" fmla="*/ 476381 w 1380520"/>
              <a:gd name="connsiteY37" fmla="*/ 5159961 h 6858000"/>
              <a:gd name="connsiteX38" fmla="*/ 483058 w 1380520"/>
              <a:gd name="connsiteY38" fmla="*/ 5144295 h 6858000"/>
              <a:gd name="connsiteX39" fmla="*/ 479991 w 1380520"/>
              <a:gd name="connsiteY39" fmla="*/ 5125185 h 6858000"/>
              <a:gd name="connsiteX40" fmla="*/ 486821 w 1380520"/>
              <a:gd name="connsiteY40" fmla="*/ 5121884 h 6858000"/>
              <a:gd name="connsiteX41" fmla="*/ 493857 w 1380520"/>
              <a:gd name="connsiteY41" fmla="*/ 5067850 h 6858000"/>
              <a:gd name="connsiteX42" fmla="*/ 496588 w 1380520"/>
              <a:gd name="connsiteY42" fmla="*/ 5060861 h 6858000"/>
              <a:gd name="connsiteX43" fmla="*/ 493292 w 1380520"/>
              <a:gd name="connsiteY43" fmla="*/ 5034192 h 6858000"/>
              <a:gd name="connsiteX44" fmla="*/ 494846 w 1380520"/>
              <a:gd name="connsiteY44" fmla="*/ 4993030 h 6858000"/>
              <a:gd name="connsiteX45" fmla="*/ 501755 w 1380520"/>
              <a:gd name="connsiteY45" fmla="*/ 4946844 h 6858000"/>
              <a:gd name="connsiteX46" fmla="*/ 497611 w 1380520"/>
              <a:gd name="connsiteY46" fmla="*/ 4932692 h 6858000"/>
              <a:gd name="connsiteX47" fmla="*/ 513014 w 1380520"/>
              <a:gd name="connsiteY47" fmla="*/ 4858827 h 6858000"/>
              <a:gd name="connsiteX48" fmla="*/ 518917 w 1380520"/>
              <a:gd name="connsiteY48" fmla="*/ 4821170 h 6858000"/>
              <a:gd name="connsiteX49" fmla="*/ 523650 w 1380520"/>
              <a:gd name="connsiteY49" fmla="*/ 4780965 h 6858000"/>
              <a:gd name="connsiteX50" fmla="*/ 524943 w 1380520"/>
              <a:gd name="connsiteY50" fmla="*/ 4750867 h 6858000"/>
              <a:gd name="connsiteX51" fmla="*/ 522750 w 1380520"/>
              <a:gd name="connsiteY51" fmla="*/ 4690749 h 6858000"/>
              <a:gd name="connsiteX52" fmla="*/ 518230 w 1380520"/>
              <a:gd name="connsiteY52" fmla="*/ 4584173 h 6858000"/>
              <a:gd name="connsiteX53" fmla="*/ 513313 w 1380520"/>
              <a:gd name="connsiteY53" fmla="*/ 4444346 h 6858000"/>
              <a:gd name="connsiteX54" fmla="*/ 509878 w 1380520"/>
              <a:gd name="connsiteY54" fmla="*/ 4375228 h 6858000"/>
              <a:gd name="connsiteX55" fmla="*/ 490531 w 1380520"/>
              <a:gd name="connsiteY55" fmla="*/ 4214165 h 6858000"/>
              <a:gd name="connsiteX56" fmla="*/ 494604 w 1380520"/>
              <a:gd name="connsiteY56" fmla="*/ 4090296 h 6858000"/>
              <a:gd name="connsiteX57" fmla="*/ 479860 w 1380520"/>
              <a:gd name="connsiteY57" fmla="*/ 4033999 h 6858000"/>
              <a:gd name="connsiteX58" fmla="*/ 481009 w 1380520"/>
              <a:gd name="connsiteY58" fmla="*/ 4031933 h 6858000"/>
              <a:gd name="connsiteX59" fmla="*/ 479585 w 1380520"/>
              <a:gd name="connsiteY59" fmla="*/ 4013953 h 6858000"/>
              <a:gd name="connsiteX60" fmla="*/ 465880 w 1380520"/>
              <a:gd name="connsiteY60" fmla="*/ 3974753 h 6858000"/>
              <a:gd name="connsiteX61" fmla="*/ 467478 w 1380520"/>
              <a:gd name="connsiteY61" fmla="*/ 3969950 h 6858000"/>
              <a:gd name="connsiteX62" fmla="*/ 460900 w 1380520"/>
              <a:gd name="connsiteY62" fmla="*/ 3933779 h 6858000"/>
              <a:gd name="connsiteX63" fmla="*/ 462231 w 1380520"/>
              <a:gd name="connsiteY63" fmla="*/ 3933093 h 6858000"/>
              <a:gd name="connsiteX64" fmla="*/ 466585 w 1380520"/>
              <a:gd name="connsiteY64" fmla="*/ 3922082 h 6858000"/>
              <a:gd name="connsiteX65" fmla="*/ 471663 w 1380520"/>
              <a:gd name="connsiteY65" fmla="*/ 3901461 h 6858000"/>
              <a:gd name="connsiteX66" fmla="*/ 494257 w 1380520"/>
              <a:gd name="connsiteY66" fmla="*/ 3813873 h 6858000"/>
              <a:gd name="connsiteX67" fmla="*/ 493682 w 1380520"/>
              <a:gd name="connsiteY67" fmla="*/ 3806161 h 6858000"/>
              <a:gd name="connsiteX68" fmla="*/ 493989 w 1380520"/>
              <a:gd name="connsiteY68" fmla="*/ 3805957 h 6858000"/>
              <a:gd name="connsiteX69" fmla="*/ 494016 w 1380520"/>
              <a:gd name="connsiteY69" fmla="*/ 3797724 h 6858000"/>
              <a:gd name="connsiteX70" fmla="*/ 492631 w 1380520"/>
              <a:gd name="connsiteY70" fmla="*/ 3792098 h 6858000"/>
              <a:gd name="connsiteX71" fmla="*/ 491515 w 1380520"/>
              <a:gd name="connsiteY71" fmla="*/ 3777135 h 6858000"/>
              <a:gd name="connsiteX72" fmla="*/ 493248 w 1380520"/>
              <a:gd name="connsiteY72" fmla="*/ 3771656 h 6858000"/>
              <a:gd name="connsiteX73" fmla="*/ 496991 w 1380520"/>
              <a:gd name="connsiteY73" fmla="*/ 3769007 h 6858000"/>
              <a:gd name="connsiteX74" fmla="*/ 496457 w 1380520"/>
              <a:gd name="connsiteY74" fmla="*/ 3767709 h 6858000"/>
              <a:gd name="connsiteX75" fmla="*/ 505153 w 1380520"/>
              <a:gd name="connsiteY75" fmla="*/ 3738082 h 6858000"/>
              <a:gd name="connsiteX76" fmla="*/ 512499 w 1380520"/>
              <a:gd name="connsiteY76" fmla="*/ 3673397 h 6858000"/>
              <a:gd name="connsiteX77" fmla="*/ 511795 w 1380520"/>
              <a:gd name="connsiteY77" fmla="*/ 3637109 h 6858000"/>
              <a:gd name="connsiteX78" fmla="*/ 515238 w 1380520"/>
              <a:gd name="connsiteY78" fmla="*/ 3536883 h 6858000"/>
              <a:gd name="connsiteX79" fmla="*/ 522776 w 1380520"/>
              <a:gd name="connsiteY79" fmla="*/ 3435652 h 6858000"/>
              <a:gd name="connsiteX80" fmla="*/ 524447 w 1380520"/>
              <a:gd name="connsiteY80" fmla="*/ 3307769 h 6858000"/>
              <a:gd name="connsiteX81" fmla="*/ 542010 w 1380520"/>
              <a:gd name="connsiteY81" fmla="*/ 3250522 h 6858000"/>
              <a:gd name="connsiteX82" fmla="*/ 542435 w 1380520"/>
              <a:gd name="connsiteY82" fmla="*/ 3229163 h 6858000"/>
              <a:gd name="connsiteX83" fmla="*/ 544258 w 1380520"/>
              <a:gd name="connsiteY83" fmla="*/ 3217217 h 6858000"/>
              <a:gd name="connsiteX84" fmla="*/ 531093 w 1380520"/>
              <a:gd name="connsiteY84" fmla="*/ 3183755 h 6858000"/>
              <a:gd name="connsiteX85" fmla="*/ 531594 w 1380520"/>
              <a:gd name="connsiteY85" fmla="*/ 3178642 h 6858000"/>
              <a:gd name="connsiteX86" fmla="*/ 519194 w 1380520"/>
              <a:gd name="connsiteY86" fmla="*/ 3158586 h 6858000"/>
              <a:gd name="connsiteX87" fmla="*/ 504379 w 1380520"/>
              <a:gd name="connsiteY87" fmla="*/ 3129034 h 6858000"/>
              <a:gd name="connsiteX88" fmla="*/ 505044 w 1380520"/>
              <a:gd name="connsiteY88" fmla="*/ 3126682 h 6858000"/>
              <a:gd name="connsiteX89" fmla="*/ 495912 w 1380520"/>
              <a:gd name="connsiteY89" fmla="*/ 3114519 h 6858000"/>
              <a:gd name="connsiteX90" fmla="*/ 482521 w 1380520"/>
              <a:gd name="connsiteY90" fmla="*/ 3106272 h 6858000"/>
              <a:gd name="connsiteX91" fmla="*/ 455251 w 1380520"/>
              <a:gd name="connsiteY91" fmla="*/ 2958185 h 6858000"/>
              <a:gd name="connsiteX92" fmla="*/ 397865 w 1380520"/>
              <a:gd name="connsiteY92" fmla="*/ 2762989 h 6858000"/>
              <a:gd name="connsiteX93" fmla="*/ 346783 w 1380520"/>
              <a:gd name="connsiteY93" fmla="*/ 2554718 h 6858000"/>
              <a:gd name="connsiteX94" fmla="*/ 326877 w 1380520"/>
              <a:gd name="connsiteY94" fmla="*/ 2485734 h 6858000"/>
              <a:gd name="connsiteX95" fmla="*/ 317600 w 1380520"/>
              <a:gd name="connsiteY95" fmla="*/ 2447068 h 6858000"/>
              <a:gd name="connsiteX96" fmla="*/ 304561 w 1380520"/>
              <a:gd name="connsiteY96" fmla="*/ 2425819 h 6858000"/>
              <a:gd name="connsiteX97" fmla="*/ 310560 w 1380520"/>
              <a:gd name="connsiteY97" fmla="*/ 2402874 h 6858000"/>
              <a:gd name="connsiteX98" fmla="*/ 313172 w 1380520"/>
              <a:gd name="connsiteY98" fmla="*/ 2381443 h 6858000"/>
              <a:gd name="connsiteX99" fmla="*/ 289501 w 1380520"/>
              <a:gd name="connsiteY99" fmla="*/ 2261920 h 6858000"/>
              <a:gd name="connsiteX100" fmla="*/ 279388 w 1380520"/>
              <a:gd name="connsiteY100" fmla="*/ 2195378 h 6858000"/>
              <a:gd name="connsiteX101" fmla="*/ 263605 w 1380520"/>
              <a:gd name="connsiteY101" fmla="*/ 2155135 h 6858000"/>
              <a:gd name="connsiteX102" fmla="*/ 261063 w 1380520"/>
              <a:gd name="connsiteY102" fmla="*/ 2118008 h 6858000"/>
              <a:gd name="connsiteX103" fmla="*/ 262056 w 1380520"/>
              <a:gd name="connsiteY103" fmla="*/ 2050531 h 6858000"/>
              <a:gd name="connsiteX104" fmla="*/ 253862 w 1380520"/>
              <a:gd name="connsiteY104" fmla="*/ 1963269 h 6858000"/>
              <a:gd name="connsiteX105" fmla="*/ 235040 w 1380520"/>
              <a:gd name="connsiteY105" fmla="*/ 1906352 h 6858000"/>
              <a:gd name="connsiteX106" fmla="*/ 211597 w 1380520"/>
              <a:gd name="connsiteY106" fmla="*/ 1861531 h 6858000"/>
              <a:gd name="connsiteX107" fmla="*/ 165396 w 1380520"/>
              <a:gd name="connsiteY107" fmla="*/ 1732919 h 6858000"/>
              <a:gd name="connsiteX108" fmla="*/ 137707 w 1380520"/>
              <a:gd name="connsiteY108" fmla="*/ 1663540 h 6858000"/>
              <a:gd name="connsiteX109" fmla="*/ 136833 w 1380520"/>
              <a:gd name="connsiteY109" fmla="*/ 1615777 h 6858000"/>
              <a:gd name="connsiteX110" fmla="*/ 117628 w 1380520"/>
              <a:gd name="connsiteY110" fmla="*/ 1563678 h 6858000"/>
              <a:gd name="connsiteX111" fmla="*/ 130708 w 1380520"/>
              <a:gd name="connsiteY111" fmla="*/ 1519474 h 6858000"/>
              <a:gd name="connsiteX112" fmla="*/ 123450 w 1380520"/>
              <a:gd name="connsiteY112" fmla="*/ 1477995 h 6858000"/>
              <a:gd name="connsiteX113" fmla="*/ 109535 w 1380520"/>
              <a:gd name="connsiteY113" fmla="*/ 1373769 h 6858000"/>
              <a:gd name="connsiteX114" fmla="*/ 117842 w 1380520"/>
              <a:gd name="connsiteY114" fmla="*/ 1307086 h 6858000"/>
              <a:gd name="connsiteX115" fmla="*/ 119030 w 1380520"/>
              <a:gd name="connsiteY115" fmla="*/ 1189033 h 6858000"/>
              <a:gd name="connsiteX116" fmla="*/ 123715 w 1380520"/>
              <a:gd name="connsiteY116" fmla="*/ 1168288 h 6858000"/>
              <a:gd name="connsiteX117" fmla="*/ 115997 w 1380520"/>
              <a:gd name="connsiteY117" fmla="*/ 1142577 h 6858000"/>
              <a:gd name="connsiteX118" fmla="*/ 105303 w 1380520"/>
              <a:gd name="connsiteY118" fmla="*/ 1088484 h 6858000"/>
              <a:gd name="connsiteX119" fmla="*/ 94039 w 1380520"/>
              <a:gd name="connsiteY119" fmla="*/ 1016103 h 6858000"/>
              <a:gd name="connsiteX120" fmla="*/ 95495 w 1380520"/>
              <a:gd name="connsiteY120" fmla="*/ 932283 h 6858000"/>
              <a:gd name="connsiteX121" fmla="*/ 97731 w 1380520"/>
              <a:gd name="connsiteY121" fmla="*/ 915925 h 6858000"/>
              <a:gd name="connsiteX122" fmla="*/ 90360 w 1380520"/>
              <a:gd name="connsiteY122" fmla="*/ 896999 h 6858000"/>
              <a:gd name="connsiteX123" fmla="*/ 59768 w 1380520"/>
              <a:gd name="connsiteY123" fmla="*/ 821517 h 6858000"/>
              <a:gd name="connsiteX124" fmla="*/ 38718 w 1380520"/>
              <a:gd name="connsiteY124" fmla="*/ 751353 h 6858000"/>
              <a:gd name="connsiteX125" fmla="*/ 38276 w 1380520"/>
              <a:gd name="connsiteY125" fmla="*/ 721230 h 6858000"/>
              <a:gd name="connsiteX126" fmla="*/ 23947 w 1380520"/>
              <a:gd name="connsiteY126" fmla="*/ 681659 h 6858000"/>
              <a:gd name="connsiteX127" fmla="*/ 9366 w 1380520"/>
              <a:gd name="connsiteY127" fmla="*/ 635218 h 6858000"/>
              <a:gd name="connsiteX128" fmla="*/ 14377 w 1380520"/>
              <a:gd name="connsiteY128" fmla="*/ 613763 h 6858000"/>
              <a:gd name="connsiteX129" fmla="*/ 319 w 1380520"/>
              <a:gd name="connsiteY129" fmla="*/ 598582 h 6858000"/>
              <a:gd name="connsiteX130" fmla="*/ 0 w 1380520"/>
              <a:gd name="connsiteY130" fmla="*/ 576846 h 6858000"/>
              <a:gd name="connsiteX131" fmla="*/ 68392 w 1380520"/>
              <a:gd name="connsiteY131" fmla="*/ 446567 h 6858000"/>
              <a:gd name="connsiteX132" fmla="*/ 67640 w 1380520"/>
              <a:gd name="connsiteY132" fmla="*/ 393828 h 6858000"/>
              <a:gd name="connsiteX133" fmla="*/ 67470 w 1380520"/>
              <a:gd name="connsiteY133" fmla="*/ 353137 h 6858000"/>
              <a:gd name="connsiteX134" fmla="*/ 88980 w 1380520"/>
              <a:gd name="connsiteY134" fmla="*/ 309501 h 6858000"/>
              <a:gd name="connsiteX135" fmla="*/ 73163 w 1380520"/>
              <a:gd name="connsiteY135" fmla="*/ 275771 h 6858000"/>
              <a:gd name="connsiteX136" fmla="*/ 90190 w 1380520"/>
              <a:gd name="connsiteY136" fmla="*/ 212860 h 6858000"/>
              <a:gd name="connsiteX137" fmla="*/ 81900 w 1380520"/>
              <a:gd name="connsiteY137" fmla="*/ 144983 h 6858000"/>
              <a:gd name="connsiteX138" fmla="*/ 94184 w 1380520"/>
              <a:gd name="connsiteY138" fmla="*/ 55288 h 6858000"/>
              <a:gd name="connsiteX139" fmla="*/ 53738 w 1380520"/>
              <a:gd name="connsiteY139" fmla="*/ 0 h 6858000"/>
              <a:gd name="connsiteX0" fmla="*/ 53420 w 1380202"/>
              <a:gd name="connsiteY0" fmla="*/ 0 h 6858000"/>
              <a:gd name="connsiteX1" fmla="*/ 1380202 w 1380202"/>
              <a:gd name="connsiteY1" fmla="*/ 0 h 6858000"/>
              <a:gd name="connsiteX2" fmla="*/ 1380202 w 1380202"/>
              <a:gd name="connsiteY2" fmla="*/ 6858000 h 6858000"/>
              <a:gd name="connsiteX3" fmla="*/ 116896 w 1380202"/>
              <a:gd name="connsiteY3" fmla="*/ 6857735 h 6858000"/>
              <a:gd name="connsiteX4" fmla="*/ 153489 w 1380202"/>
              <a:gd name="connsiteY4" fmla="*/ 6776847 h 6858000"/>
              <a:gd name="connsiteX5" fmla="*/ 164989 w 1380202"/>
              <a:gd name="connsiteY5" fmla="*/ 6737706 h 6858000"/>
              <a:gd name="connsiteX6" fmla="*/ 189728 w 1380202"/>
              <a:gd name="connsiteY6" fmla="*/ 6691589 h 6858000"/>
              <a:gd name="connsiteX7" fmla="*/ 167285 w 1380202"/>
              <a:gd name="connsiteY7" fmla="*/ 6659970 h 6858000"/>
              <a:gd name="connsiteX8" fmla="*/ 182376 w 1380202"/>
              <a:gd name="connsiteY8" fmla="*/ 6636211 h 6858000"/>
              <a:gd name="connsiteX9" fmla="*/ 199820 w 1380202"/>
              <a:gd name="connsiteY9" fmla="*/ 6594177 h 6858000"/>
              <a:gd name="connsiteX10" fmla="*/ 213860 w 1380202"/>
              <a:gd name="connsiteY10" fmla="*/ 6557575 h 6858000"/>
              <a:gd name="connsiteX11" fmla="*/ 266817 w 1380202"/>
              <a:gd name="connsiteY11" fmla="*/ 6492130 h 6858000"/>
              <a:gd name="connsiteX12" fmla="*/ 282504 w 1380202"/>
              <a:gd name="connsiteY12" fmla="*/ 6431610 h 6858000"/>
              <a:gd name="connsiteX13" fmla="*/ 326209 w 1380202"/>
              <a:gd name="connsiteY13" fmla="*/ 6379786 h 6858000"/>
              <a:gd name="connsiteX14" fmla="*/ 309432 w 1380202"/>
              <a:gd name="connsiteY14" fmla="*/ 6334727 h 6858000"/>
              <a:gd name="connsiteX15" fmla="*/ 286847 w 1380202"/>
              <a:gd name="connsiteY15" fmla="*/ 6313295 h 6858000"/>
              <a:gd name="connsiteX16" fmla="*/ 294011 w 1380202"/>
              <a:gd name="connsiteY16" fmla="*/ 6280046 h 6858000"/>
              <a:gd name="connsiteX17" fmla="*/ 276756 w 1380202"/>
              <a:gd name="connsiteY17" fmla="*/ 6270265 h 6858000"/>
              <a:gd name="connsiteX18" fmla="*/ 303784 w 1380202"/>
              <a:gd name="connsiteY18" fmla="*/ 6252834 h 6858000"/>
              <a:gd name="connsiteX19" fmla="*/ 281776 w 1380202"/>
              <a:gd name="connsiteY19" fmla="*/ 6202459 h 6858000"/>
              <a:gd name="connsiteX20" fmla="*/ 280574 w 1380202"/>
              <a:gd name="connsiteY20" fmla="*/ 6153037 h 6858000"/>
              <a:gd name="connsiteX21" fmla="*/ 295989 w 1380202"/>
              <a:gd name="connsiteY21" fmla="*/ 6078132 h 6858000"/>
              <a:gd name="connsiteX22" fmla="*/ 283376 w 1380202"/>
              <a:gd name="connsiteY22" fmla="*/ 6028119 h 6858000"/>
              <a:gd name="connsiteX23" fmla="*/ 268605 w 1380202"/>
              <a:gd name="connsiteY23" fmla="*/ 5926735 h 6858000"/>
              <a:gd name="connsiteX24" fmla="*/ 318117 w 1380202"/>
              <a:gd name="connsiteY24" fmla="*/ 5712857 h 6858000"/>
              <a:gd name="connsiteX25" fmla="*/ 297192 w 1380202"/>
              <a:gd name="connsiteY25" fmla="*/ 5676393 h 6858000"/>
              <a:gd name="connsiteX26" fmla="*/ 336784 w 1380202"/>
              <a:gd name="connsiteY26" fmla="*/ 5563435 h 6858000"/>
              <a:gd name="connsiteX27" fmla="*/ 383914 w 1380202"/>
              <a:gd name="connsiteY27" fmla="*/ 5437125 h 6858000"/>
              <a:gd name="connsiteX28" fmla="*/ 397482 w 1380202"/>
              <a:gd name="connsiteY28" fmla="*/ 5396260 h 6858000"/>
              <a:gd name="connsiteX29" fmla="*/ 413463 w 1380202"/>
              <a:gd name="connsiteY29" fmla="*/ 5330009 h 6858000"/>
              <a:gd name="connsiteX30" fmla="*/ 446956 w 1380202"/>
              <a:gd name="connsiteY30" fmla="*/ 5273739 h 6858000"/>
              <a:gd name="connsiteX31" fmla="*/ 456555 w 1380202"/>
              <a:gd name="connsiteY31" fmla="*/ 5241779 h 6858000"/>
              <a:gd name="connsiteX32" fmla="*/ 467781 w 1380202"/>
              <a:gd name="connsiteY32" fmla="*/ 5225268 h 6858000"/>
              <a:gd name="connsiteX33" fmla="*/ 468801 w 1380202"/>
              <a:gd name="connsiteY33" fmla="*/ 5217684 h 6858000"/>
              <a:gd name="connsiteX34" fmla="*/ 476142 w 1380202"/>
              <a:gd name="connsiteY34" fmla="*/ 5193377 h 6858000"/>
              <a:gd name="connsiteX35" fmla="*/ 479445 w 1380202"/>
              <a:gd name="connsiteY35" fmla="*/ 5179288 h 6858000"/>
              <a:gd name="connsiteX36" fmla="*/ 480429 w 1380202"/>
              <a:gd name="connsiteY36" fmla="*/ 5173621 h 6858000"/>
              <a:gd name="connsiteX37" fmla="*/ 476063 w 1380202"/>
              <a:gd name="connsiteY37" fmla="*/ 5159961 h 6858000"/>
              <a:gd name="connsiteX38" fmla="*/ 482740 w 1380202"/>
              <a:gd name="connsiteY38" fmla="*/ 5144295 h 6858000"/>
              <a:gd name="connsiteX39" fmla="*/ 479673 w 1380202"/>
              <a:gd name="connsiteY39" fmla="*/ 5125185 h 6858000"/>
              <a:gd name="connsiteX40" fmla="*/ 486503 w 1380202"/>
              <a:gd name="connsiteY40" fmla="*/ 5121884 h 6858000"/>
              <a:gd name="connsiteX41" fmla="*/ 493539 w 1380202"/>
              <a:gd name="connsiteY41" fmla="*/ 5067850 h 6858000"/>
              <a:gd name="connsiteX42" fmla="*/ 496270 w 1380202"/>
              <a:gd name="connsiteY42" fmla="*/ 5060861 h 6858000"/>
              <a:gd name="connsiteX43" fmla="*/ 492974 w 1380202"/>
              <a:gd name="connsiteY43" fmla="*/ 5034192 h 6858000"/>
              <a:gd name="connsiteX44" fmla="*/ 494528 w 1380202"/>
              <a:gd name="connsiteY44" fmla="*/ 4993030 h 6858000"/>
              <a:gd name="connsiteX45" fmla="*/ 501437 w 1380202"/>
              <a:gd name="connsiteY45" fmla="*/ 4946844 h 6858000"/>
              <a:gd name="connsiteX46" fmla="*/ 497293 w 1380202"/>
              <a:gd name="connsiteY46" fmla="*/ 4932692 h 6858000"/>
              <a:gd name="connsiteX47" fmla="*/ 512696 w 1380202"/>
              <a:gd name="connsiteY47" fmla="*/ 4858827 h 6858000"/>
              <a:gd name="connsiteX48" fmla="*/ 518599 w 1380202"/>
              <a:gd name="connsiteY48" fmla="*/ 4821170 h 6858000"/>
              <a:gd name="connsiteX49" fmla="*/ 523332 w 1380202"/>
              <a:gd name="connsiteY49" fmla="*/ 4780965 h 6858000"/>
              <a:gd name="connsiteX50" fmla="*/ 524625 w 1380202"/>
              <a:gd name="connsiteY50" fmla="*/ 4750867 h 6858000"/>
              <a:gd name="connsiteX51" fmla="*/ 522432 w 1380202"/>
              <a:gd name="connsiteY51" fmla="*/ 4690749 h 6858000"/>
              <a:gd name="connsiteX52" fmla="*/ 517912 w 1380202"/>
              <a:gd name="connsiteY52" fmla="*/ 4584173 h 6858000"/>
              <a:gd name="connsiteX53" fmla="*/ 512995 w 1380202"/>
              <a:gd name="connsiteY53" fmla="*/ 4444346 h 6858000"/>
              <a:gd name="connsiteX54" fmla="*/ 509560 w 1380202"/>
              <a:gd name="connsiteY54" fmla="*/ 4375228 h 6858000"/>
              <a:gd name="connsiteX55" fmla="*/ 490213 w 1380202"/>
              <a:gd name="connsiteY55" fmla="*/ 4214165 h 6858000"/>
              <a:gd name="connsiteX56" fmla="*/ 494286 w 1380202"/>
              <a:gd name="connsiteY56" fmla="*/ 4090296 h 6858000"/>
              <a:gd name="connsiteX57" fmla="*/ 479542 w 1380202"/>
              <a:gd name="connsiteY57" fmla="*/ 4033999 h 6858000"/>
              <a:gd name="connsiteX58" fmla="*/ 480691 w 1380202"/>
              <a:gd name="connsiteY58" fmla="*/ 4031933 h 6858000"/>
              <a:gd name="connsiteX59" fmla="*/ 479267 w 1380202"/>
              <a:gd name="connsiteY59" fmla="*/ 4013953 h 6858000"/>
              <a:gd name="connsiteX60" fmla="*/ 465562 w 1380202"/>
              <a:gd name="connsiteY60" fmla="*/ 3974753 h 6858000"/>
              <a:gd name="connsiteX61" fmla="*/ 467160 w 1380202"/>
              <a:gd name="connsiteY61" fmla="*/ 3969950 h 6858000"/>
              <a:gd name="connsiteX62" fmla="*/ 460582 w 1380202"/>
              <a:gd name="connsiteY62" fmla="*/ 3933779 h 6858000"/>
              <a:gd name="connsiteX63" fmla="*/ 461913 w 1380202"/>
              <a:gd name="connsiteY63" fmla="*/ 3933093 h 6858000"/>
              <a:gd name="connsiteX64" fmla="*/ 466267 w 1380202"/>
              <a:gd name="connsiteY64" fmla="*/ 3922082 h 6858000"/>
              <a:gd name="connsiteX65" fmla="*/ 471345 w 1380202"/>
              <a:gd name="connsiteY65" fmla="*/ 3901461 h 6858000"/>
              <a:gd name="connsiteX66" fmla="*/ 493939 w 1380202"/>
              <a:gd name="connsiteY66" fmla="*/ 3813873 h 6858000"/>
              <a:gd name="connsiteX67" fmla="*/ 493364 w 1380202"/>
              <a:gd name="connsiteY67" fmla="*/ 3806161 h 6858000"/>
              <a:gd name="connsiteX68" fmla="*/ 493671 w 1380202"/>
              <a:gd name="connsiteY68" fmla="*/ 3805957 h 6858000"/>
              <a:gd name="connsiteX69" fmla="*/ 493698 w 1380202"/>
              <a:gd name="connsiteY69" fmla="*/ 3797724 h 6858000"/>
              <a:gd name="connsiteX70" fmla="*/ 492313 w 1380202"/>
              <a:gd name="connsiteY70" fmla="*/ 3792098 h 6858000"/>
              <a:gd name="connsiteX71" fmla="*/ 491197 w 1380202"/>
              <a:gd name="connsiteY71" fmla="*/ 3777135 h 6858000"/>
              <a:gd name="connsiteX72" fmla="*/ 492930 w 1380202"/>
              <a:gd name="connsiteY72" fmla="*/ 3771656 h 6858000"/>
              <a:gd name="connsiteX73" fmla="*/ 496673 w 1380202"/>
              <a:gd name="connsiteY73" fmla="*/ 3769007 h 6858000"/>
              <a:gd name="connsiteX74" fmla="*/ 496139 w 1380202"/>
              <a:gd name="connsiteY74" fmla="*/ 3767709 h 6858000"/>
              <a:gd name="connsiteX75" fmla="*/ 504835 w 1380202"/>
              <a:gd name="connsiteY75" fmla="*/ 3738082 h 6858000"/>
              <a:gd name="connsiteX76" fmla="*/ 512181 w 1380202"/>
              <a:gd name="connsiteY76" fmla="*/ 3673397 h 6858000"/>
              <a:gd name="connsiteX77" fmla="*/ 511477 w 1380202"/>
              <a:gd name="connsiteY77" fmla="*/ 3637109 h 6858000"/>
              <a:gd name="connsiteX78" fmla="*/ 514920 w 1380202"/>
              <a:gd name="connsiteY78" fmla="*/ 3536883 h 6858000"/>
              <a:gd name="connsiteX79" fmla="*/ 522458 w 1380202"/>
              <a:gd name="connsiteY79" fmla="*/ 3435652 h 6858000"/>
              <a:gd name="connsiteX80" fmla="*/ 524129 w 1380202"/>
              <a:gd name="connsiteY80" fmla="*/ 3307769 h 6858000"/>
              <a:gd name="connsiteX81" fmla="*/ 541692 w 1380202"/>
              <a:gd name="connsiteY81" fmla="*/ 3250522 h 6858000"/>
              <a:gd name="connsiteX82" fmla="*/ 542117 w 1380202"/>
              <a:gd name="connsiteY82" fmla="*/ 3229163 h 6858000"/>
              <a:gd name="connsiteX83" fmla="*/ 543940 w 1380202"/>
              <a:gd name="connsiteY83" fmla="*/ 3217217 h 6858000"/>
              <a:gd name="connsiteX84" fmla="*/ 530775 w 1380202"/>
              <a:gd name="connsiteY84" fmla="*/ 3183755 h 6858000"/>
              <a:gd name="connsiteX85" fmla="*/ 531276 w 1380202"/>
              <a:gd name="connsiteY85" fmla="*/ 3178642 h 6858000"/>
              <a:gd name="connsiteX86" fmla="*/ 518876 w 1380202"/>
              <a:gd name="connsiteY86" fmla="*/ 3158586 h 6858000"/>
              <a:gd name="connsiteX87" fmla="*/ 504061 w 1380202"/>
              <a:gd name="connsiteY87" fmla="*/ 3129034 h 6858000"/>
              <a:gd name="connsiteX88" fmla="*/ 504726 w 1380202"/>
              <a:gd name="connsiteY88" fmla="*/ 3126682 h 6858000"/>
              <a:gd name="connsiteX89" fmla="*/ 495594 w 1380202"/>
              <a:gd name="connsiteY89" fmla="*/ 3114519 h 6858000"/>
              <a:gd name="connsiteX90" fmla="*/ 482203 w 1380202"/>
              <a:gd name="connsiteY90" fmla="*/ 3106272 h 6858000"/>
              <a:gd name="connsiteX91" fmla="*/ 454933 w 1380202"/>
              <a:gd name="connsiteY91" fmla="*/ 2958185 h 6858000"/>
              <a:gd name="connsiteX92" fmla="*/ 397547 w 1380202"/>
              <a:gd name="connsiteY92" fmla="*/ 2762989 h 6858000"/>
              <a:gd name="connsiteX93" fmla="*/ 346465 w 1380202"/>
              <a:gd name="connsiteY93" fmla="*/ 2554718 h 6858000"/>
              <a:gd name="connsiteX94" fmla="*/ 326559 w 1380202"/>
              <a:gd name="connsiteY94" fmla="*/ 2485734 h 6858000"/>
              <a:gd name="connsiteX95" fmla="*/ 317282 w 1380202"/>
              <a:gd name="connsiteY95" fmla="*/ 2447068 h 6858000"/>
              <a:gd name="connsiteX96" fmla="*/ 304243 w 1380202"/>
              <a:gd name="connsiteY96" fmla="*/ 2425819 h 6858000"/>
              <a:gd name="connsiteX97" fmla="*/ 310242 w 1380202"/>
              <a:gd name="connsiteY97" fmla="*/ 2402874 h 6858000"/>
              <a:gd name="connsiteX98" fmla="*/ 312854 w 1380202"/>
              <a:gd name="connsiteY98" fmla="*/ 2381443 h 6858000"/>
              <a:gd name="connsiteX99" fmla="*/ 289183 w 1380202"/>
              <a:gd name="connsiteY99" fmla="*/ 2261920 h 6858000"/>
              <a:gd name="connsiteX100" fmla="*/ 279070 w 1380202"/>
              <a:gd name="connsiteY100" fmla="*/ 2195378 h 6858000"/>
              <a:gd name="connsiteX101" fmla="*/ 263287 w 1380202"/>
              <a:gd name="connsiteY101" fmla="*/ 2155135 h 6858000"/>
              <a:gd name="connsiteX102" fmla="*/ 260745 w 1380202"/>
              <a:gd name="connsiteY102" fmla="*/ 2118008 h 6858000"/>
              <a:gd name="connsiteX103" fmla="*/ 261738 w 1380202"/>
              <a:gd name="connsiteY103" fmla="*/ 2050531 h 6858000"/>
              <a:gd name="connsiteX104" fmla="*/ 253544 w 1380202"/>
              <a:gd name="connsiteY104" fmla="*/ 1963269 h 6858000"/>
              <a:gd name="connsiteX105" fmla="*/ 234722 w 1380202"/>
              <a:gd name="connsiteY105" fmla="*/ 1906352 h 6858000"/>
              <a:gd name="connsiteX106" fmla="*/ 211279 w 1380202"/>
              <a:gd name="connsiteY106" fmla="*/ 1861531 h 6858000"/>
              <a:gd name="connsiteX107" fmla="*/ 165078 w 1380202"/>
              <a:gd name="connsiteY107" fmla="*/ 1732919 h 6858000"/>
              <a:gd name="connsiteX108" fmla="*/ 137389 w 1380202"/>
              <a:gd name="connsiteY108" fmla="*/ 1663540 h 6858000"/>
              <a:gd name="connsiteX109" fmla="*/ 136515 w 1380202"/>
              <a:gd name="connsiteY109" fmla="*/ 1615777 h 6858000"/>
              <a:gd name="connsiteX110" fmla="*/ 117310 w 1380202"/>
              <a:gd name="connsiteY110" fmla="*/ 1563678 h 6858000"/>
              <a:gd name="connsiteX111" fmla="*/ 130390 w 1380202"/>
              <a:gd name="connsiteY111" fmla="*/ 1519474 h 6858000"/>
              <a:gd name="connsiteX112" fmla="*/ 123132 w 1380202"/>
              <a:gd name="connsiteY112" fmla="*/ 1477995 h 6858000"/>
              <a:gd name="connsiteX113" fmla="*/ 109217 w 1380202"/>
              <a:gd name="connsiteY113" fmla="*/ 1373769 h 6858000"/>
              <a:gd name="connsiteX114" fmla="*/ 117524 w 1380202"/>
              <a:gd name="connsiteY114" fmla="*/ 1307086 h 6858000"/>
              <a:gd name="connsiteX115" fmla="*/ 118712 w 1380202"/>
              <a:gd name="connsiteY115" fmla="*/ 1189033 h 6858000"/>
              <a:gd name="connsiteX116" fmla="*/ 123397 w 1380202"/>
              <a:gd name="connsiteY116" fmla="*/ 1168288 h 6858000"/>
              <a:gd name="connsiteX117" fmla="*/ 115679 w 1380202"/>
              <a:gd name="connsiteY117" fmla="*/ 1142577 h 6858000"/>
              <a:gd name="connsiteX118" fmla="*/ 104985 w 1380202"/>
              <a:gd name="connsiteY118" fmla="*/ 1088484 h 6858000"/>
              <a:gd name="connsiteX119" fmla="*/ 93721 w 1380202"/>
              <a:gd name="connsiteY119" fmla="*/ 1016103 h 6858000"/>
              <a:gd name="connsiteX120" fmla="*/ 95177 w 1380202"/>
              <a:gd name="connsiteY120" fmla="*/ 932283 h 6858000"/>
              <a:gd name="connsiteX121" fmla="*/ 97413 w 1380202"/>
              <a:gd name="connsiteY121" fmla="*/ 915925 h 6858000"/>
              <a:gd name="connsiteX122" fmla="*/ 90042 w 1380202"/>
              <a:gd name="connsiteY122" fmla="*/ 896999 h 6858000"/>
              <a:gd name="connsiteX123" fmla="*/ 59450 w 1380202"/>
              <a:gd name="connsiteY123" fmla="*/ 821517 h 6858000"/>
              <a:gd name="connsiteX124" fmla="*/ 38400 w 1380202"/>
              <a:gd name="connsiteY124" fmla="*/ 751353 h 6858000"/>
              <a:gd name="connsiteX125" fmla="*/ 37958 w 1380202"/>
              <a:gd name="connsiteY125" fmla="*/ 721230 h 6858000"/>
              <a:gd name="connsiteX126" fmla="*/ 23629 w 1380202"/>
              <a:gd name="connsiteY126" fmla="*/ 681659 h 6858000"/>
              <a:gd name="connsiteX127" fmla="*/ 9048 w 1380202"/>
              <a:gd name="connsiteY127" fmla="*/ 635218 h 6858000"/>
              <a:gd name="connsiteX128" fmla="*/ 14059 w 1380202"/>
              <a:gd name="connsiteY128" fmla="*/ 613763 h 6858000"/>
              <a:gd name="connsiteX129" fmla="*/ 1 w 1380202"/>
              <a:gd name="connsiteY129" fmla="*/ 598582 h 6858000"/>
              <a:gd name="connsiteX130" fmla="*/ 79993 w 1380202"/>
              <a:gd name="connsiteY130" fmla="*/ 473479 h 6858000"/>
              <a:gd name="connsiteX131" fmla="*/ 68074 w 1380202"/>
              <a:gd name="connsiteY131" fmla="*/ 446567 h 6858000"/>
              <a:gd name="connsiteX132" fmla="*/ 67322 w 1380202"/>
              <a:gd name="connsiteY132" fmla="*/ 393828 h 6858000"/>
              <a:gd name="connsiteX133" fmla="*/ 67152 w 1380202"/>
              <a:gd name="connsiteY133" fmla="*/ 353137 h 6858000"/>
              <a:gd name="connsiteX134" fmla="*/ 88662 w 1380202"/>
              <a:gd name="connsiteY134" fmla="*/ 309501 h 6858000"/>
              <a:gd name="connsiteX135" fmla="*/ 72845 w 1380202"/>
              <a:gd name="connsiteY135" fmla="*/ 275771 h 6858000"/>
              <a:gd name="connsiteX136" fmla="*/ 89872 w 1380202"/>
              <a:gd name="connsiteY136" fmla="*/ 212860 h 6858000"/>
              <a:gd name="connsiteX137" fmla="*/ 81582 w 1380202"/>
              <a:gd name="connsiteY137" fmla="*/ 144983 h 6858000"/>
              <a:gd name="connsiteX138" fmla="*/ 93866 w 1380202"/>
              <a:gd name="connsiteY138" fmla="*/ 55288 h 6858000"/>
              <a:gd name="connsiteX139" fmla="*/ 53420 w 138020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5239 w 1371382"/>
              <a:gd name="connsiteY128" fmla="*/ 613763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22148 w 1371382"/>
              <a:gd name="connsiteY128" fmla="*/ 585934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13805 w 1364418"/>
              <a:gd name="connsiteY129" fmla="*/ 542923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90309 w 1364418"/>
              <a:gd name="connsiteY121" fmla="*/ 921368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251033 w 1364418"/>
              <a:gd name="connsiteY10" fmla="*/ 6492130 h 6858000"/>
              <a:gd name="connsiteX11" fmla="*/ 266720 w 1364418"/>
              <a:gd name="connsiteY11" fmla="*/ 6431610 h 6858000"/>
              <a:gd name="connsiteX12" fmla="*/ 310425 w 1364418"/>
              <a:gd name="connsiteY12" fmla="*/ 6379786 h 6858000"/>
              <a:gd name="connsiteX13" fmla="*/ 293648 w 1364418"/>
              <a:gd name="connsiteY13" fmla="*/ 6334727 h 6858000"/>
              <a:gd name="connsiteX14" fmla="*/ 271063 w 1364418"/>
              <a:gd name="connsiteY14" fmla="*/ 6313295 h 6858000"/>
              <a:gd name="connsiteX15" fmla="*/ 278227 w 1364418"/>
              <a:gd name="connsiteY15" fmla="*/ 6280046 h 6858000"/>
              <a:gd name="connsiteX16" fmla="*/ 281226 w 1364418"/>
              <a:gd name="connsiteY16" fmla="*/ 6272987 h 6858000"/>
              <a:gd name="connsiteX17" fmla="*/ 288000 w 1364418"/>
              <a:gd name="connsiteY17" fmla="*/ 6252834 h 6858000"/>
              <a:gd name="connsiteX18" fmla="*/ 265992 w 1364418"/>
              <a:gd name="connsiteY18" fmla="*/ 6202459 h 6858000"/>
              <a:gd name="connsiteX19" fmla="*/ 264790 w 1364418"/>
              <a:gd name="connsiteY19" fmla="*/ 6153037 h 6858000"/>
              <a:gd name="connsiteX20" fmla="*/ 280205 w 1364418"/>
              <a:gd name="connsiteY20" fmla="*/ 6078132 h 6858000"/>
              <a:gd name="connsiteX21" fmla="*/ 267592 w 1364418"/>
              <a:gd name="connsiteY21" fmla="*/ 6028119 h 6858000"/>
              <a:gd name="connsiteX22" fmla="*/ 252821 w 1364418"/>
              <a:gd name="connsiteY22" fmla="*/ 5926735 h 6858000"/>
              <a:gd name="connsiteX23" fmla="*/ 302333 w 1364418"/>
              <a:gd name="connsiteY23" fmla="*/ 5712857 h 6858000"/>
              <a:gd name="connsiteX24" fmla="*/ 332131 w 1364418"/>
              <a:gd name="connsiteY24" fmla="*/ 5660491 h 6858000"/>
              <a:gd name="connsiteX25" fmla="*/ 341254 w 1364418"/>
              <a:gd name="connsiteY25" fmla="*/ 5563435 h 6858000"/>
              <a:gd name="connsiteX26" fmla="*/ 368130 w 1364418"/>
              <a:gd name="connsiteY26" fmla="*/ 5437125 h 6858000"/>
              <a:gd name="connsiteX27" fmla="*/ 381698 w 1364418"/>
              <a:gd name="connsiteY27" fmla="*/ 5396260 h 6858000"/>
              <a:gd name="connsiteX28" fmla="*/ 397679 w 1364418"/>
              <a:gd name="connsiteY28" fmla="*/ 5330009 h 6858000"/>
              <a:gd name="connsiteX29" fmla="*/ 431172 w 1364418"/>
              <a:gd name="connsiteY29" fmla="*/ 5273739 h 6858000"/>
              <a:gd name="connsiteX30" fmla="*/ 440771 w 1364418"/>
              <a:gd name="connsiteY30" fmla="*/ 5241779 h 6858000"/>
              <a:gd name="connsiteX31" fmla="*/ 451997 w 1364418"/>
              <a:gd name="connsiteY31" fmla="*/ 5225268 h 6858000"/>
              <a:gd name="connsiteX32" fmla="*/ 453017 w 1364418"/>
              <a:gd name="connsiteY32" fmla="*/ 5217684 h 6858000"/>
              <a:gd name="connsiteX33" fmla="*/ 460358 w 1364418"/>
              <a:gd name="connsiteY33" fmla="*/ 5193377 h 6858000"/>
              <a:gd name="connsiteX34" fmla="*/ 463661 w 1364418"/>
              <a:gd name="connsiteY34" fmla="*/ 5179288 h 6858000"/>
              <a:gd name="connsiteX35" fmla="*/ 464645 w 1364418"/>
              <a:gd name="connsiteY35" fmla="*/ 5173621 h 6858000"/>
              <a:gd name="connsiteX36" fmla="*/ 460279 w 1364418"/>
              <a:gd name="connsiteY36" fmla="*/ 5159961 h 6858000"/>
              <a:gd name="connsiteX37" fmla="*/ 466956 w 1364418"/>
              <a:gd name="connsiteY37" fmla="*/ 5144295 h 6858000"/>
              <a:gd name="connsiteX38" fmla="*/ 463889 w 1364418"/>
              <a:gd name="connsiteY38" fmla="*/ 5125185 h 6858000"/>
              <a:gd name="connsiteX39" fmla="*/ 470719 w 1364418"/>
              <a:gd name="connsiteY39" fmla="*/ 5121884 h 6858000"/>
              <a:gd name="connsiteX40" fmla="*/ 477755 w 1364418"/>
              <a:gd name="connsiteY40" fmla="*/ 5067850 h 6858000"/>
              <a:gd name="connsiteX41" fmla="*/ 480486 w 1364418"/>
              <a:gd name="connsiteY41" fmla="*/ 5060861 h 6858000"/>
              <a:gd name="connsiteX42" fmla="*/ 477190 w 1364418"/>
              <a:gd name="connsiteY42" fmla="*/ 5034192 h 6858000"/>
              <a:gd name="connsiteX43" fmla="*/ 478744 w 1364418"/>
              <a:gd name="connsiteY43" fmla="*/ 4993030 h 6858000"/>
              <a:gd name="connsiteX44" fmla="*/ 485653 w 1364418"/>
              <a:gd name="connsiteY44" fmla="*/ 4946844 h 6858000"/>
              <a:gd name="connsiteX45" fmla="*/ 481509 w 1364418"/>
              <a:gd name="connsiteY45" fmla="*/ 4932692 h 6858000"/>
              <a:gd name="connsiteX46" fmla="*/ 496912 w 1364418"/>
              <a:gd name="connsiteY46" fmla="*/ 4858827 h 6858000"/>
              <a:gd name="connsiteX47" fmla="*/ 502815 w 1364418"/>
              <a:gd name="connsiteY47" fmla="*/ 4821170 h 6858000"/>
              <a:gd name="connsiteX48" fmla="*/ 507548 w 1364418"/>
              <a:gd name="connsiteY48" fmla="*/ 4780965 h 6858000"/>
              <a:gd name="connsiteX49" fmla="*/ 508841 w 1364418"/>
              <a:gd name="connsiteY49" fmla="*/ 4750867 h 6858000"/>
              <a:gd name="connsiteX50" fmla="*/ 506648 w 1364418"/>
              <a:gd name="connsiteY50" fmla="*/ 4690749 h 6858000"/>
              <a:gd name="connsiteX51" fmla="*/ 502128 w 1364418"/>
              <a:gd name="connsiteY51" fmla="*/ 4584173 h 6858000"/>
              <a:gd name="connsiteX52" fmla="*/ 497211 w 1364418"/>
              <a:gd name="connsiteY52" fmla="*/ 4444346 h 6858000"/>
              <a:gd name="connsiteX53" fmla="*/ 493776 w 1364418"/>
              <a:gd name="connsiteY53" fmla="*/ 4375228 h 6858000"/>
              <a:gd name="connsiteX54" fmla="*/ 474429 w 1364418"/>
              <a:gd name="connsiteY54" fmla="*/ 4214165 h 6858000"/>
              <a:gd name="connsiteX55" fmla="*/ 478502 w 1364418"/>
              <a:gd name="connsiteY55" fmla="*/ 4090296 h 6858000"/>
              <a:gd name="connsiteX56" fmla="*/ 463758 w 1364418"/>
              <a:gd name="connsiteY56" fmla="*/ 4033999 h 6858000"/>
              <a:gd name="connsiteX57" fmla="*/ 464907 w 1364418"/>
              <a:gd name="connsiteY57" fmla="*/ 4031933 h 6858000"/>
              <a:gd name="connsiteX58" fmla="*/ 463483 w 1364418"/>
              <a:gd name="connsiteY58" fmla="*/ 4013953 h 6858000"/>
              <a:gd name="connsiteX59" fmla="*/ 449778 w 1364418"/>
              <a:gd name="connsiteY59" fmla="*/ 3974753 h 6858000"/>
              <a:gd name="connsiteX60" fmla="*/ 451376 w 1364418"/>
              <a:gd name="connsiteY60" fmla="*/ 3969950 h 6858000"/>
              <a:gd name="connsiteX61" fmla="*/ 444798 w 1364418"/>
              <a:gd name="connsiteY61" fmla="*/ 3933779 h 6858000"/>
              <a:gd name="connsiteX62" fmla="*/ 446129 w 1364418"/>
              <a:gd name="connsiteY62" fmla="*/ 3933093 h 6858000"/>
              <a:gd name="connsiteX63" fmla="*/ 450483 w 1364418"/>
              <a:gd name="connsiteY63" fmla="*/ 3922082 h 6858000"/>
              <a:gd name="connsiteX64" fmla="*/ 455561 w 1364418"/>
              <a:gd name="connsiteY64" fmla="*/ 3901461 h 6858000"/>
              <a:gd name="connsiteX65" fmla="*/ 478155 w 1364418"/>
              <a:gd name="connsiteY65" fmla="*/ 3813873 h 6858000"/>
              <a:gd name="connsiteX66" fmla="*/ 477580 w 1364418"/>
              <a:gd name="connsiteY66" fmla="*/ 3806161 h 6858000"/>
              <a:gd name="connsiteX67" fmla="*/ 477887 w 1364418"/>
              <a:gd name="connsiteY67" fmla="*/ 3805957 h 6858000"/>
              <a:gd name="connsiteX68" fmla="*/ 477914 w 1364418"/>
              <a:gd name="connsiteY68" fmla="*/ 3797724 h 6858000"/>
              <a:gd name="connsiteX69" fmla="*/ 476529 w 1364418"/>
              <a:gd name="connsiteY69" fmla="*/ 3792098 h 6858000"/>
              <a:gd name="connsiteX70" fmla="*/ 475413 w 1364418"/>
              <a:gd name="connsiteY70" fmla="*/ 3777135 h 6858000"/>
              <a:gd name="connsiteX71" fmla="*/ 477146 w 1364418"/>
              <a:gd name="connsiteY71" fmla="*/ 3771656 h 6858000"/>
              <a:gd name="connsiteX72" fmla="*/ 480889 w 1364418"/>
              <a:gd name="connsiteY72" fmla="*/ 3769007 h 6858000"/>
              <a:gd name="connsiteX73" fmla="*/ 480355 w 1364418"/>
              <a:gd name="connsiteY73" fmla="*/ 3767709 h 6858000"/>
              <a:gd name="connsiteX74" fmla="*/ 489051 w 1364418"/>
              <a:gd name="connsiteY74" fmla="*/ 3738082 h 6858000"/>
              <a:gd name="connsiteX75" fmla="*/ 496397 w 1364418"/>
              <a:gd name="connsiteY75" fmla="*/ 3673397 h 6858000"/>
              <a:gd name="connsiteX76" fmla="*/ 495693 w 1364418"/>
              <a:gd name="connsiteY76" fmla="*/ 3637109 h 6858000"/>
              <a:gd name="connsiteX77" fmla="*/ 499136 w 1364418"/>
              <a:gd name="connsiteY77" fmla="*/ 3536883 h 6858000"/>
              <a:gd name="connsiteX78" fmla="*/ 506674 w 1364418"/>
              <a:gd name="connsiteY78" fmla="*/ 3435652 h 6858000"/>
              <a:gd name="connsiteX79" fmla="*/ 508345 w 1364418"/>
              <a:gd name="connsiteY79" fmla="*/ 3307769 h 6858000"/>
              <a:gd name="connsiteX80" fmla="*/ 525908 w 1364418"/>
              <a:gd name="connsiteY80" fmla="*/ 3250522 h 6858000"/>
              <a:gd name="connsiteX81" fmla="*/ 526333 w 1364418"/>
              <a:gd name="connsiteY81" fmla="*/ 3229163 h 6858000"/>
              <a:gd name="connsiteX82" fmla="*/ 528156 w 1364418"/>
              <a:gd name="connsiteY82" fmla="*/ 3217217 h 6858000"/>
              <a:gd name="connsiteX83" fmla="*/ 514991 w 1364418"/>
              <a:gd name="connsiteY83" fmla="*/ 3183755 h 6858000"/>
              <a:gd name="connsiteX84" fmla="*/ 515492 w 1364418"/>
              <a:gd name="connsiteY84" fmla="*/ 3178642 h 6858000"/>
              <a:gd name="connsiteX85" fmla="*/ 503092 w 1364418"/>
              <a:gd name="connsiteY85" fmla="*/ 3158586 h 6858000"/>
              <a:gd name="connsiteX86" fmla="*/ 488277 w 1364418"/>
              <a:gd name="connsiteY86" fmla="*/ 3129034 h 6858000"/>
              <a:gd name="connsiteX87" fmla="*/ 488942 w 1364418"/>
              <a:gd name="connsiteY87" fmla="*/ 3126682 h 6858000"/>
              <a:gd name="connsiteX88" fmla="*/ 479810 w 1364418"/>
              <a:gd name="connsiteY88" fmla="*/ 3114519 h 6858000"/>
              <a:gd name="connsiteX89" fmla="*/ 466419 w 1364418"/>
              <a:gd name="connsiteY89" fmla="*/ 3106272 h 6858000"/>
              <a:gd name="connsiteX90" fmla="*/ 439149 w 1364418"/>
              <a:gd name="connsiteY90" fmla="*/ 2958185 h 6858000"/>
              <a:gd name="connsiteX91" fmla="*/ 381763 w 1364418"/>
              <a:gd name="connsiteY91" fmla="*/ 2762989 h 6858000"/>
              <a:gd name="connsiteX92" fmla="*/ 330681 w 1364418"/>
              <a:gd name="connsiteY92" fmla="*/ 2554718 h 6858000"/>
              <a:gd name="connsiteX93" fmla="*/ 310775 w 1364418"/>
              <a:gd name="connsiteY93" fmla="*/ 2485734 h 6858000"/>
              <a:gd name="connsiteX94" fmla="*/ 301498 w 1364418"/>
              <a:gd name="connsiteY94" fmla="*/ 2447068 h 6858000"/>
              <a:gd name="connsiteX95" fmla="*/ 288459 w 1364418"/>
              <a:gd name="connsiteY95" fmla="*/ 2425819 h 6858000"/>
              <a:gd name="connsiteX96" fmla="*/ 294458 w 1364418"/>
              <a:gd name="connsiteY96" fmla="*/ 2402874 h 6858000"/>
              <a:gd name="connsiteX97" fmla="*/ 297070 w 1364418"/>
              <a:gd name="connsiteY97" fmla="*/ 2381443 h 6858000"/>
              <a:gd name="connsiteX98" fmla="*/ 273399 w 1364418"/>
              <a:gd name="connsiteY98" fmla="*/ 2261920 h 6858000"/>
              <a:gd name="connsiteX99" fmla="*/ 263286 w 1364418"/>
              <a:gd name="connsiteY99" fmla="*/ 2195378 h 6858000"/>
              <a:gd name="connsiteX100" fmla="*/ 247503 w 1364418"/>
              <a:gd name="connsiteY100" fmla="*/ 2155135 h 6858000"/>
              <a:gd name="connsiteX101" fmla="*/ 244961 w 1364418"/>
              <a:gd name="connsiteY101" fmla="*/ 2118008 h 6858000"/>
              <a:gd name="connsiteX102" fmla="*/ 245954 w 1364418"/>
              <a:gd name="connsiteY102" fmla="*/ 2050531 h 6858000"/>
              <a:gd name="connsiteX103" fmla="*/ 237760 w 1364418"/>
              <a:gd name="connsiteY103" fmla="*/ 1963269 h 6858000"/>
              <a:gd name="connsiteX104" fmla="*/ 218938 w 1364418"/>
              <a:gd name="connsiteY104" fmla="*/ 1906352 h 6858000"/>
              <a:gd name="connsiteX105" fmla="*/ 195495 w 1364418"/>
              <a:gd name="connsiteY105" fmla="*/ 1861531 h 6858000"/>
              <a:gd name="connsiteX106" fmla="*/ 149294 w 1364418"/>
              <a:gd name="connsiteY106" fmla="*/ 1732919 h 6858000"/>
              <a:gd name="connsiteX107" fmla="*/ 121605 w 1364418"/>
              <a:gd name="connsiteY107" fmla="*/ 1663540 h 6858000"/>
              <a:gd name="connsiteX108" fmla="*/ 120731 w 1364418"/>
              <a:gd name="connsiteY108" fmla="*/ 1615777 h 6858000"/>
              <a:gd name="connsiteX109" fmla="*/ 101526 w 1364418"/>
              <a:gd name="connsiteY109" fmla="*/ 1563678 h 6858000"/>
              <a:gd name="connsiteX110" fmla="*/ 114606 w 1364418"/>
              <a:gd name="connsiteY110" fmla="*/ 1519474 h 6858000"/>
              <a:gd name="connsiteX111" fmla="*/ 107348 w 1364418"/>
              <a:gd name="connsiteY111" fmla="*/ 1477995 h 6858000"/>
              <a:gd name="connsiteX112" fmla="*/ 93433 w 1364418"/>
              <a:gd name="connsiteY112" fmla="*/ 1373769 h 6858000"/>
              <a:gd name="connsiteX113" fmla="*/ 101740 w 1364418"/>
              <a:gd name="connsiteY113" fmla="*/ 1307086 h 6858000"/>
              <a:gd name="connsiteX114" fmla="*/ 102928 w 1364418"/>
              <a:gd name="connsiteY114" fmla="*/ 1189033 h 6858000"/>
              <a:gd name="connsiteX115" fmla="*/ 107613 w 1364418"/>
              <a:gd name="connsiteY115" fmla="*/ 1168288 h 6858000"/>
              <a:gd name="connsiteX116" fmla="*/ 99895 w 1364418"/>
              <a:gd name="connsiteY116" fmla="*/ 1142577 h 6858000"/>
              <a:gd name="connsiteX117" fmla="*/ 89201 w 1364418"/>
              <a:gd name="connsiteY117" fmla="*/ 1088484 h 6858000"/>
              <a:gd name="connsiteX118" fmla="*/ 77937 w 1364418"/>
              <a:gd name="connsiteY118" fmla="*/ 1016103 h 6858000"/>
              <a:gd name="connsiteX119" fmla="*/ 79393 w 1364418"/>
              <a:gd name="connsiteY119" fmla="*/ 954054 h 6858000"/>
              <a:gd name="connsiteX120" fmla="*/ 90309 w 1364418"/>
              <a:gd name="connsiteY120" fmla="*/ 921368 h 6858000"/>
              <a:gd name="connsiteX121" fmla="*/ 74258 w 1364418"/>
              <a:gd name="connsiteY121" fmla="*/ 896999 h 6858000"/>
              <a:gd name="connsiteX122" fmla="*/ 43666 w 1364418"/>
              <a:gd name="connsiteY122" fmla="*/ 821517 h 6858000"/>
              <a:gd name="connsiteX123" fmla="*/ 22616 w 1364418"/>
              <a:gd name="connsiteY123" fmla="*/ 751353 h 6858000"/>
              <a:gd name="connsiteX124" fmla="*/ 22174 w 1364418"/>
              <a:gd name="connsiteY124" fmla="*/ 721230 h 6858000"/>
              <a:gd name="connsiteX125" fmla="*/ 7845 w 1364418"/>
              <a:gd name="connsiteY125" fmla="*/ 681659 h 6858000"/>
              <a:gd name="connsiteX126" fmla="*/ 31306 w 1364418"/>
              <a:gd name="connsiteY126" fmla="*/ 619315 h 6858000"/>
              <a:gd name="connsiteX127" fmla="*/ 15184 w 1364418"/>
              <a:gd name="connsiteY127" fmla="*/ 585934 h 6858000"/>
              <a:gd name="connsiteX128" fmla="*/ 22258 w 1364418"/>
              <a:gd name="connsiteY128" fmla="*/ 538948 h 6858000"/>
              <a:gd name="connsiteX129" fmla="*/ 26166 w 1364418"/>
              <a:gd name="connsiteY129" fmla="*/ 525163 h 6858000"/>
              <a:gd name="connsiteX130" fmla="*/ 52290 w 1364418"/>
              <a:gd name="connsiteY130" fmla="*/ 446567 h 6858000"/>
              <a:gd name="connsiteX131" fmla="*/ 51538 w 1364418"/>
              <a:gd name="connsiteY131" fmla="*/ 393828 h 6858000"/>
              <a:gd name="connsiteX132" fmla="*/ 51368 w 1364418"/>
              <a:gd name="connsiteY132" fmla="*/ 353137 h 6858000"/>
              <a:gd name="connsiteX133" fmla="*/ 55970 w 1364418"/>
              <a:gd name="connsiteY133" fmla="*/ 321428 h 6858000"/>
              <a:gd name="connsiteX134" fmla="*/ 57061 w 1364418"/>
              <a:gd name="connsiteY134" fmla="*/ 275771 h 6858000"/>
              <a:gd name="connsiteX135" fmla="*/ 74088 w 1364418"/>
              <a:gd name="connsiteY135" fmla="*/ 212860 h 6858000"/>
              <a:gd name="connsiteX136" fmla="*/ 65798 w 1364418"/>
              <a:gd name="connsiteY136" fmla="*/ 144983 h 6858000"/>
              <a:gd name="connsiteX137" fmla="*/ 78082 w 1364418"/>
              <a:gd name="connsiteY137" fmla="*/ 55288 h 6858000"/>
              <a:gd name="connsiteX138" fmla="*/ 37636 w 1364418"/>
              <a:gd name="connsiteY138"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251033 w 1364418"/>
              <a:gd name="connsiteY9" fmla="*/ 6492130 h 6858000"/>
              <a:gd name="connsiteX10" fmla="*/ 266720 w 1364418"/>
              <a:gd name="connsiteY10" fmla="*/ 6431610 h 6858000"/>
              <a:gd name="connsiteX11" fmla="*/ 310425 w 1364418"/>
              <a:gd name="connsiteY11" fmla="*/ 6379786 h 6858000"/>
              <a:gd name="connsiteX12" fmla="*/ 293648 w 1364418"/>
              <a:gd name="connsiteY12" fmla="*/ 6334727 h 6858000"/>
              <a:gd name="connsiteX13" fmla="*/ 271063 w 1364418"/>
              <a:gd name="connsiteY13" fmla="*/ 6313295 h 6858000"/>
              <a:gd name="connsiteX14" fmla="*/ 278227 w 1364418"/>
              <a:gd name="connsiteY14" fmla="*/ 6280046 h 6858000"/>
              <a:gd name="connsiteX15" fmla="*/ 281226 w 1364418"/>
              <a:gd name="connsiteY15" fmla="*/ 6272987 h 6858000"/>
              <a:gd name="connsiteX16" fmla="*/ 288000 w 1364418"/>
              <a:gd name="connsiteY16" fmla="*/ 6252834 h 6858000"/>
              <a:gd name="connsiteX17" fmla="*/ 265992 w 1364418"/>
              <a:gd name="connsiteY17" fmla="*/ 6202459 h 6858000"/>
              <a:gd name="connsiteX18" fmla="*/ 264790 w 1364418"/>
              <a:gd name="connsiteY18" fmla="*/ 6153037 h 6858000"/>
              <a:gd name="connsiteX19" fmla="*/ 280205 w 1364418"/>
              <a:gd name="connsiteY19" fmla="*/ 6078132 h 6858000"/>
              <a:gd name="connsiteX20" fmla="*/ 267592 w 1364418"/>
              <a:gd name="connsiteY20" fmla="*/ 6028119 h 6858000"/>
              <a:gd name="connsiteX21" fmla="*/ 252821 w 1364418"/>
              <a:gd name="connsiteY21" fmla="*/ 5926735 h 6858000"/>
              <a:gd name="connsiteX22" fmla="*/ 302333 w 1364418"/>
              <a:gd name="connsiteY22" fmla="*/ 5712857 h 6858000"/>
              <a:gd name="connsiteX23" fmla="*/ 332131 w 1364418"/>
              <a:gd name="connsiteY23" fmla="*/ 5660491 h 6858000"/>
              <a:gd name="connsiteX24" fmla="*/ 341254 w 1364418"/>
              <a:gd name="connsiteY24" fmla="*/ 5563435 h 6858000"/>
              <a:gd name="connsiteX25" fmla="*/ 368130 w 1364418"/>
              <a:gd name="connsiteY25" fmla="*/ 5437125 h 6858000"/>
              <a:gd name="connsiteX26" fmla="*/ 381698 w 1364418"/>
              <a:gd name="connsiteY26" fmla="*/ 5396260 h 6858000"/>
              <a:gd name="connsiteX27" fmla="*/ 397679 w 1364418"/>
              <a:gd name="connsiteY27" fmla="*/ 5330009 h 6858000"/>
              <a:gd name="connsiteX28" fmla="*/ 431172 w 1364418"/>
              <a:gd name="connsiteY28" fmla="*/ 5273739 h 6858000"/>
              <a:gd name="connsiteX29" fmla="*/ 440771 w 1364418"/>
              <a:gd name="connsiteY29" fmla="*/ 5241779 h 6858000"/>
              <a:gd name="connsiteX30" fmla="*/ 451997 w 1364418"/>
              <a:gd name="connsiteY30" fmla="*/ 5225268 h 6858000"/>
              <a:gd name="connsiteX31" fmla="*/ 453017 w 1364418"/>
              <a:gd name="connsiteY31" fmla="*/ 5217684 h 6858000"/>
              <a:gd name="connsiteX32" fmla="*/ 460358 w 1364418"/>
              <a:gd name="connsiteY32" fmla="*/ 5193377 h 6858000"/>
              <a:gd name="connsiteX33" fmla="*/ 463661 w 1364418"/>
              <a:gd name="connsiteY33" fmla="*/ 5179288 h 6858000"/>
              <a:gd name="connsiteX34" fmla="*/ 464645 w 1364418"/>
              <a:gd name="connsiteY34" fmla="*/ 5173621 h 6858000"/>
              <a:gd name="connsiteX35" fmla="*/ 460279 w 1364418"/>
              <a:gd name="connsiteY35" fmla="*/ 5159961 h 6858000"/>
              <a:gd name="connsiteX36" fmla="*/ 466956 w 1364418"/>
              <a:gd name="connsiteY36" fmla="*/ 5144295 h 6858000"/>
              <a:gd name="connsiteX37" fmla="*/ 463889 w 1364418"/>
              <a:gd name="connsiteY37" fmla="*/ 5125185 h 6858000"/>
              <a:gd name="connsiteX38" fmla="*/ 470719 w 1364418"/>
              <a:gd name="connsiteY38" fmla="*/ 5121884 h 6858000"/>
              <a:gd name="connsiteX39" fmla="*/ 477755 w 1364418"/>
              <a:gd name="connsiteY39" fmla="*/ 5067850 h 6858000"/>
              <a:gd name="connsiteX40" fmla="*/ 480486 w 1364418"/>
              <a:gd name="connsiteY40" fmla="*/ 5060861 h 6858000"/>
              <a:gd name="connsiteX41" fmla="*/ 477190 w 1364418"/>
              <a:gd name="connsiteY41" fmla="*/ 5034192 h 6858000"/>
              <a:gd name="connsiteX42" fmla="*/ 478744 w 1364418"/>
              <a:gd name="connsiteY42" fmla="*/ 4993030 h 6858000"/>
              <a:gd name="connsiteX43" fmla="*/ 485653 w 1364418"/>
              <a:gd name="connsiteY43" fmla="*/ 4946844 h 6858000"/>
              <a:gd name="connsiteX44" fmla="*/ 481509 w 1364418"/>
              <a:gd name="connsiteY44" fmla="*/ 4932692 h 6858000"/>
              <a:gd name="connsiteX45" fmla="*/ 496912 w 1364418"/>
              <a:gd name="connsiteY45" fmla="*/ 4858827 h 6858000"/>
              <a:gd name="connsiteX46" fmla="*/ 502815 w 1364418"/>
              <a:gd name="connsiteY46" fmla="*/ 4821170 h 6858000"/>
              <a:gd name="connsiteX47" fmla="*/ 507548 w 1364418"/>
              <a:gd name="connsiteY47" fmla="*/ 4780965 h 6858000"/>
              <a:gd name="connsiteX48" fmla="*/ 508841 w 1364418"/>
              <a:gd name="connsiteY48" fmla="*/ 4750867 h 6858000"/>
              <a:gd name="connsiteX49" fmla="*/ 506648 w 1364418"/>
              <a:gd name="connsiteY49" fmla="*/ 4690749 h 6858000"/>
              <a:gd name="connsiteX50" fmla="*/ 502128 w 1364418"/>
              <a:gd name="connsiteY50" fmla="*/ 4584173 h 6858000"/>
              <a:gd name="connsiteX51" fmla="*/ 497211 w 1364418"/>
              <a:gd name="connsiteY51" fmla="*/ 4444346 h 6858000"/>
              <a:gd name="connsiteX52" fmla="*/ 493776 w 1364418"/>
              <a:gd name="connsiteY52" fmla="*/ 4375228 h 6858000"/>
              <a:gd name="connsiteX53" fmla="*/ 474429 w 1364418"/>
              <a:gd name="connsiteY53" fmla="*/ 4214165 h 6858000"/>
              <a:gd name="connsiteX54" fmla="*/ 478502 w 1364418"/>
              <a:gd name="connsiteY54" fmla="*/ 4090296 h 6858000"/>
              <a:gd name="connsiteX55" fmla="*/ 463758 w 1364418"/>
              <a:gd name="connsiteY55" fmla="*/ 4033999 h 6858000"/>
              <a:gd name="connsiteX56" fmla="*/ 464907 w 1364418"/>
              <a:gd name="connsiteY56" fmla="*/ 4031933 h 6858000"/>
              <a:gd name="connsiteX57" fmla="*/ 463483 w 1364418"/>
              <a:gd name="connsiteY57" fmla="*/ 4013953 h 6858000"/>
              <a:gd name="connsiteX58" fmla="*/ 449778 w 1364418"/>
              <a:gd name="connsiteY58" fmla="*/ 3974753 h 6858000"/>
              <a:gd name="connsiteX59" fmla="*/ 451376 w 1364418"/>
              <a:gd name="connsiteY59" fmla="*/ 3969950 h 6858000"/>
              <a:gd name="connsiteX60" fmla="*/ 444798 w 1364418"/>
              <a:gd name="connsiteY60" fmla="*/ 3933779 h 6858000"/>
              <a:gd name="connsiteX61" fmla="*/ 446129 w 1364418"/>
              <a:gd name="connsiteY61" fmla="*/ 3933093 h 6858000"/>
              <a:gd name="connsiteX62" fmla="*/ 450483 w 1364418"/>
              <a:gd name="connsiteY62" fmla="*/ 3922082 h 6858000"/>
              <a:gd name="connsiteX63" fmla="*/ 455561 w 1364418"/>
              <a:gd name="connsiteY63" fmla="*/ 3901461 h 6858000"/>
              <a:gd name="connsiteX64" fmla="*/ 478155 w 1364418"/>
              <a:gd name="connsiteY64" fmla="*/ 3813873 h 6858000"/>
              <a:gd name="connsiteX65" fmla="*/ 477580 w 1364418"/>
              <a:gd name="connsiteY65" fmla="*/ 3806161 h 6858000"/>
              <a:gd name="connsiteX66" fmla="*/ 477887 w 1364418"/>
              <a:gd name="connsiteY66" fmla="*/ 3805957 h 6858000"/>
              <a:gd name="connsiteX67" fmla="*/ 477914 w 1364418"/>
              <a:gd name="connsiteY67" fmla="*/ 3797724 h 6858000"/>
              <a:gd name="connsiteX68" fmla="*/ 476529 w 1364418"/>
              <a:gd name="connsiteY68" fmla="*/ 3792098 h 6858000"/>
              <a:gd name="connsiteX69" fmla="*/ 475413 w 1364418"/>
              <a:gd name="connsiteY69" fmla="*/ 3777135 h 6858000"/>
              <a:gd name="connsiteX70" fmla="*/ 477146 w 1364418"/>
              <a:gd name="connsiteY70" fmla="*/ 3771656 h 6858000"/>
              <a:gd name="connsiteX71" fmla="*/ 480889 w 1364418"/>
              <a:gd name="connsiteY71" fmla="*/ 3769007 h 6858000"/>
              <a:gd name="connsiteX72" fmla="*/ 480355 w 1364418"/>
              <a:gd name="connsiteY72" fmla="*/ 3767709 h 6858000"/>
              <a:gd name="connsiteX73" fmla="*/ 489051 w 1364418"/>
              <a:gd name="connsiteY73" fmla="*/ 3738082 h 6858000"/>
              <a:gd name="connsiteX74" fmla="*/ 496397 w 1364418"/>
              <a:gd name="connsiteY74" fmla="*/ 3673397 h 6858000"/>
              <a:gd name="connsiteX75" fmla="*/ 495693 w 1364418"/>
              <a:gd name="connsiteY75" fmla="*/ 3637109 h 6858000"/>
              <a:gd name="connsiteX76" fmla="*/ 499136 w 1364418"/>
              <a:gd name="connsiteY76" fmla="*/ 3536883 h 6858000"/>
              <a:gd name="connsiteX77" fmla="*/ 506674 w 1364418"/>
              <a:gd name="connsiteY77" fmla="*/ 3435652 h 6858000"/>
              <a:gd name="connsiteX78" fmla="*/ 508345 w 1364418"/>
              <a:gd name="connsiteY78" fmla="*/ 3307769 h 6858000"/>
              <a:gd name="connsiteX79" fmla="*/ 525908 w 1364418"/>
              <a:gd name="connsiteY79" fmla="*/ 3250522 h 6858000"/>
              <a:gd name="connsiteX80" fmla="*/ 526333 w 1364418"/>
              <a:gd name="connsiteY80" fmla="*/ 3229163 h 6858000"/>
              <a:gd name="connsiteX81" fmla="*/ 528156 w 1364418"/>
              <a:gd name="connsiteY81" fmla="*/ 3217217 h 6858000"/>
              <a:gd name="connsiteX82" fmla="*/ 514991 w 1364418"/>
              <a:gd name="connsiteY82" fmla="*/ 3183755 h 6858000"/>
              <a:gd name="connsiteX83" fmla="*/ 515492 w 1364418"/>
              <a:gd name="connsiteY83" fmla="*/ 3178642 h 6858000"/>
              <a:gd name="connsiteX84" fmla="*/ 503092 w 1364418"/>
              <a:gd name="connsiteY84" fmla="*/ 3158586 h 6858000"/>
              <a:gd name="connsiteX85" fmla="*/ 488277 w 1364418"/>
              <a:gd name="connsiteY85" fmla="*/ 3129034 h 6858000"/>
              <a:gd name="connsiteX86" fmla="*/ 488942 w 1364418"/>
              <a:gd name="connsiteY86" fmla="*/ 3126682 h 6858000"/>
              <a:gd name="connsiteX87" fmla="*/ 479810 w 1364418"/>
              <a:gd name="connsiteY87" fmla="*/ 3114519 h 6858000"/>
              <a:gd name="connsiteX88" fmla="*/ 466419 w 1364418"/>
              <a:gd name="connsiteY88" fmla="*/ 3106272 h 6858000"/>
              <a:gd name="connsiteX89" fmla="*/ 439149 w 1364418"/>
              <a:gd name="connsiteY89" fmla="*/ 2958185 h 6858000"/>
              <a:gd name="connsiteX90" fmla="*/ 381763 w 1364418"/>
              <a:gd name="connsiteY90" fmla="*/ 2762989 h 6858000"/>
              <a:gd name="connsiteX91" fmla="*/ 330681 w 1364418"/>
              <a:gd name="connsiteY91" fmla="*/ 2554718 h 6858000"/>
              <a:gd name="connsiteX92" fmla="*/ 310775 w 1364418"/>
              <a:gd name="connsiteY92" fmla="*/ 2485734 h 6858000"/>
              <a:gd name="connsiteX93" fmla="*/ 301498 w 1364418"/>
              <a:gd name="connsiteY93" fmla="*/ 2447068 h 6858000"/>
              <a:gd name="connsiteX94" fmla="*/ 288459 w 1364418"/>
              <a:gd name="connsiteY94" fmla="*/ 2425819 h 6858000"/>
              <a:gd name="connsiteX95" fmla="*/ 294458 w 1364418"/>
              <a:gd name="connsiteY95" fmla="*/ 2402874 h 6858000"/>
              <a:gd name="connsiteX96" fmla="*/ 297070 w 1364418"/>
              <a:gd name="connsiteY96" fmla="*/ 2381443 h 6858000"/>
              <a:gd name="connsiteX97" fmla="*/ 273399 w 1364418"/>
              <a:gd name="connsiteY97" fmla="*/ 2261920 h 6858000"/>
              <a:gd name="connsiteX98" fmla="*/ 263286 w 1364418"/>
              <a:gd name="connsiteY98" fmla="*/ 2195378 h 6858000"/>
              <a:gd name="connsiteX99" fmla="*/ 247503 w 1364418"/>
              <a:gd name="connsiteY99" fmla="*/ 2155135 h 6858000"/>
              <a:gd name="connsiteX100" fmla="*/ 244961 w 1364418"/>
              <a:gd name="connsiteY100" fmla="*/ 2118008 h 6858000"/>
              <a:gd name="connsiteX101" fmla="*/ 245954 w 1364418"/>
              <a:gd name="connsiteY101" fmla="*/ 2050531 h 6858000"/>
              <a:gd name="connsiteX102" fmla="*/ 237760 w 1364418"/>
              <a:gd name="connsiteY102" fmla="*/ 1963269 h 6858000"/>
              <a:gd name="connsiteX103" fmla="*/ 218938 w 1364418"/>
              <a:gd name="connsiteY103" fmla="*/ 1906352 h 6858000"/>
              <a:gd name="connsiteX104" fmla="*/ 195495 w 1364418"/>
              <a:gd name="connsiteY104" fmla="*/ 1861531 h 6858000"/>
              <a:gd name="connsiteX105" fmla="*/ 149294 w 1364418"/>
              <a:gd name="connsiteY105" fmla="*/ 1732919 h 6858000"/>
              <a:gd name="connsiteX106" fmla="*/ 121605 w 1364418"/>
              <a:gd name="connsiteY106" fmla="*/ 1663540 h 6858000"/>
              <a:gd name="connsiteX107" fmla="*/ 120731 w 1364418"/>
              <a:gd name="connsiteY107" fmla="*/ 1615777 h 6858000"/>
              <a:gd name="connsiteX108" fmla="*/ 101526 w 1364418"/>
              <a:gd name="connsiteY108" fmla="*/ 1563678 h 6858000"/>
              <a:gd name="connsiteX109" fmla="*/ 114606 w 1364418"/>
              <a:gd name="connsiteY109" fmla="*/ 1519474 h 6858000"/>
              <a:gd name="connsiteX110" fmla="*/ 107348 w 1364418"/>
              <a:gd name="connsiteY110" fmla="*/ 1477995 h 6858000"/>
              <a:gd name="connsiteX111" fmla="*/ 93433 w 1364418"/>
              <a:gd name="connsiteY111" fmla="*/ 1373769 h 6858000"/>
              <a:gd name="connsiteX112" fmla="*/ 101740 w 1364418"/>
              <a:gd name="connsiteY112" fmla="*/ 1307086 h 6858000"/>
              <a:gd name="connsiteX113" fmla="*/ 102928 w 1364418"/>
              <a:gd name="connsiteY113" fmla="*/ 1189033 h 6858000"/>
              <a:gd name="connsiteX114" fmla="*/ 107613 w 1364418"/>
              <a:gd name="connsiteY114" fmla="*/ 1168288 h 6858000"/>
              <a:gd name="connsiteX115" fmla="*/ 99895 w 1364418"/>
              <a:gd name="connsiteY115" fmla="*/ 1142577 h 6858000"/>
              <a:gd name="connsiteX116" fmla="*/ 89201 w 1364418"/>
              <a:gd name="connsiteY116" fmla="*/ 1088484 h 6858000"/>
              <a:gd name="connsiteX117" fmla="*/ 77937 w 1364418"/>
              <a:gd name="connsiteY117" fmla="*/ 1016103 h 6858000"/>
              <a:gd name="connsiteX118" fmla="*/ 79393 w 1364418"/>
              <a:gd name="connsiteY118" fmla="*/ 954054 h 6858000"/>
              <a:gd name="connsiteX119" fmla="*/ 90309 w 1364418"/>
              <a:gd name="connsiteY119" fmla="*/ 921368 h 6858000"/>
              <a:gd name="connsiteX120" fmla="*/ 74258 w 1364418"/>
              <a:gd name="connsiteY120" fmla="*/ 896999 h 6858000"/>
              <a:gd name="connsiteX121" fmla="*/ 43666 w 1364418"/>
              <a:gd name="connsiteY121" fmla="*/ 821517 h 6858000"/>
              <a:gd name="connsiteX122" fmla="*/ 22616 w 1364418"/>
              <a:gd name="connsiteY122" fmla="*/ 751353 h 6858000"/>
              <a:gd name="connsiteX123" fmla="*/ 22174 w 1364418"/>
              <a:gd name="connsiteY123" fmla="*/ 721230 h 6858000"/>
              <a:gd name="connsiteX124" fmla="*/ 7845 w 1364418"/>
              <a:gd name="connsiteY124" fmla="*/ 681659 h 6858000"/>
              <a:gd name="connsiteX125" fmla="*/ 31306 w 1364418"/>
              <a:gd name="connsiteY125" fmla="*/ 619315 h 6858000"/>
              <a:gd name="connsiteX126" fmla="*/ 15184 w 1364418"/>
              <a:gd name="connsiteY126" fmla="*/ 585934 h 6858000"/>
              <a:gd name="connsiteX127" fmla="*/ 22258 w 1364418"/>
              <a:gd name="connsiteY127" fmla="*/ 538948 h 6858000"/>
              <a:gd name="connsiteX128" fmla="*/ 26166 w 1364418"/>
              <a:gd name="connsiteY128" fmla="*/ 525163 h 6858000"/>
              <a:gd name="connsiteX129" fmla="*/ 52290 w 1364418"/>
              <a:gd name="connsiteY129" fmla="*/ 446567 h 6858000"/>
              <a:gd name="connsiteX130" fmla="*/ 51538 w 1364418"/>
              <a:gd name="connsiteY130" fmla="*/ 393828 h 6858000"/>
              <a:gd name="connsiteX131" fmla="*/ 51368 w 1364418"/>
              <a:gd name="connsiteY131" fmla="*/ 353137 h 6858000"/>
              <a:gd name="connsiteX132" fmla="*/ 55970 w 1364418"/>
              <a:gd name="connsiteY132" fmla="*/ 321428 h 6858000"/>
              <a:gd name="connsiteX133" fmla="*/ 57061 w 1364418"/>
              <a:gd name="connsiteY133" fmla="*/ 275771 h 6858000"/>
              <a:gd name="connsiteX134" fmla="*/ 74088 w 1364418"/>
              <a:gd name="connsiteY134" fmla="*/ 212860 h 6858000"/>
              <a:gd name="connsiteX135" fmla="*/ 65798 w 1364418"/>
              <a:gd name="connsiteY135" fmla="*/ 144983 h 6858000"/>
              <a:gd name="connsiteX136" fmla="*/ 78082 w 1364418"/>
              <a:gd name="connsiteY136" fmla="*/ 55288 h 6858000"/>
              <a:gd name="connsiteX137" fmla="*/ 37636 w 1364418"/>
              <a:gd name="connsiteY137"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66720 w 1364418"/>
              <a:gd name="connsiteY8" fmla="*/ 6431610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8000 w 1364418"/>
              <a:gd name="connsiteY13" fmla="*/ 6252834 h 6858000"/>
              <a:gd name="connsiteX14" fmla="*/ 265992 w 1364418"/>
              <a:gd name="connsiteY14" fmla="*/ 6202459 h 6858000"/>
              <a:gd name="connsiteX15" fmla="*/ 264790 w 1364418"/>
              <a:gd name="connsiteY15" fmla="*/ 6153037 h 6858000"/>
              <a:gd name="connsiteX16" fmla="*/ 280205 w 1364418"/>
              <a:gd name="connsiteY16" fmla="*/ 6078132 h 6858000"/>
              <a:gd name="connsiteX17" fmla="*/ 267592 w 1364418"/>
              <a:gd name="connsiteY17" fmla="*/ 6028119 h 6858000"/>
              <a:gd name="connsiteX18" fmla="*/ 252821 w 1364418"/>
              <a:gd name="connsiteY18" fmla="*/ 5926735 h 6858000"/>
              <a:gd name="connsiteX19" fmla="*/ 302333 w 1364418"/>
              <a:gd name="connsiteY19" fmla="*/ 5712857 h 6858000"/>
              <a:gd name="connsiteX20" fmla="*/ 332131 w 1364418"/>
              <a:gd name="connsiteY20" fmla="*/ 5660491 h 6858000"/>
              <a:gd name="connsiteX21" fmla="*/ 341254 w 1364418"/>
              <a:gd name="connsiteY21" fmla="*/ 5563435 h 6858000"/>
              <a:gd name="connsiteX22" fmla="*/ 368130 w 1364418"/>
              <a:gd name="connsiteY22" fmla="*/ 5437125 h 6858000"/>
              <a:gd name="connsiteX23" fmla="*/ 381698 w 1364418"/>
              <a:gd name="connsiteY23" fmla="*/ 5396260 h 6858000"/>
              <a:gd name="connsiteX24" fmla="*/ 397679 w 1364418"/>
              <a:gd name="connsiteY24" fmla="*/ 5330009 h 6858000"/>
              <a:gd name="connsiteX25" fmla="*/ 431172 w 1364418"/>
              <a:gd name="connsiteY25" fmla="*/ 5273739 h 6858000"/>
              <a:gd name="connsiteX26" fmla="*/ 440771 w 1364418"/>
              <a:gd name="connsiteY26" fmla="*/ 5241779 h 6858000"/>
              <a:gd name="connsiteX27" fmla="*/ 451997 w 1364418"/>
              <a:gd name="connsiteY27" fmla="*/ 5225268 h 6858000"/>
              <a:gd name="connsiteX28" fmla="*/ 453017 w 1364418"/>
              <a:gd name="connsiteY28" fmla="*/ 5217684 h 6858000"/>
              <a:gd name="connsiteX29" fmla="*/ 460358 w 1364418"/>
              <a:gd name="connsiteY29" fmla="*/ 5193377 h 6858000"/>
              <a:gd name="connsiteX30" fmla="*/ 463661 w 1364418"/>
              <a:gd name="connsiteY30" fmla="*/ 5179288 h 6858000"/>
              <a:gd name="connsiteX31" fmla="*/ 464645 w 1364418"/>
              <a:gd name="connsiteY31" fmla="*/ 5173621 h 6858000"/>
              <a:gd name="connsiteX32" fmla="*/ 460279 w 1364418"/>
              <a:gd name="connsiteY32" fmla="*/ 5159961 h 6858000"/>
              <a:gd name="connsiteX33" fmla="*/ 466956 w 1364418"/>
              <a:gd name="connsiteY33" fmla="*/ 5144295 h 6858000"/>
              <a:gd name="connsiteX34" fmla="*/ 463889 w 1364418"/>
              <a:gd name="connsiteY34" fmla="*/ 5125185 h 6858000"/>
              <a:gd name="connsiteX35" fmla="*/ 470719 w 1364418"/>
              <a:gd name="connsiteY35" fmla="*/ 5121884 h 6858000"/>
              <a:gd name="connsiteX36" fmla="*/ 477755 w 1364418"/>
              <a:gd name="connsiteY36" fmla="*/ 5067850 h 6858000"/>
              <a:gd name="connsiteX37" fmla="*/ 480486 w 1364418"/>
              <a:gd name="connsiteY37" fmla="*/ 5060861 h 6858000"/>
              <a:gd name="connsiteX38" fmla="*/ 477190 w 1364418"/>
              <a:gd name="connsiteY38" fmla="*/ 5034192 h 6858000"/>
              <a:gd name="connsiteX39" fmla="*/ 478744 w 1364418"/>
              <a:gd name="connsiteY39" fmla="*/ 4993030 h 6858000"/>
              <a:gd name="connsiteX40" fmla="*/ 485653 w 1364418"/>
              <a:gd name="connsiteY40" fmla="*/ 4946844 h 6858000"/>
              <a:gd name="connsiteX41" fmla="*/ 481509 w 1364418"/>
              <a:gd name="connsiteY41" fmla="*/ 4932692 h 6858000"/>
              <a:gd name="connsiteX42" fmla="*/ 496912 w 1364418"/>
              <a:gd name="connsiteY42" fmla="*/ 4858827 h 6858000"/>
              <a:gd name="connsiteX43" fmla="*/ 502815 w 1364418"/>
              <a:gd name="connsiteY43" fmla="*/ 4821170 h 6858000"/>
              <a:gd name="connsiteX44" fmla="*/ 507548 w 1364418"/>
              <a:gd name="connsiteY44" fmla="*/ 4780965 h 6858000"/>
              <a:gd name="connsiteX45" fmla="*/ 508841 w 1364418"/>
              <a:gd name="connsiteY45" fmla="*/ 4750867 h 6858000"/>
              <a:gd name="connsiteX46" fmla="*/ 506648 w 1364418"/>
              <a:gd name="connsiteY46" fmla="*/ 4690749 h 6858000"/>
              <a:gd name="connsiteX47" fmla="*/ 502128 w 1364418"/>
              <a:gd name="connsiteY47" fmla="*/ 4584173 h 6858000"/>
              <a:gd name="connsiteX48" fmla="*/ 497211 w 1364418"/>
              <a:gd name="connsiteY48" fmla="*/ 4444346 h 6858000"/>
              <a:gd name="connsiteX49" fmla="*/ 493776 w 1364418"/>
              <a:gd name="connsiteY49" fmla="*/ 4375228 h 6858000"/>
              <a:gd name="connsiteX50" fmla="*/ 474429 w 1364418"/>
              <a:gd name="connsiteY50" fmla="*/ 4214165 h 6858000"/>
              <a:gd name="connsiteX51" fmla="*/ 478502 w 1364418"/>
              <a:gd name="connsiteY51" fmla="*/ 4090296 h 6858000"/>
              <a:gd name="connsiteX52" fmla="*/ 463758 w 1364418"/>
              <a:gd name="connsiteY52" fmla="*/ 4033999 h 6858000"/>
              <a:gd name="connsiteX53" fmla="*/ 464907 w 1364418"/>
              <a:gd name="connsiteY53" fmla="*/ 4031933 h 6858000"/>
              <a:gd name="connsiteX54" fmla="*/ 463483 w 1364418"/>
              <a:gd name="connsiteY54" fmla="*/ 4013953 h 6858000"/>
              <a:gd name="connsiteX55" fmla="*/ 449778 w 1364418"/>
              <a:gd name="connsiteY55" fmla="*/ 3974753 h 6858000"/>
              <a:gd name="connsiteX56" fmla="*/ 451376 w 1364418"/>
              <a:gd name="connsiteY56" fmla="*/ 3969950 h 6858000"/>
              <a:gd name="connsiteX57" fmla="*/ 444798 w 1364418"/>
              <a:gd name="connsiteY57" fmla="*/ 3933779 h 6858000"/>
              <a:gd name="connsiteX58" fmla="*/ 446129 w 1364418"/>
              <a:gd name="connsiteY58" fmla="*/ 3933093 h 6858000"/>
              <a:gd name="connsiteX59" fmla="*/ 450483 w 1364418"/>
              <a:gd name="connsiteY59" fmla="*/ 3922082 h 6858000"/>
              <a:gd name="connsiteX60" fmla="*/ 455561 w 1364418"/>
              <a:gd name="connsiteY60" fmla="*/ 3901461 h 6858000"/>
              <a:gd name="connsiteX61" fmla="*/ 478155 w 1364418"/>
              <a:gd name="connsiteY61" fmla="*/ 3813873 h 6858000"/>
              <a:gd name="connsiteX62" fmla="*/ 477580 w 1364418"/>
              <a:gd name="connsiteY62" fmla="*/ 3806161 h 6858000"/>
              <a:gd name="connsiteX63" fmla="*/ 477887 w 1364418"/>
              <a:gd name="connsiteY63" fmla="*/ 3805957 h 6858000"/>
              <a:gd name="connsiteX64" fmla="*/ 477914 w 1364418"/>
              <a:gd name="connsiteY64" fmla="*/ 3797724 h 6858000"/>
              <a:gd name="connsiteX65" fmla="*/ 476529 w 1364418"/>
              <a:gd name="connsiteY65" fmla="*/ 3792098 h 6858000"/>
              <a:gd name="connsiteX66" fmla="*/ 475413 w 1364418"/>
              <a:gd name="connsiteY66" fmla="*/ 3777135 h 6858000"/>
              <a:gd name="connsiteX67" fmla="*/ 477146 w 1364418"/>
              <a:gd name="connsiteY67" fmla="*/ 3771656 h 6858000"/>
              <a:gd name="connsiteX68" fmla="*/ 480889 w 1364418"/>
              <a:gd name="connsiteY68" fmla="*/ 3769007 h 6858000"/>
              <a:gd name="connsiteX69" fmla="*/ 480355 w 1364418"/>
              <a:gd name="connsiteY69" fmla="*/ 3767709 h 6858000"/>
              <a:gd name="connsiteX70" fmla="*/ 489051 w 1364418"/>
              <a:gd name="connsiteY70" fmla="*/ 3738082 h 6858000"/>
              <a:gd name="connsiteX71" fmla="*/ 496397 w 1364418"/>
              <a:gd name="connsiteY71" fmla="*/ 3673397 h 6858000"/>
              <a:gd name="connsiteX72" fmla="*/ 495693 w 1364418"/>
              <a:gd name="connsiteY72" fmla="*/ 3637109 h 6858000"/>
              <a:gd name="connsiteX73" fmla="*/ 499136 w 1364418"/>
              <a:gd name="connsiteY73" fmla="*/ 3536883 h 6858000"/>
              <a:gd name="connsiteX74" fmla="*/ 506674 w 1364418"/>
              <a:gd name="connsiteY74" fmla="*/ 3435652 h 6858000"/>
              <a:gd name="connsiteX75" fmla="*/ 508345 w 1364418"/>
              <a:gd name="connsiteY75" fmla="*/ 3307769 h 6858000"/>
              <a:gd name="connsiteX76" fmla="*/ 525908 w 1364418"/>
              <a:gd name="connsiteY76" fmla="*/ 3250522 h 6858000"/>
              <a:gd name="connsiteX77" fmla="*/ 526333 w 1364418"/>
              <a:gd name="connsiteY77" fmla="*/ 3229163 h 6858000"/>
              <a:gd name="connsiteX78" fmla="*/ 528156 w 1364418"/>
              <a:gd name="connsiteY78" fmla="*/ 3217217 h 6858000"/>
              <a:gd name="connsiteX79" fmla="*/ 514991 w 1364418"/>
              <a:gd name="connsiteY79" fmla="*/ 3183755 h 6858000"/>
              <a:gd name="connsiteX80" fmla="*/ 515492 w 1364418"/>
              <a:gd name="connsiteY80" fmla="*/ 3178642 h 6858000"/>
              <a:gd name="connsiteX81" fmla="*/ 503092 w 1364418"/>
              <a:gd name="connsiteY81" fmla="*/ 3158586 h 6858000"/>
              <a:gd name="connsiteX82" fmla="*/ 488277 w 1364418"/>
              <a:gd name="connsiteY82" fmla="*/ 3129034 h 6858000"/>
              <a:gd name="connsiteX83" fmla="*/ 488942 w 1364418"/>
              <a:gd name="connsiteY83" fmla="*/ 3126682 h 6858000"/>
              <a:gd name="connsiteX84" fmla="*/ 479810 w 1364418"/>
              <a:gd name="connsiteY84" fmla="*/ 3114519 h 6858000"/>
              <a:gd name="connsiteX85" fmla="*/ 466419 w 1364418"/>
              <a:gd name="connsiteY85" fmla="*/ 3106272 h 6858000"/>
              <a:gd name="connsiteX86" fmla="*/ 439149 w 1364418"/>
              <a:gd name="connsiteY86" fmla="*/ 2958185 h 6858000"/>
              <a:gd name="connsiteX87" fmla="*/ 381763 w 1364418"/>
              <a:gd name="connsiteY87" fmla="*/ 2762989 h 6858000"/>
              <a:gd name="connsiteX88" fmla="*/ 330681 w 1364418"/>
              <a:gd name="connsiteY88" fmla="*/ 2554718 h 6858000"/>
              <a:gd name="connsiteX89" fmla="*/ 310775 w 1364418"/>
              <a:gd name="connsiteY89" fmla="*/ 2485734 h 6858000"/>
              <a:gd name="connsiteX90" fmla="*/ 301498 w 1364418"/>
              <a:gd name="connsiteY90" fmla="*/ 2447068 h 6858000"/>
              <a:gd name="connsiteX91" fmla="*/ 288459 w 1364418"/>
              <a:gd name="connsiteY91" fmla="*/ 2425819 h 6858000"/>
              <a:gd name="connsiteX92" fmla="*/ 294458 w 1364418"/>
              <a:gd name="connsiteY92" fmla="*/ 2402874 h 6858000"/>
              <a:gd name="connsiteX93" fmla="*/ 297070 w 1364418"/>
              <a:gd name="connsiteY93" fmla="*/ 2381443 h 6858000"/>
              <a:gd name="connsiteX94" fmla="*/ 273399 w 1364418"/>
              <a:gd name="connsiteY94" fmla="*/ 2261920 h 6858000"/>
              <a:gd name="connsiteX95" fmla="*/ 263286 w 1364418"/>
              <a:gd name="connsiteY95" fmla="*/ 2195378 h 6858000"/>
              <a:gd name="connsiteX96" fmla="*/ 247503 w 1364418"/>
              <a:gd name="connsiteY96" fmla="*/ 2155135 h 6858000"/>
              <a:gd name="connsiteX97" fmla="*/ 244961 w 1364418"/>
              <a:gd name="connsiteY97" fmla="*/ 2118008 h 6858000"/>
              <a:gd name="connsiteX98" fmla="*/ 245954 w 1364418"/>
              <a:gd name="connsiteY98" fmla="*/ 2050531 h 6858000"/>
              <a:gd name="connsiteX99" fmla="*/ 237760 w 1364418"/>
              <a:gd name="connsiteY99" fmla="*/ 1963269 h 6858000"/>
              <a:gd name="connsiteX100" fmla="*/ 218938 w 1364418"/>
              <a:gd name="connsiteY100" fmla="*/ 1906352 h 6858000"/>
              <a:gd name="connsiteX101" fmla="*/ 195495 w 1364418"/>
              <a:gd name="connsiteY101" fmla="*/ 1861531 h 6858000"/>
              <a:gd name="connsiteX102" fmla="*/ 149294 w 1364418"/>
              <a:gd name="connsiteY102" fmla="*/ 1732919 h 6858000"/>
              <a:gd name="connsiteX103" fmla="*/ 121605 w 1364418"/>
              <a:gd name="connsiteY103" fmla="*/ 1663540 h 6858000"/>
              <a:gd name="connsiteX104" fmla="*/ 120731 w 1364418"/>
              <a:gd name="connsiteY104" fmla="*/ 1615777 h 6858000"/>
              <a:gd name="connsiteX105" fmla="*/ 101526 w 1364418"/>
              <a:gd name="connsiteY105" fmla="*/ 1563678 h 6858000"/>
              <a:gd name="connsiteX106" fmla="*/ 114606 w 1364418"/>
              <a:gd name="connsiteY106" fmla="*/ 1519474 h 6858000"/>
              <a:gd name="connsiteX107" fmla="*/ 107348 w 1364418"/>
              <a:gd name="connsiteY107" fmla="*/ 1477995 h 6858000"/>
              <a:gd name="connsiteX108" fmla="*/ 93433 w 1364418"/>
              <a:gd name="connsiteY108" fmla="*/ 1373769 h 6858000"/>
              <a:gd name="connsiteX109" fmla="*/ 101740 w 1364418"/>
              <a:gd name="connsiteY109" fmla="*/ 1307086 h 6858000"/>
              <a:gd name="connsiteX110" fmla="*/ 102928 w 1364418"/>
              <a:gd name="connsiteY110" fmla="*/ 1189033 h 6858000"/>
              <a:gd name="connsiteX111" fmla="*/ 107613 w 1364418"/>
              <a:gd name="connsiteY111" fmla="*/ 1168288 h 6858000"/>
              <a:gd name="connsiteX112" fmla="*/ 99895 w 1364418"/>
              <a:gd name="connsiteY112" fmla="*/ 1142577 h 6858000"/>
              <a:gd name="connsiteX113" fmla="*/ 89201 w 1364418"/>
              <a:gd name="connsiteY113" fmla="*/ 1088484 h 6858000"/>
              <a:gd name="connsiteX114" fmla="*/ 77937 w 1364418"/>
              <a:gd name="connsiteY114" fmla="*/ 1016103 h 6858000"/>
              <a:gd name="connsiteX115" fmla="*/ 79393 w 1364418"/>
              <a:gd name="connsiteY115" fmla="*/ 954054 h 6858000"/>
              <a:gd name="connsiteX116" fmla="*/ 90309 w 1364418"/>
              <a:gd name="connsiteY116" fmla="*/ 921368 h 6858000"/>
              <a:gd name="connsiteX117" fmla="*/ 74258 w 1364418"/>
              <a:gd name="connsiteY117" fmla="*/ 896999 h 6858000"/>
              <a:gd name="connsiteX118" fmla="*/ 43666 w 1364418"/>
              <a:gd name="connsiteY118" fmla="*/ 821517 h 6858000"/>
              <a:gd name="connsiteX119" fmla="*/ 22616 w 1364418"/>
              <a:gd name="connsiteY119" fmla="*/ 751353 h 6858000"/>
              <a:gd name="connsiteX120" fmla="*/ 22174 w 1364418"/>
              <a:gd name="connsiteY120" fmla="*/ 721230 h 6858000"/>
              <a:gd name="connsiteX121" fmla="*/ 7845 w 1364418"/>
              <a:gd name="connsiteY121" fmla="*/ 681659 h 6858000"/>
              <a:gd name="connsiteX122" fmla="*/ 31306 w 1364418"/>
              <a:gd name="connsiteY122" fmla="*/ 619315 h 6858000"/>
              <a:gd name="connsiteX123" fmla="*/ 15184 w 1364418"/>
              <a:gd name="connsiteY123" fmla="*/ 585934 h 6858000"/>
              <a:gd name="connsiteX124" fmla="*/ 22258 w 1364418"/>
              <a:gd name="connsiteY124" fmla="*/ 538948 h 6858000"/>
              <a:gd name="connsiteX125" fmla="*/ 26166 w 1364418"/>
              <a:gd name="connsiteY125" fmla="*/ 525163 h 6858000"/>
              <a:gd name="connsiteX126" fmla="*/ 52290 w 1364418"/>
              <a:gd name="connsiteY126" fmla="*/ 446567 h 6858000"/>
              <a:gd name="connsiteX127" fmla="*/ 51538 w 1364418"/>
              <a:gd name="connsiteY127" fmla="*/ 393828 h 6858000"/>
              <a:gd name="connsiteX128" fmla="*/ 51368 w 1364418"/>
              <a:gd name="connsiteY128" fmla="*/ 353137 h 6858000"/>
              <a:gd name="connsiteX129" fmla="*/ 55970 w 1364418"/>
              <a:gd name="connsiteY129" fmla="*/ 321428 h 6858000"/>
              <a:gd name="connsiteX130" fmla="*/ 57061 w 1364418"/>
              <a:gd name="connsiteY130" fmla="*/ 275771 h 6858000"/>
              <a:gd name="connsiteX131" fmla="*/ 74088 w 1364418"/>
              <a:gd name="connsiteY131" fmla="*/ 212860 h 6858000"/>
              <a:gd name="connsiteX132" fmla="*/ 65798 w 1364418"/>
              <a:gd name="connsiteY132" fmla="*/ 144983 h 6858000"/>
              <a:gd name="connsiteX133" fmla="*/ 78082 w 1364418"/>
              <a:gd name="connsiteY133" fmla="*/ 55288 h 6858000"/>
              <a:gd name="connsiteX134" fmla="*/ 37636 w 1364418"/>
              <a:gd name="connsiteY134"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317792 w 1364418"/>
              <a:gd name="connsiteY10" fmla="*/ 6324679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89521"/>
              <a:gd name="connsiteX1" fmla="*/ 1364418 w 1364418"/>
              <a:gd name="connsiteY1" fmla="*/ 0 h 6889521"/>
              <a:gd name="connsiteX2" fmla="*/ 1364418 w 1364418"/>
              <a:gd name="connsiteY2" fmla="*/ 6858000 h 6889521"/>
              <a:gd name="connsiteX3" fmla="*/ 101112 w 1364418"/>
              <a:gd name="connsiteY3" fmla="*/ 6857735 h 6889521"/>
              <a:gd name="connsiteX4" fmla="*/ 222208 w 1364418"/>
              <a:gd name="connsiteY4" fmla="*/ 6882355 h 6889521"/>
              <a:gd name="connsiteX5" fmla="*/ 209564 w 1364418"/>
              <a:gd name="connsiteY5" fmla="*/ 6777899 h 6889521"/>
              <a:gd name="connsiteX6" fmla="*/ 240339 w 1364418"/>
              <a:gd name="connsiteY6" fmla="*/ 6711686 h 6889521"/>
              <a:gd name="connsiteX7" fmla="*/ 286686 w 1364418"/>
              <a:gd name="connsiteY7" fmla="*/ 6664994 h 6889521"/>
              <a:gd name="connsiteX8" fmla="*/ 339152 w 1364418"/>
              <a:gd name="connsiteY8" fmla="*/ 6471804 h 6889521"/>
              <a:gd name="connsiteX9" fmla="*/ 334570 w 1364418"/>
              <a:gd name="connsiteY9" fmla="*/ 6389835 h 6889521"/>
              <a:gd name="connsiteX10" fmla="*/ 317792 w 1364418"/>
              <a:gd name="connsiteY10" fmla="*/ 6324679 h 6889521"/>
              <a:gd name="connsiteX11" fmla="*/ 278227 w 1364418"/>
              <a:gd name="connsiteY11" fmla="*/ 6280046 h 6889521"/>
              <a:gd name="connsiteX12" fmla="*/ 288000 w 1364418"/>
              <a:gd name="connsiteY12" fmla="*/ 6252834 h 6889521"/>
              <a:gd name="connsiteX13" fmla="*/ 265992 w 1364418"/>
              <a:gd name="connsiteY13" fmla="*/ 6202459 h 6889521"/>
              <a:gd name="connsiteX14" fmla="*/ 264790 w 1364418"/>
              <a:gd name="connsiteY14" fmla="*/ 6153037 h 6889521"/>
              <a:gd name="connsiteX15" fmla="*/ 280205 w 1364418"/>
              <a:gd name="connsiteY15" fmla="*/ 6078132 h 6889521"/>
              <a:gd name="connsiteX16" fmla="*/ 267592 w 1364418"/>
              <a:gd name="connsiteY16" fmla="*/ 6028119 h 6889521"/>
              <a:gd name="connsiteX17" fmla="*/ 252821 w 1364418"/>
              <a:gd name="connsiteY17" fmla="*/ 5926735 h 6889521"/>
              <a:gd name="connsiteX18" fmla="*/ 302333 w 1364418"/>
              <a:gd name="connsiteY18" fmla="*/ 5712857 h 6889521"/>
              <a:gd name="connsiteX19" fmla="*/ 332131 w 1364418"/>
              <a:gd name="connsiteY19" fmla="*/ 5660491 h 6889521"/>
              <a:gd name="connsiteX20" fmla="*/ 341254 w 1364418"/>
              <a:gd name="connsiteY20" fmla="*/ 5563435 h 6889521"/>
              <a:gd name="connsiteX21" fmla="*/ 368130 w 1364418"/>
              <a:gd name="connsiteY21" fmla="*/ 5437125 h 6889521"/>
              <a:gd name="connsiteX22" fmla="*/ 381698 w 1364418"/>
              <a:gd name="connsiteY22" fmla="*/ 5396260 h 6889521"/>
              <a:gd name="connsiteX23" fmla="*/ 397679 w 1364418"/>
              <a:gd name="connsiteY23" fmla="*/ 5330009 h 6889521"/>
              <a:gd name="connsiteX24" fmla="*/ 431172 w 1364418"/>
              <a:gd name="connsiteY24" fmla="*/ 5273739 h 6889521"/>
              <a:gd name="connsiteX25" fmla="*/ 440771 w 1364418"/>
              <a:gd name="connsiteY25" fmla="*/ 5241779 h 6889521"/>
              <a:gd name="connsiteX26" fmla="*/ 451997 w 1364418"/>
              <a:gd name="connsiteY26" fmla="*/ 5225268 h 6889521"/>
              <a:gd name="connsiteX27" fmla="*/ 453017 w 1364418"/>
              <a:gd name="connsiteY27" fmla="*/ 5217684 h 6889521"/>
              <a:gd name="connsiteX28" fmla="*/ 460358 w 1364418"/>
              <a:gd name="connsiteY28" fmla="*/ 5193377 h 6889521"/>
              <a:gd name="connsiteX29" fmla="*/ 463661 w 1364418"/>
              <a:gd name="connsiteY29" fmla="*/ 5179288 h 6889521"/>
              <a:gd name="connsiteX30" fmla="*/ 464645 w 1364418"/>
              <a:gd name="connsiteY30" fmla="*/ 5173621 h 6889521"/>
              <a:gd name="connsiteX31" fmla="*/ 460279 w 1364418"/>
              <a:gd name="connsiteY31" fmla="*/ 5159961 h 6889521"/>
              <a:gd name="connsiteX32" fmla="*/ 466956 w 1364418"/>
              <a:gd name="connsiteY32" fmla="*/ 5144295 h 6889521"/>
              <a:gd name="connsiteX33" fmla="*/ 463889 w 1364418"/>
              <a:gd name="connsiteY33" fmla="*/ 5125185 h 6889521"/>
              <a:gd name="connsiteX34" fmla="*/ 470719 w 1364418"/>
              <a:gd name="connsiteY34" fmla="*/ 5121884 h 6889521"/>
              <a:gd name="connsiteX35" fmla="*/ 477755 w 1364418"/>
              <a:gd name="connsiteY35" fmla="*/ 5067850 h 6889521"/>
              <a:gd name="connsiteX36" fmla="*/ 480486 w 1364418"/>
              <a:gd name="connsiteY36" fmla="*/ 5060861 h 6889521"/>
              <a:gd name="connsiteX37" fmla="*/ 477190 w 1364418"/>
              <a:gd name="connsiteY37" fmla="*/ 5034192 h 6889521"/>
              <a:gd name="connsiteX38" fmla="*/ 478744 w 1364418"/>
              <a:gd name="connsiteY38" fmla="*/ 4993030 h 6889521"/>
              <a:gd name="connsiteX39" fmla="*/ 485653 w 1364418"/>
              <a:gd name="connsiteY39" fmla="*/ 4946844 h 6889521"/>
              <a:gd name="connsiteX40" fmla="*/ 481509 w 1364418"/>
              <a:gd name="connsiteY40" fmla="*/ 4932692 h 6889521"/>
              <a:gd name="connsiteX41" fmla="*/ 496912 w 1364418"/>
              <a:gd name="connsiteY41" fmla="*/ 4858827 h 6889521"/>
              <a:gd name="connsiteX42" fmla="*/ 502815 w 1364418"/>
              <a:gd name="connsiteY42" fmla="*/ 4821170 h 6889521"/>
              <a:gd name="connsiteX43" fmla="*/ 507548 w 1364418"/>
              <a:gd name="connsiteY43" fmla="*/ 4780965 h 6889521"/>
              <a:gd name="connsiteX44" fmla="*/ 508841 w 1364418"/>
              <a:gd name="connsiteY44" fmla="*/ 4750867 h 6889521"/>
              <a:gd name="connsiteX45" fmla="*/ 506648 w 1364418"/>
              <a:gd name="connsiteY45" fmla="*/ 4690749 h 6889521"/>
              <a:gd name="connsiteX46" fmla="*/ 502128 w 1364418"/>
              <a:gd name="connsiteY46" fmla="*/ 4584173 h 6889521"/>
              <a:gd name="connsiteX47" fmla="*/ 497211 w 1364418"/>
              <a:gd name="connsiteY47" fmla="*/ 4444346 h 6889521"/>
              <a:gd name="connsiteX48" fmla="*/ 493776 w 1364418"/>
              <a:gd name="connsiteY48" fmla="*/ 4375228 h 6889521"/>
              <a:gd name="connsiteX49" fmla="*/ 474429 w 1364418"/>
              <a:gd name="connsiteY49" fmla="*/ 4214165 h 6889521"/>
              <a:gd name="connsiteX50" fmla="*/ 478502 w 1364418"/>
              <a:gd name="connsiteY50" fmla="*/ 4090296 h 6889521"/>
              <a:gd name="connsiteX51" fmla="*/ 463758 w 1364418"/>
              <a:gd name="connsiteY51" fmla="*/ 4033999 h 6889521"/>
              <a:gd name="connsiteX52" fmla="*/ 464907 w 1364418"/>
              <a:gd name="connsiteY52" fmla="*/ 4031933 h 6889521"/>
              <a:gd name="connsiteX53" fmla="*/ 463483 w 1364418"/>
              <a:gd name="connsiteY53" fmla="*/ 4013953 h 6889521"/>
              <a:gd name="connsiteX54" fmla="*/ 449778 w 1364418"/>
              <a:gd name="connsiteY54" fmla="*/ 3974753 h 6889521"/>
              <a:gd name="connsiteX55" fmla="*/ 451376 w 1364418"/>
              <a:gd name="connsiteY55" fmla="*/ 3969950 h 6889521"/>
              <a:gd name="connsiteX56" fmla="*/ 444798 w 1364418"/>
              <a:gd name="connsiteY56" fmla="*/ 3933779 h 6889521"/>
              <a:gd name="connsiteX57" fmla="*/ 446129 w 1364418"/>
              <a:gd name="connsiteY57" fmla="*/ 3933093 h 6889521"/>
              <a:gd name="connsiteX58" fmla="*/ 450483 w 1364418"/>
              <a:gd name="connsiteY58" fmla="*/ 3922082 h 6889521"/>
              <a:gd name="connsiteX59" fmla="*/ 455561 w 1364418"/>
              <a:gd name="connsiteY59" fmla="*/ 3901461 h 6889521"/>
              <a:gd name="connsiteX60" fmla="*/ 478155 w 1364418"/>
              <a:gd name="connsiteY60" fmla="*/ 3813873 h 6889521"/>
              <a:gd name="connsiteX61" fmla="*/ 477580 w 1364418"/>
              <a:gd name="connsiteY61" fmla="*/ 3806161 h 6889521"/>
              <a:gd name="connsiteX62" fmla="*/ 477887 w 1364418"/>
              <a:gd name="connsiteY62" fmla="*/ 3805957 h 6889521"/>
              <a:gd name="connsiteX63" fmla="*/ 477914 w 1364418"/>
              <a:gd name="connsiteY63" fmla="*/ 3797724 h 6889521"/>
              <a:gd name="connsiteX64" fmla="*/ 476529 w 1364418"/>
              <a:gd name="connsiteY64" fmla="*/ 3792098 h 6889521"/>
              <a:gd name="connsiteX65" fmla="*/ 475413 w 1364418"/>
              <a:gd name="connsiteY65" fmla="*/ 3777135 h 6889521"/>
              <a:gd name="connsiteX66" fmla="*/ 477146 w 1364418"/>
              <a:gd name="connsiteY66" fmla="*/ 3771656 h 6889521"/>
              <a:gd name="connsiteX67" fmla="*/ 480889 w 1364418"/>
              <a:gd name="connsiteY67" fmla="*/ 3769007 h 6889521"/>
              <a:gd name="connsiteX68" fmla="*/ 480355 w 1364418"/>
              <a:gd name="connsiteY68" fmla="*/ 3767709 h 6889521"/>
              <a:gd name="connsiteX69" fmla="*/ 489051 w 1364418"/>
              <a:gd name="connsiteY69" fmla="*/ 3738082 h 6889521"/>
              <a:gd name="connsiteX70" fmla="*/ 496397 w 1364418"/>
              <a:gd name="connsiteY70" fmla="*/ 3673397 h 6889521"/>
              <a:gd name="connsiteX71" fmla="*/ 495693 w 1364418"/>
              <a:gd name="connsiteY71" fmla="*/ 3637109 h 6889521"/>
              <a:gd name="connsiteX72" fmla="*/ 499136 w 1364418"/>
              <a:gd name="connsiteY72" fmla="*/ 3536883 h 6889521"/>
              <a:gd name="connsiteX73" fmla="*/ 506674 w 1364418"/>
              <a:gd name="connsiteY73" fmla="*/ 3435652 h 6889521"/>
              <a:gd name="connsiteX74" fmla="*/ 508345 w 1364418"/>
              <a:gd name="connsiteY74" fmla="*/ 3307769 h 6889521"/>
              <a:gd name="connsiteX75" fmla="*/ 525908 w 1364418"/>
              <a:gd name="connsiteY75" fmla="*/ 3250522 h 6889521"/>
              <a:gd name="connsiteX76" fmla="*/ 526333 w 1364418"/>
              <a:gd name="connsiteY76" fmla="*/ 3229163 h 6889521"/>
              <a:gd name="connsiteX77" fmla="*/ 528156 w 1364418"/>
              <a:gd name="connsiteY77" fmla="*/ 3217217 h 6889521"/>
              <a:gd name="connsiteX78" fmla="*/ 514991 w 1364418"/>
              <a:gd name="connsiteY78" fmla="*/ 3183755 h 6889521"/>
              <a:gd name="connsiteX79" fmla="*/ 515492 w 1364418"/>
              <a:gd name="connsiteY79" fmla="*/ 3178642 h 6889521"/>
              <a:gd name="connsiteX80" fmla="*/ 503092 w 1364418"/>
              <a:gd name="connsiteY80" fmla="*/ 3158586 h 6889521"/>
              <a:gd name="connsiteX81" fmla="*/ 488277 w 1364418"/>
              <a:gd name="connsiteY81" fmla="*/ 3129034 h 6889521"/>
              <a:gd name="connsiteX82" fmla="*/ 488942 w 1364418"/>
              <a:gd name="connsiteY82" fmla="*/ 3126682 h 6889521"/>
              <a:gd name="connsiteX83" fmla="*/ 479810 w 1364418"/>
              <a:gd name="connsiteY83" fmla="*/ 3114519 h 6889521"/>
              <a:gd name="connsiteX84" fmla="*/ 466419 w 1364418"/>
              <a:gd name="connsiteY84" fmla="*/ 3106272 h 6889521"/>
              <a:gd name="connsiteX85" fmla="*/ 439149 w 1364418"/>
              <a:gd name="connsiteY85" fmla="*/ 2958185 h 6889521"/>
              <a:gd name="connsiteX86" fmla="*/ 381763 w 1364418"/>
              <a:gd name="connsiteY86" fmla="*/ 2762989 h 6889521"/>
              <a:gd name="connsiteX87" fmla="*/ 330681 w 1364418"/>
              <a:gd name="connsiteY87" fmla="*/ 2554718 h 6889521"/>
              <a:gd name="connsiteX88" fmla="*/ 310775 w 1364418"/>
              <a:gd name="connsiteY88" fmla="*/ 2485734 h 6889521"/>
              <a:gd name="connsiteX89" fmla="*/ 301498 w 1364418"/>
              <a:gd name="connsiteY89" fmla="*/ 2447068 h 6889521"/>
              <a:gd name="connsiteX90" fmla="*/ 288459 w 1364418"/>
              <a:gd name="connsiteY90" fmla="*/ 2425819 h 6889521"/>
              <a:gd name="connsiteX91" fmla="*/ 294458 w 1364418"/>
              <a:gd name="connsiteY91" fmla="*/ 2402874 h 6889521"/>
              <a:gd name="connsiteX92" fmla="*/ 297070 w 1364418"/>
              <a:gd name="connsiteY92" fmla="*/ 2381443 h 6889521"/>
              <a:gd name="connsiteX93" fmla="*/ 273399 w 1364418"/>
              <a:gd name="connsiteY93" fmla="*/ 2261920 h 6889521"/>
              <a:gd name="connsiteX94" fmla="*/ 263286 w 1364418"/>
              <a:gd name="connsiteY94" fmla="*/ 2195378 h 6889521"/>
              <a:gd name="connsiteX95" fmla="*/ 247503 w 1364418"/>
              <a:gd name="connsiteY95" fmla="*/ 2155135 h 6889521"/>
              <a:gd name="connsiteX96" fmla="*/ 244961 w 1364418"/>
              <a:gd name="connsiteY96" fmla="*/ 2118008 h 6889521"/>
              <a:gd name="connsiteX97" fmla="*/ 245954 w 1364418"/>
              <a:gd name="connsiteY97" fmla="*/ 2050531 h 6889521"/>
              <a:gd name="connsiteX98" fmla="*/ 237760 w 1364418"/>
              <a:gd name="connsiteY98" fmla="*/ 1963269 h 6889521"/>
              <a:gd name="connsiteX99" fmla="*/ 218938 w 1364418"/>
              <a:gd name="connsiteY99" fmla="*/ 1906352 h 6889521"/>
              <a:gd name="connsiteX100" fmla="*/ 195495 w 1364418"/>
              <a:gd name="connsiteY100" fmla="*/ 1861531 h 6889521"/>
              <a:gd name="connsiteX101" fmla="*/ 149294 w 1364418"/>
              <a:gd name="connsiteY101" fmla="*/ 1732919 h 6889521"/>
              <a:gd name="connsiteX102" fmla="*/ 121605 w 1364418"/>
              <a:gd name="connsiteY102" fmla="*/ 1663540 h 6889521"/>
              <a:gd name="connsiteX103" fmla="*/ 120731 w 1364418"/>
              <a:gd name="connsiteY103" fmla="*/ 1615777 h 6889521"/>
              <a:gd name="connsiteX104" fmla="*/ 101526 w 1364418"/>
              <a:gd name="connsiteY104" fmla="*/ 1563678 h 6889521"/>
              <a:gd name="connsiteX105" fmla="*/ 114606 w 1364418"/>
              <a:gd name="connsiteY105" fmla="*/ 1519474 h 6889521"/>
              <a:gd name="connsiteX106" fmla="*/ 107348 w 1364418"/>
              <a:gd name="connsiteY106" fmla="*/ 1477995 h 6889521"/>
              <a:gd name="connsiteX107" fmla="*/ 93433 w 1364418"/>
              <a:gd name="connsiteY107" fmla="*/ 1373769 h 6889521"/>
              <a:gd name="connsiteX108" fmla="*/ 101740 w 1364418"/>
              <a:gd name="connsiteY108" fmla="*/ 1307086 h 6889521"/>
              <a:gd name="connsiteX109" fmla="*/ 102928 w 1364418"/>
              <a:gd name="connsiteY109" fmla="*/ 1189033 h 6889521"/>
              <a:gd name="connsiteX110" fmla="*/ 107613 w 1364418"/>
              <a:gd name="connsiteY110" fmla="*/ 1168288 h 6889521"/>
              <a:gd name="connsiteX111" fmla="*/ 99895 w 1364418"/>
              <a:gd name="connsiteY111" fmla="*/ 1142577 h 6889521"/>
              <a:gd name="connsiteX112" fmla="*/ 89201 w 1364418"/>
              <a:gd name="connsiteY112" fmla="*/ 1088484 h 6889521"/>
              <a:gd name="connsiteX113" fmla="*/ 77937 w 1364418"/>
              <a:gd name="connsiteY113" fmla="*/ 1016103 h 6889521"/>
              <a:gd name="connsiteX114" fmla="*/ 79393 w 1364418"/>
              <a:gd name="connsiteY114" fmla="*/ 954054 h 6889521"/>
              <a:gd name="connsiteX115" fmla="*/ 90309 w 1364418"/>
              <a:gd name="connsiteY115" fmla="*/ 921368 h 6889521"/>
              <a:gd name="connsiteX116" fmla="*/ 74258 w 1364418"/>
              <a:gd name="connsiteY116" fmla="*/ 896999 h 6889521"/>
              <a:gd name="connsiteX117" fmla="*/ 43666 w 1364418"/>
              <a:gd name="connsiteY117" fmla="*/ 821517 h 6889521"/>
              <a:gd name="connsiteX118" fmla="*/ 22616 w 1364418"/>
              <a:gd name="connsiteY118" fmla="*/ 751353 h 6889521"/>
              <a:gd name="connsiteX119" fmla="*/ 22174 w 1364418"/>
              <a:gd name="connsiteY119" fmla="*/ 721230 h 6889521"/>
              <a:gd name="connsiteX120" fmla="*/ 7845 w 1364418"/>
              <a:gd name="connsiteY120" fmla="*/ 681659 h 6889521"/>
              <a:gd name="connsiteX121" fmla="*/ 31306 w 1364418"/>
              <a:gd name="connsiteY121" fmla="*/ 619315 h 6889521"/>
              <a:gd name="connsiteX122" fmla="*/ 15184 w 1364418"/>
              <a:gd name="connsiteY122" fmla="*/ 585934 h 6889521"/>
              <a:gd name="connsiteX123" fmla="*/ 22258 w 1364418"/>
              <a:gd name="connsiteY123" fmla="*/ 538948 h 6889521"/>
              <a:gd name="connsiteX124" fmla="*/ 26166 w 1364418"/>
              <a:gd name="connsiteY124" fmla="*/ 525163 h 6889521"/>
              <a:gd name="connsiteX125" fmla="*/ 52290 w 1364418"/>
              <a:gd name="connsiteY125" fmla="*/ 446567 h 6889521"/>
              <a:gd name="connsiteX126" fmla="*/ 51538 w 1364418"/>
              <a:gd name="connsiteY126" fmla="*/ 393828 h 6889521"/>
              <a:gd name="connsiteX127" fmla="*/ 51368 w 1364418"/>
              <a:gd name="connsiteY127" fmla="*/ 353137 h 6889521"/>
              <a:gd name="connsiteX128" fmla="*/ 55970 w 1364418"/>
              <a:gd name="connsiteY128" fmla="*/ 321428 h 6889521"/>
              <a:gd name="connsiteX129" fmla="*/ 57061 w 1364418"/>
              <a:gd name="connsiteY129" fmla="*/ 275771 h 6889521"/>
              <a:gd name="connsiteX130" fmla="*/ 74088 w 1364418"/>
              <a:gd name="connsiteY130" fmla="*/ 212860 h 6889521"/>
              <a:gd name="connsiteX131" fmla="*/ 65798 w 1364418"/>
              <a:gd name="connsiteY131" fmla="*/ 144983 h 6889521"/>
              <a:gd name="connsiteX132" fmla="*/ 78082 w 1364418"/>
              <a:gd name="connsiteY132" fmla="*/ 55288 h 6889521"/>
              <a:gd name="connsiteX133" fmla="*/ 37636 w 1364418"/>
              <a:gd name="connsiteY133" fmla="*/ 0 h 6889521"/>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81996 w 1364418"/>
              <a:gd name="connsiteY4" fmla="*/ 6792972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Lst>
            <a:rect l="l" t="t" r="r" b="b"/>
            <a:pathLst>
              <a:path w="1364418" h="6858000">
                <a:moveTo>
                  <a:pt x="37636" y="0"/>
                </a:moveTo>
                <a:lnTo>
                  <a:pt x="1364418" y="0"/>
                </a:lnTo>
                <a:lnTo>
                  <a:pt x="1364418" y="6858000"/>
                </a:lnTo>
                <a:lnTo>
                  <a:pt x="245974" y="6857735"/>
                </a:lnTo>
                <a:cubicBezTo>
                  <a:pt x="246649" y="6829312"/>
                  <a:pt x="258792" y="6817314"/>
                  <a:pt x="281996" y="6792972"/>
                </a:cubicBezTo>
                <a:cubicBezTo>
                  <a:pt x="288036" y="6763449"/>
                  <a:pt x="261498" y="6738121"/>
                  <a:pt x="264484" y="6716710"/>
                </a:cubicBezTo>
                <a:cubicBezTo>
                  <a:pt x="264597" y="6714739"/>
                  <a:pt x="280538" y="6641844"/>
                  <a:pt x="280651" y="6639873"/>
                </a:cubicBezTo>
                <a:cubicBezTo>
                  <a:pt x="296114" y="6596543"/>
                  <a:pt x="335196" y="6519339"/>
                  <a:pt x="339152" y="6471804"/>
                </a:cubicBezTo>
                <a:lnTo>
                  <a:pt x="334570" y="6389835"/>
                </a:lnTo>
                <a:cubicBezTo>
                  <a:pt x="334613" y="6357588"/>
                  <a:pt x="338883" y="6333072"/>
                  <a:pt x="317792" y="6324679"/>
                </a:cubicBezTo>
                <a:cubicBezTo>
                  <a:pt x="308402" y="6306381"/>
                  <a:pt x="279168" y="6293695"/>
                  <a:pt x="278227" y="6280046"/>
                </a:cubicBezTo>
                <a:cubicBezTo>
                  <a:pt x="281050" y="6269969"/>
                  <a:pt x="290039" y="6265765"/>
                  <a:pt x="288000" y="6252834"/>
                </a:cubicBezTo>
                <a:lnTo>
                  <a:pt x="265992" y="6202459"/>
                </a:lnTo>
                <a:cubicBezTo>
                  <a:pt x="264772" y="6196814"/>
                  <a:pt x="268092" y="6158095"/>
                  <a:pt x="264790" y="6153037"/>
                </a:cubicBezTo>
                <a:cubicBezTo>
                  <a:pt x="302335" y="6114354"/>
                  <a:pt x="260378" y="6128837"/>
                  <a:pt x="280205" y="6078132"/>
                </a:cubicBezTo>
                <a:cubicBezTo>
                  <a:pt x="283657" y="6049622"/>
                  <a:pt x="275724" y="6059673"/>
                  <a:pt x="267592" y="6028119"/>
                </a:cubicBezTo>
                <a:cubicBezTo>
                  <a:pt x="277113" y="5988572"/>
                  <a:pt x="234727" y="5976018"/>
                  <a:pt x="252821" y="5926735"/>
                </a:cubicBezTo>
                <a:cubicBezTo>
                  <a:pt x="290324" y="5823532"/>
                  <a:pt x="288016" y="5757776"/>
                  <a:pt x="302333" y="5712857"/>
                </a:cubicBezTo>
                <a:cubicBezTo>
                  <a:pt x="310258" y="5688518"/>
                  <a:pt x="328236" y="5675288"/>
                  <a:pt x="332131" y="5660491"/>
                </a:cubicBezTo>
                <a:cubicBezTo>
                  <a:pt x="345782" y="5622696"/>
                  <a:pt x="344964" y="5595787"/>
                  <a:pt x="341254" y="5563435"/>
                </a:cubicBezTo>
                <a:cubicBezTo>
                  <a:pt x="335745" y="5537661"/>
                  <a:pt x="359171" y="5479228"/>
                  <a:pt x="368130" y="5437125"/>
                </a:cubicBezTo>
                <a:cubicBezTo>
                  <a:pt x="379868" y="5399640"/>
                  <a:pt x="373836" y="5420657"/>
                  <a:pt x="381698" y="5396260"/>
                </a:cubicBezTo>
                <a:cubicBezTo>
                  <a:pt x="395995" y="5391935"/>
                  <a:pt x="389433" y="5350429"/>
                  <a:pt x="397679" y="5330009"/>
                </a:cubicBezTo>
                <a:cubicBezTo>
                  <a:pt x="405925" y="5309589"/>
                  <a:pt x="420210" y="5291626"/>
                  <a:pt x="431172" y="5273739"/>
                </a:cubicBezTo>
                <a:cubicBezTo>
                  <a:pt x="426568" y="5263245"/>
                  <a:pt x="432286" y="5253790"/>
                  <a:pt x="440771" y="5241779"/>
                </a:cubicBezTo>
                <a:lnTo>
                  <a:pt x="451997" y="5225268"/>
                </a:lnTo>
                <a:lnTo>
                  <a:pt x="453017" y="5217684"/>
                </a:lnTo>
                <a:cubicBezTo>
                  <a:pt x="455252" y="5208685"/>
                  <a:pt x="458044" y="5200600"/>
                  <a:pt x="460358" y="5193377"/>
                </a:cubicBezTo>
                <a:lnTo>
                  <a:pt x="463661" y="5179288"/>
                </a:lnTo>
                <a:lnTo>
                  <a:pt x="464645" y="5173621"/>
                </a:lnTo>
                <a:lnTo>
                  <a:pt x="460279" y="5159961"/>
                </a:lnTo>
                <a:lnTo>
                  <a:pt x="466956" y="5144295"/>
                </a:lnTo>
                <a:lnTo>
                  <a:pt x="463889" y="5125185"/>
                </a:lnTo>
                <a:cubicBezTo>
                  <a:pt x="466252" y="5124475"/>
                  <a:pt x="468554" y="5123363"/>
                  <a:pt x="470719" y="5121884"/>
                </a:cubicBezTo>
                <a:lnTo>
                  <a:pt x="477755" y="5067850"/>
                </a:lnTo>
                <a:lnTo>
                  <a:pt x="480486" y="5060861"/>
                </a:lnTo>
                <a:lnTo>
                  <a:pt x="477190" y="5034192"/>
                </a:lnTo>
                <a:cubicBezTo>
                  <a:pt x="476699" y="5019824"/>
                  <a:pt x="477403" y="5006180"/>
                  <a:pt x="478744" y="4993030"/>
                </a:cubicBezTo>
                <a:lnTo>
                  <a:pt x="485653" y="4946844"/>
                </a:lnTo>
                <a:lnTo>
                  <a:pt x="481509" y="4932692"/>
                </a:lnTo>
                <a:cubicBezTo>
                  <a:pt x="481214" y="4911802"/>
                  <a:pt x="495319" y="4880686"/>
                  <a:pt x="496912" y="4858827"/>
                </a:cubicBezTo>
                <a:lnTo>
                  <a:pt x="502815" y="4821170"/>
                </a:lnTo>
                <a:lnTo>
                  <a:pt x="507548" y="4780965"/>
                </a:lnTo>
                <a:lnTo>
                  <a:pt x="508841" y="4750867"/>
                </a:lnTo>
                <a:lnTo>
                  <a:pt x="506648" y="4690749"/>
                </a:lnTo>
                <a:cubicBezTo>
                  <a:pt x="512729" y="4654213"/>
                  <a:pt x="491337" y="4623546"/>
                  <a:pt x="502128" y="4584173"/>
                </a:cubicBezTo>
                <a:cubicBezTo>
                  <a:pt x="488693" y="4519562"/>
                  <a:pt x="492047" y="4501522"/>
                  <a:pt x="497211" y="4444346"/>
                </a:cubicBezTo>
                <a:cubicBezTo>
                  <a:pt x="511033" y="4454946"/>
                  <a:pt x="497584" y="4394050"/>
                  <a:pt x="493776" y="4375228"/>
                </a:cubicBezTo>
                <a:cubicBezTo>
                  <a:pt x="491426" y="4334791"/>
                  <a:pt x="480594" y="4270639"/>
                  <a:pt x="474429" y="4214165"/>
                </a:cubicBezTo>
                <a:cubicBezTo>
                  <a:pt x="465297" y="4170832"/>
                  <a:pt x="480280" y="4120324"/>
                  <a:pt x="478502" y="4090296"/>
                </a:cubicBezTo>
                <a:lnTo>
                  <a:pt x="463758" y="4033999"/>
                </a:lnTo>
                <a:lnTo>
                  <a:pt x="464907" y="4031933"/>
                </a:lnTo>
                <a:cubicBezTo>
                  <a:pt x="467040" y="4022997"/>
                  <a:pt x="465967" y="4017669"/>
                  <a:pt x="463483" y="4013953"/>
                </a:cubicBezTo>
                <a:lnTo>
                  <a:pt x="449778" y="3974753"/>
                </a:lnTo>
                <a:lnTo>
                  <a:pt x="451376" y="3969950"/>
                </a:lnTo>
                <a:lnTo>
                  <a:pt x="444798" y="3933779"/>
                </a:lnTo>
                <a:lnTo>
                  <a:pt x="446129" y="3933093"/>
                </a:lnTo>
                <a:cubicBezTo>
                  <a:pt x="448961" y="3930731"/>
                  <a:pt x="450769" y="3927433"/>
                  <a:pt x="450483" y="3922082"/>
                </a:cubicBezTo>
                <a:cubicBezTo>
                  <a:pt x="471740" y="3927556"/>
                  <a:pt x="458283" y="3917724"/>
                  <a:pt x="455561" y="3901461"/>
                </a:cubicBezTo>
                <a:cubicBezTo>
                  <a:pt x="460173" y="3883426"/>
                  <a:pt x="474485" y="3829756"/>
                  <a:pt x="478155" y="3813873"/>
                </a:cubicBezTo>
                <a:cubicBezTo>
                  <a:pt x="477963" y="3811302"/>
                  <a:pt x="477772" y="3808732"/>
                  <a:pt x="477580" y="3806161"/>
                </a:cubicBezTo>
                <a:lnTo>
                  <a:pt x="477887" y="3805957"/>
                </a:lnTo>
                <a:cubicBezTo>
                  <a:pt x="478443" y="3804175"/>
                  <a:pt x="478509" y="3801600"/>
                  <a:pt x="477914" y="3797724"/>
                </a:cubicBezTo>
                <a:lnTo>
                  <a:pt x="476529" y="3792098"/>
                </a:lnTo>
                <a:lnTo>
                  <a:pt x="475413" y="3777135"/>
                </a:lnTo>
                <a:lnTo>
                  <a:pt x="477146" y="3771656"/>
                </a:lnTo>
                <a:lnTo>
                  <a:pt x="480889" y="3769007"/>
                </a:lnTo>
                <a:lnTo>
                  <a:pt x="480355" y="3767709"/>
                </a:lnTo>
                <a:cubicBezTo>
                  <a:pt x="472854" y="3758603"/>
                  <a:pt x="462858" y="3757457"/>
                  <a:pt x="489051" y="3738082"/>
                </a:cubicBezTo>
                <a:cubicBezTo>
                  <a:pt x="476420" y="3716230"/>
                  <a:pt x="492614" y="3707883"/>
                  <a:pt x="496397" y="3673397"/>
                </a:cubicBezTo>
                <a:cubicBezTo>
                  <a:pt x="485059" y="3661788"/>
                  <a:pt x="488117" y="3649813"/>
                  <a:pt x="495693" y="3637109"/>
                </a:cubicBezTo>
                <a:cubicBezTo>
                  <a:pt x="488827" y="3605834"/>
                  <a:pt x="498565" y="3573837"/>
                  <a:pt x="499136" y="3536883"/>
                </a:cubicBezTo>
                <a:cubicBezTo>
                  <a:pt x="483096" y="3500539"/>
                  <a:pt x="506170" y="3475121"/>
                  <a:pt x="506674" y="3435652"/>
                </a:cubicBezTo>
                <a:cubicBezTo>
                  <a:pt x="508209" y="3397466"/>
                  <a:pt x="505139" y="3338624"/>
                  <a:pt x="508345" y="3307769"/>
                </a:cubicBezTo>
                <a:cubicBezTo>
                  <a:pt x="522826" y="3292381"/>
                  <a:pt x="493343" y="3256540"/>
                  <a:pt x="525908" y="3250522"/>
                </a:cubicBezTo>
                <a:cubicBezTo>
                  <a:pt x="519705" y="3235893"/>
                  <a:pt x="504475" y="3230937"/>
                  <a:pt x="526333" y="3229163"/>
                </a:cubicBezTo>
                <a:cubicBezTo>
                  <a:pt x="524884" y="3224149"/>
                  <a:pt x="525919" y="3220404"/>
                  <a:pt x="528156" y="3217217"/>
                </a:cubicBezTo>
                <a:lnTo>
                  <a:pt x="514991" y="3183755"/>
                </a:lnTo>
                <a:lnTo>
                  <a:pt x="515492" y="3178642"/>
                </a:lnTo>
                <a:lnTo>
                  <a:pt x="503092" y="3158586"/>
                </a:lnTo>
                <a:lnTo>
                  <a:pt x="488277" y="3129034"/>
                </a:lnTo>
                <a:lnTo>
                  <a:pt x="488942" y="3126682"/>
                </a:lnTo>
                <a:lnTo>
                  <a:pt x="479810" y="3114519"/>
                </a:lnTo>
                <a:cubicBezTo>
                  <a:pt x="476044" y="3110886"/>
                  <a:pt x="471657" y="3108020"/>
                  <a:pt x="466419" y="3106272"/>
                </a:cubicBezTo>
                <a:cubicBezTo>
                  <a:pt x="479357" y="3049949"/>
                  <a:pt x="446991" y="3011906"/>
                  <a:pt x="439149" y="2958185"/>
                </a:cubicBezTo>
                <a:cubicBezTo>
                  <a:pt x="423473" y="2895670"/>
                  <a:pt x="402616" y="2832884"/>
                  <a:pt x="381763" y="2762989"/>
                </a:cubicBezTo>
                <a:cubicBezTo>
                  <a:pt x="340504" y="2718141"/>
                  <a:pt x="357875" y="2611979"/>
                  <a:pt x="330681" y="2554718"/>
                </a:cubicBezTo>
                <a:cubicBezTo>
                  <a:pt x="354561" y="2510384"/>
                  <a:pt x="312857" y="2522616"/>
                  <a:pt x="310775" y="2485734"/>
                </a:cubicBezTo>
                <a:cubicBezTo>
                  <a:pt x="283880" y="2505125"/>
                  <a:pt x="334754" y="2437857"/>
                  <a:pt x="301498" y="2447068"/>
                </a:cubicBezTo>
                <a:cubicBezTo>
                  <a:pt x="302171" y="2440064"/>
                  <a:pt x="286502" y="2432988"/>
                  <a:pt x="288459" y="2425819"/>
                </a:cubicBezTo>
                <a:lnTo>
                  <a:pt x="294458" y="2402874"/>
                </a:lnTo>
                <a:lnTo>
                  <a:pt x="297070" y="2381443"/>
                </a:lnTo>
                <a:cubicBezTo>
                  <a:pt x="291389" y="2355877"/>
                  <a:pt x="281925" y="2295004"/>
                  <a:pt x="273399" y="2261920"/>
                </a:cubicBezTo>
                <a:cubicBezTo>
                  <a:pt x="264489" y="2250852"/>
                  <a:pt x="256407" y="2208397"/>
                  <a:pt x="263286" y="2195378"/>
                </a:cubicBezTo>
                <a:cubicBezTo>
                  <a:pt x="262597" y="2185499"/>
                  <a:pt x="238753" y="2164596"/>
                  <a:pt x="247503" y="2155135"/>
                </a:cubicBezTo>
                <a:cubicBezTo>
                  <a:pt x="257474" y="2141929"/>
                  <a:pt x="229406" y="2121310"/>
                  <a:pt x="244961" y="2118008"/>
                </a:cubicBezTo>
                <a:cubicBezTo>
                  <a:pt x="225493" y="2103116"/>
                  <a:pt x="245373" y="2072196"/>
                  <a:pt x="245954" y="2050531"/>
                </a:cubicBezTo>
                <a:cubicBezTo>
                  <a:pt x="228015" y="2040209"/>
                  <a:pt x="246924" y="2004931"/>
                  <a:pt x="237760" y="1963269"/>
                </a:cubicBezTo>
                <a:cubicBezTo>
                  <a:pt x="217314" y="1952304"/>
                  <a:pt x="249162" y="1930958"/>
                  <a:pt x="218938" y="1906352"/>
                </a:cubicBezTo>
                <a:cubicBezTo>
                  <a:pt x="211894" y="1889396"/>
                  <a:pt x="204207" y="1891128"/>
                  <a:pt x="195495" y="1861531"/>
                </a:cubicBezTo>
                <a:cubicBezTo>
                  <a:pt x="152756" y="1820122"/>
                  <a:pt x="167197" y="1775736"/>
                  <a:pt x="149294" y="1732919"/>
                </a:cubicBezTo>
                <a:cubicBezTo>
                  <a:pt x="132272" y="1683226"/>
                  <a:pt x="131129" y="1708347"/>
                  <a:pt x="121605" y="1663540"/>
                </a:cubicBezTo>
                <a:cubicBezTo>
                  <a:pt x="131383" y="1652207"/>
                  <a:pt x="129824" y="1627305"/>
                  <a:pt x="120731" y="1615777"/>
                </a:cubicBezTo>
                <a:cubicBezTo>
                  <a:pt x="113324" y="1591298"/>
                  <a:pt x="125561" y="1582061"/>
                  <a:pt x="101526" y="1563678"/>
                </a:cubicBezTo>
                <a:cubicBezTo>
                  <a:pt x="118336" y="1562186"/>
                  <a:pt x="95368" y="1514217"/>
                  <a:pt x="114606" y="1519474"/>
                </a:cubicBezTo>
                <a:cubicBezTo>
                  <a:pt x="124662" y="1497831"/>
                  <a:pt x="99126" y="1498809"/>
                  <a:pt x="107348" y="1477995"/>
                </a:cubicBezTo>
                <a:cubicBezTo>
                  <a:pt x="102372" y="1450946"/>
                  <a:pt x="98082" y="1395585"/>
                  <a:pt x="93433" y="1373769"/>
                </a:cubicBezTo>
                <a:lnTo>
                  <a:pt x="101740" y="1307086"/>
                </a:lnTo>
                <a:cubicBezTo>
                  <a:pt x="61518" y="1238798"/>
                  <a:pt x="128597" y="1302829"/>
                  <a:pt x="102928" y="1189033"/>
                </a:cubicBezTo>
                <a:cubicBezTo>
                  <a:pt x="96991" y="1183619"/>
                  <a:pt x="100433" y="1168361"/>
                  <a:pt x="107613" y="1168288"/>
                </a:cubicBezTo>
                <a:cubicBezTo>
                  <a:pt x="104521" y="1161401"/>
                  <a:pt x="88898" y="1146763"/>
                  <a:pt x="99895" y="1142577"/>
                </a:cubicBezTo>
                <a:cubicBezTo>
                  <a:pt x="98248" y="1123927"/>
                  <a:pt x="94639" y="1105753"/>
                  <a:pt x="89201" y="1088484"/>
                </a:cubicBezTo>
                <a:lnTo>
                  <a:pt x="77937" y="1016103"/>
                </a:lnTo>
                <a:cubicBezTo>
                  <a:pt x="78422" y="988163"/>
                  <a:pt x="78908" y="981994"/>
                  <a:pt x="79393" y="954054"/>
                </a:cubicBezTo>
                <a:cubicBezTo>
                  <a:pt x="74607" y="950500"/>
                  <a:pt x="84928" y="922140"/>
                  <a:pt x="90309" y="921368"/>
                </a:cubicBezTo>
                <a:cubicBezTo>
                  <a:pt x="87566" y="916400"/>
                  <a:pt x="66268" y="901306"/>
                  <a:pt x="74258" y="896999"/>
                </a:cubicBezTo>
                <a:cubicBezTo>
                  <a:pt x="69492" y="868759"/>
                  <a:pt x="58957" y="842759"/>
                  <a:pt x="43666" y="821517"/>
                </a:cubicBezTo>
                <a:cubicBezTo>
                  <a:pt x="35059" y="797243"/>
                  <a:pt x="27646" y="764612"/>
                  <a:pt x="22616" y="751353"/>
                </a:cubicBezTo>
                <a:cubicBezTo>
                  <a:pt x="22469" y="741312"/>
                  <a:pt x="22321" y="731271"/>
                  <a:pt x="22174" y="721230"/>
                </a:cubicBezTo>
                <a:lnTo>
                  <a:pt x="7845" y="681659"/>
                </a:lnTo>
                <a:cubicBezTo>
                  <a:pt x="-21513" y="678654"/>
                  <a:pt x="41748" y="630810"/>
                  <a:pt x="31306" y="619315"/>
                </a:cubicBezTo>
                <a:cubicBezTo>
                  <a:pt x="37997" y="611016"/>
                  <a:pt x="17724" y="592108"/>
                  <a:pt x="15184" y="585934"/>
                </a:cubicBezTo>
                <a:cubicBezTo>
                  <a:pt x="14724" y="571597"/>
                  <a:pt x="22718" y="553285"/>
                  <a:pt x="22258" y="538948"/>
                </a:cubicBezTo>
                <a:cubicBezTo>
                  <a:pt x="22152" y="531703"/>
                  <a:pt x="26272" y="532408"/>
                  <a:pt x="26166" y="525163"/>
                </a:cubicBezTo>
                <a:cubicBezTo>
                  <a:pt x="28507" y="511668"/>
                  <a:pt x="56166" y="464433"/>
                  <a:pt x="52290" y="446567"/>
                </a:cubicBezTo>
                <a:cubicBezTo>
                  <a:pt x="47300" y="425186"/>
                  <a:pt x="52062" y="408582"/>
                  <a:pt x="51538" y="393828"/>
                </a:cubicBezTo>
                <a:cubicBezTo>
                  <a:pt x="51481" y="380264"/>
                  <a:pt x="51425" y="366701"/>
                  <a:pt x="51368" y="353137"/>
                </a:cubicBezTo>
                <a:cubicBezTo>
                  <a:pt x="50053" y="345863"/>
                  <a:pt x="61696" y="333814"/>
                  <a:pt x="55970" y="321428"/>
                </a:cubicBezTo>
                <a:cubicBezTo>
                  <a:pt x="56334" y="306209"/>
                  <a:pt x="56697" y="290990"/>
                  <a:pt x="57061" y="275771"/>
                </a:cubicBezTo>
                <a:cubicBezTo>
                  <a:pt x="46146" y="254441"/>
                  <a:pt x="87623" y="243671"/>
                  <a:pt x="74088" y="212860"/>
                </a:cubicBezTo>
                <a:cubicBezTo>
                  <a:pt x="92367" y="188146"/>
                  <a:pt x="68261" y="179672"/>
                  <a:pt x="65798" y="144983"/>
                </a:cubicBezTo>
                <a:cubicBezTo>
                  <a:pt x="52661" y="119338"/>
                  <a:pt x="79134" y="90517"/>
                  <a:pt x="78082" y="55288"/>
                </a:cubicBezTo>
                <a:lnTo>
                  <a:pt x="37636"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87754037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21</Slides>
  <Notes>17</Notes>
  <HiddenSlides>0</HiddenSlide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Office Theme</vt:lpstr>
      <vt:lpstr>PowerPoint Presentation</vt:lpstr>
      <vt:lpstr>Previous approaches</vt:lpstr>
      <vt:lpstr> The 4P’s Principle</vt:lpstr>
      <vt:lpstr>Business Plan 2021/24</vt:lpstr>
      <vt:lpstr>Successes – 2021-2022 </vt:lpstr>
      <vt:lpstr>PowerPoint Presentation</vt:lpstr>
      <vt:lpstr>1.Firearms</vt:lpstr>
      <vt:lpstr>Firearms and Gang Violence </vt:lpstr>
      <vt:lpstr>Tackling the challenge…</vt:lpstr>
      <vt:lpstr>2.Advances in technology</vt:lpstr>
      <vt:lpstr>Child Exploitation</vt:lpstr>
      <vt:lpstr>3.Corruption and Illicit financial flows </vt:lpstr>
      <vt:lpstr>Anti-Corruption Strategy 2017-2022</vt:lpstr>
      <vt:lpstr>Recommended lines of enquiry </vt:lpstr>
      <vt:lpstr>4. Community safety and vicitmisation</vt:lpstr>
      <vt:lpstr>What more can be done to tackle SOC in the UK?</vt:lpstr>
      <vt:lpstr>National Crime Agency Annual Plan 2022-2023</vt:lpstr>
      <vt:lpstr>Conclusion</vt:lpstr>
      <vt:lpstr>Thank you for listening, any questions?</vt:lpstr>
      <vt:lpstr>Reference List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Caitlin Carter (2003634)</dc:creator>
  <cp:revision>2</cp:revision>
  <dcterms:created xsi:type="dcterms:W3CDTF">2023-03-12T23:07:00Z</dcterms:created>
  <dcterms:modified xsi:type="dcterms:W3CDTF">2023-05-04T11:40:31Z</dcterms:modified>
</cp:coreProperties>
</file>