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3" r:id="rId4"/>
    <p:sldId id="257" r:id="rId5"/>
    <p:sldId id="259" r:id="rId6"/>
    <p:sldId id="262" r:id="rId7"/>
    <p:sldId id="265" r:id="rId8"/>
    <p:sldId id="266" r:id="rId9"/>
    <p:sldId id="264" r:id="rId10"/>
    <p:sldId id="268" r:id="rId11"/>
    <p:sldId id="271" r:id="rId12"/>
    <p:sldId id="272" r:id="rId13"/>
    <p:sldId id="274" r:id="rId14"/>
    <p:sldId id="270" r:id="rId15"/>
    <p:sldId id="273" r:id="rId16"/>
    <p:sldId id="275" r:id="rId17"/>
    <p:sldId id="282" r:id="rId18"/>
    <p:sldId id="278" r:id="rId19"/>
    <p:sldId id="280" r:id="rId20"/>
    <p:sldId id="281" r:id="rId21"/>
    <p:sldId id="279" r:id="rId22"/>
    <p:sldId id="283" r:id="rId23"/>
    <p:sldId id="284" r:id="rId24"/>
    <p:sldId id="285" r:id="rId25"/>
    <p:sldId id="260" r:id="rId26"/>
    <p:sldId id="269" r:id="rId27"/>
    <p:sldId id="286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026" autoAdjust="0"/>
    <p:restoredTop sz="94660"/>
  </p:normalViewPr>
  <p:slideViewPr>
    <p:cSldViewPr snapToGrid="0">
      <p:cViewPr varScale="1">
        <p:scale>
          <a:sx n="79" d="100"/>
          <a:sy n="79" d="100"/>
        </p:scale>
        <p:origin x="312" y="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B3798-275B-DA1C-1154-A74117C69F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57DB2B-7921-FF15-A920-91AF13B5CF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61CF2-4101-295E-DE4C-24969F23B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DE14-5DF5-49D0-AE55-54830C17CC5F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BB43D7-7CC8-93ED-DCD3-06A76B958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25B96B-399E-1981-936A-EF5A44B50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FE5EE-02FE-46C4-B82B-28DE60151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557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109F9-A419-F770-1BA2-50054905F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5E7D3-F100-7D38-BD9D-BE9898827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E687D1-4984-A53A-FA5B-66F4E9DC7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DE14-5DF5-49D0-AE55-54830C17CC5F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2C0755-3856-5966-C460-1E9CDC33C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AEBEB3-7D56-FEA1-2B9E-B0728FAC3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FE5EE-02FE-46C4-B82B-28DE60151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740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1FE6B-EABD-1908-AE3E-0F894964F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75344E-596D-3B46-6E2E-A2057348F2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22AEDF-069C-0017-CEA8-B9D6F567E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DE14-5DF5-49D0-AE55-54830C17CC5F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A46AFC-ED8B-8B98-11F0-BB25CDD96C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3CD5A4-7DCF-1951-73D6-76EDB39C2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FE5EE-02FE-46C4-B82B-28DE60151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4775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A86DA-16CD-96A9-3DE1-2F41927AC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43BB4-8032-35BA-CE4C-661363E5A6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540332-760C-1653-A484-5BA5105226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268690-9FF5-EC1A-154A-1D0CF120C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DE14-5DF5-49D0-AE55-54830C17CC5F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AAB837-D74F-8E93-58E5-6BC0A19A4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914A23-86BA-5042-8179-F77BA025F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FE5EE-02FE-46C4-B82B-28DE60151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505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5F81F-D42D-9873-A182-1B69C34E9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0A3195-00DD-0515-38F5-F7CC604C38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D8DD3C-19FC-4000-7244-80F23A03F4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E7AEFC-D6EC-788B-1761-4FD228CB43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C99540-16B1-B90C-4E36-DDA3E7B69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7259FC-54D7-9842-ECB9-6FE92C865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DE14-5DF5-49D0-AE55-54830C17CC5F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EED31B-CC57-5375-A745-9AF40970EC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A60A24-1358-7A0F-9D58-B7DEA2BEE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FE5EE-02FE-46C4-B82B-28DE60151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377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BBD7D-264D-534A-5892-EE5AA5D77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27ADC8-F49F-50B2-947A-7B307620C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DE14-5DF5-49D0-AE55-54830C17CC5F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5BAEC7-B838-CEF4-7BFF-ED2017961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5BB0AA-1918-27E3-14C5-8E11CC5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FE5EE-02FE-46C4-B82B-28DE60151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501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C1BE76-6906-F11E-F986-D8948C83A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DE14-5DF5-49D0-AE55-54830C17CC5F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38129C-C0E9-224A-0751-F61E614B6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EA2B7B-B897-7FEB-D60D-4EF6553D06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FE5EE-02FE-46C4-B82B-28DE60151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975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0F419-F285-3FE7-A1A5-E08FDE72E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8E0BF-FED0-12FC-2935-7D1797312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7391AF-991B-6EA3-BCCC-B0603EAA0A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431663-E8F2-5DF5-35F7-1FE5D5BDF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DE14-5DF5-49D0-AE55-54830C17CC5F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C9895D-96D2-8EDE-CA36-86C5494A8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09FE71-A3DB-89B1-8ECC-FFDFFFCD1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FE5EE-02FE-46C4-B82B-28DE60151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54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FC9A8-E79B-0157-E38C-4F9062B17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8DF1FCB-E8F3-9DBB-24E4-810200A2AA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0F3514-1459-F743-14F4-5CC633C889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991D9B-9F2D-CBDC-ED64-EA54B9744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DE14-5DF5-49D0-AE55-54830C17CC5F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EB3114-DD47-E370-8ED1-2399F83E6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4CD29A-3466-48B5-19D4-402574D63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FE5EE-02FE-46C4-B82B-28DE60151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073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B0C97-4196-E23D-0C3A-72244F666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87149F-221E-789A-0286-55A8DF5C2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74BDDF-32A3-7907-141D-0E1E8EA6C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DE14-5DF5-49D0-AE55-54830C17CC5F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10324-4461-FAAE-BC5A-9E1AB972E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F5130-7DB2-DE5B-4563-C53FD6246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FE5EE-02FE-46C4-B82B-28DE60151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430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453B0F-CAFC-41C1-4156-681D7EC727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C9966E-C6B3-AA1D-DF19-CCDC569082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4330E-3654-8FD1-0E60-2D808AE443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DE14-5DF5-49D0-AE55-54830C17CC5F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77B9D1-A08A-6620-6B83-F609B6BE3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F044F4-B7BE-15FD-24FC-EACA498A2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FE5EE-02FE-46C4-B82B-28DE60151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851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8000">
              <a:srgbClr val="00B0F0">
                <a:lumMod val="36000"/>
                <a:lumOff val="64000"/>
              </a:srgbClr>
            </a:gs>
            <a:gs pos="93000">
              <a:srgbClr val="FFC000">
                <a:alpha val="14000"/>
                <a:lumMod val="90000"/>
              </a:srgbClr>
            </a:gs>
            <a:gs pos="0">
              <a:srgbClr val="00B050">
                <a:alpha val="61000"/>
                <a:lumMod val="51000"/>
                <a:lumOff val="49000"/>
              </a:srgbClr>
            </a:gs>
            <a:gs pos="69000">
              <a:srgbClr val="FFFF00">
                <a:lumMod val="78000"/>
                <a:lumOff val="22000"/>
                <a:alpha val="18000"/>
              </a:srgb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33BF78-D430-1DFE-87DB-BCCBDB080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0470B9-7D8B-3C01-D4E6-1A82AF7BCC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94F571-46EB-7655-AB0B-2A399252BD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D2DE14-5DF5-49D0-AE55-54830C17CC5F}" type="datetimeFigureOut">
              <a:rPr lang="en-GB" smtClean="0"/>
              <a:t>20/07/2023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A77545-3CA1-80D2-C400-268123EBCA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0939ED-F3B4-784B-77C6-FD1432CFB3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8FE5EE-02FE-46C4-B82B-28DE60151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05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bigbangpartnership.co.uk/how-to-be-a-change-maker-definitive-guide/" TargetMode="External"/><Relationship Id="rId3" Type="http://schemas.openxmlformats.org/officeDocument/2006/relationships/hyperlink" Target="https://www.seatradecruiseevents.com/virtual/en/agenda/tech-innovation.html" TargetMode="External"/><Relationship Id="rId7" Type="http://schemas.openxmlformats.org/officeDocument/2006/relationships/hyperlink" Target="https://www.northampton.ac.uk/student-life/changemaker/" TargetMode="External"/><Relationship Id="rId12" Type="http://schemas.openxmlformats.org/officeDocument/2006/relationships/hyperlink" Target="https://supplychaingamechanger.com/how-artificial-intelligence-ai-will-change-decision-making-for-businesses/" TargetMode="External"/><Relationship Id="rId2" Type="http://schemas.openxmlformats.org/officeDocument/2006/relationships/hyperlink" Target="https://uk.linkedin.com/in/bernardmarr?trk=article-ssr-frontend-pulse_publisher-author-card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ibm.com/thought-leadership/institute-business-value/en-us/report/making-change-work" TargetMode="External"/><Relationship Id="rId11" Type="http://schemas.openxmlformats.org/officeDocument/2006/relationships/hyperlink" Target="http://www.careertojobs.com/" TargetMode="External"/><Relationship Id="rId5" Type="http://schemas.openxmlformats.org/officeDocument/2006/relationships/hyperlink" Target="https://www.pinterest.co.uk/pin/monday-morning-tips-for-you-steps-in-how-to-problem-solve-problemsolve-business-startups-development-be--711779916079904393/" TargetMode="External"/><Relationship Id="rId10" Type="http://schemas.openxmlformats.org/officeDocument/2006/relationships/hyperlink" Target="https://ai-techpark.com/data-analytics-leader-octo-lands-in-japan-with-brand-new-offices/" TargetMode="External"/><Relationship Id="rId4" Type="http://schemas.openxmlformats.org/officeDocument/2006/relationships/hyperlink" Target="http://www.forbes.com/sites/serenitygibbons/2022/03/01/why-big-and-complex-busin" TargetMode="External"/><Relationship Id="rId9" Type="http://schemas.openxmlformats.org/officeDocument/2006/relationships/hyperlink" Target="https://github.com/octoai/octo.ai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uturpreneur.ca/en/2016/a-breakdown-of-social-media-platforms-and-their-uses/" TargetMode="External"/><Relationship Id="rId3" Type="http://schemas.openxmlformats.org/officeDocument/2006/relationships/hyperlink" Target="https://www.questionpro.com/blog/what-is-market-research/" TargetMode="External"/><Relationship Id="rId7" Type="http://schemas.openxmlformats.org/officeDocument/2006/relationships/hyperlink" Target="https://www.flickr.com/photos/say0927/6953642680/" TargetMode="External"/><Relationship Id="rId2" Type="http://schemas.openxmlformats.org/officeDocument/2006/relationships/hyperlink" Target="https://mbi.bu.ac.th/innovation-certificate/innovation-marketin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slideserve.com/jadon/introse-introduction-to-software-engineering" TargetMode="External"/><Relationship Id="rId11" Type="http://schemas.openxmlformats.org/officeDocument/2006/relationships/hyperlink" Target="https://th.bing.com/th/id/OIP.AtPjBBtxm1t__PhVSHFY8QHaEJ?pid=ImgDet&amp;rs=1" TargetMode="External"/><Relationship Id="rId5" Type="http://schemas.openxmlformats.org/officeDocument/2006/relationships/hyperlink" Target="https://www.pinterest.com/pin/590886413615194034/" TargetMode="External"/><Relationship Id="rId10" Type="http://schemas.openxmlformats.org/officeDocument/2006/relationships/hyperlink" Target="https://th.bing.com/th/id/OIP.tO0WeFoMXgJL9JagNloaAgHaGk?w=193&amp;h=180&amp;c=7&amp;r=0&amp;o=5&amp;dpr=1.4&amp;pid=1.7" TargetMode="External"/><Relationship Id="rId4" Type="http://schemas.openxmlformats.org/officeDocument/2006/relationships/hyperlink" Target="https://www.dell.com/wp-uploads/2017/05/Stanford-Design-Thinking-Process.jpg" TargetMode="External"/><Relationship Id="rId9" Type="http://schemas.openxmlformats.org/officeDocument/2006/relationships/hyperlink" Target="https://www.strategic-planet.com/2014/01/managing-social-media/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EC973-33DB-C941-F0AB-69A775393C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12192000" cy="933450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rgbClr val="FFFF00"/>
              </a:gs>
              <a:gs pos="99000">
                <a:srgbClr val="FFFF00">
                  <a:lumMod val="28000"/>
                  <a:lumOff val="72000"/>
                  <a:alpha val="92000"/>
                </a:srgbClr>
              </a:gs>
              <a:gs pos="0">
                <a:srgbClr val="00B050">
                  <a:alpha val="65000"/>
                  <a:lumMod val="51000"/>
                  <a:lumOff val="49000"/>
                </a:srgbClr>
              </a:gs>
            </a:gsLst>
            <a:lin ang="5400000" scaled="1"/>
          </a:gradFill>
        </p:spPr>
        <p:txBody>
          <a:bodyPr>
            <a:normAutofit fontScale="9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7200" b="1" kern="100"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000" b="1">
                <a:latin typeface="Georgia Pro" panose="02040502050405020303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R</a:t>
            </a:r>
            <a:r>
              <a:rPr lang="en-GB" sz="4000" b="1">
                <a:effectLst/>
                <a:latin typeface="Georgia Pro" panose="02040502050405020303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eflective </a:t>
            </a:r>
            <a:r>
              <a:rPr lang="en-GB" sz="4000" b="1">
                <a:latin typeface="Georgia Pro" panose="02040502050405020303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J</a:t>
            </a:r>
            <a:r>
              <a:rPr lang="en-GB" sz="4000" b="1">
                <a:effectLst/>
                <a:latin typeface="Georgia Pro" panose="02040502050405020303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ournal </a:t>
            </a:r>
            <a:r>
              <a:rPr lang="en-GB" sz="4000" b="1">
                <a:latin typeface="Georgia Pro" panose="02040502050405020303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P</a:t>
            </a:r>
            <a:r>
              <a:rPr lang="en-GB" sz="4000" b="1">
                <a:effectLst/>
                <a:latin typeface="Georgia Pro" panose="02040502050405020303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oster</a:t>
            </a:r>
            <a:endParaRPr lang="en-GB" sz="4000" b="1" dirty="0">
              <a:latin typeface="Georgia Pro" panose="02040502050405020303" pitchFamily="18" charset="0"/>
              <a:ea typeface="Segoe UI Black" panose="020B0A02040204020203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65B09B-C802-0397-1DAD-2883D2D2CF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606519"/>
            <a:ext cx="9144000" cy="4459838"/>
          </a:xfrm>
        </p:spPr>
        <p:txBody>
          <a:bodyPr>
            <a:normAutofit fontScale="85000" lnSpcReduction="20000"/>
          </a:bodyPr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3500" b="1" kern="100" dirty="0">
                <a:effectLst/>
                <a:latin typeface="EB Garamond ExtraBold" panose="00000900000000000000" pitchFamily="2" charset="0"/>
                <a:ea typeface="EB Garamond ExtraBold" panose="00000900000000000000" pitchFamily="2" charset="0"/>
                <a:cs typeface="Times New Roman" panose="02020603050405020304" pitchFamily="18" charset="0"/>
              </a:rPr>
              <a:t>Paul Roseway 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3500" b="1" kern="100" dirty="0">
                <a:effectLst/>
                <a:latin typeface="EB Garamond ExtraBold" panose="00000900000000000000" pitchFamily="2" charset="0"/>
                <a:ea typeface="EB Garamond ExtraBold" panose="00000900000000000000" pitchFamily="2" charset="0"/>
                <a:cs typeface="Times New Roman" panose="02020603050405020304" pitchFamily="18" charset="0"/>
              </a:rPr>
              <a:t>No: 2127271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3500" b="1" kern="100" dirty="0">
                <a:effectLst/>
                <a:latin typeface="EB Garamond ExtraBold" panose="00000900000000000000" pitchFamily="2" charset="0"/>
                <a:ea typeface="EB Garamond ExtraBold" panose="00000900000000000000" pitchFamily="2" charset="0"/>
                <a:cs typeface="Times New Roman" panose="02020603050405020304" pitchFamily="18" charset="0"/>
              </a:rPr>
              <a:t>(CERTHE) Skills Development in the Workplace 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3500" b="1" kern="100" dirty="0">
                <a:effectLst/>
                <a:latin typeface="EB Garamond ExtraBold" panose="00000900000000000000" pitchFamily="2" charset="0"/>
                <a:ea typeface="EB Garamond ExtraBold" panose="00000900000000000000" pitchFamily="2" charset="0"/>
                <a:cs typeface="Times New Roman" panose="02020603050405020304" pitchFamily="18" charset="0"/>
              </a:rPr>
              <a:t> (ACMA4013)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3500" b="1" kern="100" dirty="0">
                <a:effectLst/>
                <a:latin typeface="EB Garamond ExtraBold" panose="00000900000000000000" pitchFamily="2" charset="0"/>
                <a:ea typeface="EB Garamond ExtraBold" panose="00000900000000000000" pitchFamily="2" charset="0"/>
                <a:cs typeface="Times New Roman" panose="02020603050405020304" pitchFamily="18" charset="0"/>
              </a:rPr>
              <a:t>Certificate of Higher Education in Skill for Electronics 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3500" b="1" kern="100" dirty="0">
                <a:effectLst/>
                <a:latin typeface="EB Garamond ExtraBold" panose="00000900000000000000" pitchFamily="2" charset="0"/>
                <a:ea typeface="EB Garamond ExtraBold" panose="00000900000000000000" pitchFamily="2" charset="0"/>
                <a:cs typeface="Times New Roman" panose="02020603050405020304" pitchFamily="18" charset="0"/>
              </a:rPr>
              <a:t>(Leve4)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3500" b="1" kern="100" dirty="0">
                <a:effectLst/>
                <a:latin typeface="EB Garamond ExtraBold" panose="00000900000000000000" pitchFamily="2" charset="0"/>
                <a:ea typeface="EB Garamond ExtraBold" panose="00000900000000000000" pitchFamily="2" charset="0"/>
                <a:cs typeface="Times New Roman" panose="02020603050405020304" pitchFamily="18" charset="0"/>
              </a:rPr>
              <a:t>University of Wales Trinity Saint David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841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67BB7-B913-7D0A-08AD-FBF2AD1E7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979714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Georgia Pro" panose="02040502050405020303" pitchFamily="18" charset="0"/>
                <a:ea typeface="EB Garamond ExtraBold" panose="00000900000000000000" pitchFamily="2" charset="0"/>
                <a:cs typeface="DaunPenh" panose="020F0502020204030204" pitchFamily="2" charset="0"/>
              </a:rPr>
              <a:t>Introducing Innovation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5BC373-FBBD-97FF-3BAD-E8366FF5F7B1}"/>
              </a:ext>
            </a:extLst>
          </p:cNvPr>
          <p:cNvSpPr txBox="1"/>
          <p:nvPr/>
        </p:nvSpPr>
        <p:spPr>
          <a:xfrm>
            <a:off x="5781040" y="2226639"/>
            <a:ext cx="5831840" cy="3359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eorgia Pro" panose="02040502050405020303" pitchFamily="18" charset="0"/>
              </a:rPr>
              <a:t>Innovation is the process of creating or  introducing new and improved ideas</a:t>
            </a:r>
            <a:r>
              <a:rPr lang="en-GB" sz="24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GB" sz="2400" dirty="0">
                <a:latin typeface="Georgia Pro" panose="02040502050405020303" pitchFamily="18" charset="0"/>
              </a:rPr>
              <a:t>methods, products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Georgia Pro" panose="02040502050405020303" pitchFamily="18" charset="0"/>
              </a:rPr>
              <a:t>or services that bring about significant advancements and positive changes in various fields of society</a:t>
            </a:r>
          </a:p>
        </p:txBody>
      </p:sp>
      <p:pic>
        <p:nvPicPr>
          <p:cNvPr id="5" name="Picture 4" descr="information ">
            <a:extLst>
              <a:ext uri="{FF2B5EF4-FFF2-40B4-BE49-F238E27FC236}">
                <a16:creationId xmlns:a16="http://schemas.microsoft.com/office/drawing/2014/main" id="{27788622-4B29-7078-0C76-6480948CD66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56079"/>
            <a:ext cx="5355771" cy="5305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832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B7DA4-3AFA-18BF-C4BB-5C3E5DC95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924448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Georgia Pro" panose="02040502050405020303" pitchFamily="18" charset="0"/>
              </a:rPr>
              <a:t>Understanding Innovation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00EDAE-A0AA-FD4F-6BDE-94D028F89263}"/>
              </a:ext>
            </a:extLst>
          </p:cNvPr>
          <p:cNvSpPr txBox="1"/>
          <p:nvPr/>
        </p:nvSpPr>
        <p:spPr>
          <a:xfrm>
            <a:off x="5707542" y="2270112"/>
            <a:ext cx="5829300" cy="3319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2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Georgia Pro" panose="02040502050405020303" pitchFamily="18" charset="0"/>
              </a:rPr>
              <a:t>These innovation change Driven by creativity, and problem solving </a:t>
            </a:r>
          </a:p>
          <a:p>
            <a:pPr marL="342900" indent="-342900">
              <a:lnSpc>
                <a:spcPct val="150000"/>
              </a:lnSpc>
              <a:spcAft>
                <a:spcPts val="2000"/>
              </a:spcAft>
              <a:buFont typeface="Arial" panose="020B0604020202020204" pitchFamily="34" charset="0"/>
              <a:buChar char="•"/>
            </a:pP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It involves the ability to think creatively, challenge traditional norms </a:t>
            </a:r>
          </a:p>
          <a:p>
            <a:pPr marL="342900" indent="-342900">
              <a:lnSpc>
                <a:spcPct val="150000"/>
              </a:lnSpc>
              <a:spcAft>
                <a:spcPts val="2000"/>
              </a:spcAft>
              <a:buFont typeface="Arial" panose="020B0604020202020204" pitchFamily="34" charset="0"/>
              <a:buChar char="•"/>
            </a:pP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Innovation drives progress, fosters growth, and shapes the future of societies and industries</a:t>
            </a:r>
          </a:p>
        </p:txBody>
      </p:sp>
      <p:pic>
        <p:nvPicPr>
          <p:cNvPr id="15" name="Picture 14" descr="A close-up of words&#10;&#10;Description automatically generated">
            <a:extLst>
              <a:ext uri="{FF2B5EF4-FFF2-40B4-BE49-F238E27FC236}">
                <a16:creationId xmlns:a16="http://schemas.microsoft.com/office/drawing/2014/main" id="{452A4DB3-C846-5E10-9291-D97DF95CAB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569072"/>
            <a:ext cx="5313680" cy="5288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227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4ABF4-522E-C728-6B94-0EB5DAF57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12192000" cy="1181195"/>
          </a:xfrm>
        </p:spPr>
        <p:txBody>
          <a:bodyPr>
            <a:normAutofit/>
          </a:bodyPr>
          <a:lstStyle/>
          <a:p>
            <a:pPr algn="ctr"/>
            <a:r>
              <a:rPr lang="en-GB" sz="3600" b="1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Innovation Change the World</a:t>
            </a:r>
            <a:endParaRPr lang="en-GB" sz="3600" b="1" dirty="0">
              <a:latin typeface="Georgia Pro" panose="02040502050405020303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C76804-C876-E74D-E0D6-0215EEB3357D}"/>
              </a:ext>
            </a:extLst>
          </p:cNvPr>
          <p:cNvSpPr txBox="1"/>
          <p:nvPr/>
        </p:nvSpPr>
        <p:spPr>
          <a:xfrm>
            <a:off x="5570806" y="1249289"/>
            <a:ext cx="606489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374151"/>
                </a:solidFill>
                <a:effectLst/>
                <a:latin typeface="Georgia Pro" panose="02040502050405020303" pitchFamily="18" charset="0"/>
              </a:rPr>
              <a:t>Innovation has been a driving force behind the transformative changes, we have witnessed in the world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374151"/>
                </a:solidFill>
                <a:effectLst/>
                <a:latin typeface="Georgia Pro" panose="02040502050405020303" pitchFamily="18" charset="0"/>
              </a:rPr>
              <a:t>It has revolutionised industries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374151"/>
                </a:solidFill>
                <a:effectLst/>
                <a:latin typeface="Georgia Pro" panose="02040502050405020303" pitchFamily="18" charset="0"/>
              </a:rPr>
              <a:t>transformed economies, and improved our quality of life</a:t>
            </a:r>
          </a:p>
          <a:p>
            <a:endParaRPr lang="en-GB" dirty="0"/>
          </a:p>
        </p:txBody>
      </p:sp>
      <p:pic>
        <p:nvPicPr>
          <p:cNvPr id="4" name="Picture 3" descr="A map of the world with lights&#10;&#10;Description automatically generated">
            <a:extLst>
              <a:ext uri="{FF2B5EF4-FFF2-40B4-BE49-F238E27FC236}">
                <a16:creationId xmlns:a16="http://schemas.microsoft.com/office/drawing/2014/main" id="{E2DB1444-6CCD-5061-312C-70A713E3A63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81195"/>
            <a:ext cx="4730620" cy="5676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0831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07FFF-0D54-2956-0C32-479EAB60F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30" y="345441"/>
            <a:ext cx="12192000" cy="914400"/>
          </a:xfrm>
        </p:spPr>
        <p:txBody>
          <a:bodyPr>
            <a:normAutofit/>
          </a:bodyPr>
          <a:lstStyle/>
          <a:p>
            <a:pPr algn="ctr"/>
            <a:r>
              <a:rPr lang="en-GB" sz="3600" b="1" i="0" dirty="0">
                <a:effectLst/>
                <a:latin typeface="Georgia Pro" panose="02040502050405020303" pitchFamily="18" charset="0"/>
              </a:rPr>
              <a:t>solves complex business problems </a:t>
            </a:r>
            <a:endParaRPr lang="en-GB" sz="3600" b="1" dirty="0">
              <a:latin typeface="Georgia Pro" panose="02040502050405020303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46727D-D8B0-785F-3695-6FED07E8D6D5}"/>
              </a:ext>
            </a:extLst>
          </p:cNvPr>
          <p:cNvSpPr txBox="1"/>
          <p:nvPr/>
        </p:nvSpPr>
        <p:spPr>
          <a:xfrm>
            <a:off x="486983" y="1536429"/>
            <a:ext cx="5830876" cy="9596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S</a:t>
            </a: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olving complex problems needs critical thinking, creativity, and holistic understanding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11BCD1-4D4A-DC1B-F2E8-8E7C8EA80BB9}"/>
              </a:ext>
            </a:extLst>
          </p:cNvPr>
          <p:cNvSpPr txBox="1"/>
          <p:nvPr/>
        </p:nvSpPr>
        <p:spPr>
          <a:xfrm>
            <a:off x="6291919" y="3192556"/>
            <a:ext cx="5323839" cy="23511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This approach breaks down issues, evaluates risks and embraces innovation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Also </a:t>
            </a: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enabling </a:t>
            </a:r>
            <a:r>
              <a:rPr lang="en-GB" sz="2000" dirty="0" err="1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organiSations</a:t>
            </a: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 to make informed decisions and drive sustainable growth</a:t>
            </a:r>
            <a:endParaRPr lang="en-GB" sz="2000" dirty="0"/>
          </a:p>
        </p:txBody>
      </p:sp>
      <p:pic>
        <p:nvPicPr>
          <p:cNvPr id="7" name="Picture 6" descr="A diagram of steps in problem solving&#10;&#10;Description automatically generated">
            <a:extLst>
              <a:ext uri="{FF2B5EF4-FFF2-40B4-BE49-F238E27FC236}">
                <a16:creationId xmlns:a16="http://schemas.microsoft.com/office/drawing/2014/main" id="{96CCCFB3-044B-1FB6-FEE7-86EC8C2708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606" y="2772640"/>
            <a:ext cx="4480113" cy="3830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980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93E99-0DE3-AF75-5355-35D77EE83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3299"/>
            <a:ext cx="12192000" cy="990169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rgbClr val="000000"/>
                </a:solidFill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Innovation benefits to business leaders</a:t>
            </a:r>
            <a:endParaRPr lang="en-GB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17C490-A6EC-A1CB-2948-EAB21773374C}"/>
              </a:ext>
            </a:extLst>
          </p:cNvPr>
          <p:cNvSpPr txBox="1"/>
          <p:nvPr/>
        </p:nvSpPr>
        <p:spPr>
          <a:xfrm>
            <a:off x="5561045" y="1578721"/>
            <a:ext cx="6279503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Innovation benefits business leaders by driving competitive advantage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Fostering growth and expansion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enhancing operational efficiency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E</a:t>
            </a: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nabling cost savings, attracting and </a:t>
            </a:r>
            <a:r>
              <a:rPr lang="en-GB" sz="2000" kern="1400" spc="-50" dirty="0" err="1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retainin</a:t>
            </a:r>
            <a:endParaRPr lang="en-GB" sz="2000" kern="1400" spc="-50" dirty="0">
              <a:effectLst/>
              <a:latin typeface="Georgia Pro" panose="02040502050405020303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Improving customer satisfaction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Fostering a culture of creativity and adaptability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and positioning the business as a leader in the industry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Also driving long term success</a:t>
            </a:r>
          </a:p>
          <a:p>
            <a:endParaRPr lang="en-GB" dirty="0"/>
          </a:p>
        </p:txBody>
      </p:sp>
      <p:pic>
        <p:nvPicPr>
          <p:cNvPr id="5" name="Picture 4" descr="A person plugging into a light bulb">
            <a:extLst>
              <a:ext uri="{FF2B5EF4-FFF2-40B4-BE49-F238E27FC236}">
                <a16:creationId xmlns:a16="http://schemas.microsoft.com/office/drawing/2014/main" id="{D897CF53-B869-76A1-4195-439369590F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78721"/>
            <a:ext cx="4939644" cy="5279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520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000">
              <a:srgbClr val="00B0F0">
                <a:lumMod val="36000"/>
                <a:lumOff val="64000"/>
              </a:srgbClr>
            </a:gs>
            <a:gs pos="93000">
              <a:srgbClr val="FFC000">
                <a:alpha val="14000"/>
                <a:lumMod val="90000"/>
              </a:srgbClr>
            </a:gs>
            <a:gs pos="0">
              <a:srgbClr val="00B050">
                <a:alpha val="61000"/>
                <a:lumMod val="51000"/>
                <a:lumOff val="49000"/>
              </a:srgbClr>
            </a:gs>
            <a:gs pos="61000">
              <a:srgbClr val="FFFF00">
                <a:lumMod val="78000"/>
                <a:lumOff val="22000"/>
                <a:alpha val="18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1" descr="Hands holding each other's wrists and interlinked to form a circle">
            <a:extLst>
              <a:ext uri="{FF2B5EF4-FFF2-40B4-BE49-F238E27FC236}">
                <a16:creationId xmlns:a16="http://schemas.microsoft.com/office/drawing/2014/main" id="{A56E3781-54D8-E7CE-959C-955F3FB80D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59" r="1124" b="-1"/>
          <a:stretch/>
        </p:blipFill>
        <p:spPr>
          <a:xfrm>
            <a:off x="1" y="1157056"/>
            <a:ext cx="5943599" cy="570094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078E999-8588-F34F-0BE1-CCEFF52CF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472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latin typeface="Georgia Pro" panose="02040502050405020303" pitchFamily="18" charset="0"/>
              </a:rPr>
              <a:t>Change Maker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655B0B-A0CD-F1BE-07A4-50B4D1D9BB46}"/>
              </a:ext>
            </a:extLst>
          </p:cNvPr>
          <p:cNvSpPr txBox="1"/>
          <p:nvPr/>
        </p:nvSpPr>
        <p:spPr>
          <a:xfrm>
            <a:off x="6248401" y="1523899"/>
            <a:ext cx="5720080" cy="49672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change maker is someone who spots opportunity that will contribute to the greater good </a:t>
            </a: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They creatively set about innovating to fulfil that opportunity</a:t>
            </a: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change maker inspires and influences others to join and support them in their change making journey </a:t>
            </a: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persisting until the positive difference is achieved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940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chart&#10;&#10;Description automatically generated">
            <a:extLst>
              <a:ext uri="{FF2B5EF4-FFF2-40B4-BE49-F238E27FC236}">
                <a16:creationId xmlns:a16="http://schemas.microsoft.com/office/drawing/2014/main" id="{F7661376-EC7A-1CF3-DC50-34E91568E1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955972"/>
          </a:xfrm>
          <a:prstGeom prst="rect">
            <a:avLst/>
          </a:prstGeom>
          <a:gradFill>
            <a:gsLst>
              <a:gs pos="39000">
                <a:srgbClr val="00B0F0">
                  <a:lumMod val="36000"/>
                  <a:lumOff val="64000"/>
                </a:srgbClr>
              </a:gs>
              <a:gs pos="93000">
                <a:srgbClr val="FFC000">
                  <a:alpha val="14000"/>
                  <a:lumMod val="90000"/>
                </a:srgbClr>
              </a:gs>
              <a:gs pos="0">
                <a:srgbClr val="00B050">
                  <a:alpha val="61000"/>
                  <a:lumMod val="51000"/>
                  <a:lumOff val="49000"/>
                </a:srgbClr>
              </a:gs>
              <a:gs pos="61000">
                <a:srgbClr val="FFFF00">
                  <a:lumMod val="78000"/>
                  <a:lumOff val="22000"/>
                  <a:alpha val="18000"/>
                </a:srgbClr>
              </a:gs>
            </a:gsLst>
            <a:lin ang="5400000" scaled="1"/>
          </a:gradFill>
        </p:spPr>
      </p:pic>
    </p:spTree>
    <p:extLst>
      <p:ext uri="{BB962C8B-B14F-4D97-AF65-F5344CB8AC3E}">
        <p14:creationId xmlns:p14="http://schemas.microsoft.com/office/powerpoint/2010/main" val="2364544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18000">
              <a:srgbClr val="00B0F0">
                <a:lumMod val="36000"/>
                <a:lumOff val="64000"/>
              </a:srgbClr>
            </a:gs>
            <a:gs pos="93000">
              <a:srgbClr val="FFC000">
                <a:alpha val="14000"/>
                <a:lumMod val="90000"/>
              </a:srgbClr>
            </a:gs>
            <a:gs pos="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diagram of a computer network&#10;&#10;Description automatically generated">
            <a:extLst>
              <a:ext uri="{FF2B5EF4-FFF2-40B4-BE49-F238E27FC236}">
                <a16:creationId xmlns:a16="http://schemas.microsoft.com/office/drawing/2014/main" id="{A2C6BA49-36C0-2236-D303-260DA14608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28" t="-935" r="536" b="-937"/>
          <a:stretch/>
        </p:blipFill>
        <p:spPr>
          <a:xfrm>
            <a:off x="10045" y="-54000"/>
            <a:ext cx="6366510" cy="6912000"/>
          </a:xfrm>
          <a:prstGeom prst="rect">
            <a:avLst/>
          </a:prstGeom>
          <a:effectLst>
            <a:outerShdw sx="1000" sy="1000" algn="ctr" rotWithShape="0">
              <a:srgbClr val="000000">
                <a:alpha val="0"/>
              </a:srgbClr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bg1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EACD4A-2966-1205-438F-D23CDDF85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2000" y="0"/>
            <a:ext cx="4189955" cy="1165860"/>
          </a:xfrm>
          <a:effectLst>
            <a:glow>
              <a:schemeClr val="accent1">
                <a:alpha val="63000"/>
              </a:schemeClr>
            </a:glow>
            <a:outerShdw dir="5400000" sx="200000" sy="200000" algn="ctr" rotWithShape="0">
              <a:srgbClr val="000000"/>
            </a:outerShdw>
            <a:softEdge rad="457200"/>
          </a:effectLst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3200" kern="1200" dirty="0">
                <a:latin typeface="Elephant Pro" panose="020F0502020204030204" pitchFamily="2" charset="0"/>
                <a:ea typeface="Cambria Math" panose="02040503050406030204" pitchFamily="18" charset="0"/>
              </a:rPr>
              <a:t>Change Makers in Communication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29A444-A458-2807-F4E0-515627D6F677}"/>
              </a:ext>
            </a:extLst>
          </p:cNvPr>
          <p:cNvSpPr txBox="1"/>
          <p:nvPr/>
        </p:nvSpPr>
        <p:spPr>
          <a:xfrm>
            <a:off x="4019341" y="30044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16" name="Picture 15" descr="A person typing on a computer">
            <a:extLst>
              <a:ext uri="{FF2B5EF4-FFF2-40B4-BE49-F238E27FC236}">
                <a16:creationId xmlns:a16="http://schemas.microsoft.com/office/drawing/2014/main" id="{841233D7-2ACA-D280-5321-F6D52D960F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6555" y="1165860"/>
            <a:ext cx="5805400" cy="5629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991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EBA48-8BE1-8F02-B4D2-4C15E3625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074384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4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</a:t>
            </a:r>
            <a:r>
              <a:rPr lang="en-GB" sz="4000" b="1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Finding New Ideas</a:t>
            </a:r>
            <a:b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AB2F40-A4F1-2A42-4AAA-42BAE83098ED}"/>
              </a:ext>
            </a:extLst>
          </p:cNvPr>
          <p:cNvSpPr txBox="1"/>
          <p:nvPr/>
        </p:nvSpPr>
        <p:spPr>
          <a:xfrm>
            <a:off x="5414799" y="1633219"/>
            <a:ext cx="6442402" cy="4652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Biodegradable and edible packaging materials to reduce waste and promote sustainability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Solar powered water desalination devices for clean drinking water in coastal regions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Smart grid systems for optimised energy distribution and management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Renewables energy storage solutions for better utilisation of solar and wind power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Renewables energy storage solutions for better utilisation of solar and wind power</a:t>
            </a:r>
          </a:p>
        </p:txBody>
      </p:sp>
      <p:pic>
        <p:nvPicPr>
          <p:cNvPr id="10" name="Picture 9" descr="A light bulb on a blue background&#10;&#10;Description automatically generated">
            <a:extLst>
              <a:ext uri="{FF2B5EF4-FFF2-40B4-BE49-F238E27FC236}">
                <a16:creationId xmlns:a16="http://schemas.microsoft.com/office/drawing/2014/main" id="{4BAD207B-635F-94B2-F406-3E109901C6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5214027" cy="3429000"/>
          </a:xfrm>
          <a:prstGeom prst="rect">
            <a:avLst/>
          </a:prstGeom>
        </p:spPr>
      </p:pic>
      <p:pic>
        <p:nvPicPr>
          <p:cNvPr id="12" name="Picture 11" descr="A group of light bulbs with arrows and people in them&#10;&#10;Description automatically generated">
            <a:extLst>
              <a:ext uri="{FF2B5EF4-FFF2-40B4-BE49-F238E27FC236}">
                <a16:creationId xmlns:a16="http://schemas.microsoft.com/office/drawing/2014/main" id="{54429E05-2DBA-363A-7D58-F48FDCA836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47718"/>
            <a:ext cx="5214026" cy="3510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4245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B4BBC-2937-DCEA-08E7-ECE1AB4C2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93039"/>
            <a:ext cx="12192000" cy="1101013"/>
          </a:xfrm>
        </p:spPr>
        <p:txBody>
          <a:bodyPr>
            <a:normAutofit/>
          </a:bodyPr>
          <a:lstStyle/>
          <a:p>
            <a:pPr algn="ctr"/>
            <a:r>
              <a:rPr lang="en-GB" sz="3600" b="1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Market Research</a:t>
            </a:r>
            <a:endParaRPr lang="en-GB" sz="3600" dirty="0">
              <a:latin typeface="Georgia Pro" panose="02040502050405020303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CE353B-917B-4B89-6807-B1FB3525ADFD}"/>
              </a:ext>
            </a:extLst>
          </p:cNvPr>
          <p:cNvSpPr txBox="1"/>
          <p:nvPr/>
        </p:nvSpPr>
        <p:spPr>
          <a:xfrm>
            <a:off x="1633326" y="2217791"/>
            <a:ext cx="9205503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solidFill>
                  <a:srgbClr val="000000"/>
                </a:solidFill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The main goal of conducting market research is to gain insights into the market dynamics related to a specific product or service and ascertain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solidFill>
                  <a:srgbClr val="000000"/>
                </a:solidFill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how the target audience is likely to respond to it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solidFill>
                  <a:srgbClr val="000000"/>
                </a:solidFill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The valuable information derived from market research serves as a foundation for customising marketing and advertising strategies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kern="1400" spc="-50" dirty="0">
                <a:solidFill>
                  <a:srgbClr val="000000"/>
                </a:solidFill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</a:t>
            </a:r>
            <a:r>
              <a:rPr lang="en-GB" sz="2000" kern="1400" spc="-50" dirty="0">
                <a:solidFill>
                  <a:srgbClr val="000000"/>
                </a:solidFill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 well as identifying consumers' preferences and service requirements</a:t>
            </a:r>
            <a:endParaRPr lang="en-GB" sz="2000" kern="1400" spc="-50" dirty="0">
              <a:solidFill>
                <a:srgbClr val="595959"/>
              </a:solidFill>
              <a:effectLst/>
              <a:latin typeface="Georgia Pro" panose="02040502050405020303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62737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620CA-EBFC-6178-8684-7AC752FAE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045029"/>
          </a:xfrm>
        </p:spPr>
        <p:txBody>
          <a:bodyPr>
            <a:normAutofit/>
          </a:bodyPr>
          <a:lstStyle/>
          <a:p>
            <a:pPr algn="ctr"/>
            <a:r>
              <a:rPr lang="en-GB" sz="3600" b="1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The Practice Changemaker</a:t>
            </a:r>
            <a:endParaRPr lang="en-GB" sz="3600" dirty="0"/>
          </a:p>
        </p:txBody>
      </p:sp>
      <p:pic>
        <p:nvPicPr>
          <p:cNvPr id="6" name="Picture 5" descr="A diagram of a design thinking process&#10;&#10;Description automatically generated">
            <a:extLst>
              <a:ext uri="{FF2B5EF4-FFF2-40B4-BE49-F238E27FC236}">
                <a16:creationId xmlns:a16="http://schemas.microsoft.com/office/drawing/2014/main" id="{43F1C396-ED24-981B-D209-CC58A444A9F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47713"/>
            <a:ext cx="5225143" cy="50102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17F755E-62B6-1D28-C4DE-6A60334BB053}"/>
              </a:ext>
            </a:extLst>
          </p:cNvPr>
          <p:cNvSpPr txBox="1"/>
          <p:nvPr/>
        </p:nvSpPr>
        <p:spPr>
          <a:xfrm>
            <a:off x="5625168" y="2253948"/>
            <a:ext cx="5990253" cy="41978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400" spc="-50" dirty="0">
                <a:solidFill>
                  <a:srgbClr val="000000"/>
                </a:solidFill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The Practice Changemaker is an innovative approach that empowers individuals and organizations to create meaningful and sustainable change in their communities. </a:t>
            </a:r>
            <a:endParaRPr lang="en-GB" sz="2000" kern="1400" spc="-50" dirty="0">
              <a:solidFill>
                <a:srgbClr val="595959"/>
              </a:solidFill>
              <a:effectLst/>
              <a:latin typeface="Georgia Pro" panose="02040502050405020303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400" spc="-50" dirty="0">
                <a:solidFill>
                  <a:srgbClr val="000000"/>
                </a:solidFill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Through collaborative efforts, creative problem-solving, and a focus on social impact</a:t>
            </a:r>
            <a:endParaRPr lang="en-GB" sz="2000" kern="1400" spc="-50" dirty="0">
              <a:solidFill>
                <a:srgbClr val="595959"/>
              </a:solidFill>
              <a:effectLst/>
              <a:latin typeface="Georgia Pro" panose="02040502050405020303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2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400" spc="-50" dirty="0">
                <a:solidFill>
                  <a:srgbClr val="000000"/>
                </a:solidFill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the Practice Changemaker cultivates a culture of positive transformation and inspires others to make a difference</a:t>
            </a:r>
            <a:endParaRPr lang="en-GB" sz="2000" kern="1400" spc="-50" dirty="0">
              <a:solidFill>
                <a:srgbClr val="595959"/>
              </a:solidFill>
              <a:effectLst/>
              <a:latin typeface="Georgia Pro" panose="02040502050405020303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84500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E43D4-15CC-B28F-621D-7C82AD217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6891"/>
            <a:ext cx="12191999" cy="1240972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600" b="1" kern="1400" spc="-50" dirty="0">
                <a:solidFill>
                  <a:srgbClr val="000000"/>
                </a:solidFill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GB" sz="4000" b="1" kern="1400" spc="-50" dirty="0">
                <a:solidFill>
                  <a:srgbClr val="000000"/>
                </a:solidFill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Active listening </a:t>
            </a:r>
            <a:br>
              <a:rPr lang="en-GB" sz="1800" kern="1400" spc="-50" dirty="0">
                <a:solidFill>
                  <a:srgbClr val="595959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7FE4D7-E723-B158-E21B-586E80FE38B8}"/>
              </a:ext>
            </a:extLst>
          </p:cNvPr>
          <p:cNvSpPr txBox="1"/>
          <p:nvPr/>
        </p:nvSpPr>
        <p:spPr>
          <a:xfrm>
            <a:off x="1741922" y="1916695"/>
            <a:ext cx="8708156" cy="40439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2000"/>
              </a:spcAft>
              <a:buFont typeface="Arial" panose="020B0604020202020204" pitchFamily="34" charset="0"/>
              <a:buChar char="•"/>
            </a:pPr>
            <a:r>
              <a:rPr lang="en-GB" sz="2000" kern="1400" spc="-50" dirty="0">
                <a:solidFill>
                  <a:srgbClr val="000000"/>
                </a:solidFill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Active listening is a powerful communication skill that involves fully engaging with a speaker </a:t>
            </a:r>
          </a:p>
          <a:p>
            <a:pPr marL="342900" indent="-342900">
              <a:lnSpc>
                <a:spcPct val="150000"/>
              </a:lnSpc>
              <a:spcAft>
                <a:spcPts val="2000"/>
              </a:spcAft>
              <a:buFont typeface="Arial" panose="020B0604020202020204" pitchFamily="34" charset="0"/>
              <a:buChar char="•"/>
            </a:pPr>
            <a:r>
              <a:rPr lang="en-GB" sz="2000" kern="1400" spc="-50" dirty="0">
                <a:solidFill>
                  <a:srgbClr val="000000"/>
                </a:solidFill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empathetically understanding their perspective, and responding thoughtfully </a:t>
            </a:r>
          </a:p>
          <a:p>
            <a:pPr marL="342900" indent="-342900">
              <a:lnSpc>
                <a:spcPct val="150000"/>
              </a:lnSpc>
              <a:spcAft>
                <a:spcPts val="2000"/>
              </a:spcAft>
              <a:buFont typeface="Arial" panose="020B0604020202020204" pitchFamily="34" charset="0"/>
              <a:buChar char="•"/>
            </a:pPr>
            <a:r>
              <a:rPr lang="en-GB" sz="2000" kern="1400" spc="-50" dirty="0">
                <a:solidFill>
                  <a:srgbClr val="000000"/>
                </a:solidFill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 requires giving undivided attention, maintaining eye contact, using nonverbal cues, and asking clarifying questions </a:t>
            </a:r>
          </a:p>
          <a:p>
            <a:pPr marL="342900" indent="-342900">
              <a:lnSpc>
                <a:spcPct val="150000"/>
              </a:lnSpc>
              <a:spcAft>
                <a:spcPts val="2000"/>
              </a:spcAft>
              <a:buFont typeface="Arial" panose="020B0604020202020204" pitchFamily="34" charset="0"/>
              <a:buChar char="•"/>
            </a:pPr>
            <a:r>
              <a:rPr lang="en-GB" sz="2000" kern="1400" spc="-50" dirty="0">
                <a:solidFill>
                  <a:srgbClr val="000000"/>
                </a:solidFill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Active listening fosters deeper connections, mutual understanding, and effective problem solving</a:t>
            </a:r>
            <a:endParaRPr lang="en-GB" sz="2000" kern="1400" spc="-50" dirty="0">
              <a:solidFill>
                <a:srgbClr val="595959"/>
              </a:solidFill>
              <a:effectLst/>
              <a:latin typeface="Calibri" panose="020F050202020403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83438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65093-FCFA-E57F-3F31-AB88C20BA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A group of stickers with cartoon characters&#10;&#10;Description automatically generated">
            <a:extLst>
              <a:ext uri="{FF2B5EF4-FFF2-40B4-BE49-F238E27FC236}">
                <a16:creationId xmlns:a16="http://schemas.microsoft.com/office/drawing/2014/main" id="{3048A4CB-3A2B-C128-5E61-7CCDF828B8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666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7374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5A255-F3FA-D419-C2B6-45781A0F4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4"/>
            <a:ext cx="12192000" cy="1222717"/>
          </a:xfrm>
        </p:spPr>
        <p:txBody>
          <a:bodyPr/>
          <a:lstStyle/>
          <a:p>
            <a:pPr algn="ctr"/>
            <a:r>
              <a:rPr lang="en-GB" sz="4400" b="1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The Practice Changemaker</a:t>
            </a:r>
            <a:endParaRPr lang="en-GB" b="1" dirty="0">
              <a:latin typeface="Georgia Pro" panose="02040502050405020303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263619-CEE6-1B19-8C63-E09D364880BD}"/>
              </a:ext>
            </a:extLst>
          </p:cNvPr>
          <p:cNvSpPr txBox="1"/>
          <p:nvPr/>
        </p:nvSpPr>
        <p:spPr>
          <a:xfrm>
            <a:off x="6531428" y="1950098"/>
            <a:ext cx="4683968" cy="46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2000"/>
              </a:spcAft>
              <a:buFont typeface="Arial" panose="020B0604020202020204" pitchFamily="34" charset="0"/>
              <a:buChar char="•"/>
            </a:pPr>
            <a:r>
              <a:rPr lang="en-GB" sz="1800" kern="1400" spc="-50" dirty="0">
                <a:solidFill>
                  <a:srgbClr val="595959"/>
                </a:solidFill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r</a:t>
            </a:r>
          </a:p>
        </p:txBody>
      </p:sp>
      <p:pic>
        <p:nvPicPr>
          <p:cNvPr id="6" name="Picture 5" descr="A close-up of a white text&#10;&#10;Description automatically generated">
            <a:extLst>
              <a:ext uri="{FF2B5EF4-FFF2-40B4-BE49-F238E27FC236}">
                <a16:creationId xmlns:a16="http://schemas.microsoft.com/office/drawing/2014/main" id="{64912EE0-5C87-97B0-43F9-C8446F3156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737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5263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DAAD1-3599-E176-DD14-0F7A0C0C3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48811"/>
            <a:ext cx="12192000" cy="984875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600" b="1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00" b="1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Setting Goals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4E1EB5-6950-B021-1EFC-EAD67DDD8B9E}"/>
              </a:ext>
            </a:extLst>
          </p:cNvPr>
          <p:cNvSpPr txBox="1"/>
          <p:nvPr/>
        </p:nvSpPr>
        <p:spPr>
          <a:xfrm>
            <a:off x="-43881" y="1667429"/>
            <a:ext cx="12108024" cy="1427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2000"/>
              </a:spcAft>
              <a:buFont typeface="Arial" panose="020B0604020202020204" pitchFamily="34" charset="0"/>
              <a:buChar char="•"/>
            </a:pP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Goal setting is an impactful process that helps envision and motivate oneself to transform their ideal future into reality.  </a:t>
            </a:r>
            <a:r>
              <a:rPr lang="en-GB" sz="2000" kern="1400" spc="-50" dirty="0"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Goal setting</a:t>
            </a:r>
            <a:r>
              <a:rPr lang="en-GB" sz="2000" kern="1400" spc="-5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empowers individuals to define goals and motivates them towards achieving their vision with determination</a:t>
            </a:r>
            <a:endParaRPr lang="en-GB" sz="2000" kern="1400" spc="-50" dirty="0">
              <a:effectLst/>
              <a:latin typeface="Calibri" panose="020F050202020403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AECA63-04D2-2E14-F832-AE891A332201}"/>
              </a:ext>
            </a:extLst>
          </p:cNvPr>
          <p:cNvSpPr txBox="1"/>
          <p:nvPr/>
        </p:nvSpPr>
        <p:spPr>
          <a:xfrm>
            <a:off x="1555101" y="3429000"/>
            <a:ext cx="3567406" cy="28062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Georgia Pro" panose="02040502050405020303" pitchFamily="18" charset="0"/>
              </a:rPr>
              <a:t>Setting goals meanings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Georgia Pro" panose="02040502050405020303" pitchFamily="18" charset="0"/>
              </a:rPr>
              <a:t>Take action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Georgia Pro" panose="02040502050405020303" pitchFamily="18" charset="0"/>
              </a:rPr>
              <a:t>Try harder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err="1">
                <a:latin typeface="Georgia Pro" panose="02040502050405020303" pitchFamily="18" charset="0"/>
              </a:rPr>
              <a:t>Keeppracticing</a:t>
            </a:r>
            <a:endParaRPr lang="en-GB" sz="2000" dirty="0">
              <a:latin typeface="Georgia Pro" panose="02040502050405020303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Georgia Pro" panose="02040502050405020303" pitchFamily="18" charset="0"/>
              </a:rPr>
              <a:t>Explore a different way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Georgia Pro" panose="02040502050405020303" pitchFamily="18" charset="0"/>
              </a:rPr>
              <a:t>Ask someone for advice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59A847-B703-EC8A-AFB2-1DB10B18BB51}"/>
              </a:ext>
            </a:extLst>
          </p:cNvPr>
          <p:cNvSpPr txBox="1"/>
          <p:nvPr/>
        </p:nvSpPr>
        <p:spPr>
          <a:xfrm>
            <a:off x="6010131" y="3630015"/>
            <a:ext cx="3819130" cy="23446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Georgia Pro" panose="02040502050405020303" pitchFamily="18" charset="0"/>
              </a:rPr>
              <a:t>Do your best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Georgia Pro" panose="02040502050405020303" pitchFamily="18" charset="0"/>
              </a:rPr>
              <a:t>Learn how other did it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Georgia Pro" panose="02040502050405020303" pitchFamily="18" charset="0"/>
              </a:rPr>
              <a:t>Build upon your strengths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Georgia Pro" panose="02040502050405020303" pitchFamily="18" charset="0"/>
              </a:rPr>
              <a:t>Review and fix mistake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Georgia Pro" panose="02040502050405020303" pitchFamily="18" charset="0"/>
              </a:rPr>
              <a:t>Don’t  </a:t>
            </a:r>
            <a:r>
              <a:rPr lang="en-GB" sz="2000" dirty="0" err="1">
                <a:latin typeface="Georgia Pro" panose="02040502050405020303" pitchFamily="18" charset="0"/>
              </a:rPr>
              <a:t>giver</a:t>
            </a:r>
            <a:r>
              <a:rPr lang="en-GB" sz="2000" dirty="0">
                <a:latin typeface="Georgia Pro" panose="02040502050405020303" pitchFamily="18" charset="0"/>
              </a:rPr>
              <a:t> up</a:t>
            </a:r>
          </a:p>
        </p:txBody>
      </p:sp>
    </p:spTree>
    <p:extLst>
      <p:ext uri="{BB962C8B-B14F-4D97-AF65-F5344CB8AC3E}">
        <p14:creationId xmlns:p14="http://schemas.microsoft.com/office/powerpoint/2010/main" val="12370454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77EC6-9D89-05E0-88B0-7931769BE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Georgia Pro" panose="02040502050405020303" pitchFamily="18" charset="0"/>
              </a:rPr>
              <a:t>Social Media </a:t>
            </a:r>
          </a:p>
        </p:txBody>
      </p:sp>
      <p:pic>
        <p:nvPicPr>
          <p:cNvPr id="6" name="Picture 5" descr="A colorful circle with many logos">
            <a:extLst>
              <a:ext uri="{FF2B5EF4-FFF2-40B4-BE49-F238E27FC236}">
                <a16:creationId xmlns:a16="http://schemas.microsoft.com/office/drawing/2014/main" id="{8BD8CB65-7DBC-7234-245A-64D3983087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25562"/>
            <a:ext cx="6096000" cy="55324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1779036-65A6-0E88-1520-080CF655B3A0}"/>
              </a:ext>
            </a:extLst>
          </p:cNvPr>
          <p:cNvSpPr txBox="1"/>
          <p:nvPr/>
        </p:nvSpPr>
        <p:spPr>
          <a:xfrm>
            <a:off x="6203003" y="1977315"/>
            <a:ext cx="5291849" cy="3813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While this can enhance user experiences and provide valuable insights, it also raises concerns about privacy, data security, and potential misuse of personal information         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It is essential for users to be aware of the data they share and for platforms to prioritize transparency and responsible data handling practices</a:t>
            </a:r>
            <a:endParaRPr lang="en-GB" sz="2000" dirty="0">
              <a:effectLst/>
              <a:latin typeface="Calibri" panose="020F050202020403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77816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31EB-D0E8-1D9D-2232-D6B986CFC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157590"/>
          </a:xfrm>
        </p:spPr>
        <p:txBody>
          <a:bodyPr/>
          <a:lstStyle/>
          <a:p>
            <a:pPr algn="ctr"/>
            <a:r>
              <a:rPr lang="en-GB" sz="4400" b="1" dirty="0">
                <a:latin typeface="Georgia Pro" panose="02040502050405020303" pitchFamily="18" charset="0"/>
              </a:rPr>
              <a:t>Social media data</a:t>
            </a:r>
            <a:endParaRPr lang="en-GB" dirty="0"/>
          </a:p>
        </p:txBody>
      </p:sp>
      <p:pic>
        <p:nvPicPr>
          <p:cNvPr id="6" name="Picture 5" descr="A group of social media icons&#10;&#10;Description automatically generated">
            <a:extLst>
              <a:ext uri="{FF2B5EF4-FFF2-40B4-BE49-F238E27FC236}">
                <a16:creationId xmlns:a16="http://schemas.microsoft.com/office/drawing/2014/main" id="{1AE9DEB7-5F5D-703E-F91B-41D04B3CA5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1151"/>
            <a:ext cx="6096000" cy="53768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D27264-CE30-0BE7-E041-F41171C31B88}"/>
              </a:ext>
            </a:extLst>
          </p:cNvPr>
          <p:cNvSpPr txBox="1"/>
          <p:nvPr/>
        </p:nvSpPr>
        <p:spPr>
          <a:xfrm flipH="1">
            <a:off x="6410527" y="1984361"/>
            <a:ext cx="5233482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Social media data is user information encompassing behaviours like content consumption, interactions, and posts. 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It involves viewing preferences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Interactions with other users, comments sharing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URL clicks, hashtag usage, and following activities</a:t>
            </a:r>
            <a:endParaRPr lang="en-GB" sz="2000" dirty="0">
              <a:effectLst/>
              <a:latin typeface="Calibri" panose="020F050202020403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7210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0BECA-5EE0-3C2E-FFE1-B340B7D2D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Autofit/>
          </a:bodyPr>
          <a:lstStyle/>
          <a:p>
            <a:pPr algn="ctr"/>
            <a:br>
              <a:rPr lang="en-GB" sz="3600" b="1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00" b="1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 the different platforms and their uses</a:t>
            </a:r>
            <a:br>
              <a:rPr lang="en-GB" sz="36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600" dirty="0">
              <a:latin typeface="Georgia Pro" panose="02040502050405020303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69C0E9-8888-F265-62F1-C2491E321EC6}"/>
              </a:ext>
            </a:extLst>
          </p:cNvPr>
          <p:cNvSpPr txBox="1"/>
          <p:nvPr/>
        </p:nvSpPr>
        <p:spPr>
          <a:xfrm>
            <a:off x="920885" y="1539572"/>
            <a:ext cx="10817158" cy="492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Arial" panose="020B0604020202020204" pitchFamily="34" charset="0"/>
              </a:rPr>
              <a:t>Different social media platforms serve unique purposes,</a:t>
            </a:r>
          </a:p>
          <a:p>
            <a:pPr marL="342900" lvl="0" indent="-342900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Arial" panose="020B0604020202020204" pitchFamily="34" charset="0"/>
              </a:rPr>
              <a:t> Facebook connects friends and family, LinkedIn focuses on professional networking</a:t>
            </a:r>
          </a:p>
          <a:p>
            <a:pPr marL="342900" lvl="0" indent="-342900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Arial" panose="020B0604020202020204" pitchFamily="34" charset="0"/>
              </a:rPr>
              <a:t>Twitter encourages real time conversations</a:t>
            </a:r>
          </a:p>
          <a:p>
            <a:pPr marL="342900" lvl="0" indent="-342900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Arial" panose="020B0604020202020204" pitchFamily="34" charset="0"/>
              </a:rPr>
              <a:t>Instagram emphasises visual content sharing</a:t>
            </a:r>
          </a:p>
          <a:p>
            <a:pPr marL="342900" lvl="0" indent="-342900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Arial" panose="020B0604020202020204" pitchFamily="34" charset="0"/>
              </a:rPr>
              <a:t>YouTube hosts video content </a:t>
            </a:r>
          </a:p>
          <a:p>
            <a:pPr marL="342900" lvl="0" indent="-342900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Arial" panose="020B0604020202020204" pitchFamily="34" charset="0"/>
              </a:rPr>
              <a:t>And TikTok features short form videos</a:t>
            </a:r>
          </a:p>
          <a:p>
            <a:pPr marL="342900" lvl="0" indent="-342900">
              <a:lnSpc>
                <a:spcPct val="20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Arial" panose="020B0604020202020204" pitchFamily="34" charset="0"/>
              </a:rPr>
              <a:t>Each platform has its own audience, features, and community, catering to diverse communication, networking, and content sharing needs</a:t>
            </a:r>
          </a:p>
        </p:txBody>
      </p:sp>
    </p:spTree>
    <p:extLst>
      <p:ext uri="{BB962C8B-B14F-4D97-AF65-F5344CB8AC3E}">
        <p14:creationId xmlns:p14="http://schemas.microsoft.com/office/powerpoint/2010/main" val="37120575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47F64-B217-7546-8645-9D9460334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880"/>
            <a:ext cx="12192000" cy="1118682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6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3600" b="1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Arial" panose="020B0604020202020204" pitchFamily="34" charset="0"/>
              </a:rPr>
              <a:t>managing social media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316BBB-B083-C4EF-6867-CC19A424AD4B}"/>
              </a:ext>
            </a:extLst>
          </p:cNvPr>
          <p:cNvSpPr txBox="1"/>
          <p:nvPr/>
        </p:nvSpPr>
        <p:spPr>
          <a:xfrm>
            <a:off x="5724885" y="2472706"/>
            <a:ext cx="6005627" cy="3498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Social media management involves analysing, </a:t>
            </a:r>
            <a:r>
              <a:rPr lang="en-GB" sz="2000" dirty="0" err="1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strategising</a:t>
            </a: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, creating 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D</a:t>
            </a: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istributing content, monitoring 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Conversations, collaborating with  influencers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err="1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Roviding</a:t>
            </a: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 community service, and measuring/reporting social media performance and return on investment</a:t>
            </a:r>
          </a:p>
        </p:txBody>
      </p:sp>
      <p:pic>
        <p:nvPicPr>
          <p:cNvPr id="5" name="Picture 4" descr="A diagram of a social media network">
            <a:extLst>
              <a:ext uri="{FF2B5EF4-FFF2-40B4-BE49-F238E27FC236}">
                <a16:creationId xmlns:a16="http://schemas.microsoft.com/office/drawing/2014/main" id="{B7F74BCF-75F5-67BA-7FF9-BB30EF53D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52860"/>
            <a:ext cx="5311302" cy="5105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5978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C15D3-4F76-BD1E-3050-41C19E2AE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40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Contribute to someone's success,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E59737-2090-E257-9B79-A82F3F80F672}"/>
              </a:ext>
            </a:extLst>
          </p:cNvPr>
          <p:cNvSpPr txBox="1"/>
          <p:nvPr/>
        </p:nvSpPr>
        <p:spPr>
          <a:xfrm>
            <a:off x="5233801" y="1325563"/>
            <a:ext cx="5957901" cy="5063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Success factors encompass essential attributes like 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knowledge, skills, traits, motives, attitudes 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values, and personal characteristics that are crucial for excellence in a job or role 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They differentiate superior performance from mere competence 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Enabling individuals to excel, contribute significantly to their own success, and positively impact the success of their organisations</a:t>
            </a:r>
          </a:p>
        </p:txBody>
      </p:sp>
      <p:pic>
        <p:nvPicPr>
          <p:cNvPr id="6" name="Picture 5" descr="A mountain range with snow covered mountains in the background&#10;&#10;Description automatically generated">
            <a:extLst>
              <a:ext uri="{FF2B5EF4-FFF2-40B4-BE49-F238E27FC236}">
                <a16:creationId xmlns:a16="http://schemas.microsoft.com/office/drawing/2014/main" id="{A3C67624-EEB5-DCBC-BD8D-AF4BD5FDFE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70678"/>
            <a:ext cx="4478482" cy="5187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324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8000">
              <a:srgbClr val="00B0F0">
                <a:lumMod val="36000"/>
                <a:lumOff val="64000"/>
              </a:srgbClr>
            </a:gs>
            <a:gs pos="93000">
              <a:srgbClr val="FFC000">
                <a:alpha val="14000"/>
                <a:lumMod val="90000"/>
              </a:srgbClr>
            </a:gs>
            <a:gs pos="0">
              <a:srgbClr val="00B050">
                <a:alpha val="61000"/>
                <a:lumMod val="51000"/>
                <a:lumOff val="49000"/>
              </a:srgbClr>
            </a:gs>
            <a:gs pos="69000">
              <a:srgbClr val="FFFF00">
                <a:lumMod val="78000"/>
                <a:lumOff val="22000"/>
                <a:alpha val="18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B9659-112F-B696-4422-3233160DC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120"/>
            <a:ext cx="12192000" cy="1015999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600" b="1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00" b="1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Effective planning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C3287E-8D60-0179-EEB0-37338CD8FE9D}"/>
              </a:ext>
            </a:extLst>
          </p:cNvPr>
          <p:cNvSpPr txBox="1"/>
          <p:nvPr/>
        </p:nvSpPr>
        <p:spPr>
          <a:xfrm>
            <a:off x="6196959" y="2282903"/>
            <a:ext cx="5546776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Effective planning involves prioritising tasks by deciding their importance and urgency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Create a comprehensive task list and organise it based on priority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Georgia Pro" panose="02040502050405020303" pitchFamily="18" charset="0"/>
                <a:ea typeface="MS Mincho" panose="02020609040205080304" pitchFamily="49" charset="-128"/>
                <a:cs typeface="Arial" panose="020B0604020202020204" pitchFamily="34" charset="0"/>
              </a:rPr>
              <a:t>distinguishing between critical and non-critical tasks</a:t>
            </a:r>
          </a:p>
          <a:p>
            <a:endParaRPr lang="en-GB" dirty="0"/>
          </a:p>
        </p:txBody>
      </p:sp>
      <p:pic>
        <p:nvPicPr>
          <p:cNvPr id="5" name="Picture 4" descr="A diagram of steps in planning&#10;&#10;Description automatically generated">
            <a:extLst>
              <a:ext uri="{FF2B5EF4-FFF2-40B4-BE49-F238E27FC236}">
                <a16:creationId xmlns:a16="http://schemas.microsoft.com/office/drawing/2014/main" id="{E2E99AB3-CCA7-1A7A-3ED7-6C14B73460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252" y="1279677"/>
            <a:ext cx="6142252" cy="5578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5459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5E40D-6217-484D-2EFC-AAF472D92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i="0" dirty="0">
                <a:effectLst/>
                <a:latin typeface="Georgia Pro" panose="02040502050405020303" pitchFamily="18" charset="0"/>
                <a:cs typeface="Aldhabi" panose="01000000000000000000" pitchFamily="2" charset="-78"/>
              </a:rPr>
              <a:t>Time Management</a:t>
            </a:r>
            <a:endParaRPr lang="en-GB" sz="3600" b="1" dirty="0">
              <a:latin typeface="Georgia Pro" panose="02040502050405020303" pitchFamily="18" charset="0"/>
              <a:cs typeface="Aldhabi" panose="01000000000000000000" pitchFamily="2" charset="-78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4434A4-76A3-F8DE-B574-0ED49BEAF959}"/>
              </a:ext>
            </a:extLst>
          </p:cNvPr>
          <p:cNvSpPr txBox="1"/>
          <p:nvPr/>
        </p:nvSpPr>
        <p:spPr>
          <a:xfrm>
            <a:off x="6433228" y="2371165"/>
            <a:ext cx="5129719" cy="3370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Arial" panose="020B0604020202020204" pitchFamily="34" charset="0"/>
              </a:rPr>
              <a:t>Time management is making sure your actions help you finish the things you must do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Arial" panose="020B0604020202020204" pitchFamily="34" charset="0"/>
              </a:rPr>
              <a:t>A time management trick goes together with your list of priorities 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Georgia Pro" panose="02040502050405020303" pitchFamily="18" charset="0"/>
                <a:ea typeface="Calibri" panose="020F0502020204030204" pitchFamily="34" charset="0"/>
                <a:cs typeface="Arial" panose="020B0604020202020204" pitchFamily="34" charset="0"/>
              </a:rPr>
              <a:t>With your list of priorities, add time estimates for each task on your list</a:t>
            </a:r>
          </a:p>
        </p:txBody>
      </p:sp>
      <p:pic>
        <p:nvPicPr>
          <p:cNvPr id="5" name="Picture 4" descr="A group of people around a clock&#10;&#10;Description automatically generated">
            <a:extLst>
              <a:ext uri="{FF2B5EF4-FFF2-40B4-BE49-F238E27FC236}">
                <a16:creationId xmlns:a16="http://schemas.microsoft.com/office/drawing/2014/main" id="{051E402A-5EA6-2EE9-497D-7B5BA83ECB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43974"/>
            <a:ext cx="5943600" cy="482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9223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31B7D-727E-3756-3DFC-6DBCF9A4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571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Georgia Pro" panose="02040502050405020303" pitchFamily="18" charset="0"/>
              </a:rPr>
              <a:t>Moving Forward </a:t>
            </a:r>
          </a:p>
        </p:txBody>
      </p:sp>
      <p:pic>
        <p:nvPicPr>
          <p:cNvPr id="4" name="Picture 3" descr="A plant growing through a crack&#10;&#10;Description automatically generated">
            <a:extLst>
              <a:ext uri="{FF2B5EF4-FFF2-40B4-BE49-F238E27FC236}">
                <a16:creationId xmlns:a16="http://schemas.microsoft.com/office/drawing/2014/main" id="{9B8BF1D8-33FA-3165-69D8-122B27A1B8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93134"/>
            <a:ext cx="12192000" cy="5364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3327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3BD4B-3250-2188-7810-9DB830859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27096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Georgia Pro" panose="02040502050405020303" pitchFamily="18" charset="0"/>
              </a:rPr>
              <a:t>Reference</a:t>
            </a:r>
            <a:r>
              <a:rPr lang="en-GB" sz="3600" dirty="0">
                <a:latin typeface="Georgia Pro" panose="02040502050405020303" pitchFamily="18" charset="0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78602E-63A3-3091-9CCD-1CC760477407}"/>
              </a:ext>
            </a:extLst>
          </p:cNvPr>
          <p:cNvSpPr txBox="1"/>
          <p:nvPr/>
        </p:nvSpPr>
        <p:spPr>
          <a:xfrm>
            <a:off x="299720" y="820452"/>
            <a:ext cx="1159256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https://uk.linkedin.com/in/bernardmarr?trk=article-ssr-frontend-pulse_publisher-author-card</a:t>
            </a:r>
            <a:endParaRPr lang="en-GB" dirty="0"/>
          </a:p>
          <a:p>
            <a:pPr marL="342900" indent="-342900">
              <a:buAutoNum type="arabicParenR" startAt="2"/>
            </a:pPr>
            <a:endParaRPr lang="en-GB" dirty="0"/>
          </a:p>
          <a:p>
            <a:pPr marL="342900" indent="-342900">
              <a:buAutoNum type="arabicParenR" startAt="2"/>
            </a:pP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https://www.seatradecruiseevents.com/virtual/en/agenda/tech-innovation.html</a:t>
            </a:r>
            <a:endParaRPr lang="en-GB" dirty="0"/>
          </a:p>
          <a:p>
            <a:pPr marL="342900" indent="-342900">
              <a:buAutoNum type="arabicParenR" startAt="2"/>
            </a:pPr>
            <a:endParaRPr lang="en-GB" dirty="0"/>
          </a:p>
          <a:p>
            <a:pPr marL="342900" indent="-342900">
              <a:buFontTx/>
              <a:buAutoNum type="arabicParenR" startAt="2"/>
            </a:pPr>
            <a:r>
              <a:rPr lang="en-GB" sz="1800" kern="1400" spc="-50" dirty="0">
                <a:effectLst/>
                <a:latin typeface="Calibri" panose="020F0502020204030204" pitchFamily="34" charset="0"/>
                <a:ea typeface="MS Mincho" panose="02020609040205080304" pitchFamily="49" charset="-128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www.forbes.com/sites/serenitygibbons/2022/03/01/why-big-and-complex-busin</a:t>
            </a:r>
            <a:endParaRPr lang="en-GB" sz="1800" kern="1400" spc="-50" dirty="0">
              <a:effectLst/>
              <a:latin typeface="Calibri" panose="020F050202020403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AutoNum type="arabicParenR" startAt="2"/>
            </a:pPr>
            <a:endParaRPr lang="en-GB" dirty="0"/>
          </a:p>
          <a:p>
            <a:r>
              <a:rPr lang="en-GB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4) https://www.pinterest.co.uk/pin/monday-morning-tips-for-you-steps-in-how-to-problem-solve-problemsolve-business-startups-development-be--711779916079904393/</a:t>
            </a:r>
            <a:endParaRPr lang="en-GB" dirty="0"/>
          </a:p>
          <a:p>
            <a:endParaRPr lang="en-GB" kern="1400" spc="-50" dirty="0">
              <a:solidFill>
                <a:srgbClr val="595959"/>
              </a:solidFill>
              <a:latin typeface="Calibri" panose="020F050202020403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indent="-342900">
              <a:buAutoNum type="arabicParenR" startAt="7"/>
            </a:pPr>
            <a:r>
              <a:rPr lang="en-GB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Making change work... while the work keeps changing | IBM </a:t>
            </a:r>
            <a:endParaRPr lang="en-GB" dirty="0"/>
          </a:p>
          <a:p>
            <a:r>
              <a:rPr lang="en-GB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Changemaker Hub | UON (northampton.ac.uk)</a:t>
            </a:r>
            <a:endParaRPr lang="en-GB" dirty="0"/>
          </a:p>
          <a:p>
            <a:r>
              <a:rPr lang="en-GB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Be a Change Maker. The Definitive Guide - The Big Bang Partnership</a:t>
            </a:r>
            <a:endParaRPr lang="en-GB" dirty="0"/>
          </a:p>
          <a:p>
            <a:endParaRPr lang="en-GB" dirty="0"/>
          </a:p>
          <a:p>
            <a:pPr marL="342900" indent="-342900">
              <a:buAutoNum type="arabicParenR" startAt="8"/>
            </a:pPr>
            <a:r>
              <a:rPr lang="en-GB" dirty="0"/>
              <a:t>ttps://www.ibm.com/downloads/cas/XPKORGDO</a:t>
            </a:r>
          </a:p>
          <a:p>
            <a:pPr marL="342900" indent="-342900">
              <a:buAutoNum type="arabicParenR" startAt="8"/>
            </a:pPr>
            <a:endParaRPr lang="en-GB" dirty="0"/>
          </a:p>
          <a:p>
            <a:pPr marL="342900" indent="-342900">
              <a:buAutoNum type="arabicParenR" startAt="8"/>
            </a:pPr>
            <a:r>
              <a:rPr lang="en-GB" dirty="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GitHub - </a:t>
            </a:r>
            <a:r>
              <a:rPr lang="en-GB" dirty="0" err="1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octoai</a:t>
            </a:r>
            <a:r>
              <a:rPr lang="en-GB" dirty="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/octo.ai: The analytics hypervisor, an operating system to manage all your analytics needs and licensed under Apache 2.0 License.</a:t>
            </a:r>
            <a:endParaRPr lang="en-GB" dirty="0"/>
          </a:p>
          <a:p>
            <a:r>
              <a:rPr lang="en-GB" dirty="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 analytics leader OCTO Lands in Japan With Brand New Offices | AI-</a:t>
            </a:r>
            <a:r>
              <a:rPr lang="en-GB" dirty="0" err="1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TechPark</a:t>
            </a:r>
            <a:endParaRPr lang="en-GB" dirty="0"/>
          </a:p>
          <a:p>
            <a:r>
              <a:rPr lang="en-GB" dirty="0"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http://www.careertojobs.com</a:t>
            </a:r>
            <a:r>
              <a:rPr lang="en-GB" dirty="0"/>
              <a:t>  (communication)</a:t>
            </a:r>
          </a:p>
          <a:p>
            <a:r>
              <a:rPr lang="en-GB" dirty="0"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https://supplychaingamechanger.com/how-artificial-intelligence-ai-will-change-decision-making-for-businesses/</a:t>
            </a:r>
            <a:endParaRPr lang="en-GB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30256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09459-904C-6A1B-DEAF-C04681FB0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678" y="187843"/>
            <a:ext cx="10515600" cy="1325563"/>
          </a:xfrm>
        </p:spPr>
        <p:txBody>
          <a:bodyPr/>
          <a:lstStyle/>
          <a:p>
            <a:pPr algn="ctr"/>
            <a:r>
              <a:rPr lang="en-GB" sz="4400" b="1" dirty="0">
                <a:latin typeface="Georgia Pro" panose="02040502050405020303" pitchFamily="18" charset="0"/>
              </a:rPr>
              <a:t>Reference</a:t>
            </a:r>
            <a:r>
              <a:rPr lang="en-GB" sz="4400" dirty="0">
                <a:latin typeface="Georgia Pro" panose="02040502050405020303" pitchFamily="18" charset="0"/>
              </a:rPr>
              <a:t> </a:t>
            </a:r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142202-A91D-C3D7-F19D-52EAA6AEE6EA}"/>
              </a:ext>
            </a:extLst>
          </p:cNvPr>
          <p:cNvSpPr txBox="1"/>
          <p:nvPr/>
        </p:nvSpPr>
        <p:spPr>
          <a:xfrm>
            <a:off x="1190482" y="1385868"/>
            <a:ext cx="105156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11) Innovation Marketing (bu.ac.th)</a:t>
            </a:r>
            <a:endParaRPr lang="en-GB" sz="2000" u="sng" dirty="0"/>
          </a:p>
          <a:p>
            <a:r>
              <a:rPr lang="en-GB" sz="2000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Market Research: What it Is, Methods, Types &amp; Examples | </a:t>
            </a:r>
            <a:r>
              <a:rPr lang="en-GB" sz="2000" u="sng" dirty="0" err="1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QuestionPro</a:t>
            </a:r>
            <a:endParaRPr lang="en-GB" sz="2000" u="sng" dirty="0"/>
          </a:p>
          <a:p>
            <a:r>
              <a:rPr lang="en-GB" sz="2000" u="sng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12) Stanford-Design-Thinking-Process.jpg (2190×1250) (dell.com)</a:t>
            </a:r>
            <a:r>
              <a:rPr lang="en-GB" sz="2000" u="sng" dirty="0"/>
              <a:t> (imagine)</a:t>
            </a:r>
          </a:p>
          <a:p>
            <a:endParaRPr lang="en-GB" sz="2000" u="sng" dirty="0"/>
          </a:p>
          <a:p>
            <a:r>
              <a:rPr lang="en-GB" sz="2000" u="sng" dirty="0"/>
              <a:t>14) </a:t>
            </a:r>
            <a:r>
              <a:rPr lang="en-GB" sz="2000" u="sng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https://www.pinterest.com/pin/590886413615194034/</a:t>
            </a:r>
            <a:r>
              <a:rPr lang="en-GB" sz="2000" u="sng" dirty="0"/>
              <a:t> (imagine)</a:t>
            </a:r>
          </a:p>
          <a:p>
            <a:r>
              <a:rPr lang="en-GB" sz="2000" u="sng" dirty="0"/>
              <a:t>15) </a:t>
            </a:r>
            <a:r>
              <a:rPr lang="en-GB" sz="2000" u="sng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https://www.slideserve.com/jadon/introse-introduction-to-software-engineering</a:t>
            </a:r>
            <a:r>
              <a:rPr lang="en-GB" sz="2000" u="sng" dirty="0"/>
              <a:t> (imagine)</a:t>
            </a:r>
          </a:p>
          <a:p>
            <a:endParaRPr lang="en-GB" dirty="0"/>
          </a:p>
          <a:p>
            <a:r>
              <a:rPr lang="en-GB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17) https://www.flickr.com/photos/say0927/6953642680/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(</a:t>
            </a:r>
            <a:r>
              <a:rPr lang="en-GB" i="0" dirty="0">
                <a:effectLst/>
                <a:latin typeface="Noto Sans" panose="020B0502040504020204" pitchFamily="34" charset="0"/>
              </a:rPr>
              <a:t>Updated June 25, 2022)</a:t>
            </a:r>
          </a:p>
          <a:p>
            <a:r>
              <a:rPr lang="en-GB" dirty="0">
                <a:latin typeface="Noto Sans" panose="020B0502040504020204" pitchFamily="34" charset="0"/>
              </a:rPr>
              <a:t>19) </a:t>
            </a:r>
            <a:r>
              <a:rPr lang="en-GB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 Breakdown of Social Media Platforms and Their Uses - </a:t>
            </a:r>
            <a:r>
              <a:rPr lang="en-GB" dirty="0" err="1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Futurpreneur</a:t>
            </a:r>
            <a:r>
              <a:rPr lang="en-GB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Canada</a:t>
            </a:r>
            <a:endParaRPr lang="en-GB" dirty="0"/>
          </a:p>
          <a:p>
            <a:endParaRPr lang="en-GB" dirty="0"/>
          </a:p>
          <a:p>
            <a:pPr marL="342900" indent="-342900">
              <a:buAutoNum type="arabicParenR" startAt="20"/>
            </a:pPr>
            <a:r>
              <a:rPr lang="it-IT" dirty="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Social Media (strategic-planet.com)</a:t>
            </a:r>
            <a:endParaRPr lang="it-IT" dirty="0"/>
          </a:p>
          <a:p>
            <a:r>
              <a:rPr lang="en-GB" dirty="0"/>
              <a:t>22) </a:t>
            </a:r>
            <a:r>
              <a:rPr lang="en-GB" dirty="0">
                <a:hlinkClick r:id="rId10"/>
              </a:rPr>
              <a:t>https://th.bing.com/th/id/OIP.tO0WeFoMXgJL9JagNloaAgHaGk?w=193&amp;h=180&amp;c=7&amp;r=0&amp;o=5&amp;dpr=1.4&amp;pid=1.7</a:t>
            </a:r>
            <a:endParaRPr lang="en-GB" dirty="0"/>
          </a:p>
          <a:p>
            <a:r>
              <a:rPr lang="en-GB" dirty="0"/>
              <a:t>23) </a:t>
            </a:r>
            <a:r>
              <a:rPr lang="en-GB" dirty="0">
                <a:hlinkClick r:id="rId11"/>
              </a:rPr>
              <a:t>https://th.bing.com/th/id/OIP.AtPjBBtxm1t__PhVSHFY8QHaEJ?pid=ImgDet&amp;rs=1</a:t>
            </a:r>
            <a:endParaRPr lang="en-GB" dirty="0"/>
          </a:p>
          <a:p>
            <a:r>
              <a:rPr lang="en-GB" dirty="0"/>
              <a:t>24) https://i.ytimg.com/vi/asuJKzspAlg/maxresdefault.jpg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31104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8000">
              <a:srgbClr val="00B0F0">
                <a:lumMod val="36000"/>
                <a:lumOff val="64000"/>
              </a:srgbClr>
            </a:gs>
            <a:gs pos="93000">
              <a:srgbClr val="FFC000">
                <a:alpha val="14000"/>
                <a:lumMod val="90000"/>
              </a:srgbClr>
            </a:gs>
            <a:gs pos="0">
              <a:srgbClr val="00B050">
                <a:alpha val="61000"/>
                <a:lumMod val="51000"/>
                <a:lumOff val="49000"/>
              </a:srgbClr>
            </a:gs>
            <a:gs pos="69000">
              <a:srgbClr val="FFFF00">
                <a:lumMod val="78000"/>
                <a:lumOff val="22000"/>
                <a:alpha val="18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001EA-72D9-03BB-CA89-424EE0D88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87839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latin typeface="Walbaum Display Heavy" panose="02070A03090703020303" pitchFamily="18" charset="0"/>
                <a:ea typeface="Segoe UI Black" panose="020B0A02040204020203" pitchFamily="34" charset="0"/>
                <a:cs typeface="Dubai" panose="020B0503030403030204" pitchFamily="34" charset="-78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3530186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2805</TotalTime>
  <Words>1335</Words>
  <Application>Microsoft Office PowerPoint</Application>
  <PresentationFormat>Widescreen</PresentationFormat>
  <Paragraphs>144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7" baseType="lpstr">
      <vt:lpstr>Arial</vt:lpstr>
      <vt:lpstr>Calibri</vt:lpstr>
      <vt:lpstr>Calibri Light</vt:lpstr>
      <vt:lpstr>EB Garamond ExtraBold</vt:lpstr>
      <vt:lpstr>Elephant Pro</vt:lpstr>
      <vt:lpstr>Georgia Pro</vt:lpstr>
      <vt:lpstr>Noto Sans</vt:lpstr>
      <vt:lpstr>Symbol</vt:lpstr>
      <vt:lpstr>Walbaum Display Heavy</vt:lpstr>
      <vt:lpstr>Office Theme</vt:lpstr>
      <vt:lpstr> Reflective Journal Poster</vt:lpstr>
      <vt:lpstr>Introducing Innovation </vt:lpstr>
      <vt:lpstr>Understanding Innovation </vt:lpstr>
      <vt:lpstr>How Innovation Change the World</vt:lpstr>
      <vt:lpstr>solves complex business problems </vt:lpstr>
      <vt:lpstr>Innovation benefits to business leaders</vt:lpstr>
      <vt:lpstr>Change Maker</vt:lpstr>
      <vt:lpstr>PowerPoint Presentation</vt:lpstr>
      <vt:lpstr>Change Makers in Communication </vt:lpstr>
      <vt:lpstr>                                  Finding New Ideas </vt:lpstr>
      <vt:lpstr>Market Research</vt:lpstr>
      <vt:lpstr>The Practice Changemaker</vt:lpstr>
      <vt:lpstr> Active listening  </vt:lpstr>
      <vt:lpstr>PowerPoint Presentation</vt:lpstr>
      <vt:lpstr>The Practice Changemaker</vt:lpstr>
      <vt:lpstr> Setting Goals </vt:lpstr>
      <vt:lpstr>Social Media </vt:lpstr>
      <vt:lpstr>Social media data</vt:lpstr>
      <vt:lpstr> Understand the different platforms and their uses </vt:lpstr>
      <vt:lpstr> managing social media </vt:lpstr>
      <vt:lpstr> Contribute to someone's success, </vt:lpstr>
      <vt:lpstr> Effective planning </vt:lpstr>
      <vt:lpstr>Time Management</vt:lpstr>
      <vt:lpstr>Moving Forward </vt:lpstr>
      <vt:lpstr>Reference </vt:lpstr>
      <vt:lpstr>Reference 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Journal Postre</dc:title>
  <dc:creator>Paul Roseway</dc:creator>
  <cp:lastModifiedBy>Paul Roseway</cp:lastModifiedBy>
  <cp:revision>5</cp:revision>
  <dcterms:created xsi:type="dcterms:W3CDTF">2023-07-15T14:54:56Z</dcterms:created>
  <dcterms:modified xsi:type="dcterms:W3CDTF">2023-07-20T09:24:53Z</dcterms:modified>
</cp:coreProperties>
</file>