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9"/>
  </p:notesMasterIdLst>
  <p:handoutMasterIdLst>
    <p:handoutMasterId r:id="rId30"/>
  </p:handoutMasterIdLst>
  <p:sldIdLst>
    <p:sldId id="256" r:id="rId4"/>
    <p:sldId id="257" r:id="rId5"/>
    <p:sldId id="269" r:id="rId6"/>
    <p:sldId id="270" r:id="rId7"/>
    <p:sldId id="272" r:id="rId8"/>
    <p:sldId id="273" r:id="rId9"/>
    <p:sldId id="274" r:id="rId10"/>
    <p:sldId id="275" r:id="rId11"/>
    <p:sldId id="289" r:id="rId12"/>
    <p:sldId id="290" r:id="rId13"/>
    <p:sldId id="277" r:id="rId14"/>
    <p:sldId id="291" r:id="rId15"/>
    <p:sldId id="292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68" r:id="rId2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205" autoAdjust="0"/>
  </p:normalViewPr>
  <p:slideViewPr>
    <p:cSldViewPr>
      <p:cViewPr varScale="1">
        <p:scale>
          <a:sx n="75" d="100"/>
          <a:sy n="75" d="100"/>
        </p:scale>
        <p:origin x="1666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11/11/2017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3" tIns="44887" rIns="89773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3" tIns="44887" rIns="89773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https://codepen.io/lmgonzalves/pen/KaWaJO?editors=1100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https://codepen.io/erikterwan/pen/EVzeRP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https://codepen.io/g13nn/pen/eHGEF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https://www.w3schools.com/howto/howto_css_menu_icon.asp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0361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https://madebymike.com.au/writing/fluid-type-calc-examples/</a:t>
            </a:r>
          </a:p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https://css-tricks.com/snippets/css/fluid-typography/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975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http://tutorials.jenkov.com/svg/svg-viewport-view-box.html</a:t>
            </a:r>
          </a:p>
          <a:p>
            <a:r>
              <a:rPr lang="en-GB" dirty="0"/>
              <a:t>https://css-tricks.com/scale-svg/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0262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https://css-tricks.com/data-uris/</a:t>
            </a:r>
          </a:p>
          <a:p>
            <a:r>
              <a:rPr lang="en-GB" dirty="0"/>
              <a:t>https://developer.mozilla.org/en-US/docs/Web/HTTP/data_URIs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485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11/11/2017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11/11/2017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11/11/2017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11/11/2017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embedresponsively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type-scale.com/" TargetMode="External"/><Relationship Id="rId2" Type="http://schemas.openxmlformats.org/officeDocument/2006/relationships/hyperlink" Target="http://www.modularscal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adebymike.com.au/writing/fluid-type-calc-examples/" TargetMode="External"/><Relationship Id="rId5" Type="http://schemas.openxmlformats.org/officeDocument/2006/relationships/hyperlink" Target="https://github.com/zellwk/typi" TargetMode="External"/><Relationship Id="rId4" Type="http://schemas.openxmlformats.org/officeDocument/2006/relationships/hyperlink" Target="http://www.w3schools.com/cssref/css_units.asp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ebtypography.net/2.1.2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ss-tricks.com/almanac/properties/l/line-height/" TargetMode="External"/><Relationship Id="rId2" Type="http://schemas.openxmlformats.org/officeDocument/2006/relationships/hyperlink" Target="http://www.creativebloq.com/rwd/expert-responsive-typography-tips-101517572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github.com/typekit/webfontloader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madebymike.com.au/writing/fluid-type-calc-example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eativebloq.com/rwd/expert-responsive-typography-tips-101517572" TargetMode="External"/><Relationship Id="rId7" Type="http://schemas.openxmlformats.org/officeDocument/2006/relationships/hyperlink" Target="http://alistapart.com/article/more-meaningful-typography" TargetMode="External"/><Relationship Id="rId2" Type="http://schemas.openxmlformats.org/officeDocument/2006/relationships/hyperlink" Target="https://www.typetester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bdesign.tutsplus.com/tutorials/the-lazy-persons-guide-to-responsive-typography--cms-22822" TargetMode="External"/><Relationship Id="rId5" Type="http://schemas.openxmlformats.org/officeDocument/2006/relationships/hyperlink" Target="https://ia.net/know-how/responsive-typography-the-basics" TargetMode="External"/><Relationship Id="rId4" Type="http://schemas.openxmlformats.org/officeDocument/2006/relationships/hyperlink" Target="https://zellwk.com/blog/responsive-typography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SVG+Converters&amp;oq=SVG+Converters&amp;aqs=chrome..69i57j0l2.703j0j7&amp;sourceid=chrome&amp;ie=UTF-8" TargetMode="External"/><Relationship Id="rId2" Type="http://schemas.openxmlformats.org/officeDocument/2006/relationships/hyperlink" Target="http://www.w3schools.com/svg/default.asp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editor.method.ac/" TargetMode="External"/><Relationship Id="rId7" Type="http://schemas.openxmlformats.org/officeDocument/2006/relationships/hyperlink" Target="https://convertio.co/png-svg/" TargetMode="External"/><Relationship Id="rId2" Type="http://schemas.openxmlformats.org/officeDocument/2006/relationships/hyperlink" Target="http://www.drawsvg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.online-convert.com/convert-to-svg" TargetMode="External"/><Relationship Id="rId5" Type="http://schemas.openxmlformats.org/officeDocument/2006/relationships/hyperlink" Target="https://icomoon.io/" TargetMode="External"/><Relationship Id="rId4" Type="http://schemas.openxmlformats.org/officeDocument/2006/relationships/hyperlink" Target="http://www.flaticon.com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dataurl.net/#about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dev.mobify.com/blog/data-uris-are-slow-on-mobile/" TargetMode="External"/><Relationship Id="rId4" Type="http://schemas.openxmlformats.org/officeDocument/2006/relationships/hyperlink" Target="https://benfrain.com/is-it-worth-using-data-uris-for-image-assets/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github.com/Modernizr/Modernizr/wiki/HTML5-Cross-Browser-Polyfills" TargetMode="External"/><Relationship Id="rId2" Type="http://schemas.openxmlformats.org/officeDocument/2006/relationships/hyperlink" Target="http://caniuse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html5please.com/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602288" cy="1828800"/>
          </a:xfrm>
        </p:spPr>
        <p:txBody>
          <a:bodyPr>
            <a:normAutofit/>
          </a:bodyPr>
          <a:lstStyle/>
          <a:p>
            <a:r>
              <a:rPr lang="en-GB" dirty="0"/>
              <a:t>Responsive Web Design II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4b: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06-Nov-2017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Prioritising and Offsetting Content</a:t>
            </a:r>
          </a:p>
          <a:p>
            <a:r>
              <a:rPr lang="en-GB" dirty="0"/>
              <a:t>Responsive Typography</a:t>
            </a:r>
          </a:p>
          <a:p>
            <a:r>
              <a:rPr lang="en-GB" dirty="0"/>
              <a:t>More on Responsive Images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Prioritising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/>
          </a:bodyPr>
          <a:lstStyle/>
          <a:p>
            <a:r>
              <a:rPr lang="en-GB" sz="2800" dirty="0"/>
              <a:t>In RWD Grids, you can prioritise content by shifting columns (changing the order) to the left/right.</a:t>
            </a:r>
          </a:p>
          <a:p>
            <a:r>
              <a:rPr lang="en-GB" sz="2800" dirty="0"/>
              <a:t>For example, the following layout may be okay for larger screens:</a:t>
            </a:r>
          </a:p>
          <a:p>
            <a:pPr>
              <a:spcBef>
                <a:spcPts val="2400"/>
              </a:spcBef>
            </a:pPr>
            <a:r>
              <a:rPr lang="en-GB" sz="2800" dirty="0"/>
              <a:t>But on smaller screens, you want:</a:t>
            </a:r>
          </a:p>
          <a:p>
            <a:endParaRPr lang="en-GB" sz="2800" dirty="0"/>
          </a:p>
          <a:p>
            <a:endParaRPr lang="en-GB" sz="28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3491880" y="3140968"/>
          <a:ext cx="5274168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5841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899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Sidebar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6228184" y="3933056"/>
          <a:ext cx="2736304" cy="7366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736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dirty="0"/>
                        <a:t>Content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Sidebar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591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Prioritising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You can use CSS to change this order so that the content section displays second on larger screens using:</a:t>
            </a:r>
          </a:p>
          <a:p>
            <a:r>
              <a:rPr lang="en-GB" sz="3200" dirty="0"/>
              <a:t>CSS Float</a:t>
            </a:r>
          </a:p>
          <a:p>
            <a:r>
              <a:rPr lang="en-GB" sz="3200" dirty="0"/>
              <a:t>CSS Positioning i.e. left and right properties</a:t>
            </a:r>
          </a:p>
          <a:p>
            <a:r>
              <a:rPr lang="en-GB" sz="3200" dirty="0"/>
              <a:t>CSS Flexbox.</a:t>
            </a:r>
          </a:p>
          <a:p>
            <a:r>
              <a:rPr lang="en-GB" sz="2800" dirty="0"/>
              <a:t>Say you have the following HTML 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="content"&gt;&lt;/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pPr marL="1051560" lvl="3" indent="0">
              <a:buClr>
                <a:srgbClr val="EB641B"/>
              </a:buClr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="sidebar"&gt;&lt;/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7900" dirty="0"/>
          </a:p>
          <a:p>
            <a:pPr marL="0" indent="0">
              <a:buNone/>
            </a:pP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746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Question: The Hamburger Menu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Hamburger Menu?</a:t>
            </a:r>
          </a:p>
        </p:txBody>
      </p:sp>
    </p:spTree>
    <p:extLst>
      <p:ext uri="{BB962C8B-B14F-4D97-AF65-F5344CB8AC3E}">
        <p14:creationId xmlns:p14="http://schemas.microsoft.com/office/powerpoint/2010/main" val="1444887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Question: CSS Relative Units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rem and </a:t>
            </a:r>
            <a:r>
              <a:rPr lang="en-GB" dirty="0" err="1"/>
              <a:t>em</a:t>
            </a:r>
            <a:r>
              <a:rPr lang="en-GB" dirty="0"/>
              <a:t> units and what is the difference between them?</a:t>
            </a:r>
          </a:p>
        </p:txBody>
      </p:sp>
    </p:spTree>
    <p:extLst>
      <p:ext uri="{BB962C8B-B14F-4D97-AF65-F5344CB8AC3E}">
        <p14:creationId xmlns:p14="http://schemas.microsoft.com/office/powerpoint/2010/main" val="271823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Question: Browser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the difference between Graceful Degradation and Progressive Enhancement?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987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Responsive </a:t>
            </a:r>
            <a:r>
              <a:rPr lang="en-GB" dirty="0" err="1"/>
              <a:t>iFrames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iFrames</a:t>
            </a:r>
            <a:r>
              <a:rPr lang="en-GB" dirty="0"/>
              <a:t> are useful for embedding third party content in the page e.g. </a:t>
            </a:r>
            <a:r>
              <a:rPr lang="en-GB" dirty="0" err="1"/>
              <a:t>youTube</a:t>
            </a:r>
            <a:r>
              <a:rPr lang="en-GB" dirty="0"/>
              <a:t>, Vimeo, Google maps, etc.</a:t>
            </a:r>
          </a:p>
          <a:p>
            <a:r>
              <a:rPr lang="en-GB" dirty="0"/>
              <a:t>Most times the embedded link you copy will include a fixed width and height and some of the older attributes that are no longer supported.</a:t>
            </a:r>
          </a:p>
          <a:p>
            <a:r>
              <a:rPr lang="en-GB" dirty="0"/>
              <a:t>There is a very simple solution:</a:t>
            </a:r>
          </a:p>
          <a:p>
            <a:pPr lvl="1"/>
            <a:r>
              <a:rPr lang="en-GB" dirty="0">
                <a:hlinkClick r:id="rId2"/>
              </a:rPr>
              <a:t>http://embedresponsively.com/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It will convert the URL link you wish to embed to a responsive format.</a:t>
            </a:r>
          </a:p>
        </p:txBody>
      </p:sp>
    </p:spTree>
    <p:extLst>
      <p:ext uri="{BB962C8B-B14F-4D97-AF65-F5344CB8AC3E}">
        <p14:creationId xmlns:p14="http://schemas.microsoft.com/office/powerpoint/2010/main" val="1182887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Responsive Typography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Size your body text appropriately</a:t>
            </a:r>
          </a:p>
          <a:p>
            <a:pPr lvl="1"/>
            <a:r>
              <a:rPr lang="en-GB" dirty="0"/>
              <a:t>Scale font-size proportionally as screen size changes</a:t>
            </a:r>
          </a:p>
          <a:p>
            <a:pPr lvl="1"/>
            <a:r>
              <a:rPr lang="en-GB" dirty="0"/>
              <a:t>Use a font scale. See </a:t>
            </a:r>
            <a:r>
              <a:rPr lang="en-GB" dirty="0">
                <a:hlinkClick r:id="rId2"/>
              </a:rPr>
              <a:t>Modular Scale</a:t>
            </a:r>
            <a:r>
              <a:rPr lang="en-GB" dirty="0"/>
              <a:t> | </a:t>
            </a:r>
            <a:r>
              <a:rPr lang="en-GB" dirty="0">
                <a:hlinkClick r:id="rId3"/>
              </a:rPr>
              <a:t>Type Scale</a:t>
            </a:r>
            <a:endParaRPr lang="en-GB" dirty="0"/>
          </a:p>
          <a:p>
            <a:pPr lvl="1"/>
            <a:r>
              <a:rPr lang="en-GB" dirty="0"/>
              <a:t>Use </a:t>
            </a:r>
            <a:r>
              <a:rPr lang="en-GB" dirty="0">
                <a:hlinkClick r:id="rId4"/>
              </a:rPr>
              <a:t>relative typographic units</a:t>
            </a:r>
            <a:r>
              <a:rPr lang="en-GB" dirty="0"/>
              <a:t> and know the difference between </a:t>
            </a:r>
            <a:r>
              <a:rPr lang="en-GB" b="1" dirty="0"/>
              <a:t>rem</a:t>
            </a:r>
            <a:r>
              <a:rPr lang="en-GB" dirty="0"/>
              <a:t> (root </a:t>
            </a:r>
            <a:r>
              <a:rPr lang="en-GB" dirty="0" err="1"/>
              <a:t>em</a:t>
            </a:r>
            <a:r>
              <a:rPr lang="en-GB" dirty="0"/>
              <a:t>) and </a:t>
            </a:r>
            <a:r>
              <a:rPr lang="en-GB" b="1" dirty="0" err="1"/>
              <a:t>em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There is a very useful </a:t>
            </a:r>
            <a:r>
              <a:rPr lang="en-GB" dirty="0" err="1"/>
              <a:t>mixin</a:t>
            </a:r>
            <a:r>
              <a:rPr lang="en-GB" dirty="0"/>
              <a:t> library, </a:t>
            </a:r>
            <a:r>
              <a:rPr lang="en-GB" b="1" dirty="0">
                <a:hlinkClick r:id="rId5"/>
              </a:rPr>
              <a:t>$</a:t>
            </a:r>
            <a:r>
              <a:rPr lang="en-GB" b="1" dirty="0" err="1">
                <a:hlinkClick r:id="rId5"/>
              </a:rPr>
              <a:t>typi</a:t>
            </a:r>
            <a:r>
              <a:rPr lang="en-GB" dirty="0"/>
              <a:t>, but we will also create one based on </a:t>
            </a:r>
            <a:r>
              <a:rPr lang="en-GB" dirty="0">
                <a:hlinkClick r:id="rId6"/>
              </a:rPr>
              <a:t>Mike </a:t>
            </a:r>
            <a:r>
              <a:rPr lang="en-GB" dirty="0" err="1">
                <a:hlinkClick r:id="rId6"/>
              </a:rPr>
              <a:t>Riethmuller</a:t>
            </a:r>
            <a:r>
              <a:rPr lang="en-GB" dirty="0" err="1"/>
              <a:t>’s</a:t>
            </a:r>
            <a:r>
              <a:rPr lang="en-GB" dirty="0"/>
              <a:t> formula.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9040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Responsive Typography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Consider the reader</a:t>
            </a:r>
          </a:p>
          <a:p>
            <a:pPr lvl="1"/>
            <a:r>
              <a:rPr lang="en-GB" dirty="0"/>
              <a:t>Smaller devices tend to be held closer to the face</a:t>
            </a:r>
          </a:p>
          <a:p>
            <a:pPr lvl="1"/>
            <a:r>
              <a:rPr lang="en-GB" dirty="0"/>
              <a:t>Larger devices are used further away.</a:t>
            </a:r>
          </a:p>
          <a:p>
            <a:pPr lvl="1"/>
            <a:r>
              <a:rPr lang="en-GB" dirty="0"/>
              <a:t>Adjust based on </a:t>
            </a:r>
            <a:r>
              <a:rPr lang="en-GB" b="1" i="1" dirty="0"/>
              <a:t>how the user will consume the content</a:t>
            </a:r>
          </a:p>
          <a:p>
            <a:r>
              <a:rPr lang="en-GB" dirty="0"/>
              <a:t>Watch the width of text blocks</a:t>
            </a:r>
          </a:p>
          <a:p>
            <a:pPr lvl="1"/>
            <a:r>
              <a:rPr lang="en-GB" dirty="0"/>
              <a:t>Think how many words fit on a line – too many or too few? </a:t>
            </a:r>
          </a:p>
          <a:p>
            <a:pPr lvl="1"/>
            <a:r>
              <a:rPr lang="en-GB" dirty="0"/>
              <a:t>A </a:t>
            </a:r>
            <a:r>
              <a:rPr lang="en-GB" dirty="0">
                <a:hlinkClick r:id="rId2"/>
              </a:rPr>
              <a:t>guideline</a:t>
            </a:r>
            <a:r>
              <a:rPr lang="en-GB" dirty="0"/>
              <a:t> of 45 to 75 characters is common.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692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Responsive Typography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Adjust line spacing</a:t>
            </a:r>
          </a:p>
          <a:p>
            <a:pPr lvl="1"/>
            <a:r>
              <a:rPr lang="en-GB" i="1" dirty="0"/>
              <a:t>"No-one enjoys reading between the lines" - </a:t>
            </a:r>
            <a:r>
              <a:rPr lang="en-GB" i="1" dirty="0">
                <a:hlinkClick r:id="rId2"/>
              </a:rPr>
              <a:t>Hoff</a:t>
            </a:r>
            <a:endParaRPr lang="en-GB" i="1" dirty="0"/>
          </a:p>
          <a:p>
            <a:pPr lvl="1"/>
            <a:r>
              <a:rPr lang="en-GB" dirty="0"/>
              <a:t>Keeping lines distinct – scale accordingly and optimise for different breakpoints.</a:t>
            </a:r>
          </a:p>
          <a:p>
            <a:pPr lvl="1"/>
            <a:r>
              <a:rPr lang="en-GB" b="1" dirty="0"/>
              <a:t>Note</a:t>
            </a:r>
            <a:r>
              <a:rPr lang="en-GB" dirty="0"/>
              <a:t>, </a:t>
            </a:r>
            <a:r>
              <a:rPr lang="en-GB" dirty="0">
                <a:hlinkClick r:id="rId3"/>
              </a:rPr>
              <a:t>don’t specify units</a:t>
            </a:r>
            <a:r>
              <a:rPr lang="en-GB" dirty="0"/>
              <a:t> when setting line-height, as this allows child elements to recalculate the line-height.</a:t>
            </a:r>
          </a:p>
          <a:p>
            <a:r>
              <a:rPr lang="en-GB" dirty="0"/>
              <a:t>Use visual variation other than size</a:t>
            </a:r>
          </a:p>
          <a:p>
            <a:pPr lvl="1"/>
            <a:r>
              <a:rPr lang="en-GB" dirty="0"/>
              <a:t>On smaller screens, oversized headings are likely to span multiple lines and push text down.</a:t>
            </a:r>
          </a:p>
          <a:p>
            <a:pPr lvl="1"/>
            <a:r>
              <a:rPr lang="en-GB" dirty="0"/>
              <a:t>Especially for smaller screens, consider using style variations e.g. uppercase, small caps, italic, bold,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697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Responsive Typography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Choose your fonts wisely</a:t>
            </a:r>
          </a:p>
          <a:p>
            <a:pPr lvl="1"/>
            <a:r>
              <a:rPr lang="en-GB" dirty="0"/>
              <a:t>Use web fonts that</a:t>
            </a:r>
          </a:p>
          <a:p>
            <a:pPr lvl="2"/>
            <a:r>
              <a:rPr lang="en-GB" dirty="0"/>
              <a:t>Render well on all platforms and scale well</a:t>
            </a:r>
          </a:p>
          <a:p>
            <a:pPr lvl="2"/>
            <a:r>
              <a:rPr lang="en-GB" dirty="0"/>
              <a:t>Have sufficient Unicode scope for internationalisation</a:t>
            </a:r>
          </a:p>
          <a:p>
            <a:pPr lvl="1"/>
            <a:r>
              <a:rPr lang="en-GB" dirty="0"/>
              <a:t>Don’t load too many fonts – try </a:t>
            </a:r>
            <a:r>
              <a:rPr lang="en-GB" dirty="0" err="1">
                <a:hlinkClick r:id="rId2"/>
              </a:rPr>
              <a:t>Webfontloader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334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Responsive Typography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65592" cy="44958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 simple formula by </a:t>
            </a:r>
            <a:r>
              <a:rPr lang="en-GB" dirty="0">
                <a:hlinkClick r:id="rId3"/>
              </a:rPr>
              <a:t>Mike </a:t>
            </a:r>
            <a:r>
              <a:rPr lang="en-GB" dirty="0" err="1">
                <a:hlinkClick r:id="rId3"/>
              </a:rPr>
              <a:t>Riethmuller</a:t>
            </a:r>
            <a:r>
              <a:rPr lang="en-GB" dirty="0"/>
              <a:t> that uses CSS </a:t>
            </a:r>
            <a:r>
              <a:rPr lang="en-GB" dirty="0" err="1"/>
              <a:t>Calc</a:t>
            </a:r>
            <a:r>
              <a:rPr lang="en-GB" dirty="0"/>
              <a:t>()</a:t>
            </a:r>
          </a:p>
          <a:p>
            <a:pPr marL="320040" lvl="1" indent="0">
              <a:buNone/>
            </a:pPr>
            <a:r>
              <a:rPr lang="en-GB" b="1" dirty="0"/>
              <a:t>Fluid font size </a:t>
            </a:r>
            <a:r>
              <a:rPr lang="en-GB" dirty="0"/>
              <a:t>= </a:t>
            </a:r>
            <a:r>
              <a:rPr lang="en-GB" dirty="0" err="1"/>
              <a:t>calc</a:t>
            </a:r>
            <a:r>
              <a:rPr lang="en-GB" dirty="0"/>
              <a:t>(</a:t>
            </a:r>
            <a:br>
              <a:rPr lang="en-GB" dirty="0"/>
            </a:br>
            <a:r>
              <a:rPr lang="en-GB" dirty="0"/>
              <a:t>	</a:t>
            </a:r>
            <a:r>
              <a:rPr lang="en-GB" b="1" i="1" dirty="0" err="1"/>
              <a:t>min_font_size</a:t>
            </a:r>
            <a:r>
              <a:rPr lang="en-GB" dirty="0"/>
              <a:t> + </a:t>
            </a:r>
            <a:br>
              <a:rPr lang="en-GB" dirty="0"/>
            </a:br>
            <a:r>
              <a:rPr lang="en-GB" dirty="0"/>
              <a:t>	(</a:t>
            </a:r>
            <a:r>
              <a:rPr lang="en-GB" dirty="0" err="1"/>
              <a:t>max_font_size</a:t>
            </a:r>
            <a:r>
              <a:rPr lang="en-GB" dirty="0"/>
              <a:t> – min-font-size) * </a:t>
            </a:r>
            <a:br>
              <a:rPr lang="en-GB" dirty="0"/>
            </a:br>
            <a:r>
              <a:rPr lang="en-GB" dirty="0"/>
              <a:t>	((100vw – min-viewport-width) /</a:t>
            </a:r>
            <a:br>
              <a:rPr lang="en-GB" dirty="0"/>
            </a:br>
            <a:r>
              <a:rPr lang="en-GB" dirty="0"/>
              <a:t>	(max-viewport-width – min-viewport-width))</a:t>
            </a:r>
            <a:br>
              <a:rPr lang="en-GB" dirty="0"/>
            </a:br>
            <a:r>
              <a:rPr lang="en-GB" dirty="0"/>
              <a:t>)</a:t>
            </a:r>
          </a:p>
          <a:p>
            <a:r>
              <a:rPr lang="en-GB" b="1" dirty="0"/>
              <a:t>Note</a:t>
            </a:r>
          </a:p>
          <a:p>
            <a:pPr lvl="1"/>
            <a:r>
              <a:rPr lang="en-GB" dirty="0"/>
              <a:t>Viewport-width is your grid size (min and max)</a:t>
            </a:r>
          </a:p>
          <a:p>
            <a:pPr lvl="1"/>
            <a:r>
              <a:rPr lang="en-GB" dirty="0"/>
              <a:t>All sizes must be the same unit e.g. all </a:t>
            </a:r>
            <a:r>
              <a:rPr lang="en-GB" dirty="0" err="1"/>
              <a:t>px</a:t>
            </a:r>
            <a:r>
              <a:rPr lang="en-GB" dirty="0"/>
              <a:t>, all rem</a:t>
            </a:r>
          </a:p>
          <a:p>
            <a:pPr lvl="1"/>
            <a:r>
              <a:rPr lang="en-GB" dirty="0"/>
              <a:t>No units are used on:</a:t>
            </a:r>
          </a:p>
          <a:p>
            <a:pPr lvl="2"/>
            <a:r>
              <a:rPr lang="en-GB" dirty="0"/>
              <a:t>Max-font-size</a:t>
            </a:r>
          </a:p>
          <a:p>
            <a:pPr lvl="2"/>
            <a:r>
              <a:rPr lang="en-GB" dirty="0"/>
              <a:t>Max-viewport-width – min-viewport-width</a:t>
            </a:r>
          </a:p>
        </p:txBody>
      </p:sp>
    </p:spTree>
    <p:extLst>
      <p:ext uri="{BB962C8B-B14F-4D97-AF65-F5344CB8AC3E}">
        <p14:creationId xmlns:p14="http://schemas.microsoft.com/office/powerpoint/2010/main" val="24097185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Responsive Typography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For more see:</a:t>
            </a:r>
          </a:p>
          <a:p>
            <a:pPr lvl="1"/>
            <a:r>
              <a:rPr lang="en-GB" dirty="0" err="1">
                <a:hlinkClick r:id="rId2"/>
              </a:rPr>
              <a:t>Typetester</a:t>
            </a:r>
            <a:r>
              <a:rPr lang="en-GB" dirty="0"/>
              <a:t>: test and compare different typefaces</a:t>
            </a:r>
          </a:p>
          <a:p>
            <a:pPr lvl="1"/>
            <a:r>
              <a:rPr lang="en-GB" dirty="0">
                <a:hlinkClick r:id="rId3"/>
              </a:rPr>
              <a:t>Responsive typography: 9 top tips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Everything I know about Responsive Web Typography</a:t>
            </a:r>
            <a:endParaRPr lang="en-GB" dirty="0"/>
          </a:p>
          <a:p>
            <a:pPr lvl="1"/>
            <a:r>
              <a:rPr lang="en-GB" dirty="0">
                <a:hlinkClick r:id="rId5"/>
              </a:rPr>
              <a:t>Responsive Typography: The Basics</a:t>
            </a:r>
            <a:endParaRPr lang="en-GB" dirty="0"/>
          </a:p>
          <a:p>
            <a:pPr lvl="1"/>
            <a:r>
              <a:rPr lang="en-GB" dirty="0">
                <a:hlinkClick r:id="rId6"/>
              </a:rPr>
              <a:t>The Lazy Person’s Guide to Responsive Typography</a:t>
            </a:r>
            <a:endParaRPr lang="en-GB" dirty="0"/>
          </a:p>
          <a:p>
            <a:pPr lvl="1"/>
            <a:r>
              <a:rPr lang="en-GB" dirty="0">
                <a:hlinkClick r:id="rId7"/>
              </a:rPr>
              <a:t>More Meaningful Typography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8609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Scalar Vector Graphics (SVG)</a:t>
            </a:r>
          </a:p>
          <a:p>
            <a:r>
              <a:rPr lang="en-GB" dirty="0"/>
              <a:t>Embedded Images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on Responsive Images</a:t>
            </a:r>
          </a:p>
        </p:txBody>
      </p:sp>
    </p:spTree>
    <p:extLst>
      <p:ext uri="{BB962C8B-B14F-4D97-AF65-F5344CB8AC3E}">
        <p14:creationId xmlns:p14="http://schemas.microsoft.com/office/powerpoint/2010/main" val="6107988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Scalar Vector Graphics (SVG)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SVG is an important concept for RWD.</a:t>
            </a:r>
          </a:p>
          <a:p>
            <a:r>
              <a:rPr lang="en-GB" dirty="0"/>
              <a:t>It provides pin-sharp, future proof graphical assets for </a:t>
            </a:r>
            <a:r>
              <a:rPr lang="en-GB" i="1" dirty="0"/>
              <a:t>all screen resolutions</a:t>
            </a:r>
            <a:r>
              <a:rPr lang="en-GB" dirty="0"/>
              <a:t>!</a:t>
            </a:r>
          </a:p>
          <a:p>
            <a:r>
              <a:rPr lang="en-GB" dirty="0"/>
              <a:t>Using SVG instead of JPEG, GIF or PNG will produce resolution independent graphics that are of far smaller file sizes.</a:t>
            </a:r>
          </a:p>
          <a:p>
            <a:r>
              <a:rPr lang="en-GB" dirty="0"/>
              <a:t>SVG is written in XML, but we won’t go into the detail of creating it here beyond using tools.</a:t>
            </a:r>
          </a:p>
          <a:p>
            <a:pPr lvl="1"/>
            <a:r>
              <a:rPr lang="en-GB" dirty="0">
                <a:hlinkClick r:id="rId2"/>
              </a:rPr>
              <a:t>SVG Tutorial</a:t>
            </a:r>
            <a:r>
              <a:rPr lang="en-GB" dirty="0"/>
              <a:t> for the interested.</a:t>
            </a:r>
          </a:p>
          <a:p>
            <a:pPr lvl="1"/>
            <a:r>
              <a:rPr lang="en-GB" dirty="0">
                <a:hlinkClick r:id="rId3"/>
              </a:rPr>
              <a:t>SVG Converters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275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SVG to your Pages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add SVG to your page either:</a:t>
            </a:r>
          </a:p>
          <a:p>
            <a:pPr lvl="1"/>
            <a:r>
              <a:rPr lang="en-GB" dirty="0"/>
              <a:t>Inline: use the &lt;</a:t>
            </a:r>
            <a:r>
              <a:rPr lang="en-GB" dirty="0" err="1"/>
              <a:t>svg</a:t>
            </a:r>
            <a:r>
              <a:rPr lang="en-GB" dirty="0"/>
              <a:t>&gt; tag to add the SVG content directly into your page.</a:t>
            </a:r>
          </a:p>
          <a:p>
            <a:pPr lvl="1"/>
            <a:r>
              <a:rPr lang="en-GB" dirty="0"/>
              <a:t>External Reference: reference an external SVG document to include it in your page using:</a:t>
            </a:r>
          </a:p>
          <a:p>
            <a:pPr lvl="2"/>
            <a:r>
              <a:rPr lang="en-GB" dirty="0"/>
              <a:t>&lt;</a:t>
            </a:r>
            <a:r>
              <a:rPr lang="en-GB" dirty="0" err="1"/>
              <a:t>img</a:t>
            </a:r>
            <a:r>
              <a:rPr lang="en-GB" dirty="0"/>
              <a:t>&gt; tag</a:t>
            </a:r>
          </a:p>
          <a:p>
            <a:pPr lvl="2"/>
            <a:r>
              <a:rPr lang="en-GB" dirty="0"/>
              <a:t>&lt;object&gt; tag (W3C recommend instead of &lt;</a:t>
            </a:r>
            <a:r>
              <a:rPr lang="en-GB" dirty="0" err="1"/>
              <a:t>img</a:t>
            </a:r>
            <a:r>
              <a:rPr lang="en-GB" dirty="0"/>
              <a:t>&gt;)</a:t>
            </a:r>
          </a:p>
          <a:p>
            <a:pPr lvl="2"/>
            <a:r>
              <a:rPr lang="en-GB" dirty="0"/>
              <a:t>A background image using CSS</a:t>
            </a:r>
          </a:p>
          <a:p>
            <a:r>
              <a:rPr lang="en-GB" dirty="0"/>
              <a:t>Remember to provide fall-backs for older browser support.</a:t>
            </a:r>
          </a:p>
        </p:txBody>
      </p:sp>
    </p:spTree>
    <p:extLst>
      <p:ext uri="{BB962C8B-B14F-4D97-AF65-F5344CB8AC3E}">
        <p14:creationId xmlns:p14="http://schemas.microsoft.com/office/powerpoint/2010/main" val="32892288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SVG Inline, using the &lt;</a:t>
            </a:r>
            <a:r>
              <a:rPr lang="en-GB" dirty="0" err="1"/>
              <a:t>svg</a:t>
            </a:r>
            <a:r>
              <a:rPr lang="en-GB" dirty="0"/>
              <a:t>&gt;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svg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="100%"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="100%"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viewBox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="0 0 100 50"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xmlns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="http://www.w3.org/2000/svg"&gt;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stroke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="green"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fill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="white"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stroke-width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="5"&gt;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circle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cx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="25"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cy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="25"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="15"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circle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cx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="40"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cy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="25"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="15"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svg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/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15343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SVG Using the &lt;object&gt;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320040" lvl="1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object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img.svg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="image/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svg+xml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Your browser doesn't understand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svg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object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/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data</a:t>
            </a:r>
            <a:r>
              <a:rPr lang="en-GB" dirty="0"/>
              <a:t> attribute specifies the URL of the SVG resource.</a:t>
            </a:r>
          </a:p>
          <a:p>
            <a:r>
              <a:rPr lang="en-GB" dirty="0"/>
              <a:t>The </a:t>
            </a:r>
            <a:r>
              <a:rPr lang="en-GB" b="1" dirty="0"/>
              <a:t>type</a:t>
            </a:r>
            <a:r>
              <a:rPr lang="en-GB" dirty="0"/>
              <a:t> attribute specifies the media type.</a:t>
            </a:r>
          </a:p>
          <a:p>
            <a:r>
              <a:rPr lang="en-GB" dirty="0"/>
              <a:t>You can specify a background image using CSS as an alternative fall-back solution.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10337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SVG as Background Image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fall-back option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('image.png')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no-repeat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SVG option, will override if supported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('</a:t>
            </a:r>
            <a:r>
              <a:rPr lang="en-GB" sz="24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image.svg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left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top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no-repeat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100" dirty="0"/>
          </a:p>
          <a:p>
            <a:r>
              <a:rPr lang="en-GB" dirty="0"/>
              <a:t>Alternatively, you can embed the SVG background directly in your CSS using </a:t>
            </a:r>
            <a:r>
              <a:rPr lang="en-GB" b="1" dirty="0"/>
              <a:t>data URIs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Reduces HTTP Requests: one less resource to download!</a:t>
            </a:r>
          </a:p>
          <a:p>
            <a:pPr lvl="1"/>
            <a:r>
              <a:rPr lang="en-GB" dirty="0"/>
              <a:t>Note, you can use data URIs for regular images too.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8566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SVG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Online Editors</a:t>
            </a:r>
          </a:p>
          <a:p>
            <a:pPr lvl="1"/>
            <a:r>
              <a:rPr lang="en-GB" dirty="0"/>
              <a:t>Draw SVG: </a:t>
            </a:r>
            <a:r>
              <a:rPr lang="en-GB" dirty="0">
                <a:hlinkClick r:id="rId2"/>
              </a:rPr>
              <a:t>http://www.drawsvg.org/</a:t>
            </a:r>
            <a:endParaRPr lang="en-GB" dirty="0"/>
          </a:p>
          <a:p>
            <a:pPr lvl="1"/>
            <a:r>
              <a:rPr lang="en-GB" dirty="0"/>
              <a:t>Method Draw: </a:t>
            </a:r>
            <a:r>
              <a:rPr lang="en-GB" dirty="0">
                <a:hlinkClick r:id="rId3"/>
              </a:rPr>
              <a:t>http://editor.method.ac/</a:t>
            </a:r>
            <a:endParaRPr lang="en-GB" dirty="0"/>
          </a:p>
          <a:p>
            <a:r>
              <a:rPr lang="en-GB" dirty="0"/>
              <a:t>SVG Icons</a:t>
            </a:r>
          </a:p>
          <a:p>
            <a:pPr lvl="1"/>
            <a:r>
              <a:rPr lang="en-GB" dirty="0">
                <a:hlinkClick r:id="rId4"/>
              </a:rPr>
              <a:t>http://www.flaticon.com/</a:t>
            </a:r>
            <a:endParaRPr lang="en-GB" dirty="0"/>
          </a:p>
          <a:p>
            <a:pPr lvl="1"/>
            <a:r>
              <a:rPr lang="en-GB" dirty="0">
                <a:hlinkClick r:id="rId5"/>
              </a:rPr>
              <a:t>https://icomoon.io/</a:t>
            </a:r>
            <a:endParaRPr lang="en-GB" dirty="0"/>
          </a:p>
          <a:p>
            <a:r>
              <a:rPr lang="en-GB" dirty="0"/>
              <a:t>Conversion Tools</a:t>
            </a:r>
          </a:p>
          <a:p>
            <a:pPr lvl="1"/>
            <a:r>
              <a:rPr lang="en-GB" dirty="0">
                <a:hlinkClick r:id="rId6"/>
              </a:rPr>
              <a:t>http://image.online-convert.com/convert-to-svg</a:t>
            </a:r>
            <a:endParaRPr lang="en-GB" dirty="0"/>
          </a:p>
          <a:p>
            <a:pPr lvl="1"/>
            <a:r>
              <a:rPr lang="en-GB" dirty="0">
                <a:hlinkClick r:id="rId7"/>
              </a:rPr>
              <a:t>https://convertio.co/png-svg/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83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URIs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Data URIs allow you to embed small files inline in your web pages.</a:t>
            </a:r>
          </a:p>
          <a:p>
            <a:r>
              <a:rPr lang="en-GB" dirty="0"/>
              <a:t>Syntax:</a:t>
            </a:r>
          </a:p>
          <a:p>
            <a:pPr marL="365760" lvl="1" indent="0">
              <a:buNone/>
            </a:pPr>
            <a:r>
              <a:rPr lang="en-GB" sz="2000" dirty="0">
                <a:latin typeface="Consolas" panose="020B0609020204030204" pitchFamily="49" charset="0"/>
                <a:cs typeface="Consolas" panose="020B0609020204030204" pitchFamily="49" charset="0"/>
              </a:rPr>
              <a:t>data: [&lt;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  <a:cs typeface="Consolas" panose="020B0609020204030204" pitchFamily="49" charset="0"/>
              </a:rPr>
              <a:t>mediatype</a:t>
            </a:r>
            <a:r>
              <a:rPr lang="en-GB" sz="2000" dirty="0">
                <a:latin typeface="Consolas" panose="020B0609020204030204" pitchFamily="49" charset="0"/>
                <a:cs typeface="Consolas" panose="020B0609020204030204" pitchFamily="49" charset="0"/>
              </a:rPr>
              <a:t>&gt;][;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  <a:cs typeface="Consolas" panose="020B0609020204030204" pitchFamily="49" charset="0"/>
              </a:rPr>
              <a:t>charset=</a:t>
            </a:r>
            <a:r>
              <a:rPr lang="en-GB" sz="2000" dirty="0">
                <a:latin typeface="Consolas" panose="020B0609020204030204" pitchFamily="49" charset="0"/>
                <a:cs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  <a:cs typeface="Consolas" panose="020B0609020204030204" pitchFamily="49" charset="0"/>
              </a:rPr>
              <a:t>charset</a:t>
            </a:r>
            <a:r>
              <a:rPr lang="en-GB" sz="2000" dirty="0">
                <a:latin typeface="Consolas" panose="020B0609020204030204" pitchFamily="49" charset="0"/>
                <a:cs typeface="Consolas" panose="020B0609020204030204" pitchFamily="49" charset="0"/>
              </a:rPr>
              <a:t>&gt;][;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  <a:cs typeface="Consolas" panose="020B0609020204030204" pitchFamily="49" charset="0"/>
              </a:rPr>
              <a:t>base64</a:t>
            </a:r>
            <a:r>
              <a:rPr lang="en-GB" sz="2000" dirty="0">
                <a:latin typeface="Consolas" panose="020B0609020204030204" pitchFamily="49" charset="0"/>
                <a:cs typeface="Consolas" panose="020B0609020204030204" pitchFamily="49" charset="0"/>
              </a:rPr>
              <a:t>],&lt;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  <a:cs typeface="Consolas" panose="020B0609020204030204" pitchFamily="49" charset="0"/>
              </a:rPr>
              <a:t>data</a:t>
            </a:r>
            <a:r>
              <a:rPr lang="en-GB" sz="2000" dirty="0">
                <a:latin typeface="Consolas" panose="020B0609020204030204" pitchFamily="49" charset="0"/>
                <a:cs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Can be used in HTML and CSS</a:t>
            </a:r>
          </a:p>
          <a:p>
            <a:r>
              <a:rPr lang="en-GB" dirty="0"/>
              <a:t>Online tools are available to convert your images.</a:t>
            </a:r>
          </a:p>
          <a:p>
            <a:r>
              <a:rPr lang="en-GB" dirty="0"/>
              <a:t>Use cautiously, read more:</a:t>
            </a:r>
          </a:p>
          <a:p>
            <a:pPr lvl="1"/>
            <a:r>
              <a:rPr lang="en-GB" dirty="0">
                <a:hlinkClick r:id="rId3"/>
              </a:rPr>
              <a:t>Dataurl.net</a:t>
            </a:r>
            <a:endParaRPr lang="en-GB" dirty="0">
              <a:hlinkClick r:id="rId4"/>
            </a:endParaRPr>
          </a:p>
          <a:p>
            <a:pPr lvl="1"/>
            <a:r>
              <a:rPr lang="en-GB" dirty="0">
                <a:hlinkClick r:id="rId4"/>
              </a:rPr>
              <a:t>How to test whether it’s worth using data URIs</a:t>
            </a:r>
            <a:endParaRPr lang="en-GB" dirty="0"/>
          </a:p>
          <a:p>
            <a:pPr lvl="1"/>
            <a:r>
              <a:rPr lang="en-GB" dirty="0">
                <a:hlinkClick r:id="rId5"/>
              </a:rPr>
              <a:t>On Mobile, Data URIs are 6x Slower than Source Linking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1747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URIs Image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HTML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="16"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="16"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="star"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1900" b="1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data:image</a:t>
            </a:r>
            <a:r>
              <a:rPr lang="en-GB" sz="19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/gif;base64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R0lGODlhEAAQAMQAAORHHOVSKudfOulrSOp3WOyDZu6QdvCchPGolfO0o/XBs/fNwfjZ0frl3/zy7////wAAAAAAAAAAAAAAAAAAAAAAAAAAAAAAAAAAAAAAAAAAAAAAAAAAAAAAAAAAAAAAACH5BAkAABAALAAAAAAQABAAAAVVICSOZGlCQAosJ6mu7fiyZeKqNKToQGDsM8hBADgUXoGAiqhSvp5QAnQKGIgUhwFUYLCVDFCrKUE1lBavAViFIDlTImbKC5Gm2hB0SlBCBMQiB0UjIQA7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3000" dirty="0"/>
          </a:p>
          <a:p>
            <a:r>
              <a:rPr lang="en-GB" dirty="0"/>
              <a:t>CSS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1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b="1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data:image</a:t>
            </a:r>
            <a:r>
              <a:rPr lang="en-GB" sz="19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/gif;base64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R0lGODlhEAAQAMQAAORHHOVSKudfOulrSOp3WOyDZu6QdvCchPGolfO0o/XBs/fNwfjZ0frl3/zy7////wAAAAAAAAAAAAAAAAAAAAAAAAAAAAAAAAAAAAAAAAAAAAAAAAAAAAAAAAAAAAAAACH5BAkAABAALAAAAAAQABAAAAVVICSOZGlCQAosJ6mu7fiyZeKqNKToQGDsM8hBADgUXoGAiqhSvp5QAnQKGIgUhwFUYLCVDFCrKUE1lBavAViFIDlTImbKC5Gm2hB0SlBCBMQiB0UjIQA7)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22340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RWD Browser Support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Can I Use: </a:t>
            </a:r>
            <a:r>
              <a:rPr lang="en-GB" dirty="0">
                <a:hlinkClick r:id="rId2"/>
              </a:rPr>
              <a:t>http://caniuse.com/</a:t>
            </a:r>
            <a:endParaRPr lang="en-GB" dirty="0"/>
          </a:p>
          <a:p>
            <a:r>
              <a:rPr lang="en-GB" dirty="0"/>
              <a:t>CSS </a:t>
            </a:r>
            <a:r>
              <a:rPr lang="en-GB" dirty="0" err="1"/>
              <a:t>Preprocessors</a:t>
            </a:r>
            <a:endParaRPr lang="en-GB" dirty="0"/>
          </a:p>
          <a:p>
            <a:r>
              <a:rPr lang="en-GB" dirty="0"/>
              <a:t>Cross Browser </a:t>
            </a:r>
            <a:r>
              <a:rPr lang="en-GB" dirty="0" err="1"/>
              <a:t>Polyfills</a:t>
            </a:r>
            <a:r>
              <a:rPr lang="en-GB" dirty="0"/>
              <a:t> and Shims, see:</a:t>
            </a:r>
          </a:p>
          <a:p>
            <a:pPr lvl="1"/>
            <a:r>
              <a:rPr lang="en-GB" dirty="0">
                <a:hlinkClick r:id="rId3"/>
              </a:rPr>
              <a:t>HTML5 Cross Browser </a:t>
            </a:r>
            <a:r>
              <a:rPr lang="en-GB" dirty="0" err="1">
                <a:hlinkClick r:id="rId3"/>
              </a:rPr>
              <a:t>Polyfills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HTML 5 Please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66364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11910</TotalTime>
  <Words>1194</Words>
  <Application>Microsoft Office PowerPoint</Application>
  <PresentationFormat>On-screen Show (4:3)</PresentationFormat>
  <Paragraphs>177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Responsive Web Design II</vt:lpstr>
      <vt:lpstr>Today’s Lecture</vt:lpstr>
      <vt:lpstr>Prioritising Content</vt:lpstr>
      <vt:lpstr>Prioritising Content</vt:lpstr>
      <vt:lpstr>Question: The Hamburger Menu</vt:lpstr>
      <vt:lpstr>Question: CSS Relative Units</vt:lpstr>
      <vt:lpstr>Question: Browser Support</vt:lpstr>
      <vt:lpstr>Responsive iFrames</vt:lpstr>
      <vt:lpstr>Responsive Typography</vt:lpstr>
      <vt:lpstr>Responsive Typography</vt:lpstr>
      <vt:lpstr>Responsive Typography</vt:lpstr>
      <vt:lpstr>Responsive Typography</vt:lpstr>
      <vt:lpstr>Responsive Typography</vt:lpstr>
      <vt:lpstr>Responsive Typography</vt:lpstr>
      <vt:lpstr>More on Responsive Images</vt:lpstr>
      <vt:lpstr>Scalar Vector Graphics (SVG)</vt:lpstr>
      <vt:lpstr>Adding SVG to your Pages</vt:lpstr>
      <vt:lpstr>SVG Inline, using the &lt;svg&gt; Tag</vt:lpstr>
      <vt:lpstr>SVG Using the &lt;object&gt; Tag</vt:lpstr>
      <vt:lpstr>SVG as Background Image</vt:lpstr>
      <vt:lpstr>SVG Tools</vt:lpstr>
      <vt:lpstr>Data URIs</vt:lpstr>
      <vt:lpstr>Data URIs Image Examples</vt:lpstr>
      <vt:lpstr>More RWD Browser Support Tools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1347</cp:revision>
  <cp:lastPrinted>2017-10-30T06:43:17Z</cp:lastPrinted>
  <dcterms:created xsi:type="dcterms:W3CDTF">2013-09-18T07:00:31Z</dcterms:created>
  <dcterms:modified xsi:type="dcterms:W3CDTF">2017-11-11T17:45:05Z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