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4"/>
  </p:notesMasterIdLst>
  <p:sldIdLst>
    <p:sldId id="292" r:id="rId9"/>
    <p:sldId id="294" r:id="rId10"/>
    <p:sldId id="1091" r:id="rId11"/>
    <p:sldId id="1192" r:id="rId12"/>
    <p:sldId id="1193" r:id="rId13"/>
    <p:sldId id="1194" r:id="rId14"/>
    <p:sldId id="1195" r:id="rId15"/>
    <p:sldId id="1196" r:id="rId16"/>
    <p:sldId id="1197" r:id="rId17"/>
    <p:sldId id="1198" r:id="rId18"/>
    <p:sldId id="1199" r:id="rId19"/>
    <p:sldId id="1200" r:id="rId20"/>
    <p:sldId id="1201" r:id="rId21"/>
    <p:sldId id="1202" r:id="rId22"/>
    <p:sldId id="118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6" d="100"/>
          <a:sy n="96"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06/06/2024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3981657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704137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021287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2062428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087480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5999593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168807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778398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2141915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4774839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9284060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4111858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6/6/2024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learn.solent.ac.uk/mod/book/view.php?id=2744&amp;chapterid=1293"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www.erm.ecs.soton.ac.uk/theme4/aims_and_objectives.html"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800" b="1" dirty="0">
                <a:effectLst>
                  <a:outerShdw blurRad="38100" dist="38100" dir="2700000" algn="tl">
                    <a:srgbClr val="000000">
                      <a:alpha val="43137"/>
                    </a:srgbClr>
                  </a:outerShdw>
                </a:effectLst>
              </a:rPr>
              <a:t>Goals, Aims</a:t>
            </a:r>
          </a:p>
          <a:p>
            <a:r>
              <a:rPr lang="en-GB" sz="4800" b="1" dirty="0">
                <a:effectLst>
                  <a:outerShdw blurRad="38100" dist="38100" dir="2700000" algn="tl">
                    <a:srgbClr val="000000">
                      <a:alpha val="43137"/>
                    </a:srgbClr>
                  </a:outerShdw>
                </a:effectLst>
              </a:rPr>
              <a:t>And Objectives</a:t>
            </a:r>
          </a:p>
          <a:p>
            <a:endParaRPr lang="en-GB" sz="2400" b="1" i="1" dirty="0"/>
          </a:p>
          <a:p>
            <a:r>
              <a:rPr lang="en-GB" sz="3200" b="1" i="1" dirty="0"/>
              <a:t>Module Name: Group Project</a:t>
            </a:r>
          </a:p>
          <a:p>
            <a:r>
              <a:rPr lang="en-GB" sz="3200" b="1" i="1" dirty="0"/>
              <a:t>Module Code: ACBA4014</a:t>
            </a:r>
            <a:br>
              <a:rPr lang="en-GB" sz="2400" i="1" dirty="0"/>
            </a:br>
            <a:endParaRPr lang="en-GB" sz="2400" i="1" dirty="0"/>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endParaRPr lang="en-GB" dirty="0"/>
          </a:p>
          <a:p>
            <a:endParaRPr lang="en-GB"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Clarification of Plans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60704"/>
            <a:ext cx="11394989" cy="4425696"/>
          </a:xfrm>
        </p:spPr>
        <p:txBody>
          <a:bodyPr/>
          <a:lstStyle/>
          <a:p>
            <a:pPr marL="857310" lvl="1" indent="-457200"/>
            <a:r>
              <a:rPr lang="en-US" dirty="0">
                <a:solidFill>
                  <a:schemeClr val="tx1"/>
                </a:solidFill>
              </a:rPr>
              <a:t>Often, we need to clearly define our plans, to help others and ourselves understand:</a:t>
            </a:r>
          </a:p>
          <a:p>
            <a:pPr marL="1314510" lvl="2" indent="-457200"/>
            <a:r>
              <a:rPr lang="en-US" sz="2400" dirty="0">
                <a:solidFill>
                  <a:schemeClr val="tx1"/>
                </a:solidFill>
              </a:rPr>
              <a:t>What it is we intend to do</a:t>
            </a:r>
          </a:p>
          <a:p>
            <a:pPr marL="1314510" lvl="2" indent="-457200"/>
            <a:r>
              <a:rPr lang="en-US" sz="2400" dirty="0">
                <a:solidFill>
                  <a:schemeClr val="tx1"/>
                </a:solidFill>
              </a:rPr>
              <a:t>What do we expect to achieve</a:t>
            </a:r>
          </a:p>
          <a:p>
            <a:pPr marL="1314510" lvl="2" indent="-457200"/>
            <a:r>
              <a:rPr lang="en-US" sz="2400" dirty="0">
                <a:solidFill>
                  <a:schemeClr val="tx1"/>
                </a:solidFill>
              </a:rPr>
              <a:t>What might be needed to do it</a:t>
            </a:r>
          </a:p>
          <a:p>
            <a:pPr marL="1314510" lvl="2" indent="-457200"/>
            <a:r>
              <a:rPr lang="en-US" sz="2400" dirty="0">
                <a:solidFill>
                  <a:schemeClr val="tx1"/>
                </a:solidFill>
              </a:rPr>
              <a:t>And when things should happen.</a:t>
            </a:r>
          </a:p>
          <a:p>
            <a:pPr marL="514350" indent="-514350" algn="l">
              <a:buFont typeface="Arial" panose="020B0604020202020204" pitchFamily="34" charset="0"/>
              <a:buChar char="•"/>
            </a:pPr>
            <a:r>
              <a:rPr lang="en-US" sz="2400" dirty="0">
                <a:solidFill>
                  <a:schemeClr val="tx1"/>
                </a:solidFill>
              </a:rPr>
              <a:t>If we don’t do this, often there is a vagueness and/or confusion</a:t>
            </a:r>
          </a:p>
          <a:p>
            <a:pPr marL="514350" indent="-514350" algn="l">
              <a:buFont typeface="Arial" panose="020B0604020202020204" pitchFamily="34" charset="0"/>
              <a:buChar char="•"/>
            </a:pPr>
            <a:r>
              <a:rPr lang="en-US" sz="2400" dirty="0">
                <a:solidFill>
                  <a:schemeClr val="tx1"/>
                </a:solidFill>
              </a:rPr>
              <a:t>Not giving time constraints often means things never happen, or timescales keep escalating</a:t>
            </a:r>
          </a:p>
          <a:p>
            <a:pPr marL="514350" indent="-514350" algn="l">
              <a:buFont typeface="Arial" panose="020B0604020202020204" pitchFamily="34" charset="0"/>
              <a:buChar char="•"/>
            </a:pPr>
            <a:r>
              <a:rPr lang="en-US" sz="2400" dirty="0">
                <a:solidFill>
                  <a:schemeClr val="tx1"/>
                </a:solidFill>
              </a:rPr>
              <a:t>If you don’t have a clear idea of what you are planning, often its difficult or impossible to know whether you have actually achieved your original intention.</a:t>
            </a:r>
          </a:p>
          <a:p>
            <a:pPr marL="0" lvl="0" indent="0"/>
            <a:endParaRPr lang="en-US" sz="2400" dirty="0">
              <a:solidFill>
                <a:schemeClr val="accent1"/>
              </a:solidFill>
            </a:endParaRPr>
          </a:p>
        </p:txBody>
      </p:sp>
    </p:spTree>
    <p:extLst>
      <p:ext uri="{BB962C8B-B14F-4D97-AF65-F5344CB8AC3E}">
        <p14:creationId xmlns:p14="http://schemas.microsoft.com/office/powerpoint/2010/main" val="3203328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Setting SMART Objectives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60704"/>
            <a:ext cx="11394989" cy="4425696"/>
          </a:xfrm>
        </p:spPr>
        <p:txBody>
          <a:bodyPr/>
          <a:lstStyle/>
          <a:p>
            <a:pPr marL="457200" indent="-457200" algn="l">
              <a:buFont typeface="Arial" panose="020B0604020202020204" pitchFamily="34" charset="0"/>
              <a:buChar char="•"/>
            </a:pPr>
            <a:r>
              <a:rPr lang="en-US" sz="2800" dirty="0">
                <a:solidFill>
                  <a:schemeClr val="tx1"/>
                </a:solidFill>
              </a:rPr>
              <a:t>This originates from business management techniques:</a:t>
            </a:r>
            <a:br>
              <a:rPr lang="en-US" sz="2800" dirty="0">
                <a:solidFill>
                  <a:schemeClr val="tx1"/>
                </a:solidFill>
              </a:rPr>
            </a:br>
            <a:r>
              <a:rPr lang="en-US" sz="2800" dirty="0">
                <a:solidFill>
                  <a:schemeClr val="tx1"/>
                </a:solidFill>
              </a:rPr>
              <a:t>“management by objectives”</a:t>
            </a:r>
          </a:p>
          <a:p>
            <a:pPr marL="457200" indent="-457200" algn="l">
              <a:buFont typeface="Arial" panose="020B0604020202020204" pitchFamily="34" charset="0"/>
              <a:buChar char="•"/>
            </a:pPr>
            <a:r>
              <a:rPr lang="en-US" sz="2800" dirty="0">
                <a:solidFill>
                  <a:schemeClr val="tx1"/>
                </a:solidFill>
              </a:rPr>
              <a:t>Set company goals and describe how to achieve these by breaking them into a set of achievable objectives that must be:</a:t>
            </a:r>
          </a:p>
          <a:p>
            <a:pPr marL="857310" lvl="1" indent="-457200"/>
            <a:r>
              <a:rPr lang="en-US" sz="2800" b="1" dirty="0">
                <a:solidFill>
                  <a:schemeClr val="tx1"/>
                </a:solidFill>
              </a:rPr>
              <a:t>Specific</a:t>
            </a:r>
            <a:r>
              <a:rPr lang="en-US" sz="2800" dirty="0">
                <a:solidFill>
                  <a:schemeClr val="tx1"/>
                </a:solidFill>
              </a:rPr>
              <a:t> - Target a specific area for improvement</a:t>
            </a:r>
          </a:p>
          <a:p>
            <a:pPr marL="857310" lvl="1" indent="-457200"/>
            <a:r>
              <a:rPr lang="en-US" sz="2800" b="1" dirty="0">
                <a:solidFill>
                  <a:schemeClr val="tx1"/>
                </a:solidFill>
              </a:rPr>
              <a:t>Measurable</a:t>
            </a:r>
            <a:r>
              <a:rPr lang="en-US" sz="2800" dirty="0">
                <a:solidFill>
                  <a:schemeClr val="tx1"/>
                </a:solidFill>
              </a:rPr>
              <a:t> - Quantify or suggest an indicator of progress.</a:t>
            </a:r>
          </a:p>
          <a:p>
            <a:pPr marL="857310" lvl="1" indent="-457200"/>
            <a:r>
              <a:rPr lang="en-US" sz="2800" b="1" dirty="0">
                <a:solidFill>
                  <a:schemeClr val="tx1"/>
                </a:solidFill>
              </a:rPr>
              <a:t>Assignable </a:t>
            </a:r>
            <a:r>
              <a:rPr lang="en-US" sz="2800" dirty="0">
                <a:solidFill>
                  <a:schemeClr val="tx1"/>
                </a:solidFill>
              </a:rPr>
              <a:t>- Specify who will do it.</a:t>
            </a:r>
          </a:p>
          <a:p>
            <a:pPr marL="857310" lvl="1" indent="-457200"/>
            <a:r>
              <a:rPr lang="en-US" sz="2800" b="1" dirty="0">
                <a:solidFill>
                  <a:schemeClr val="tx1"/>
                </a:solidFill>
              </a:rPr>
              <a:t>Realistic</a:t>
            </a:r>
            <a:r>
              <a:rPr lang="en-US" sz="2800" dirty="0">
                <a:solidFill>
                  <a:schemeClr val="tx1"/>
                </a:solidFill>
              </a:rPr>
              <a:t> - State what results can realistically be achieved, given available resources.</a:t>
            </a:r>
          </a:p>
          <a:p>
            <a:pPr marL="857310" lvl="1" indent="-457200"/>
            <a:r>
              <a:rPr lang="en-US" sz="2800" b="1" dirty="0">
                <a:solidFill>
                  <a:schemeClr val="tx1"/>
                </a:solidFill>
              </a:rPr>
              <a:t>Time-Related</a:t>
            </a:r>
            <a:r>
              <a:rPr lang="en-US" sz="2800" dirty="0">
                <a:solidFill>
                  <a:schemeClr val="tx1"/>
                </a:solidFill>
              </a:rPr>
              <a:t> - Specify when the result(s) can be achieved.</a:t>
            </a:r>
          </a:p>
          <a:p>
            <a:pPr marL="857310" lvl="1" indent="-457200"/>
            <a:endParaRPr lang="en-US" dirty="0">
              <a:solidFill>
                <a:schemeClr val="tx1"/>
              </a:solidFill>
            </a:endParaRPr>
          </a:p>
        </p:txBody>
      </p:sp>
    </p:spTree>
    <p:extLst>
      <p:ext uri="{BB962C8B-B14F-4D97-AF65-F5344CB8AC3E}">
        <p14:creationId xmlns:p14="http://schemas.microsoft.com/office/powerpoint/2010/main" val="2026988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Setting SMART Objectives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60704"/>
            <a:ext cx="11394989" cy="4425696"/>
          </a:xfrm>
        </p:spPr>
        <p:txBody>
          <a:bodyPr/>
          <a:lstStyle/>
          <a:p>
            <a:pPr marL="457200" indent="-457200" algn="l">
              <a:buFont typeface="Arial" panose="020B0604020202020204" pitchFamily="34" charset="0"/>
              <a:buChar char="•"/>
            </a:pPr>
            <a:r>
              <a:rPr lang="en-US" sz="2800" dirty="0">
                <a:solidFill>
                  <a:schemeClr val="tx1"/>
                </a:solidFill>
              </a:rPr>
              <a:t>SMART also now is used for many other areas * such as personal development techniques </a:t>
            </a:r>
          </a:p>
          <a:p>
            <a:pPr marL="457200" indent="-457200" algn="l">
              <a:buFont typeface="Arial" panose="020B0604020202020204" pitchFamily="34" charset="0"/>
              <a:buChar char="•"/>
            </a:pPr>
            <a:r>
              <a:rPr lang="en-US" sz="2800" dirty="0">
                <a:solidFill>
                  <a:schemeClr val="tx1"/>
                </a:solidFill>
              </a:rPr>
              <a:t>Where you set your own goals (or aims) and describe how to achieve these by breaking them into a set of achievable objectives that must be:</a:t>
            </a:r>
          </a:p>
          <a:p>
            <a:pPr marL="857310" lvl="1" indent="-457200"/>
            <a:r>
              <a:rPr lang="en-US" sz="2800" b="1" dirty="0">
                <a:solidFill>
                  <a:schemeClr val="tx1"/>
                </a:solidFill>
              </a:rPr>
              <a:t>Specific</a:t>
            </a:r>
            <a:endParaRPr lang="en-US" sz="2800" b="1" dirty="0"/>
          </a:p>
          <a:p>
            <a:pPr marL="857310" lvl="1" indent="-457200"/>
            <a:r>
              <a:rPr lang="en-US" sz="2800" b="1" dirty="0">
                <a:solidFill>
                  <a:schemeClr val="tx1"/>
                </a:solidFill>
              </a:rPr>
              <a:t>Measurable</a:t>
            </a:r>
            <a:endParaRPr lang="en-US" sz="2800" dirty="0">
              <a:solidFill>
                <a:schemeClr val="tx1"/>
              </a:solidFill>
            </a:endParaRPr>
          </a:p>
          <a:p>
            <a:pPr marL="857310" lvl="1" indent="-457200"/>
            <a:r>
              <a:rPr lang="en-US" sz="2800" b="1" dirty="0">
                <a:solidFill>
                  <a:schemeClr val="tx1"/>
                </a:solidFill>
              </a:rPr>
              <a:t>Achievable</a:t>
            </a:r>
          </a:p>
          <a:p>
            <a:pPr marL="857310" lvl="1" indent="-457200"/>
            <a:r>
              <a:rPr lang="en-US" sz="2800" b="1" dirty="0">
                <a:solidFill>
                  <a:schemeClr val="tx1"/>
                </a:solidFill>
              </a:rPr>
              <a:t>Realistic</a:t>
            </a:r>
            <a:endParaRPr lang="en-US" sz="2800" b="1" dirty="0"/>
          </a:p>
          <a:p>
            <a:pPr marL="857310" lvl="1" indent="-457200"/>
            <a:r>
              <a:rPr lang="en-US" sz="2800" b="1" dirty="0">
                <a:solidFill>
                  <a:schemeClr val="tx1"/>
                </a:solidFill>
              </a:rPr>
              <a:t>Time Bound</a:t>
            </a:r>
          </a:p>
          <a:p>
            <a:pPr marL="0" indent="0" algn="l"/>
            <a:r>
              <a:rPr lang="en-US" b="1" dirty="0">
                <a:solidFill>
                  <a:schemeClr val="tx1"/>
                </a:solidFill>
              </a:rPr>
              <a:t>* </a:t>
            </a:r>
            <a:r>
              <a:rPr lang="en-US" sz="1600" b="1" dirty="0">
                <a:solidFill>
                  <a:schemeClr val="tx1"/>
                </a:solidFill>
              </a:rPr>
              <a:t>While SMART remains the acronym and the overall approach remains, the actual meaning of the letters can vary slightly.</a:t>
            </a:r>
            <a:endParaRPr lang="en-US" b="1" dirty="0">
              <a:solidFill>
                <a:schemeClr val="tx1"/>
              </a:solidFill>
            </a:endParaRPr>
          </a:p>
        </p:txBody>
      </p:sp>
    </p:spTree>
    <p:extLst>
      <p:ext uri="{BB962C8B-B14F-4D97-AF65-F5344CB8AC3E}">
        <p14:creationId xmlns:p14="http://schemas.microsoft.com/office/powerpoint/2010/main" val="31606406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Aims and Objectives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060704"/>
            <a:ext cx="11394989" cy="4425696"/>
          </a:xfrm>
        </p:spPr>
        <p:txBody>
          <a:bodyPr/>
          <a:lstStyle/>
          <a:p>
            <a:pPr marL="457200" indent="-457200" algn="l">
              <a:buFont typeface="Arial" panose="020B0604020202020204" pitchFamily="34" charset="0"/>
              <a:buChar char="•"/>
            </a:pPr>
            <a:r>
              <a:rPr lang="en-US" sz="2800" dirty="0">
                <a:solidFill>
                  <a:schemeClr val="tx1"/>
                </a:solidFill>
              </a:rPr>
              <a:t>Academic and research planning uses a similar approach where you help define your assignment, project or research proposal through the use of Aims and Objectives.</a:t>
            </a:r>
          </a:p>
          <a:p>
            <a:pPr marL="457200" indent="-457200" algn="l">
              <a:buFont typeface="Arial" panose="020B0604020202020204" pitchFamily="34" charset="0"/>
              <a:buChar char="•"/>
            </a:pPr>
            <a:endParaRPr lang="en-US" sz="2800" dirty="0">
              <a:solidFill>
                <a:schemeClr val="tx1"/>
              </a:solidFill>
            </a:endParaRPr>
          </a:p>
          <a:p>
            <a:pPr marL="457200" indent="-457200" algn="l">
              <a:buFont typeface="Arial" panose="020B0604020202020204" pitchFamily="34" charset="0"/>
              <a:buChar char="•"/>
            </a:pPr>
            <a:r>
              <a:rPr lang="en-US" sz="2800" dirty="0">
                <a:solidFill>
                  <a:schemeClr val="tx1"/>
                </a:solidFill>
              </a:rPr>
              <a:t>So what are the differences?</a:t>
            </a:r>
          </a:p>
        </p:txBody>
      </p:sp>
    </p:spTree>
    <p:extLst>
      <p:ext uri="{BB962C8B-B14F-4D97-AF65-F5344CB8AC3E}">
        <p14:creationId xmlns:p14="http://schemas.microsoft.com/office/powerpoint/2010/main" val="30866035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Aims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967948"/>
            <a:ext cx="11394989" cy="3518452"/>
          </a:xfrm>
        </p:spPr>
        <p:txBody>
          <a:bodyPr/>
          <a:lstStyle/>
          <a:p>
            <a:pPr marL="457200" indent="-457200" algn="l">
              <a:buFont typeface="Arial" panose="020B0604020202020204" pitchFamily="34" charset="0"/>
              <a:buChar char="•"/>
            </a:pPr>
            <a:r>
              <a:rPr lang="en-US" sz="2800" dirty="0">
                <a:solidFill>
                  <a:schemeClr val="tx1"/>
                </a:solidFill>
              </a:rPr>
              <a:t>Aims are general intentions. They give an overview of what you intend to do in broad terms.</a:t>
            </a:r>
          </a:p>
          <a:p>
            <a:pPr marL="457200" indent="-457200" algn="l">
              <a:buFont typeface="Arial" panose="020B0604020202020204" pitchFamily="34" charset="0"/>
              <a:buChar char="•"/>
            </a:pPr>
            <a:endParaRPr lang="en-US" sz="2800" dirty="0">
              <a:solidFill>
                <a:schemeClr val="tx1"/>
              </a:solidFill>
            </a:endParaRPr>
          </a:p>
          <a:p>
            <a:pPr marL="457200" indent="-457200" algn="l">
              <a:buFont typeface="Arial" panose="020B0604020202020204" pitchFamily="34" charset="0"/>
              <a:buChar char="•"/>
            </a:pPr>
            <a:r>
              <a:rPr lang="en-US" sz="2800" dirty="0">
                <a:solidFill>
                  <a:schemeClr val="tx1"/>
                </a:solidFill>
              </a:rPr>
              <a:t>They </a:t>
            </a:r>
            <a:r>
              <a:rPr lang="en-US" sz="2800" dirty="0" err="1">
                <a:solidFill>
                  <a:schemeClr val="tx1"/>
                </a:solidFill>
              </a:rPr>
              <a:t>emphasise</a:t>
            </a:r>
            <a:r>
              <a:rPr lang="en-US" sz="2800" dirty="0">
                <a:solidFill>
                  <a:schemeClr val="tx1"/>
                </a:solidFill>
              </a:rPr>
              <a:t> what you want to do, not how you are going to do it.</a:t>
            </a:r>
          </a:p>
          <a:p>
            <a:pPr marL="457200" indent="-457200" algn="l">
              <a:buFont typeface="Arial" panose="020B0604020202020204" pitchFamily="34" charset="0"/>
              <a:buChar char="•"/>
            </a:pPr>
            <a:endParaRPr lang="en-US" sz="2800" dirty="0">
              <a:solidFill>
                <a:schemeClr val="tx1"/>
              </a:solidFill>
            </a:endParaRPr>
          </a:p>
          <a:p>
            <a:pPr marL="457200" indent="-457200" algn="l">
              <a:buFont typeface="Arial" panose="020B0604020202020204" pitchFamily="34" charset="0"/>
              <a:buChar char="•"/>
            </a:pPr>
            <a:r>
              <a:rPr lang="en-US" sz="2800" dirty="0">
                <a:solidFill>
                  <a:schemeClr val="tx1"/>
                </a:solidFill>
              </a:rPr>
              <a:t>In terms of the group project, this could be your goals.</a:t>
            </a:r>
          </a:p>
        </p:txBody>
      </p:sp>
    </p:spTree>
    <p:extLst>
      <p:ext uri="{BB962C8B-B14F-4D97-AF65-F5344CB8AC3E}">
        <p14:creationId xmlns:p14="http://schemas.microsoft.com/office/powerpoint/2010/main" val="35336018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Objectives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967948"/>
            <a:ext cx="11394989" cy="3518452"/>
          </a:xfrm>
        </p:spPr>
        <p:txBody>
          <a:bodyPr/>
          <a:lstStyle/>
          <a:p>
            <a:pPr marL="457200" indent="-457200" algn="l">
              <a:buFont typeface="Arial" panose="020B0604020202020204" pitchFamily="34" charset="0"/>
              <a:buChar char="•"/>
            </a:pPr>
            <a:r>
              <a:rPr lang="en-US" sz="2800" dirty="0">
                <a:solidFill>
                  <a:schemeClr val="tx1"/>
                </a:solidFill>
              </a:rPr>
              <a:t>Objectives are the discrete and measurable steps you need to achieve to accomplish the overall goals or aims.</a:t>
            </a:r>
          </a:p>
          <a:p>
            <a:pPr marL="457200" indent="-457200" algn="l">
              <a:buFont typeface="Arial" panose="020B0604020202020204" pitchFamily="34" charset="0"/>
              <a:buChar char="•"/>
            </a:pPr>
            <a:endParaRPr lang="en-US" sz="2800" dirty="0">
              <a:solidFill>
                <a:schemeClr val="tx1"/>
              </a:solidFill>
            </a:endParaRPr>
          </a:p>
          <a:p>
            <a:pPr marL="457200" indent="-457200" algn="l">
              <a:buFont typeface="Arial" panose="020B0604020202020204" pitchFamily="34" charset="0"/>
              <a:buChar char="•"/>
            </a:pPr>
            <a:r>
              <a:rPr lang="en-US" sz="2800" dirty="0">
                <a:solidFill>
                  <a:schemeClr val="tx1"/>
                </a:solidFill>
              </a:rPr>
              <a:t>Each objective should relate to an individual and identifiable area and should follow the S.M.A.R.T. system</a:t>
            </a:r>
          </a:p>
        </p:txBody>
      </p:sp>
    </p:spTree>
    <p:extLst>
      <p:ext uri="{BB962C8B-B14F-4D97-AF65-F5344CB8AC3E}">
        <p14:creationId xmlns:p14="http://schemas.microsoft.com/office/powerpoint/2010/main" val="2638969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Number of Aims and Objectives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1967948"/>
            <a:ext cx="11394989" cy="3518452"/>
          </a:xfrm>
        </p:spPr>
        <p:txBody>
          <a:bodyPr/>
          <a:lstStyle/>
          <a:p>
            <a:pPr marL="457200" indent="-457200" algn="l">
              <a:buFont typeface="Arial" panose="020B0604020202020204" pitchFamily="34" charset="0"/>
              <a:buChar char="•"/>
            </a:pPr>
            <a:r>
              <a:rPr lang="en-US" sz="2800" dirty="0">
                <a:solidFill>
                  <a:schemeClr val="tx1"/>
                </a:solidFill>
              </a:rPr>
              <a:t>There is no hard and fast rule. However unless you are given specific guidelines, try to stick to:</a:t>
            </a:r>
          </a:p>
          <a:p>
            <a:pPr marL="457200" indent="-457200" algn="l">
              <a:buFont typeface="Arial" panose="020B0604020202020204" pitchFamily="34" charset="0"/>
              <a:buChar char="•"/>
            </a:pPr>
            <a:endParaRPr lang="en-US" sz="2800" dirty="0">
              <a:solidFill>
                <a:schemeClr val="tx1"/>
              </a:solidFill>
            </a:endParaRPr>
          </a:p>
          <a:p>
            <a:pPr marL="457200" indent="-457200" algn="l">
              <a:buFont typeface="Arial" panose="020B0604020202020204" pitchFamily="34" charset="0"/>
              <a:buChar char="•"/>
            </a:pPr>
            <a:r>
              <a:rPr lang="en-US" sz="2800" dirty="0">
                <a:solidFill>
                  <a:schemeClr val="tx1"/>
                </a:solidFill>
              </a:rPr>
              <a:t>One or two general aims, or goals.</a:t>
            </a:r>
          </a:p>
          <a:p>
            <a:pPr marL="457200" indent="-457200" algn="l">
              <a:buFont typeface="Arial" panose="020B0604020202020204" pitchFamily="34" charset="0"/>
              <a:buChar char="•"/>
            </a:pPr>
            <a:endParaRPr lang="en-US" sz="2800" dirty="0">
              <a:solidFill>
                <a:schemeClr val="tx1"/>
              </a:solidFill>
            </a:endParaRPr>
          </a:p>
          <a:p>
            <a:pPr marL="457200" indent="-457200" algn="l">
              <a:buFont typeface="Arial" panose="020B0604020202020204" pitchFamily="34" charset="0"/>
              <a:buChar char="•"/>
            </a:pPr>
            <a:r>
              <a:rPr lang="en-US" sz="2800" dirty="0">
                <a:solidFill>
                  <a:schemeClr val="tx1"/>
                </a:solidFill>
              </a:rPr>
              <a:t>3 – 6 specific and measurable objectives.</a:t>
            </a:r>
          </a:p>
          <a:p>
            <a:pPr marL="857310" lvl="1" indent="-457200"/>
            <a:r>
              <a:rPr lang="en-US" dirty="0"/>
              <a:t>Possibly two or three objectives per goal.</a:t>
            </a:r>
            <a:endParaRPr lang="en-US" dirty="0">
              <a:solidFill>
                <a:schemeClr val="tx1"/>
              </a:solidFill>
            </a:endParaRPr>
          </a:p>
        </p:txBody>
      </p:sp>
    </p:spTree>
    <p:extLst>
      <p:ext uri="{BB962C8B-B14F-4D97-AF65-F5344CB8AC3E}">
        <p14:creationId xmlns:p14="http://schemas.microsoft.com/office/powerpoint/2010/main" val="21447545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Reference Text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914400"/>
            <a:ext cx="11394989" cy="4572000"/>
          </a:xfrm>
        </p:spPr>
        <p:txBody>
          <a:bodyPr/>
          <a:lstStyle/>
          <a:p>
            <a:pPr marL="457200" indent="-457200" algn="l">
              <a:buFont typeface="Arial" panose="020B0604020202020204" pitchFamily="34" charset="0"/>
              <a:buChar char="•"/>
            </a:pPr>
            <a:r>
              <a:rPr lang="en-US" sz="1200" dirty="0">
                <a:solidFill>
                  <a:schemeClr val="tx1"/>
                </a:solidFill>
              </a:rPr>
              <a:t>(Text from the Solent link in case they delete the web page!)</a:t>
            </a:r>
          </a:p>
          <a:p>
            <a:pPr marL="457200" indent="-457200" algn="l">
              <a:buFont typeface="Arial" panose="020B0604020202020204" pitchFamily="34" charset="0"/>
              <a:buChar char="•"/>
            </a:pPr>
            <a:r>
              <a:rPr lang="en-US" sz="1200" dirty="0">
                <a:solidFill>
                  <a:schemeClr val="tx1"/>
                </a:solidFill>
              </a:rPr>
              <a:t>The primary focus of your research project is usually expressed in terms of aims and objectives.</a:t>
            </a:r>
          </a:p>
          <a:p>
            <a:pPr marL="457200" indent="-457200" algn="l">
              <a:buFont typeface="Arial" panose="020B0604020202020204" pitchFamily="34" charset="0"/>
              <a:buChar char="•"/>
            </a:pPr>
            <a:endParaRPr lang="en-US" sz="1200" dirty="0">
              <a:solidFill>
                <a:schemeClr val="tx1"/>
              </a:solidFill>
            </a:endParaRPr>
          </a:p>
          <a:p>
            <a:pPr marL="457200" indent="-457200" algn="l">
              <a:buFont typeface="Arial" panose="020B0604020202020204" pitchFamily="34" charset="0"/>
              <a:buChar char="•"/>
            </a:pPr>
            <a:r>
              <a:rPr lang="en-US" sz="1200" dirty="0">
                <a:solidFill>
                  <a:schemeClr val="tx1"/>
                </a:solidFill>
              </a:rPr>
              <a:t>What is the difference between an aim and an objective in an academic context?</a:t>
            </a:r>
          </a:p>
          <a:p>
            <a:pPr marL="457200" indent="-457200" algn="l">
              <a:buFont typeface="Arial" panose="020B0604020202020204" pitchFamily="34" charset="0"/>
              <a:buChar char="•"/>
            </a:pPr>
            <a:r>
              <a:rPr lang="en-US" sz="1200" dirty="0">
                <a:solidFill>
                  <a:schemeClr val="tx1"/>
                </a:solidFill>
              </a:rPr>
              <a:t>Aim</a:t>
            </a:r>
          </a:p>
          <a:p>
            <a:pPr marL="457200" indent="-457200" algn="l">
              <a:buFont typeface="Arial" panose="020B0604020202020204" pitchFamily="34" charset="0"/>
              <a:buChar char="•"/>
            </a:pPr>
            <a:r>
              <a:rPr lang="en-US" sz="1200" dirty="0">
                <a:solidFill>
                  <a:schemeClr val="tx1"/>
                </a:solidFill>
              </a:rPr>
              <a:t>An intention or aspiration; what you hope to achieve.</a:t>
            </a:r>
          </a:p>
          <a:p>
            <a:pPr marL="457200" indent="-457200" algn="l">
              <a:buFont typeface="Arial" panose="020B0604020202020204" pitchFamily="34" charset="0"/>
              <a:buChar char="•"/>
            </a:pPr>
            <a:r>
              <a:rPr lang="en-US" sz="1200" dirty="0">
                <a:solidFill>
                  <a:schemeClr val="tx1"/>
                </a:solidFill>
              </a:rPr>
              <a:t>Aims are statements of intent, written in broad terms.</a:t>
            </a:r>
          </a:p>
          <a:p>
            <a:pPr marL="457200" indent="-457200" algn="l">
              <a:buFont typeface="Arial" panose="020B0604020202020204" pitchFamily="34" charset="0"/>
              <a:buChar char="•"/>
            </a:pPr>
            <a:r>
              <a:rPr lang="en-US" sz="1200" dirty="0">
                <a:solidFill>
                  <a:schemeClr val="tx1"/>
                </a:solidFill>
              </a:rPr>
              <a:t>Aims set out what you hope to achieve at the end of the project.</a:t>
            </a:r>
          </a:p>
          <a:p>
            <a:pPr marL="457200" indent="-457200" algn="l">
              <a:buFont typeface="Arial" panose="020B0604020202020204" pitchFamily="34" charset="0"/>
              <a:buChar char="•"/>
            </a:pPr>
            <a:endParaRPr lang="en-US" sz="1200" dirty="0">
              <a:solidFill>
                <a:schemeClr val="tx1"/>
              </a:solidFill>
            </a:endParaRPr>
          </a:p>
          <a:p>
            <a:pPr marL="457200" indent="-457200" algn="l">
              <a:buFont typeface="Arial" panose="020B0604020202020204" pitchFamily="34" charset="0"/>
              <a:buChar char="•"/>
            </a:pPr>
            <a:r>
              <a:rPr lang="en-US" sz="1200" dirty="0">
                <a:solidFill>
                  <a:schemeClr val="tx1"/>
                </a:solidFill>
              </a:rPr>
              <a:t>Objective</a:t>
            </a:r>
          </a:p>
          <a:p>
            <a:pPr marL="457200" indent="-457200" algn="l">
              <a:buFont typeface="Arial" panose="020B0604020202020204" pitchFamily="34" charset="0"/>
              <a:buChar char="•"/>
            </a:pPr>
            <a:r>
              <a:rPr lang="en-US" sz="1200" dirty="0">
                <a:solidFill>
                  <a:schemeClr val="tx1"/>
                </a:solidFill>
              </a:rPr>
              <a:t>A goal or a step on the way to meeting the aim; how you will achieve it.</a:t>
            </a:r>
          </a:p>
          <a:p>
            <a:pPr marL="457200" indent="-457200" algn="l">
              <a:buFont typeface="Arial" panose="020B0604020202020204" pitchFamily="34" charset="0"/>
              <a:buChar char="•"/>
            </a:pPr>
            <a:r>
              <a:rPr lang="en-US" sz="1200" dirty="0">
                <a:solidFill>
                  <a:schemeClr val="tx1"/>
                </a:solidFill>
              </a:rPr>
              <a:t>Objectives use specific statements which define measurable outcomes. For example: what steps will you take to achieve the desired outcome?</a:t>
            </a:r>
          </a:p>
          <a:p>
            <a:pPr marL="457200" indent="-457200" algn="l">
              <a:buFont typeface="Arial" panose="020B0604020202020204" pitchFamily="34" charset="0"/>
              <a:buChar char="•"/>
            </a:pPr>
            <a:r>
              <a:rPr lang="en-US" sz="1200" dirty="0">
                <a:solidFill>
                  <a:schemeClr val="tx1"/>
                </a:solidFill>
              </a:rPr>
              <a:t>Objectives should be S.M.A.R.T.:</a:t>
            </a:r>
          </a:p>
          <a:p>
            <a:pPr marL="457200" indent="-457200" algn="l">
              <a:buFont typeface="Arial" panose="020B0604020202020204" pitchFamily="34" charset="0"/>
              <a:buChar char="•"/>
            </a:pPr>
            <a:endParaRPr lang="en-US" sz="1200" dirty="0">
              <a:solidFill>
                <a:schemeClr val="tx1"/>
              </a:solidFill>
            </a:endParaRPr>
          </a:p>
          <a:p>
            <a:pPr marL="457200" indent="-457200" algn="l">
              <a:buFont typeface="Arial" panose="020B0604020202020204" pitchFamily="34" charset="0"/>
              <a:buChar char="•"/>
            </a:pPr>
            <a:r>
              <a:rPr lang="en-US" sz="1200" dirty="0">
                <a:solidFill>
                  <a:schemeClr val="tx1"/>
                </a:solidFill>
              </a:rPr>
              <a:t>Specific – be precise about what you are going to do</a:t>
            </a:r>
          </a:p>
          <a:p>
            <a:pPr marL="457200" indent="-457200" algn="l">
              <a:buFont typeface="Arial" panose="020B0604020202020204" pitchFamily="34" charset="0"/>
              <a:buChar char="•"/>
            </a:pPr>
            <a:r>
              <a:rPr lang="en-US" sz="1200" dirty="0" err="1">
                <a:solidFill>
                  <a:schemeClr val="tx1"/>
                </a:solidFill>
              </a:rPr>
              <a:t>Measureable</a:t>
            </a:r>
            <a:r>
              <a:rPr lang="en-US" sz="1200" dirty="0">
                <a:solidFill>
                  <a:schemeClr val="tx1"/>
                </a:solidFill>
              </a:rPr>
              <a:t> –you will know when you have reached your goal</a:t>
            </a:r>
          </a:p>
          <a:p>
            <a:pPr marL="457200" indent="-457200" algn="l">
              <a:buFont typeface="Arial" panose="020B0604020202020204" pitchFamily="34" charset="0"/>
              <a:buChar char="•"/>
            </a:pPr>
            <a:r>
              <a:rPr lang="en-US" sz="1200" dirty="0">
                <a:solidFill>
                  <a:schemeClr val="tx1"/>
                </a:solidFill>
              </a:rPr>
              <a:t>Achievable – Don’t attempt too much. A less ambitious but completed objective is better than an over-ambitious one that you cannot possible achieve.</a:t>
            </a:r>
          </a:p>
          <a:p>
            <a:pPr marL="457200" indent="-457200" algn="l">
              <a:buFont typeface="Arial" panose="020B0604020202020204" pitchFamily="34" charset="0"/>
              <a:buChar char="•"/>
            </a:pPr>
            <a:r>
              <a:rPr lang="en-US" sz="1200" dirty="0">
                <a:solidFill>
                  <a:schemeClr val="tx1"/>
                </a:solidFill>
              </a:rPr>
              <a:t>Realistic – do you have the necessary resources to achieve the objective? For example: time, money, skills, </a:t>
            </a:r>
            <a:r>
              <a:rPr lang="en-US" sz="1200" dirty="0" err="1">
                <a:solidFill>
                  <a:schemeClr val="tx1"/>
                </a:solidFill>
              </a:rPr>
              <a:t>etc</a:t>
            </a:r>
            <a:r>
              <a:rPr lang="en-US" sz="1200" dirty="0">
                <a:solidFill>
                  <a:schemeClr val="tx1"/>
                </a:solidFill>
              </a:rPr>
              <a:t>?</a:t>
            </a:r>
          </a:p>
          <a:p>
            <a:pPr marL="457200" indent="-457200" algn="l">
              <a:buFont typeface="Arial" panose="020B0604020202020204" pitchFamily="34" charset="0"/>
              <a:buChar char="•"/>
            </a:pPr>
            <a:r>
              <a:rPr lang="en-US" sz="1200" dirty="0">
                <a:solidFill>
                  <a:schemeClr val="tx1"/>
                </a:solidFill>
              </a:rPr>
              <a:t>Time constrained – determine when each stage needs to be completed. Is there time in your schedule to allow for unexpected delays?</a:t>
            </a:r>
          </a:p>
          <a:p>
            <a:pPr marL="457200" indent="-457200" algn="l">
              <a:buFont typeface="Arial" panose="020B0604020202020204" pitchFamily="34" charset="0"/>
              <a:buChar char="•"/>
            </a:pPr>
            <a:endParaRPr lang="en-US" dirty="0">
              <a:solidFill>
                <a:schemeClr val="tx1"/>
              </a:solidFill>
            </a:endParaRPr>
          </a:p>
        </p:txBody>
      </p:sp>
      <p:sp>
        <p:nvSpPr>
          <p:cNvPr id="5" name="TextBox 4">
            <a:extLst>
              <a:ext uri="{FF2B5EF4-FFF2-40B4-BE49-F238E27FC236}">
                <a16:creationId xmlns:a16="http://schemas.microsoft.com/office/drawing/2014/main" id="{475264D3-AFAD-EE68-F5A6-129A8721A92E}"/>
              </a:ext>
            </a:extLst>
          </p:cNvPr>
          <p:cNvSpPr txBox="1"/>
          <p:nvPr/>
        </p:nvSpPr>
        <p:spPr>
          <a:xfrm>
            <a:off x="2909765" y="5719827"/>
            <a:ext cx="6097656" cy="523220"/>
          </a:xfrm>
          <a:prstGeom prst="rect">
            <a:avLst/>
          </a:prstGeom>
          <a:noFill/>
        </p:spPr>
        <p:txBody>
          <a:bodyPr wrap="square">
            <a:spAutoFit/>
          </a:bodyPr>
          <a:lstStyle/>
          <a:p>
            <a:pPr algn="ctr"/>
            <a:r>
              <a:rPr lang="en-GB" sz="1400" dirty="0">
                <a:solidFill>
                  <a:srgbClr val="E0BC4C"/>
                </a:solidFill>
                <a:hlinkClick r:id="rId3">
                  <a:extLst>
                    <a:ext uri="{A12FA001-AC4F-418D-AE19-62706E023703}">
                      <ahyp:hlinkClr xmlns:ahyp="http://schemas.microsoft.com/office/drawing/2018/hyperlinkcolor" val="tx"/>
                    </a:ext>
                  </a:extLst>
                </a:hlinkClick>
              </a:rPr>
              <a:t>http://learn.solent.ac.uk/mod/book/view.php?id=2744&amp;chapterid=1293</a:t>
            </a:r>
            <a:endParaRPr lang="en-GB" sz="1400" dirty="0">
              <a:solidFill>
                <a:srgbClr val="E0BC4C"/>
              </a:solidFill>
            </a:endParaRPr>
          </a:p>
          <a:p>
            <a:pPr algn="ctr"/>
            <a:endParaRPr lang="en-GB" sz="1400" dirty="0">
              <a:solidFill>
                <a:srgbClr val="E0BC4C"/>
              </a:solidFill>
            </a:endParaRPr>
          </a:p>
        </p:txBody>
      </p:sp>
    </p:spTree>
    <p:extLst>
      <p:ext uri="{BB962C8B-B14F-4D97-AF65-F5344CB8AC3E}">
        <p14:creationId xmlns:p14="http://schemas.microsoft.com/office/powerpoint/2010/main" val="32262364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Reference Text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914400"/>
            <a:ext cx="11394989" cy="4572000"/>
          </a:xfrm>
        </p:spPr>
        <p:txBody>
          <a:bodyPr/>
          <a:lstStyle/>
          <a:p>
            <a:pPr marL="457200" indent="-457200" algn="l">
              <a:buFont typeface="Arial" panose="020B0604020202020204" pitchFamily="34" charset="0"/>
              <a:buChar char="•"/>
            </a:pPr>
            <a:r>
              <a:rPr lang="en-US" sz="1200" dirty="0">
                <a:solidFill>
                  <a:schemeClr val="tx1"/>
                </a:solidFill>
              </a:rPr>
              <a:t>Remember:</a:t>
            </a:r>
          </a:p>
          <a:p>
            <a:pPr marL="457200" indent="-457200" algn="l">
              <a:buFont typeface="Arial" panose="020B0604020202020204" pitchFamily="34" charset="0"/>
              <a:buChar char="•"/>
            </a:pPr>
            <a:r>
              <a:rPr lang="en-US" sz="1200" dirty="0">
                <a:solidFill>
                  <a:schemeClr val="tx1"/>
                </a:solidFill>
              </a:rPr>
              <a:t>Use strong positive statements which use strong verbs. Avoid weaker verbs.</a:t>
            </a:r>
          </a:p>
          <a:p>
            <a:pPr marL="457200" indent="-457200" algn="l">
              <a:buFont typeface="Arial" panose="020B0604020202020204" pitchFamily="34" charset="0"/>
              <a:buChar char="•"/>
            </a:pPr>
            <a:r>
              <a:rPr lang="en-US" sz="1200" dirty="0">
                <a:solidFill>
                  <a:schemeClr val="tx1"/>
                </a:solidFill>
              </a:rPr>
              <a:t>Strong verbs: collect, construct, classify, develop, devise, measure, produce, revise, select, </a:t>
            </a:r>
            <a:r>
              <a:rPr lang="en-US" sz="1200" dirty="0" err="1">
                <a:solidFill>
                  <a:schemeClr val="tx1"/>
                </a:solidFill>
              </a:rPr>
              <a:t>synthesise</a:t>
            </a:r>
            <a:endParaRPr lang="en-US" sz="1200" dirty="0">
              <a:solidFill>
                <a:schemeClr val="tx1"/>
              </a:solidFill>
            </a:endParaRPr>
          </a:p>
          <a:p>
            <a:pPr marL="457200" indent="-457200" algn="l">
              <a:buFont typeface="Arial" panose="020B0604020202020204" pitchFamily="34" charset="0"/>
              <a:buChar char="•"/>
            </a:pPr>
            <a:r>
              <a:rPr lang="en-US" sz="1200" dirty="0">
                <a:solidFill>
                  <a:schemeClr val="tx1"/>
                </a:solidFill>
              </a:rPr>
              <a:t>Weak verbs: appreciate, consider, enquire, learn, know, understand, be aware of, appreciate, listen, perceive</a:t>
            </a:r>
          </a:p>
          <a:p>
            <a:pPr marL="457200" indent="-457200" algn="l">
              <a:buFont typeface="Arial" panose="020B0604020202020204" pitchFamily="34" charset="0"/>
              <a:buChar char="•"/>
            </a:pPr>
            <a:endParaRPr lang="en-US" sz="1200" dirty="0">
              <a:solidFill>
                <a:schemeClr val="tx1"/>
              </a:solidFill>
            </a:endParaRPr>
          </a:p>
          <a:p>
            <a:pPr marL="457200" indent="-457200" algn="l">
              <a:buFont typeface="Arial" panose="020B0604020202020204" pitchFamily="34" charset="0"/>
              <a:buChar char="•"/>
            </a:pPr>
            <a:r>
              <a:rPr lang="en-US" sz="1200" dirty="0">
                <a:solidFill>
                  <a:schemeClr val="tx1"/>
                </a:solidFill>
              </a:rPr>
              <a:t>How many aims or objectives should there be?</a:t>
            </a:r>
          </a:p>
          <a:p>
            <a:pPr marL="457200" indent="-457200" algn="l">
              <a:buFont typeface="Arial" panose="020B0604020202020204" pitchFamily="34" charset="0"/>
              <a:buChar char="•"/>
            </a:pPr>
            <a:r>
              <a:rPr lang="en-US" sz="1200" dirty="0">
                <a:solidFill>
                  <a:schemeClr val="tx1"/>
                </a:solidFill>
              </a:rPr>
              <a:t>There are no fixed number of aims or objectives.</a:t>
            </a:r>
          </a:p>
          <a:p>
            <a:pPr marL="457200" indent="-457200" algn="l">
              <a:buFont typeface="Arial" panose="020B0604020202020204" pitchFamily="34" charset="0"/>
              <a:buChar char="•"/>
            </a:pPr>
            <a:r>
              <a:rPr lang="en-US" sz="1200" dirty="0">
                <a:solidFill>
                  <a:schemeClr val="tx1"/>
                </a:solidFill>
              </a:rPr>
              <a:t> Some tutors are happy with one clear strong aim, whilst others like to see a main aim supported by at least two subsidiary aims.</a:t>
            </a:r>
          </a:p>
          <a:p>
            <a:pPr marL="457200" indent="-457200" algn="l">
              <a:buFont typeface="Arial" panose="020B0604020202020204" pitchFamily="34" charset="0"/>
              <a:buChar char="•"/>
            </a:pPr>
            <a:r>
              <a:rPr lang="en-US" sz="1200" dirty="0">
                <a:solidFill>
                  <a:schemeClr val="tx1"/>
                </a:solidFill>
              </a:rPr>
              <a:t>You will be required to produce sufficient objectives to be able to measure progress towards meeting the aim/s.</a:t>
            </a:r>
          </a:p>
          <a:p>
            <a:pPr marL="457200" indent="-457200" algn="l">
              <a:buFont typeface="Arial" panose="020B0604020202020204" pitchFamily="34" charset="0"/>
              <a:buChar char="•"/>
            </a:pPr>
            <a:r>
              <a:rPr lang="en-US" sz="1200" dirty="0">
                <a:solidFill>
                  <a:schemeClr val="tx1"/>
                </a:solidFill>
              </a:rPr>
              <a:t>Remember:</a:t>
            </a:r>
          </a:p>
          <a:p>
            <a:pPr marL="457200" indent="-457200" algn="l">
              <a:buFont typeface="Arial" panose="020B0604020202020204" pitchFamily="34" charset="0"/>
              <a:buChar char="•"/>
            </a:pPr>
            <a:endParaRPr lang="en-US" sz="1200" dirty="0">
              <a:solidFill>
                <a:schemeClr val="tx1"/>
              </a:solidFill>
            </a:endParaRPr>
          </a:p>
          <a:p>
            <a:pPr marL="457200" indent="-457200" algn="l">
              <a:buFont typeface="Arial" panose="020B0604020202020204" pitchFamily="34" charset="0"/>
              <a:buChar char="•"/>
            </a:pPr>
            <a:r>
              <a:rPr lang="en-US" sz="1200" dirty="0">
                <a:solidFill>
                  <a:schemeClr val="tx1"/>
                </a:solidFill>
              </a:rPr>
              <a:t>Aims describe what you want to achieve. Objectives describe how you are going to achieve those aims.</a:t>
            </a:r>
          </a:p>
          <a:p>
            <a:pPr marL="457200" indent="-457200" algn="l">
              <a:buFont typeface="Arial" panose="020B0604020202020204" pitchFamily="34" charset="0"/>
              <a:buChar char="•"/>
            </a:pPr>
            <a:endParaRPr lang="en-US" sz="1200" dirty="0">
              <a:solidFill>
                <a:schemeClr val="tx1"/>
              </a:solidFill>
            </a:endParaRPr>
          </a:p>
          <a:p>
            <a:pPr marL="457200" indent="-457200" algn="l">
              <a:buFont typeface="Arial" panose="020B0604020202020204" pitchFamily="34" charset="0"/>
              <a:buChar char="•"/>
            </a:pPr>
            <a:r>
              <a:rPr lang="en-US" sz="1200" dirty="0">
                <a:solidFill>
                  <a:schemeClr val="tx1"/>
                </a:solidFill>
              </a:rPr>
              <a:t>Example</a:t>
            </a:r>
          </a:p>
          <a:p>
            <a:pPr marL="457200" indent="-457200" algn="l">
              <a:buFont typeface="Arial" panose="020B0604020202020204" pitchFamily="34" charset="0"/>
              <a:buChar char="•"/>
            </a:pPr>
            <a:r>
              <a:rPr lang="en-US" sz="1200" dirty="0">
                <a:solidFill>
                  <a:schemeClr val="tx1"/>
                </a:solidFill>
              </a:rPr>
              <a:t>Aim: To investigate the relationship between tectonic-plate movement and the gravitational effect of the alignment of the major planets.</a:t>
            </a:r>
          </a:p>
          <a:p>
            <a:pPr marL="457200" indent="-457200" algn="l">
              <a:buFont typeface="Arial" panose="020B0604020202020204" pitchFamily="34" charset="0"/>
              <a:buChar char="•"/>
            </a:pPr>
            <a:endParaRPr lang="en-US" sz="1200" dirty="0">
              <a:solidFill>
                <a:schemeClr val="tx1"/>
              </a:solidFill>
            </a:endParaRPr>
          </a:p>
          <a:p>
            <a:pPr marL="457200" indent="-457200" algn="l">
              <a:buFont typeface="Arial" panose="020B0604020202020204" pitchFamily="34" charset="0"/>
              <a:buChar char="•"/>
            </a:pPr>
            <a:r>
              <a:rPr lang="en-US" sz="1200" dirty="0">
                <a:solidFill>
                  <a:schemeClr val="tx1"/>
                </a:solidFill>
              </a:rPr>
              <a:t>Objectives:</a:t>
            </a:r>
          </a:p>
          <a:p>
            <a:pPr marL="457200" indent="-457200" algn="l">
              <a:buFont typeface="Arial" panose="020B0604020202020204" pitchFamily="34" charset="0"/>
              <a:buChar char="•"/>
            </a:pPr>
            <a:r>
              <a:rPr lang="en-US" sz="1200" dirty="0">
                <a:solidFill>
                  <a:schemeClr val="tx1"/>
                </a:solidFill>
              </a:rPr>
              <a:t>Data sets will be extracted from the known historical record of tectonic-plate movement</a:t>
            </a:r>
          </a:p>
          <a:p>
            <a:pPr marL="457200" indent="-457200" algn="l">
              <a:buFont typeface="Arial" panose="020B0604020202020204" pitchFamily="34" charset="0"/>
              <a:buChar char="•"/>
            </a:pPr>
            <a:r>
              <a:rPr lang="en-US" sz="1200" dirty="0">
                <a:solidFill>
                  <a:schemeClr val="tx1"/>
                </a:solidFill>
              </a:rPr>
              <a:t>Data sets will be extracted from astronomical tables detailing the various alignments of the major planets covering the same period as data from the geological record.</a:t>
            </a:r>
          </a:p>
          <a:p>
            <a:pPr marL="457200" indent="-457200" algn="l">
              <a:buFont typeface="Arial" panose="020B0604020202020204" pitchFamily="34" charset="0"/>
              <a:buChar char="•"/>
            </a:pPr>
            <a:r>
              <a:rPr lang="en-US" sz="1200" dirty="0">
                <a:solidFill>
                  <a:schemeClr val="tx1"/>
                </a:solidFill>
              </a:rPr>
              <a:t>The data from both sets will be </a:t>
            </a:r>
            <a:r>
              <a:rPr lang="en-US" sz="1200" dirty="0" err="1">
                <a:solidFill>
                  <a:schemeClr val="tx1"/>
                </a:solidFill>
              </a:rPr>
              <a:t>synthesised</a:t>
            </a:r>
            <a:r>
              <a:rPr lang="en-US" sz="1200" dirty="0">
                <a:solidFill>
                  <a:schemeClr val="tx1"/>
                </a:solidFill>
              </a:rPr>
              <a:t> to establish if correlation points exist between major geological events and planetary alignments.</a:t>
            </a:r>
          </a:p>
          <a:p>
            <a:pPr marL="457200" indent="-457200" algn="l">
              <a:buFont typeface="Arial" panose="020B0604020202020204" pitchFamily="34" charset="0"/>
              <a:buChar char="•"/>
            </a:pPr>
            <a:endParaRPr lang="en-US" dirty="0">
              <a:solidFill>
                <a:schemeClr val="tx1"/>
              </a:solidFill>
            </a:endParaRPr>
          </a:p>
        </p:txBody>
      </p:sp>
      <p:sp>
        <p:nvSpPr>
          <p:cNvPr id="5" name="TextBox 4">
            <a:extLst>
              <a:ext uri="{FF2B5EF4-FFF2-40B4-BE49-F238E27FC236}">
                <a16:creationId xmlns:a16="http://schemas.microsoft.com/office/drawing/2014/main" id="{475264D3-AFAD-EE68-F5A6-129A8721A92E}"/>
              </a:ext>
            </a:extLst>
          </p:cNvPr>
          <p:cNvSpPr txBox="1"/>
          <p:nvPr/>
        </p:nvSpPr>
        <p:spPr>
          <a:xfrm>
            <a:off x="2909765" y="5719827"/>
            <a:ext cx="6097656" cy="307777"/>
          </a:xfrm>
          <a:prstGeom prst="rect">
            <a:avLst/>
          </a:prstGeom>
          <a:noFill/>
        </p:spPr>
        <p:txBody>
          <a:bodyPr wrap="square">
            <a:spAutoFit/>
          </a:bodyPr>
          <a:lstStyle/>
          <a:p>
            <a:pPr algn="ctr"/>
            <a:r>
              <a:rPr lang="en-GB" sz="1400" dirty="0">
                <a:solidFill>
                  <a:srgbClr val="E0BC4C"/>
                </a:solidFill>
              </a:rPr>
              <a:t>http://learn.solent.ac.uk/mod/book/view.php?id=2744&amp;chapterid=1293</a:t>
            </a:r>
          </a:p>
        </p:txBody>
      </p:sp>
    </p:spTree>
    <p:extLst>
      <p:ext uri="{BB962C8B-B14F-4D97-AF65-F5344CB8AC3E}">
        <p14:creationId xmlns:p14="http://schemas.microsoft.com/office/powerpoint/2010/main" val="18858880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Reference Text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914400"/>
            <a:ext cx="11394989" cy="4572000"/>
          </a:xfrm>
        </p:spPr>
        <p:txBody>
          <a:bodyPr/>
          <a:lstStyle/>
          <a:p>
            <a:pPr marL="457200" indent="-457200" algn="l">
              <a:buFont typeface="Arial" panose="020B0604020202020204" pitchFamily="34" charset="0"/>
              <a:buChar char="•"/>
            </a:pPr>
            <a:r>
              <a:rPr lang="en-US" sz="1400" b="1" dirty="0">
                <a:solidFill>
                  <a:schemeClr val="tx1"/>
                </a:solidFill>
              </a:rPr>
              <a:t>Aims and objectives</a:t>
            </a:r>
          </a:p>
          <a:p>
            <a:pPr marL="457200" indent="-457200" algn="l">
              <a:buFont typeface="Arial" panose="020B0604020202020204" pitchFamily="34" charset="0"/>
              <a:buChar char="•"/>
            </a:pPr>
            <a:r>
              <a:rPr lang="en-US" sz="1400" dirty="0">
                <a:solidFill>
                  <a:schemeClr val="tx1"/>
                </a:solidFill>
              </a:rPr>
              <a:t>It is often useful to consider your research questions in terms of aim(s) and objectives.</a:t>
            </a:r>
          </a:p>
          <a:p>
            <a:pPr marL="457200" indent="-457200" algn="l">
              <a:buFont typeface="Arial" panose="020B0604020202020204" pitchFamily="34" charset="0"/>
              <a:buChar char="•"/>
            </a:pPr>
            <a:r>
              <a:rPr lang="en-US" sz="1400" dirty="0">
                <a:solidFill>
                  <a:schemeClr val="tx1"/>
                </a:solidFill>
              </a:rPr>
              <a:t>The aim of the work, i.e. the overall purpose of the study, should be clearly and concisely defined.</a:t>
            </a:r>
          </a:p>
          <a:p>
            <a:pPr marL="457200" indent="-457200" algn="l">
              <a:buFont typeface="Arial" panose="020B0604020202020204" pitchFamily="34" charset="0"/>
              <a:buChar char="•"/>
            </a:pPr>
            <a:endParaRPr lang="en-US" sz="1400" dirty="0">
              <a:solidFill>
                <a:schemeClr val="tx1"/>
              </a:solidFill>
            </a:endParaRPr>
          </a:p>
          <a:p>
            <a:pPr marL="457200" indent="-457200" algn="l">
              <a:buFont typeface="Arial" panose="020B0604020202020204" pitchFamily="34" charset="0"/>
              <a:buChar char="•"/>
            </a:pPr>
            <a:r>
              <a:rPr lang="en-US" sz="1400" b="1" dirty="0">
                <a:solidFill>
                  <a:schemeClr val="tx1"/>
                </a:solidFill>
              </a:rPr>
              <a:t>Aims</a:t>
            </a:r>
            <a:r>
              <a:rPr lang="en-US" sz="1400" dirty="0">
                <a:solidFill>
                  <a:schemeClr val="tx1"/>
                </a:solidFill>
              </a:rPr>
              <a:t>: Are broad statements of desired outcomes, or the general intentions of the research, which 'paint a picture' of your research project</a:t>
            </a:r>
          </a:p>
          <a:p>
            <a:pPr marL="457200" indent="-457200" algn="l">
              <a:buFont typeface="Arial" panose="020B0604020202020204" pitchFamily="34" charset="0"/>
              <a:buChar char="•"/>
            </a:pPr>
            <a:r>
              <a:rPr lang="en-US" sz="1400" dirty="0">
                <a:solidFill>
                  <a:schemeClr val="tx1"/>
                </a:solidFill>
              </a:rPr>
              <a:t>Emphasize what is to be accomplished (not how it is to be accomplished)</a:t>
            </a:r>
          </a:p>
          <a:p>
            <a:pPr marL="457200" indent="-457200" algn="l">
              <a:buFont typeface="Arial" panose="020B0604020202020204" pitchFamily="34" charset="0"/>
              <a:buChar char="•"/>
            </a:pPr>
            <a:r>
              <a:rPr lang="en-US" sz="1400" dirty="0">
                <a:solidFill>
                  <a:schemeClr val="tx1"/>
                </a:solidFill>
              </a:rPr>
              <a:t>Address the long-term project outcomes, i.e. they should reflect the aspirations and expectations of the research topic.</a:t>
            </a:r>
          </a:p>
          <a:p>
            <a:pPr marL="457200" indent="-457200" algn="l">
              <a:buFont typeface="Arial" panose="020B0604020202020204" pitchFamily="34" charset="0"/>
              <a:buChar char="•"/>
            </a:pPr>
            <a:r>
              <a:rPr lang="en-US" sz="1400" dirty="0">
                <a:solidFill>
                  <a:schemeClr val="tx1"/>
                </a:solidFill>
              </a:rPr>
              <a:t>Once aims have been established, the next task is to formulate the objectives. Generally, a project should have no more than two or three aims statements, while it may include a number of objectives consistent with them.</a:t>
            </a:r>
          </a:p>
          <a:p>
            <a:pPr marL="457200" indent="-457200" algn="l">
              <a:buFont typeface="Arial" panose="020B0604020202020204" pitchFamily="34" charset="0"/>
              <a:buChar char="•"/>
            </a:pPr>
            <a:r>
              <a:rPr lang="en-US" sz="1400" b="1" dirty="0">
                <a:solidFill>
                  <a:schemeClr val="tx1"/>
                </a:solidFill>
              </a:rPr>
              <a:t>Objectives:</a:t>
            </a:r>
            <a:r>
              <a:rPr lang="en-US" sz="1400" dirty="0">
                <a:solidFill>
                  <a:schemeClr val="tx1"/>
                </a:solidFill>
              </a:rPr>
              <a:t> are subsidiary to aims and:</a:t>
            </a:r>
          </a:p>
          <a:p>
            <a:pPr marL="457200" indent="-457200" algn="l">
              <a:buFont typeface="Arial" panose="020B0604020202020204" pitchFamily="34" charset="0"/>
              <a:buChar char="•"/>
            </a:pPr>
            <a:r>
              <a:rPr lang="en-US" sz="1400" dirty="0">
                <a:solidFill>
                  <a:schemeClr val="tx1"/>
                </a:solidFill>
              </a:rPr>
              <a:t>Are the steps you are going to take to answer your research questions or a specific list of tasks needed to accomplish the goals of the project</a:t>
            </a:r>
          </a:p>
          <a:p>
            <a:pPr marL="457200" indent="-457200" algn="l">
              <a:buFont typeface="Arial" panose="020B0604020202020204" pitchFamily="34" charset="0"/>
              <a:buChar char="•"/>
            </a:pPr>
            <a:r>
              <a:rPr lang="en-US" sz="1400" dirty="0">
                <a:solidFill>
                  <a:schemeClr val="tx1"/>
                </a:solidFill>
              </a:rPr>
              <a:t>Emphasize how aims are to be accomplished</a:t>
            </a:r>
          </a:p>
          <a:p>
            <a:pPr marL="457200" indent="-457200" algn="l">
              <a:buFont typeface="Arial" panose="020B0604020202020204" pitchFamily="34" charset="0"/>
              <a:buChar char="•"/>
            </a:pPr>
            <a:r>
              <a:rPr lang="en-US" sz="1400" dirty="0">
                <a:solidFill>
                  <a:schemeClr val="tx1"/>
                </a:solidFill>
              </a:rPr>
              <a:t>Must be highly focused and feasible</a:t>
            </a:r>
          </a:p>
          <a:p>
            <a:pPr marL="457200" indent="-457200" algn="l">
              <a:buFont typeface="Arial" panose="020B0604020202020204" pitchFamily="34" charset="0"/>
              <a:buChar char="•"/>
            </a:pPr>
            <a:r>
              <a:rPr lang="en-US" sz="1400" dirty="0">
                <a:solidFill>
                  <a:schemeClr val="tx1"/>
                </a:solidFill>
              </a:rPr>
              <a:t>Address the more immediate project outcomes</a:t>
            </a:r>
          </a:p>
          <a:p>
            <a:pPr marL="457200" indent="-457200" algn="l">
              <a:buFont typeface="Arial" panose="020B0604020202020204" pitchFamily="34" charset="0"/>
              <a:buChar char="•"/>
            </a:pPr>
            <a:r>
              <a:rPr lang="en-US" sz="1400" dirty="0">
                <a:solidFill>
                  <a:schemeClr val="tx1"/>
                </a:solidFill>
              </a:rPr>
              <a:t>Make accurate use of concepts</a:t>
            </a:r>
          </a:p>
          <a:p>
            <a:pPr marL="457200" indent="-457200" algn="l">
              <a:buFont typeface="Arial" panose="020B0604020202020204" pitchFamily="34" charset="0"/>
              <a:buChar char="•"/>
            </a:pPr>
            <a:r>
              <a:rPr lang="en-US" sz="1400" dirty="0">
                <a:solidFill>
                  <a:schemeClr val="tx1"/>
                </a:solidFill>
              </a:rPr>
              <a:t>Must be sensible and precisely described</a:t>
            </a:r>
          </a:p>
          <a:p>
            <a:pPr marL="457200" indent="-457200" algn="l">
              <a:buFont typeface="Arial" panose="020B0604020202020204" pitchFamily="34" charset="0"/>
              <a:buChar char="•"/>
            </a:pPr>
            <a:r>
              <a:rPr lang="en-US" sz="1400" dirty="0">
                <a:solidFill>
                  <a:schemeClr val="tx1"/>
                </a:solidFill>
              </a:rPr>
              <a:t>Should read as an 'individual' statement to convey your intentions</a:t>
            </a:r>
          </a:p>
          <a:p>
            <a:pPr marL="457200" indent="-457200" algn="l">
              <a:buFont typeface="Arial" panose="020B0604020202020204" pitchFamily="34" charset="0"/>
              <a:buChar char="•"/>
            </a:pPr>
            <a:endParaRPr lang="en-US" dirty="0">
              <a:solidFill>
                <a:schemeClr val="tx1"/>
              </a:solidFill>
            </a:endParaRPr>
          </a:p>
        </p:txBody>
      </p:sp>
      <p:sp>
        <p:nvSpPr>
          <p:cNvPr id="5" name="TextBox 4">
            <a:extLst>
              <a:ext uri="{FF2B5EF4-FFF2-40B4-BE49-F238E27FC236}">
                <a16:creationId xmlns:a16="http://schemas.microsoft.com/office/drawing/2014/main" id="{475264D3-AFAD-EE68-F5A6-129A8721A92E}"/>
              </a:ext>
            </a:extLst>
          </p:cNvPr>
          <p:cNvSpPr txBox="1"/>
          <p:nvPr/>
        </p:nvSpPr>
        <p:spPr>
          <a:xfrm>
            <a:off x="2909765" y="5719827"/>
            <a:ext cx="6097656" cy="523220"/>
          </a:xfrm>
          <a:prstGeom prst="rect">
            <a:avLst/>
          </a:prstGeom>
          <a:noFill/>
        </p:spPr>
        <p:txBody>
          <a:bodyPr wrap="square">
            <a:spAutoFit/>
          </a:bodyPr>
          <a:lstStyle/>
          <a:p>
            <a:pPr algn="ctr"/>
            <a:r>
              <a:rPr lang="en-GB" sz="1400" dirty="0">
                <a:solidFill>
                  <a:srgbClr val="E0BC4C"/>
                </a:solidFill>
                <a:hlinkClick r:id="rId3">
                  <a:extLst>
                    <a:ext uri="{A12FA001-AC4F-418D-AE19-62706E023703}">
                      <ahyp:hlinkClr xmlns:ahyp="http://schemas.microsoft.com/office/drawing/2018/hyperlinkcolor" val="tx"/>
                    </a:ext>
                  </a:extLst>
                </a:hlinkClick>
              </a:rPr>
              <a:t>http://www.erm.ecs.soton.ac.uk/theme4/aims_and_objectives.html</a:t>
            </a:r>
            <a:endParaRPr lang="en-GB" sz="1400" dirty="0">
              <a:solidFill>
                <a:srgbClr val="E0BC4C"/>
              </a:solidFill>
            </a:endParaRPr>
          </a:p>
          <a:p>
            <a:pPr algn="ctr"/>
            <a:endParaRPr lang="en-GB" sz="1400" dirty="0">
              <a:solidFill>
                <a:srgbClr val="E0BC4C"/>
              </a:solidFill>
            </a:endParaRPr>
          </a:p>
        </p:txBody>
      </p:sp>
    </p:spTree>
    <p:extLst>
      <p:ext uri="{BB962C8B-B14F-4D97-AF65-F5344CB8AC3E}">
        <p14:creationId xmlns:p14="http://schemas.microsoft.com/office/powerpoint/2010/main" val="17979901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Reference Text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914400"/>
            <a:ext cx="11394989" cy="4572000"/>
          </a:xfrm>
        </p:spPr>
        <p:txBody>
          <a:bodyPr/>
          <a:lstStyle/>
          <a:p>
            <a:pPr marL="457200" indent="-457200" algn="l">
              <a:buFont typeface="Arial" panose="020B0604020202020204" pitchFamily="34" charset="0"/>
              <a:buChar char="•"/>
            </a:pPr>
            <a:r>
              <a:rPr lang="en-US" sz="1400" b="1" dirty="0">
                <a:solidFill>
                  <a:schemeClr val="tx1"/>
                </a:solidFill>
              </a:rPr>
              <a:t>Aim</a:t>
            </a:r>
          </a:p>
          <a:p>
            <a:pPr marL="457200" indent="-457200" algn="l">
              <a:buFont typeface="Arial" panose="020B0604020202020204" pitchFamily="34" charset="0"/>
              <a:buChar char="•"/>
            </a:pPr>
            <a:r>
              <a:rPr lang="en-US" sz="1400" dirty="0">
                <a:solidFill>
                  <a:schemeClr val="tx1"/>
                </a:solidFill>
              </a:rPr>
              <a:t>To critically assess the collection and disposal operations for bulky household waste in order to identify factors, which contribute to performance and technical efficiency.</a:t>
            </a:r>
          </a:p>
          <a:p>
            <a:pPr marL="457200" indent="-457200" algn="l">
              <a:buFont typeface="Arial" panose="020B0604020202020204" pitchFamily="34" charset="0"/>
              <a:buChar char="•"/>
            </a:pPr>
            <a:endParaRPr lang="en-US" sz="1400" b="1" dirty="0">
              <a:solidFill>
                <a:schemeClr val="tx1"/>
              </a:solidFill>
            </a:endParaRPr>
          </a:p>
          <a:p>
            <a:pPr marL="457200" indent="-457200" algn="l">
              <a:buFont typeface="Arial" panose="020B0604020202020204" pitchFamily="34" charset="0"/>
              <a:buChar char="•"/>
            </a:pPr>
            <a:r>
              <a:rPr lang="en-US" sz="1400" b="1" dirty="0">
                <a:solidFill>
                  <a:schemeClr val="tx1"/>
                </a:solidFill>
              </a:rPr>
              <a:t>Objectives</a:t>
            </a:r>
          </a:p>
          <a:p>
            <a:pPr marL="457200" indent="-457200" algn="l">
              <a:buFont typeface="Arial" panose="020B0604020202020204" pitchFamily="34" charset="0"/>
              <a:buChar char="•"/>
            </a:pPr>
            <a:r>
              <a:rPr lang="en-US" sz="1400" dirty="0">
                <a:solidFill>
                  <a:schemeClr val="tx1"/>
                </a:solidFill>
              </a:rPr>
              <a:t>To critically assess bulky waste operations by local authorities, including volumes/types of materials arising and current disposal/recovery routes.</a:t>
            </a:r>
          </a:p>
          <a:p>
            <a:pPr marL="457200" indent="-457200" algn="l">
              <a:buFont typeface="Arial" panose="020B0604020202020204" pitchFamily="34" charset="0"/>
              <a:buChar char="•"/>
            </a:pPr>
            <a:r>
              <a:rPr lang="en-US" sz="1400" dirty="0">
                <a:solidFill>
                  <a:schemeClr val="tx1"/>
                </a:solidFill>
              </a:rPr>
              <a:t>To classify and evaluate the operation of furniture recovery schemes nationally.</a:t>
            </a:r>
          </a:p>
          <a:p>
            <a:pPr marL="457200" indent="-457200" algn="l">
              <a:buFont typeface="Arial" panose="020B0604020202020204" pitchFamily="34" charset="0"/>
              <a:buChar char="•"/>
            </a:pPr>
            <a:r>
              <a:rPr lang="en-US" sz="1400" dirty="0">
                <a:solidFill>
                  <a:schemeClr val="tx1"/>
                </a:solidFill>
              </a:rPr>
              <a:t>To make recommendations to improve the operational effectiveness of, and to </a:t>
            </a:r>
            <a:r>
              <a:rPr lang="en-US" sz="1400" dirty="0" err="1">
                <a:solidFill>
                  <a:schemeClr val="tx1"/>
                </a:solidFill>
              </a:rPr>
              <a:t>maximise</a:t>
            </a:r>
            <a:r>
              <a:rPr lang="en-US" sz="1400" dirty="0">
                <a:solidFill>
                  <a:schemeClr val="tx1"/>
                </a:solidFill>
              </a:rPr>
              <a:t> recovery opportunities of bulky waste collection.</a:t>
            </a:r>
          </a:p>
          <a:p>
            <a:pPr marL="457200" indent="-457200" algn="l">
              <a:buFont typeface="Arial" panose="020B0604020202020204" pitchFamily="34" charset="0"/>
              <a:buChar char="•"/>
            </a:pPr>
            <a:r>
              <a:rPr lang="en-US" sz="1400" b="1" dirty="0">
                <a:solidFill>
                  <a:schemeClr val="tx1"/>
                </a:solidFill>
              </a:rPr>
              <a:t>Aims and Objectives should:</a:t>
            </a:r>
          </a:p>
          <a:p>
            <a:pPr marL="457200" indent="-457200" algn="l">
              <a:buFont typeface="Arial" panose="020B0604020202020204" pitchFamily="34" charset="0"/>
              <a:buChar char="•"/>
            </a:pPr>
            <a:r>
              <a:rPr lang="en-US" sz="1400" dirty="0">
                <a:solidFill>
                  <a:schemeClr val="tx1"/>
                </a:solidFill>
              </a:rPr>
              <a:t>Be concise and brief.</a:t>
            </a:r>
          </a:p>
          <a:p>
            <a:pPr marL="457200" indent="-457200" algn="l">
              <a:buFont typeface="Arial" panose="020B0604020202020204" pitchFamily="34" charset="0"/>
              <a:buChar char="•"/>
            </a:pPr>
            <a:r>
              <a:rPr lang="en-US" sz="1400" dirty="0">
                <a:solidFill>
                  <a:schemeClr val="tx1"/>
                </a:solidFill>
              </a:rPr>
              <a:t>Be interrelated; the aim is what you want to achieve, and the objective describes how you are going to achieve that aim.</a:t>
            </a:r>
          </a:p>
          <a:p>
            <a:pPr marL="457200" indent="-457200" algn="l">
              <a:buFont typeface="Arial" panose="020B0604020202020204" pitchFamily="34" charset="0"/>
              <a:buChar char="•"/>
            </a:pPr>
            <a:r>
              <a:rPr lang="en-US" sz="1400" dirty="0">
                <a:solidFill>
                  <a:schemeClr val="tx1"/>
                </a:solidFill>
              </a:rPr>
              <a:t>Be realistic about what you can accomplish in the duration of the project and the other commitments you have</a:t>
            </a:r>
          </a:p>
          <a:p>
            <a:pPr marL="457200" indent="-457200" algn="l">
              <a:buFont typeface="Arial" panose="020B0604020202020204" pitchFamily="34" charset="0"/>
              <a:buChar char="•"/>
            </a:pPr>
            <a:r>
              <a:rPr lang="en-US" sz="1400" dirty="0">
                <a:solidFill>
                  <a:schemeClr val="tx1"/>
                </a:solidFill>
              </a:rPr>
              <a:t>Provide you and your supervisor(s) with indicators of how you intend to:</a:t>
            </a:r>
            <a:endParaRPr lang="en-US" sz="1400" b="1" dirty="0">
              <a:solidFill>
                <a:schemeClr val="tx1"/>
              </a:solidFill>
            </a:endParaRPr>
          </a:p>
          <a:p>
            <a:pPr marL="457200" indent="-457200" algn="l">
              <a:buFont typeface="Arial" panose="020B0604020202020204" pitchFamily="34" charset="0"/>
              <a:buChar char="•"/>
            </a:pPr>
            <a:r>
              <a:rPr lang="en-US" sz="1400" b="1" dirty="0">
                <a:solidFill>
                  <a:schemeClr val="tx1"/>
                </a:solidFill>
              </a:rPr>
              <a:t>approach the literature and theoretical issues related to your project.</a:t>
            </a:r>
          </a:p>
          <a:p>
            <a:pPr marL="457200" indent="-457200" algn="l">
              <a:buFont typeface="Arial" panose="020B0604020202020204" pitchFamily="34" charset="0"/>
              <a:buChar char="•"/>
            </a:pPr>
            <a:r>
              <a:rPr lang="en-US" sz="1400" b="1" dirty="0">
                <a:solidFill>
                  <a:schemeClr val="tx1"/>
                </a:solidFill>
              </a:rPr>
              <a:t>access your chosen subjects, respondents, units, goods or services.</a:t>
            </a:r>
          </a:p>
          <a:p>
            <a:pPr marL="457200" indent="-457200" algn="l">
              <a:buFont typeface="Arial" panose="020B0604020202020204" pitchFamily="34" charset="0"/>
              <a:buChar char="•"/>
            </a:pPr>
            <a:r>
              <a:rPr lang="en-US" sz="1400" b="1" dirty="0">
                <a:solidFill>
                  <a:schemeClr val="tx1"/>
                </a:solidFill>
              </a:rPr>
              <a:t>develop a sampling frame and strategy or a rationale for their selection.</a:t>
            </a:r>
          </a:p>
          <a:p>
            <a:pPr marL="457200" indent="-457200" algn="l">
              <a:buFont typeface="Arial" panose="020B0604020202020204" pitchFamily="34" charset="0"/>
              <a:buChar char="•"/>
            </a:pPr>
            <a:r>
              <a:rPr lang="en-US" sz="1400" b="1" dirty="0">
                <a:solidFill>
                  <a:schemeClr val="tx1"/>
                </a:solidFill>
              </a:rPr>
              <a:t>develop a strategy and design for data collection and analysis.</a:t>
            </a:r>
          </a:p>
          <a:p>
            <a:pPr marL="457200" indent="-457200" algn="l">
              <a:buFont typeface="Arial" panose="020B0604020202020204" pitchFamily="34" charset="0"/>
              <a:buChar char="•"/>
            </a:pPr>
            <a:r>
              <a:rPr lang="en-US" sz="1400" b="1" dirty="0">
                <a:solidFill>
                  <a:schemeClr val="tx1"/>
                </a:solidFill>
              </a:rPr>
              <a:t>deal with ethical and practical problems in your research.</a:t>
            </a:r>
          </a:p>
          <a:p>
            <a:pPr marL="457200" indent="-457200" algn="l">
              <a:buFont typeface="Arial" panose="020B0604020202020204" pitchFamily="34" charset="0"/>
              <a:buChar char="•"/>
            </a:pPr>
            <a:endParaRPr lang="en-US" dirty="0">
              <a:solidFill>
                <a:schemeClr val="tx1"/>
              </a:solidFill>
            </a:endParaRPr>
          </a:p>
        </p:txBody>
      </p:sp>
    </p:spTree>
    <p:extLst>
      <p:ext uri="{BB962C8B-B14F-4D97-AF65-F5344CB8AC3E}">
        <p14:creationId xmlns:p14="http://schemas.microsoft.com/office/powerpoint/2010/main" val="38861816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Reference Text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099" y="914400"/>
            <a:ext cx="11394989" cy="4572000"/>
          </a:xfrm>
        </p:spPr>
        <p:txBody>
          <a:bodyPr/>
          <a:lstStyle/>
          <a:p>
            <a:pPr marL="457200" indent="-457200" algn="l">
              <a:buFont typeface="Arial" panose="020B0604020202020204" pitchFamily="34" charset="0"/>
              <a:buChar char="•"/>
            </a:pPr>
            <a:r>
              <a:rPr lang="en-US" sz="1400" b="1" dirty="0">
                <a:solidFill>
                  <a:schemeClr val="tx1"/>
                </a:solidFill>
              </a:rPr>
              <a:t>Aims and Objectives should not:</a:t>
            </a:r>
          </a:p>
          <a:p>
            <a:pPr marL="457200" indent="-457200" algn="l">
              <a:buFont typeface="Arial" panose="020B0604020202020204" pitchFamily="34" charset="0"/>
              <a:buChar char="•"/>
            </a:pPr>
            <a:r>
              <a:rPr lang="en-US" sz="1400" dirty="0">
                <a:solidFill>
                  <a:schemeClr val="tx1"/>
                </a:solidFill>
              </a:rPr>
              <a:t>Be too vague, ambitious or broad in scope.</a:t>
            </a:r>
          </a:p>
          <a:p>
            <a:pPr marL="457200" indent="-457200" algn="l">
              <a:buFont typeface="Arial" panose="020B0604020202020204" pitchFamily="34" charset="0"/>
              <a:buChar char="•"/>
            </a:pPr>
            <a:r>
              <a:rPr lang="en-US" sz="1400" dirty="0">
                <a:solidFill>
                  <a:schemeClr val="tx1"/>
                </a:solidFill>
              </a:rPr>
              <a:t>Just repeat each other in different terms.</a:t>
            </a:r>
          </a:p>
          <a:p>
            <a:pPr marL="457200" indent="-457200" algn="l">
              <a:buFont typeface="Arial" panose="020B0604020202020204" pitchFamily="34" charset="0"/>
              <a:buChar char="•"/>
            </a:pPr>
            <a:r>
              <a:rPr lang="en-US" sz="1400" dirty="0">
                <a:solidFill>
                  <a:schemeClr val="tx1"/>
                </a:solidFill>
              </a:rPr>
              <a:t>Just be a list of things related to your research topic.</a:t>
            </a:r>
          </a:p>
          <a:p>
            <a:pPr marL="457200" indent="-457200" algn="l">
              <a:buFont typeface="Arial" panose="020B0604020202020204" pitchFamily="34" charset="0"/>
              <a:buChar char="•"/>
            </a:pPr>
            <a:r>
              <a:rPr lang="en-US" sz="1400" b="1" dirty="0">
                <a:solidFill>
                  <a:schemeClr val="tx1"/>
                </a:solidFill>
              </a:rPr>
              <a:t>Contradict your methods -</a:t>
            </a:r>
            <a:r>
              <a:rPr lang="en-US" sz="1400" dirty="0">
                <a:solidFill>
                  <a:schemeClr val="tx1"/>
                </a:solidFill>
              </a:rPr>
              <a:t> i.e. they should not imply methodological goals or standards of measurement, proof or </a:t>
            </a:r>
            <a:r>
              <a:rPr lang="en-US" sz="1400" dirty="0" err="1">
                <a:solidFill>
                  <a:schemeClr val="tx1"/>
                </a:solidFill>
              </a:rPr>
              <a:t>generalisability</a:t>
            </a:r>
            <a:r>
              <a:rPr lang="en-US" sz="1400" dirty="0">
                <a:solidFill>
                  <a:schemeClr val="tx1"/>
                </a:solidFill>
              </a:rPr>
              <a:t> of findings that the methods cannot sustain.</a:t>
            </a:r>
          </a:p>
          <a:p>
            <a:pPr marL="457200" indent="-457200" algn="l">
              <a:buFont typeface="Arial" panose="020B0604020202020204" pitchFamily="34" charset="0"/>
              <a:buChar char="•"/>
            </a:pPr>
            <a:endParaRPr lang="en-US" sz="1400" dirty="0">
              <a:solidFill>
                <a:schemeClr val="tx1"/>
              </a:solidFill>
            </a:endParaRPr>
          </a:p>
          <a:p>
            <a:pPr marL="457200" indent="-457200" algn="l">
              <a:buFont typeface="Arial" panose="020B0604020202020204" pitchFamily="34" charset="0"/>
              <a:buChar char="•"/>
            </a:pPr>
            <a:r>
              <a:rPr lang="en-US" sz="1400" dirty="0">
                <a:solidFill>
                  <a:schemeClr val="tx1"/>
                </a:solidFill>
              </a:rPr>
              <a:t>At the conclusion of your project you will need to assess whether or not you have met your objectives and if not, why not. However, you may not always meet your aims in full, since your research may reveal that your questions were inappropriate, that there are intervening variables you could not account for or that the circumstances of the study have changed, etc. Whatever the case, your conclusion will still have to reflect on how well the research design, which was guided by your objectives has contributed to addressing your aims.</a:t>
            </a:r>
          </a:p>
          <a:p>
            <a:pPr marL="457200" indent="-457200" algn="l">
              <a:buFont typeface="Arial" panose="020B0604020202020204" pitchFamily="34" charset="0"/>
              <a:buChar char="•"/>
            </a:pPr>
            <a:endParaRPr lang="en-US" dirty="0">
              <a:solidFill>
                <a:schemeClr val="tx1"/>
              </a:solidFill>
            </a:endParaRPr>
          </a:p>
        </p:txBody>
      </p:sp>
    </p:spTree>
    <p:extLst>
      <p:ext uri="{BB962C8B-B14F-4D97-AF65-F5344CB8AC3E}">
        <p14:creationId xmlns:p14="http://schemas.microsoft.com/office/powerpoint/2010/main" val="1414274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34655314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1646</Words>
  <Application>Microsoft Office PowerPoint</Application>
  <PresentationFormat>Widescreen</PresentationFormat>
  <Paragraphs>159</Paragraphs>
  <Slides>15</Slides>
  <Notes>12</Notes>
  <HiddenSlides>0</HiddenSlides>
  <MMClips>0</MMClips>
  <ScaleCrop>false</ScaleCrop>
  <HeadingPairs>
    <vt:vector size="6" baseType="variant">
      <vt:variant>
        <vt:lpstr>Fonts Used</vt:lpstr>
      </vt:variant>
      <vt:variant>
        <vt:i4>3</vt:i4>
      </vt:variant>
      <vt:variant>
        <vt:lpstr>Theme</vt:lpstr>
      </vt:variant>
      <vt:variant>
        <vt:i4>5</vt:i4>
      </vt:variant>
      <vt:variant>
        <vt:lpstr>Slide Titles</vt:lpstr>
      </vt:variant>
      <vt:variant>
        <vt:i4>15</vt:i4>
      </vt:variant>
    </vt:vector>
  </HeadingPairs>
  <TitlesOfParts>
    <vt:vector size="23" baseType="lpstr">
      <vt:lpstr>Arial</vt:lpstr>
      <vt:lpstr>Calibri</vt:lpstr>
      <vt:lpstr>Calibri Light</vt:lpstr>
      <vt:lpstr>UWTSD 200 Holding Page</vt:lpstr>
      <vt:lpstr>UWTSD 200_Title Page</vt:lpstr>
      <vt:lpstr>UWTSD 200_Text 1</vt:lpstr>
      <vt:lpstr>UWTSD 200_Title Page 2</vt:lpstr>
      <vt:lpstr>UWTSD 200_Subtitle 4</vt:lpstr>
      <vt:lpstr>PowerPoint Presentation</vt:lpstr>
      <vt:lpstr>PowerPoint Presentation</vt:lpstr>
      <vt:lpstr>Clarification of Plans</vt:lpstr>
      <vt:lpstr>Setting SMART Objectives</vt:lpstr>
      <vt:lpstr>Setting SMART Objectives</vt:lpstr>
      <vt:lpstr>Aims and Objectives</vt:lpstr>
      <vt:lpstr>Aims</vt:lpstr>
      <vt:lpstr>Objectives</vt:lpstr>
      <vt:lpstr>Number of Aims and Objectives</vt:lpstr>
      <vt:lpstr>Reference Text</vt:lpstr>
      <vt:lpstr>Reference Text</vt:lpstr>
      <vt:lpstr>Reference Text</vt:lpstr>
      <vt:lpstr>Reference Text</vt:lpstr>
      <vt:lpstr>Reference Text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Mark Huntly</cp:lastModifiedBy>
  <cp:revision>85</cp:revision>
  <dcterms:created xsi:type="dcterms:W3CDTF">2021-03-05T06:07:01Z</dcterms:created>
  <dcterms:modified xsi:type="dcterms:W3CDTF">2024-06-06T11:25:35Z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