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7" r:id="rId2"/>
    <p:sldId id="256" r:id="rId3"/>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2810" autoAdjust="0"/>
  </p:normalViewPr>
  <p:slideViewPr>
    <p:cSldViewPr snapToGrid="0">
      <p:cViewPr varScale="1">
        <p:scale>
          <a:sx n="111" d="100"/>
          <a:sy n="111" d="100"/>
        </p:scale>
        <p:origin x="138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A9C44FC8-9544-43E3-9522-49E17AC3A5D5}" type="datetimeFigureOut">
              <a:rPr lang="en-IN" smtClean="0"/>
              <a:t>18-03-2026</a:t>
            </a:fld>
            <a:endParaRPr lang="en-IN"/>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914400" y="3300414"/>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514"/>
            <a:ext cx="3962400" cy="3444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5180013" y="6513514"/>
            <a:ext cx="3962400" cy="344487"/>
          </a:xfrm>
          <a:prstGeom prst="rect">
            <a:avLst/>
          </a:prstGeom>
        </p:spPr>
        <p:txBody>
          <a:bodyPr vert="horz" lIns="91440" tIns="45720" rIns="91440" bIns="45720" rtlCol="0" anchor="b"/>
          <a:lstStyle>
            <a:lvl1pPr algn="r">
              <a:defRPr sz="1200"/>
            </a:lvl1pPr>
          </a:lstStyle>
          <a:p>
            <a:fld id="{122A24B0-A2AB-4AD6-A232-8110ED960B5A}" type="slidenum">
              <a:rPr lang="en-IN" smtClean="0"/>
              <a:t>‹#›</a:t>
            </a:fld>
            <a:endParaRPr lang="en-IN"/>
          </a:p>
        </p:txBody>
      </p:sp>
    </p:spTree>
    <p:extLst>
      <p:ext uri="{BB962C8B-B14F-4D97-AF65-F5344CB8AC3E}">
        <p14:creationId xmlns:p14="http://schemas.microsoft.com/office/powerpoint/2010/main" val="1215674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Introduction</a:t>
            </a:r>
            <a:endParaRPr lang="en-US" b="1" dirty="0">
              <a:effectLst/>
            </a:endParaRPr>
          </a:p>
          <a:p>
            <a:pPr rtl="0"/>
            <a:r>
              <a:rPr lang="en-US" sz="1200" b="0" i="0" u="none" strike="noStrike" kern="1200" dirty="0">
                <a:solidFill>
                  <a:schemeClr val="tx1"/>
                </a:solidFill>
                <a:effectLst/>
                <a:latin typeface="+mn-lt"/>
                <a:ea typeface="+mn-ea"/>
                <a:cs typeface="+mn-cs"/>
              </a:rPr>
              <a:t>This assignment will </a:t>
            </a:r>
            <a:r>
              <a:rPr lang="en-US" sz="1200" b="0" i="0" u="none" strike="noStrike" kern="1200" dirty="0" err="1">
                <a:solidFill>
                  <a:schemeClr val="tx1"/>
                </a:solidFill>
                <a:effectLst/>
                <a:latin typeface="+mn-lt"/>
                <a:ea typeface="+mn-ea"/>
                <a:cs typeface="+mn-cs"/>
              </a:rPr>
              <a:t>emphasise</a:t>
            </a:r>
            <a:r>
              <a:rPr lang="en-US" sz="1200" b="0" i="0" u="none" strike="noStrike" kern="1200" dirty="0">
                <a:solidFill>
                  <a:schemeClr val="tx1"/>
                </a:solidFill>
                <a:effectLst/>
                <a:latin typeface="+mn-lt"/>
                <a:ea typeface="+mn-ea"/>
                <a:cs typeface="+mn-cs"/>
              </a:rPr>
              <a:t> emotional intelligence, which is the capability to understand and manage an individual to use their emotions effectively. Therefore, it is also necessary for the improvement of self-awareness, along with maintaining overall success in academic and professional life. </a:t>
            </a:r>
          </a:p>
          <a:p>
            <a:pPr rtl="0"/>
            <a:r>
              <a:rPr lang="en-US" sz="1200" b="1" i="0" u="none" strike="noStrike" kern="1200" dirty="0">
                <a:solidFill>
                  <a:schemeClr val="tx1"/>
                </a:solidFill>
                <a:effectLst/>
                <a:latin typeface="+mn-lt"/>
                <a:ea typeface="+mn-ea"/>
                <a:cs typeface="+mn-cs"/>
              </a:rPr>
              <a:t>Method </a:t>
            </a:r>
            <a:endParaRPr lang="en-US" b="0" dirty="0">
              <a:effectLst/>
            </a:endParaRPr>
          </a:p>
          <a:p>
            <a:pPr rtl="0"/>
            <a:r>
              <a:rPr lang="en-US" sz="1200" b="0" i="0" u="none" strike="noStrike" kern="1200" dirty="0">
                <a:solidFill>
                  <a:schemeClr val="tx1"/>
                </a:solidFill>
                <a:effectLst/>
                <a:latin typeface="+mn-lt"/>
                <a:ea typeface="+mn-ea"/>
                <a:cs typeface="+mn-cs"/>
              </a:rPr>
              <a:t>The source for designing the poster has been collected through a secondary source from Google Scholar. Pre-existing sources relevant to emotional intelligence have been obtained to ensure research credibility. </a:t>
            </a:r>
            <a:endParaRPr lang="en-US" b="0" dirty="0">
              <a:effectLst/>
            </a:endParaRPr>
          </a:p>
          <a:p>
            <a:pPr rtl="0"/>
            <a:r>
              <a:rPr lang="en-US" sz="1200" b="1" i="0" u="none" strike="noStrike" kern="1200" dirty="0">
                <a:solidFill>
                  <a:schemeClr val="tx1"/>
                </a:solidFill>
                <a:effectLst/>
                <a:latin typeface="+mn-lt"/>
                <a:ea typeface="+mn-ea"/>
                <a:cs typeface="+mn-cs"/>
              </a:rPr>
              <a:t>Someone’s help to develop emotional intelligence</a:t>
            </a:r>
            <a:endParaRPr lang="en-US" b="1" dirty="0">
              <a:effectLst/>
            </a:endParaRPr>
          </a:p>
          <a:p>
            <a:pPr rtl="0"/>
            <a:r>
              <a:rPr lang="en-US" sz="1200" b="0" i="0" u="none" strike="noStrike" kern="1200" dirty="0">
                <a:solidFill>
                  <a:schemeClr val="tx1"/>
                </a:solidFill>
                <a:effectLst/>
                <a:latin typeface="+mn-lt"/>
                <a:ea typeface="+mn-ea"/>
                <a:cs typeface="+mn-cs"/>
              </a:rPr>
              <a:t>Emotional intelligence is the ability to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and use emotions to effectively manage relationships with others. Therefore, developing emotional intelligence is also significant as it supports individuals to enhance their relationships and perform more effectively within both economic and professional surroundings (</a:t>
            </a:r>
            <a:r>
              <a:rPr lang="en-US" sz="1200" b="0" i="0" u="none" strike="noStrike" kern="1200" dirty="0" err="1">
                <a:solidFill>
                  <a:schemeClr val="tx1"/>
                </a:solidFill>
                <a:effectLst/>
                <a:latin typeface="+mn-lt"/>
                <a:ea typeface="+mn-ea"/>
                <a:cs typeface="+mn-cs"/>
              </a:rPr>
              <a:t>Mogadam</a:t>
            </a:r>
            <a:r>
              <a:rPr lang="en-US" sz="1200" b="0" i="0" u="none" strike="noStrike" kern="1200" dirty="0">
                <a:solidFill>
                  <a:schemeClr val="tx1"/>
                </a:solidFill>
                <a:effectLst/>
                <a:latin typeface="+mn-lt"/>
                <a:ea typeface="+mn-ea"/>
                <a:cs typeface="+mn-cs"/>
              </a:rPr>
              <a:t>, 2024). Self-awareness is an essential component of developing emotional intelligence; it refers to being aware of and understanding one’s own emotional state, capabilities, and limitations. People can become more self-aware by reflecting on their emotional responses and identifying the circumstances that typically make them feel certain things (</a:t>
            </a:r>
            <a:r>
              <a:rPr lang="en-US" sz="1200" b="0" i="0" u="none" strike="noStrike" kern="1200" dirty="0" err="1">
                <a:solidFill>
                  <a:schemeClr val="tx1"/>
                </a:solidFill>
                <a:effectLst/>
                <a:latin typeface="+mn-lt"/>
                <a:ea typeface="+mn-ea"/>
                <a:cs typeface="+mn-cs"/>
              </a:rPr>
              <a:t>Sviatko</a:t>
            </a:r>
            <a:r>
              <a:rPr lang="en-US" sz="1200" b="0" i="0" u="none" strike="noStrike" kern="1200" dirty="0">
                <a:solidFill>
                  <a:schemeClr val="tx1"/>
                </a:solidFill>
                <a:effectLst/>
                <a:latin typeface="+mn-lt"/>
                <a:ea typeface="+mn-ea"/>
                <a:cs typeface="+mn-cs"/>
              </a:rPr>
              <a:t>, 2020). The student who </a:t>
            </a:r>
            <a:r>
              <a:rPr lang="en-US" sz="1200" b="0" i="0" u="none" strike="noStrike" kern="1200" dirty="0" err="1">
                <a:solidFill>
                  <a:schemeClr val="tx1"/>
                </a:solidFill>
                <a:effectLst/>
                <a:latin typeface="+mn-lt"/>
                <a:ea typeface="+mn-ea"/>
                <a:cs typeface="+mn-cs"/>
              </a:rPr>
              <a:t>recognises</a:t>
            </a:r>
            <a:r>
              <a:rPr lang="en-US" sz="1200" b="0" i="0" u="none" strike="noStrike" kern="1200" dirty="0">
                <a:solidFill>
                  <a:schemeClr val="tx1"/>
                </a:solidFill>
                <a:effectLst/>
                <a:latin typeface="+mn-lt"/>
                <a:ea typeface="+mn-ea"/>
                <a:cs typeface="+mn-cs"/>
              </a:rPr>
              <a:t> that they will have anxiety attached to their test will also develop a strategy for managing their anxiety ahead of time. Another element of emotional intelligence is self-regulation; that is, the ability to manage emotional responses and maintain composure in stressful situations. Self-regulation can be cultivated using relaxation techniques such as mindfulness, deep breathing, and positive thinking. These tools can enable someone to avoid acting impulsively, thus allowing for a more reflective and constructive response to a given situation.</a:t>
            </a:r>
            <a:endParaRPr lang="en-US" b="0" dirty="0">
              <a:effectLst/>
            </a:endParaRPr>
          </a:p>
          <a:p>
            <a:pPr rtl="0"/>
            <a:r>
              <a:rPr lang="en-US" sz="1200" b="0" i="0" u="none" strike="noStrike" kern="1200" dirty="0">
                <a:solidFill>
                  <a:schemeClr val="tx1"/>
                </a:solidFill>
                <a:effectLst/>
                <a:latin typeface="+mn-lt"/>
                <a:ea typeface="+mn-ea"/>
                <a:cs typeface="+mn-cs"/>
              </a:rPr>
              <a:t>Furthermore, empathy is also an emotional intelligence that can be strengthened with the support of social skills, along with communication. Therefore, building a strong relationship needs clear communication along with the ability to resolve conflicts. Therefore, </a:t>
            </a:r>
            <a:r>
              <a:rPr lang="en-US" sz="1200" b="0" i="0" u="none" strike="noStrike" kern="1200" dirty="0" err="1">
                <a:solidFill>
                  <a:schemeClr val="tx1"/>
                </a:solidFill>
                <a:effectLst/>
                <a:latin typeface="+mn-lt"/>
                <a:ea typeface="+mn-ea"/>
                <a:cs typeface="+mn-cs"/>
              </a:rPr>
              <a:t>practising</a:t>
            </a:r>
            <a:r>
              <a:rPr lang="en-US" sz="1200" b="0" i="0" u="none" strike="noStrike" kern="1200" dirty="0">
                <a:solidFill>
                  <a:schemeClr val="tx1"/>
                </a:solidFill>
                <a:effectLst/>
                <a:latin typeface="+mn-lt"/>
                <a:ea typeface="+mn-ea"/>
                <a:cs typeface="+mn-cs"/>
              </a:rPr>
              <a:t> effective communication as well as engagement with collaborative activities could help develop better people skills. Developing emotional intelligence through social ability and the skill of communication will help improve one's emotional intelligence. To develop strong relationships with others, it is necessary to communicate clearly, listen to others attentively, and find ways to solve conflicts effectively (Goleman, 1998). Improving social skills through developing and </a:t>
            </a:r>
            <a:r>
              <a:rPr lang="en-US" sz="1200" b="0" i="0" u="none" strike="noStrike" kern="1200" dirty="0" err="1">
                <a:solidFill>
                  <a:schemeClr val="tx1"/>
                </a:solidFill>
                <a:effectLst/>
                <a:latin typeface="+mn-lt"/>
                <a:ea typeface="+mn-ea"/>
                <a:cs typeface="+mn-cs"/>
              </a:rPr>
              <a:t>practising</a:t>
            </a:r>
            <a:r>
              <a:rPr lang="en-US" sz="1200" b="0" i="0" u="none" strike="noStrike" kern="1200" dirty="0">
                <a:solidFill>
                  <a:schemeClr val="tx1"/>
                </a:solidFill>
                <a:effectLst/>
                <a:latin typeface="+mn-lt"/>
                <a:ea typeface="+mn-ea"/>
                <a:cs typeface="+mn-cs"/>
              </a:rPr>
              <a:t> communication, as well as engaging in activities in the team with others, can also improve people skills. Continuous learning through both education and self-reflection is important to improve emotional intelligence. It is also important to ask for feedback from other people and reflect on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that one has exhibited towards others as a tool to identify what one needs to improve upon.</a:t>
            </a:r>
            <a:endParaRPr lang="en-US" b="0" dirty="0">
              <a:effectLst/>
            </a:endParaRPr>
          </a:p>
          <a:p>
            <a:pPr rtl="0"/>
            <a:r>
              <a:rPr lang="en-US" sz="1200" b="1" i="0" u="none" strike="noStrike" kern="1200" dirty="0">
                <a:solidFill>
                  <a:schemeClr val="tx1"/>
                </a:solidFill>
                <a:effectLst/>
                <a:latin typeface="+mn-lt"/>
                <a:ea typeface="+mn-ea"/>
                <a:cs typeface="+mn-cs"/>
              </a:rPr>
              <a:t>Controlling one's own emotions and the development of mindfulness</a:t>
            </a:r>
            <a:endParaRPr lang="en-US" b="1" dirty="0">
              <a:effectLst/>
            </a:endParaRPr>
          </a:p>
          <a:p>
            <a:pPr rtl="0"/>
            <a:r>
              <a:rPr lang="en-US" sz="1200" b="0" i="0" u="none" strike="noStrike" kern="1200" dirty="0">
                <a:solidFill>
                  <a:schemeClr val="tx1"/>
                </a:solidFill>
                <a:effectLst/>
                <a:latin typeface="+mn-lt"/>
                <a:ea typeface="+mn-ea"/>
                <a:cs typeface="+mn-cs"/>
              </a:rPr>
              <a:t>As an individual who has been a student in the past, I have found that maintaining my own emotional well-being through mindfulness and self-control has had a significant positive impact on how I manage pressure associated with school and my ability to concentrate on my studies. In the life of a student, there are so many different experiences that may produce stress and managing my own emotions will often help to create a calming effect that allows for improved performance in the classroom and thus better academic results. One method that I can control my emotions is through self-awareness. When I am feeling stressed or anxious, I will attempt to identify what is causing my feelings of anxiety and/or stress. For example, if I have multiple assignments that are due at the same time, I will often become anxious, but if I can identify that anxiety, then I can also begin to plan how I will accomplish these multiple assignments at one time, thereby reducing my level of stress.</a:t>
            </a:r>
            <a:endParaRPr lang="en-US" b="0" dirty="0">
              <a:effectLst/>
            </a:endParaRPr>
          </a:p>
          <a:p>
            <a:pPr rtl="0"/>
            <a:r>
              <a:rPr lang="en-US" sz="1200" b="0" i="0" u="none" strike="noStrike" kern="1200" dirty="0">
                <a:solidFill>
                  <a:schemeClr val="tx1"/>
                </a:solidFill>
                <a:effectLst/>
                <a:latin typeface="+mn-lt"/>
                <a:ea typeface="+mn-ea"/>
                <a:cs typeface="+mn-cs"/>
              </a:rPr>
              <a:t>Time management, as a key strategy for me, is extremely critical. Planning and scheduling my study periods for schoolwork can help eliminate last-minute pressure and maintain control over my emotional state. By creating a timetable for assignments, to revise for tests and also to have personal time, I can keep myself balanced and reduce the stress that would have occurred from being behind on assignments. Mindfulness allows me to practice good emotion management. Mindfulness can be defined as a state of being in the moment without future or past distractions. I often find myself using breathing techniques, concentrating only on what I am doing - without wanting to be distracted - and taking short breaks when I feel like I'm doing too much - to accomplish these forms of emotion management. </a:t>
            </a:r>
            <a:endParaRPr lang="en-US" b="0" dirty="0">
              <a:effectLst/>
            </a:endParaRPr>
          </a:p>
          <a:p>
            <a:pPr rtl="0"/>
            <a:r>
              <a:rPr lang="en-US" sz="1200" b="1" i="0" u="none" strike="noStrike" kern="1200" dirty="0">
                <a:solidFill>
                  <a:schemeClr val="tx1"/>
                </a:solidFill>
                <a:effectLst/>
                <a:latin typeface="+mn-lt"/>
                <a:ea typeface="+mn-ea"/>
                <a:cs typeface="+mn-cs"/>
              </a:rPr>
              <a:t>Factors that accounted for successful studies </a:t>
            </a:r>
            <a:endParaRPr lang="en-US" b="1" dirty="0">
              <a:effectLst/>
            </a:endParaRPr>
          </a:p>
          <a:p>
            <a:pPr rtl="0"/>
            <a:r>
              <a:rPr lang="en-US" sz="1200" b="0" i="0" u="none" strike="noStrike" kern="1200" dirty="0">
                <a:solidFill>
                  <a:schemeClr val="tx1"/>
                </a:solidFill>
                <a:effectLst/>
                <a:latin typeface="+mn-lt"/>
                <a:ea typeface="+mn-ea"/>
                <a:cs typeface="+mn-cs"/>
              </a:rPr>
              <a:t>As per Daniel Goleman, success in studies is not only determined by raw cognitive ability, but it is also heavily influenced by emotional intelligence (Goleman, 1998). The ability to resist instant temptation in </a:t>
            </a:r>
            <a:r>
              <a:rPr lang="en-US" sz="1200" b="0" i="0" u="none" strike="noStrike" kern="1200" dirty="0" err="1">
                <a:solidFill>
                  <a:schemeClr val="tx1"/>
                </a:solidFill>
                <a:effectLst/>
                <a:latin typeface="+mn-lt"/>
                <a:ea typeface="+mn-ea"/>
                <a:cs typeface="+mn-cs"/>
              </a:rPr>
              <a:t>favour</a:t>
            </a:r>
            <a:r>
              <a:rPr lang="en-US" sz="1200" b="0" i="0" u="none" strike="noStrike" kern="1200" dirty="0">
                <a:solidFill>
                  <a:schemeClr val="tx1"/>
                </a:solidFill>
                <a:effectLst/>
                <a:latin typeface="+mn-lt"/>
                <a:ea typeface="+mn-ea"/>
                <a:cs typeface="+mn-cs"/>
              </a:rPr>
              <a:t> of long-term goals is crucial for academic success. This includes managing stress, anxieties and impulsive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that can create obstacles during performing a study. Apart from this, taking deep breaths and medication can lower instant anxiety before and during exams. It can be said that self-regulation and self-awareness can be effective factors that are responsible for succeeding in studies. For example,  taking adequate sleep and regular exercise can also help to improve mood and cognitive function even during the huge study pressures (</a:t>
            </a:r>
            <a:r>
              <a:rPr lang="en-US" sz="1200" b="0" i="0" u="none" strike="noStrike" kern="1200" dirty="0" err="1">
                <a:solidFill>
                  <a:schemeClr val="tx1"/>
                </a:solidFill>
                <a:effectLst/>
                <a:latin typeface="+mn-lt"/>
                <a:ea typeface="+mn-ea"/>
                <a:cs typeface="+mn-cs"/>
              </a:rPr>
              <a:t>Sejbuk</a:t>
            </a:r>
            <a:r>
              <a:rPr lang="en-US" sz="1200" b="0" i="0" u="none" strike="noStrike" kern="1200" dirty="0">
                <a:solidFill>
                  <a:schemeClr val="tx1"/>
                </a:solidFill>
                <a:effectLst/>
                <a:latin typeface="+mn-lt"/>
                <a:ea typeface="+mn-ea"/>
                <a:cs typeface="+mn-cs"/>
              </a:rPr>
              <a:t> et al., 2022). </a:t>
            </a:r>
            <a:r>
              <a:rPr lang="en-US" sz="1200" b="0" i="0" u="none" strike="noStrike" kern="1200" dirty="0" err="1">
                <a:solidFill>
                  <a:schemeClr val="tx1"/>
                </a:solidFill>
                <a:effectLst/>
                <a:latin typeface="+mn-lt"/>
                <a:ea typeface="+mn-ea"/>
                <a:cs typeface="+mn-cs"/>
              </a:rPr>
              <a:t>Recognising</a:t>
            </a:r>
            <a:r>
              <a:rPr lang="en-US" sz="1200" b="0" i="0" u="none" strike="noStrike" kern="1200" dirty="0">
                <a:solidFill>
                  <a:schemeClr val="tx1"/>
                </a:solidFill>
                <a:effectLst/>
                <a:latin typeface="+mn-lt"/>
                <a:ea typeface="+mn-ea"/>
                <a:cs typeface="+mn-cs"/>
              </a:rPr>
              <a:t> motivation as they arise and identifying one's own strengths and weaknesses is crucial. Self-aware individuals know the academic triggers that allow them to develop adequate study habits accordingly (</a:t>
            </a:r>
            <a:r>
              <a:rPr lang="en-US" sz="1200" b="0" i="0" u="none" strike="noStrike" kern="1200" dirty="0" err="1">
                <a:solidFill>
                  <a:schemeClr val="tx1"/>
                </a:solidFill>
                <a:effectLst/>
                <a:latin typeface="+mn-lt"/>
                <a:ea typeface="+mn-ea"/>
                <a:cs typeface="+mn-cs"/>
              </a:rPr>
              <a:t>Giveson</a:t>
            </a:r>
            <a:r>
              <a:rPr lang="en-US" sz="1200" b="0" i="0" u="none" strike="noStrike" kern="1200" dirty="0">
                <a:solidFill>
                  <a:schemeClr val="tx1"/>
                </a:solidFill>
                <a:effectLst/>
                <a:latin typeface="+mn-lt"/>
                <a:ea typeface="+mn-ea"/>
                <a:cs typeface="+mn-cs"/>
              </a:rPr>
              <a:t> et al., 2024).  </a:t>
            </a:r>
            <a:endParaRPr lang="en-US" b="0" dirty="0">
              <a:effectLst/>
            </a:endParaRPr>
          </a:p>
          <a:p>
            <a:pPr rtl="0"/>
            <a:r>
              <a:rPr lang="en-US" sz="1200" b="0" i="0" u="none" strike="noStrike" kern="1200" dirty="0">
                <a:solidFill>
                  <a:schemeClr val="tx1"/>
                </a:solidFill>
                <a:effectLst/>
                <a:latin typeface="+mn-lt"/>
                <a:ea typeface="+mn-ea"/>
                <a:cs typeface="+mn-cs"/>
              </a:rPr>
              <a:t>High academic stress, frustration and burnout are the most common emotional intelligence challenges in studies (Ruiz-Ortega and Berrios-Martos, 2025). Students often face issues with motivating themselves through managing stress. According to Daniel Goleman, emotional challenges like study burnout or pressures can be addressed through paying attention to the inner voice during high-pressure situations to find negative thought patterns (Goleman, 1998). Deep breath before reacting to academic pressure will help to oxygenate the brain and give power to think rationally instead of emotionally that addresses the emotional intelligence issues effectively. </a:t>
            </a:r>
            <a:endParaRPr lang="en-US" b="0" dirty="0">
              <a:effectLst/>
            </a:endParaRPr>
          </a:p>
          <a:p>
            <a:br>
              <a:rPr lang="en-US" b="0" dirty="0">
                <a:effectLst/>
              </a:rPr>
            </a:br>
            <a:endParaRPr lang="en-US" b="0" dirty="0">
              <a:effectLst/>
            </a:endParaRPr>
          </a:p>
          <a:p>
            <a:pPr rtl="0"/>
            <a:r>
              <a:rPr lang="en-US" sz="1200" b="0" i="0" u="none" strike="noStrike" kern="1200" dirty="0">
                <a:solidFill>
                  <a:schemeClr val="tx1"/>
                </a:solidFill>
                <a:effectLst/>
                <a:latin typeface="+mn-lt"/>
                <a:ea typeface="+mn-ea"/>
                <a:cs typeface="+mn-cs"/>
              </a:rPr>
              <a:t> </a:t>
            </a:r>
            <a:endParaRPr lang="en-US" b="0" dirty="0">
              <a:effectLst/>
            </a:endParaRPr>
          </a:p>
          <a:p>
            <a:pPr rtl="0"/>
            <a:r>
              <a:rPr lang="en-US" sz="1200" b="1" i="0" u="none" strike="noStrike" kern="1200" dirty="0">
                <a:solidFill>
                  <a:schemeClr val="tx1"/>
                </a:solidFill>
                <a:effectLst/>
                <a:latin typeface="+mn-lt"/>
                <a:ea typeface="+mn-ea"/>
                <a:cs typeface="+mn-cs"/>
              </a:rPr>
              <a:t>Conclusion</a:t>
            </a:r>
            <a:endParaRPr lang="en-US" b="1" dirty="0">
              <a:effectLst/>
            </a:endParaRPr>
          </a:p>
          <a:p>
            <a:pPr rtl="0"/>
            <a:r>
              <a:rPr lang="en-US" sz="1200" b="0" i="0" u="none" strike="noStrike" kern="1200" dirty="0">
                <a:solidFill>
                  <a:schemeClr val="tx1"/>
                </a:solidFill>
                <a:effectLst/>
                <a:latin typeface="+mn-lt"/>
                <a:ea typeface="+mn-ea"/>
                <a:cs typeface="+mn-cs"/>
              </a:rPr>
              <a:t>Emotional intelligence also plays a significant role in both professional and academic aspects, and through the development of self-awareness along with mindfulness, individuals can manage stress and enhance their relationships with others. Additionally, these skills also support them to be motivated and prepare for their future profession and manage the issues in the workplace.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22A24B0-A2AB-4AD6-A232-8110ED960B5A}" type="slidenum">
              <a:rPr lang="en-IN" smtClean="0"/>
              <a:t>2</a:t>
            </a:fld>
            <a:endParaRPr lang="en-IN"/>
          </a:p>
        </p:txBody>
      </p:sp>
    </p:spTree>
    <p:extLst>
      <p:ext uri="{BB962C8B-B14F-4D97-AF65-F5344CB8AC3E}">
        <p14:creationId xmlns:p14="http://schemas.microsoft.com/office/powerpoint/2010/main" val="11884240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1"/>
            </a:lvl1pPr>
            <a:lvl2pPr marL="457181" indent="0" algn="ctr">
              <a:buNone/>
              <a:defRPr sz="2000"/>
            </a:lvl2pPr>
            <a:lvl3pPr marL="914362" indent="0" algn="ctr">
              <a:buNone/>
              <a:defRPr sz="1800"/>
            </a:lvl3pPr>
            <a:lvl4pPr marL="1371543" indent="0" algn="ctr">
              <a:buNone/>
              <a:defRPr sz="1600"/>
            </a:lvl4pPr>
            <a:lvl5pPr marL="1828723" indent="0" algn="ctr">
              <a:buNone/>
              <a:defRPr sz="1600"/>
            </a:lvl5pPr>
            <a:lvl6pPr marL="2285905" indent="0" algn="ctr">
              <a:buNone/>
              <a:defRPr sz="1600"/>
            </a:lvl6pPr>
            <a:lvl7pPr marL="2743085" indent="0" algn="ctr">
              <a:buNone/>
              <a:defRPr sz="1600"/>
            </a:lvl7pPr>
            <a:lvl8pPr marL="3200266" indent="0" algn="ctr">
              <a:buNone/>
              <a:defRPr sz="1600"/>
            </a:lvl8pPr>
            <a:lvl9pPr marL="3657446"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7818928-EA03-4241-B220-1CA9060700EC}" type="datetimeFigureOut">
              <a:rPr lang="en-IN" smtClean="0"/>
              <a:t>18-03-2026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2557876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818928-EA03-4241-B220-1CA9060700EC}" type="datetimeFigureOut">
              <a:rPr lang="en-IN" smtClean="0"/>
              <a:t>18-03-2026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3952599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81"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81" y="4589466"/>
            <a:ext cx="8543925" cy="1500187"/>
          </a:xfrm>
        </p:spPr>
        <p:txBody>
          <a:bodyPr/>
          <a:lstStyle>
            <a:lvl1pPr marL="0" indent="0">
              <a:buNone/>
              <a:defRPr sz="2401">
                <a:solidFill>
                  <a:schemeClr val="tx1"/>
                </a:solidFill>
              </a:defRPr>
            </a:lvl1pPr>
            <a:lvl2pPr marL="457181" indent="0">
              <a:buNone/>
              <a:defRPr sz="2000">
                <a:solidFill>
                  <a:schemeClr val="tx1">
                    <a:tint val="75000"/>
                  </a:schemeClr>
                </a:solidFill>
              </a:defRPr>
            </a:lvl2pPr>
            <a:lvl3pPr marL="914362" indent="0">
              <a:buNone/>
              <a:defRPr sz="1800">
                <a:solidFill>
                  <a:schemeClr val="tx1">
                    <a:tint val="75000"/>
                  </a:schemeClr>
                </a:solidFill>
              </a:defRPr>
            </a:lvl3pPr>
            <a:lvl4pPr marL="1371543" indent="0">
              <a:buNone/>
              <a:defRPr sz="1600">
                <a:solidFill>
                  <a:schemeClr val="tx1">
                    <a:tint val="75000"/>
                  </a:schemeClr>
                </a:solidFill>
              </a:defRPr>
            </a:lvl4pPr>
            <a:lvl5pPr marL="1828723" indent="0">
              <a:buNone/>
              <a:defRPr sz="1600">
                <a:solidFill>
                  <a:schemeClr val="tx1">
                    <a:tint val="75000"/>
                  </a:schemeClr>
                </a:solidFill>
              </a:defRPr>
            </a:lvl5pPr>
            <a:lvl6pPr marL="2285905" indent="0">
              <a:buNone/>
              <a:defRPr sz="1600">
                <a:solidFill>
                  <a:schemeClr val="tx1">
                    <a:tint val="75000"/>
                  </a:schemeClr>
                </a:solidFill>
              </a:defRPr>
            </a:lvl6pPr>
            <a:lvl7pPr marL="2743085" indent="0">
              <a:buNone/>
              <a:defRPr sz="1600">
                <a:solidFill>
                  <a:schemeClr val="tx1">
                    <a:tint val="75000"/>
                  </a:schemeClr>
                </a:solidFill>
              </a:defRPr>
            </a:lvl7pPr>
            <a:lvl8pPr marL="3200266" indent="0">
              <a:buNone/>
              <a:defRPr sz="1600">
                <a:solidFill>
                  <a:schemeClr val="tx1">
                    <a:tint val="75000"/>
                  </a:schemeClr>
                </a:solidFill>
              </a:defRPr>
            </a:lvl8pPr>
            <a:lvl9pPr marL="3657446"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818928-EA03-4241-B220-1CA9060700EC}" type="datetimeFigureOut">
              <a:rPr lang="en-IN" smtClean="0"/>
              <a:t>18-03-2026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2619594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818928-EA03-4241-B220-1CA9060700EC}" type="datetimeFigureOut">
              <a:rPr lang="en-IN" smtClean="0"/>
              <a:t>18-03-2026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618413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9"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30" y="1681164"/>
            <a:ext cx="4190702" cy="823912"/>
          </a:xfrm>
        </p:spPr>
        <p:txBody>
          <a:bodyPr anchor="b"/>
          <a:lstStyle>
            <a:lvl1pPr marL="0" indent="0">
              <a:buNone/>
              <a:defRPr sz="2401" b="1"/>
            </a:lvl1pPr>
            <a:lvl2pPr marL="457181" indent="0">
              <a:buNone/>
              <a:defRPr sz="2000" b="1"/>
            </a:lvl2pPr>
            <a:lvl3pPr marL="914362" indent="0">
              <a:buNone/>
              <a:defRPr sz="1800" b="1"/>
            </a:lvl3pPr>
            <a:lvl4pPr marL="1371543" indent="0">
              <a:buNone/>
              <a:defRPr sz="1600" b="1"/>
            </a:lvl4pPr>
            <a:lvl5pPr marL="1828723" indent="0">
              <a:buNone/>
              <a:defRPr sz="1600" b="1"/>
            </a:lvl5pPr>
            <a:lvl6pPr marL="2285905" indent="0">
              <a:buNone/>
              <a:defRPr sz="1600" b="1"/>
            </a:lvl6pPr>
            <a:lvl7pPr marL="2743085" indent="0">
              <a:buNone/>
              <a:defRPr sz="1600" b="1"/>
            </a:lvl7pPr>
            <a:lvl8pPr marL="3200266" indent="0">
              <a:buNone/>
              <a:defRPr sz="1600" b="1"/>
            </a:lvl8pPr>
            <a:lvl9pPr marL="3657446"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30" y="2505076"/>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4" y="1681164"/>
            <a:ext cx="4211340" cy="823912"/>
          </a:xfrm>
        </p:spPr>
        <p:txBody>
          <a:bodyPr anchor="b"/>
          <a:lstStyle>
            <a:lvl1pPr marL="0" indent="0">
              <a:buNone/>
              <a:defRPr sz="2401" b="1"/>
            </a:lvl1pPr>
            <a:lvl2pPr marL="457181" indent="0">
              <a:buNone/>
              <a:defRPr sz="2000" b="1"/>
            </a:lvl2pPr>
            <a:lvl3pPr marL="914362" indent="0">
              <a:buNone/>
              <a:defRPr sz="1800" b="1"/>
            </a:lvl3pPr>
            <a:lvl4pPr marL="1371543" indent="0">
              <a:buNone/>
              <a:defRPr sz="1600" b="1"/>
            </a:lvl4pPr>
            <a:lvl5pPr marL="1828723" indent="0">
              <a:buNone/>
              <a:defRPr sz="1600" b="1"/>
            </a:lvl5pPr>
            <a:lvl6pPr marL="2285905" indent="0">
              <a:buNone/>
              <a:defRPr sz="1600" b="1"/>
            </a:lvl6pPr>
            <a:lvl7pPr marL="2743085" indent="0">
              <a:buNone/>
              <a:defRPr sz="1600" b="1"/>
            </a:lvl7pPr>
            <a:lvl8pPr marL="3200266" indent="0">
              <a:buNone/>
              <a:defRPr sz="1600" b="1"/>
            </a:lvl8pPr>
            <a:lvl9pPr marL="3657446"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4" y="2505076"/>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818928-EA03-4241-B220-1CA9060700EC}" type="datetimeFigureOut">
              <a:rPr lang="en-IN" smtClean="0"/>
              <a:t>18-03-2026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3256377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818928-EA03-4241-B220-1CA9060700EC}" type="datetimeFigureOut">
              <a:rPr lang="en-IN" smtClean="0"/>
              <a:t>18-03-2026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1985389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818928-EA03-4241-B220-1CA9060700EC}" type="datetimeFigureOut">
              <a:rPr lang="en-IN" smtClean="0"/>
              <a:t>18-03-2026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2682071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4" cy="1600200"/>
          </a:xfrm>
        </p:spPr>
        <p:txBody>
          <a:bodyPr anchor="b"/>
          <a:lstStyle>
            <a:lvl1pPr>
              <a:defRPr sz="3199"/>
            </a:lvl1pPr>
          </a:lstStyle>
          <a:p>
            <a:r>
              <a:rPr lang="en-US"/>
              <a:t>Click to edit Master title style</a:t>
            </a:r>
            <a:endParaRPr lang="en-US" dirty="0"/>
          </a:p>
        </p:txBody>
      </p:sp>
      <p:sp>
        <p:nvSpPr>
          <p:cNvPr id="3" name="Content Placeholder 2"/>
          <p:cNvSpPr>
            <a:spLocks noGrp="1"/>
          </p:cNvSpPr>
          <p:nvPr>
            <p:ph idx="1"/>
          </p:nvPr>
        </p:nvSpPr>
        <p:spPr>
          <a:xfrm>
            <a:off x="4211341" y="987428"/>
            <a:ext cx="5014913" cy="4873625"/>
          </a:xfrm>
        </p:spPr>
        <p:txBody>
          <a:bodyPr/>
          <a:lstStyle>
            <a:lvl1pPr>
              <a:defRPr sz="3199"/>
            </a:lvl1pPr>
            <a:lvl2pPr>
              <a:defRPr sz="2799"/>
            </a:lvl2pPr>
            <a:lvl3pPr>
              <a:defRPr sz="2401"/>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4" cy="3811588"/>
          </a:xfrm>
        </p:spPr>
        <p:txBody>
          <a:bodyPr/>
          <a:lstStyle>
            <a:lvl1pPr marL="0" indent="0">
              <a:buNone/>
              <a:defRPr sz="1600"/>
            </a:lvl1pPr>
            <a:lvl2pPr marL="457181" indent="0">
              <a:buNone/>
              <a:defRPr sz="1400"/>
            </a:lvl2pPr>
            <a:lvl3pPr marL="914362" indent="0">
              <a:buNone/>
              <a:defRPr sz="1200"/>
            </a:lvl3pPr>
            <a:lvl4pPr marL="1371543" indent="0">
              <a:buNone/>
              <a:defRPr sz="1000"/>
            </a:lvl4pPr>
            <a:lvl5pPr marL="1828723" indent="0">
              <a:buNone/>
              <a:defRPr sz="1000"/>
            </a:lvl5pPr>
            <a:lvl6pPr marL="2285905" indent="0">
              <a:buNone/>
              <a:defRPr sz="1000"/>
            </a:lvl6pPr>
            <a:lvl7pPr marL="2743085" indent="0">
              <a:buNone/>
              <a:defRPr sz="1000"/>
            </a:lvl7pPr>
            <a:lvl8pPr marL="3200266" indent="0">
              <a:buNone/>
              <a:defRPr sz="1000"/>
            </a:lvl8pPr>
            <a:lvl9pPr marL="3657446"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818928-EA03-4241-B220-1CA9060700EC}" type="datetimeFigureOut">
              <a:rPr lang="en-IN" smtClean="0"/>
              <a:t>18-03-2026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3015986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4" cy="1600200"/>
          </a:xfrm>
        </p:spPr>
        <p:txBody>
          <a:bodyPr anchor="b"/>
          <a:lstStyle>
            <a:lvl1pPr>
              <a:defRPr sz="3199"/>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1" y="987428"/>
            <a:ext cx="5014913" cy="4873625"/>
          </a:xfrm>
        </p:spPr>
        <p:txBody>
          <a:bodyPr anchor="t"/>
          <a:lstStyle>
            <a:lvl1pPr marL="0" indent="0">
              <a:buNone/>
              <a:defRPr sz="3199"/>
            </a:lvl1pPr>
            <a:lvl2pPr marL="457181" indent="0">
              <a:buNone/>
              <a:defRPr sz="2799"/>
            </a:lvl2pPr>
            <a:lvl3pPr marL="914362" indent="0">
              <a:buNone/>
              <a:defRPr sz="2401"/>
            </a:lvl3pPr>
            <a:lvl4pPr marL="1371543" indent="0">
              <a:buNone/>
              <a:defRPr sz="2000"/>
            </a:lvl4pPr>
            <a:lvl5pPr marL="1828723" indent="0">
              <a:buNone/>
              <a:defRPr sz="2000"/>
            </a:lvl5pPr>
            <a:lvl6pPr marL="2285905" indent="0">
              <a:buNone/>
              <a:defRPr sz="2000"/>
            </a:lvl6pPr>
            <a:lvl7pPr marL="2743085" indent="0">
              <a:buNone/>
              <a:defRPr sz="2000"/>
            </a:lvl7pPr>
            <a:lvl8pPr marL="3200266" indent="0">
              <a:buNone/>
              <a:defRPr sz="2000"/>
            </a:lvl8pPr>
            <a:lvl9pPr marL="3657446"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4" cy="3811588"/>
          </a:xfrm>
        </p:spPr>
        <p:txBody>
          <a:bodyPr/>
          <a:lstStyle>
            <a:lvl1pPr marL="0" indent="0">
              <a:buNone/>
              <a:defRPr sz="1600"/>
            </a:lvl1pPr>
            <a:lvl2pPr marL="457181" indent="0">
              <a:buNone/>
              <a:defRPr sz="1400"/>
            </a:lvl2pPr>
            <a:lvl3pPr marL="914362" indent="0">
              <a:buNone/>
              <a:defRPr sz="1200"/>
            </a:lvl3pPr>
            <a:lvl4pPr marL="1371543" indent="0">
              <a:buNone/>
              <a:defRPr sz="1000"/>
            </a:lvl4pPr>
            <a:lvl5pPr marL="1828723" indent="0">
              <a:buNone/>
              <a:defRPr sz="1000"/>
            </a:lvl5pPr>
            <a:lvl6pPr marL="2285905" indent="0">
              <a:buNone/>
              <a:defRPr sz="1000"/>
            </a:lvl6pPr>
            <a:lvl7pPr marL="2743085" indent="0">
              <a:buNone/>
              <a:defRPr sz="1000"/>
            </a:lvl7pPr>
            <a:lvl8pPr marL="3200266" indent="0">
              <a:buNone/>
              <a:defRPr sz="1000"/>
            </a:lvl8pPr>
            <a:lvl9pPr marL="3657446"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818928-EA03-4241-B220-1CA9060700EC}" type="datetimeFigureOut">
              <a:rPr lang="en-IN" smtClean="0"/>
              <a:t>18-03-2026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406285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818928-EA03-4241-B220-1CA9060700EC}" type="datetimeFigureOut">
              <a:rPr lang="en-IN" smtClean="0"/>
              <a:t>18-03-2026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2604595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818928-EA03-4241-B220-1CA9060700EC}" type="datetimeFigureOut">
              <a:rPr lang="en-IN" smtClean="0"/>
              <a:t>18-03-2026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14A913F-D566-4880-BD9B-55C25DE2CF00}" type="slidenum">
              <a:rPr lang="en-IN" smtClean="0"/>
              <a:t>‹#›</a:t>
            </a:fld>
            <a:endParaRPr lang="en-IN"/>
          </a:p>
        </p:txBody>
      </p:sp>
    </p:spTree>
    <p:extLst>
      <p:ext uri="{BB962C8B-B14F-4D97-AF65-F5344CB8AC3E}">
        <p14:creationId xmlns:p14="http://schemas.microsoft.com/office/powerpoint/2010/main" val="4134496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9"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9"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3"/>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818928-EA03-4241-B220-1CA9060700EC}" type="datetimeFigureOut">
              <a:rPr lang="en-IN" smtClean="0"/>
              <a:t>18-03-2026</a:t>
            </a:fld>
            <a:endParaRPr lang="en-IN"/>
          </a:p>
        </p:txBody>
      </p:sp>
      <p:sp>
        <p:nvSpPr>
          <p:cNvPr id="5" name="Footer Placeholder 4"/>
          <p:cNvSpPr>
            <a:spLocks noGrp="1"/>
          </p:cNvSpPr>
          <p:nvPr>
            <p:ph type="ftr" sz="quarter" idx="3"/>
          </p:nvPr>
        </p:nvSpPr>
        <p:spPr>
          <a:xfrm>
            <a:off x="3281364" y="6356353"/>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996113" y="6356353"/>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4A913F-D566-4880-BD9B-55C25DE2CF00}" type="slidenum">
              <a:rPr lang="en-IN" smtClean="0"/>
              <a:t>‹#›</a:t>
            </a:fld>
            <a:endParaRPr lang="en-IN"/>
          </a:p>
        </p:txBody>
      </p:sp>
    </p:spTree>
    <p:extLst>
      <p:ext uri="{BB962C8B-B14F-4D97-AF65-F5344CB8AC3E}">
        <p14:creationId xmlns:p14="http://schemas.microsoft.com/office/powerpoint/2010/main" val="41632597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362"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1" indent="-228591" algn="l" defTabSz="914362" rtl="0" eaLnBrk="1" latinLnBrk="0" hangingPunct="1">
        <a:lnSpc>
          <a:spcPct val="90000"/>
        </a:lnSpc>
        <a:spcBef>
          <a:spcPts val="1000"/>
        </a:spcBef>
        <a:buFont typeface="Arial" panose="020B0604020202020204" pitchFamily="34" charset="0"/>
        <a:buChar char="•"/>
        <a:defRPr sz="2799" kern="1200">
          <a:solidFill>
            <a:schemeClr val="tx1"/>
          </a:solidFill>
          <a:latin typeface="+mn-lt"/>
          <a:ea typeface="+mn-ea"/>
          <a:cs typeface="+mn-cs"/>
        </a:defRPr>
      </a:lvl1pPr>
      <a:lvl2pPr marL="685771" indent="-228591" algn="l" defTabSz="914362" rtl="0" eaLnBrk="1" latinLnBrk="0" hangingPunct="1">
        <a:lnSpc>
          <a:spcPct val="90000"/>
        </a:lnSpc>
        <a:spcBef>
          <a:spcPts val="500"/>
        </a:spcBef>
        <a:buFont typeface="Arial" panose="020B0604020202020204" pitchFamily="34" charset="0"/>
        <a:buChar char="•"/>
        <a:defRPr sz="2401" kern="1200">
          <a:solidFill>
            <a:schemeClr val="tx1"/>
          </a:solidFill>
          <a:latin typeface="+mn-lt"/>
          <a:ea typeface="+mn-ea"/>
          <a:cs typeface="+mn-cs"/>
        </a:defRPr>
      </a:lvl2pPr>
      <a:lvl3pPr marL="1142952" indent="-228591" algn="l" defTabSz="914362"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32" indent="-228591" algn="l" defTabSz="91436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14" indent="-228591" algn="l" defTabSz="91436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495" indent="-228591" algn="l" defTabSz="91436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75" indent="-228591" algn="l" defTabSz="91436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57" indent="-228591" algn="l" defTabSz="91436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37" indent="-228591" algn="l" defTabSz="914362"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62" rtl="0" eaLnBrk="1" latinLnBrk="0" hangingPunct="1">
        <a:defRPr sz="1800" kern="1200">
          <a:solidFill>
            <a:schemeClr val="tx1"/>
          </a:solidFill>
          <a:latin typeface="+mn-lt"/>
          <a:ea typeface="+mn-ea"/>
          <a:cs typeface="+mn-cs"/>
        </a:defRPr>
      </a:lvl1pPr>
      <a:lvl2pPr marL="457181" algn="l" defTabSz="914362" rtl="0" eaLnBrk="1" latinLnBrk="0" hangingPunct="1">
        <a:defRPr sz="1800" kern="1200">
          <a:solidFill>
            <a:schemeClr val="tx1"/>
          </a:solidFill>
          <a:latin typeface="+mn-lt"/>
          <a:ea typeface="+mn-ea"/>
          <a:cs typeface="+mn-cs"/>
        </a:defRPr>
      </a:lvl2pPr>
      <a:lvl3pPr marL="914362" algn="l" defTabSz="914362" rtl="0" eaLnBrk="1" latinLnBrk="0" hangingPunct="1">
        <a:defRPr sz="1800" kern="1200">
          <a:solidFill>
            <a:schemeClr val="tx1"/>
          </a:solidFill>
          <a:latin typeface="+mn-lt"/>
          <a:ea typeface="+mn-ea"/>
          <a:cs typeface="+mn-cs"/>
        </a:defRPr>
      </a:lvl3pPr>
      <a:lvl4pPr marL="1371543" algn="l" defTabSz="914362" rtl="0" eaLnBrk="1" latinLnBrk="0" hangingPunct="1">
        <a:defRPr sz="1800" kern="1200">
          <a:solidFill>
            <a:schemeClr val="tx1"/>
          </a:solidFill>
          <a:latin typeface="+mn-lt"/>
          <a:ea typeface="+mn-ea"/>
          <a:cs typeface="+mn-cs"/>
        </a:defRPr>
      </a:lvl4pPr>
      <a:lvl5pPr marL="1828723" algn="l" defTabSz="914362" rtl="0" eaLnBrk="1" latinLnBrk="0" hangingPunct="1">
        <a:defRPr sz="1800" kern="1200">
          <a:solidFill>
            <a:schemeClr val="tx1"/>
          </a:solidFill>
          <a:latin typeface="+mn-lt"/>
          <a:ea typeface="+mn-ea"/>
          <a:cs typeface="+mn-cs"/>
        </a:defRPr>
      </a:lvl5pPr>
      <a:lvl6pPr marL="2285905" algn="l" defTabSz="914362" rtl="0" eaLnBrk="1" latinLnBrk="0" hangingPunct="1">
        <a:defRPr sz="1800" kern="1200">
          <a:solidFill>
            <a:schemeClr val="tx1"/>
          </a:solidFill>
          <a:latin typeface="+mn-lt"/>
          <a:ea typeface="+mn-ea"/>
          <a:cs typeface="+mn-cs"/>
        </a:defRPr>
      </a:lvl6pPr>
      <a:lvl7pPr marL="2743085" algn="l" defTabSz="914362" rtl="0" eaLnBrk="1" latinLnBrk="0" hangingPunct="1">
        <a:defRPr sz="1800" kern="1200">
          <a:solidFill>
            <a:schemeClr val="tx1"/>
          </a:solidFill>
          <a:latin typeface="+mn-lt"/>
          <a:ea typeface="+mn-ea"/>
          <a:cs typeface="+mn-cs"/>
        </a:defRPr>
      </a:lvl7pPr>
      <a:lvl8pPr marL="3200266" algn="l" defTabSz="914362" rtl="0" eaLnBrk="1" latinLnBrk="0" hangingPunct="1">
        <a:defRPr sz="1800" kern="1200">
          <a:solidFill>
            <a:schemeClr val="tx1"/>
          </a:solidFill>
          <a:latin typeface="+mn-lt"/>
          <a:ea typeface="+mn-ea"/>
          <a:cs typeface="+mn-cs"/>
        </a:defRPr>
      </a:lvl8pPr>
      <a:lvl9pPr marL="3657446" algn="l" defTabSz="914362"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67A57D-D65D-2571-570B-644346FEBF5C}"/>
              </a:ext>
            </a:extLst>
          </p:cNvPr>
          <p:cNvSpPr>
            <a:spLocks noGrp="1"/>
          </p:cNvSpPr>
          <p:nvPr>
            <p:ph idx="1"/>
          </p:nvPr>
        </p:nvSpPr>
        <p:spPr>
          <a:xfrm>
            <a:off x="681039" y="1078302"/>
            <a:ext cx="8543925" cy="5098661"/>
          </a:xfrm>
        </p:spPr>
        <p:txBody>
          <a:bodyPr/>
          <a:lstStyle/>
          <a:p>
            <a:r>
              <a:rPr lang="en-GB" b="1" dirty="0"/>
              <a:t>Module Title- Developing Emotional Intelligence Skills</a:t>
            </a:r>
          </a:p>
          <a:p>
            <a:endParaRPr lang="en-GB" dirty="0"/>
          </a:p>
          <a:p>
            <a:r>
              <a:rPr lang="en-GB" b="1" dirty="0"/>
              <a:t>Module Code- LCLM 5006</a:t>
            </a:r>
          </a:p>
          <a:p>
            <a:endParaRPr lang="en-GB" dirty="0"/>
          </a:p>
          <a:p>
            <a:r>
              <a:rPr lang="en-GB" b="1" dirty="0"/>
              <a:t>Student Name-Luis </a:t>
            </a:r>
            <a:r>
              <a:rPr lang="en-GB" b="1" dirty="0" err="1"/>
              <a:t>Chisaguano</a:t>
            </a:r>
            <a:r>
              <a:rPr lang="en-GB" b="1" dirty="0"/>
              <a:t> </a:t>
            </a:r>
          </a:p>
          <a:p>
            <a:endParaRPr lang="en-GB" dirty="0"/>
          </a:p>
          <a:p>
            <a:r>
              <a:rPr lang="en-GB" b="1" dirty="0"/>
              <a:t>Student ID- 233661</a:t>
            </a:r>
            <a:endParaRPr lang="en-GB" dirty="0"/>
          </a:p>
          <a:p>
            <a:endParaRPr lang="en-GB" dirty="0"/>
          </a:p>
          <a:p>
            <a:r>
              <a:rPr lang="en-GB" b="1" dirty="0"/>
              <a:t>Lecturer’s name- Kazeem Oseni </a:t>
            </a:r>
            <a:endParaRPr lang="en-GB" dirty="0"/>
          </a:p>
          <a:p>
            <a:endParaRPr lang="en-GB" dirty="0"/>
          </a:p>
        </p:txBody>
      </p:sp>
    </p:spTree>
    <p:extLst>
      <p:ext uri="{BB962C8B-B14F-4D97-AF65-F5344CB8AC3E}">
        <p14:creationId xmlns:p14="http://schemas.microsoft.com/office/powerpoint/2010/main" val="440902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000" r="-2000"/>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EC734E3-F8A6-1CF3-BE63-6F035F95F91B}"/>
              </a:ext>
            </a:extLst>
          </p:cNvPr>
          <p:cNvSpPr/>
          <p:nvPr/>
        </p:nvSpPr>
        <p:spPr>
          <a:xfrm>
            <a:off x="1868414" y="178535"/>
            <a:ext cx="6405734" cy="487588"/>
          </a:xfrm>
          <a:prstGeom prst="roundRect">
            <a:avLst>
              <a:gd name="adj" fmla="val 50000"/>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5" name="Rectangle: Rounded Corners 4">
            <a:extLst>
              <a:ext uri="{FF2B5EF4-FFF2-40B4-BE49-F238E27FC236}">
                <a16:creationId xmlns:a16="http://schemas.microsoft.com/office/drawing/2014/main" id="{5B420DA1-0D42-7CB3-619D-64F52450B4BE}"/>
              </a:ext>
            </a:extLst>
          </p:cNvPr>
          <p:cNvSpPr/>
          <p:nvPr/>
        </p:nvSpPr>
        <p:spPr>
          <a:xfrm>
            <a:off x="4124630" y="752792"/>
            <a:ext cx="5579808" cy="138245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6" name="Rectangle: Rounded Corners 5">
            <a:extLst>
              <a:ext uri="{FF2B5EF4-FFF2-40B4-BE49-F238E27FC236}">
                <a16:creationId xmlns:a16="http://schemas.microsoft.com/office/drawing/2014/main" id="{02B7EE9A-B277-5765-50E4-4102AC6A4C57}"/>
              </a:ext>
            </a:extLst>
          </p:cNvPr>
          <p:cNvSpPr/>
          <p:nvPr/>
        </p:nvSpPr>
        <p:spPr>
          <a:xfrm>
            <a:off x="5184978" y="5633891"/>
            <a:ext cx="4637450" cy="1086459"/>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7" name="Rectangle: Rounded Corners 6">
            <a:extLst>
              <a:ext uri="{FF2B5EF4-FFF2-40B4-BE49-F238E27FC236}">
                <a16:creationId xmlns:a16="http://schemas.microsoft.com/office/drawing/2014/main" id="{90D231E2-1BB8-5A19-07C9-AD70AA68AA12}"/>
              </a:ext>
            </a:extLst>
          </p:cNvPr>
          <p:cNvSpPr/>
          <p:nvPr/>
        </p:nvSpPr>
        <p:spPr>
          <a:xfrm>
            <a:off x="27039" y="733129"/>
            <a:ext cx="4014017" cy="980606"/>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8" name="Rectangle: Rounded Corners 7">
            <a:extLst>
              <a:ext uri="{FF2B5EF4-FFF2-40B4-BE49-F238E27FC236}">
                <a16:creationId xmlns:a16="http://schemas.microsoft.com/office/drawing/2014/main" id="{0428520F-39E7-2B56-530D-918BA14A9CDC}"/>
              </a:ext>
            </a:extLst>
          </p:cNvPr>
          <p:cNvSpPr/>
          <p:nvPr/>
        </p:nvSpPr>
        <p:spPr>
          <a:xfrm>
            <a:off x="-1" y="3185223"/>
            <a:ext cx="4473985" cy="2015936"/>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9" name="Rectangle: Rounded Corners 8">
            <a:extLst>
              <a:ext uri="{FF2B5EF4-FFF2-40B4-BE49-F238E27FC236}">
                <a16:creationId xmlns:a16="http://schemas.microsoft.com/office/drawing/2014/main" id="{20C17956-5C8E-68CD-1F9D-66FC73BB3CBC}"/>
              </a:ext>
            </a:extLst>
          </p:cNvPr>
          <p:cNvSpPr/>
          <p:nvPr/>
        </p:nvSpPr>
        <p:spPr>
          <a:xfrm>
            <a:off x="4748981" y="3749069"/>
            <a:ext cx="4917818" cy="633457"/>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0" name="Rectangle: Rounded Corners 9">
            <a:extLst>
              <a:ext uri="{FF2B5EF4-FFF2-40B4-BE49-F238E27FC236}">
                <a16:creationId xmlns:a16="http://schemas.microsoft.com/office/drawing/2014/main" id="{78A5A1CA-8814-7088-D187-A0966DA181FD}"/>
              </a:ext>
            </a:extLst>
          </p:cNvPr>
          <p:cNvSpPr/>
          <p:nvPr/>
        </p:nvSpPr>
        <p:spPr>
          <a:xfrm>
            <a:off x="7374" y="5234220"/>
            <a:ext cx="5101404" cy="1547432"/>
          </a:xfrm>
          <a:prstGeom prst="round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14" name="TextBox 13">
            <a:extLst>
              <a:ext uri="{FF2B5EF4-FFF2-40B4-BE49-F238E27FC236}">
                <a16:creationId xmlns:a16="http://schemas.microsoft.com/office/drawing/2014/main" id="{A5EB80D2-38E5-DBFF-C5E5-20A139B63507}"/>
              </a:ext>
            </a:extLst>
          </p:cNvPr>
          <p:cNvSpPr txBox="1"/>
          <p:nvPr/>
        </p:nvSpPr>
        <p:spPr>
          <a:xfrm>
            <a:off x="68822" y="750927"/>
            <a:ext cx="3942735" cy="1290994"/>
          </a:xfrm>
          <a:prstGeom prst="rect">
            <a:avLst/>
          </a:prstGeom>
          <a:noFill/>
        </p:spPr>
        <p:txBody>
          <a:bodyPr wrap="square">
            <a:spAutoFit/>
          </a:bodyPr>
          <a:lstStyle/>
          <a:p>
            <a:pPr algn="just" rtl="0">
              <a:buNone/>
            </a:pPr>
            <a:r>
              <a:rPr lang="en-US" sz="599" b="1" dirty="0">
                <a:solidFill>
                  <a:srgbClr val="000000"/>
                </a:solidFill>
                <a:latin typeface="Times New Roman" panose="02020603050405020304" pitchFamily="18" charset="0"/>
                <a:cs typeface="Times New Roman" panose="02020603050405020304" pitchFamily="18" charset="0"/>
              </a:rPr>
              <a:t>Introduction </a:t>
            </a:r>
            <a:endParaRPr lang="en-US" sz="599" b="1" dirty="0">
              <a:latin typeface="Times New Roman" panose="02020603050405020304" pitchFamily="18" charset="0"/>
              <a:cs typeface="Times New Roman" panose="02020603050405020304" pitchFamily="18" charset="0"/>
            </a:endParaRPr>
          </a:p>
          <a:p>
            <a:pPr algn="just" rtl="0">
              <a:buNone/>
            </a:pPr>
            <a:r>
              <a:rPr lang="en-US" sz="599" dirty="0">
                <a:solidFill>
                  <a:srgbClr val="000000"/>
                </a:solidFill>
                <a:latin typeface="Times New Roman" panose="02020603050405020304" pitchFamily="18" charset="0"/>
                <a:cs typeface="Times New Roman" panose="02020603050405020304" pitchFamily="18" charset="0"/>
              </a:rPr>
              <a:t>The marketing process is a strategic and cyclical framework that involves research, STP and implementation that identifies customer needs. The marketing process informs every stage of product development to ensure market viability. The marketing process and integrated digital marketing campaigns of Red Bull and Monster Energy drinks will be discussed in this assignment. The report will discuss marketing mix (4Ps) of both brands, targeting market strategy(STP) of Red Bull and Monster Energy' s effective digital marketing campaigns of two brands to promote their products. </a:t>
            </a:r>
          </a:p>
          <a:p>
            <a:r>
              <a:rPr lang="en-US" sz="599" b="1" dirty="0">
                <a:latin typeface="Times New Roman" panose="02020603050405020304" pitchFamily="18" charset="0"/>
                <a:cs typeface="Times New Roman" panose="02020603050405020304" pitchFamily="18" charset="0"/>
              </a:rPr>
              <a:t>Method </a:t>
            </a:r>
            <a:endParaRPr lang="en-US" sz="599" dirty="0">
              <a:latin typeface="Times New Roman" panose="02020603050405020304" pitchFamily="18" charset="0"/>
              <a:cs typeface="Times New Roman" panose="02020603050405020304" pitchFamily="18" charset="0"/>
            </a:endParaRPr>
          </a:p>
          <a:p>
            <a:r>
              <a:rPr lang="en-US" sz="599" dirty="0">
                <a:latin typeface="Times New Roman" panose="02020603050405020304" pitchFamily="18" charset="0"/>
                <a:cs typeface="Times New Roman" panose="02020603050405020304" pitchFamily="18" charset="0"/>
              </a:rPr>
              <a:t>The source for designing the poster has been collected through a secondary source from Google Scholar. Pre-existing sources relevant to emotional intelligence have been obtained to ensure research credibility. </a:t>
            </a:r>
          </a:p>
          <a:p>
            <a:br>
              <a:rPr lang="en-US" sz="599" dirty="0">
                <a:latin typeface="Times New Roman" panose="02020603050405020304" pitchFamily="18" charset="0"/>
                <a:cs typeface="Times New Roman" panose="02020603050405020304" pitchFamily="18" charset="0"/>
              </a:rPr>
            </a:br>
            <a:endParaRPr lang="en-US" sz="599" dirty="0">
              <a:latin typeface="Times New Roman" panose="02020603050405020304" pitchFamily="18" charset="0"/>
              <a:cs typeface="Times New Roman" panose="02020603050405020304" pitchFamily="18" charset="0"/>
            </a:endParaRPr>
          </a:p>
          <a:p>
            <a:pPr>
              <a:buNone/>
            </a:pPr>
            <a:br>
              <a:rPr lang="en-US" sz="599" dirty="0">
                <a:latin typeface="Times New Roman" panose="02020603050405020304" pitchFamily="18" charset="0"/>
                <a:cs typeface="Times New Roman" panose="02020603050405020304" pitchFamily="18" charset="0"/>
              </a:rPr>
            </a:br>
            <a:endParaRPr lang="en-IN" sz="599"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532C647C-B406-14AE-CBF3-CA2DA59EA13E}"/>
              </a:ext>
            </a:extLst>
          </p:cNvPr>
          <p:cNvSpPr txBox="1"/>
          <p:nvPr/>
        </p:nvSpPr>
        <p:spPr>
          <a:xfrm>
            <a:off x="110537" y="3214718"/>
            <a:ext cx="4363449" cy="2013372"/>
          </a:xfrm>
          <a:prstGeom prst="rect">
            <a:avLst/>
          </a:prstGeom>
          <a:noFill/>
        </p:spPr>
        <p:txBody>
          <a:bodyPr wrap="square">
            <a:spAutoFit/>
          </a:bodyPr>
          <a:lstStyle/>
          <a:p>
            <a:pPr algn="just">
              <a:spcBef>
                <a:spcPts val="1800"/>
              </a:spcBef>
              <a:spcAft>
                <a:spcPts val="599"/>
              </a:spcAft>
            </a:pPr>
            <a:r>
              <a:rPr lang="en-US" sz="599" b="1" dirty="0">
                <a:solidFill>
                  <a:srgbClr val="000000"/>
                </a:solidFill>
                <a:latin typeface="Times New Roman" panose="02020603050405020304" pitchFamily="18" charset="0"/>
              </a:rPr>
              <a:t>Someone’s help to develop emotional intelligence</a:t>
            </a:r>
            <a:endParaRPr lang="en-US" sz="599" b="1" dirty="0"/>
          </a:p>
          <a:p>
            <a:pPr algn="just" rtl="0">
              <a:buNone/>
            </a:pPr>
            <a:r>
              <a:rPr lang="en-US" sz="599" dirty="0">
                <a:solidFill>
                  <a:srgbClr val="000000"/>
                </a:solidFill>
                <a:latin typeface="Times New Roman" panose="02020603050405020304" pitchFamily="18" charset="0"/>
              </a:rPr>
              <a:t>Emotional intelligence is the ability to </a:t>
            </a:r>
            <a:r>
              <a:rPr lang="en-US" sz="599" dirty="0" err="1">
                <a:solidFill>
                  <a:srgbClr val="000000"/>
                </a:solidFill>
                <a:latin typeface="Times New Roman" panose="02020603050405020304" pitchFamily="18" charset="0"/>
              </a:rPr>
              <a:t>recognise</a:t>
            </a:r>
            <a:r>
              <a:rPr lang="en-US" sz="599" dirty="0">
                <a:solidFill>
                  <a:srgbClr val="000000"/>
                </a:solidFill>
                <a:latin typeface="Times New Roman" panose="02020603050405020304" pitchFamily="18" charset="0"/>
              </a:rPr>
              <a:t> and use emotions to effectively manage relationships with others. Therefore, developing emotional intelligence is also significant as it supports individuals to enhance their relationships and perform more effectively within both economic and professional surroundings (</a:t>
            </a:r>
            <a:r>
              <a:rPr lang="en-US" sz="599" dirty="0" err="1">
                <a:solidFill>
                  <a:srgbClr val="222222"/>
                </a:solidFill>
                <a:latin typeface="Times New Roman" panose="02020603050405020304" pitchFamily="18" charset="0"/>
              </a:rPr>
              <a:t>Mogadam</a:t>
            </a:r>
            <a:r>
              <a:rPr lang="en-US" sz="599" dirty="0">
                <a:solidFill>
                  <a:srgbClr val="222222"/>
                </a:solidFill>
                <a:latin typeface="Times New Roman" panose="02020603050405020304" pitchFamily="18" charset="0"/>
              </a:rPr>
              <a:t>, 2024). </a:t>
            </a:r>
            <a:r>
              <a:rPr lang="en-US" sz="599" dirty="0">
                <a:solidFill>
                  <a:srgbClr val="000000"/>
                </a:solidFill>
                <a:latin typeface="Times New Roman" panose="02020603050405020304" pitchFamily="18" charset="0"/>
              </a:rPr>
              <a:t>Self-awareness is an essential component of developing emotional intelligence; it refers to being aware of and understanding one’s own emotional state, capabilities, and limitations. People can become more self-aware by reflecting on their emotional responses and identifying the circumstances that typically make them feel certain things (</a:t>
            </a:r>
            <a:r>
              <a:rPr lang="en-US" sz="599" dirty="0" err="1">
                <a:solidFill>
                  <a:srgbClr val="222222"/>
                </a:solidFill>
                <a:latin typeface="Times New Roman" panose="02020603050405020304" pitchFamily="18" charset="0"/>
              </a:rPr>
              <a:t>Sviatko</a:t>
            </a:r>
            <a:r>
              <a:rPr lang="en-US" sz="599" dirty="0">
                <a:solidFill>
                  <a:srgbClr val="222222"/>
                </a:solidFill>
                <a:latin typeface="Times New Roman" panose="02020603050405020304" pitchFamily="18" charset="0"/>
              </a:rPr>
              <a:t>, 2020).</a:t>
            </a:r>
            <a:r>
              <a:rPr lang="en-US" sz="599" dirty="0">
                <a:solidFill>
                  <a:srgbClr val="000000"/>
                </a:solidFill>
                <a:latin typeface="Times New Roman" panose="02020603050405020304" pitchFamily="18" charset="0"/>
              </a:rPr>
              <a:t> The student who </a:t>
            </a:r>
            <a:r>
              <a:rPr lang="en-US" sz="599" dirty="0" err="1">
                <a:solidFill>
                  <a:srgbClr val="000000"/>
                </a:solidFill>
                <a:latin typeface="Times New Roman" panose="02020603050405020304" pitchFamily="18" charset="0"/>
              </a:rPr>
              <a:t>recognises</a:t>
            </a:r>
            <a:r>
              <a:rPr lang="en-US" sz="599" dirty="0">
                <a:solidFill>
                  <a:srgbClr val="000000"/>
                </a:solidFill>
                <a:latin typeface="Times New Roman" panose="02020603050405020304" pitchFamily="18" charset="0"/>
              </a:rPr>
              <a:t> that they will have anxiety attached to their test will also develop a strategy for managing their anxiety ahead of time. Another element of emotional intelligence is self-regulation; that is, the ability to manage emotional responses and maintain composure in stressful situations. Self-regulation can be cultivated using relaxation techniques such as mindfulness, deep breathing, and positive thinking. These tools can enable someone to avoid acting impulsively, thus allowing for a more reflective and constructive response to a given situation.</a:t>
            </a:r>
            <a:endParaRPr lang="en-US" sz="599" dirty="0"/>
          </a:p>
          <a:p>
            <a:pPr algn="just">
              <a:buNone/>
            </a:pPr>
            <a:r>
              <a:rPr lang="en-US" sz="599" dirty="0">
                <a:solidFill>
                  <a:srgbClr val="000000"/>
                </a:solidFill>
                <a:latin typeface="Times New Roman" panose="02020603050405020304" pitchFamily="18" charset="0"/>
              </a:rPr>
              <a:t>Furthermore, empathy is also an emotional intelligence that can be strengthened with the support of social skills, along with communication. Therefore, building a strong relationship needs clear communication along with the ability to resolve conflicts. Therefore, </a:t>
            </a:r>
            <a:r>
              <a:rPr lang="en-US" sz="599" dirty="0" err="1">
                <a:solidFill>
                  <a:srgbClr val="000000"/>
                </a:solidFill>
                <a:latin typeface="Times New Roman" panose="02020603050405020304" pitchFamily="18" charset="0"/>
              </a:rPr>
              <a:t>practising</a:t>
            </a:r>
            <a:r>
              <a:rPr lang="en-US" sz="599" dirty="0">
                <a:solidFill>
                  <a:srgbClr val="000000"/>
                </a:solidFill>
                <a:latin typeface="Times New Roman" panose="02020603050405020304" pitchFamily="18" charset="0"/>
              </a:rPr>
              <a:t> effective communication as well as engagement with collaborative activities could help develop better people skills. Developing emotional intelligence through social ability and the skill of communication will help improve one's emotional intelligence. To develop strong relationships with others, it is necessary to communicate clearly, listen to others attentively, and find ways to solve conflicts effectively (</a:t>
            </a:r>
            <a:r>
              <a:rPr lang="en-US" sz="599" dirty="0">
                <a:solidFill>
                  <a:srgbClr val="222222"/>
                </a:solidFill>
                <a:latin typeface="Times New Roman" panose="02020603050405020304" pitchFamily="18" charset="0"/>
              </a:rPr>
              <a:t>Goleman, 1998).</a:t>
            </a:r>
            <a:r>
              <a:rPr lang="en-US" sz="599" dirty="0">
                <a:solidFill>
                  <a:srgbClr val="000000"/>
                </a:solidFill>
                <a:latin typeface="Times New Roman" panose="02020603050405020304" pitchFamily="18" charset="0"/>
              </a:rPr>
              <a:t> Improving social skills through developing and </a:t>
            </a:r>
            <a:r>
              <a:rPr lang="en-US" sz="599" dirty="0" err="1">
                <a:solidFill>
                  <a:srgbClr val="000000"/>
                </a:solidFill>
                <a:latin typeface="Times New Roman" panose="02020603050405020304" pitchFamily="18" charset="0"/>
              </a:rPr>
              <a:t>practising</a:t>
            </a:r>
            <a:r>
              <a:rPr lang="en-US" sz="599" dirty="0">
                <a:solidFill>
                  <a:srgbClr val="000000"/>
                </a:solidFill>
                <a:latin typeface="Times New Roman" panose="02020603050405020304" pitchFamily="18" charset="0"/>
              </a:rPr>
              <a:t> communication, as well as engaging in activities in the team with others, can also improve people skills. Continuous learning through both education and self-reflection is important to improve emotional intelligence. It is also important to ask for feedback from other people and reflect on </a:t>
            </a:r>
            <a:r>
              <a:rPr lang="en-US" sz="599" dirty="0" err="1">
                <a:solidFill>
                  <a:srgbClr val="000000"/>
                </a:solidFill>
                <a:latin typeface="Times New Roman" panose="02020603050405020304" pitchFamily="18" charset="0"/>
              </a:rPr>
              <a:t>behaviours</a:t>
            </a:r>
            <a:r>
              <a:rPr lang="en-US" sz="599" dirty="0">
                <a:solidFill>
                  <a:srgbClr val="000000"/>
                </a:solidFill>
                <a:latin typeface="Times New Roman" panose="02020603050405020304" pitchFamily="18" charset="0"/>
              </a:rPr>
              <a:t> that one has exhibited towards others as a tool to identify what one needs to improve upon.</a:t>
            </a:r>
            <a:endParaRPr lang="en-IN" sz="599" dirty="0"/>
          </a:p>
        </p:txBody>
      </p:sp>
      <p:sp>
        <p:nvSpPr>
          <p:cNvPr id="24" name="TextBox 23">
            <a:extLst>
              <a:ext uri="{FF2B5EF4-FFF2-40B4-BE49-F238E27FC236}">
                <a16:creationId xmlns:a16="http://schemas.microsoft.com/office/drawing/2014/main" id="{07A005C4-0313-B4EE-BDBD-6987EAA548E3}"/>
              </a:ext>
            </a:extLst>
          </p:cNvPr>
          <p:cNvSpPr txBox="1"/>
          <p:nvPr/>
        </p:nvSpPr>
        <p:spPr>
          <a:xfrm>
            <a:off x="110536" y="5332976"/>
            <a:ext cx="4766265" cy="1644553"/>
          </a:xfrm>
          <a:prstGeom prst="rect">
            <a:avLst/>
          </a:prstGeom>
          <a:noFill/>
        </p:spPr>
        <p:txBody>
          <a:bodyPr wrap="square">
            <a:spAutoFit/>
          </a:bodyPr>
          <a:lstStyle/>
          <a:p>
            <a:pPr algn="just">
              <a:spcBef>
                <a:spcPts val="1800"/>
              </a:spcBef>
              <a:spcAft>
                <a:spcPts val="599"/>
              </a:spcAft>
            </a:pPr>
            <a:r>
              <a:rPr lang="en-US" sz="599" b="1" dirty="0">
                <a:solidFill>
                  <a:srgbClr val="000000"/>
                </a:solidFill>
                <a:latin typeface="Times New Roman" panose="02020603050405020304" pitchFamily="18" charset="0"/>
              </a:rPr>
              <a:t>Controlling one's own emotions and the development of mindfulness</a:t>
            </a:r>
            <a:endParaRPr lang="en-US" sz="599" b="1" dirty="0"/>
          </a:p>
          <a:p>
            <a:pPr algn="just" rtl="0">
              <a:buNone/>
            </a:pPr>
            <a:r>
              <a:rPr lang="en-US" sz="599" dirty="0">
                <a:solidFill>
                  <a:srgbClr val="000000"/>
                </a:solidFill>
                <a:latin typeface="Times New Roman" panose="02020603050405020304" pitchFamily="18" charset="0"/>
              </a:rPr>
              <a:t>As an individual who has been a student in the past, I have found that maintaining my own emotional well-being through mindfulness and self-control has had a significant positive impact on how I manage pressure associated with school and my ability to concentrate on my studies. In the life of a student, there are so many different experiences that may produce stress and managing my own emotions will often help to create a calming effect that allows for improved performance in the classroom and thus better academic results. One method that I can control my emotions is through self-awareness. When I am feeling stressed or anxious, I will attempt to identify what is causing my feelings of anxiety and/or stress. For example, if I have multiple assignments that are due at the same time, I will often become anxious, but if I can identify that anxiety, then I can also begin to plan how I will accomplish these multiple assignments at one time, thereby reducing my level of stress.</a:t>
            </a:r>
            <a:endParaRPr lang="en-US" sz="599" dirty="0"/>
          </a:p>
          <a:p>
            <a:pPr algn="just" rtl="0">
              <a:buNone/>
            </a:pPr>
            <a:r>
              <a:rPr lang="en-US" sz="599" dirty="0">
                <a:solidFill>
                  <a:srgbClr val="000000"/>
                </a:solidFill>
                <a:latin typeface="Times New Roman" panose="02020603050405020304" pitchFamily="18" charset="0"/>
              </a:rPr>
              <a:t>Time management, as a key strategy for me, is extremely critical. Planning and scheduling my study periods for schoolwork can help eliminate last-minute pressure and maintain control over my emotional state. By creating a timetable for assignments, to revise for tests and also to have personal time, I can keep myself balanced and reduce the stress that would have occurred from being behind on assignments. Mindfulness allows me to practice good emotion management. Mindfulness can be defined as a state of being in the moment without future or past distractions. I often find myself using breathing techniques, concentrating only on what I am doing - without wanting to be distracted - and taking short breaks when I feel like I'm doing too much - to accomplish these forms of emotion management. </a:t>
            </a:r>
            <a:endParaRPr lang="en-US" sz="599" dirty="0"/>
          </a:p>
          <a:p>
            <a:pPr>
              <a:buNone/>
            </a:pPr>
            <a:br>
              <a:rPr lang="en-US" sz="599" dirty="0"/>
            </a:br>
            <a:endParaRPr lang="en-IN" sz="599" dirty="0"/>
          </a:p>
        </p:txBody>
      </p:sp>
      <p:sp>
        <p:nvSpPr>
          <p:cNvPr id="26" name="TextBox 25">
            <a:extLst>
              <a:ext uri="{FF2B5EF4-FFF2-40B4-BE49-F238E27FC236}">
                <a16:creationId xmlns:a16="http://schemas.microsoft.com/office/drawing/2014/main" id="{DEFD849E-D9C5-AF9B-3173-29B1A30C030A}"/>
              </a:ext>
            </a:extLst>
          </p:cNvPr>
          <p:cNvSpPr txBox="1"/>
          <p:nvPr/>
        </p:nvSpPr>
        <p:spPr>
          <a:xfrm>
            <a:off x="4222954" y="851549"/>
            <a:ext cx="5397911" cy="1183529"/>
          </a:xfrm>
          <a:prstGeom prst="rect">
            <a:avLst/>
          </a:prstGeom>
          <a:noFill/>
        </p:spPr>
        <p:txBody>
          <a:bodyPr wrap="square">
            <a:spAutoFit/>
          </a:bodyPr>
          <a:lstStyle/>
          <a:p>
            <a:pPr algn="just">
              <a:spcBef>
                <a:spcPts val="2000"/>
              </a:spcBef>
              <a:spcAft>
                <a:spcPts val="599"/>
              </a:spcAft>
            </a:pPr>
            <a:r>
              <a:rPr lang="en-US" sz="599" b="1" dirty="0">
                <a:solidFill>
                  <a:srgbClr val="000000"/>
                </a:solidFill>
                <a:latin typeface="Times New Roman" panose="02020603050405020304" pitchFamily="18" charset="0"/>
                <a:cs typeface="Times New Roman" panose="02020603050405020304" pitchFamily="18" charset="0"/>
              </a:rPr>
              <a:t>Factors that accounted for successful studies </a:t>
            </a:r>
            <a:endParaRPr lang="en-US" sz="599" b="1" dirty="0">
              <a:latin typeface="Times New Roman" panose="02020603050405020304" pitchFamily="18" charset="0"/>
              <a:cs typeface="Times New Roman" panose="02020603050405020304" pitchFamily="18" charset="0"/>
            </a:endParaRPr>
          </a:p>
          <a:p>
            <a:pPr algn="just" rtl="0">
              <a:buNone/>
            </a:pPr>
            <a:r>
              <a:rPr lang="en-US" sz="599" dirty="0">
                <a:solidFill>
                  <a:srgbClr val="000000"/>
                </a:solidFill>
                <a:latin typeface="Times New Roman" panose="02020603050405020304" pitchFamily="18" charset="0"/>
                <a:cs typeface="Times New Roman" panose="02020603050405020304" pitchFamily="18" charset="0"/>
              </a:rPr>
              <a:t>As per Daniel Goleman, success in studies is not only determined by raw cognitive ability, but it is also heavily influenced by emotional intelligence (Goleman, 1998</a:t>
            </a:r>
            <a:r>
              <a:rPr lang="en-US" sz="599" dirty="0">
                <a:solidFill>
                  <a:srgbClr val="222222"/>
                </a:solidFill>
                <a:latin typeface="Times New Roman" panose="02020603050405020304" pitchFamily="18" charset="0"/>
                <a:cs typeface="Times New Roman" panose="02020603050405020304" pitchFamily="18" charset="0"/>
              </a:rPr>
              <a:t>)</a:t>
            </a:r>
            <a:r>
              <a:rPr lang="en-US" sz="599" dirty="0">
                <a:solidFill>
                  <a:srgbClr val="000000"/>
                </a:solidFill>
                <a:latin typeface="Times New Roman" panose="02020603050405020304" pitchFamily="18" charset="0"/>
                <a:cs typeface="Times New Roman" panose="02020603050405020304" pitchFamily="18" charset="0"/>
              </a:rPr>
              <a:t>. The ability to resist instant temptation in </a:t>
            </a:r>
            <a:r>
              <a:rPr lang="en-US" sz="599" dirty="0" err="1">
                <a:solidFill>
                  <a:srgbClr val="000000"/>
                </a:solidFill>
                <a:latin typeface="Times New Roman" panose="02020603050405020304" pitchFamily="18" charset="0"/>
                <a:cs typeface="Times New Roman" panose="02020603050405020304" pitchFamily="18" charset="0"/>
              </a:rPr>
              <a:t>favour</a:t>
            </a:r>
            <a:r>
              <a:rPr lang="en-US" sz="599" dirty="0">
                <a:solidFill>
                  <a:srgbClr val="000000"/>
                </a:solidFill>
                <a:latin typeface="Times New Roman" panose="02020603050405020304" pitchFamily="18" charset="0"/>
                <a:cs typeface="Times New Roman" panose="02020603050405020304" pitchFamily="18" charset="0"/>
              </a:rPr>
              <a:t> of long-term goals is crucial for academic success. This includes managing stress, anxieties and impulsive </a:t>
            </a:r>
            <a:r>
              <a:rPr lang="en-US" sz="599" dirty="0" err="1">
                <a:solidFill>
                  <a:srgbClr val="000000"/>
                </a:solidFill>
                <a:latin typeface="Times New Roman" panose="02020603050405020304" pitchFamily="18" charset="0"/>
                <a:cs typeface="Times New Roman" panose="02020603050405020304" pitchFamily="18" charset="0"/>
              </a:rPr>
              <a:t>behaviours</a:t>
            </a:r>
            <a:r>
              <a:rPr lang="en-US" sz="599" dirty="0">
                <a:solidFill>
                  <a:srgbClr val="000000"/>
                </a:solidFill>
                <a:latin typeface="Times New Roman" panose="02020603050405020304" pitchFamily="18" charset="0"/>
                <a:cs typeface="Times New Roman" panose="02020603050405020304" pitchFamily="18" charset="0"/>
              </a:rPr>
              <a:t> that can create obstacles during performing a study. Apart from this, taking a deep breaths and medication can lower instant anxiety before and during exams. It can be said that self-regulation and self-awareness can be effective factors that are responsible for succeeding in studies. For example,  taking adequate sleep and regular exercise can also help to improve mood and cognitive function even during the huge study pressures. </a:t>
            </a:r>
            <a:r>
              <a:rPr lang="en-US" sz="599" dirty="0" err="1">
                <a:solidFill>
                  <a:srgbClr val="000000"/>
                </a:solidFill>
                <a:latin typeface="Times New Roman" panose="02020603050405020304" pitchFamily="18" charset="0"/>
                <a:cs typeface="Times New Roman" panose="02020603050405020304" pitchFamily="18" charset="0"/>
              </a:rPr>
              <a:t>Recognising</a:t>
            </a:r>
            <a:r>
              <a:rPr lang="en-US" sz="599" dirty="0">
                <a:solidFill>
                  <a:srgbClr val="000000"/>
                </a:solidFill>
                <a:latin typeface="Times New Roman" panose="02020603050405020304" pitchFamily="18" charset="0"/>
                <a:cs typeface="Times New Roman" panose="02020603050405020304" pitchFamily="18" charset="0"/>
              </a:rPr>
              <a:t> motivation as they arise and identifying one's own strengths and weaknesses is crucial. Self-aware individuals know the academic triggers that allow them to develop adequate study habits accordingly (</a:t>
            </a:r>
            <a:r>
              <a:rPr lang="en-US" sz="599" dirty="0" err="1">
                <a:solidFill>
                  <a:srgbClr val="000000"/>
                </a:solidFill>
                <a:latin typeface="Times New Roman" panose="02020603050405020304" pitchFamily="18" charset="0"/>
                <a:cs typeface="Times New Roman" panose="02020603050405020304" pitchFamily="18" charset="0"/>
              </a:rPr>
              <a:t>Giveson</a:t>
            </a:r>
            <a:r>
              <a:rPr lang="en-US" sz="599" dirty="0">
                <a:solidFill>
                  <a:srgbClr val="000000"/>
                </a:solidFill>
                <a:latin typeface="Times New Roman" panose="02020603050405020304" pitchFamily="18" charset="0"/>
                <a:cs typeface="Times New Roman" panose="02020603050405020304" pitchFamily="18" charset="0"/>
              </a:rPr>
              <a:t> et al., 2024).  </a:t>
            </a:r>
            <a:endParaRPr lang="en-US" sz="599" dirty="0">
              <a:latin typeface="Times New Roman" panose="02020603050405020304" pitchFamily="18" charset="0"/>
              <a:cs typeface="Times New Roman" panose="02020603050405020304" pitchFamily="18" charset="0"/>
            </a:endParaRPr>
          </a:p>
          <a:p>
            <a:pPr algn="just">
              <a:buNone/>
            </a:pPr>
            <a:r>
              <a:rPr lang="en-US" sz="599" dirty="0">
                <a:solidFill>
                  <a:srgbClr val="000000"/>
                </a:solidFill>
                <a:latin typeface="Times New Roman" panose="02020603050405020304" pitchFamily="18" charset="0"/>
                <a:cs typeface="Times New Roman" panose="02020603050405020304" pitchFamily="18" charset="0"/>
              </a:rPr>
              <a:t>High academic stress, frustration and burnout are the most common emotional intelligence challenges in studies (Ruiz-Ortega and Berrios-Martos, 2025). Students often face issues with motivating themselves through managing stress. According to Daniel Goleman, emotional challenges like study burnout or pressures can be addressed through paying attention to the inner voice during high pressure situations to find negative thought patterns (Goleman, 1998</a:t>
            </a:r>
            <a:r>
              <a:rPr lang="en-US" sz="599" dirty="0">
                <a:solidFill>
                  <a:srgbClr val="222222"/>
                </a:solidFill>
                <a:latin typeface="Times New Roman" panose="02020603050405020304" pitchFamily="18" charset="0"/>
                <a:cs typeface="Times New Roman" panose="02020603050405020304" pitchFamily="18" charset="0"/>
              </a:rPr>
              <a:t>)</a:t>
            </a:r>
            <a:r>
              <a:rPr lang="en-US" sz="599" dirty="0">
                <a:solidFill>
                  <a:srgbClr val="000000"/>
                </a:solidFill>
                <a:latin typeface="Times New Roman" panose="02020603050405020304" pitchFamily="18" charset="0"/>
                <a:cs typeface="Times New Roman" panose="02020603050405020304" pitchFamily="18" charset="0"/>
              </a:rPr>
              <a:t>. Deep breath before reacting to academic pressure will help to oxygenate the brain and give power to think rationally instead of emotionally that addresses the emotional intelligence issues effectively. </a:t>
            </a:r>
            <a:endParaRPr lang="en-IN" sz="599" dirty="0">
              <a:latin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E39F9D80-2A9D-8489-22B2-7AA8A1D823B5}"/>
              </a:ext>
            </a:extLst>
          </p:cNvPr>
          <p:cNvSpPr txBox="1"/>
          <p:nvPr/>
        </p:nvSpPr>
        <p:spPr>
          <a:xfrm>
            <a:off x="4876800" y="3768735"/>
            <a:ext cx="4773560" cy="722505"/>
          </a:xfrm>
          <a:prstGeom prst="rect">
            <a:avLst/>
          </a:prstGeom>
          <a:noFill/>
        </p:spPr>
        <p:txBody>
          <a:bodyPr wrap="square">
            <a:spAutoFit/>
          </a:bodyPr>
          <a:lstStyle/>
          <a:p>
            <a:pPr algn="just">
              <a:spcBef>
                <a:spcPts val="2000"/>
              </a:spcBef>
              <a:spcAft>
                <a:spcPts val="599"/>
              </a:spcAft>
            </a:pPr>
            <a:r>
              <a:rPr lang="en-US" sz="599" b="1" dirty="0">
                <a:solidFill>
                  <a:srgbClr val="000000"/>
                </a:solidFill>
                <a:latin typeface="Times New Roman" panose="02020603050405020304" pitchFamily="18" charset="0"/>
                <a:cs typeface="Times New Roman" panose="02020603050405020304" pitchFamily="18" charset="0"/>
              </a:rPr>
              <a:t>Conclusion</a:t>
            </a:r>
            <a:endParaRPr lang="en-US" sz="599" b="1" dirty="0">
              <a:latin typeface="Times New Roman" panose="02020603050405020304" pitchFamily="18" charset="0"/>
              <a:cs typeface="Times New Roman" panose="02020603050405020304" pitchFamily="18" charset="0"/>
            </a:endParaRPr>
          </a:p>
          <a:p>
            <a:pPr algn="just" rtl="0">
              <a:buNone/>
            </a:pPr>
            <a:r>
              <a:rPr lang="en-US" sz="599" dirty="0">
                <a:solidFill>
                  <a:srgbClr val="000000"/>
                </a:solidFill>
                <a:latin typeface="Times New Roman" panose="02020603050405020304" pitchFamily="18" charset="0"/>
                <a:cs typeface="Times New Roman" panose="02020603050405020304" pitchFamily="18" charset="0"/>
              </a:rPr>
              <a:t>Emotional intelligence also plays a significant aspect within both professional and academic aspects, and through the development of self-awareness along with mindfulness, individuals can manage stress and enhance their relationships with others. Additionally, these skills also support them to be motivated and prepare for their future profession and manage the issues in the workplace. </a:t>
            </a:r>
            <a:endParaRPr lang="en-US" sz="599" dirty="0">
              <a:latin typeface="Times New Roman" panose="02020603050405020304" pitchFamily="18" charset="0"/>
              <a:cs typeface="Times New Roman" panose="02020603050405020304" pitchFamily="18" charset="0"/>
            </a:endParaRPr>
          </a:p>
          <a:p>
            <a:pPr>
              <a:buNone/>
            </a:pPr>
            <a:br>
              <a:rPr lang="en-US" sz="599" dirty="0">
                <a:latin typeface="Times New Roman" panose="02020603050405020304" pitchFamily="18" charset="0"/>
                <a:cs typeface="Times New Roman" panose="02020603050405020304" pitchFamily="18" charset="0"/>
              </a:rPr>
            </a:br>
            <a:endParaRPr lang="en-IN" sz="599" dirty="0">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EBA26399-E981-52D2-FC16-35C90337CB6E}"/>
              </a:ext>
            </a:extLst>
          </p:cNvPr>
          <p:cNvSpPr txBox="1"/>
          <p:nvPr/>
        </p:nvSpPr>
        <p:spPr>
          <a:xfrm>
            <a:off x="5278537" y="5648446"/>
            <a:ext cx="4543890" cy="1014380"/>
          </a:xfrm>
          <a:prstGeom prst="rect">
            <a:avLst/>
          </a:prstGeom>
          <a:noFill/>
        </p:spPr>
        <p:txBody>
          <a:bodyPr wrap="square">
            <a:spAutoFit/>
          </a:bodyPr>
          <a:lstStyle/>
          <a:p>
            <a:pPr algn="just" rtl="0">
              <a:buNone/>
            </a:pPr>
            <a:r>
              <a:rPr lang="en-IN" sz="599" b="1" dirty="0">
                <a:solidFill>
                  <a:srgbClr val="000000"/>
                </a:solidFill>
                <a:latin typeface="Times New Roman" panose="02020603050405020304" pitchFamily="18" charset="0"/>
                <a:cs typeface="Times New Roman" panose="02020603050405020304" pitchFamily="18" charset="0"/>
              </a:rPr>
              <a:t>References</a:t>
            </a:r>
            <a:endParaRPr lang="en-IN" sz="599" b="1" dirty="0">
              <a:latin typeface="Times New Roman" panose="02020603050405020304" pitchFamily="18" charset="0"/>
              <a:cs typeface="Times New Roman" panose="02020603050405020304" pitchFamily="18" charset="0"/>
            </a:endParaRPr>
          </a:p>
          <a:p>
            <a:pPr algn="just" rtl="0">
              <a:buNone/>
            </a:pPr>
            <a:r>
              <a:rPr lang="en-IN" sz="599" dirty="0" err="1">
                <a:solidFill>
                  <a:srgbClr val="000000"/>
                </a:solidFill>
                <a:latin typeface="Times New Roman" panose="02020603050405020304" pitchFamily="18" charset="0"/>
                <a:cs typeface="Times New Roman" panose="02020603050405020304" pitchFamily="18" charset="0"/>
              </a:rPr>
              <a:t>Giveson</a:t>
            </a:r>
            <a:r>
              <a:rPr lang="en-IN" sz="599" dirty="0">
                <a:solidFill>
                  <a:srgbClr val="000000"/>
                </a:solidFill>
                <a:latin typeface="Times New Roman" panose="02020603050405020304" pitchFamily="18" charset="0"/>
                <a:cs typeface="Times New Roman" panose="02020603050405020304" pitchFamily="18" charset="0"/>
              </a:rPr>
              <a:t>, O.I., Precious, S.I., Martin, U.N. and Chukwuebuka, U.E., (2024). Self-Awareness, Self-Motivation, Self-Regulation, and Social Skills as Predictors of Academic Stress Management of Undergraduates in Nigeria.</a:t>
            </a:r>
            <a:endParaRPr lang="en-IN" sz="599" dirty="0">
              <a:latin typeface="Times New Roman" panose="02020603050405020304" pitchFamily="18" charset="0"/>
              <a:cs typeface="Times New Roman" panose="02020603050405020304" pitchFamily="18" charset="0"/>
            </a:endParaRPr>
          </a:p>
          <a:p>
            <a:pPr algn="just" rtl="0">
              <a:buNone/>
            </a:pPr>
            <a:r>
              <a:rPr lang="en-IN" sz="599" dirty="0">
                <a:solidFill>
                  <a:srgbClr val="000000"/>
                </a:solidFill>
                <a:latin typeface="Times New Roman" panose="02020603050405020304" pitchFamily="18" charset="0"/>
                <a:cs typeface="Times New Roman" panose="02020603050405020304" pitchFamily="18" charset="0"/>
              </a:rPr>
              <a:t>Goleman, D., (1998). </a:t>
            </a:r>
            <a:r>
              <a:rPr lang="en-IN" sz="599" i="1" dirty="0">
                <a:solidFill>
                  <a:srgbClr val="000000"/>
                </a:solidFill>
                <a:latin typeface="Times New Roman" panose="02020603050405020304" pitchFamily="18" charset="0"/>
                <a:cs typeface="Times New Roman" panose="02020603050405020304" pitchFamily="18" charset="0"/>
              </a:rPr>
              <a:t>Working with emotional intelligence</a:t>
            </a:r>
            <a:r>
              <a:rPr lang="en-IN" sz="599" dirty="0">
                <a:solidFill>
                  <a:srgbClr val="000000"/>
                </a:solidFill>
                <a:latin typeface="Times New Roman" panose="02020603050405020304" pitchFamily="18" charset="0"/>
                <a:cs typeface="Times New Roman" panose="02020603050405020304" pitchFamily="18" charset="0"/>
              </a:rPr>
              <a:t>. Bantam.</a:t>
            </a:r>
            <a:endParaRPr lang="en-IN" sz="599" dirty="0">
              <a:latin typeface="Times New Roman" panose="02020603050405020304" pitchFamily="18" charset="0"/>
              <a:cs typeface="Times New Roman" panose="02020603050405020304" pitchFamily="18" charset="0"/>
            </a:endParaRPr>
          </a:p>
          <a:p>
            <a:pPr algn="just" rtl="0">
              <a:buNone/>
            </a:pPr>
            <a:r>
              <a:rPr lang="en-IN" sz="599" dirty="0" err="1">
                <a:solidFill>
                  <a:srgbClr val="000000"/>
                </a:solidFill>
                <a:latin typeface="Times New Roman" panose="02020603050405020304" pitchFamily="18" charset="0"/>
                <a:cs typeface="Times New Roman" panose="02020603050405020304" pitchFamily="18" charset="0"/>
              </a:rPr>
              <a:t>Mogadam</a:t>
            </a:r>
            <a:r>
              <a:rPr lang="en-IN" sz="599" dirty="0">
                <a:solidFill>
                  <a:srgbClr val="000000"/>
                </a:solidFill>
                <a:latin typeface="Times New Roman" panose="02020603050405020304" pitchFamily="18" charset="0"/>
                <a:cs typeface="Times New Roman" panose="02020603050405020304" pitchFamily="18" charset="0"/>
              </a:rPr>
              <a:t>, A., (2024). </a:t>
            </a:r>
            <a:r>
              <a:rPr lang="en-IN" sz="599" i="1" dirty="0">
                <a:solidFill>
                  <a:srgbClr val="000000"/>
                </a:solidFill>
                <a:latin typeface="Times New Roman" panose="02020603050405020304" pitchFamily="18" charset="0"/>
                <a:cs typeface="Times New Roman" panose="02020603050405020304" pitchFamily="18" charset="0"/>
              </a:rPr>
              <a:t>Triangle of Transformation: Creating Breakthrough</a:t>
            </a:r>
            <a:r>
              <a:rPr lang="en-IN" sz="599" dirty="0">
                <a:solidFill>
                  <a:srgbClr val="000000"/>
                </a:solidFill>
                <a:latin typeface="Times New Roman" panose="02020603050405020304" pitchFamily="18" charset="0"/>
                <a:cs typeface="Times New Roman" panose="02020603050405020304" pitchFamily="18" charset="0"/>
              </a:rPr>
              <a:t>. </a:t>
            </a:r>
            <a:r>
              <a:rPr lang="en-IN" sz="599" dirty="0" err="1">
                <a:solidFill>
                  <a:srgbClr val="000000"/>
                </a:solidFill>
                <a:latin typeface="Times New Roman" panose="02020603050405020304" pitchFamily="18" charset="0"/>
                <a:cs typeface="Times New Roman" panose="02020603050405020304" pitchFamily="18" charset="0"/>
              </a:rPr>
              <a:t>FriesenPress</a:t>
            </a:r>
            <a:r>
              <a:rPr lang="en-IN" sz="599" dirty="0">
                <a:solidFill>
                  <a:srgbClr val="000000"/>
                </a:solidFill>
                <a:latin typeface="Times New Roman" panose="02020603050405020304" pitchFamily="18" charset="0"/>
                <a:cs typeface="Times New Roman" panose="02020603050405020304" pitchFamily="18" charset="0"/>
              </a:rPr>
              <a:t>.</a:t>
            </a:r>
            <a:endParaRPr lang="en-IN" sz="599" dirty="0">
              <a:latin typeface="Times New Roman" panose="02020603050405020304" pitchFamily="18" charset="0"/>
              <a:cs typeface="Times New Roman" panose="02020603050405020304" pitchFamily="18" charset="0"/>
            </a:endParaRPr>
          </a:p>
          <a:p>
            <a:pPr algn="just" rtl="0">
              <a:buNone/>
            </a:pPr>
            <a:r>
              <a:rPr lang="en-IN" sz="599" dirty="0">
                <a:solidFill>
                  <a:srgbClr val="000000"/>
                </a:solidFill>
                <a:latin typeface="Times New Roman" panose="02020603050405020304" pitchFamily="18" charset="0"/>
                <a:cs typeface="Times New Roman" panose="02020603050405020304" pitchFamily="18" charset="0"/>
              </a:rPr>
              <a:t>Ruiz-Ortega, A.M. and Berrios-Martos, M.P., (2025). The role of emotional intelligence and frustration intolerance in the academic performance of university students: A structural equation model. </a:t>
            </a:r>
            <a:r>
              <a:rPr lang="en-IN" sz="599" i="1" dirty="0">
                <a:solidFill>
                  <a:srgbClr val="000000"/>
                </a:solidFill>
                <a:latin typeface="Times New Roman" panose="02020603050405020304" pitchFamily="18" charset="0"/>
                <a:cs typeface="Times New Roman" panose="02020603050405020304" pitchFamily="18" charset="0"/>
              </a:rPr>
              <a:t>Journal of Intelligence</a:t>
            </a:r>
            <a:r>
              <a:rPr lang="en-IN" sz="599" dirty="0">
                <a:solidFill>
                  <a:srgbClr val="000000"/>
                </a:solidFill>
                <a:latin typeface="Times New Roman" panose="02020603050405020304" pitchFamily="18" charset="0"/>
                <a:cs typeface="Times New Roman" panose="02020603050405020304" pitchFamily="18" charset="0"/>
              </a:rPr>
              <a:t>, </a:t>
            </a:r>
            <a:r>
              <a:rPr lang="en-IN" sz="599" i="1" dirty="0">
                <a:solidFill>
                  <a:srgbClr val="000000"/>
                </a:solidFill>
                <a:latin typeface="Times New Roman" panose="02020603050405020304" pitchFamily="18" charset="0"/>
                <a:cs typeface="Times New Roman" panose="02020603050405020304" pitchFamily="18" charset="0"/>
              </a:rPr>
              <a:t>13</a:t>
            </a:r>
            <a:r>
              <a:rPr lang="en-IN" sz="599" dirty="0">
                <a:solidFill>
                  <a:srgbClr val="000000"/>
                </a:solidFill>
                <a:latin typeface="Times New Roman" panose="02020603050405020304" pitchFamily="18" charset="0"/>
                <a:cs typeface="Times New Roman" panose="02020603050405020304" pitchFamily="18" charset="0"/>
              </a:rPr>
              <a:t>(8), p.101.</a:t>
            </a:r>
            <a:endParaRPr lang="en-IN" sz="599" dirty="0">
              <a:latin typeface="Times New Roman" panose="02020603050405020304" pitchFamily="18" charset="0"/>
              <a:cs typeface="Times New Roman" panose="02020603050405020304" pitchFamily="18" charset="0"/>
            </a:endParaRPr>
          </a:p>
          <a:p>
            <a:pPr algn="just" rtl="0">
              <a:buNone/>
            </a:pPr>
            <a:r>
              <a:rPr lang="en-IN" sz="599" dirty="0" err="1">
                <a:solidFill>
                  <a:srgbClr val="000000"/>
                </a:solidFill>
                <a:latin typeface="Times New Roman" panose="02020603050405020304" pitchFamily="18" charset="0"/>
                <a:cs typeface="Times New Roman" panose="02020603050405020304" pitchFamily="18" charset="0"/>
              </a:rPr>
              <a:t>Sejbuk</a:t>
            </a:r>
            <a:r>
              <a:rPr lang="en-IN" sz="599" dirty="0">
                <a:solidFill>
                  <a:srgbClr val="000000"/>
                </a:solidFill>
                <a:latin typeface="Times New Roman" panose="02020603050405020304" pitchFamily="18" charset="0"/>
                <a:cs typeface="Times New Roman" panose="02020603050405020304" pitchFamily="18" charset="0"/>
              </a:rPr>
              <a:t>, M., </a:t>
            </a:r>
            <a:r>
              <a:rPr lang="en-IN" sz="599" dirty="0" err="1">
                <a:solidFill>
                  <a:srgbClr val="000000"/>
                </a:solidFill>
                <a:latin typeface="Times New Roman" panose="02020603050405020304" pitchFamily="18" charset="0"/>
                <a:cs typeface="Times New Roman" panose="02020603050405020304" pitchFamily="18" charset="0"/>
              </a:rPr>
              <a:t>Mirończuk-Chodakowska</a:t>
            </a:r>
            <a:r>
              <a:rPr lang="en-IN" sz="599" dirty="0">
                <a:solidFill>
                  <a:srgbClr val="000000"/>
                </a:solidFill>
                <a:latin typeface="Times New Roman" panose="02020603050405020304" pitchFamily="18" charset="0"/>
                <a:cs typeface="Times New Roman" panose="02020603050405020304" pitchFamily="18" charset="0"/>
              </a:rPr>
              <a:t>, I. and Witkowska, A.M., (2022). Sleep quality: a narrative review on nutrition, stimulants, and physical activity as important factors. </a:t>
            </a:r>
            <a:r>
              <a:rPr lang="en-IN" sz="599" i="1" dirty="0">
                <a:solidFill>
                  <a:srgbClr val="000000"/>
                </a:solidFill>
                <a:latin typeface="Times New Roman" panose="02020603050405020304" pitchFamily="18" charset="0"/>
                <a:cs typeface="Times New Roman" panose="02020603050405020304" pitchFamily="18" charset="0"/>
              </a:rPr>
              <a:t>Nutrients</a:t>
            </a:r>
            <a:r>
              <a:rPr lang="en-IN" sz="599" dirty="0">
                <a:solidFill>
                  <a:srgbClr val="000000"/>
                </a:solidFill>
                <a:latin typeface="Times New Roman" panose="02020603050405020304" pitchFamily="18" charset="0"/>
                <a:cs typeface="Times New Roman" panose="02020603050405020304" pitchFamily="18" charset="0"/>
              </a:rPr>
              <a:t>, </a:t>
            </a:r>
            <a:r>
              <a:rPr lang="en-IN" sz="599" i="1" dirty="0">
                <a:solidFill>
                  <a:srgbClr val="000000"/>
                </a:solidFill>
                <a:latin typeface="Times New Roman" panose="02020603050405020304" pitchFamily="18" charset="0"/>
                <a:cs typeface="Times New Roman" panose="02020603050405020304" pitchFamily="18" charset="0"/>
              </a:rPr>
              <a:t>14</a:t>
            </a:r>
            <a:r>
              <a:rPr lang="en-IN" sz="599" dirty="0">
                <a:solidFill>
                  <a:srgbClr val="000000"/>
                </a:solidFill>
                <a:latin typeface="Times New Roman" panose="02020603050405020304" pitchFamily="18" charset="0"/>
                <a:cs typeface="Times New Roman" panose="02020603050405020304" pitchFamily="18" charset="0"/>
              </a:rPr>
              <a:t>(9), p.1912.).</a:t>
            </a:r>
            <a:endParaRPr lang="en-IN" sz="599" dirty="0">
              <a:latin typeface="Times New Roman" panose="02020603050405020304" pitchFamily="18" charset="0"/>
              <a:cs typeface="Times New Roman" panose="02020603050405020304" pitchFamily="18" charset="0"/>
            </a:endParaRPr>
          </a:p>
          <a:p>
            <a:pPr>
              <a:buNone/>
            </a:pPr>
            <a:r>
              <a:rPr lang="en-IN" sz="599" dirty="0" err="1">
                <a:solidFill>
                  <a:srgbClr val="000000"/>
                </a:solidFill>
                <a:latin typeface="Times New Roman" panose="02020603050405020304" pitchFamily="18" charset="0"/>
                <a:cs typeface="Times New Roman" panose="02020603050405020304" pitchFamily="18" charset="0"/>
              </a:rPr>
              <a:t>Sviatko</a:t>
            </a:r>
            <a:r>
              <a:rPr lang="en-IN" sz="599" dirty="0">
                <a:solidFill>
                  <a:srgbClr val="000000"/>
                </a:solidFill>
                <a:latin typeface="Times New Roman" panose="02020603050405020304" pitchFamily="18" charset="0"/>
                <a:cs typeface="Times New Roman" panose="02020603050405020304" pitchFamily="18" charset="0"/>
              </a:rPr>
              <a:t>, M., (2020). Cambodia’s pathway to Education 4.0. </a:t>
            </a:r>
            <a:r>
              <a:rPr lang="en-IN" sz="599" i="1" dirty="0">
                <a:solidFill>
                  <a:srgbClr val="000000"/>
                </a:solidFill>
                <a:latin typeface="Times New Roman" panose="02020603050405020304" pitchFamily="18" charset="0"/>
                <a:cs typeface="Times New Roman" panose="02020603050405020304" pitchFamily="18" charset="0"/>
              </a:rPr>
              <a:t>Journal of Accounting, Finance, Economics, and Social Sciences</a:t>
            </a:r>
            <a:r>
              <a:rPr lang="en-IN" sz="599" dirty="0">
                <a:solidFill>
                  <a:srgbClr val="000000"/>
                </a:solidFill>
                <a:latin typeface="Times New Roman" panose="02020603050405020304" pitchFamily="18" charset="0"/>
                <a:cs typeface="Times New Roman" panose="02020603050405020304" pitchFamily="18" charset="0"/>
              </a:rPr>
              <a:t>, </a:t>
            </a:r>
            <a:r>
              <a:rPr lang="en-IN" sz="599" i="1" dirty="0">
                <a:solidFill>
                  <a:srgbClr val="000000"/>
                </a:solidFill>
                <a:latin typeface="Times New Roman" panose="02020603050405020304" pitchFamily="18" charset="0"/>
                <a:cs typeface="Times New Roman" panose="02020603050405020304" pitchFamily="18" charset="0"/>
              </a:rPr>
              <a:t>5</a:t>
            </a:r>
            <a:r>
              <a:rPr lang="en-IN" sz="599" dirty="0">
                <a:solidFill>
                  <a:srgbClr val="000000"/>
                </a:solidFill>
                <a:latin typeface="Times New Roman" panose="02020603050405020304" pitchFamily="18" charset="0"/>
                <a:cs typeface="Times New Roman" panose="02020603050405020304" pitchFamily="18" charset="0"/>
              </a:rPr>
              <a:t>(1), pp.1-8.</a:t>
            </a:r>
            <a:endParaRPr lang="en-IN" sz="599" dirty="0">
              <a:latin typeface="Times New Roman" panose="02020603050405020304" pitchFamily="18" charset="0"/>
              <a:cs typeface="Times New Roman" panose="02020603050405020304" pitchFamily="18" charset="0"/>
            </a:endParaRPr>
          </a:p>
        </p:txBody>
      </p:sp>
      <p:sp>
        <p:nvSpPr>
          <p:cNvPr id="32" name="TextBox 31">
            <a:extLst>
              <a:ext uri="{FF2B5EF4-FFF2-40B4-BE49-F238E27FC236}">
                <a16:creationId xmlns:a16="http://schemas.microsoft.com/office/drawing/2014/main" id="{FF72F3A1-DFEC-297E-EC59-0F852C4206FB}"/>
              </a:ext>
            </a:extLst>
          </p:cNvPr>
          <p:cNvSpPr txBox="1"/>
          <p:nvPr/>
        </p:nvSpPr>
        <p:spPr>
          <a:xfrm>
            <a:off x="2977785" y="217408"/>
            <a:ext cx="4955458" cy="369332"/>
          </a:xfrm>
          <a:prstGeom prst="rect">
            <a:avLst/>
          </a:prstGeom>
          <a:noFill/>
        </p:spPr>
        <p:txBody>
          <a:bodyPr wrap="square">
            <a:spAutoFit/>
          </a:bodyPr>
          <a:lstStyle/>
          <a:p>
            <a:r>
              <a:rPr lang="en-IN" b="1" dirty="0">
                <a:solidFill>
                  <a:srgbClr val="000000"/>
                </a:solidFill>
                <a:latin typeface="Times New Roman" panose="02020603050405020304" pitchFamily="18" charset="0"/>
              </a:rPr>
              <a:t>Developing Emotional Intelligence Skills</a:t>
            </a:r>
            <a:endParaRPr lang="en-IN" dirty="0"/>
          </a:p>
        </p:txBody>
      </p:sp>
      <p:pic>
        <p:nvPicPr>
          <p:cNvPr id="1028" name="Picture 4" descr="6 Best Emotional Intelligence Books for Leadership Success (updated 2025)">
            <a:extLst>
              <a:ext uri="{FF2B5EF4-FFF2-40B4-BE49-F238E27FC236}">
                <a16:creationId xmlns:a16="http://schemas.microsoft.com/office/drawing/2014/main" id="{ED1520AA-4CC0-7ABC-3B0F-2163BF5B85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31501" y="4332533"/>
            <a:ext cx="3029012" cy="108645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pic>
        <p:nvPicPr>
          <p:cNvPr id="1032" name="Picture 8" descr="Do You Have High Emotional Intelligence?">
            <a:extLst>
              <a:ext uri="{FF2B5EF4-FFF2-40B4-BE49-F238E27FC236}">
                <a16:creationId xmlns:a16="http://schemas.microsoft.com/office/drawing/2014/main" id="{7461AAD2-4375-5C2B-CDED-CDFE2AE4AF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84521" y="2253283"/>
            <a:ext cx="2428568" cy="13175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8" name="Picture 14" descr="The Role of Emotional Intelligence in Sales Success | Spinify">
            <a:extLst>
              <a:ext uri="{FF2B5EF4-FFF2-40B4-BE49-F238E27FC236}">
                <a16:creationId xmlns:a16="http://schemas.microsoft.com/office/drawing/2014/main" id="{03E16554-5C08-9C2C-C5EF-86958660C1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28493" y="2218304"/>
            <a:ext cx="2475945" cy="1382452"/>
          </a:xfrm>
          <a:prstGeom prst="rect">
            <a:avLst/>
          </a:prstGeom>
          <a:ln w="38100" cap="sq">
            <a:solidFill>
              <a:schemeClr val="bg1"/>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40" name="Picture 16" descr="6 Benefits of Cultivating Emotional Intelligence at Work">
            <a:extLst>
              <a:ext uri="{FF2B5EF4-FFF2-40B4-BE49-F238E27FC236}">
                <a16:creationId xmlns:a16="http://schemas.microsoft.com/office/drawing/2014/main" id="{784D97E7-2C7C-3CF6-4640-D7CF8382652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0536" y="1779737"/>
            <a:ext cx="3964932" cy="1299837"/>
          </a:xfrm>
          <a:prstGeom prst="round2DiagRect">
            <a:avLst>
              <a:gd name="adj1" fmla="val 25958"/>
              <a:gd name="adj2" fmla="val 0"/>
            </a:avLst>
          </a:prstGeom>
          <a:ln w="1905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D05CD1EF-CB50-71BC-3DC7-4A681882F109}"/>
              </a:ext>
            </a:extLst>
          </p:cNvPr>
          <p:cNvSpPr txBox="1"/>
          <p:nvPr/>
        </p:nvSpPr>
        <p:spPr>
          <a:xfrm>
            <a:off x="5401581" y="3607570"/>
            <a:ext cx="1198796" cy="184538"/>
          </a:xfrm>
          <a:prstGeom prst="rect">
            <a:avLst/>
          </a:prstGeom>
          <a:noFill/>
        </p:spPr>
        <p:txBody>
          <a:bodyPr wrap="square">
            <a:spAutoFit/>
          </a:bodyPr>
          <a:lstStyle/>
          <a:p>
            <a:r>
              <a:rPr lang="en-IN" sz="599" dirty="0">
                <a:solidFill>
                  <a:srgbClr val="000000"/>
                </a:solidFill>
                <a:latin typeface="Times New Roman" panose="02020603050405020304" pitchFamily="18" charset="0"/>
              </a:rPr>
              <a:t>(Source: </a:t>
            </a:r>
            <a:r>
              <a:rPr lang="en-IN" sz="599" dirty="0" err="1">
                <a:solidFill>
                  <a:srgbClr val="222222"/>
                </a:solidFill>
                <a:latin typeface="Times New Roman" panose="02020603050405020304" pitchFamily="18" charset="0"/>
              </a:rPr>
              <a:t>Mogadam</a:t>
            </a:r>
            <a:r>
              <a:rPr lang="en-IN" sz="599" dirty="0">
                <a:solidFill>
                  <a:srgbClr val="222222"/>
                </a:solidFill>
                <a:latin typeface="Times New Roman" panose="02020603050405020304" pitchFamily="18" charset="0"/>
              </a:rPr>
              <a:t>, 2024)</a:t>
            </a:r>
            <a:endParaRPr lang="en-IN" sz="599" dirty="0"/>
          </a:p>
        </p:txBody>
      </p:sp>
      <p:sp>
        <p:nvSpPr>
          <p:cNvPr id="39" name="TextBox 38">
            <a:extLst>
              <a:ext uri="{FF2B5EF4-FFF2-40B4-BE49-F238E27FC236}">
                <a16:creationId xmlns:a16="http://schemas.microsoft.com/office/drawing/2014/main" id="{93079521-9108-DC0E-A1D9-709636B67943}"/>
              </a:ext>
            </a:extLst>
          </p:cNvPr>
          <p:cNvSpPr txBox="1"/>
          <p:nvPr/>
        </p:nvSpPr>
        <p:spPr>
          <a:xfrm>
            <a:off x="5869896" y="5418992"/>
            <a:ext cx="1789472" cy="184538"/>
          </a:xfrm>
          <a:prstGeom prst="rect">
            <a:avLst/>
          </a:prstGeom>
          <a:noFill/>
        </p:spPr>
        <p:txBody>
          <a:bodyPr wrap="square">
            <a:spAutoFit/>
          </a:bodyPr>
          <a:lstStyle/>
          <a:p>
            <a:r>
              <a:rPr lang="en-IN" sz="599" dirty="0">
                <a:solidFill>
                  <a:srgbClr val="000000"/>
                </a:solidFill>
                <a:latin typeface="Times New Roman" panose="02020603050405020304" pitchFamily="18" charset="0"/>
              </a:rPr>
              <a:t>(Source: </a:t>
            </a:r>
            <a:r>
              <a:rPr lang="en-IN" sz="599" dirty="0" err="1">
                <a:solidFill>
                  <a:srgbClr val="222222"/>
                </a:solidFill>
                <a:latin typeface="Times New Roman" panose="02020603050405020304" pitchFamily="18" charset="0"/>
              </a:rPr>
              <a:t>Mogadam</a:t>
            </a:r>
            <a:r>
              <a:rPr lang="en-IN" sz="599" dirty="0">
                <a:solidFill>
                  <a:srgbClr val="222222"/>
                </a:solidFill>
                <a:latin typeface="Times New Roman" panose="02020603050405020304" pitchFamily="18" charset="0"/>
              </a:rPr>
              <a:t>, 2024)</a:t>
            </a:r>
            <a:endParaRPr lang="en-IN" sz="599" dirty="0"/>
          </a:p>
        </p:txBody>
      </p:sp>
      <p:sp>
        <p:nvSpPr>
          <p:cNvPr id="41" name="TextBox 40">
            <a:extLst>
              <a:ext uri="{FF2B5EF4-FFF2-40B4-BE49-F238E27FC236}">
                <a16:creationId xmlns:a16="http://schemas.microsoft.com/office/drawing/2014/main" id="{FD14FCB4-BEF4-DDE7-A2D1-5FF8F05A9EF8}"/>
              </a:ext>
            </a:extLst>
          </p:cNvPr>
          <p:cNvSpPr txBox="1"/>
          <p:nvPr/>
        </p:nvSpPr>
        <p:spPr>
          <a:xfrm>
            <a:off x="1509259" y="3053707"/>
            <a:ext cx="1499419" cy="184538"/>
          </a:xfrm>
          <a:prstGeom prst="rect">
            <a:avLst/>
          </a:prstGeom>
          <a:noFill/>
        </p:spPr>
        <p:txBody>
          <a:bodyPr wrap="square">
            <a:spAutoFit/>
          </a:bodyPr>
          <a:lstStyle/>
          <a:p>
            <a:r>
              <a:rPr lang="en-IN" sz="599" dirty="0">
                <a:solidFill>
                  <a:srgbClr val="000000"/>
                </a:solidFill>
                <a:latin typeface="Times New Roman" panose="02020603050405020304" pitchFamily="18" charset="0"/>
              </a:rPr>
              <a:t> (Source: Goleman, 1998</a:t>
            </a:r>
            <a:r>
              <a:rPr lang="en-IN" sz="599" dirty="0">
                <a:solidFill>
                  <a:srgbClr val="222222"/>
                </a:solidFill>
                <a:latin typeface="Times New Roman" panose="02020603050405020304" pitchFamily="18" charset="0"/>
              </a:rPr>
              <a:t>)</a:t>
            </a:r>
            <a:endParaRPr lang="en-IN" sz="599" dirty="0"/>
          </a:p>
        </p:txBody>
      </p:sp>
      <p:sp>
        <p:nvSpPr>
          <p:cNvPr id="43" name="TextBox 42">
            <a:extLst>
              <a:ext uri="{FF2B5EF4-FFF2-40B4-BE49-F238E27FC236}">
                <a16:creationId xmlns:a16="http://schemas.microsoft.com/office/drawing/2014/main" id="{4B86C596-C812-9D0B-D14D-CAC253046868}"/>
              </a:ext>
            </a:extLst>
          </p:cNvPr>
          <p:cNvSpPr txBox="1"/>
          <p:nvPr/>
        </p:nvSpPr>
        <p:spPr>
          <a:xfrm>
            <a:off x="8170626" y="3615692"/>
            <a:ext cx="1465006" cy="184538"/>
          </a:xfrm>
          <a:prstGeom prst="rect">
            <a:avLst/>
          </a:prstGeom>
          <a:noFill/>
        </p:spPr>
        <p:txBody>
          <a:bodyPr wrap="square">
            <a:spAutoFit/>
          </a:bodyPr>
          <a:lstStyle/>
          <a:p>
            <a:r>
              <a:rPr lang="en-IN" sz="599" dirty="0">
                <a:solidFill>
                  <a:srgbClr val="000000"/>
                </a:solidFill>
                <a:latin typeface="Times New Roman" panose="02020603050405020304" pitchFamily="18" charset="0"/>
              </a:rPr>
              <a:t> (Source: Goleman, 1998</a:t>
            </a:r>
            <a:r>
              <a:rPr lang="en-IN" sz="599" dirty="0">
                <a:solidFill>
                  <a:srgbClr val="222222"/>
                </a:solidFill>
                <a:latin typeface="Times New Roman" panose="02020603050405020304" pitchFamily="18" charset="0"/>
              </a:rPr>
              <a:t>)</a:t>
            </a:r>
            <a:endParaRPr lang="en-IN" sz="599" dirty="0"/>
          </a:p>
        </p:txBody>
      </p:sp>
    </p:spTree>
    <p:extLst>
      <p:ext uri="{BB962C8B-B14F-4D97-AF65-F5344CB8AC3E}">
        <p14:creationId xmlns:p14="http://schemas.microsoft.com/office/powerpoint/2010/main" val="8164063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314</TotalTime>
  <Words>2577</Words>
  <Application>Microsoft Office PowerPoint</Application>
  <PresentationFormat>A4 Paper (210x297 mm)</PresentationFormat>
  <Paragraphs>59</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Luis Guamangal</cp:lastModifiedBy>
  <cp:revision>1</cp:revision>
  <dcterms:created xsi:type="dcterms:W3CDTF">2026-03-16T12:42:34Z</dcterms:created>
  <dcterms:modified xsi:type="dcterms:W3CDTF">2026-03-18T12:30:19Z</dcterms:modified>
</cp:coreProperties>
</file>