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6" r:id="rId2"/>
    <p:sldId id="279" r:id="rId3"/>
    <p:sldId id="274" r:id="rId4"/>
    <p:sldId id="277" r:id="rId5"/>
    <p:sldId id="278" r:id="rId6"/>
    <p:sldId id="280" r:id="rId7"/>
    <p:sldId id="281" r:id="rId8"/>
    <p:sldId id="282" r:id="rId9"/>
    <p:sldId id="283"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 id="270" r:id="rId23"/>
    <p:sldId id="271" r:id="rId24"/>
    <p:sldId id="272" r:id="rId25"/>
    <p:sldId id="273" r:id="rId26"/>
    <p:sldId id="284" r:id="rId27"/>
    <p:sldId id="285" r:id="rId28"/>
    <p:sldId id="286" r:id="rId29"/>
    <p:sldId id="297" r:id="rId30"/>
    <p:sldId id="298" r:id="rId31"/>
    <p:sldId id="299" r:id="rId32"/>
    <p:sldId id="300" r:id="rId33"/>
    <p:sldId id="287" r:id="rId34"/>
    <p:sldId id="288" r:id="rId35"/>
    <p:sldId id="289" r:id="rId36"/>
    <p:sldId id="290" r:id="rId37"/>
    <p:sldId id="292" r:id="rId38"/>
    <p:sldId id="293" r:id="rId39"/>
    <p:sldId id="294" r:id="rId40"/>
    <p:sldId id="295" r:id="rId41"/>
    <p:sldId id="29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45" autoAdjust="0"/>
    <p:restoredTop sz="94660"/>
  </p:normalViewPr>
  <p:slideViewPr>
    <p:cSldViewPr snapToGrid="0">
      <p:cViewPr varScale="1">
        <p:scale>
          <a:sx n="86" d="100"/>
          <a:sy n="86" d="100"/>
        </p:scale>
        <p:origin x="87"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DFB44-D14D-E0F4-36CD-32CDD20156E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7EB22F9-6F8B-A3AB-878B-56C1BDA21E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D9983A1-F2A4-2B48-08B5-CD206686AA49}"/>
              </a:ext>
            </a:extLst>
          </p:cNvPr>
          <p:cNvSpPr>
            <a:spLocks noGrp="1"/>
          </p:cNvSpPr>
          <p:nvPr>
            <p:ph type="dt" sz="half" idx="10"/>
          </p:nvPr>
        </p:nvSpPr>
        <p:spPr/>
        <p:txBody>
          <a:bodyPr/>
          <a:lstStyle/>
          <a:p>
            <a:fld id="{0BEEE9FF-855F-4FFA-933B-D7BD9595EF6F}" type="datetimeFigureOut">
              <a:rPr lang="en-GB" smtClean="0"/>
              <a:t>11/12/2024</a:t>
            </a:fld>
            <a:endParaRPr lang="en-GB"/>
          </a:p>
        </p:txBody>
      </p:sp>
      <p:sp>
        <p:nvSpPr>
          <p:cNvPr id="5" name="Footer Placeholder 4">
            <a:extLst>
              <a:ext uri="{FF2B5EF4-FFF2-40B4-BE49-F238E27FC236}">
                <a16:creationId xmlns:a16="http://schemas.microsoft.com/office/drawing/2014/main" id="{C934BA99-10CE-8EB3-342E-DB70ABD7D0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BC9F65-2D8F-769A-4FCF-7DBE5EC47249}"/>
              </a:ext>
            </a:extLst>
          </p:cNvPr>
          <p:cNvSpPr>
            <a:spLocks noGrp="1"/>
          </p:cNvSpPr>
          <p:nvPr>
            <p:ph type="sldNum" sz="quarter" idx="12"/>
          </p:nvPr>
        </p:nvSpPr>
        <p:spPr/>
        <p:txBody>
          <a:bodyPr/>
          <a:lstStyle/>
          <a:p>
            <a:fld id="{0DBBD656-5E8F-4CA0-B475-78AB2B1A01EC}" type="slidenum">
              <a:rPr lang="en-GB" smtClean="0"/>
              <a:t>‹#›</a:t>
            </a:fld>
            <a:endParaRPr lang="en-GB"/>
          </a:p>
        </p:txBody>
      </p:sp>
    </p:spTree>
    <p:extLst>
      <p:ext uri="{BB962C8B-B14F-4D97-AF65-F5344CB8AC3E}">
        <p14:creationId xmlns:p14="http://schemas.microsoft.com/office/powerpoint/2010/main" val="2450953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A11FA-B5F3-64E2-27CB-538DC4136A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CC72E42-BA87-3118-1566-AF344B2ED53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C87182-1FDC-FE98-0215-5D45F0D7A466}"/>
              </a:ext>
            </a:extLst>
          </p:cNvPr>
          <p:cNvSpPr>
            <a:spLocks noGrp="1"/>
          </p:cNvSpPr>
          <p:nvPr>
            <p:ph type="dt" sz="half" idx="10"/>
          </p:nvPr>
        </p:nvSpPr>
        <p:spPr/>
        <p:txBody>
          <a:bodyPr/>
          <a:lstStyle/>
          <a:p>
            <a:fld id="{0BEEE9FF-855F-4FFA-933B-D7BD9595EF6F}" type="datetimeFigureOut">
              <a:rPr lang="en-GB" smtClean="0"/>
              <a:t>11/12/2024</a:t>
            </a:fld>
            <a:endParaRPr lang="en-GB"/>
          </a:p>
        </p:txBody>
      </p:sp>
      <p:sp>
        <p:nvSpPr>
          <p:cNvPr id="5" name="Footer Placeholder 4">
            <a:extLst>
              <a:ext uri="{FF2B5EF4-FFF2-40B4-BE49-F238E27FC236}">
                <a16:creationId xmlns:a16="http://schemas.microsoft.com/office/drawing/2014/main" id="{47D97566-814A-D871-FA58-96AA1403FA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17B329-531A-FEF5-E3D1-A716B62892F3}"/>
              </a:ext>
            </a:extLst>
          </p:cNvPr>
          <p:cNvSpPr>
            <a:spLocks noGrp="1"/>
          </p:cNvSpPr>
          <p:nvPr>
            <p:ph type="sldNum" sz="quarter" idx="12"/>
          </p:nvPr>
        </p:nvSpPr>
        <p:spPr/>
        <p:txBody>
          <a:bodyPr/>
          <a:lstStyle/>
          <a:p>
            <a:fld id="{0DBBD656-5E8F-4CA0-B475-78AB2B1A01EC}" type="slidenum">
              <a:rPr lang="en-GB" smtClean="0"/>
              <a:t>‹#›</a:t>
            </a:fld>
            <a:endParaRPr lang="en-GB"/>
          </a:p>
        </p:txBody>
      </p:sp>
    </p:spTree>
    <p:extLst>
      <p:ext uri="{BB962C8B-B14F-4D97-AF65-F5344CB8AC3E}">
        <p14:creationId xmlns:p14="http://schemas.microsoft.com/office/powerpoint/2010/main" val="1700500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92D88-91A7-7CF5-A281-72BFAE0BC74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713F236-6883-5489-AECE-6FE7C07D65E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EC9BB4-57B1-AE63-128F-ED19931FD581}"/>
              </a:ext>
            </a:extLst>
          </p:cNvPr>
          <p:cNvSpPr>
            <a:spLocks noGrp="1"/>
          </p:cNvSpPr>
          <p:nvPr>
            <p:ph type="dt" sz="half" idx="10"/>
          </p:nvPr>
        </p:nvSpPr>
        <p:spPr/>
        <p:txBody>
          <a:bodyPr/>
          <a:lstStyle/>
          <a:p>
            <a:fld id="{0BEEE9FF-855F-4FFA-933B-D7BD9595EF6F}" type="datetimeFigureOut">
              <a:rPr lang="en-GB" smtClean="0"/>
              <a:t>11/12/2024</a:t>
            </a:fld>
            <a:endParaRPr lang="en-GB"/>
          </a:p>
        </p:txBody>
      </p:sp>
      <p:sp>
        <p:nvSpPr>
          <p:cNvPr id="5" name="Footer Placeholder 4">
            <a:extLst>
              <a:ext uri="{FF2B5EF4-FFF2-40B4-BE49-F238E27FC236}">
                <a16:creationId xmlns:a16="http://schemas.microsoft.com/office/drawing/2014/main" id="{F5B7FDFB-6C72-4612-0A7F-C8134BD6FA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3AE0DE-E173-BAF0-D095-6F2BD2B88D02}"/>
              </a:ext>
            </a:extLst>
          </p:cNvPr>
          <p:cNvSpPr>
            <a:spLocks noGrp="1"/>
          </p:cNvSpPr>
          <p:nvPr>
            <p:ph type="sldNum" sz="quarter" idx="12"/>
          </p:nvPr>
        </p:nvSpPr>
        <p:spPr/>
        <p:txBody>
          <a:bodyPr/>
          <a:lstStyle/>
          <a:p>
            <a:fld id="{0DBBD656-5E8F-4CA0-B475-78AB2B1A01EC}" type="slidenum">
              <a:rPr lang="en-GB" smtClean="0"/>
              <a:t>‹#›</a:t>
            </a:fld>
            <a:endParaRPr lang="en-GB"/>
          </a:p>
        </p:txBody>
      </p:sp>
    </p:spTree>
    <p:extLst>
      <p:ext uri="{BB962C8B-B14F-4D97-AF65-F5344CB8AC3E}">
        <p14:creationId xmlns:p14="http://schemas.microsoft.com/office/powerpoint/2010/main" val="735185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0A4FE-36AE-A32E-C912-59CD8B49250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6FD749-56CF-FC84-FFBB-85A81424B53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6C2B48D-3354-C019-9C37-EAC406574A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9DD52EB-6773-B58E-67AA-21D27796ACD5}"/>
              </a:ext>
            </a:extLst>
          </p:cNvPr>
          <p:cNvSpPr>
            <a:spLocks noGrp="1"/>
          </p:cNvSpPr>
          <p:nvPr>
            <p:ph type="dt" sz="half" idx="10"/>
          </p:nvPr>
        </p:nvSpPr>
        <p:spPr/>
        <p:txBody>
          <a:bodyPr/>
          <a:lstStyle/>
          <a:p>
            <a:fld id="{0BEEE9FF-855F-4FFA-933B-D7BD9595EF6F}" type="datetimeFigureOut">
              <a:rPr lang="en-GB" smtClean="0"/>
              <a:t>11/12/2024</a:t>
            </a:fld>
            <a:endParaRPr lang="en-GB"/>
          </a:p>
        </p:txBody>
      </p:sp>
      <p:sp>
        <p:nvSpPr>
          <p:cNvPr id="6" name="Footer Placeholder 5">
            <a:extLst>
              <a:ext uri="{FF2B5EF4-FFF2-40B4-BE49-F238E27FC236}">
                <a16:creationId xmlns:a16="http://schemas.microsoft.com/office/drawing/2014/main" id="{D1A4EAB9-EA89-1AC8-9706-32D1E47F50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4EB07D-FCE9-5579-356C-C0C87A1720B3}"/>
              </a:ext>
            </a:extLst>
          </p:cNvPr>
          <p:cNvSpPr>
            <a:spLocks noGrp="1"/>
          </p:cNvSpPr>
          <p:nvPr>
            <p:ph type="sldNum" sz="quarter" idx="12"/>
          </p:nvPr>
        </p:nvSpPr>
        <p:spPr/>
        <p:txBody>
          <a:bodyPr/>
          <a:lstStyle/>
          <a:p>
            <a:fld id="{0DBBD656-5E8F-4CA0-B475-78AB2B1A01EC}" type="slidenum">
              <a:rPr lang="en-GB" smtClean="0"/>
              <a:t>‹#›</a:t>
            </a:fld>
            <a:endParaRPr lang="en-GB"/>
          </a:p>
        </p:txBody>
      </p:sp>
    </p:spTree>
    <p:extLst>
      <p:ext uri="{BB962C8B-B14F-4D97-AF65-F5344CB8AC3E}">
        <p14:creationId xmlns:p14="http://schemas.microsoft.com/office/powerpoint/2010/main" val="3102497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6D552-D3FD-1182-A31F-8A0A6A15148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34C717-87D6-40D8-C2B3-5886502E30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0C6CED-C98A-1D11-030D-C66DA0D2002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06E1F0D-8859-717B-F5BB-D563E272E4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EEC4E3D-32B9-630F-F214-1DA5C3F31A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51D7D90-099D-0CFD-DB39-53EEEBC40B26}"/>
              </a:ext>
            </a:extLst>
          </p:cNvPr>
          <p:cNvSpPr>
            <a:spLocks noGrp="1"/>
          </p:cNvSpPr>
          <p:nvPr>
            <p:ph type="dt" sz="half" idx="10"/>
          </p:nvPr>
        </p:nvSpPr>
        <p:spPr/>
        <p:txBody>
          <a:bodyPr/>
          <a:lstStyle/>
          <a:p>
            <a:fld id="{0BEEE9FF-855F-4FFA-933B-D7BD9595EF6F}" type="datetimeFigureOut">
              <a:rPr lang="en-GB" smtClean="0"/>
              <a:t>11/12/2024</a:t>
            </a:fld>
            <a:endParaRPr lang="en-GB"/>
          </a:p>
        </p:txBody>
      </p:sp>
      <p:sp>
        <p:nvSpPr>
          <p:cNvPr id="8" name="Footer Placeholder 7">
            <a:extLst>
              <a:ext uri="{FF2B5EF4-FFF2-40B4-BE49-F238E27FC236}">
                <a16:creationId xmlns:a16="http://schemas.microsoft.com/office/drawing/2014/main" id="{3BA990A8-6882-787F-5CE2-B11CA65801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AED6AA-6CC6-4A23-B975-828E6B1613A9}"/>
              </a:ext>
            </a:extLst>
          </p:cNvPr>
          <p:cNvSpPr>
            <a:spLocks noGrp="1"/>
          </p:cNvSpPr>
          <p:nvPr>
            <p:ph type="sldNum" sz="quarter" idx="12"/>
          </p:nvPr>
        </p:nvSpPr>
        <p:spPr/>
        <p:txBody>
          <a:bodyPr/>
          <a:lstStyle/>
          <a:p>
            <a:fld id="{0DBBD656-5E8F-4CA0-B475-78AB2B1A01EC}" type="slidenum">
              <a:rPr lang="en-GB" smtClean="0"/>
              <a:t>‹#›</a:t>
            </a:fld>
            <a:endParaRPr lang="en-GB"/>
          </a:p>
        </p:txBody>
      </p:sp>
    </p:spTree>
    <p:extLst>
      <p:ext uri="{BB962C8B-B14F-4D97-AF65-F5344CB8AC3E}">
        <p14:creationId xmlns:p14="http://schemas.microsoft.com/office/powerpoint/2010/main" val="4154616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C9510-FA4F-66C0-2EB1-36D3B93908E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8835CAF-18F1-E33F-62BC-D2EF44B2B9EE}"/>
              </a:ext>
            </a:extLst>
          </p:cNvPr>
          <p:cNvSpPr>
            <a:spLocks noGrp="1"/>
          </p:cNvSpPr>
          <p:nvPr>
            <p:ph type="dt" sz="half" idx="10"/>
          </p:nvPr>
        </p:nvSpPr>
        <p:spPr/>
        <p:txBody>
          <a:bodyPr/>
          <a:lstStyle/>
          <a:p>
            <a:fld id="{0BEEE9FF-855F-4FFA-933B-D7BD9595EF6F}" type="datetimeFigureOut">
              <a:rPr lang="en-GB" smtClean="0"/>
              <a:t>11/12/2024</a:t>
            </a:fld>
            <a:endParaRPr lang="en-GB"/>
          </a:p>
        </p:txBody>
      </p:sp>
      <p:sp>
        <p:nvSpPr>
          <p:cNvPr id="4" name="Footer Placeholder 3">
            <a:extLst>
              <a:ext uri="{FF2B5EF4-FFF2-40B4-BE49-F238E27FC236}">
                <a16:creationId xmlns:a16="http://schemas.microsoft.com/office/drawing/2014/main" id="{112419E7-C387-40B7-5147-D836CF038C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62FB0C-8A9D-D632-D911-740243B22AC3}"/>
              </a:ext>
            </a:extLst>
          </p:cNvPr>
          <p:cNvSpPr>
            <a:spLocks noGrp="1"/>
          </p:cNvSpPr>
          <p:nvPr>
            <p:ph type="sldNum" sz="quarter" idx="12"/>
          </p:nvPr>
        </p:nvSpPr>
        <p:spPr/>
        <p:txBody>
          <a:bodyPr/>
          <a:lstStyle/>
          <a:p>
            <a:fld id="{0DBBD656-5E8F-4CA0-B475-78AB2B1A01EC}" type="slidenum">
              <a:rPr lang="en-GB" smtClean="0"/>
              <a:t>‹#›</a:t>
            </a:fld>
            <a:endParaRPr lang="en-GB"/>
          </a:p>
        </p:txBody>
      </p:sp>
    </p:spTree>
    <p:extLst>
      <p:ext uri="{BB962C8B-B14F-4D97-AF65-F5344CB8AC3E}">
        <p14:creationId xmlns:p14="http://schemas.microsoft.com/office/powerpoint/2010/main" val="4138405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4AECE4-E10F-A818-51B7-4FE46DDC99C0}"/>
              </a:ext>
            </a:extLst>
          </p:cNvPr>
          <p:cNvSpPr>
            <a:spLocks noGrp="1"/>
          </p:cNvSpPr>
          <p:nvPr>
            <p:ph type="dt" sz="half" idx="10"/>
          </p:nvPr>
        </p:nvSpPr>
        <p:spPr/>
        <p:txBody>
          <a:bodyPr/>
          <a:lstStyle/>
          <a:p>
            <a:fld id="{0BEEE9FF-855F-4FFA-933B-D7BD9595EF6F}" type="datetimeFigureOut">
              <a:rPr lang="en-GB" smtClean="0"/>
              <a:t>11/12/2024</a:t>
            </a:fld>
            <a:endParaRPr lang="en-GB"/>
          </a:p>
        </p:txBody>
      </p:sp>
      <p:sp>
        <p:nvSpPr>
          <p:cNvPr id="3" name="Footer Placeholder 2">
            <a:extLst>
              <a:ext uri="{FF2B5EF4-FFF2-40B4-BE49-F238E27FC236}">
                <a16:creationId xmlns:a16="http://schemas.microsoft.com/office/drawing/2014/main" id="{C3A784FE-7516-C310-6952-87AFF18677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08E817-A337-6D88-F025-0C9B714655EA}"/>
              </a:ext>
            </a:extLst>
          </p:cNvPr>
          <p:cNvSpPr>
            <a:spLocks noGrp="1"/>
          </p:cNvSpPr>
          <p:nvPr>
            <p:ph type="sldNum" sz="quarter" idx="12"/>
          </p:nvPr>
        </p:nvSpPr>
        <p:spPr/>
        <p:txBody>
          <a:bodyPr/>
          <a:lstStyle/>
          <a:p>
            <a:fld id="{0DBBD656-5E8F-4CA0-B475-78AB2B1A01EC}" type="slidenum">
              <a:rPr lang="en-GB" smtClean="0"/>
              <a:t>‹#›</a:t>
            </a:fld>
            <a:endParaRPr lang="en-GB"/>
          </a:p>
        </p:txBody>
      </p:sp>
    </p:spTree>
    <p:extLst>
      <p:ext uri="{BB962C8B-B14F-4D97-AF65-F5344CB8AC3E}">
        <p14:creationId xmlns:p14="http://schemas.microsoft.com/office/powerpoint/2010/main" val="576090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CD2F9-2114-115F-C404-208436AACE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6DE7E08-07E7-B83D-6B6B-9D23820A21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6B39E03-4455-A3B5-7628-4C56F45492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DCFA52-2C0A-47BF-245D-8796CBDBC13E}"/>
              </a:ext>
            </a:extLst>
          </p:cNvPr>
          <p:cNvSpPr>
            <a:spLocks noGrp="1"/>
          </p:cNvSpPr>
          <p:nvPr>
            <p:ph type="dt" sz="half" idx="10"/>
          </p:nvPr>
        </p:nvSpPr>
        <p:spPr/>
        <p:txBody>
          <a:bodyPr/>
          <a:lstStyle/>
          <a:p>
            <a:fld id="{0BEEE9FF-855F-4FFA-933B-D7BD9595EF6F}" type="datetimeFigureOut">
              <a:rPr lang="en-GB" smtClean="0"/>
              <a:t>11/12/2024</a:t>
            </a:fld>
            <a:endParaRPr lang="en-GB"/>
          </a:p>
        </p:txBody>
      </p:sp>
      <p:sp>
        <p:nvSpPr>
          <p:cNvPr id="6" name="Footer Placeholder 5">
            <a:extLst>
              <a:ext uri="{FF2B5EF4-FFF2-40B4-BE49-F238E27FC236}">
                <a16:creationId xmlns:a16="http://schemas.microsoft.com/office/drawing/2014/main" id="{8AD348E8-6429-6BB6-2084-C83F9824A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DD4894-70C1-5A8B-BCA0-6183D395B360}"/>
              </a:ext>
            </a:extLst>
          </p:cNvPr>
          <p:cNvSpPr>
            <a:spLocks noGrp="1"/>
          </p:cNvSpPr>
          <p:nvPr>
            <p:ph type="sldNum" sz="quarter" idx="12"/>
          </p:nvPr>
        </p:nvSpPr>
        <p:spPr/>
        <p:txBody>
          <a:bodyPr/>
          <a:lstStyle/>
          <a:p>
            <a:fld id="{0DBBD656-5E8F-4CA0-B475-78AB2B1A01EC}" type="slidenum">
              <a:rPr lang="en-GB" smtClean="0"/>
              <a:t>‹#›</a:t>
            </a:fld>
            <a:endParaRPr lang="en-GB"/>
          </a:p>
        </p:txBody>
      </p:sp>
    </p:spTree>
    <p:extLst>
      <p:ext uri="{BB962C8B-B14F-4D97-AF65-F5344CB8AC3E}">
        <p14:creationId xmlns:p14="http://schemas.microsoft.com/office/powerpoint/2010/main" val="4174038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E63F6-867F-68B7-2DE4-033DED7B22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0F608E3-48C7-47D0-AE3C-9B84529FC5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BD320D-A799-205A-2D7C-4784E88992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6CE244-5898-99A2-CE3E-7C82E7FDCE94}"/>
              </a:ext>
            </a:extLst>
          </p:cNvPr>
          <p:cNvSpPr>
            <a:spLocks noGrp="1"/>
          </p:cNvSpPr>
          <p:nvPr>
            <p:ph type="dt" sz="half" idx="10"/>
          </p:nvPr>
        </p:nvSpPr>
        <p:spPr/>
        <p:txBody>
          <a:bodyPr/>
          <a:lstStyle/>
          <a:p>
            <a:fld id="{0BEEE9FF-855F-4FFA-933B-D7BD9595EF6F}" type="datetimeFigureOut">
              <a:rPr lang="en-GB" smtClean="0"/>
              <a:t>11/12/2024</a:t>
            </a:fld>
            <a:endParaRPr lang="en-GB"/>
          </a:p>
        </p:txBody>
      </p:sp>
      <p:sp>
        <p:nvSpPr>
          <p:cNvPr id="6" name="Footer Placeholder 5">
            <a:extLst>
              <a:ext uri="{FF2B5EF4-FFF2-40B4-BE49-F238E27FC236}">
                <a16:creationId xmlns:a16="http://schemas.microsoft.com/office/drawing/2014/main" id="{89FA78C4-078D-14AA-9812-4D9E88A240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8B9613-0CF0-ABDB-07D8-6DF5C924A333}"/>
              </a:ext>
            </a:extLst>
          </p:cNvPr>
          <p:cNvSpPr>
            <a:spLocks noGrp="1"/>
          </p:cNvSpPr>
          <p:nvPr>
            <p:ph type="sldNum" sz="quarter" idx="12"/>
          </p:nvPr>
        </p:nvSpPr>
        <p:spPr/>
        <p:txBody>
          <a:bodyPr/>
          <a:lstStyle/>
          <a:p>
            <a:fld id="{0DBBD656-5E8F-4CA0-B475-78AB2B1A01EC}" type="slidenum">
              <a:rPr lang="en-GB" smtClean="0"/>
              <a:t>‹#›</a:t>
            </a:fld>
            <a:endParaRPr lang="en-GB"/>
          </a:p>
        </p:txBody>
      </p:sp>
    </p:spTree>
    <p:extLst>
      <p:ext uri="{BB962C8B-B14F-4D97-AF65-F5344CB8AC3E}">
        <p14:creationId xmlns:p14="http://schemas.microsoft.com/office/powerpoint/2010/main" val="1503929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2E715-0747-C1A6-F453-56418321C0D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02346D0-A620-BC6F-DF50-16783AB2658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DB90D35-AD72-58D7-CFB8-F22E85883187}"/>
              </a:ext>
            </a:extLst>
          </p:cNvPr>
          <p:cNvSpPr>
            <a:spLocks noGrp="1"/>
          </p:cNvSpPr>
          <p:nvPr>
            <p:ph type="dt" sz="half" idx="10"/>
          </p:nvPr>
        </p:nvSpPr>
        <p:spPr/>
        <p:txBody>
          <a:bodyPr/>
          <a:lstStyle/>
          <a:p>
            <a:fld id="{0BEEE9FF-855F-4FFA-933B-D7BD9595EF6F}" type="datetimeFigureOut">
              <a:rPr lang="en-GB" smtClean="0"/>
              <a:t>11/12/2024</a:t>
            </a:fld>
            <a:endParaRPr lang="en-GB"/>
          </a:p>
        </p:txBody>
      </p:sp>
      <p:sp>
        <p:nvSpPr>
          <p:cNvPr id="5" name="Footer Placeholder 4">
            <a:extLst>
              <a:ext uri="{FF2B5EF4-FFF2-40B4-BE49-F238E27FC236}">
                <a16:creationId xmlns:a16="http://schemas.microsoft.com/office/drawing/2014/main" id="{9A0439E4-CFFF-98E9-79A3-53415EE75B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6CAD4E-FBDD-8FEF-1EF5-76271EFBE27C}"/>
              </a:ext>
            </a:extLst>
          </p:cNvPr>
          <p:cNvSpPr>
            <a:spLocks noGrp="1"/>
          </p:cNvSpPr>
          <p:nvPr>
            <p:ph type="sldNum" sz="quarter" idx="12"/>
          </p:nvPr>
        </p:nvSpPr>
        <p:spPr/>
        <p:txBody>
          <a:bodyPr/>
          <a:lstStyle/>
          <a:p>
            <a:fld id="{0DBBD656-5E8F-4CA0-B475-78AB2B1A01EC}" type="slidenum">
              <a:rPr lang="en-GB" smtClean="0"/>
              <a:t>‹#›</a:t>
            </a:fld>
            <a:endParaRPr lang="en-GB"/>
          </a:p>
        </p:txBody>
      </p:sp>
    </p:spTree>
    <p:extLst>
      <p:ext uri="{BB962C8B-B14F-4D97-AF65-F5344CB8AC3E}">
        <p14:creationId xmlns:p14="http://schemas.microsoft.com/office/powerpoint/2010/main" val="344765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132F0B-9C52-DAF9-62A2-67401B87923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E1C0195-6AB8-6689-53D2-33CB225E09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17FE37-2C17-7764-E43B-D6D56B092A52}"/>
              </a:ext>
            </a:extLst>
          </p:cNvPr>
          <p:cNvSpPr>
            <a:spLocks noGrp="1"/>
          </p:cNvSpPr>
          <p:nvPr>
            <p:ph type="dt" sz="half" idx="10"/>
          </p:nvPr>
        </p:nvSpPr>
        <p:spPr/>
        <p:txBody>
          <a:bodyPr/>
          <a:lstStyle/>
          <a:p>
            <a:fld id="{0BEEE9FF-855F-4FFA-933B-D7BD9595EF6F}" type="datetimeFigureOut">
              <a:rPr lang="en-GB" smtClean="0"/>
              <a:t>11/12/2024</a:t>
            </a:fld>
            <a:endParaRPr lang="en-GB"/>
          </a:p>
        </p:txBody>
      </p:sp>
      <p:sp>
        <p:nvSpPr>
          <p:cNvPr id="5" name="Footer Placeholder 4">
            <a:extLst>
              <a:ext uri="{FF2B5EF4-FFF2-40B4-BE49-F238E27FC236}">
                <a16:creationId xmlns:a16="http://schemas.microsoft.com/office/drawing/2014/main" id="{00954B71-41F8-E616-BF11-C1E5053ABA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53EB83-A74A-77B2-2298-61B1608910E0}"/>
              </a:ext>
            </a:extLst>
          </p:cNvPr>
          <p:cNvSpPr>
            <a:spLocks noGrp="1"/>
          </p:cNvSpPr>
          <p:nvPr>
            <p:ph type="sldNum" sz="quarter" idx="12"/>
          </p:nvPr>
        </p:nvSpPr>
        <p:spPr/>
        <p:txBody>
          <a:bodyPr/>
          <a:lstStyle/>
          <a:p>
            <a:fld id="{0DBBD656-5E8F-4CA0-B475-78AB2B1A01EC}" type="slidenum">
              <a:rPr lang="en-GB" smtClean="0"/>
              <a:t>‹#›</a:t>
            </a:fld>
            <a:endParaRPr lang="en-GB"/>
          </a:p>
        </p:txBody>
      </p:sp>
    </p:spTree>
    <p:extLst>
      <p:ext uri="{BB962C8B-B14F-4D97-AF65-F5344CB8AC3E}">
        <p14:creationId xmlns:p14="http://schemas.microsoft.com/office/powerpoint/2010/main" val="439918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EE522E-9D64-5392-ED00-C12FA92D40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E99283B-AEBE-3F53-36A9-C8DAEC2B7D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0F2755-F6A8-3A56-9BF0-AA62FF0234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BEEE9FF-855F-4FFA-933B-D7BD9595EF6F}" type="datetimeFigureOut">
              <a:rPr lang="en-GB" smtClean="0"/>
              <a:t>11/12/2024</a:t>
            </a:fld>
            <a:endParaRPr lang="en-GB"/>
          </a:p>
        </p:txBody>
      </p:sp>
      <p:sp>
        <p:nvSpPr>
          <p:cNvPr id="5" name="Footer Placeholder 4">
            <a:extLst>
              <a:ext uri="{FF2B5EF4-FFF2-40B4-BE49-F238E27FC236}">
                <a16:creationId xmlns:a16="http://schemas.microsoft.com/office/drawing/2014/main" id="{48E1E603-52BF-DD10-12D9-FF75571294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24EF4E1-2973-49EA-B3C3-ADAADA3019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DBBD656-5E8F-4CA0-B475-78AB2B1A01EC}" type="slidenum">
              <a:rPr lang="en-GB" smtClean="0"/>
              <a:t>‹#›</a:t>
            </a:fld>
            <a:endParaRPr lang="en-GB"/>
          </a:p>
        </p:txBody>
      </p:sp>
    </p:spTree>
    <p:extLst>
      <p:ext uri="{BB962C8B-B14F-4D97-AF65-F5344CB8AC3E}">
        <p14:creationId xmlns:p14="http://schemas.microsoft.com/office/powerpoint/2010/main" val="2607212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37D96862-2CD1-9734-1E11-490C77E549AC}"/>
              </a:ext>
            </a:extLst>
          </p:cNvPr>
          <p:cNvSpPr/>
          <p:nvPr/>
        </p:nvSpPr>
        <p:spPr>
          <a:xfrm>
            <a:off x="400050" y="365760"/>
            <a:ext cx="11391900" cy="6126480"/>
          </a:xfrm>
          <a:prstGeom prst="rect">
            <a:avLst/>
          </a:prstGeom>
          <a:noFill/>
          <a:ln w="38100">
            <a:solidFill>
              <a:srgbClr val="4D4C4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3" name="Picture 2" descr="A close up of a sign&#10;&#10;Description automatically generated">
            <a:extLst>
              <a:ext uri="{FF2B5EF4-FFF2-40B4-BE49-F238E27FC236}">
                <a16:creationId xmlns:a16="http://schemas.microsoft.com/office/drawing/2014/main" id="{D13C3626-B19E-D220-8D7B-F7F375E8438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44392" y="1236900"/>
            <a:ext cx="2703216" cy="1079263"/>
          </a:xfrm>
          <a:prstGeom prst="rect">
            <a:avLst/>
          </a:prstGeom>
          <a:noFill/>
          <a:ln>
            <a:noFill/>
          </a:ln>
        </p:spPr>
      </p:pic>
      <p:sp>
        <p:nvSpPr>
          <p:cNvPr id="5" name="TextBox 4">
            <a:extLst>
              <a:ext uri="{FF2B5EF4-FFF2-40B4-BE49-F238E27FC236}">
                <a16:creationId xmlns:a16="http://schemas.microsoft.com/office/drawing/2014/main" id="{0CE4F4BB-1806-A769-EA5D-57D2F542AC32}"/>
              </a:ext>
            </a:extLst>
          </p:cNvPr>
          <p:cNvSpPr txBox="1"/>
          <p:nvPr/>
        </p:nvSpPr>
        <p:spPr>
          <a:xfrm>
            <a:off x="1651819" y="3108293"/>
            <a:ext cx="8819535" cy="461665"/>
          </a:xfrm>
          <a:prstGeom prst="rect">
            <a:avLst/>
          </a:prstGeom>
          <a:noFill/>
        </p:spPr>
        <p:txBody>
          <a:bodyPr wrap="square">
            <a:spAutoFit/>
          </a:bodyPr>
          <a:lstStyle/>
          <a:p>
            <a:pPr algn="ctr">
              <a:lnSpc>
                <a:spcPct val="100000"/>
              </a:lnSpc>
              <a:spcBef>
                <a:spcPts val="0"/>
              </a:spcBef>
              <a:spcAft>
                <a:spcPts val="0"/>
              </a:spcAft>
            </a:pPr>
            <a:r>
              <a:rPr lang="en-US" altLang="zh-CN" sz="2400" b="1" dirty="0">
                <a:solidFill>
                  <a:schemeClr val="accent1"/>
                </a:solidFill>
                <a:latin typeface="微软雅黑" panose="020B0503020204020204" charset="-122"/>
                <a:ea typeface="微软雅黑" panose="020B0503020204020204" charset="-122"/>
              </a:rPr>
              <a:t>The importance of change management </a:t>
            </a:r>
          </a:p>
        </p:txBody>
      </p:sp>
      <p:sp>
        <p:nvSpPr>
          <p:cNvPr id="7" name="TextBox 6">
            <a:extLst>
              <a:ext uri="{FF2B5EF4-FFF2-40B4-BE49-F238E27FC236}">
                <a16:creationId xmlns:a16="http://schemas.microsoft.com/office/drawing/2014/main" id="{DB7D5089-8CB0-F9AD-FF21-FC20D8A78D1C}"/>
              </a:ext>
            </a:extLst>
          </p:cNvPr>
          <p:cNvSpPr txBox="1"/>
          <p:nvPr/>
        </p:nvSpPr>
        <p:spPr>
          <a:xfrm>
            <a:off x="3013586" y="3646104"/>
            <a:ext cx="6096000" cy="1107996"/>
          </a:xfrm>
          <a:prstGeom prst="rect">
            <a:avLst/>
          </a:prstGeom>
          <a:noFill/>
        </p:spPr>
        <p:txBody>
          <a:bodyPr wrap="square">
            <a:spAutoFit/>
          </a:bodyPr>
          <a:lstStyle/>
          <a:p>
            <a:pPr algn="ctr"/>
            <a:r>
              <a:rPr lang="en-GB" dirty="0"/>
              <a:t>By</a:t>
            </a:r>
          </a:p>
          <a:p>
            <a:pPr algn="ctr"/>
            <a:r>
              <a:rPr lang="en-GB" sz="1600" i="0" dirty="0">
                <a:effectLst/>
              </a:rPr>
              <a:t>Vishnupriya Viswanathan - 2413866</a:t>
            </a:r>
            <a:endParaRPr lang="en-GB" sz="1600" dirty="0"/>
          </a:p>
          <a:p>
            <a:pPr algn="ctr"/>
            <a:r>
              <a:rPr lang="en-US" altLang="en-GB" sz="1600" dirty="0"/>
              <a:t>Qian Tao</a:t>
            </a:r>
            <a:r>
              <a:rPr lang="en-GB" sz="1600" dirty="0"/>
              <a:t> </a:t>
            </a:r>
            <a:r>
              <a:rPr lang="en-US" altLang="en-GB" sz="1600" dirty="0"/>
              <a:t>-2406837</a:t>
            </a:r>
            <a:r>
              <a:rPr lang="en-GB" sz="1600" dirty="0"/>
              <a:t> </a:t>
            </a:r>
          </a:p>
          <a:p>
            <a:pPr algn="ctr"/>
            <a:r>
              <a:rPr lang="en-GB" sz="1600" dirty="0"/>
              <a:t>Diane Phillips - 2038353</a:t>
            </a:r>
          </a:p>
        </p:txBody>
      </p:sp>
    </p:spTree>
    <p:extLst>
      <p:ext uri="{BB962C8B-B14F-4D97-AF65-F5344CB8AC3E}">
        <p14:creationId xmlns:p14="http://schemas.microsoft.com/office/powerpoint/2010/main" val="1913048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E516C-7B4E-C02A-450C-535B627E630F}"/>
              </a:ext>
            </a:extLst>
          </p:cNvPr>
          <p:cNvSpPr>
            <a:spLocks noGrp="1"/>
          </p:cNvSpPr>
          <p:nvPr>
            <p:ph type="title"/>
          </p:nvPr>
        </p:nvSpPr>
        <p:spPr/>
        <p:txBody>
          <a:bodyPr/>
          <a:lstStyle/>
          <a:p>
            <a:pPr algn="ctr"/>
            <a:r>
              <a:rPr lang="en-GB" dirty="0"/>
              <a:t>A Literature-Based Discussion and Interactive Analysis</a:t>
            </a:r>
          </a:p>
        </p:txBody>
      </p:sp>
      <p:sp>
        <p:nvSpPr>
          <p:cNvPr id="3" name="Content Placeholder 2">
            <a:extLst>
              <a:ext uri="{FF2B5EF4-FFF2-40B4-BE49-F238E27FC236}">
                <a16:creationId xmlns:a16="http://schemas.microsoft.com/office/drawing/2014/main" id="{70AB6AA9-760F-0D49-6C26-457E7F9659F5}"/>
              </a:ext>
            </a:extLst>
          </p:cNvPr>
          <p:cNvSpPr>
            <a:spLocks noGrp="1"/>
          </p:cNvSpPr>
          <p:nvPr>
            <p:ph idx="1"/>
          </p:nvPr>
        </p:nvSpPr>
        <p:spPr/>
        <p:txBody>
          <a:bodyPr/>
          <a:lstStyle/>
          <a:p>
            <a:pPr marL="0" indent="0" algn="ctr">
              <a:buNone/>
            </a:pPr>
            <a:r>
              <a:rPr lang="en-GB" dirty="0"/>
              <a:t>Our Objective </a:t>
            </a:r>
          </a:p>
          <a:p>
            <a:pPr marL="0" indent="0">
              <a:buNone/>
            </a:pPr>
            <a:r>
              <a:rPr lang="en-GB" sz="3600" dirty="0"/>
              <a:t>To engage with exploring concepts, challenges, and strategies related to organizational change and management through interactive collaborative analysis.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31814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2BDC3-1DCB-E26D-1297-EF1789775F9E}"/>
              </a:ext>
            </a:extLst>
          </p:cNvPr>
          <p:cNvSpPr>
            <a:spLocks noGrp="1"/>
          </p:cNvSpPr>
          <p:nvPr>
            <p:ph type="title"/>
          </p:nvPr>
        </p:nvSpPr>
        <p:spPr/>
        <p:txBody>
          <a:bodyPr/>
          <a:lstStyle/>
          <a:p>
            <a:pPr algn="ctr"/>
            <a:r>
              <a:rPr lang="en-GB" sz="4000" b="1" kern="100" dirty="0">
                <a:effectLst/>
                <a:latin typeface="New roman times"/>
                <a:ea typeface="Aptos" panose="020B0004020202020204" pitchFamily="34" charset="0"/>
                <a:cs typeface="Times New Roman" panose="02020603050405020304" pitchFamily="18" charset="0"/>
              </a:rPr>
              <a:t>What is Change Management?</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7F819AB-F472-7304-315B-DCB79C622973}"/>
              </a:ext>
            </a:extLst>
          </p:cNvPr>
          <p:cNvSpPr>
            <a:spLocks noGrp="1"/>
          </p:cNvSpPr>
          <p:nvPr>
            <p:ph idx="1"/>
          </p:nvPr>
        </p:nvSpPr>
        <p:spPr>
          <a:xfrm>
            <a:off x="838200" y="1963277"/>
            <a:ext cx="10515600" cy="4351338"/>
          </a:xfrm>
        </p:spPr>
        <p:txBody>
          <a:bodyPr/>
          <a:lstStyle/>
          <a:p>
            <a:pPr marL="0" indent="0">
              <a:lnSpc>
                <a:spcPct val="107000"/>
              </a:lnSpc>
              <a:spcAft>
                <a:spcPts val="800"/>
              </a:spcAft>
              <a:buNone/>
            </a:pPr>
            <a:r>
              <a:rPr lang="en-GB" sz="3600" kern="100" dirty="0">
                <a:effectLst/>
                <a:latin typeface="New roman times"/>
                <a:ea typeface="Aptos" panose="020B0004020202020204" pitchFamily="34" charset="0"/>
                <a:cs typeface="Times New Roman" panose="02020603050405020304" pitchFamily="18" charset="0"/>
              </a:rPr>
              <a:t>Change management as a discipline has evolved and matured over the past quarter of a century. Research tells us that for changes to be successful, we must prepare, equip and support individuals moving through changes so that they successfully adopt the changes. Without adoption, changes will not be successful, and we will not deliver the desired outcomes.</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709186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4F1F6-E873-3042-FB3F-784A777BAF19}"/>
              </a:ext>
            </a:extLst>
          </p:cNvPr>
          <p:cNvSpPr>
            <a:spLocks noGrp="1"/>
          </p:cNvSpPr>
          <p:nvPr>
            <p:ph type="title"/>
          </p:nvPr>
        </p:nvSpPr>
        <p:spPr/>
        <p:txBody>
          <a:bodyPr/>
          <a:lstStyle/>
          <a:p>
            <a:pPr algn="ctr"/>
            <a:r>
              <a:rPr lang="en-GB" dirty="0"/>
              <a:t>The History </a:t>
            </a:r>
          </a:p>
        </p:txBody>
      </p:sp>
      <p:sp>
        <p:nvSpPr>
          <p:cNvPr id="4" name="Content Placeholder 3">
            <a:extLst>
              <a:ext uri="{FF2B5EF4-FFF2-40B4-BE49-F238E27FC236}">
                <a16:creationId xmlns:a16="http://schemas.microsoft.com/office/drawing/2014/main" id="{B5BD4F82-4ECC-0B9D-87FB-81BD1DA69917}"/>
              </a:ext>
            </a:extLst>
          </p:cNvPr>
          <p:cNvSpPr>
            <a:spLocks noGrp="1"/>
          </p:cNvSpPr>
          <p:nvPr>
            <p:ph sz="half" idx="2"/>
          </p:nvPr>
        </p:nvSpPr>
        <p:spPr>
          <a:xfrm>
            <a:off x="839788" y="1838632"/>
            <a:ext cx="5157787" cy="4351031"/>
          </a:xfrm>
        </p:spPr>
        <p:txBody>
          <a:bodyPr>
            <a:normAutofit lnSpcReduction="10000"/>
          </a:bodyPr>
          <a:lstStyle/>
          <a:p>
            <a:pPr marL="0" indent="0">
              <a:buNone/>
            </a:pPr>
            <a:r>
              <a:rPr lang="en-GB" b="0" i="0" dirty="0">
                <a:solidFill>
                  <a:srgbClr val="1F1F1F"/>
                </a:solidFill>
                <a:effectLst/>
                <a:latin typeface="Google Sans"/>
              </a:rPr>
              <a:t>Before the 1990's, organizations were focused on understanding how human beings reacted to change. This brought about the foundations of the change management discipline.</a:t>
            </a:r>
          </a:p>
          <a:p>
            <a:pPr marL="0" indent="0">
              <a:buNone/>
            </a:pPr>
            <a:r>
              <a:rPr lang="en-GB" dirty="0"/>
              <a:t>Van </a:t>
            </a:r>
            <a:r>
              <a:rPr lang="en-GB" dirty="0" err="1"/>
              <a:t>Gennep</a:t>
            </a:r>
            <a:r>
              <a:rPr lang="en-GB" dirty="0"/>
              <a:t> 1908 and  Lewin 1948 started to build the foundations for this important subject by research into behaviours of different cultures in certain situations. </a:t>
            </a:r>
          </a:p>
          <a:p>
            <a:pPr marL="0" indent="0">
              <a:buNone/>
            </a:pPr>
            <a:endParaRPr lang="en-GB" dirty="0"/>
          </a:p>
        </p:txBody>
      </p:sp>
      <p:sp>
        <p:nvSpPr>
          <p:cNvPr id="10" name="Content Placeholder 9">
            <a:extLst>
              <a:ext uri="{FF2B5EF4-FFF2-40B4-BE49-F238E27FC236}">
                <a16:creationId xmlns:a16="http://schemas.microsoft.com/office/drawing/2014/main" id="{AD615EBF-C41C-27F8-656A-BC79CD6E6D63}"/>
              </a:ext>
            </a:extLst>
          </p:cNvPr>
          <p:cNvSpPr>
            <a:spLocks noGrp="1"/>
          </p:cNvSpPr>
          <p:nvPr>
            <p:ph sz="quarter" idx="4"/>
          </p:nvPr>
        </p:nvSpPr>
        <p:spPr>
          <a:xfrm>
            <a:off x="6172200" y="1838632"/>
            <a:ext cx="5183188" cy="4351031"/>
          </a:xfrm>
        </p:spPr>
        <p:txBody>
          <a:bodyPr>
            <a:normAutofit lnSpcReduction="10000"/>
          </a:bodyPr>
          <a:lstStyle/>
          <a:p>
            <a:endParaRPr lang="en-GB" dirty="0"/>
          </a:p>
        </p:txBody>
      </p:sp>
      <p:pic>
        <p:nvPicPr>
          <p:cNvPr id="11" name="Picture 10" descr="A screen shot of a diagram&#10;&#10;Description automatically generated">
            <a:extLst>
              <a:ext uri="{FF2B5EF4-FFF2-40B4-BE49-F238E27FC236}">
                <a16:creationId xmlns:a16="http://schemas.microsoft.com/office/drawing/2014/main" id="{0556D6E1-39D4-D27F-E111-D03B98F130E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94424" y="1838632"/>
            <a:ext cx="5157787" cy="4168877"/>
          </a:xfrm>
          <a:prstGeom prst="rect">
            <a:avLst/>
          </a:prstGeom>
          <a:noFill/>
          <a:ln>
            <a:noFill/>
          </a:ln>
        </p:spPr>
      </p:pic>
    </p:spTree>
    <p:extLst>
      <p:ext uri="{BB962C8B-B14F-4D97-AF65-F5344CB8AC3E}">
        <p14:creationId xmlns:p14="http://schemas.microsoft.com/office/powerpoint/2010/main" val="4262988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7F9BF43-A1F7-136F-9720-4DE19310EE12}"/>
              </a:ext>
            </a:extLst>
          </p:cNvPr>
          <p:cNvSpPr>
            <a:spLocks noGrp="1"/>
          </p:cNvSpPr>
          <p:nvPr>
            <p:ph sz="half" idx="2"/>
          </p:nvPr>
        </p:nvSpPr>
        <p:spPr>
          <a:xfrm>
            <a:off x="839788" y="806245"/>
            <a:ext cx="5157787" cy="5383418"/>
          </a:xfrm>
        </p:spPr>
        <p:txBody>
          <a:bodyPr/>
          <a:lstStyle/>
          <a:p>
            <a:pPr marL="0" indent="0">
              <a:buNone/>
            </a:pPr>
            <a:r>
              <a:rPr lang="en-GB" dirty="0"/>
              <a:t>In 1969 Richard Bechard developed the organisational strategy model Which was the fore-runner of the change management Model.</a:t>
            </a:r>
          </a:p>
          <a:p>
            <a:pPr marL="0" indent="0">
              <a:buNone/>
            </a:pPr>
            <a:r>
              <a:rPr lang="en-GB" dirty="0"/>
              <a:t>He is denoted as the founder of  o</a:t>
            </a:r>
            <a:r>
              <a:rPr lang="en-GB" b="0" i="0" dirty="0">
                <a:solidFill>
                  <a:srgbClr val="1F1F1F"/>
                </a:solidFill>
                <a:effectLst/>
                <a:latin typeface="Google Sans"/>
              </a:rPr>
              <a:t>rganizational Development (OD) </a:t>
            </a:r>
            <a:r>
              <a:rPr lang="en-GB" b="0" i="0" dirty="0" err="1">
                <a:solidFill>
                  <a:srgbClr val="1F1F1F"/>
                </a:solidFill>
                <a:effectLst/>
                <a:latin typeface="Google Sans"/>
              </a:rPr>
              <a:t>Beckhard's</a:t>
            </a:r>
            <a:r>
              <a:rPr lang="en-GB" b="0" i="0" dirty="0">
                <a:solidFill>
                  <a:srgbClr val="1F1F1F"/>
                </a:solidFill>
                <a:effectLst/>
                <a:latin typeface="Google Sans"/>
              </a:rPr>
              <a:t> pioneering work in 1969, organizational Development: Strategies and Models, </a:t>
            </a:r>
            <a:r>
              <a:rPr lang="en-GB" b="0" i="0" dirty="0">
                <a:solidFill>
                  <a:srgbClr val="040C28"/>
                </a:solidFill>
                <a:effectLst/>
                <a:latin typeface="Google Sans"/>
              </a:rPr>
              <a:t>helped to define and bound a nascent field of inquiry and practice.</a:t>
            </a:r>
            <a:endParaRPr lang="en-GB" dirty="0"/>
          </a:p>
        </p:txBody>
      </p:sp>
      <p:pic>
        <p:nvPicPr>
          <p:cNvPr id="8" name="Content Placeholder 7">
            <a:extLst>
              <a:ext uri="{FF2B5EF4-FFF2-40B4-BE49-F238E27FC236}">
                <a16:creationId xmlns:a16="http://schemas.microsoft.com/office/drawing/2014/main" id="{F795F5BC-5111-3171-7A03-7D0E5002558D}"/>
              </a:ext>
            </a:extLst>
          </p:cNvPr>
          <p:cNvPicPr>
            <a:picLocks noGrp="1" noChangeAspect="1"/>
          </p:cNvPicPr>
          <p:nvPr>
            <p:ph sz="quarter" idx="4"/>
          </p:nvPr>
        </p:nvPicPr>
        <p:blipFill>
          <a:blip r:embed="rId2"/>
          <a:stretch>
            <a:fillRect/>
          </a:stretch>
        </p:blipFill>
        <p:spPr>
          <a:xfrm>
            <a:off x="6322142" y="806245"/>
            <a:ext cx="4650657" cy="5181600"/>
          </a:xfrm>
        </p:spPr>
      </p:pic>
    </p:spTree>
    <p:extLst>
      <p:ext uri="{BB962C8B-B14F-4D97-AF65-F5344CB8AC3E}">
        <p14:creationId xmlns:p14="http://schemas.microsoft.com/office/powerpoint/2010/main" val="678812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6A42FE0-AF99-94A2-1035-A3C4EB4DDD29}"/>
              </a:ext>
            </a:extLst>
          </p:cNvPr>
          <p:cNvSpPr>
            <a:spLocks noGrp="1"/>
          </p:cNvSpPr>
          <p:nvPr>
            <p:ph sz="half" idx="2"/>
          </p:nvPr>
        </p:nvSpPr>
        <p:spPr>
          <a:xfrm>
            <a:off x="839788" y="855406"/>
            <a:ext cx="5157787" cy="5334257"/>
          </a:xfrm>
        </p:spPr>
        <p:txBody>
          <a:bodyPr>
            <a:noAutofit/>
          </a:bodyPr>
          <a:lstStyle/>
          <a:p>
            <a:pPr marL="0" indent="0">
              <a:buNone/>
            </a:pPr>
            <a:r>
              <a:rPr lang="en-GB" sz="2600" b="1" i="0" dirty="0">
                <a:solidFill>
                  <a:srgbClr val="333333"/>
                </a:solidFill>
                <a:effectLst/>
                <a:latin typeface="New roman times "/>
              </a:rPr>
              <a:t>Bridges Transition model 1979</a:t>
            </a:r>
          </a:p>
          <a:p>
            <a:pPr marL="0" indent="0">
              <a:buNone/>
            </a:pPr>
            <a:r>
              <a:rPr lang="en-GB" sz="2400" b="0" i="0" dirty="0">
                <a:solidFill>
                  <a:srgbClr val="333333"/>
                </a:solidFill>
                <a:effectLst/>
                <a:latin typeface="New roman times "/>
              </a:rPr>
              <a:t>Bridges Transition Model helps organizations and individuals understand and more effectively manage and work through the personal and human side of change. The model identifies the three stages an individual experiences during change: </a:t>
            </a:r>
            <a:r>
              <a:rPr lang="en-GB" sz="2400" b="1" i="0" dirty="0">
                <a:solidFill>
                  <a:srgbClr val="333333"/>
                </a:solidFill>
                <a:effectLst/>
                <a:latin typeface="New roman times "/>
              </a:rPr>
              <a:t>Ending What Currently Is</a:t>
            </a:r>
            <a:r>
              <a:rPr lang="en-GB" sz="2400" b="0" i="0" dirty="0">
                <a:solidFill>
                  <a:srgbClr val="333333"/>
                </a:solidFill>
                <a:effectLst/>
                <a:latin typeface="New roman times "/>
              </a:rPr>
              <a:t>, </a:t>
            </a:r>
            <a:r>
              <a:rPr lang="en-GB" sz="2400" b="1" i="0" dirty="0">
                <a:solidFill>
                  <a:srgbClr val="333333"/>
                </a:solidFill>
                <a:effectLst/>
                <a:latin typeface="New roman times "/>
              </a:rPr>
              <a:t>The Neutral Zone</a:t>
            </a:r>
            <a:r>
              <a:rPr lang="en-GB" sz="2400" b="0" i="0" dirty="0">
                <a:solidFill>
                  <a:srgbClr val="333333"/>
                </a:solidFill>
                <a:effectLst/>
                <a:latin typeface="New roman times "/>
              </a:rPr>
              <a:t> and </a:t>
            </a:r>
            <a:r>
              <a:rPr lang="en-GB" sz="2400" b="1" dirty="0">
                <a:solidFill>
                  <a:srgbClr val="333333"/>
                </a:solidFill>
                <a:latin typeface="New roman times "/>
              </a:rPr>
              <a:t>T</a:t>
            </a:r>
            <a:r>
              <a:rPr lang="en-GB" sz="2400" b="1" i="0" dirty="0">
                <a:solidFill>
                  <a:srgbClr val="333333"/>
                </a:solidFill>
                <a:effectLst/>
                <a:latin typeface="New roman times "/>
              </a:rPr>
              <a:t>he New Beginning</a:t>
            </a:r>
            <a:r>
              <a:rPr lang="en-GB" sz="2400" b="0" i="0" dirty="0">
                <a:solidFill>
                  <a:srgbClr val="333333"/>
                </a:solidFill>
                <a:effectLst/>
                <a:latin typeface="New roman times "/>
              </a:rPr>
              <a:t>. Developed by William Bridges, the </a:t>
            </a:r>
            <a:r>
              <a:rPr lang="en-GB" sz="2400" i="0" dirty="0">
                <a:solidFill>
                  <a:srgbClr val="333333"/>
                </a:solidFill>
                <a:effectLst/>
                <a:latin typeface="New roman times "/>
              </a:rPr>
              <a:t>Bridges Transition Model </a:t>
            </a:r>
            <a:r>
              <a:rPr lang="en-GB" sz="2400" b="0" i="0" dirty="0">
                <a:solidFill>
                  <a:srgbClr val="333333"/>
                </a:solidFill>
                <a:effectLst/>
                <a:latin typeface="New roman times "/>
              </a:rPr>
              <a:t>has been used by leaders and management consultants for more than thirty years.</a:t>
            </a:r>
            <a:endParaRPr lang="en-GB" sz="2400" dirty="0">
              <a:latin typeface="New roman times "/>
            </a:endParaRPr>
          </a:p>
        </p:txBody>
      </p:sp>
      <p:pic>
        <p:nvPicPr>
          <p:cNvPr id="8" name="Content Placeholder 7">
            <a:extLst>
              <a:ext uri="{FF2B5EF4-FFF2-40B4-BE49-F238E27FC236}">
                <a16:creationId xmlns:a16="http://schemas.microsoft.com/office/drawing/2014/main" id="{CD4D5FF5-248F-706E-2F40-3DFC422F4CCF}"/>
              </a:ext>
            </a:extLst>
          </p:cNvPr>
          <p:cNvPicPr>
            <a:picLocks noGrp="1" noChangeAspect="1"/>
          </p:cNvPicPr>
          <p:nvPr>
            <p:ph sz="quarter" idx="4"/>
          </p:nvPr>
        </p:nvPicPr>
        <p:blipFill>
          <a:blip r:embed="rId2"/>
          <a:stretch>
            <a:fillRect/>
          </a:stretch>
        </p:blipFill>
        <p:spPr>
          <a:xfrm>
            <a:off x="6272981" y="855407"/>
            <a:ext cx="4965290" cy="5004620"/>
          </a:xfrm>
        </p:spPr>
      </p:pic>
    </p:spTree>
    <p:extLst>
      <p:ext uri="{BB962C8B-B14F-4D97-AF65-F5344CB8AC3E}">
        <p14:creationId xmlns:p14="http://schemas.microsoft.com/office/powerpoint/2010/main" val="2321785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D431B-369D-8DC9-728B-370FA88A2AA6}"/>
              </a:ext>
            </a:extLst>
          </p:cNvPr>
          <p:cNvSpPr>
            <a:spLocks noGrp="1"/>
          </p:cNvSpPr>
          <p:nvPr>
            <p:ph type="title"/>
          </p:nvPr>
        </p:nvSpPr>
        <p:spPr/>
        <p:txBody>
          <a:bodyPr/>
          <a:lstStyle/>
          <a:p>
            <a:pPr algn="ctr"/>
            <a:r>
              <a:rPr lang="en-GB" dirty="0"/>
              <a:t>The 1990’s and the change Management Model becomes a grown up and serious </a:t>
            </a:r>
          </a:p>
        </p:txBody>
      </p:sp>
      <p:sp>
        <p:nvSpPr>
          <p:cNvPr id="4" name="Content Placeholder 3">
            <a:extLst>
              <a:ext uri="{FF2B5EF4-FFF2-40B4-BE49-F238E27FC236}">
                <a16:creationId xmlns:a16="http://schemas.microsoft.com/office/drawing/2014/main" id="{980EBA87-8B6E-DCED-A193-E86584AAB857}"/>
              </a:ext>
            </a:extLst>
          </p:cNvPr>
          <p:cNvSpPr>
            <a:spLocks noGrp="1"/>
          </p:cNvSpPr>
          <p:nvPr>
            <p:ph sz="half" idx="2"/>
          </p:nvPr>
        </p:nvSpPr>
        <p:spPr>
          <a:xfrm>
            <a:off x="839788" y="1848465"/>
            <a:ext cx="5157787" cy="4341198"/>
          </a:xfrm>
        </p:spPr>
        <p:txBody>
          <a:bodyPr>
            <a:normAutofit fontScale="92500" lnSpcReduction="20000"/>
          </a:bodyPr>
          <a:lstStyle/>
          <a:p>
            <a:pPr marL="0" indent="0">
              <a:buNone/>
            </a:pPr>
            <a:r>
              <a:rPr lang="en-GB" dirty="0"/>
              <a:t>Although Kurt Lewin is renown for implementing the first change management  model, It was not until the early 1990’s that academics such as John Kotter(1996) started to expand on these models. </a:t>
            </a:r>
          </a:p>
          <a:p>
            <a:pPr marL="0" indent="0">
              <a:buNone/>
            </a:pPr>
            <a:r>
              <a:rPr lang="en-GB" dirty="0"/>
              <a:t>It was recognised by leadership teams that organisational change could be managed more swiftly by understanding the employee thought processes and managing them accordingly. </a:t>
            </a:r>
          </a:p>
        </p:txBody>
      </p:sp>
      <p:pic>
        <p:nvPicPr>
          <p:cNvPr id="7" name="Content Placeholder 4" descr="A diagram of ice cubes&#10;&#10;Description automatically generated">
            <a:extLst>
              <a:ext uri="{FF2B5EF4-FFF2-40B4-BE49-F238E27FC236}">
                <a16:creationId xmlns:a16="http://schemas.microsoft.com/office/drawing/2014/main" id="{978F1558-A80C-3FF4-FDD1-B9DB7AEFEDC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201697" y="1848465"/>
            <a:ext cx="2051642" cy="1936954"/>
          </a:xfrm>
          <a:prstGeom prst="rect">
            <a:avLst/>
          </a:prstGeom>
          <a:noFill/>
          <a:ln>
            <a:noFill/>
          </a:ln>
        </p:spPr>
      </p:pic>
      <p:pic>
        <p:nvPicPr>
          <p:cNvPr id="8" name="Content Placeholder 4" descr="A diagram of the big opportunity&#10;&#10;Description automatically generated">
            <a:extLst>
              <a:ext uri="{FF2B5EF4-FFF2-40B4-BE49-F238E27FC236}">
                <a16:creationId xmlns:a16="http://schemas.microsoft.com/office/drawing/2014/main" id="{73DDCF4C-18A4-9E9B-DC53-8A92E567B67F}"/>
              </a:ext>
            </a:extLst>
          </p:cNvPr>
          <p:cNvPicPr>
            <a:picLocks noGrp="1" noChangeAspect="1"/>
          </p:cNvPicPr>
          <p:nvPr>
            <p:ph sz="quarter" idx="4"/>
          </p:nvPr>
        </p:nvPicPr>
        <p:blipFill>
          <a:blip r:embed="rId3"/>
          <a:stretch>
            <a:fillRect/>
          </a:stretch>
        </p:blipFill>
        <p:spPr>
          <a:xfrm>
            <a:off x="8436076" y="3704095"/>
            <a:ext cx="2240503" cy="2151239"/>
          </a:xfrm>
          <a:prstGeom prst="rect">
            <a:avLst/>
          </a:prstGeom>
        </p:spPr>
      </p:pic>
      <p:pic>
        <p:nvPicPr>
          <p:cNvPr id="10" name="Picture 9">
            <a:extLst>
              <a:ext uri="{FF2B5EF4-FFF2-40B4-BE49-F238E27FC236}">
                <a16:creationId xmlns:a16="http://schemas.microsoft.com/office/drawing/2014/main" id="{26427C74-95DB-7E38-4D2F-0F0B2CAE526D}"/>
              </a:ext>
            </a:extLst>
          </p:cNvPr>
          <p:cNvPicPr>
            <a:picLocks noChangeAspect="1"/>
          </p:cNvPicPr>
          <p:nvPr/>
        </p:nvPicPr>
        <p:blipFill>
          <a:blip r:embed="rId4"/>
          <a:stretch>
            <a:fillRect/>
          </a:stretch>
        </p:blipFill>
        <p:spPr>
          <a:xfrm>
            <a:off x="7826477" y="3310362"/>
            <a:ext cx="1238866" cy="1082331"/>
          </a:xfrm>
          <a:prstGeom prst="rect">
            <a:avLst/>
          </a:prstGeom>
        </p:spPr>
      </p:pic>
    </p:spTree>
    <p:extLst>
      <p:ext uri="{BB962C8B-B14F-4D97-AF65-F5344CB8AC3E}">
        <p14:creationId xmlns:p14="http://schemas.microsoft.com/office/powerpoint/2010/main" val="4280306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45936-C5FD-60A4-9B27-1BEB1E98A6A6}"/>
              </a:ext>
            </a:extLst>
          </p:cNvPr>
          <p:cNvSpPr>
            <a:spLocks noGrp="1"/>
          </p:cNvSpPr>
          <p:nvPr>
            <p:ph type="title"/>
          </p:nvPr>
        </p:nvSpPr>
        <p:spPr/>
        <p:txBody>
          <a:bodyPr/>
          <a:lstStyle/>
          <a:p>
            <a:pPr algn="ctr"/>
            <a:r>
              <a:rPr lang="en-GB" dirty="0"/>
              <a:t>The Year 2000 and beyond</a:t>
            </a:r>
          </a:p>
        </p:txBody>
      </p:sp>
      <p:sp>
        <p:nvSpPr>
          <p:cNvPr id="4" name="Content Placeholder 3">
            <a:extLst>
              <a:ext uri="{FF2B5EF4-FFF2-40B4-BE49-F238E27FC236}">
                <a16:creationId xmlns:a16="http://schemas.microsoft.com/office/drawing/2014/main" id="{44B5C0DA-3D26-6617-849B-3549DD025799}"/>
              </a:ext>
            </a:extLst>
          </p:cNvPr>
          <p:cNvSpPr>
            <a:spLocks noGrp="1"/>
          </p:cNvSpPr>
          <p:nvPr>
            <p:ph sz="half" idx="2"/>
          </p:nvPr>
        </p:nvSpPr>
        <p:spPr>
          <a:xfrm>
            <a:off x="839788" y="1838632"/>
            <a:ext cx="5157787" cy="4351031"/>
          </a:xfrm>
        </p:spPr>
        <p:txBody>
          <a:bodyPr/>
          <a:lstStyle/>
          <a:p>
            <a:pPr marL="0" indent="0">
              <a:buNone/>
            </a:pPr>
            <a:r>
              <a:rPr lang="en-GB" sz="2400" dirty="0">
                <a:latin typeface="New roman times "/>
              </a:rPr>
              <a:t>In 1999 a new HR structure was developed by David A Guest (</a:t>
            </a:r>
            <a:r>
              <a:rPr lang="en-GB" sz="2400" kern="0" dirty="0">
                <a:effectLst/>
                <a:latin typeface="New roman times "/>
                <a:ea typeface="Times New Roman" panose="02020603050405020304" pitchFamily="18" charset="0"/>
                <a:cs typeface="Times New Roman" panose="02020603050405020304" pitchFamily="18" charset="0"/>
              </a:rPr>
              <a:t>Guest, 2011). This new Structure took most of the direct people process away from HR and transferred them to leadership managers to deliver. </a:t>
            </a:r>
          </a:p>
          <a:p>
            <a:pPr marL="0" indent="0">
              <a:lnSpc>
                <a:spcPct val="100000"/>
              </a:lnSpc>
              <a:spcBef>
                <a:spcPts val="0"/>
              </a:spcBef>
              <a:buNone/>
            </a:pPr>
            <a:r>
              <a:rPr lang="en-GB" sz="2400" kern="0" dirty="0">
                <a:latin typeface="New roman times "/>
                <a:ea typeface="Aptos" panose="020B0004020202020204" pitchFamily="34" charset="0"/>
                <a:cs typeface="Times New Roman" panose="02020603050405020304" pitchFamily="18" charset="0"/>
              </a:rPr>
              <a:t>This structure also saw formalisation of</a:t>
            </a:r>
          </a:p>
          <a:p>
            <a:pPr marL="0" indent="0">
              <a:lnSpc>
                <a:spcPct val="100000"/>
              </a:lnSpc>
              <a:spcBef>
                <a:spcPts val="0"/>
              </a:spcBef>
              <a:buNone/>
            </a:pPr>
            <a:r>
              <a:rPr lang="en-GB" sz="2400" kern="0" dirty="0">
                <a:latin typeface="New roman times "/>
                <a:ea typeface="Aptos" panose="020B0004020202020204" pitchFamily="34" charset="0"/>
                <a:cs typeface="Times New Roman" panose="02020603050405020304" pitchFamily="18" charset="0"/>
              </a:rPr>
              <a:t>organisational functions, job definitions </a:t>
            </a:r>
          </a:p>
          <a:p>
            <a:pPr marL="0" indent="0">
              <a:lnSpc>
                <a:spcPct val="100000"/>
              </a:lnSpc>
              <a:spcBef>
                <a:spcPts val="0"/>
              </a:spcBef>
              <a:buNone/>
            </a:pPr>
            <a:r>
              <a:rPr lang="en-GB" sz="2400" kern="0" dirty="0">
                <a:latin typeface="New roman times "/>
                <a:ea typeface="Aptos" panose="020B0004020202020204" pitchFamily="34" charset="0"/>
                <a:cs typeface="Times New Roman" panose="02020603050405020304" pitchFamily="18" charset="0"/>
              </a:rPr>
              <a:t>a</a:t>
            </a:r>
            <a:r>
              <a:rPr lang="en-GB" sz="2400" kern="0" dirty="0">
                <a:effectLst/>
                <a:latin typeface="New roman times "/>
                <a:ea typeface="Aptos" panose="020B0004020202020204" pitchFamily="34" charset="0"/>
                <a:cs typeface="Times New Roman" panose="02020603050405020304" pitchFamily="18" charset="0"/>
              </a:rPr>
              <a:t>nd roles, and the introduction of new formal processes and tools. </a:t>
            </a:r>
          </a:p>
          <a:p>
            <a:pPr marL="0" indent="0">
              <a:lnSpc>
                <a:spcPct val="100000"/>
              </a:lnSpc>
              <a:spcBef>
                <a:spcPts val="0"/>
              </a:spcBef>
              <a:buNone/>
            </a:pPr>
            <a:r>
              <a:rPr lang="en-GB" sz="2400" kern="0" dirty="0">
                <a:latin typeface="New roman times "/>
                <a:ea typeface="Aptos" panose="020B0004020202020204" pitchFamily="34" charset="0"/>
                <a:cs typeface="Times New Roman" panose="02020603050405020304" pitchFamily="18" charset="0"/>
              </a:rPr>
              <a:t>Organisations today are still using this structure.</a:t>
            </a:r>
            <a:endParaRPr lang="en-GB" sz="2400" kern="100" dirty="0">
              <a:effectLst/>
              <a:latin typeface="New roman times "/>
              <a:ea typeface="Aptos" panose="020B0004020202020204" pitchFamily="34" charset="0"/>
              <a:cs typeface="Times New Roman" panose="02020603050405020304" pitchFamily="18" charset="0"/>
            </a:endParaRPr>
          </a:p>
          <a:p>
            <a:pPr marL="0" indent="0">
              <a:buNone/>
            </a:pPr>
            <a:endParaRPr lang="en-GB" dirty="0"/>
          </a:p>
        </p:txBody>
      </p:sp>
      <p:sp>
        <p:nvSpPr>
          <p:cNvPr id="6" name="Content Placeholder 5">
            <a:extLst>
              <a:ext uri="{FF2B5EF4-FFF2-40B4-BE49-F238E27FC236}">
                <a16:creationId xmlns:a16="http://schemas.microsoft.com/office/drawing/2014/main" id="{222F349F-7C1A-622D-DCE2-4B5AB1A9F845}"/>
              </a:ext>
            </a:extLst>
          </p:cNvPr>
          <p:cNvSpPr>
            <a:spLocks noGrp="1"/>
          </p:cNvSpPr>
          <p:nvPr>
            <p:ph sz="quarter" idx="4"/>
          </p:nvPr>
        </p:nvSpPr>
        <p:spPr>
          <a:xfrm>
            <a:off x="6169024" y="1838632"/>
            <a:ext cx="5183188" cy="4351031"/>
          </a:xfrm>
        </p:spPr>
        <p:txBody>
          <a:bodyPr/>
          <a:lstStyle/>
          <a:p>
            <a:pPr marL="0" indent="0" algn="ctr">
              <a:buNone/>
            </a:pPr>
            <a:r>
              <a:rPr lang="en-GB" dirty="0"/>
              <a:t>What's Next for Change Management? </a:t>
            </a:r>
          </a:p>
        </p:txBody>
      </p:sp>
      <p:sp>
        <p:nvSpPr>
          <p:cNvPr id="7" name="Rectangle 1">
            <a:extLst>
              <a:ext uri="{FF2B5EF4-FFF2-40B4-BE49-F238E27FC236}">
                <a16:creationId xmlns:a16="http://schemas.microsoft.com/office/drawing/2014/main" id="{7C916DBE-DF7E-028B-2423-BDA28D663BA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(Guest, 2011)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9" name="Picture 8">
            <a:extLst>
              <a:ext uri="{FF2B5EF4-FFF2-40B4-BE49-F238E27FC236}">
                <a16:creationId xmlns:a16="http://schemas.microsoft.com/office/drawing/2014/main" id="{2045B5A2-71E8-5285-CE11-32EACAD5D756}"/>
              </a:ext>
            </a:extLst>
          </p:cNvPr>
          <p:cNvPicPr>
            <a:picLocks noChangeAspect="1"/>
          </p:cNvPicPr>
          <p:nvPr/>
        </p:nvPicPr>
        <p:blipFill>
          <a:blip r:embed="rId2"/>
          <a:stretch>
            <a:fillRect/>
          </a:stretch>
        </p:blipFill>
        <p:spPr>
          <a:xfrm>
            <a:off x="6169024" y="2654710"/>
            <a:ext cx="5183188" cy="3534952"/>
          </a:xfrm>
          <a:prstGeom prst="rect">
            <a:avLst/>
          </a:prstGeom>
        </p:spPr>
      </p:pic>
    </p:spTree>
    <p:extLst>
      <p:ext uri="{BB962C8B-B14F-4D97-AF65-F5344CB8AC3E}">
        <p14:creationId xmlns:p14="http://schemas.microsoft.com/office/powerpoint/2010/main" val="2120472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1F3C1-CD0F-9ED1-9C3F-F30DB62FFC1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1512332-A541-8FF4-FA67-2309FDEBFFE6}"/>
              </a:ext>
            </a:extLst>
          </p:cNvPr>
          <p:cNvSpPr>
            <a:spLocks noGrp="1"/>
          </p:cNvSpPr>
          <p:nvPr>
            <p:ph idx="1"/>
          </p:nvPr>
        </p:nvSpPr>
        <p:spPr>
          <a:xfrm>
            <a:off x="838200" y="2566219"/>
            <a:ext cx="10515600" cy="3610744"/>
          </a:xfrm>
        </p:spPr>
        <p:txBody>
          <a:bodyPr/>
          <a:lstStyle/>
          <a:p>
            <a:pPr marL="0" indent="0">
              <a:buNone/>
            </a:pPr>
            <a:endParaRPr lang="en-GB" dirty="0"/>
          </a:p>
          <a:p>
            <a:pPr marL="0" indent="0">
              <a:buNone/>
            </a:pPr>
            <a:r>
              <a:rPr lang="en-GB" dirty="0">
                <a:latin typeface="New roman times "/>
              </a:rPr>
              <a:t>It is suggested by authors and academics thar organisation will reach a state of advance organisational security, this is described as; </a:t>
            </a:r>
            <a:r>
              <a:rPr lang="en-GB" b="0" i="0" dirty="0">
                <a:solidFill>
                  <a:srgbClr val="1F1F1F"/>
                </a:solidFill>
                <a:effectLst/>
                <a:latin typeface="New roman times "/>
              </a:rPr>
              <a:t>Organisations that have reached an advanced level of maturity and </a:t>
            </a:r>
            <a:r>
              <a:rPr lang="en-GB" b="0" i="0" dirty="0">
                <a:solidFill>
                  <a:srgbClr val="040C28"/>
                </a:solidFill>
                <a:effectLst/>
                <a:latin typeface="New roman times "/>
              </a:rPr>
              <a:t>possess the ability to consistently transform challenges they encounter into advantageous opportunities </a:t>
            </a:r>
            <a:r>
              <a:rPr lang="en-GB" dirty="0">
                <a:effectLst/>
                <a:latin typeface="New roman times "/>
                <a:ea typeface="Aptos" panose="020B0004020202020204" pitchFamily="34" charset="0"/>
                <a:cs typeface="Times New Roman" panose="02020603050405020304" pitchFamily="18" charset="0"/>
              </a:rPr>
              <a:t>(Howard Hermes Consulting , 2023;</a:t>
            </a:r>
            <a:r>
              <a:rPr lang="en-GB" kern="0" dirty="0">
                <a:effectLst/>
                <a:latin typeface="New roman times "/>
                <a:ea typeface="Times New Roman" panose="02020603050405020304" pitchFamily="18" charset="0"/>
                <a:cs typeface="Times New Roman" panose="02020603050405020304" pitchFamily="18" charset="0"/>
              </a:rPr>
              <a:t>Mittal et al., 2018)</a:t>
            </a:r>
            <a:r>
              <a:rPr lang="en-GB" b="0" i="0" dirty="0">
                <a:solidFill>
                  <a:srgbClr val="040C28"/>
                </a:solidFill>
                <a:effectLst/>
                <a:latin typeface="New roman times "/>
              </a:rPr>
              <a:t>.</a:t>
            </a:r>
          </a:p>
          <a:p>
            <a:pPr marL="0" indent="0">
              <a:buNone/>
            </a:pPr>
            <a:endParaRPr lang="en-GB" dirty="0"/>
          </a:p>
        </p:txBody>
      </p:sp>
      <p:pic>
        <p:nvPicPr>
          <p:cNvPr id="5" name="Picture 4">
            <a:extLst>
              <a:ext uri="{FF2B5EF4-FFF2-40B4-BE49-F238E27FC236}">
                <a16:creationId xmlns:a16="http://schemas.microsoft.com/office/drawing/2014/main" id="{6AA41C96-9F12-F22E-354B-98D270360059}"/>
              </a:ext>
            </a:extLst>
          </p:cNvPr>
          <p:cNvPicPr>
            <a:picLocks noChangeAspect="1"/>
          </p:cNvPicPr>
          <p:nvPr/>
        </p:nvPicPr>
        <p:blipFill>
          <a:blip r:embed="rId2"/>
          <a:stretch>
            <a:fillRect/>
          </a:stretch>
        </p:blipFill>
        <p:spPr>
          <a:xfrm>
            <a:off x="838200" y="365125"/>
            <a:ext cx="10515600" cy="2201094"/>
          </a:xfrm>
          <a:prstGeom prst="rect">
            <a:avLst/>
          </a:prstGeom>
        </p:spPr>
      </p:pic>
    </p:spTree>
    <p:extLst>
      <p:ext uri="{BB962C8B-B14F-4D97-AF65-F5344CB8AC3E}">
        <p14:creationId xmlns:p14="http://schemas.microsoft.com/office/powerpoint/2010/main" val="1938843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697A9-1A65-ED44-510B-B8877A3F9FDB}"/>
              </a:ext>
            </a:extLst>
          </p:cNvPr>
          <p:cNvSpPr>
            <a:spLocks noGrp="1"/>
          </p:cNvSpPr>
          <p:nvPr>
            <p:ph type="title"/>
          </p:nvPr>
        </p:nvSpPr>
        <p:spPr>
          <a:xfrm>
            <a:off x="836612" y="457200"/>
            <a:ext cx="10518776" cy="530225"/>
          </a:xfrm>
        </p:spPr>
        <p:txBody>
          <a:bodyPr>
            <a:noAutofit/>
          </a:bodyPr>
          <a:lstStyle/>
          <a:p>
            <a:pPr algn="ctr"/>
            <a:r>
              <a:rPr lang="en-GB" sz="2800" kern="100" dirty="0">
                <a:effectLst/>
                <a:latin typeface="New roman times"/>
                <a:ea typeface="Aptos" panose="020B0004020202020204" pitchFamily="34" charset="0"/>
                <a:cs typeface="Times New Roman" panose="02020603050405020304" pitchFamily="18" charset="0"/>
              </a:rPr>
              <a:t>The T</a:t>
            </a:r>
            <a:r>
              <a:rPr lang="en-GB" sz="2800" kern="100" dirty="0">
                <a:latin typeface="New roman times"/>
                <a:ea typeface="Aptos" panose="020B0004020202020204" pitchFamily="34" charset="0"/>
                <a:cs typeface="Times New Roman" panose="02020603050405020304" pitchFamily="18" charset="0"/>
              </a:rPr>
              <a:t>ools </a:t>
            </a:r>
            <a:r>
              <a:rPr lang="en-GB" sz="2800" kern="100" dirty="0">
                <a:effectLst/>
                <a:latin typeface="New roman times"/>
                <a:ea typeface="Aptos" panose="020B0004020202020204" pitchFamily="34" charset="0"/>
                <a:cs typeface="Times New Roman" panose="02020603050405020304" pitchFamily="18" charset="0"/>
              </a:rPr>
              <a:t>of Change management models</a:t>
            </a:r>
            <a:endParaRPr lang="en-GB" sz="2800" dirty="0"/>
          </a:p>
        </p:txBody>
      </p:sp>
      <p:sp>
        <p:nvSpPr>
          <p:cNvPr id="3" name="Picture Placeholder 2">
            <a:extLst>
              <a:ext uri="{FF2B5EF4-FFF2-40B4-BE49-F238E27FC236}">
                <a16:creationId xmlns:a16="http://schemas.microsoft.com/office/drawing/2014/main" id="{555982BB-32F5-6F4A-9FC6-B0D3D7F3B396}"/>
              </a:ext>
            </a:extLst>
          </p:cNvPr>
          <p:cNvSpPr>
            <a:spLocks noGrp="1"/>
          </p:cNvSpPr>
          <p:nvPr>
            <p:ph type="pic" idx="1"/>
          </p:nvPr>
        </p:nvSpPr>
        <p:spPr/>
        <p:txBody>
          <a:bodyPr>
            <a:normAutofit lnSpcReduction="10000"/>
          </a:bodyPr>
          <a:lstStyle/>
          <a:p>
            <a:r>
              <a:rPr lang="en-GB" sz="2700" kern="100" dirty="0">
                <a:effectLst/>
                <a:latin typeface="New roman times"/>
                <a:ea typeface="Aptos" panose="020B0004020202020204" pitchFamily="34" charset="0"/>
                <a:cs typeface="Times New Roman" panose="02020603050405020304" pitchFamily="18" charset="0"/>
              </a:rPr>
              <a:t>Managers and strategists  in today’s leadership culture consider change management imperative to permit corporations to expand their profitability and interminable success. Human resources strategic teams are often called to assist to in these practices because of the legal and legislative principles within the UK (Tipton, 2024). However, you will find that not all countries are governed by this which will reflect in the style of leadership and the strategies used (</a:t>
            </a:r>
            <a:r>
              <a:rPr lang="en-GB" sz="2700" kern="100" dirty="0" err="1">
                <a:effectLst/>
                <a:latin typeface="New roman times"/>
                <a:ea typeface="Aptos" panose="020B0004020202020204" pitchFamily="34" charset="0"/>
                <a:cs typeface="Times New Roman" panose="02020603050405020304" pitchFamily="18" charset="0"/>
              </a:rPr>
              <a:t>Mizrak</a:t>
            </a:r>
            <a:r>
              <a:rPr lang="en-GB" sz="2700" kern="100" dirty="0">
                <a:effectLst/>
                <a:latin typeface="New roman times"/>
                <a:ea typeface="Aptos" panose="020B0004020202020204" pitchFamily="34" charset="0"/>
                <a:cs typeface="Times New Roman" panose="02020603050405020304" pitchFamily="18" charset="0"/>
              </a:rPr>
              <a:t>, 2023).</a:t>
            </a:r>
            <a:endParaRPr lang="en-GB" sz="27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Text Placeholder 3">
            <a:extLst>
              <a:ext uri="{FF2B5EF4-FFF2-40B4-BE49-F238E27FC236}">
                <a16:creationId xmlns:a16="http://schemas.microsoft.com/office/drawing/2014/main" id="{5253D9BB-2402-249B-C7D8-41491B455EA6}"/>
              </a:ext>
            </a:extLst>
          </p:cNvPr>
          <p:cNvSpPr>
            <a:spLocks noGrp="1"/>
          </p:cNvSpPr>
          <p:nvPr>
            <p:ph type="body" sz="half" idx="2"/>
          </p:nvPr>
        </p:nvSpPr>
        <p:spPr>
          <a:xfrm>
            <a:off x="839788" y="1111045"/>
            <a:ext cx="3932237" cy="4757943"/>
          </a:xfrm>
        </p:spPr>
        <p:txBody>
          <a:bodyPr/>
          <a:lstStyle/>
          <a:p>
            <a:endParaRPr lang="en-GB" dirty="0"/>
          </a:p>
        </p:txBody>
      </p:sp>
      <p:pic>
        <p:nvPicPr>
          <p:cNvPr id="5" name="Picture 4" descr="A person holding a pen&#10;&#10;Description automatically generated">
            <a:extLst>
              <a:ext uri="{FF2B5EF4-FFF2-40B4-BE49-F238E27FC236}">
                <a16:creationId xmlns:a16="http://schemas.microsoft.com/office/drawing/2014/main" id="{A6C9069B-4900-D055-3C05-43AFB6352C97}"/>
              </a:ext>
            </a:extLst>
          </p:cNvPr>
          <p:cNvPicPr>
            <a:picLocks noChangeAspect="1"/>
          </p:cNvPicPr>
          <p:nvPr/>
        </p:nvPicPr>
        <p:blipFill>
          <a:blip r:embed="rId2"/>
          <a:stretch>
            <a:fillRect/>
          </a:stretch>
        </p:blipFill>
        <p:spPr>
          <a:xfrm>
            <a:off x="836612" y="1111044"/>
            <a:ext cx="3935413" cy="4757943"/>
          </a:xfrm>
          <a:prstGeom prst="rect">
            <a:avLst/>
          </a:prstGeom>
        </p:spPr>
      </p:pic>
    </p:spTree>
    <p:extLst>
      <p:ext uri="{BB962C8B-B14F-4D97-AF65-F5344CB8AC3E}">
        <p14:creationId xmlns:p14="http://schemas.microsoft.com/office/powerpoint/2010/main" val="3613784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BA758-27E8-8D6A-BF7F-25795A05085A}"/>
              </a:ext>
            </a:extLst>
          </p:cNvPr>
          <p:cNvSpPr>
            <a:spLocks noGrp="1"/>
          </p:cNvSpPr>
          <p:nvPr>
            <p:ph type="title"/>
          </p:nvPr>
        </p:nvSpPr>
        <p:spPr>
          <a:xfrm>
            <a:off x="839788" y="457200"/>
            <a:ext cx="3932237" cy="530225"/>
          </a:xfrm>
        </p:spPr>
        <p:txBody>
          <a:bodyPr>
            <a:normAutofit fontScale="90000"/>
          </a:bodyPr>
          <a:lstStyle/>
          <a:p>
            <a:endParaRPr lang="en-GB" dirty="0"/>
          </a:p>
        </p:txBody>
      </p:sp>
      <p:sp>
        <p:nvSpPr>
          <p:cNvPr id="4" name="Text Placeholder 3">
            <a:extLst>
              <a:ext uri="{FF2B5EF4-FFF2-40B4-BE49-F238E27FC236}">
                <a16:creationId xmlns:a16="http://schemas.microsoft.com/office/drawing/2014/main" id="{36297524-CE25-3ADA-5361-6A2CF6AC641D}"/>
              </a:ext>
            </a:extLst>
          </p:cNvPr>
          <p:cNvSpPr>
            <a:spLocks noGrp="1"/>
          </p:cNvSpPr>
          <p:nvPr>
            <p:ph type="body" sz="half" idx="2"/>
          </p:nvPr>
        </p:nvSpPr>
        <p:spPr>
          <a:xfrm>
            <a:off x="839789" y="1288026"/>
            <a:ext cx="5600340" cy="4580962"/>
          </a:xfrm>
        </p:spPr>
        <p:txBody>
          <a:bodyPr/>
          <a:lstStyle/>
          <a:p>
            <a:r>
              <a:rPr lang="en-GB" sz="2800" kern="100" dirty="0">
                <a:effectLst/>
                <a:latin typeface="New roman times"/>
                <a:ea typeface="Aptos" panose="020B0004020202020204" pitchFamily="34" charset="0"/>
                <a:cs typeface="Times New Roman" panose="02020603050405020304" pitchFamily="18" charset="0"/>
              </a:rPr>
              <a:t>Authors such as </a:t>
            </a:r>
            <a:r>
              <a:rPr lang="en-GB" sz="2800" kern="100" dirty="0" err="1">
                <a:effectLst/>
                <a:latin typeface="New roman times"/>
                <a:ea typeface="Aptos" panose="020B0004020202020204" pitchFamily="34" charset="0"/>
                <a:cs typeface="Times New Roman" panose="02020603050405020304" pitchFamily="18" charset="0"/>
              </a:rPr>
              <a:t>Todnem</a:t>
            </a:r>
            <a:r>
              <a:rPr lang="en-GB" sz="2800" kern="100" dirty="0">
                <a:effectLst/>
                <a:latin typeface="New roman times"/>
                <a:ea typeface="Aptos" panose="020B0004020202020204" pitchFamily="34" charset="0"/>
                <a:cs typeface="Times New Roman" panose="02020603050405020304" pitchFamily="18" charset="0"/>
              </a:rPr>
              <a:t> (2005) reflect that “change management has been defined as ‘the process of continually renewing an organization’s direction, structure, and capabilities to serve the ever-changing needs of external and internal customers”</a:t>
            </a:r>
            <a:r>
              <a:rPr lang="en-GB" sz="2800" kern="0" dirty="0">
                <a:effectLst/>
                <a:latin typeface="New roman times"/>
                <a:ea typeface="Times New Roman" panose="02020603050405020304" pitchFamily="18" charset="0"/>
                <a:cs typeface="Times New Roman" panose="02020603050405020304" pitchFamily="18" charset="0"/>
              </a:rPr>
              <a:t> (Moran and Brightman, 2001 pp.111; </a:t>
            </a:r>
            <a:r>
              <a:rPr lang="en-GB" sz="2800" kern="100" dirty="0" err="1">
                <a:effectLst/>
                <a:latin typeface="New roman times"/>
                <a:ea typeface="Aptos" panose="020B0004020202020204" pitchFamily="34" charset="0"/>
                <a:cs typeface="Times New Roman" panose="02020603050405020304" pitchFamily="18" charset="0"/>
              </a:rPr>
              <a:t>Todnem</a:t>
            </a:r>
            <a:r>
              <a:rPr lang="en-GB" sz="2800" kern="100" dirty="0">
                <a:effectLst/>
                <a:latin typeface="New roman times"/>
                <a:ea typeface="Aptos" panose="020B0004020202020204" pitchFamily="34" charset="0"/>
                <a:cs typeface="Times New Roman" panose="02020603050405020304" pitchFamily="18" charset="0"/>
              </a:rPr>
              <a:t>, 2005 pp. 369).</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pic>
        <p:nvPicPr>
          <p:cNvPr id="5" name="Video 4" descr="Ferris Wheel With Colourful Lights">
            <a:extLst>
              <a:ext uri="{FF2B5EF4-FFF2-40B4-BE49-F238E27FC236}">
                <a16:creationId xmlns:a16="http://schemas.microsoft.com/office/drawing/2014/main" id="{51032C24-4549-77F2-D423-4501EFF0DAA6}"/>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rotWithShape="1">
          <a:blip r:embed="rId4">
            <a:alphaModFix/>
          </a:blip>
          <a:srcRect l="24752" r="24752"/>
          <a:stretch/>
        </p:blipFill>
        <p:spPr>
          <a:xfrm>
            <a:off x="6626942" y="987425"/>
            <a:ext cx="4728446" cy="4873625"/>
          </a:xfrm>
          <a:prstGeom prst="rect">
            <a:avLst/>
          </a:prstGeom>
        </p:spPr>
      </p:pic>
    </p:spTree>
    <p:extLst>
      <p:ext uri="{BB962C8B-B14F-4D97-AF65-F5344CB8AC3E}">
        <p14:creationId xmlns:p14="http://schemas.microsoft.com/office/powerpoint/2010/main" val="3909504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3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00249-5B5D-8D76-5480-FB2EEF3A699D}"/>
              </a:ext>
            </a:extLst>
          </p:cNvPr>
          <p:cNvSpPr>
            <a:spLocks noGrp="1"/>
          </p:cNvSpPr>
          <p:nvPr>
            <p:ph type="title"/>
          </p:nvPr>
        </p:nvSpPr>
        <p:spPr>
          <a:xfrm>
            <a:off x="839788" y="457200"/>
            <a:ext cx="3932237" cy="417871"/>
          </a:xfrm>
        </p:spPr>
        <p:txBody>
          <a:bodyPr>
            <a:normAutofit fontScale="90000"/>
          </a:bodyPr>
          <a:lstStyle/>
          <a:p>
            <a:endParaRPr lang="en-GB" dirty="0"/>
          </a:p>
        </p:txBody>
      </p:sp>
      <p:pic>
        <p:nvPicPr>
          <p:cNvPr id="8" name="Picture Placeholder 7">
            <a:extLst>
              <a:ext uri="{FF2B5EF4-FFF2-40B4-BE49-F238E27FC236}">
                <a16:creationId xmlns:a16="http://schemas.microsoft.com/office/drawing/2014/main" id="{01C5F990-A4CD-475A-6007-2B00FB955535}"/>
              </a:ext>
            </a:extLst>
          </p:cNvPr>
          <p:cNvPicPr>
            <a:picLocks noGrp="1" noChangeAspect="1"/>
          </p:cNvPicPr>
          <p:nvPr>
            <p:ph type="pic" idx="1"/>
          </p:nvPr>
        </p:nvPicPr>
        <p:blipFill>
          <a:blip r:embed="rId2"/>
          <a:srcRect l="11668" r="11668"/>
          <a:stretch/>
        </p:blipFill>
        <p:spPr/>
      </p:pic>
      <p:sp>
        <p:nvSpPr>
          <p:cNvPr id="4" name="Text Placeholder 3">
            <a:extLst>
              <a:ext uri="{FF2B5EF4-FFF2-40B4-BE49-F238E27FC236}">
                <a16:creationId xmlns:a16="http://schemas.microsoft.com/office/drawing/2014/main" id="{7C42FC53-5B36-21BB-3D82-476AB5A6E250}"/>
              </a:ext>
            </a:extLst>
          </p:cNvPr>
          <p:cNvSpPr>
            <a:spLocks noGrp="1"/>
          </p:cNvSpPr>
          <p:nvPr>
            <p:ph type="body" sz="half" idx="2"/>
          </p:nvPr>
        </p:nvSpPr>
        <p:spPr>
          <a:xfrm>
            <a:off x="836612" y="987424"/>
            <a:ext cx="3932237" cy="4970923"/>
          </a:xfrm>
        </p:spPr>
        <p:txBody>
          <a:bodyPr/>
          <a:lstStyle/>
          <a:p>
            <a:endParaRPr lang="en-GB" dirty="0"/>
          </a:p>
        </p:txBody>
      </p:sp>
      <p:sp>
        <p:nvSpPr>
          <p:cNvPr id="6" name="TextBox 5">
            <a:extLst>
              <a:ext uri="{FF2B5EF4-FFF2-40B4-BE49-F238E27FC236}">
                <a16:creationId xmlns:a16="http://schemas.microsoft.com/office/drawing/2014/main" id="{F23F33AE-3B81-64A8-0975-2B9A6C210E8B}"/>
              </a:ext>
            </a:extLst>
          </p:cNvPr>
          <p:cNvSpPr txBox="1"/>
          <p:nvPr/>
        </p:nvSpPr>
        <p:spPr>
          <a:xfrm>
            <a:off x="874352" y="1374550"/>
            <a:ext cx="3856755" cy="3791166"/>
          </a:xfrm>
          <a:prstGeom prst="rect">
            <a:avLst/>
          </a:prstGeom>
          <a:noFill/>
        </p:spPr>
        <p:txBody>
          <a:bodyPr wrap="square">
            <a:spAutoFit/>
          </a:bodyPr>
          <a:lstStyle/>
          <a:p>
            <a:pPr>
              <a:lnSpc>
                <a:spcPct val="150000"/>
              </a:lnSpc>
              <a:spcAft>
                <a:spcPts val="800"/>
              </a:spcAft>
            </a:pPr>
            <a:r>
              <a:rPr lang="en-GB" sz="1800" kern="0" dirty="0">
                <a:effectLst/>
                <a:latin typeface="New roman times"/>
                <a:ea typeface="Times New Roman" panose="02020603050405020304" pitchFamily="18" charset="0"/>
                <a:cs typeface="Times New Roman" panose="02020603050405020304" pitchFamily="18" charset="0"/>
              </a:rPr>
              <a:t>Cameron and Green (2020, pp.1–495)  suggest that strategist’s use a myriad of user-friendly tools available to leadership teams worldwide. These include the use of artificial intelligence platforms that use change management models as the core identifier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a:effectLst/>
                <a:latin typeface="New roman times"/>
                <a:ea typeface="Times New Roman" panose="02020603050405020304" pitchFamily="18" charset="0"/>
                <a:cs typeface="Times New Roman" panose="02020603050405020304" pitchFamily="18" charset="0"/>
              </a:rPr>
              <a:t>(Cameron and Green, 2020, pp.1–495).</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08963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E6178-7EC5-CA2D-0385-B56EA2ED9C81}"/>
              </a:ext>
            </a:extLst>
          </p:cNvPr>
          <p:cNvSpPr>
            <a:spLocks noGrp="1"/>
          </p:cNvSpPr>
          <p:nvPr>
            <p:ph type="title"/>
          </p:nvPr>
        </p:nvSpPr>
        <p:spPr>
          <a:xfrm>
            <a:off x="831850" y="521110"/>
            <a:ext cx="10515600" cy="4041365"/>
          </a:xfrm>
        </p:spPr>
        <p:txBody>
          <a:bodyPr/>
          <a:lstStyle/>
          <a:p>
            <a:endParaRPr lang="en-GB" dirty="0"/>
          </a:p>
        </p:txBody>
      </p:sp>
      <p:sp>
        <p:nvSpPr>
          <p:cNvPr id="3" name="Text Placeholder 2">
            <a:extLst>
              <a:ext uri="{FF2B5EF4-FFF2-40B4-BE49-F238E27FC236}">
                <a16:creationId xmlns:a16="http://schemas.microsoft.com/office/drawing/2014/main" id="{CE51B58C-B7D4-B7D0-D857-F26202D478CE}"/>
              </a:ext>
            </a:extLst>
          </p:cNvPr>
          <p:cNvSpPr>
            <a:spLocks noGrp="1"/>
          </p:cNvSpPr>
          <p:nvPr>
            <p:ph type="body" idx="1"/>
          </p:nvPr>
        </p:nvSpPr>
        <p:spPr/>
        <p:txBody>
          <a:bodyPr/>
          <a:lstStyle/>
          <a:p>
            <a:r>
              <a:rPr lang="en-GB" sz="1800" kern="0" dirty="0">
                <a:effectLst/>
                <a:latin typeface="New roman times"/>
                <a:ea typeface="Times New Roman" panose="02020603050405020304" pitchFamily="18" charset="0"/>
                <a:cs typeface="Times New Roman" panose="02020603050405020304" pitchFamily="18" charset="0"/>
              </a:rPr>
              <a:t>Most AI change management platforms incorporate some form of change management model, for example “</a:t>
            </a:r>
            <a:r>
              <a:rPr lang="en-GB" sz="1800" kern="100" dirty="0">
                <a:effectLst/>
                <a:latin typeface="New roman times"/>
                <a:ea typeface="Aptos" panose="020B0004020202020204" pitchFamily="34" charset="0"/>
                <a:cs typeface="Times New Roman" panose="02020603050405020304" pitchFamily="18" charset="0"/>
              </a:rPr>
              <a:t>The ADKAR Model”  invented by Hiatt in 2006 (Anderson, 2024</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100" dirty="0">
                <a:effectLst/>
                <a:latin typeface="New roman times"/>
                <a:ea typeface="Aptos" panose="020B0004020202020204" pitchFamily="34" charset="0"/>
                <a:cs typeface="Times New Roman" panose="02020603050405020304" pitchFamily="18" charset="0"/>
              </a:rPr>
              <a:t>Hiatt, 2006, pp.1–145) are Widley used by companies such as Tesco and IBM when implement new structures and changes in the UK (Team </a:t>
            </a:r>
            <a:r>
              <a:rPr lang="en-GB" sz="1800" kern="100" dirty="0" err="1">
                <a:effectLst/>
                <a:latin typeface="New roman times"/>
                <a:ea typeface="Aptos" panose="020B0004020202020204" pitchFamily="34" charset="0"/>
                <a:cs typeface="Times New Roman" panose="02020603050405020304" pitchFamily="18" charset="0"/>
              </a:rPr>
              <a:t>Apty</a:t>
            </a:r>
            <a:r>
              <a:rPr lang="en-GB" sz="1800" kern="100" dirty="0">
                <a:effectLst/>
                <a:latin typeface="New roman times"/>
                <a:ea typeface="Aptos" panose="020B0004020202020204" pitchFamily="34" charset="0"/>
                <a:cs typeface="Times New Roman" panose="02020603050405020304" pitchFamily="18" charset="0"/>
              </a:rPr>
              <a:t>, 2022). </a:t>
            </a:r>
            <a:r>
              <a:rPr lang="en-GB" sz="1800" kern="100" dirty="0">
                <a:latin typeface="New roman times"/>
                <a:ea typeface="Aptos" panose="020B0004020202020204" pitchFamily="34" charset="0"/>
                <a:cs typeface="Times New Roman" panose="02020603050405020304" pitchFamily="18" charset="0"/>
              </a:rPr>
              <a:t>T</a:t>
            </a:r>
            <a:r>
              <a:rPr lang="en-GB" sz="1800" kern="100" dirty="0">
                <a:effectLst/>
                <a:latin typeface="New roman times"/>
                <a:ea typeface="Aptos" panose="020B0004020202020204" pitchFamily="34" charset="0"/>
                <a:cs typeface="Times New Roman" panose="02020603050405020304" pitchFamily="18" charset="0"/>
              </a:rPr>
              <a:t>here are concerns around some of the features held within the AI with many practitioners preferring to abstain from using these platforms in favour of the more traditional approach</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100" dirty="0">
                <a:effectLst/>
                <a:latin typeface="New roman times"/>
                <a:ea typeface="Aptos" panose="020B0004020202020204" pitchFamily="34" charset="0"/>
                <a:cs typeface="Times New Roman" panose="02020603050405020304" pitchFamily="18" charset="0"/>
              </a:rPr>
              <a:t>(Anderson, 2024).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Rectangle 1">
            <a:extLst>
              <a:ext uri="{FF2B5EF4-FFF2-40B4-BE49-F238E27FC236}">
                <a16:creationId xmlns:a16="http://schemas.microsoft.com/office/drawing/2014/main" id="{F9F2B52D-E779-D147-A1EF-51392CBAB9E7}"/>
              </a:ext>
            </a:extLst>
          </p:cNvPr>
          <p:cNvSpPr>
            <a:spLocks noChangeArrowheads="1"/>
          </p:cNvSpPr>
          <p:nvPr/>
        </p:nvSpPr>
        <p:spPr bwMode="auto">
          <a:xfrm flipH="1" flipV="1">
            <a:off x="-201561" y="-392191"/>
            <a:ext cx="20156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339EB735-3F11-BEB2-B5E2-71905EABE833}"/>
              </a:ext>
            </a:extLst>
          </p:cNvPr>
          <p:cNvSpPr>
            <a:spLocks noChangeArrowheads="1"/>
          </p:cNvSpPr>
          <p:nvPr/>
        </p:nvSpPr>
        <p:spPr bwMode="auto">
          <a:xfrm>
            <a:off x="-201561" y="-153247"/>
            <a:ext cx="23596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B29CAAFB-E3C9-8032-5527-F023B05DCBC3}"/>
              </a:ext>
            </a:extLst>
          </p:cNvPr>
          <p:cNvPicPr>
            <a:picLocks noChangeAspect="1"/>
          </p:cNvPicPr>
          <p:nvPr/>
        </p:nvPicPr>
        <p:blipFill>
          <a:blip r:embed="rId2"/>
          <a:stretch>
            <a:fillRect/>
          </a:stretch>
        </p:blipFill>
        <p:spPr>
          <a:xfrm>
            <a:off x="831850" y="506365"/>
            <a:ext cx="10515600" cy="4083098"/>
          </a:xfrm>
          <a:prstGeom prst="rect">
            <a:avLst/>
          </a:prstGeom>
        </p:spPr>
      </p:pic>
    </p:spTree>
    <p:extLst>
      <p:ext uri="{BB962C8B-B14F-4D97-AF65-F5344CB8AC3E}">
        <p14:creationId xmlns:p14="http://schemas.microsoft.com/office/powerpoint/2010/main" val="15960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13680-FE3F-D437-46C2-BFEBB6D78F1C}"/>
              </a:ext>
            </a:extLst>
          </p:cNvPr>
          <p:cNvSpPr>
            <a:spLocks noGrp="1"/>
          </p:cNvSpPr>
          <p:nvPr>
            <p:ph type="title"/>
          </p:nvPr>
        </p:nvSpPr>
        <p:spPr/>
        <p:txBody>
          <a:bodyPr/>
          <a:lstStyle/>
          <a:p>
            <a:pPr algn="ctr"/>
            <a:r>
              <a:rPr lang="en-GB" dirty="0"/>
              <a:t>What does a change management Model do?</a:t>
            </a:r>
          </a:p>
        </p:txBody>
      </p:sp>
      <p:sp>
        <p:nvSpPr>
          <p:cNvPr id="3" name="Content Placeholder 2">
            <a:extLst>
              <a:ext uri="{FF2B5EF4-FFF2-40B4-BE49-F238E27FC236}">
                <a16:creationId xmlns:a16="http://schemas.microsoft.com/office/drawing/2014/main" id="{5B25A041-E9D4-EF88-7C23-020DA9A31082}"/>
              </a:ext>
            </a:extLst>
          </p:cNvPr>
          <p:cNvSpPr>
            <a:spLocks noGrp="1"/>
          </p:cNvSpPr>
          <p:nvPr>
            <p:ph idx="1"/>
          </p:nvPr>
        </p:nvSpPr>
        <p:spPr/>
        <p:txBody>
          <a:bodyPr>
            <a:normAutofit lnSpcReduction="10000"/>
          </a:bodyPr>
          <a:lstStyle/>
          <a:p>
            <a:r>
              <a:rPr lang="en-GB" kern="100" dirty="0">
                <a:effectLst/>
                <a:latin typeface="New roman times"/>
                <a:ea typeface="Aptos" panose="020B0004020202020204" pitchFamily="34" charset="0"/>
                <a:cs typeface="Times New Roman" panose="02020603050405020304" pitchFamily="18" charset="0"/>
              </a:rPr>
              <a:t>The change management model is a tool that fundamentally contributes to guiding leaders and managers through a period of transition. It assists in distinguishing impending obstruction and opposition before it manifests allowing leadership and HR teams to deal with it before the actuality of the strategy or development. </a:t>
            </a:r>
          </a:p>
          <a:p>
            <a:r>
              <a:rPr lang="en-GB" kern="100" dirty="0">
                <a:effectLst/>
                <a:latin typeface="New roman times"/>
                <a:ea typeface="Aptos" panose="020B0004020202020204" pitchFamily="34" charset="0"/>
                <a:cs typeface="Times New Roman" panose="02020603050405020304" pitchFamily="18" charset="0"/>
              </a:rPr>
              <a:t>By using a change management model,  it is indicated that the leadership team or gate keeper create a communication network allowing the strategy to become a shared idea with a collective goal. This then aligns the collaboration to achieve the result (</a:t>
            </a:r>
            <a:r>
              <a:rPr lang="en-GB" kern="0" dirty="0">
                <a:effectLst/>
                <a:latin typeface="New roman times"/>
                <a:ea typeface="Times New Roman" panose="02020603050405020304" pitchFamily="18" charset="0"/>
                <a:cs typeface="Times New Roman" panose="02020603050405020304" pitchFamily="18" charset="0"/>
              </a:rPr>
              <a:t>Cameron and Green, 2020, pp.1–495; </a:t>
            </a:r>
            <a:r>
              <a:rPr lang="en-GB" kern="100" dirty="0">
                <a:effectLst/>
                <a:latin typeface="New roman times"/>
                <a:ea typeface="Aptos" panose="020B0004020202020204" pitchFamily="34" charset="0"/>
                <a:cs typeface="Times New Roman" panose="02020603050405020304" pitchFamily="18" charset="0"/>
              </a:rPr>
              <a:t>Forbes Councils, 2022; Hiatt, 2006, pp.1–144; Moran and Brightman, 2001).</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45562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BB02B-3C2A-F347-D735-DECDA208CFA1}"/>
              </a:ext>
            </a:extLst>
          </p:cNvPr>
          <p:cNvSpPr>
            <a:spLocks noGrp="1"/>
          </p:cNvSpPr>
          <p:nvPr>
            <p:ph type="title"/>
          </p:nvPr>
        </p:nvSpPr>
        <p:spPr/>
        <p:txBody>
          <a:bodyPr>
            <a:noAutofit/>
          </a:bodyPr>
          <a:lstStyle/>
          <a:p>
            <a:pPr algn="ctr"/>
            <a:r>
              <a:rPr lang="en-GB" sz="4800" kern="100" dirty="0">
                <a:effectLst/>
                <a:latin typeface="New roman times"/>
                <a:ea typeface="Aptos" panose="020B0004020202020204" pitchFamily="34" charset="0"/>
                <a:cs typeface="Times New Roman" panose="02020603050405020304" pitchFamily="18" charset="0"/>
              </a:rPr>
              <a:t>How do we achieve this?</a:t>
            </a:r>
            <a:br>
              <a:rPr lang="en-GB" sz="4800" kern="100" dirty="0">
                <a:effectLst/>
                <a:latin typeface="Aptos" panose="020B0004020202020204" pitchFamily="34" charset="0"/>
                <a:ea typeface="Aptos" panose="020B0004020202020204" pitchFamily="34" charset="0"/>
                <a:cs typeface="Times New Roman" panose="02020603050405020304" pitchFamily="18" charset="0"/>
              </a:rPr>
            </a:br>
            <a:endParaRPr lang="en-GB" sz="4800" dirty="0"/>
          </a:p>
        </p:txBody>
      </p:sp>
      <p:sp>
        <p:nvSpPr>
          <p:cNvPr id="3" name="Content Placeholder 2">
            <a:extLst>
              <a:ext uri="{FF2B5EF4-FFF2-40B4-BE49-F238E27FC236}">
                <a16:creationId xmlns:a16="http://schemas.microsoft.com/office/drawing/2014/main" id="{3C45A3E8-972A-7CC2-B71C-7589DB5D3F54}"/>
              </a:ext>
            </a:extLst>
          </p:cNvPr>
          <p:cNvSpPr>
            <a:spLocks noGrp="1"/>
          </p:cNvSpPr>
          <p:nvPr>
            <p:ph idx="1"/>
          </p:nvPr>
        </p:nvSpPr>
        <p:spPr/>
        <p:txBody>
          <a:bodyPr>
            <a:normAutofit lnSpcReduction="10000"/>
          </a:bodyPr>
          <a:lstStyle/>
          <a:p>
            <a:pPr marL="0" indent="0">
              <a:buNone/>
            </a:pPr>
            <a:r>
              <a:rPr lang="en-GB" kern="100" dirty="0">
                <a:effectLst/>
                <a:latin typeface="New roman times"/>
                <a:ea typeface="Aptos" panose="020B0004020202020204" pitchFamily="34" charset="0"/>
                <a:cs typeface="Times New Roman" panose="02020603050405020304" pitchFamily="18" charset="0"/>
              </a:rPr>
              <a:t>The models work on different principles , however, if by comparing them side by side you will begin to distinguish that they all have certain identifiers that they share.  These can be recognised as:</a:t>
            </a:r>
          </a:p>
          <a:p>
            <a:r>
              <a:rPr lang="en-GB" kern="100" dirty="0">
                <a:effectLst/>
                <a:latin typeface="New roman times"/>
                <a:ea typeface="Aptos" panose="020B0004020202020204" pitchFamily="34" charset="0"/>
                <a:cs typeface="Times New Roman" panose="02020603050405020304" pitchFamily="18" charset="0"/>
              </a:rPr>
              <a:t>External Environment – Outside influences, like market trends and regulations.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r>
              <a:rPr lang="en-GB" kern="100" dirty="0">
                <a:effectLst/>
                <a:latin typeface="New roman times"/>
                <a:ea typeface="Aptos" panose="020B0004020202020204" pitchFamily="34" charset="0"/>
                <a:cs typeface="Times New Roman" panose="02020603050405020304" pitchFamily="18" charset="0"/>
              </a:rPr>
              <a:t>Mission and Strategy – The purpose and detailed change management plan to achieve goals.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r>
              <a:rPr lang="en-GB" kern="100" dirty="0">
                <a:effectLst/>
                <a:latin typeface="New roman times"/>
                <a:ea typeface="Aptos" panose="020B0004020202020204" pitchFamily="34" charset="0"/>
                <a:cs typeface="Times New Roman" panose="02020603050405020304" pitchFamily="18" charset="0"/>
              </a:rPr>
              <a:t>Leadership – How business leaders guide and motivate the organization.</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r>
              <a:rPr lang="en-GB" kern="100" dirty="0">
                <a:effectLst/>
                <a:latin typeface="New roman times"/>
                <a:ea typeface="Aptos" panose="020B0004020202020204" pitchFamily="34" charset="0"/>
                <a:cs typeface="Times New Roman" panose="02020603050405020304" pitchFamily="18" charset="0"/>
              </a:rPr>
              <a:t>Organizational Culture – Shared values and norms.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894588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96698-5DAE-870B-8F42-171AE4C958F2}"/>
              </a:ext>
            </a:extLst>
          </p:cNvPr>
          <p:cNvSpPr>
            <a:spLocks noGrp="1"/>
          </p:cNvSpPr>
          <p:nvPr>
            <p:ph type="title"/>
          </p:nvPr>
        </p:nvSpPr>
        <p:spPr/>
        <p:txBody>
          <a:bodyPr>
            <a:noAutofit/>
          </a:bodyPr>
          <a:lstStyle/>
          <a:p>
            <a:pPr algn="ctr"/>
            <a:r>
              <a:rPr lang="en-GB" sz="3200" kern="100" dirty="0">
                <a:effectLst/>
                <a:latin typeface="New roman times"/>
                <a:ea typeface="Aptos" panose="020B0004020202020204" pitchFamily="34" charset="0"/>
                <a:cs typeface="Times New Roman" panose="02020603050405020304" pitchFamily="18" charset="0"/>
              </a:rPr>
              <a:t>This is a very basic generic model for change that is not based on any style.</a:t>
            </a:r>
            <a:br>
              <a:rPr lang="en-GB" sz="3200" kern="100" dirty="0">
                <a:effectLst/>
                <a:latin typeface="Aptos" panose="020B0004020202020204" pitchFamily="34" charset="0"/>
                <a:ea typeface="Aptos" panose="020B0004020202020204" pitchFamily="34" charset="0"/>
                <a:cs typeface="Times New Roman" panose="02020603050405020304" pitchFamily="18" charset="0"/>
              </a:rPr>
            </a:br>
            <a:endParaRPr lang="en-GB" sz="3200" dirty="0"/>
          </a:p>
        </p:txBody>
      </p:sp>
      <p:pic>
        <p:nvPicPr>
          <p:cNvPr id="3" name="Picture 2" descr="A diagram of a change&#10;&#10;Description automatically generated">
            <a:extLst>
              <a:ext uri="{FF2B5EF4-FFF2-40B4-BE49-F238E27FC236}">
                <a16:creationId xmlns:a16="http://schemas.microsoft.com/office/drawing/2014/main" id="{E4499260-7678-1E69-805E-8E974F11EC91}"/>
              </a:ext>
            </a:extLst>
          </p:cNvPr>
          <p:cNvPicPr>
            <a:picLocks noChangeAspect="1"/>
          </p:cNvPicPr>
          <p:nvPr/>
        </p:nvPicPr>
        <p:blipFill>
          <a:blip r:embed="rId2"/>
          <a:stretch>
            <a:fillRect/>
          </a:stretch>
        </p:blipFill>
        <p:spPr>
          <a:xfrm>
            <a:off x="2227007" y="2463862"/>
            <a:ext cx="7615083" cy="3504320"/>
          </a:xfrm>
          <a:prstGeom prst="rect">
            <a:avLst/>
          </a:prstGeom>
        </p:spPr>
      </p:pic>
      <p:sp>
        <p:nvSpPr>
          <p:cNvPr id="5" name="TextBox 4">
            <a:extLst>
              <a:ext uri="{FF2B5EF4-FFF2-40B4-BE49-F238E27FC236}">
                <a16:creationId xmlns:a16="http://schemas.microsoft.com/office/drawing/2014/main" id="{68887A89-1166-C35A-2092-E84FA68F1E3D}"/>
              </a:ext>
            </a:extLst>
          </p:cNvPr>
          <p:cNvSpPr txBox="1"/>
          <p:nvPr/>
        </p:nvSpPr>
        <p:spPr>
          <a:xfrm>
            <a:off x="1307690" y="1690688"/>
            <a:ext cx="9842091" cy="467179"/>
          </a:xfrm>
          <a:prstGeom prst="rect">
            <a:avLst/>
          </a:prstGeom>
          <a:noFill/>
        </p:spPr>
        <p:txBody>
          <a:bodyPr wrap="square">
            <a:spAutoFit/>
          </a:bodyPr>
          <a:lstStyle/>
          <a:p>
            <a:pPr algn="ctr">
              <a:lnSpc>
                <a:spcPct val="150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However, is does demonstrate like all the other available models that communication is key.</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02567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5E021-E2C9-6623-3678-136047EE8960}"/>
              </a:ext>
            </a:extLst>
          </p:cNvPr>
          <p:cNvSpPr>
            <a:spLocks noGrp="1"/>
          </p:cNvSpPr>
          <p:nvPr>
            <p:ph type="title"/>
          </p:nvPr>
        </p:nvSpPr>
        <p:spPr/>
        <p:txBody>
          <a:bodyPr>
            <a:normAutofit fontScale="90000"/>
          </a:bodyPr>
          <a:lstStyle/>
          <a:p>
            <a:r>
              <a:rPr lang="en-GB" dirty="0"/>
              <a:t>We would like to introduce you too four examples of the more popular change management Models </a:t>
            </a:r>
          </a:p>
        </p:txBody>
      </p:sp>
      <p:sp>
        <p:nvSpPr>
          <p:cNvPr id="3" name="Content Placeholder 2">
            <a:extLst>
              <a:ext uri="{FF2B5EF4-FFF2-40B4-BE49-F238E27FC236}">
                <a16:creationId xmlns:a16="http://schemas.microsoft.com/office/drawing/2014/main" id="{01EFD831-C740-D965-092C-0A923E965FD5}"/>
              </a:ext>
            </a:extLst>
          </p:cNvPr>
          <p:cNvSpPr>
            <a:spLocks noGrp="1"/>
          </p:cNvSpPr>
          <p:nvPr>
            <p:ph sz="half" idx="1"/>
          </p:nvPr>
        </p:nvSpPr>
        <p:spPr/>
        <p:txBody>
          <a:bodyPr/>
          <a:lstStyle/>
          <a:p>
            <a:pPr marL="0" indent="0">
              <a:lnSpc>
                <a:spcPct val="150000"/>
              </a:lnSpc>
              <a:spcAft>
                <a:spcPts val="800"/>
              </a:spcAft>
              <a:buNone/>
            </a:pPr>
            <a:r>
              <a:rPr lang="en-GB" sz="1800" kern="100" dirty="0">
                <a:effectLst/>
                <a:latin typeface="New roman times"/>
                <a:ea typeface="Aptos" panose="020B0004020202020204" pitchFamily="34" charset="0"/>
                <a:cs typeface="Times New Roman" panose="02020603050405020304" pitchFamily="18" charset="0"/>
              </a:rPr>
              <a:t>The ADKAR Model (Hiatt, 2006, pp.1–144)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The ADKAR Model is a goal-oriented change management model that focuses on managing change at the individual level. ADKAR stands for Awareness, Desire, Knowledge, Ability, and Reinforcement, representing the five key stages individuals must go through to adopt and sustain change successfully (Hiatt, 2006, pp.1–144)</a:t>
            </a:r>
            <a:r>
              <a:rPr lang="en-GB" sz="1800" kern="100" dirty="0">
                <a:latin typeface="Aptos" panose="020B00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pic>
        <p:nvPicPr>
          <p:cNvPr id="7" name="Content Placeholder 6">
            <a:extLst>
              <a:ext uri="{FF2B5EF4-FFF2-40B4-BE49-F238E27FC236}">
                <a16:creationId xmlns:a16="http://schemas.microsoft.com/office/drawing/2014/main" id="{EC3A858F-291B-119B-8519-0DC96C92A403}"/>
              </a:ext>
            </a:extLst>
          </p:cNvPr>
          <p:cNvPicPr>
            <a:picLocks noGrp="1" noChangeAspect="1"/>
          </p:cNvPicPr>
          <p:nvPr>
            <p:ph sz="half" idx="2"/>
          </p:nvPr>
        </p:nvPicPr>
        <p:blipFill>
          <a:blip r:embed="rId2"/>
          <a:stretch>
            <a:fillRect/>
          </a:stretch>
        </p:blipFill>
        <p:spPr bwMode="auto">
          <a:xfrm>
            <a:off x="6558116" y="1825625"/>
            <a:ext cx="4601497" cy="42310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93692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58491-DAF7-B3F9-16E1-9E8BF9EA36DC}"/>
              </a:ext>
            </a:extLst>
          </p:cNvPr>
          <p:cNvSpPr>
            <a:spLocks noGrp="1"/>
          </p:cNvSpPr>
          <p:nvPr>
            <p:ph type="title"/>
          </p:nvPr>
        </p:nvSpPr>
        <p:spPr/>
        <p:txBody>
          <a:bodyPr/>
          <a:lstStyle/>
          <a:p>
            <a:r>
              <a:rPr lang="en-GB" sz="4400" kern="100" dirty="0">
                <a:effectLst/>
                <a:latin typeface="New roman times"/>
                <a:ea typeface="Aptos" panose="020B0004020202020204" pitchFamily="34" charset="0"/>
                <a:cs typeface="Times New Roman" panose="02020603050405020304" pitchFamily="18" charset="0"/>
              </a:rPr>
              <a:t>The ADKAR Model (Hiatt, 2006, pp.1–144)</a:t>
            </a: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069DE56-091C-D9B7-4B9A-16B9F7A4A553}"/>
              </a:ext>
            </a:extLst>
          </p:cNvPr>
          <p:cNvSpPr>
            <a:spLocks noGrp="1"/>
          </p:cNvSpPr>
          <p:nvPr>
            <p:ph idx="1"/>
          </p:nvPr>
        </p:nvSpPr>
        <p:spPr/>
        <p:txBody>
          <a:bodyPr>
            <a:normAutofit fontScale="70000" lnSpcReduction="20000"/>
          </a:bodyPr>
          <a:lstStyle/>
          <a:p>
            <a:pPr marL="0" indent="0">
              <a:lnSpc>
                <a:spcPct val="120000"/>
              </a:lnSpc>
              <a:spcBef>
                <a:spcPts val="0"/>
              </a:spcBef>
              <a:buNone/>
            </a:pPr>
            <a:r>
              <a:rPr lang="en-GB" sz="3100" kern="100" dirty="0">
                <a:effectLst/>
                <a:latin typeface="New roman times "/>
                <a:ea typeface="Aptos" panose="020B0004020202020204" pitchFamily="34" charset="0"/>
                <a:cs typeface="Times New Roman" panose="02020603050405020304" pitchFamily="18" charset="0"/>
              </a:rPr>
              <a:t>The five key stages are:-</a:t>
            </a:r>
          </a:p>
          <a:p>
            <a:pPr marL="342900" lvl="0" indent="-342900">
              <a:lnSpc>
                <a:spcPct val="120000"/>
              </a:lnSpc>
              <a:spcBef>
                <a:spcPts val="0"/>
              </a:spcBef>
              <a:buSzPts val="1000"/>
              <a:buFont typeface="Symbol" panose="05050102010706020507" pitchFamily="18" charset="2"/>
              <a:buChar char=""/>
              <a:tabLst>
                <a:tab pos="457200" algn="l"/>
              </a:tabLst>
            </a:pPr>
            <a:r>
              <a:rPr lang="en-GB" sz="3100" kern="100" dirty="0">
                <a:effectLst/>
                <a:latin typeface="New roman times "/>
                <a:ea typeface="Aptos" panose="020B0004020202020204" pitchFamily="34" charset="0"/>
                <a:cs typeface="Times New Roman" panose="02020603050405020304" pitchFamily="18" charset="0"/>
              </a:rPr>
              <a:t>A. Awareness – Of the need for change.</a:t>
            </a:r>
          </a:p>
          <a:p>
            <a:pPr marL="342900" lvl="0" indent="-342900">
              <a:lnSpc>
                <a:spcPct val="120000"/>
              </a:lnSpc>
              <a:spcBef>
                <a:spcPts val="0"/>
              </a:spcBef>
              <a:buSzPts val="1000"/>
              <a:buFont typeface="Symbol" panose="05050102010706020507" pitchFamily="18" charset="2"/>
              <a:buChar char=""/>
              <a:tabLst>
                <a:tab pos="457200" algn="l"/>
              </a:tabLst>
            </a:pPr>
            <a:r>
              <a:rPr lang="en-GB" sz="3100" kern="100" dirty="0">
                <a:effectLst/>
                <a:latin typeface="New roman times "/>
                <a:ea typeface="Aptos" panose="020B0004020202020204" pitchFamily="34" charset="0"/>
                <a:cs typeface="Times New Roman" panose="02020603050405020304" pitchFamily="18" charset="0"/>
              </a:rPr>
              <a:t>D. Desire – To Participate and support the change.</a:t>
            </a:r>
          </a:p>
          <a:p>
            <a:pPr marL="342900" lvl="0" indent="-342900">
              <a:lnSpc>
                <a:spcPct val="120000"/>
              </a:lnSpc>
              <a:spcBef>
                <a:spcPts val="0"/>
              </a:spcBef>
              <a:buSzPts val="1000"/>
              <a:buFont typeface="Symbol" panose="05050102010706020507" pitchFamily="18" charset="2"/>
              <a:buChar char=""/>
              <a:tabLst>
                <a:tab pos="457200" algn="l"/>
              </a:tabLst>
            </a:pPr>
            <a:r>
              <a:rPr lang="en-GB" sz="3100" kern="100" dirty="0">
                <a:effectLst/>
                <a:latin typeface="New roman times "/>
                <a:ea typeface="Aptos" panose="020B0004020202020204" pitchFamily="34" charset="0"/>
                <a:cs typeface="Times New Roman" panose="02020603050405020304" pitchFamily="18" charset="0"/>
              </a:rPr>
              <a:t>K. Knowledge – On how to change.</a:t>
            </a:r>
          </a:p>
          <a:p>
            <a:pPr marL="342900" lvl="0" indent="-342900">
              <a:lnSpc>
                <a:spcPct val="120000"/>
              </a:lnSpc>
              <a:spcBef>
                <a:spcPts val="0"/>
              </a:spcBef>
              <a:buSzPts val="1000"/>
              <a:buFont typeface="Symbol" panose="05050102010706020507" pitchFamily="18" charset="2"/>
              <a:buChar char=""/>
              <a:tabLst>
                <a:tab pos="457200" algn="l"/>
              </a:tabLst>
            </a:pPr>
            <a:r>
              <a:rPr lang="en-GB" sz="3100" kern="100" dirty="0">
                <a:effectLst/>
                <a:latin typeface="New roman times "/>
                <a:ea typeface="Aptos" panose="020B0004020202020204" pitchFamily="34" charset="0"/>
                <a:cs typeface="Times New Roman" panose="02020603050405020304" pitchFamily="18" charset="0"/>
              </a:rPr>
              <a:t>A. Ability – To implement required skills and behaviors.</a:t>
            </a:r>
          </a:p>
          <a:p>
            <a:pPr marL="342900" lvl="0" indent="-342900">
              <a:lnSpc>
                <a:spcPct val="120000"/>
              </a:lnSpc>
              <a:spcBef>
                <a:spcPts val="0"/>
              </a:spcBef>
              <a:buSzPts val="1000"/>
              <a:buFont typeface="Symbol" panose="05050102010706020507" pitchFamily="18" charset="2"/>
              <a:buChar char=""/>
              <a:tabLst>
                <a:tab pos="457200" algn="l"/>
              </a:tabLst>
            </a:pPr>
            <a:r>
              <a:rPr lang="en-GB" sz="3100" kern="100" dirty="0">
                <a:effectLst/>
                <a:latin typeface="New roman times "/>
                <a:ea typeface="Aptos" panose="020B0004020202020204" pitchFamily="34" charset="0"/>
                <a:cs typeface="Times New Roman" panose="02020603050405020304" pitchFamily="18" charset="0"/>
              </a:rPr>
              <a:t>R. Reinforcement – To sustain the change.</a:t>
            </a:r>
          </a:p>
          <a:p>
            <a:pPr marL="0" lvl="0" indent="0">
              <a:lnSpc>
                <a:spcPct val="120000"/>
              </a:lnSpc>
              <a:spcBef>
                <a:spcPts val="0"/>
              </a:spcBef>
              <a:buSzPts val="1000"/>
              <a:buNone/>
              <a:tabLst>
                <a:tab pos="457200" algn="l"/>
              </a:tabLst>
            </a:pPr>
            <a:endParaRPr lang="en-GB" sz="3100" kern="100" dirty="0">
              <a:effectLst/>
              <a:latin typeface="New roman times "/>
              <a:ea typeface="Aptos" panose="020B0004020202020204" pitchFamily="34" charset="0"/>
              <a:cs typeface="Times New Roman" panose="02020603050405020304" pitchFamily="18" charset="0"/>
            </a:endParaRPr>
          </a:p>
          <a:p>
            <a:pPr marL="0" indent="0">
              <a:lnSpc>
                <a:spcPct val="120000"/>
              </a:lnSpc>
              <a:spcBef>
                <a:spcPts val="0"/>
              </a:spcBef>
              <a:buNone/>
            </a:pPr>
            <a:r>
              <a:rPr lang="en-GB" sz="3100" kern="100" dirty="0">
                <a:effectLst/>
                <a:latin typeface="New roman times "/>
                <a:ea typeface="Aptos" panose="020B0004020202020204" pitchFamily="34" charset="0"/>
                <a:cs typeface="Times New Roman" panose="02020603050405020304" pitchFamily="18" charset="0"/>
              </a:rPr>
              <a:t>Organizational change usually meets with employee </a:t>
            </a:r>
            <a:r>
              <a:rPr lang="en-GB" sz="3100" kern="100" dirty="0">
                <a:solidFill>
                  <a:srgbClr val="C00000"/>
                </a:solidFill>
                <a:effectLst/>
                <a:latin typeface="New roman times "/>
                <a:ea typeface="Aptos" panose="020B0004020202020204" pitchFamily="34" charset="0"/>
                <a:cs typeface="Times New Roman" panose="02020603050405020304" pitchFamily="18" charset="0"/>
              </a:rPr>
              <a:t>resistance</a:t>
            </a:r>
            <a:r>
              <a:rPr lang="en-GB" sz="3100" kern="100" dirty="0">
                <a:effectLst/>
                <a:latin typeface="New roman times "/>
                <a:ea typeface="Aptos" panose="020B0004020202020204" pitchFamily="34" charset="0"/>
                <a:cs typeface="Times New Roman" panose="02020603050405020304" pitchFamily="18" charset="0"/>
              </a:rPr>
              <a:t>. The ADKAR model is a change management tool to help identify why change is difficult and why some changes succeed while others are unsuccessful (Hiatt, 2006, pp.1–144; Mulder, 2023).</a:t>
            </a:r>
          </a:p>
          <a:p>
            <a:pPr marL="0" indent="0">
              <a:lnSpc>
                <a:spcPct val="150000"/>
              </a:lnSpc>
              <a:spcAft>
                <a:spcPts val="800"/>
              </a:spcAft>
              <a:buNone/>
            </a:pPr>
            <a:r>
              <a:rPr lang="en-GB" sz="3100" kern="100" dirty="0">
                <a:effectLst/>
                <a:latin typeface="New roman times "/>
                <a:ea typeface="Aptos" panose="020B000402020202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364309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DB9AD-1AEE-B4CD-9A5C-CFA4CC8A6FB2}"/>
              </a:ext>
            </a:extLst>
          </p:cNvPr>
          <p:cNvSpPr>
            <a:spLocks noGrp="1"/>
          </p:cNvSpPr>
          <p:nvPr>
            <p:ph type="title"/>
          </p:nvPr>
        </p:nvSpPr>
        <p:spPr/>
        <p:txBody>
          <a:bodyPr/>
          <a:lstStyle/>
          <a:p>
            <a:pPr algn="ctr"/>
            <a:r>
              <a:rPr lang="en-GB" sz="3600" kern="100" dirty="0">
                <a:effectLst/>
                <a:latin typeface="New roman times"/>
                <a:ea typeface="Aptos" panose="020B0004020202020204" pitchFamily="34" charset="0"/>
                <a:cs typeface="Times New Roman" panose="02020603050405020304" pitchFamily="18" charset="0"/>
              </a:rPr>
              <a:t>Kotter’s 8 step change model (Kotter, 2012, pp.3–194)</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6131C8B-1F67-D5A4-8492-5F3E07B2C537}"/>
              </a:ext>
            </a:extLst>
          </p:cNvPr>
          <p:cNvSpPr>
            <a:spLocks noGrp="1"/>
          </p:cNvSpPr>
          <p:nvPr>
            <p:ph sz="half" idx="1"/>
          </p:nvPr>
        </p:nvSpPr>
        <p:spPr/>
        <p:txBody>
          <a:bodyPr>
            <a:normAutofit lnSpcReduction="10000"/>
          </a:bodyPr>
          <a:lstStyle/>
          <a:p>
            <a:pPr marL="0" indent="0">
              <a:buNone/>
            </a:pPr>
            <a:r>
              <a:rPr lang="en-GB" sz="3200" kern="100" dirty="0">
                <a:effectLst/>
                <a:latin typeface="New roman times"/>
                <a:ea typeface="Aptos" panose="020B0004020202020204" pitchFamily="34" charset="0"/>
                <a:cs typeface="Times New Roman" panose="02020603050405020304" pitchFamily="18" charset="0"/>
              </a:rPr>
              <a:t>The 8 steps in the process of change include: creating a sense of urgency, forming powerful guiding coalitions, developing a vision and a strategy, communicating the vision, removing obstacles and empowering employees for action, creating short-term.</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pic>
        <p:nvPicPr>
          <p:cNvPr id="5" name="Content Placeholder 4" descr="A diagram of the big opportunity&#10;&#10;Description automatically generated">
            <a:extLst>
              <a:ext uri="{FF2B5EF4-FFF2-40B4-BE49-F238E27FC236}">
                <a16:creationId xmlns:a16="http://schemas.microsoft.com/office/drawing/2014/main" id="{73DDCF4C-18A4-9E9B-DC53-8A92E567B67F}"/>
              </a:ext>
            </a:extLst>
          </p:cNvPr>
          <p:cNvPicPr>
            <a:picLocks noGrp="1" noChangeAspect="1"/>
          </p:cNvPicPr>
          <p:nvPr>
            <p:ph sz="half" idx="2"/>
          </p:nvPr>
        </p:nvPicPr>
        <p:blipFill>
          <a:blip r:embed="rId2"/>
          <a:stretch>
            <a:fillRect/>
          </a:stretch>
        </p:blipFill>
        <p:spPr>
          <a:xfrm>
            <a:off x="6322142" y="1690688"/>
            <a:ext cx="5031658" cy="4208667"/>
          </a:xfrm>
          <a:prstGeom prst="rect">
            <a:avLst/>
          </a:prstGeom>
        </p:spPr>
      </p:pic>
    </p:spTree>
    <p:extLst>
      <p:ext uri="{BB962C8B-B14F-4D97-AF65-F5344CB8AC3E}">
        <p14:creationId xmlns:p14="http://schemas.microsoft.com/office/powerpoint/2010/main" val="1795068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39B35-0AC7-BC3E-40D7-1E5467C5D47C}"/>
              </a:ext>
            </a:extLst>
          </p:cNvPr>
          <p:cNvSpPr>
            <a:spLocks noGrp="1"/>
          </p:cNvSpPr>
          <p:nvPr>
            <p:ph type="title"/>
          </p:nvPr>
        </p:nvSpPr>
        <p:spPr/>
        <p:txBody>
          <a:bodyPr>
            <a:normAutofit/>
          </a:bodyPr>
          <a:lstStyle/>
          <a:p>
            <a:pPr algn="ctr"/>
            <a:r>
              <a:rPr lang="en-GB" sz="4000" b="1" dirty="0">
                <a:effectLst/>
                <a:latin typeface="New roman times"/>
                <a:ea typeface="Aptos" panose="020B0004020202020204" pitchFamily="34" charset="0"/>
                <a:cs typeface="Times New Roman" panose="02020603050405020304" pitchFamily="18" charset="0"/>
              </a:rPr>
              <a:t>Kotter's 8-Step Change Model: The Steps</a:t>
            </a:r>
            <a:endParaRPr lang="en-GB" sz="4000" dirty="0"/>
          </a:p>
        </p:txBody>
      </p:sp>
      <p:sp>
        <p:nvSpPr>
          <p:cNvPr id="3" name="Content Placeholder 2">
            <a:extLst>
              <a:ext uri="{FF2B5EF4-FFF2-40B4-BE49-F238E27FC236}">
                <a16:creationId xmlns:a16="http://schemas.microsoft.com/office/drawing/2014/main" id="{437576EE-21EC-0027-757B-1BA66446262D}"/>
              </a:ext>
            </a:extLst>
          </p:cNvPr>
          <p:cNvSpPr>
            <a:spLocks noGrp="1"/>
          </p:cNvSpPr>
          <p:nvPr>
            <p:ph sz="half" idx="1"/>
          </p:nvPr>
        </p:nvSpPr>
        <p:spPr/>
        <p:txBody>
          <a:bodyPr>
            <a:normAutofit/>
          </a:bodyPr>
          <a:lstStyle/>
          <a:p>
            <a:pPr marL="342900" lvl="0" indent="-342900">
              <a:lnSpc>
                <a:spcPct val="120000"/>
              </a:lnSpc>
              <a:spcBef>
                <a:spcPts val="0"/>
              </a:spcBef>
              <a:buSzPts val="1000"/>
              <a:buFont typeface="Symbol" panose="05050102010706020507" pitchFamily="18" charset="2"/>
              <a:buChar char=""/>
              <a:tabLst>
                <a:tab pos="457200" algn="l"/>
              </a:tabLst>
            </a:pPr>
            <a:r>
              <a:rPr lang="en-GB" sz="2400" kern="100" dirty="0">
                <a:effectLst/>
                <a:latin typeface="New roman times"/>
                <a:ea typeface="Aptos" panose="020B0004020202020204" pitchFamily="34" charset="0"/>
                <a:cs typeface="Times New Roman" panose="02020603050405020304" pitchFamily="18" charset="0"/>
              </a:rPr>
              <a:t>Step 1: Create Urgency.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400" kern="100" dirty="0">
                <a:effectLst/>
                <a:latin typeface="New roman times"/>
                <a:ea typeface="Aptos" panose="020B0004020202020204" pitchFamily="34" charset="0"/>
                <a:cs typeface="Times New Roman" panose="02020603050405020304" pitchFamily="18" charset="0"/>
              </a:rPr>
              <a:t>Step 2: Form a Powerful Coalition.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400" kern="100" dirty="0">
                <a:effectLst/>
                <a:latin typeface="New roman times"/>
                <a:ea typeface="Aptos" panose="020B0004020202020204" pitchFamily="34" charset="0"/>
                <a:cs typeface="Times New Roman" panose="02020603050405020304" pitchFamily="18" charset="0"/>
              </a:rPr>
              <a:t>Step 3: Create a Vision for Change.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400" kern="100" dirty="0">
                <a:effectLst/>
                <a:latin typeface="New roman times"/>
                <a:ea typeface="Aptos" panose="020B0004020202020204" pitchFamily="34" charset="0"/>
                <a:cs typeface="Times New Roman" panose="02020603050405020304" pitchFamily="18" charset="0"/>
              </a:rPr>
              <a:t>Step 4: Communicate the Vision.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400" kern="100" dirty="0">
                <a:effectLst/>
                <a:latin typeface="New roman times"/>
                <a:ea typeface="Aptos" panose="020B0004020202020204" pitchFamily="34" charset="0"/>
                <a:cs typeface="Times New Roman" panose="02020603050405020304" pitchFamily="18" charset="0"/>
              </a:rPr>
              <a:t>Step 5: Remove Obstacles.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400" kern="100" dirty="0">
                <a:effectLst/>
                <a:latin typeface="New roman times"/>
                <a:ea typeface="Aptos" panose="020B0004020202020204" pitchFamily="34" charset="0"/>
                <a:cs typeface="Times New Roman" panose="02020603050405020304" pitchFamily="18" charset="0"/>
              </a:rPr>
              <a:t>Step 6: Create Short-Term Wins.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400" kern="100" dirty="0">
                <a:effectLst/>
                <a:latin typeface="New roman times"/>
                <a:ea typeface="Aptos" panose="020B0004020202020204" pitchFamily="34" charset="0"/>
                <a:cs typeface="Times New Roman" panose="02020603050405020304" pitchFamily="18" charset="0"/>
              </a:rPr>
              <a:t>Step 7: Build on the Change.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20000"/>
              </a:lnSpc>
              <a:spcBef>
                <a:spcPts val="0"/>
              </a:spcBef>
              <a:buSzPts val="1000"/>
              <a:buFont typeface="Symbol" panose="05050102010706020507" pitchFamily="18" charset="2"/>
              <a:buChar char=""/>
              <a:tabLst>
                <a:tab pos="457200" algn="l"/>
              </a:tabLst>
            </a:pPr>
            <a:r>
              <a:rPr lang="en-GB" sz="2400" kern="100" dirty="0">
                <a:effectLst/>
                <a:latin typeface="New roman times"/>
                <a:ea typeface="Aptos" panose="020B0004020202020204" pitchFamily="34" charset="0"/>
                <a:cs typeface="Times New Roman" panose="02020603050405020304" pitchFamily="18" charset="0"/>
              </a:rPr>
              <a:t>Step 8: Anchor the Changes in   Corporate Culture.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
        <p:nvSpPr>
          <p:cNvPr id="4" name="Content Placeholder 3">
            <a:extLst>
              <a:ext uri="{FF2B5EF4-FFF2-40B4-BE49-F238E27FC236}">
                <a16:creationId xmlns:a16="http://schemas.microsoft.com/office/drawing/2014/main" id="{B98920D5-8A35-85C1-DC2C-5E428E335D76}"/>
              </a:ext>
            </a:extLst>
          </p:cNvPr>
          <p:cNvSpPr>
            <a:spLocks noGrp="1"/>
          </p:cNvSpPr>
          <p:nvPr>
            <p:ph sz="half" idx="2"/>
          </p:nvPr>
        </p:nvSpPr>
        <p:spPr/>
        <p:txBody>
          <a:bodyPr>
            <a:normAutofit/>
          </a:bodyPr>
          <a:lstStyle/>
          <a:p>
            <a:pPr marL="0" indent="0">
              <a:buNone/>
            </a:pPr>
            <a:r>
              <a:rPr lang="en-GB" sz="3200" kern="100" dirty="0">
                <a:effectLst/>
                <a:latin typeface="New roman times"/>
                <a:ea typeface="Aptos" panose="020B0004020202020204" pitchFamily="34" charset="0"/>
                <a:cs typeface="Times New Roman" panose="02020603050405020304" pitchFamily="18" charset="0"/>
              </a:rPr>
              <a:t>One of the main benefits of using Kotter's 8-step model is that it provides a clear and structured roadmap for change that can be applied to various types of changes and contexts.</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6816076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5B640-01D2-0941-B35A-9192874CD5D0}"/>
              </a:ext>
            </a:extLst>
          </p:cNvPr>
          <p:cNvSpPr>
            <a:spLocks noGrp="1"/>
          </p:cNvSpPr>
          <p:nvPr>
            <p:ph type="title"/>
          </p:nvPr>
        </p:nvSpPr>
        <p:spPr/>
        <p:txBody>
          <a:bodyPr>
            <a:normAutofit fontScale="90000"/>
          </a:bodyPr>
          <a:lstStyle/>
          <a:p>
            <a:pPr algn="ctr"/>
            <a:r>
              <a:rPr lang="en-GB" sz="3600" kern="100" dirty="0">
                <a:effectLst/>
                <a:latin typeface="New roman times"/>
                <a:ea typeface="Aptos" panose="020B0004020202020204" pitchFamily="34" charset="0"/>
                <a:cs typeface="Times New Roman" panose="02020603050405020304" pitchFamily="18" charset="0"/>
              </a:rPr>
              <a:t>3 step change model by Kurt Lewin 1958 </a:t>
            </a:r>
            <a:br>
              <a:rPr lang="en-GB" sz="3600" kern="100" dirty="0">
                <a:effectLst/>
                <a:latin typeface="New roman times"/>
                <a:ea typeface="Aptos" panose="020B0004020202020204" pitchFamily="34" charset="0"/>
                <a:cs typeface="Times New Roman" panose="02020603050405020304" pitchFamily="18" charset="0"/>
              </a:rPr>
            </a:br>
            <a:r>
              <a:rPr lang="en-GB" sz="3600" kern="100" dirty="0">
                <a:effectLst/>
                <a:latin typeface="New roman times"/>
                <a:ea typeface="Aptos" panose="020B0004020202020204" pitchFamily="34" charset="0"/>
                <a:cs typeface="Times New Roman" panose="02020603050405020304" pitchFamily="18" charset="0"/>
              </a:rPr>
              <a:t>(Lewin and Gold , 1948 p 330 - 341)</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8B4FB30-1DC3-F920-A62F-3A626A18EE8E}"/>
              </a:ext>
            </a:extLst>
          </p:cNvPr>
          <p:cNvSpPr>
            <a:spLocks noGrp="1"/>
          </p:cNvSpPr>
          <p:nvPr>
            <p:ph sz="half" idx="1"/>
          </p:nvPr>
        </p:nvSpPr>
        <p:spPr/>
        <p:txBody>
          <a:bodyPr/>
          <a:lstStyle/>
          <a:p>
            <a:pPr marL="0" indent="0">
              <a:buNone/>
            </a:pPr>
            <a:r>
              <a:rPr lang="en-GB" kern="100" dirty="0">
                <a:effectLst/>
                <a:latin typeface="New roman times"/>
                <a:ea typeface="Aptos" panose="020B0004020202020204" pitchFamily="34" charset="0"/>
                <a:cs typeface="Times New Roman" panose="02020603050405020304" pitchFamily="18" charset="0"/>
              </a:rPr>
              <a:t>Lewin and Gold (1948) indicate that individual behaviour in response to change is a reflection of group behaviour, which means it's necessary to begin the change process from the group structure. He developed the three-stage change model, which is: unfreeze, change and refreeze (Wilde, 2023).</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pic>
        <p:nvPicPr>
          <p:cNvPr id="5" name="Content Placeholder 4" descr="A diagram of ice cubes&#10;&#10;Description automatically generated">
            <a:extLst>
              <a:ext uri="{FF2B5EF4-FFF2-40B4-BE49-F238E27FC236}">
                <a16:creationId xmlns:a16="http://schemas.microsoft.com/office/drawing/2014/main" id="{978F1558-A80C-3FF4-FDD1-B9DB7AEFEDC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1917290"/>
            <a:ext cx="5181600" cy="3864077"/>
          </a:xfrm>
          <a:prstGeom prst="rect">
            <a:avLst/>
          </a:prstGeom>
          <a:noFill/>
          <a:ln>
            <a:noFill/>
          </a:ln>
        </p:spPr>
      </p:pic>
    </p:spTree>
    <p:extLst>
      <p:ext uri="{BB962C8B-B14F-4D97-AF65-F5344CB8AC3E}">
        <p14:creationId xmlns:p14="http://schemas.microsoft.com/office/powerpoint/2010/main" val="31906438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1FFCA-A712-D5D4-5837-D342D2A36ACE}"/>
              </a:ext>
            </a:extLst>
          </p:cNvPr>
          <p:cNvSpPr>
            <a:spLocks noGrp="1"/>
          </p:cNvSpPr>
          <p:nvPr>
            <p:ph type="title"/>
          </p:nvPr>
        </p:nvSpPr>
        <p:spPr/>
        <p:txBody>
          <a:bodyPr/>
          <a:lstStyle/>
          <a:p>
            <a:pPr algn="ctr"/>
            <a:r>
              <a:rPr lang="en-GB" sz="4400" kern="100" dirty="0">
                <a:effectLst/>
                <a:latin typeface="New roman times"/>
                <a:ea typeface="Aptos" panose="020B0004020202020204" pitchFamily="34" charset="0"/>
                <a:cs typeface="Times New Roman" panose="02020603050405020304" pitchFamily="18" charset="0"/>
              </a:rPr>
              <a:t>3 step change model by Kurt Lewin 1958 </a:t>
            </a:r>
            <a:br>
              <a:rPr lang="en-GB" sz="4400" kern="100" dirty="0">
                <a:effectLst/>
                <a:latin typeface="New roman times"/>
                <a:ea typeface="Aptos" panose="020B0004020202020204" pitchFamily="34" charset="0"/>
                <a:cs typeface="Times New Roman" panose="02020603050405020304" pitchFamily="18" charset="0"/>
              </a:rPr>
            </a:br>
            <a:r>
              <a:rPr lang="en-GB" sz="4400" kern="100" dirty="0">
                <a:effectLst/>
                <a:latin typeface="New roman times"/>
                <a:ea typeface="Aptos" panose="020B0004020202020204" pitchFamily="34" charset="0"/>
                <a:cs typeface="Times New Roman" panose="02020603050405020304" pitchFamily="18" charset="0"/>
              </a:rPr>
              <a:t>(Lewin and Gold , 1948 p 330 - 341)</a:t>
            </a:r>
            <a:endParaRPr lang="en-GB" dirty="0"/>
          </a:p>
        </p:txBody>
      </p:sp>
      <p:sp>
        <p:nvSpPr>
          <p:cNvPr id="3" name="Content Placeholder 2">
            <a:extLst>
              <a:ext uri="{FF2B5EF4-FFF2-40B4-BE49-F238E27FC236}">
                <a16:creationId xmlns:a16="http://schemas.microsoft.com/office/drawing/2014/main" id="{31D97D53-ED10-51BF-B25D-E344B7325649}"/>
              </a:ext>
            </a:extLst>
          </p:cNvPr>
          <p:cNvSpPr>
            <a:spLocks noGrp="1"/>
          </p:cNvSpPr>
          <p:nvPr>
            <p:ph idx="1"/>
          </p:nvPr>
        </p:nvSpPr>
        <p:spPr/>
        <p:txBody>
          <a:bodyPr/>
          <a:lstStyle/>
          <a:p>
            <a:pPr marL="0" indent="0">
              <a:buNone/>
            </a:pPr>
            <a:r>
              <a:rPr lang="en-GB" sz="3600" kern="100" dirty="0">
                <a:effectLst/>
                <a:latin typeface="New roman times"/>
                <a:ea typeface="Aptos" panose="020B0004020202020204" pitchFamily="34" charset="0"/>
                <a:cs typeface="Times New Roman" panose="02020603050405020304" pitchFamily="18" charset="0"/>
              </a:rPr>
              <a:t>If you have a large cube of ice but realize that what you want is a cone of ice, what do you do? First you must melt the ice to make it amenable to change (unfreeze). Then you must meld the iced water into the shape you want (change). Finally, you must solidify the new shape (refreeze) (Mind tools content team, 2024).</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9591876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0D437-6636-2059-193F-A177AB4BA0B9}"/>
              </a:ext>
            </a:extLst>
          </p:cNvPr>
          <p:cNvSpPr>
            <a:spLocks noGrp="1"/>
          </p:cNvSpPr>
          <p:nvPr>
            <p:ph type="title"/>
          </p:nvPr>
        </p:nvSpPr>
        <p:spPr/>
        <p:txBody>
          <a:bodyPr>
            <a:normAutofit/>
          </a:bodyPr>
          <a:lstStyle/>
          <a:p>
            <a:pPr algn="ctr"/>
            <a:r>
              <a:rPr lang="en-GB" sz="2800" kern="100" dirty="0">
                <a:effectLst/>
                <a:latin typeface="New roman times"/>
                <a:ea typeface="Aptos" panose="020B0004020202020204" pitchFamily="34" charset="0"/>
                <a:cs typeface="Times New Roman" panose="02020603050405020304" pitchFamily="18" charset="0"/>
              </a:rPr>
              <a:t>McKinsey 7S Model by Peters and Waterman 1970 (Peters, 2011)</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1D469E08-C302-D165-BB92-7793870BC0D9}"/>
              </a:ext>
            </a:extLst>
          </p:cNvPr>
          <p:cNvSpPr>
            <a:spLocks noGrp="1"/>
          </p:cNvSpPr>
          <p:nvPr>
            <p:ph sz="half" idx="1"/>
          </p:nvPr>
        </p:nvSpPr>
        <p:spPr/>
        <p:txBody>
          <a:bodyPr/>
          <a:lstStyle/>
          <a:p>
            <a:pPr marL="0" indent="0">
              <a:buNone/>
            </a:pPr>
            <a:r>
              <a:rPr lang="en-GB" kern="100" dirty="0">
                <a:effectLst/>
                <a:latin typeface="New roman times"/>
                <a:ea typeface="Aptos" panose="020B0004020202020204" pitchFamily="34" charset="0"/>
                <a:cs typeface="Times New Roman" panose="02020603050405020304" pitchFamily="18" charset="0"/>
              </a:rPr>
              <a:t>The McKinsey 7S Model refers to a tool that analyses a company’s “organizational design.” The goal of the model is to depict how effectiveness can be achieved in an organisation through the interactions of seven key elements – Structure, Strategy, Skill, System, Shared Values, Style, and Staff (Kaplan, 2005).</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pic>
        <p:nvPicPr>
          <p:cNvPr id="5" name="Content Placeholder 4" descr="A diagram of a diagram&#10;&#10;Description automatically generated">
            <a:extLst>
              <a:ext uri="{FF2B5EF4-FFF2-40B4-BE49-F238E27FC236}">
                <a16:creationId xmlns:a16="http://schemas.microsoft.com/office/drawing/2014/main" id="{12242DCF-25D7-C2DA-036B-3131C7F0CA67}"/>
              </a:ext>
            </a:extLst>
          </p:cNvPr>
          <p:cNvPicPr>
            <a:picLocks noGrp="1" noChangeAspect="1"/>
          </p:cNvPicPr>
          <p:nvPr>
            <p:ph sz="half" idx="2"/>
          </p:nvPr>
        </p:nvPicPr>
        <p:blipFill>
          <a:blip r:embed="rId2"/>
          <a:stretch>
            <a:fillRect/>
          </a:stretch>
        </p:blipFill>
        <p:spPr>
          <a:xfrm>
            <a:off x="6096000" y="1825625"/>
            <a:ext cx="5427406" cy="4351338"/>
          </a:xfrm>
          <a:prstGeom prst="rect">
            <a:avLst/>
          </a:prstGeom>
        </p:spPr>
      </p:pic>
    </p:spTree>
    <p:extLst>
      <p:ext uri="{BB962C8B-B14F-4D97-AF65-F5344CB8AC3E}">
        <p14:creationId xmlns:p14="http://schemas.microsoft.com/office/powerpoint/2010/main" val="26226096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193E0-74F3-448F-D400-D9DE4AADB504}"/>
              </a:ext>
            </a:extLst>
          </p:cNvPr>
          <p:cNvSpPr>
            <a:spLocks noGrp="1"/>
          </p:cNvSpPr>
          <p:nvPr>
            <p:ph type="title"/>
          </p:nvPr>
        </p:nvSpPr>
        <p:spPr/>
        <p:txBody>
          <a:bodyPr/>
          <a:lstStyle/>
          <a:p>
            <a:pPr algn="ctr"/>
            <a:r>
              <a:rPr lang="en-GB" sz="2800" kern="100" dirty="0">
                <a:effectLst/>
                <a:latin typeface="New roman times"/>
                <a:ea typeface="Aptos" panose="020B0004020202020204" pitchFamily="34" charset="0"/>
                <a:cs typeface="Times New Roman" panose="02020603050405020304" pitchFamily="18" charset="0"/>
              </a:rPr>
              <a:t>McKinsey 7S Model by Peters and Waterman 1970 (Peters, 2011)</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82D4037-C270-4A0F-D29B-48017DBC4569}"/>
              </a:ext>
            </a:extLst>
          </p:cNvPr>
          <p:cNvSpPr>
            <a:spLocks noGrp="1"/>
          </p:cNvSpPr>
          <p:nvPr>
            <p:ph sz="half" idx="1"/>
          </p:nvPr>
        </p:nvSpPr>
        <p:spPr>
          <a:xfrm>
            <a:off x="838201" y="1825625"/>
            <a:ext cx="5181600" cy="4351338"/>
          </a:xfrm>
        </p:spPr>
        <p:txBody>
          <a:bodyPr>
            <a:normAutofit/>
          </a:bodyPr>
          <a:lstStyle/>
          <a:p>
            <a:pPr marL="0" indent="0">
              <a:buNone/>
            </a:pPr>
            <a:r>
              <a:rPr lang="en-GB" sz="2400" dirty="0">
                <a:effectLst/>
                <a:latin typeface="New roman times"/>
                <a:ea typeface="Aptos" panose="020B0004020202020204" pitchFamily="34" charset="0"/>
                <a:cs typeface="Times New Roman" panose="02020603050405020304" pitchFamily="18" charset="0"/>
              </a:rPr>
              <a:t>The focus of the McKinsey 7s Model lies in the interconnectedness of the elements that are categorized by “Soft Ss” and “Hard Ss” – implying that a domino effect exists when changing one element in order to maintain an effective balance. </a:t>
            </a:r>
            <a:r>
              <a:rPr lang="en-GB" sz="2400" kern="100" dirty="0">
                <a:effectLst/>
                <a:latin typeface="New roman times"/>
                <a:ea typeface="Aptos" panose="020B0004020202020204" pitchFamily="34" charset="0"/>
                <a:cs typeface="Times New Roman" panose="02020603050405020304" pitchFamily="18" charset="0"/>
              </a:rPr>
              <a:t>Placing “Shared Values” as the “centre” reflects the crucial nature of the impact of changes in founder values on all other elements (Peters, 2011 pp.7).</a:t>
            </a:r>
            <a:endParaRPr lang="en-GB" sz="2400" dirty="0"/>
          </a:p>
        </p:txBody>
      </p:sp>
      <p:sp>
        <p:nvSpPr>
          <p:cNvPr id="4" name="Content Placeholder 3">
            <a:extLst>
              <a:ext uri="{FF2B5EF4-FFF2-40B4-BE49-F238E27FC236}">
                <a16:creationId xmlns:a16="http://schemas.microsoft.com/office/drawing/2014/main" id="{8ED7BAB2-3965-7066-9EFB-DB4E23176EFB}"/>
              </a:ext>
            </a:extLst>
          </p:cNvPr>
          <p:cNvSpPr>
            <a:spLocks noGrp="1"/>
          </p:cNvSpPr>
          <p:nvPr>
            <p:ph sz="half" idx="2"/>
          </p:nvPr>
        </p:nvSpPr>
        <p:spPr/>
        <p:txBody>
          <a:bodyPr>
            <a:normAutofit/>
          </a:bodyPr>
          <a:lstStyle/>
          <a:p>
            <a:pPr marL="0" indent="0">
              <a:buNone/>
            </a:pPr>
            <a:r>
              <a:rPr lang="en-GB" sz="2800" b="1" kern="100" dirty="0">
                <a:effectLst/>
                <a:latin typeface="New roman times"/>
                <a:ea typeface="Aptos" panose="020B0004020202020204" pitchFamily="34" charset="0"/>
                <a:cs typeface="Times New Roman" panose="02020603050405020304" pitchFamily="18" charset="0"/>
              </a:rPr>
              <a:t>The domino effect is a chain reaction that occurs when one event sets off a series of similar, related, or connected events </a:t>
            </a:r>
            <a:r>
              <a:rPr lang="en-GB" sz="2800" b="1" kern="100" dirty="0">
                <a:latin typeface="New roman times"/>
                <a:ea typeface="Aptos" panose="020B0004020202020204" pitchFamily="34" charset="0"/>
                <a:cs typeface="Times New Roman" panose="02020603050405020304" pitchFamily="18" charset="0"/>
              </a:rPr>
              <a:t> </a:t>
            </a:r>
            <a:r>
              <a:rPr lang="en-US" sz="2000" kern="12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(Cambridge Dictionary, 2024)</a:t>
            </a:r>
            <a:r>
              <a:rPr lang="en-GB" sz="2800" kern="100" dirty="0">
                <a:effectLst/>
                <a:latin typeface="New roman times"/>
                <a:ea typeface="Aptos" panose="020B0004020202020204" pitchFamily="34" charset="0"/>
                <a:cs typeface="Times New Roman" panose="02020603050405020304" pitchFamily="18" charset="0"/>
              </a:rPr>
              <a:t>. </a:t>
            </a:r>
          </a:p>
          <a:p>
            <a:pPr marL="0" indent="0">
              <a:buNone/>
            </a:pPr>
            <a:endParaRPr lang="en-GB" dirty="0"/>
          </a:p>
        </p:txBody>
      </p:sp>
      <p:sp>
        <p:nvSpPr>
          <p:cNvPr id="5" name="Rectangle 1">
            <a:extLst>
              <a:ext uri="{FF2B5EF4-FFF2-40B4-BE49-F238E27FC236}">
                <a16:creationId xmlns:a16="http://schemas.microsoft.com/office/drawing/2014/main" id="{C6491477-39D8-39F6-3E25-2ABD54567F13}"/>
              </a:ext>
            </a:extLst>
          </p:cNvPr>
          <p:cNvSpPr>
            <a:spLocks noChangeArrowheads="1"/>
          </p:cNvSpPr>
          <p:nvPr/>
        </p:nvSpPr>
        <p:spPr bwMode="auto">
          <a:xfrm>
            <a:off x="-222287" y="-227838"/>
            <a:ext cx="2872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1">
            <a:extLst>
              <a:ext uri="{FF2B5EF4-FFF2-40B4-BE49-F238E27FC236}">
                <a16:creationId xmlns:a16="http://schemas.microsoft.com/office/drawing/2014/main" id="{DD00F264-3DDC-B82E-2A2A-BC6400BF4585}"/>
              </a:ext>
            </a:extLst>
          </p:cNvPr>
          <p:cNvSpPr>
            <a:spLocks noChangeArrowheads="1"/>
          </p:cNvSpPr>
          <p:nvPr/>
        </p:nvSpPr>
        <p:spPr bwMode="auto">
          <a:xfrm>
            <a:off x="-114132" y="-276999"/>
            <a:ext cx="2872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Picture 7">
            <a:extLst>
              <a:ext uri="{FF2B5EF4-FFF2-40B4-BE49-F238E27FC236}">
                <a16:creationId xmlns:a16="http://schemas.microsoft.com/office/drawing/2014/main" id="{02F8ED60-A788-0398-BAF5-D3D5FFB7B32B}"/>
              </a:ext>
            </a:extLst>
          </p:cNvPr>
          <p:cNvPicPr>
            <a:picLocks noChangeAspect="1"/>
          </p:cNvPicPr>
          <p:nvPr/>
        </p:nvPicPr>
        <p:blipFill>
          <a:blip r:embed="rId2"/>
          <a:stretch>
            <a:fillRect/>
          </a:stretch>
        </p:blipFill>
        <p:spPr>
          <a:xfrm>
            <a:off x="6172199" y="3901740"/>
            <a:ext cx="5181600" cy="2275224"/>
          </a:xfrm>
          <a:prstGeom prst="rect">
            <a:avLst/>
          </a:prstGeom>
        </p:spPr>
      </p:pic>
    </p:spTree>
    <p:extLst>
      <p:ext uri="{BB962C8B-B14F-4D97-AF65-F5344CB8AC3E}">
        <p14:creationId xmlns:p14="http://schemas.microsoft.com/office/powerpoint/2010/main" val="24372423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4B017-65E5-F69B-3232-D4860995C8E9}"/>
              </a:ext>
            </a:extLst>
          </p:cNvPr>
          <p:cNvSpPr>
            <a:spLocks noGrp="1"/>
          </p:cNvSpPr>
          <p:nvPr>
            <p:ph type="title"/>
          </p:nvPr>
        </p:nvSpPr>
        <p:spPr/>
        <p:txBody>
          <a:bodyPr>
            <a:normAutofit/>
          </a:bodyPr>
          <a:lstStyle/>
          <a:p>
            <a:pPr algn="ctr"/>
            <a:r>
              <a:rPr lang="en-GB" sz="2800" kern="100" dirty="0">
                <a:effectLst/>
                <a:latin typeface="New roman times"/>
                <a:ea typeface="Aptos" panose="020B0004020202020204" pitchFamily="34" charset="0"/>
                <a:cs typeface="Times New Roman" panose="02020603050405020304" pitchFamily="18" charset="0"/>
              </a:rPr>
              <a:t>McKinsey 7S Model by Peters and Waterman 1970 (Peters, 2011)</a:t>
            </a:r>
            <a:endParaRPr lang="en-GB" sz="2800" dirty="0"/>
          </a:p>
        </p:txBody>
      </p:sp>
      <p:sp>
        <p:nvSpPr>
          <p:cNvPr id="3" name="Content Placeholder 2">
            <a:extLst>
              <a:ext uri="{FF2B5EF4-FFF2-40B4-BE49-F238E27FC236}">
                <a16:creationId xmlns:a16="http://schemas.microsoft.com/office/drawing/2014/main" id="{6424ED55-6C2F-00D5-B728-200FCA4A81A1}"/>
              </a:ext>
            </a:extLst>
          </p:cNvPr>
          <p:cNvSpPr>
            <a:spLocks noGrp="1"/>
          </p:cNvSpPr>
          <p:nvPr>
            <p:ph idx="1"/>
          </p:nvPr>
        </p:nvSpPr>
        <p:spPr/>
        <p:txBody>
          <a:bodyPr>
            <a:normAutofit fontScale="85000" lnSpcReduction="20000"/>
          </a:bodyPr>
          <a:lstStyle/>
          <a:p>
            <a:pPr>
              <a:lnSpc>
                <a:spcPct val="107000"/>
              </a:lnSpc>
              <a:spcAft>
                <a:spcPts val="800"/>
              </a:spcAft>
              <a:tabLst>
                <a:tab pos="4419600" algn="l"/>
              </a:tabLst>
            </a:pPr>
            <a:r>
              <a:rPr lang="en-GB" sz="1800" b="1" kern="100" dirty="0">
                <a:effectLst/>
                <a:latin typeface="New roman times"/>
                <a:ea typeface="Aptos" panose="020B0004020202020204" pitchFamily="34" charset="0"/>
                <a:cs typeface="Times New Roman" panose="02020603050405020304" pitchFamily="18" charset="0"/>
              </a:rPr>
              <a:t>1. Structure - </a:t>
            </a:r>
            <a:r>
              <a:rPr lang="en-GB" sz="1800" kern="100" dirty="0">
                <a:effectLst/>
                <a:latin typeface="New roman times"/>
                <a:ea typeface="Aptos" panose="020B0004020202020204" pitchFamily="34" charset="0"/>
                <a:cs typeface="Times New Roman" panose="02020603050405020304" pitchFamily="18" charset="0"/>
              </a:rPr>
              <a:t>is the way in which a company is organized – the chain of command and accountability relationships that form its organizational chart.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tabLst>
                <a:tab pos="4419600" algn="l"/>
              </a:tabLst>
            </a:pPr>
            <a:r>
              <a:rPr lang="en-GB" sz="1800" b="1" kern="100" dirty="0">
                <a:effectLst/>
                <a:latin typeface="New roman times"/>
                <a:ea typeface="Aptos" panose="020B0004020202020204" pitchFamily="34" charset="0"/>
                <a:cs typeface="Times New Roman" panose="02020603050405020304" pitchFamily="18" charset="0"/>
              </a:rPr>
              <a:t>2. Strategy - </a:t>
            </a:r>
            <a:r>
              <a:rPr lang="en-GB" sz="1800" kern="100" dirty="0">
                <a:effectLst/>
                <a:latin typeface="New roman times"/>
                <a:ea typeface="Aptos" panose="020B0004020202020204" pitchFamily="34" charset="0"/>
                <a:cs typeface="Times New Roman" panose="02020603050405020304" pitchFamily="18" charset="0"/>
              </a:rPr>
              <a:t>refers to a well-curated business plan that allows the company to formulate a plan of action to achieve a sustainable </a:t>
            </a:r>
            <a:r>
              <a:rPr lang="en-GB" sz="1800" kern="100" dirty="0">
                <a:latin typeface="New roman times"/>
                <a:ea typeface="Aptos" panose="020B0004020202020204" pitchFamily="34" charset="0"/>
                <a:cs typeface="Times New Roman" panose="02020603050405020304" pitchFamily="18" charset="0"/>
              </a:rPr>
              <a:t>c</a:t>
            </a:r>
            <a:r>
              <a:rPr lang="en-GB" sz="1800" kern="100" dirty="0">
                <a:effectLst/>
                <a:latin typeface="New roman times"/>
                <a:ea typeface="Aptos" panose="020B0004020202020204" pitchFamily="34" charset="0"/>
                <a:cs typeface="Times New Roman" panose="02020603050405020304" pitchFamily="18" charset="0"/>
              </a:rPr>
              <a:t>ompetitive advantage , reinforced by the company’s mission and values.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tabLst>
                <a:tab pos="4419600" algn="l"/>
              </a:tabLst>
            </a:pPr>
            <a:r>
              <a:rPr lang="en-GB" sz="1800" b="1" kern="100" dirty="0">
                <a:effectLst/>
                <a:latin typeface="New roman times"/>
                <a:ea typeface="Aptos" panose="020B0004020202020204" pitchFamily="34" charset="0"/>
                <a:cs typeface="Times New Roman" panose="02020603050405020304" pitchFamily="18" charset="0"/>
              </a:rPr>
              <a:t>3. Systems -</a:t>
            </a:r>
            <a:r>
              <a:rPr lang="en-GB" sz="1800" kern="100" dirty="0">
                <a:effectLst/>
                <a:latin typeface="New roman times"/>
                <a:ea typeface="Aptos" panose="020B0004020202020204" pitchFamily="34" charset="0"/>
                <a:cs typeface="Times New Roman" panose="02020603050405020304" pitchFamily="18" charset="0"/>
              </a:rPr>
              <a:t> entail the business and technical infrastructure of the company that establishes workflows and the chain of decision-making.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tabLst>
                <a:tab pos="4419600" algn="l"/>
              </a:tabLst>
            </a:pPr>
            <a:r>
              <a:rPr lang="en-GB" sz="1800" b="1" kern="100" dirty="0">
                <a:effectLst/>
                <a:latin typeface="New roman times"/>
                <a:ea typeface="Aptos" panose="020B0004020202020204" pitchFamily="34" charset="0"/>
                <a:cs typeface="Times New Roman" panose="02020603050405020304" pitchFamily="18" charset="0"/>
              </a:rPr>
              <a:t>4. Skills - </a:t>
            </a:r>
            <a:r>
              <a:rPr lang="en-GB" sz="1800" kern="100" dirty="0">
                <a:effectLst/>
                <a:latin typeface="New roman times"/>
                <a:ea typeface="Aptos" panose="020B0004020202020204" pitchFamily="34" charset="0"/>
                <a:cs typeface="Times New Roman" panose="02020603050405020304" pitchFamily="18" charset="0"/>
              </a:rPr>
              <a:t>form the capabilities and competencies of a company that enables its employees to achieve its objectives.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tabLst>
                <a:tab pos="4419600" algn="l"/>
              </a:tabLst>
            </a:pPr>
            <a:r>
              <a:rPr lang="en-GB" sz="1800" b="1" kern="100" dirty="0">
                <a:effectLst/>
                <a:latin typeface="New roman times"/>
                <a:ea typeface="Aptos" panose="020B0004020202020204" pitchFamily="34" charset="0"/>
                <a:cs typeface="Times New Roman" panose="02020603050405020304" pitchFamily="18" charset="0"/>
              </a:rPr>
              <a:t>5. Style - </a:t>
            </a:r>
            <a:r>
              <a:rPr lang="en-GB" sz="1800" kern="100" dirty="0">
                <a:effectLst/>
                <a:latin typeface="New roman times"/>
                <a:ea typeface="Aptos" panose="020B0004020202020204" pitchFamily="34" charset="0"/>
                <a:cs typeface="Times New Roman" panose="02020603050405020304" pitchFamily="18" charset="0"/>
              </a:rPr>
              <a:t>The attitude of senior employees in a company establishes a </a:t>
            </a:r>
            <a:r>
              <a:rPr lang="en-GB" sz="1800" kern="100" dirty="0">
                <a:latin typeface="New roman times"/>
                <a:ea typeface="Aptos" panose="020B0004020202020204" pitchFamily="34" charset="0"/>
                <a:cs typeface="Times New Roman" panose="02020603050405020304" pitchFamily="18" charset="0"/>
              </a:rPr>
              <a:t>code of conduct </a:t>
            </a:r>
            <a:r>
              <a:rPr lang="en-GB" sz="1800" kern="100" dirty="0">
                <a:effectLst/>
                <a:latin typeface="New roman times"/>
                <a:ea typeface="Aptos" panose="020B0004020202020204" pitchFamily="34" charset="0"/>
                <a:cs typeface="Times New Roman" panose="02020603050405020304" pitchFamily="18" charset="0"/>
              </a:rPr>
              <a:t> through their ways of interactions and symbolic decision-making, which forms the management style of its leaders.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tabLst>
                <a:tab pos="4419600" algn="l"/>
              </a:tabLst>
            </a:pPr>
            <a:r>
              <a:rPr lang="en-GB" sz="1800" b="1" kern="100" dirty="0">
                <a:effectLst/>
                <a:latin typeface="New roman times"/>
                <a:ea typeface="Aptos" panose="020B0004020202020204" pitchFamily="34" charset="0"/>
                <a:cs typeface="Times New Roman" panose="02020603050405020304" pitchFamily="18" charset="0"/>
              </a:rPr>
              <a:t>6. Staff </a:t>
            </a:r>
            <a:r>
              <a:rPr lang="en-GB" sz="1800" kern="100" dirty="0">
                <a:effectLst/>
                <a:latin typeface="New roman times"/>
                <a:ea typeface="Aptos" panose="020B0004020202020204" pitchFamily="34" charset="0"/>
                <a:cs typeface="Times New Roman" panose="02020603050405020304" pitchFamily="18" charset="0"/>
              </a:rPr>
              <a:t>- involves talent management, and all human resources related to company decisions, such as training, recruiting, and rewards systems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tabLst>
                <a:tab pos="4419600" algn="l"/>
              </a:tabLst>
            </a:pPr>
            <a:r>
              <a:rPr lang="en-GB" sz="1800" b="1" kern="100" dirty="0">
                <a:effectLst/>
                <a:latin typeface="New roman times"/>
                <a:ea typeface="Aptos" panose="020B0004020202020204" pitchFamily="34" charset="0"/>
                <a:cs typeface="Times New Roman" panose="02020603050405020304" pitchFamily="18" charset="0"/>
              </a:rPr>
              <a:t>7. Shared Values – </a:t>
            </a:r>
            <a:r>
              <a:rPr lang="en-GB" sz="1800" kern="100" dirty="0">
                <a:effectLst/>
                <a:latin typeface="New roman times"/>
                <a:ea typeface="Aptos" panose="020B0004020202020204" pitchFamily="34" charset="0"/>
                <a:cs typeface="Times New Roman" panose="02020603050405020304" pitchFamily="18" charset="0"/>
              </a:rPr>
              <a:t>the mission, objectives, and values form the foundation of every organization and play an important role in aligning all key elements to maintain an effective organizational design (Kaplan, 2005; Peters, 2011 pp.7).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7750582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AF4DE-B281-8C39-4119-D7BA2075CA8C}"/>
              </a:ext>
            </a:extLst>
          </p:cNvPr>
          <p:cNvSpPr>
            <a:spLocks noGrp="1"/>
          </p:cNvSpPr>
          <p:nvPr>
            <p:ph type="title"/>
          </p:nvPr>
        </p:nvSpPr>
        <p:spPr/>
        <p:txBody>
          <a:bodyPr/>
          <a:lstStyle/>
          <a:p>
            <a:r>
              <a:rPr lang="en-GB" dirty="0"/>
              <a:t> So why do organisations need to change?</a:t>
            </a:r>
          </a:p>
        </p:txBody>
      </p:sp>
      <p:sp>
        <p:nvSpPr>
          <p:cNvPr id="3" name="Content Placeholder 2">
            <a:extLst>
              <a:ext uri="{FF2B5EF4-FFF2-40B4-BE49-F238E27FC236}">
                <a16:creationId xmlns:a16="http://schemas.microsoft.com/office/drawing/2014/main" id="{23FEA296-3E1C-030D-077A-055341451F44}"/>
              </a:ext>
            </a:extLst>
          </p:cNvPr>
          <p:cNvSpPr>
            <a:spLocks noGrp="1"/>
          </p:cNvSpPr>
          <p:nvPr>
            <p:ph idx="1"/>
          </p:nvPr>
        </p:nvSpPr>
        <p:spPr/>
        <p:txBody>
          <a:bodyPr>
            <a:normAutofit/>
          </a:bodyPr>
          <a:lstStyle/>
          <a:p>
            <a:pPr marL="0" indent="0">
              <a:buNone/>
            </a:pPr>
            <a:r>
              <a:rPr lang="en-US" altLang="zh-CN" dirty="0"/>
              <a:t>Change management isn't just about managing transitions but can directly impact an organization's profitability. By aligning change initiatives with profitability, evidence suggests organisations can  improve efficiency through employee engagement, and organizational adaptability.</a:t>
            </a:r>
          </a:p>
          <a:p>
            <a:pPr marL="0" indent="0">
              <a:buNone/>
            </a:pPr>
            <a:endParaRPr lang="en-GB" dirty="0"/>
          </a:p>
        </p:txBody>
      </p:sp>
    </p:spTree>
    <p:extLst>
      <p:ext uri="{BB962C8B-B14F-4D97-AF65-F5344CB8AC3E}">
        <p14:creationId xmlns:p14="http://schemas.microsoft.com/office/powerpoint/2010/main" val="12832823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30122-884E-48B7-4A32-10A41CE09A0F}"/>
              </a:ext>
            </a:extLst>
          </p:cNvPr>
          <p:cNvSpPr>
            <a:spLocks noGrp="1"/>
          </p:cNvSpPr>
          <p:nvPr>
            <p:ph type="title"/>
          </p:nvPr>
        </p:nvSpPr>
        <p:spPr/>
        <p:txBody>
          <a:bodyPr/>
          <a:lstStyle/>
          <a:p>
            <a:r>
              <a:rPr lang="en-US" altLang="zh-CN" sz="4400" b="1" dirty="0"/>
              <a:t>Key Strategies for Driving Profit Through Change</a:t>
            </a:r>
            <a:endParaRPr lang="en-GB" dirty="0"/>
          </a:p>
        </p:txBody>
      </p:sp>
      <p:sp>
        <p:nvSpPr>
          <p:cNvPr id="3" name="Content Placeholder 2">
            <a:extLst>
              <a:ext uri="{FF2B5EF4-FFF2-40B4-BE49-F238E27FC236}">
                <a16:creationId xmlns:a16="http://schemas.microsoft.com/office/drawing/2014/main" id="{202D72DD-A84D-BF5D-8BDD-1124E46E9D24}"/>
              </a:ext>
            </a:extLst>
          </p:cNvPr>
          <p:cNvSpPr>
            <a:spLocks noGrp="1"/>
          </p:cNvSpPr>
          <p:nvPr>
            <p:ph idx="1"/>
          </p:nvPr>
        </p:nvSpPr>
        <p:spPr/>
        <p:txBody>
          <a:bodyPr>
            <a:normAutofit fontScale="92500"/>
          </a:bodyPr>
          <a:lstStyle/>
          <a:p>
            <a:pPr marL="0" indent="0">
              <a:buNone/>
            </a:pPr>
            <a:r>
              <a:rPr lang="en-US" dirty="0"/>
              <a:t>By using change as an opportunity, effective change management </a:t>
            </a:r>
            <a:r>
              <a:rPr lang="en-US" altLang="zh-CN" dirty="0"/>
              <a:t>can open new revenue streams, optimize operations, and reduce costs.</a:t>
            </a:r>
          </a:p>
          <a:p>
            <a:pPr marL="0" indent="0">
              <a:buNone/>
            </a:pPr>
            <a:r>
              <a:rPr lang="en-US" altLang="zh-CN" dirty="0"/>
              <a:t>When change is implemented smoothly, it can lead to higher employee performance, innovation, and cost efficiency, all contributing to increased profit.</a:t>
            </a:r>
          </a:p>
          <a:p>
            <a:pPr marL="0" indent="0">
              <a:buNone/>
            </a:pPr>
            <a:r>
              <a:rPr lang="en-US" altLang="zh-CN" sz="2800" b="1" dirty="0"/>
              <a:t>Employee Engagement and Motivation:</a:t>
            </a:r>
          </a:p>
          <a:p>
            <a:r>
              <a:rPr lang="en-US" altLang="zh-CN" sz="2800" dirty="0"/>
              <a:t>Engaged employees are more productive, which directly impacts the bottom line.</a:t>
            </a:r>
          </a:p>
          <a:p>
            <a:r>
              <a:rPr lang="en-US" altLang="zh-CN" sz="2800" dirty="0"/>
              <a:t>Change management that supports employee well-being and involves them in decision-making can enhance job satisfaction and productivity.</a:t>
            </a:r>
          </a:p>
          <a:p>
            <a:pPr marL="0" indent="0">
              <a:buNone/>
            </a:pPr>
            <a:endParaRPr lang="en-US" altLang="zh-CN" dirty="0"/>
          </a:p>
          <a:p>
            <a:endParaRPr lang="en-GB" dirty="0"/>
          </a:p>
        </p:txBody>
      </p:sp>
    </p:spTree>
    <p:extLst>
      <p:ext uri="{BB962C8B-B14F-4D97-AF65-F5344CB8AC3E}">
        <p14:creationId xmlns:p14="http://schemas.microsoft.com/office/powerpoint/2010/main" val="37064049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A484F-9577-C06D-0F2E-AF51134BDDE6}"/>
              </a:ext>
            </a:extLst>
          </p:cNvPr>
          <p:cNvSpPr>
            <a:spLocks noGrp="1"/>
          </p:cNvSpPr>
          <p:nvPr>
            <p:ph type="title"/>
          </p:nvPr>
        </p:nvSpPr>
        <p:spPr/>
        <p:txBody>
          <a:bodyPr/>
          <a:lstStyle/>
          <a:p>
            <a:pPr algn="ctr"/>
            <a:r>
              <a:rPr lang="en-US" altLang="zh-CN" sz="4400" b="1" dirty="0"/>
              <a:t>Psychological Factors Impacting Profitability in Change</a:t>
            </a:r>
            <a:endParaRPr lang="en-GB" dirty="0"/>
          </a:p>
        </p:txBody>
      </p:sp>
      <p:sp>
        <p:nvSpPr>
          <p:cNvPr id="3" name="Content Placeholder 2">
            <a:extLst>
              <a:ext uri="{FF2B5EF4-FFF2-40B4-BE49-F238E27FC236}">
                <a16:creationId xmlns:a16="http://schemas.microsoft.com/office/drawing/2014/main" id="{68FE093F-4564-967A-8299-F490F5E617B1}"/>
              </a:ext>
            </a:extLst>
          </p:cNvPr>
          <p:cNvSpPr>
            <a:spLocks noGrp="1"/>
          </p:cNvSpPr>
          <p:nvPr>
            <p:ph idx="1"/>
          </p:nvPr>
        </p:nvSpPr>
        <p:spPr/>
        <p:txBody>
          <a:bodyPr/>
          <a:lstStyle/>
          <a:p>
            <a:pPr marL="0" indent="0">
              <a:buNone/>
            </a:pPr>
            <a:r>
              <a:rPr lang="en-US" altLang="zh-CN" b="1" dirty="0"/>
              <a:t>Resistance to Change and its Costs:</a:t>
            </a:r>
          </a:p>
          <a:p>
            <a:r>
              <a:rPr lang="en-US" altLang="zh-CN" sz="2800" dirty="0"/>
              <a:t>Resistance to change can result in lost productivity, disengagement, and higher turnover, affecting profits.</a:t>
            </a:r>
          </a:p>
          <a:p>
            <a:endParaRPr lang="en-US" altLang="zh-CN" sz="2800" dirty="0"/>
          </a:p>
          <a:p>
            <a:r>
              <a:rPr lang="en-US" altLang="zh-CN" sz="2800" dirty="0"/>
              <a:t>Managing Resistance: Focus on communication, support, and involvement to minimize resistance and accelerate the adoption of change.</a:t>
            </a:r>
          </a:p>
          <a:p>
            <a:pPr marL="0" indent="0">
              <a:buNone/>
            </a:pPr>
            <a:endParaRPr lang="en-GB" dirty="0"/>
          </a:p>
        </p:txBody>
      </p:sp>
    </p:spTree>
    <p:extLst>
      <p:ext uri="{BB962C8B-B14F-4D97-AF65-F5344CB8AC3E}">
        <p14:creationId xmlns:p14="http://schemas.microsoft.com/office/powerpoint/2010/main" val="9848413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C5DE2D-881E-DCA6-317C-AD0AD3AE5439}"/>
              </a:ext>
            </a:extLst>
          </p:cNvPr>
          <p:cNvPicPr>
            <a:picLocks noChangeAspect="1"/>
          </p:cNvPicPr>
          <p:nvPr/>
        </p:nvPicPr>
        <p:blipFill>
          <a:blip r:embed="rId2"/>
          <a:stretch>
            <a:fillRect/>
          </a:stretch>
        </p:blipFill>
        <p:spPr>
          <a:xfrm>
            <a:off x="0" y="1172"/>
            <a:ext cx="12192000" cy="6855656"/>
          </a:xfrm>
          <a:prstGeom prst="rect">
            <a:avLst/>
          </a:prstGeom>
        </p:spPr>
      </p:pic>
    </p:spTree>
    <p:extLst>
      <p:ext uri="{BB962C8B-B14F-4D97-AF65-F5344CB8AC3E}">
        <p14:creationId xmlns:p14="http://schemas.microsoft.com/office/powerpoint/2010/main" val="36915757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555538-299B-3FA5-0BC5-9662B7B5004D}"/>
              </a:ext>
            </a:extLst>
          </p:cNvPr>
          <p:cNvPicPr>
            <a:picLocks noChangeAspect="1"/>
          </p:cNvPicPr>
          <p:nvPr/>
        </p:nvPicPr>
        <p:blipFill>
          <a:blip r:embed="rId2"/>
          <a:stretch>
            <a:fillRect/>
          </a:stretch>
        </p:blipFill>
        <p:spPr>
          <a:xfrm>
            <a:off x="0" y="42333"/>
            <a:ext cx="12192000" cy="6773333"/>
          </a:xfrm>
          <a:prstGeom prst="rect">
            <a:avLst/>
          </a:prstGeom>
        </p:spPr>
      </p:pic>
    </p:spTree>
    <p:extLst>
      <p:ext uri="{BB962C8B-B14F-4D97-AF65-F5344CB8AC3E}">
        <p14:creationId xmlns:p14="http://schemas.microsoft.com/office/powerpoint/2010/main" val="34078162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C42AB6-90B3-CD38-A4BE-B6A07612B513}"/>
              </a:ext>
            </a:extLst>
          </p:cNvPr>
          <p:cNvPicPr>
            <a:picLocks noChangeAspect="1"/>
          </p:cNvPicPr>
          <p:nvPr/>
        </p:nvPicPr>
        <p:blipFill>
          <a:blip r:embed="rId2"/>
          <a:stretch>
            <a:fillRect/>
          </a:stretch>
        </p:blipFill>
        <p:spPr>
          <a:xfrm>
            <a:off x="11988" y="0"/>
            <a:ext cx="12168024" cy="6858000"/>
          </a:xfrm>
          <a:prstGeom prst="rect">
            <a:avLst/>
          </a:prstGeom>
        </p:spPr>
      </p:pic>
    </p:spTree>
    <p:extLst>
      <p:ext uri="{BB962C8B-B14F-4D97-AF65-F5344CB8AC3E}">
        <p14:creationId xmlns:p14="http://schemas.microsoft.com/office/powerpoint/2010/main" val="37060768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FB9CAD-D651-32FD-8506-582AB9811163}"/>
              </a:ext>
            </a:extLst>
          </p:cNvPr>
          <p:cNvPicPr>
            <a:picLocks noChangeAspect="1"/>
          </p:cNvPicPr>
          <p:nvPr/>
        </p:nvPicPr>
        <p:blipFill>
          <a:blip r:embed="rId2"/>
          <a:stretch>
            <a:fillRect/>
          </a:stretch>
        </p:blipFill>
        <p:spPr>
          <a:xfrm>
            <a:off x="23909" y="0"/>
            <a:ext cx="12144181" cy="6858000"/>
          </a:xfrm>
          <a:prstGeom prst="rect">
            <a:avLst/>
          </a:prstGeom>
        </p:spPr>
      </p:pic>
    </p:spTree>
    <p:extLst>
      <p:ext uri="{BB962C8B-B14F-4D97-AF65-F5344CB8AC3E}">
        <p14:creationId xmlns:p14="http://schemas.microsoft.com/office/powerpoint/2010/main" val="37091950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DDD7E-3CBB-E3D6-04CF-C39DA72D831F}"/>
              </a:ext>
            </a:extLst>
          </p:cNvPr>
          <p:cNvSpPr>
            <a:spLocks noGrp="1"/>
          </p:cNvSpPr>
          <p:nvPr>
            <p:ph type="title"/>
          </p:nvPr>
        </p:nvSpPr>
        <p:spPr/>
        <p:txBody>
          <a:bodyPr/>
          <a:lstStyle/>
          <a:p>
            <a:pPr algn="ctr"/>
            <a:r>
              <a:rPr lang="en-US" altLang="zh-CN" b="1" dirty="0"/>
              <a:t>The Role of Leadership</a:t>
            </a:r>
            <a:br>
              <a:rPr lang="en-US" altLang="zh-CN" b="1" dirty="0"/>
            </a:br>
            <a:endParaRPr lang="en-GB" dirty="0"/>
          </a:p>
        </p:txBody>
      </p:sp>
      <p:sp>
        <p:nvSpPr>
          <p:cNvPr id="3" name="Content Placeholder 2">
            <a:extLst>
              <a:ext uri="{FF2B5EF4-FFF2-40B4-BE49-F238E27FC236}">
                <a16:creationId xmlns:a16="http://schemas.microsoft.com/office/drawing/2014/main" id="{B423D938-81ED-8025-3D88-90C19FA9236F}"/>
              </a:ext>
            </a:extLst>
          </p:cNvPr>
          <p:cNvSpPr>
            <a:spLocks noGrp="1"/>
          </p:cNvSpPr>
          <p:nvPr>
            <p:ph idx="1"/>
          </p:nvPr>
        </p:nvSpPr>
        <p:spPr/>
        <p:txBody>
          <a:bodyPr>
            <a:normAutofit/>
          </a:bodyPr>
          <a:lstStyle/>
          <a:p>
            <a:r>
              <a:rPr lang="en-US" altLang="zh-CN" dirty="0">
                <a:latin typeface="New roman times "/>
              </a:rPr>
              <a:t>Leadership is crucial in overcoming resistance and driving profitable change.</a:t>
            </a:r>
          </a:p>
          <a:p>
            <a:r>
              <a:rPr lang="en-US" altLang="zh-CN" dirty="0">
                <a:latin typeface="New roman times "/>
              </a:rPr>
              <a:t>Leaders who communicate a clear vision, provide support, and empower employees can reduce friction and improve outcomes.</a:t>
            </a:r>
            <a:endParaRPr lang="zh-CN" altLang="en-US" dirty="0">
              <a:latin typeface="New roman times "/>
            </a:endParaRPr>
          </a:p>
          <a:p>
            <a:r>
              <a:rPr lang="en-GB" b="0" i="0" dirty="0">
                <a:solidFill>
                  <a:srgbClr val="1F1F1F"/>
                </a:solidFill>
                <a:effectLst/>
                <a:latin typeface="New roman times "/>
              </a:rPr>
              <a:t>Let workers know that your door is open if they ever want to talk. Communication is a two-way street! It's also beneficial to lead “morning huddles.” Guide the prioritization of work and determine who could use an extra set of hands or eyes </a:t>
            </a:r>
            <a:r>
              <a:rPr lang="en-GB" kern="100" dirty="0">
                <a:effectLst/>
                <a:latin typeface="New roman times "/>
                <a:ea typeface="Aptos" panose="020B0004020202020204" pitchFamily="34" charset="0"/>
                <a:cs typeface="Times New Roman" panose="02020603050405020304" pitchFamily="18" charset="0"/>
              </a:rPr>
              <a:t>(Braley, 2021)</a:t>
            </a:r>
            <a:r>
              <a:rPr lang="en-GB" b="0" i="0" dirty="0">
                <a:solidFill>
                  <a:srgbClr val="1F1F1F"/>
                </a:solidFill>
                <a:effectLst/>
                <a:latin typeface="New roman times "/>
              </a:rPr>
              <a:t>.</a:t>
            </a:r>
            <a:endParaRPr lang="en-GB" dirty="0">
              <a:latin typeface="New roman times "/>
            </a:endParaRPr>
          </a:p>
        </p:txBody>
      </p:sp>
    </p:spTree>
    <p:extLst>
      <p:ext uri="{BB962C8B-B14F-4D97-AF65-F5344CB8AC3E}">
        <p14:creationId xmlns:p14="http://schemas.microsoft.com/office/powerpoint/2010/main" val="7252997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1FE273-70E9-D06D-6FCA-CDA195378CC6}"/>
              </a:ext>
            </a:extLst>
          </p:cNvPr>
          <p:cNvSpPr>
            <a:spLocks noGrp="1"/>
          </p:cNvSpPr>
          <p:nvPr>
            <p:ph idx="1"/>
          </p:nvPr>
        </p:nvSpPr>
        <p:spPr>
          <a:xfrm>
            <a:off x="838200" y="816077"/>
            <a:ext cx="10515600" cy="5360886"/>
          </a:xfrm>
        </p:spPr>
        <p:txBody>
          <a:bodyPr>
            <a:normAutofit/>
          </a:bodyPr>
          <a:lstStyle/>
          <a:p>
            <a:pPr marL="0" indent="0">
              <a:buNone/>
            </a:pPr>
            <a:r>
              <a:rPr lang="en-GB" sz="4000" b="0" i="0" dirty="0">
                <a:solidFill>
                  <a:srgbClr val="1F1F1F"/>
                </a:solidFill>
                <a:effectLst/>
                <a:latin typeface="New roman times"/>
              </a:rPr>
              <a:t>One of the key responsibilities of leadership in change management is to </a:t>
            </a:r>
            <a:r>
              <a:rPr lang="en-GB" sz="4000" b="0" i="0" dirty="0">
                <a:solidFill>
                  <a:srgbClr val="040C28"/>
                </a:solidFill>
                <a:effectLst/>
                <a:latin typeface="New roman times"/>
              </a:rPr>
              <a:t>model the desired behaviors that support and reinforce the change</a:t>
            </a:r>
            <a:r>
              <a:rPr lang="en-GB" sz="4000" b="0" i="0" dirty="0">
                <a:solidFill>
                  <a:srgbClr val="1F1F1F"/>
                </a:solidFill>
                <a:effectLst/>
                <a:latin typeface="New roman times"/>
              </a:rPr>
              <a:t>. By leading through example, leaders can build trust, inspire others, and create a positive environment that encourages individuals to embrace and adopt the change </a:t>
            </a:r>
            <a:r>
              <a:rPr lang="en-GB" sz="4000" kern="100" dirty="0">
                <a:effectLst/>
                <a:latin typeface="New roman times"/>
                <a:ea typeface="Aptos" panose="020B0004020202020204" pitchFamily="34" charset="0"/>
                <a:cs typeface="Times New Roman" panose="02020603050405020304" pitchFamily="18" charset="0"/>
              </a:rPr>
              <a:t>(Higgs and Rowland, 2005).</a:t>
            </a:r>
          </a:p>
          <a:p>
            <a:pPr marL="0" indent="0">
              <a:buNone/>
            </a:pPr>
            <a:endParaRPr lang="en-GB" sz="4400" dirty="0"/>
          </a:p>
        </p:txBody>
      </p:sp>
    </p:spTree>
    <p:extLst>
      <p:ext uri="{BB962C8B-B14F-4D97-AF65-F5344CB8AC3E}">
        <p14:creationId xmlns:p14="http://schemas.microsoft.com/office/powerpoint/2010/main" val="20645682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CAA28-15C1-AE7A-03F5-27E8C6D259AB}"/>
              </a:ext>
            </a:extLst>
          </p:cNvPr>
          <p:cNvSpPr>
            <a:spLocks noGrp="1"/>
          </p:cNvSpPr>
          <p:nvPr>
            <p:ph type="title"/>
          </p:nvPr>
        </p:nvSpPr>
        <p:spPr/>
        <p:txBody>
          <a:bodyPr/>
          <a:lstStyle/>
          <a:p>
            <a:r>
              <a:rPr lang="en-GB" dirty="0"/>
              <a:t>Leadership Through Actions </a:t>
            </a:r>
          </a:p>
        </p:txBody>
      </p:sp>
      <p:sp>
        <p:nvSpPr>
          <p:cNvPr id="3" name="Content Placeholder 2">
            <a:extLst>
              <a:ext uri="{FF2B5EF4-FFF2-40B4-BE49-F238E27FC236}">
                <a16:creationId xmlns:a16="http://schemas.microsoft.com/office/drawing/2014/main" id="{E65A5A1F-CBF0-339B-CAF1-FA04998AE978}"/>
              </a:ext>
            </a:extLst>
          </p:cNvPr>
          <p:cNvSpPr>
            <a:spLocks noGrp="1"/>
          </p:cNvSpPr>
          <p:nvPr>
            <p:ph idx="1"/>
          </p:nvPr>
        </p:nvSpPr>
        <p:spPr/>
        <p:txBody>
          <a:bodyPr>
            <a:normAutofit fontScale="85000" lnSpcReduction="20000"/>
          </a:bodyPr>
          <a:lstStyle/>
          <a:p>
            <a:pPr>
              <a:lnSpc>
                <a:spcPct val="107000"/>
              </a:lnSpc>
              <a:spcAft>
                <a:spcPts val="800"/>
              </a:spcAft>
            </a:pPr>
            <a:r>
              <a:rPr lang="en-GB" sz="2200" kern="100" dirty="0">
                <a:effectLst/>
                <a:latin typeface="New roman times "/>
                <a:ea typeface="Aptos" panose="020B0004020202020204" pitchFamily="34" charset="0"/>
                <a:cs typeface="Times New Roman" panose="02020603050405020304" pitchFamily="18" charset="0"/>
              </a:rPr>
              <a:t>Through their actions, leaders set the tone, create a positive example, and foster a culture that supports the change vision. Organizations can navigate change more effectively by prioritizing these leadership behaviors, achieving better employee engagement, and driving successful outcomes.</a:t>
            </a:r>
          </a:p>
          <a:p>
            <a:pPr>
              <a:lnSpc>
                <a:spcPct val="107000"/>
              </a:lnSpc>
              <a:spcAft>
                <a:spcPts val="800"/>
              </a:spcAft>
            </a:pPr>
            <a:r>
              <a:rPr lang="en-GB" sz="2200" dirty="0">
                <a:effectLst/>
                <a:latin typeface="New roman times "/>
                <a:ea typeface="Aptos" panose="020B0004020202020204" pitchFamily="34" charset="0"/>
                <a:cs typeface="Times New Roman" panose="02020603050405020304" pitchFamily="18" charset="0"/>
              </a:rPr>
              <a:t>Leadership in change management is not just about directing and managing change; it is about embodying the change and inspiring others to join the journey toward a better future </a:t>
            </a:r>
            <a:r>
              <a:rPr lang="en-GB" sz="2200" kern="0" dirty="0">
                <a:latin typeface="New roman times "/>
                <a:ea typeface="Aptos" panose="020B0004020202020204" pitchFamily="34" charset="0"/>
                <a:cs typeface="Times New Roman" panose="02020603050405020304" pitchFamily="18" charset="0"/>
              </a:rPr>
              <a:t>(</a:t>
            </a:r>
            <a:r>
              <a:rPr lang="en-GB" sz="2200" kern="100" dirty="0">
                <a:effectLst/>
                <a:latin typeface="New roman times "/>
                <a:ea typeface="Aptos" panose="020B0004020202020204" pitchFamily="34" charset="0"/>
                <a:cs typeface="Times New Roman" panose="02020603050405020304" pitchFamily="18" charset="0"/>
              </a:rPr>
              <a:t>Braley, 2021</a:t>
            </a:r>
            <a:r>
              <a:rPr lang="en-GB" sz="2200" kern="0" dirty="0">
                <a:latin typeface="New roman times "/>
                <a:ea typeface="Aptos" panose="020B0004020202020204" pitchFamily="34" charset="0"/>
                <a:cs typeface="Times New Roman" panose="02020603050405020304" pitchFamily="18" charset="0"/>
              </a:rPr>
              <a:t>; </a:t>
            </a:r>
            <a:r>
              <a:rPr lang="en-GB" sz="2200" kern="0" dirty="0">
                <a:effectLst/>
                <a:latin typeface="New roman times "/>
                <a:ea typeface="Times New Roman" panose="02020603050405020304" pitchFamily="18" charset="0"/>
                <a:cs typeface="Times New Roman" panose="02020603050405020304" pitchFamily="18" charset="0"/>
              </a:rPr>
              <a:t>Hone, 2023)</a:t>
            </a:r>
          </a:p>
          <a:p>
            <a:pPr>
              <a:lnSpc>
                <a:spcPct val="107000"/>
              </a:lnSpc>
              <a:spcAft>
                <a:spcPts val="800"/>
              </a:spcAft>
            </a:pPr>
            <a:r>
              <a:rPr lang="en-GB" sz="2200" kern="100" dirty="0">
                <a:effectLst/>
                <a:latin typeface="New roman times "/>
                <a:ea typeface="Aptos" panose="020B0004020202020204" pitchFamily="34" charset="0"/>
                <a:cs typeface="Times New Roman" panose="02020603050405020304" pitchFamily="18" charset="0"/>
              </a:rPr>
              <a:t>Here are four critical factors in effective leadership modelling:</a:t>
            </a:r>
          </a:p>
          <a:p>
            <a:pPr marL="342900" lvl="0" indent="-342900">
              <a:lnSpc>
                <a:spcPct val="107000"/>
              </a:lnSpc>
              <a:spcAft>
                <a:spcPts val="800"/>
              </a:spcAft>
              <a:buFont typeface="+mj-lt"/>
              <a:buAutoNum type="arabicPeriod"/>
              <a:tabLst>
                <a:tab pos="457200" algn="l"/>
              </a:tabLst>
            </a:pPr>
            <a:r>
              <a:rPr lang="en-GB" sz="2200" kern="100" dirty="0">
                <a:effectLst/>
                <a:latin typeface="New roman times "/>
                <a:ea typeface="Aptos" panose="020B0004020202020204" pitchFamily="34" charset="0"/>
                <a:cs typeface="Times New Roman" panose="02020603050405020304" pitchFamily="18" charset="0"/>
              </a:rPr>
              <a:t>Transparent communication, </a:t>
            </a:r>
          </a:p>
          <a:p>
            <a:pPr marL="342900" lvl="0" indent="-342900">
              <a:lnSpc>
                <a:spcPct val="107000"/>
              </a:lnSpc>
              <a:spcAft>
                <a:spcPts val="800"/>
              </a:spcAft>
              <a:buFont typeface="+mj-lt"/>
              <a:buAutoNum type="arabicPeriod"/>
              <a:tabLst>
                <a:tab pos="457200" algn="l"/>
              </a:tabLst>
            </a:pPr>
            <a:r>
              <a:rPr lang="en-GB" sz="2200" kern="100" dirty="0">
                <a:effectLst/>
                <a:latin typeface="New roman times "/>
                <a:ea typeface="Aptos" panose="020B0004020202020204" pitchFamily="34" charset="0"/>
                <a:cs typeface="Times New Roman" panose="02020603050405020304" pitchFamily="18" charset="0"/>
              </a:rPr>
              <a:t>Openness to feedback, </a:t>
            </a:r>
          </a:p>
          <a:p>
            <a:pPr marL="342900" lvl="0" indent="-342900">
              <a:lnSpc>
                <a:spcPct val="107000"/>
              </a:lnSpc>
              <a:spcAft>
                <a:spcPts val="800"/>
              </a:spcAft>
              <a:buFont typeface="+mj-lt"/>
              <a:buAutoNum type="arabicPeriod"/>
              <a:tabLst>
                <a:tab pos="457200" algn="l"/>
              </a:tabLst>
            </a:pPr>
            <a:r>
              <a:rPr lang="en-GB" sz="2200" kern="100" dirty="0">
                <a:effectLst/>
                <a:latin typeface="New roman times "/>
                <a:ea typeface="Aptos" panose="020B0004020202020204" pitchFamily="34" charset="0"/>
                <a:cs typeface="Times New Roman" panose="02020603050405020304" pitchFamily="18" charset="0"/>
              </a:rPr>
              <a:t>Adaptability and resilience</a:t>
            </a:r>
          </a:p>
          <a:p>
            <a:pPr marL="342900" lvl="0" indent="-342900">
              <a:lnSpc>
                <a:spcPct val="107000"/>
              </a:lnSpc>
              <a:spcAft>
                <a:spcPts val="800"/>
              </a:spcAft>
              <a:buFont typeface="+mj-lt"/>
              <a:buAutoNum type="arabicPeriod"/>
              <a:tabLst>
                <a:tab pos="457200" algn="l"/>
              </a:tabLst>
            </a:pPr>
            <a:r>
              <a:rPr lang="en-GB" sz="2200" kern="100" dirty="0">
                <a:effectLst/>
                <a:latin typeface="New roman times "/>
                <a:ea typeface="Aptos" panose="020B0004020202020204" pitchFamily="34" charset="0"/>
                <a:cs typeface="Times New Roman" panose="02020603050405020304" pitchFamily="18" charset="0"/>
              </a:rPr>
              <a:t>Support and empowerment. </a:t>
            </a:r>
          </a:p>
          <a:p>
            <a:pPr marL="0" indent="0">
              <a:buNone/>
            </a:pPr>
            <a:endParaRPr lang="en-GB" dirty="0"/>
          </a:p>
        </p:txBody>
      </p:sp>
    </p:spTree>
    <p:extLst>
      <p:ext uri="{BB962C8B-B14F-4D97-AF65-F5344CB8AC3E}">
        <p14:creationId xmlns:p14="http://schemas.microsoft.com/office/powerpoint/2010/main" val="30432816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F510BA-B034-434D-BB4D-69E8A31080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8E8F83-E6B7-CEEC-01B9-9523FFA362E1}"/>
              </a:ext>
            </a:extLst>
          </p:cNvPr>
          <p:cNvSpPr>
            <a:spLocks noGrp="1"/>
          </p:cNvSpPr>
          <p:nvPr>
            <p:ph type="title"/>
          </p:nvPr>
        </p:nvSpPr>
        <p:spPr/>
        <p:txBody>
          <a:bodyPr/>
          <a:lstStyle/>
          <a:p>
            <a:r>
              <a:rPr lang="en-GB" dirty="0"/>
              <a:t>Leadership Through Actions </a:t>
            </a:r>
          </a:p>
        </p:txBody>
      </p:sp>
      <p:sp>
        <p:nvSpPr>
          <p:cNvPr id="3" name="Content Placeholder 2">
            <a:extLst>
              <a:ext uri="{FF2B5EF4-FFF2-40B4-BE49-F238E27FC236}">
                <a16:creationId xmlns:a16="http://schemas.microsoft.com/office/drawing/2014/main" id="{A5F1570A-8BBC-0EE9-5BE9-21879A96D6FE}"/>
              </a:ext>
            </a:extLst>
          </p:cNvPr>
          <p:cNvSpPr>
            <a:spLocks noGrp="1"/>
          </p:cNvSpPr>
          <p:nvPr>
            <p:ph idx="1"/>
          </p:nvPr>
        </p:nvSpPr>
        <p:spPr/>
        <p:txBody>
          <a:bodyPr/>
          <a:lstStyle/>
          <a:p>
            <a:pPr>
              <a:lnSpc>
                <a:spcPct val="107000"/>
              </a:lnSpc>
              <a:spcAft>
                <a:spcPts val="800"/>
              </a:spcAft>
            </a:pPr>
            <a:r>
              <a:rPr lang="en-GB" sz="2400" kern="100" dirty="0">
                <a:effectLst/>
                <a:latin typeface="New roman times"/>
                <a:ea typeface="Aptos" panose="020B0004020202020204" pitchFamily="34" charset="0"/>
                <a:cs typeface="Times New Roman" panose="02020603050405020304" pitchFamily="18" charset="0"/>
              </a:rPr>
              <a:t>Change often brings unforeseen challenges and obstacles. Leaders who model adaptability and resilience inspire others to embrace change as an opportunity for growth. When leaders demonstrate adaptability and strength, it instils confidence in others, motivates them to overcome obstacles, and reinforces the belief that change is manageable and worthwhile </a:t>
            </a:r>
            <a:r>
              <a:rPr lang="en-GB" sz="2400" kern="0" dirty="0">
                <a:effectLst/>
                <a:latin typeface="New roman times"/>
                <a:ea typeface="Times New Roman" panose="02020603050405020304" pitchFamily="18" charset="0"/>
              </a:rPr>
              <a:t>(Hone, 2023)</a:t>
            </a:r>
            <a:r>
              <a:rPr lang="en-GB" sz="2400" kern="100" dirty="0">
                <a:effectLst/>
                <a:latin typeface="New roman times"/>
                <a:ea typeface="Aptos" panose="020B0004020202020204" pitchFamily="34" charset="0"/>
                <a:cs typeface="Times New Roman" panose="02020603050405020304" pitchFamily="18" charset="0"/>
              </a:rPr>
              <a:t>.</a:t>
            </a:r>
          </a:p>
          <a:p>
            <a:pPr>
              <a:lnSpc>
                <a:spcPct val="107000"/>
              </a:lnSpc>
              <a:spcAft>
                <a:spcPts val="800"/>
              </a:spcAft>
            </a:pPr>
            <a:r>
              <a:rPr lang="en-GB" sz="2400" kern="100" dirty="0">
                <a:effectLst/>
                <a:latin typeface="New roman times "/>
                <a:ea typeface="Aptos" panose="020B0004020202020204" pitchFamily="34" charset="0"/>
                <a:cs typeface="Times New Roman" panose="02020603050405020304" pitchFamily="18" charset="0"/>
              </a:rPr>
              <a:t>Leaders who model support and empowerment create an environment where individuals feel valued and capable of contributing to the change process. When leaders demonstrate support and empowerment, it boosts employee morale, fosters a sense of ownership, and creates a culture of collaboration and commitment </a:t>
            </a:r>
            <a:r>
              <a:rPr lang="en-GB" sz="2400" kern="0" dirty="0">
                <a:effectLst/>
                <a:latin typeface="New roman times "/>
                <a:ea typeface="Times New Roman" panose="02020603050405020304" pitchFamily="18" charset="0"/>
              </a:rPr>
              <a:t>(Mansaray, 2019)</a:t>
            </a:r>
            <a:r>
              <a:rPr lang="en-GB" sz="2400" kern="100" dirty="0">
                <a:effectLst/>
                <a:latin typeface="New roman times "/>
                <a:ea typeface="Aptos" panose="020B0004020202020204" pitchFamily="34" charset="0"/>
                <a:cs typeface="Times New Roman" panose="02020603050405020304" pitchFamily="18" charset="0"/>
              </a:rPr>
              <a:t>.</a:t>
            </a:r>
          </a:p>
          <a:p>
            <a:pPr marL="0" indent="0">
              <a:buNone/>
            </a:pPr>
            <a:endParaRPr lang="en-GB" dirty="0"/>
          </a:p>
        </p:txBody>
      </p:sp>
    </p:spTree>
    <p:extLst>
      <p:ext uri="{BB962C8B-B14F-4D97-AF65-F5344CB8AC3E}">
        <p14:creationId xmlns:p14="http://schemas.microsoft.com/office/powerpoint/2010/main" val="16068713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9DFC8-BFA1-D89B-2161-6597B237AF66}"/>
              </a:ext>
            </a:extLst>
          </p:cNvPr>
          <p:cNvSpPr>
            <a:spLocks noGrp="1"/>
          </p:cNvSpPr>
          <p:nvPr>
            <p:ph type="title"/>
          </p:nvPr>
        </p:nvSpPr>
        <p:spPr>
          <a:xfrm>
            <a:off x="838200" y="365126"/>
            <a:ext cx="10515600" cy="519778"/>
          </a:xfrm>
        </p:spPr>
        <p:txBody>
          <a:bodyPr>
            <a:normAutofit fontScale="90000"/>
          </a:bodyPr>
          <a:lstStyle/>
          <a:p>
            <a:r>
              <a:rPr lang="en-GB" dirty="0"/>
              <a:t>Reference List </a:t>
            </a:r>
          </a:p>
        </p:txBody>
      </p:sp>
      <p:sp>
        <p:nvSpPr>
          <p:cNvPr id="3" name="Content Placeholder 2">
            <a:extLst>
              <a:ext uri="{FF2B5EF4-FFF2-40B4-BE49-F238E27FC236}">
                <a16:creationId xmlns:a16="http://schemas.microsoft.com/office/drawing/2014/main" id="{E2AB6382-443F-6995-DAF2-E2E31E876685}"/>
              </a:ext>
            </a:extLst>
          </p:cNvPr>
          <p:cNvSpPr>
            <a:spLocks noGrp="1"/>
          </p:cNvSpPr>
          <p:nvPr>
            <p:ph idx="1"/>
          </p:nvPr>
        </p:nvSpPr>
        <p:spPr>
          <a:xfrm>
            <a:off x="838200" y="884904"/>
            <a:ext cx="10515600" cy="5292059"/>
          </a:xfrm>
        </p:spPr>
        <p:txBody>
          <a:bodyPr>
            <a:normAutofit lnSpcReduction="10000"/>
          </a:bodyPr>
          <a:lstStyle/>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Anderson, S. (2024). </a:t>
            </a:r>
            <a:r>
              <a:rPr lang="en-GB" sz="1800" i="1" kern="100" dirty="0">
                <a:effectLst/>
                <a:latin typeface="New roman times"/>
                <a:ea typeface="Aptos" panose="020B0004020202020204" pitchFamily="34" charset="0"/>
                <a:cs typeface="Times New Roman" panose="02020603050405020304" pitchFamily="18" charset="0"/>
              </a:rPr>
              <a:t>AI in Change Management: Early Findings</a:t>
            </a:r>
            <a:r>
              <a:rPr lang="en-GB" sz="1800" kern="100" dirty="0">
                <a:effectLst/>
                <a:latin typeface="New roman times"/>
                <a:ea typeface="Aptos" panose="020B0004020202020204" pitchFamily="34" charset="0"/>
                <a:cs typeface="Times New Roman" panose="02020603050405020304" pitchFamily="18" charset="0"/>
              </a:rPr>
              <a:t>. [online] Prosci.com. doi:https://doi.org/1006133136/module_5773870464_Footer.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Braley, N. (2021). </a:t>
            </a:r>
            <a:r>
              <a:rPr lang="en-GB" sz="1800" i="1" kern="100" dirty="0">
                <a:effectLst/>
                <a:latin typeface="New roman times"/>
                <a:ea typeface="Aptos" panose="020B0004020202020204" pitchFamily="34" charset="0"/>
                <a:cs typeface="Times New Roman" panose="02020603050405020304" pitchFamily="18" charset="0"/>
              </a:rPr>
              <a:t>Why Change Management Is The Most Critical Leadership Skill</a:t>
            </a:r>
            <a:r>
              <a:rPr lang="en-GB" sz="1800" kern="100" dirty="0">
                <a:effectLst/>
                <a:latin typeface="New roman times"/>
                <a:ea typeface="Aptos" panose="020B0004020202020204" pitchFamily="34" charset="0"/>
                <a:cs typeface="Times New Roman" panose="02020603050405020304" pitchFamily="18" charset="0"/>
              </a:rPr>
              <a:t>. [online] Forbes. Available at: https://www.forbes.com/councils/forbescommunicationscouncil/2021/11/19/why-change-management-is-the-most-critical-leadership-skill/ [Accessed 9 Dec.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Cambridge Dictionary (2024). </a:t>
            </a:r>
            <a:r>
              <a:rPr lang="en-GB" sz="1800" i="1" kern="100" dirty="0">
                <a:effectLst/>
                <a:latin typeface="New roman times"/>
                <a:ea typeface="Aptos" panose="020B0004020202020204" pitchFamily="34" charset="0"/>
                <a:cs typeface="Times New Roman" panose="02020603050405020304" pitchFamily="18" charset="0"/>
              </a:rPr>
              <a:t>the domino effect</a:t>
            </a:r>
            <a:r>
              <a:rPr lang="en-GB" sz="1800" kern="100" dirty="0">
                <a:effectLst/>
                <a:latin typeface="New roman times"/>
                <a:ea typeface="Aptos" panose="020B0004020202020204" pitchFamily="34" charset="0"/>
                <a:cs typeface="Times New Roman" panose="02020603050405020304" pitchFamily="18" charset="0"/>
              </a:rPr>
              <a:t>. [online] @CambridgeWords. Available at: https://dictionary.cambridge.org/dictionary/english/domino-effect [Accessed 7 Dec.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Cameron, E. and Green, M. (2020). </a:t>
            </a:r>
            <a:r>
              <a:rPr lang="en-GB" sz="1800" i="1" kern="100" dirty="0">
                <a:effectLst/>
                <a:latin typeface="New roman times"/>
                <a:ea typeface="Aptos" panose="020B0004020202020204" pitchFamily="34" charset="0"/>
                <a:cs typeface="Times New Roman" panose="02020603050405020304" pitchFamily="18" charset="0"/>
              </a:rPr>
              <a:t>Making Sense of Change Management.</a:t>
            </a:r>
            <a:r>
              <a:rPr lang="en-GB" sz="1800" kern="100" dirty="0">
                <a:effectLst/>
                <a:latin typeface="New roman times"/>
                <a:ea typeface="Aptos" panose="020B0004020202020204" pitchFamily="34" charset="0"/>
                <a:cs typeface="Times New Roman" panose="02020603050405020304" pitchFamily="18" charset="0"/>
              </a:rPr>
              <a:t> 5th ed. London UK: Kogan Page Publishers, pp.1–495.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Forbes Councils (2022). </a:t>
            </a:r>
            <a:r>
              <a:rPr lang="en-GB" sz="1800" i="1" kern="100" dirty="0">
                <a:effectLst/>
                <a:latin typeface="New roman times"/>
                <a:ea typeface="Aptos" panose="020B0004020202020204" pitchFamily="34" charset="0"/>
                <a:cs typeface="Times New Roman" panose="02020603050405020304" pitchFamily="18" charset="0"/>
              </a:rPr>
              <a:t>The 6 Best Change Management Models for Your Company</a:t>
            </a:r>
            <a:r>
              <a:rPr lang="en-GB" sz="1800" kern="100" dirty="0">
                <a:effectLst/>
                <a:latin typeface="New roman times"/>
                <a:ea typeface="Aptos" panose="020B0004020202020204" pitchFamily="34" charset="0"/>
                <a:cs typeface="Times New Roman" panose="02020603050405020304" pitchFamily="18" charset="0"/>
              </a:rPr>
              <a:t>. [online] Forbes.com. Available at: https://councils.forbes.com/blog/top-change-management-models [Accessed 7 Dec. 2024].</a:t>
            </a: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Guest, D.E. (2011). Human Resource Management and performance: Still Searching for Some Answers. </a:t>
            </a:r>
            <a:r>
              <a:rPr lang="en-GB" sz="1800" i="1" kern="100" dirty="0">
                <a:effectLst/>
                <a:latin typeface="New roman times"/>
                <a:ea typeface="Aptos" panose="020B0004020202020204" pitchFamily="34" charset="0"/>
                <a:cs typeface="Times New Roman" panose="02020603050405020304" pitchFamily="18" charset="0"/>
              </a:rPr>
              <a:t>Human Resource Management Journal</a:t>
            </a:r>
            <a:r>
              <a:rPr lang="en-GB" sz="1800" kern="100" dirty="0">
                <a:effectLst/>
                <a:latin typeface="New roman times"/>
                <a:ea typeface="Aptos" panose="020B0004020202020204" pitchFamily="34" charset="0"/>
                <a:cs typeface="Times New Roman" panose="02020603050405020304" pitchFamily="18" charset="0"/>
              </a:rPr>
              <a:t>, [online] 21(1), pp.3–13. doi:https://doi.org/10.1111/j.1748-8583.2010.00164.x.</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817600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B03FFE-C75F-A07F-3858-3CFA52852BD1}"/>
              </a:ext>
            </a:extLst>
          </p:cNvPr>
          <p:cNvSpPr>
            <a:spLocks noGrp="1"/>
          </p:cNvSpPr>
          <p:nvPr>
            <p:ph idx="1"/>
          </p:nvPr>
        </p:nvSpPr>
        <p:spPr>
          <a:xfrm>
            <a:off x="838200" y="678426"/>
            <a:ext cx="10515600" cy="5498537"/>
          </a:xfrm>
        </p:spPr>
        <p:txBody>
          <a:bodyPr/>
          <a:lstStyle/>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Hiatt, J.M. (2006). </a:t>
            </a:r>
            <a:r>
              <a:rPr lang="en-GB" sz="1800" i="1" kern="100" dirty="0">
                <a:effectLst/>
                <a:latin typeface="New roman times"/>
                <a:ea typeface="Aptos" panose="020B0004020202020204" pitchFamily="34" charset="0"/>
                <a:cs typeface="Times New Roman" panose="02020603050405020304" pitchFamily="18" charset="0"/>
              </a:rPr>
              <a:t>ADKAR: a Model for Change in Business, Government, and Our Community</a:t>
            </a:r>
            <a:r>
              <a:rPr lang="en-GB" sz="1800" kern="100" dirty="0">
                <a:effectLst/>
                <a:latin typeface="New roman times"/>
                <a:ea typeface="Aptos" panose="020B0004020202020204" pitchFamily="34" charset="0"/>
                <a:cs typeface="Times New Roman" panose="02020603050405020304" pitchFamily="18" charset="0"/>
              </a:rPr>
              <a:t>. 1st ed. 2950 E. Harmony Road, Suite 150. Fort Collins, CO. 80528, USA. : </a:t>
            </a:r>
            <a:r>
              <a:rPr lang="en-GB" sz="1800" kern="100" dirty="0" err="1">
                <a:effectLst/>
                <a:latin typeface="New roman times"/>
                <a:ea typeface="Aptos" panose="020B0004020202020204" pitchFamily="34" charset="0"/>
                <a:cs typeface="Times New Roman" panose="02020603050405020304" pitchFamily="18" charset="0"/>
              </a:rPr>
              <a:t>Prosci</a:t>
            </a:r>
            <a:r>
              <a:rPr lang="en-GB" sz="1800" kern="100" dirty="0">
                <a:effectLst/>
                <a:latin typeface="New roman times"/>
                <a:ea typeface="Aptos" panose="020B0004020202020204" pitchFamily="34" charset="0"/>
                <a:cs typeface="Times New Roman" panose="02020603050405020304" pitchFamily="18" charset="0"/>
              </a:rPr>
              <a:t> Learning </a:t>
            </a:r>
            <a:r>
              <a:rPr lang="en-GB" sz="1800" kern="100" dirty="0" err="1">
                <a:effectLst/>
                <a:latin typeface="New roman times"/>
                <a:ea typeface="Aptos" panose="020B0004020202020204" pitchFamily="34" charset="0"/>
                <a:cs typeface="Times New Roman" panose="02020603050405020304" pitchFamily="18" charset="0"/>
              </a:rPr>
              <a:t>Center</a:t>
            </a:r>
            <a:r>
              <a:rPr lang="en-GB" sz="1800" kern="100" dirty="0">
                <a:effectLst/>
                <a:latin typeface="New roman times"/>
                <a:ea typeface="Aptos" panose="020B0004020202020204" pitchFamily="34" charset="0"/>
                <a:cs typeface="Times New Roman" panose="02020603050405020304" pitchFamily="18" charset="0"/>
              </a:rPr>
              <a:t> Publications, pp.1–145.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Higgs, M. and Rowland, D. (2005). All Changes Great and small: Exploring Approaches to Change and Its Leadership. </a:t>
            </a:r>
            <a:r>
              <a:rPr lang="en-GB" sz="1800" i="1" kern="100" dirty="0">
                <a:effectLst/>
                <a:latin typeface="New roman times"/>
                <a:ea typeface="Aptos" panose="020B0004020202020204" pitchFamily="34" charset="0"/>
                <a:cs typeface="Times New Roman" panose="02020603050405020304" pitchFamily="18" charset="0"/>
              </a:rPr>
              <a:t>Journal of Change Management</a:t>
            </a:r>
            <a:r>
              <a:rPr lang="en-GB" sz="1800" kern="100" dirty="0">
                <a:effectLst/>
                <a:latin typeface="New roman times"/>
                <a:ea typeface="Aptos" panose="020B0004020202020204" pitchFamily="34" charset="0"/>
                <a:cs typeface="Times New Roman" panose="02020603050405020304" pitchFamily="18" charset="0"/>
              </a:rPr>
              <a:t>, 5(2), pp.121–151. doi:https://doi.org/10.1080/14697010500082902.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Hone. (2023). </a:t>
            </a:r>
            <a:r>
              <a:rPr lang="en-GB" sz="1800" i="1" kern="100" dirty="0">
                <a:effectLst/>
                <a:latin typeface="New roman times"/>
                <a:ea typeface="Aptos" panose="020B0004020202020204" pitchFamily="34" charset="0"/>
                <a:cs typeface="Times New Roman" panose="02020603050405020304" pitchFamily="18" charset="0"/>
              </a:rPr>
              <a:t>Hone</a:t>
            </a:r>
            <a:r>
              <a:rPr lang="en-GB" sz="1800" kern="100" dirty="0">
                <a:effectLst/>
                <a:latin typeface="New roman times"/>
                <a:ea typeface="Aptos" panose="020B0004020202020204" pitchFamily="34" charset="0"/>
                <a:cs typeface="Times New Roman" panose="02020603050405020304" pitchFamily="18" charset="0"/>
              </a:rPr>
              <a:t>. [online] Available at: https://honehq.com [Accessed 9 Dec.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Howard Hermes Consulting (2023). </a:t>
            </a:r>
            <a:r>
              <a:rPr lang="en-GB" sz="1800" i="1" kern="100" dirty="0">
                <a:effectLst/>
                <a:latin typeface="New roman times"/>
                <a:ea typeface="Aptos" panose="020B0004020202020204" pitchFamily="34" charset="0"/>
                <a:cs typeface="Times New Roman" panose="02020603050405020304" pitchFamily="18" charset="0"/>
              </a:rPr>
              <a:t>Organizational Maturity Models</a:t>
            </a:r>
            <a:r>
              <a:rPr lang="en-GB" sz="1800" kern="100" dirty="0">
                <a:effectLst/>
                <a:latin typeface="New roman times"/>
                <a:ea typeface="Aptos" panose="020B0004020202020204" pitchFamily="34" charset="0"/>
                <a:cs typeface="Times New Roman" panose="02020603050405020304" pitchFamily="18" charset="0"/>
              </a:rPr>
              <a:t>. [online] Linkedin.com. Available at: https://www.linkedin.com.</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Kaplan, R. (2005). How the Balanced Scorecard Complements the McKinsey 7‐S Model. </a:t>
            </a:r>
            <a:r>
              <a:rPr lang="en-GB" sz="1800" i="1" kern="100" dirty="0">
                <a:effectLst/>
                <a:latin typeface="New roman times"/>
                <a:ea typeface="Aptos" panose="020B0004020202020204" pitchFamily="34" charset="0"/>
                <a:cs typeface="Times New Roman" panose="02020603050405020304" pitchFamily="18" charset="0"/>
              </a:rPr>
              <a:t>Strategy &amp; Leadership</a:t>
            </a:r>
            <a:r>
              <a:rPr lang="en-GB" sz="1800" kern="100" dirty="0">
                <a:effectLst/>
                <a:latin typeface="New roman times"/>
                <a:ea typeface="Aptos" panose="020B0004020202020204" pitchFamily="34" charset="0"/>
                <a:cs typeface="Times New Roman" panose="02020603050405020304" pitchFamily="18" charset="0"/>
              </a:rPr>
              <a:t>, [online] 33(3), pp.41–46. doi:https://doi.org/10.1108/10878570510594442.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Kotter, J. (1995). Leading Change: Why Transformation Efforts Fail. </a:t>
            </a:r>
            <a:r>
              <a:rPr lang="en-GB" sz="1800" i="1" kern="100" dirty="0">
                <a:effectLst/>
                <a:latin typeface="New roman times"/>
                <a:ea typeface="Aptos" panose="020B0004020202020204" pitchFamily="34" charset="0"/>
                <a:cs typeface="Times New Roman" panose="02020603050405020304" pitchFamily="18" charset="0"/>
              </a:rPr>
              <a:t>Harvard Business Review</a:t>
            </a:r>
            <a:r>
              <a:rPr lang="en-GB" sz="1800" kern="100" dirty="0">
                <a:effectLst/>
                <a:latin typeface="New roman times"/>
                <a:ea typeface="Aptos" panose="020B0004020202020204" pitchFamily="34" charset="0"/>
                <a:cs typeface="Times New Roman" panose="02020603050405020304" pitchFamily="18" charset="0"/>
              </a:rPr>
              <a:t>, 73(2), pp.59–67.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Kotter, J.P. (2012). </a:t>
            </a:r>
            <a:r>
              <a:rPr lang="en-GB" sz="1800" i="1" kern="100" dirty="0">
                <a:effectLst/>
                <a:latin typeface="New roman times"/>
                <a:ea typeface="Aptos" panose="020B0004020202020204" pitchFamily="34" charset="0"/>
                <a:cs typeface="Times New Roman" panose="02020603050405020304" pitchFamily="18" charset="0"/>
              </a:rPr>
              <a:t>Leading Change</a:t>
            </a:r>
            <a:r>
              <a:rPr lang="en-GB" sz="1800" kern="100" dirty="0">
                <a:effectLst/>
                <a:latin typeface="New roman times"/>
                <a:ea typeface="Aptos" panose="020B0004020202020204" pitchFamily="34" charset="0"/>
                <a:cs typeface="Times New Roman" panose="02020603050405020304" pitchFamily="18" charset="0"/>
              </a:rPr>
              <a:t>. 1996th ed. Boston, Mass.: Harvard Business School Press, pp.3–194.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983865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08C57E-0231-6A6B-8C9C-DF5F3E53D32B}"/>
              </a:ext>
            </a:extLst>
          </p:cNvPr>
          <p:cNvSpPr>
            <a:spLocks noGrp="1"/>
          </p:cNvSpPr>
          <p:nvPr>
            <p:ph idx="1"/>
          </p:nvPr>
        </p:nvSpPr>
        <p:spPr>
          <a:xfrm>
            <a:off x="838200" y="747252"/>
            <a:ext cx="10515600" cy="5429711"/>
          </a:xfrm>
        </p:spPr>
        <p:txBody>
          <a:bodyPr>
            <a:normAutofit lnSpcReduction="10000"/>
          </a:bodyPr>
          <a:lstStyle/>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Mansaray, H.E. (2019). The Role of Leadership Style in Organisational Change management: a Literature Review. </a:t>
            </a:r>
            <a:r>
              <a:rPr lang="en-GB" sz="1800" i="1" kern="100" dirty="0">
                <a:effectLst/>
                <a:latin typeface="New roman times"/>
                <a:ea typeface="Aptos" panose="020B0004020202020204" pitchFamily="34" charset="0"/>
                <a:cs typeface="Times New Roman" panose="02020603050405020304" pitchFamily="18" charset="0"/>
              </a:rPr>
              <a:t>Journal of Human Resource Management</a:t>
            </a:r>
            <a:r>
              <a:rPr lang="en-GB" sz="1800" kern="100" dirty="0">
                <a:effectLst/>
                <a:latin typeface="New roman times"/>
                <a:ea typeface="Aptos" panose="020B0004020202020204" pitchFamily="34" charset="0"/>
                <a:cs typeface="Times New Roman" panose="02020603050405020304" pitchFamily="18" charset="0"/>
              </a:rPr>
              <a:t>, [online] 7(1), pp.18–31. doi:https://doi.org/10.11648/j.jhrm.20190701.13.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Mittal, S., Khan, M.A., Romero, D. and Wuest, T. (2018). A critical review of smart manufacturing &amp; Industry 4.0 maturity models: Implications for small and medium-sized enterprises (SMEs). </a:t>
            </a:r>
            <a:r>
              <a:rPr lang="en-GB" sz="1800" i="1" kern="100" dirty="0">
                <a:effectLst/>
                <a:latin typeface="New roman times"/>
                <a:ea typeface="Aptos" panose="020B0004020202020204" pitchFamily="34" charset="0"/>
                <a:cs typeface="Times New Roman" panose="02020603050405020304" pitchFamily="18" charset="0"/>
              </a:rPr>
              <a:t>Journal of Manufacturing Systems</a:t>
            </a:r>
            <a:r>
              <a:rPr lang="en-GB" sz="1800" kern="100" dirty="0">
                <a:effectLst/>
                <a:latin typeface="New roman times"/>
                <a:ea typeface="Aptos" panose="020B0004020202020204" pitchFamily="34" charset="0"/>
                <a:cs typeface="Times New Roman" panose="02020603050405020304" pitchFamily="18" charset="0"/>
              </a:rPr>
              <a:t>, [online] 49, pp.194–214. doi:https://doi.org/10.1016/j.jmsy.2018.10.005.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err="1">
                <a:effectLst/>
                <a:latin typeface="New roman times"/>
                <a:ea typeface="Aptos" panose="020B0004020202020204" pitchFamily="34" charset="0"/>
                <a:cs typeface="Times New Roman" panose="02020603050405020304" pitchFamily="18" charset="0"/>
              </a:rPr>
              <a:t>Mizrak</a:t>
            </a:r>
            <a:r>
              <a:rPr lang="en-GB" sz="1800" kern="100" dirty="0">
                <a:effectLst/>
                <a:latin typeface="New roman times"/>
                <a:ea typeface="Aptos" panose="020B0004020202020204" pitchFamily="34" charset="0"/>
                <a:cs typeface="Times New Roman" panose="02020603050405020304" pitchFamily="18" charset="0"/>
              </a:rPr>
              <a:t>, F. (2023). A Comparative Analysis of Domestic vs. International Human Resources Management (HRM). In: </a:t>
            </a:r>
            <a:r>
              <a:rPr lang="en-GB" sz="1800" i="1" kern="100" dirty="0">
                <a:effectLst/>
                <a:latin typeface="New roman times"/>
                <a:ea typeface="Aptos" panose="020B0004020202020204" pitchFamily="34" charset="0"/>
                <a:cs typeface="Times New Roman" panose="02020603050405020304" pitchFamily="18" charset="0"/>
              </a:rPr>
              <a:t>Enhancing Employee Engagement and Productivity in the Post-Pandemic Multigenerational Workforce</a:t>
            </a:r>
            <a:r>
              <a:rPr lang="en-GB" sz="1800" kern="100" dirty="0">
                <a:effectLst/>
                <a:latin typeface="New roman times"/>
                <a:ea typeface="Aptos" panose="020B0004020202020204" pitchFamily="34" charset="0"/>
                <a:cs typeface="Times New Roman" panose="02020603050405020304" pitchFamily="18" charset="0"/>
              </a:rPr>
              <a:t>. [online] Hershey, USA: IGI Global, pp.74–98. doi:https://doi.org/10.4018//978-1-6684-9172-0.ch004.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Moran, J.W. and Brightman, B.K. (2001). Leading Organizational Change. </a:t>
            </a:r>
            <a:r>
              <a:rPr lang="en-GB" sz="1800" i="1" kern="100" dirty="0">
                <a:effectLst/>
                <a:latin typeface="New roman times"/>
                <a:ea typeface="Aptos" panose="020B0004020202020204" pitchFamily="34" charset="0"/>
                <a:cs typeface="Times New Roman" panose="02020603050405020304" pitchFamily="18" charset="0"/>
              </a:rPr>
              <a:t>Career Development International</a:t>
            </a:r>
            <a:r>
              <a:rPr lang="en-GB" sz="1800" kern="100" dirty="0">
                <a:effectLst/>
                <a:latin typeface="New roman times"/>
                <a:ea typeface="Aptos" panose="020B0004020202020204" pitchFamily="34" charset="0"/>
                <a:cs typeface="Times New Roman" panose="02020603050405020304" pitchFamily="18" charset="0"/>
              </a:rPr>
              <a:t>, [online] 6(2), pp.111–119. doi:https://doi.org/10.1108/13620430110383438.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Peters, T. (2011). McKinsey 7-S Model It Continues to Benefit leaders. </a:t>
            </a:r>
            <a:r>
              <a:rPr lang="en-GB" sz="1800" i="1" kern="100" dirty="0">
                <a:effectLst/>
                <a:latin typeface="New roman times"/>
                <a:ea typeface="Aptos" panose="020B0004020202020204" pitchFamily="34" charset="0"/>
                <a:cs typeface="Times New Roman" panose="02020603050405020304" pitchFamily="18" charset="0"/>
              </a:rPr>
              <a:t>Leadership Excellence</a:t>
            </a:r>
            <a:r>
              <a:rPr lang="en-GB" sz="1800" kern="100" dirty="0">
                <a:effectLst/>
                <a:latin typeface="New roman times"/>
                <a:ea typeface="Aptos" panose="020B0004020202020204" pitchFamily="34" charset="0"/>
                <a:cs typeface="Times New Roman" panose="02020603050405020304" pitchFamily="18" charset="0"/>
              </a:rPr>
              <a:t>, 10(0), Oct., p.7.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Team </a:t>
            </a:r>
            <a:r>
              <a:rPr lang="en-GB" sz="1800" kern="100" dirty="0" err="1">
                <a:effectLst/>
                <a:latin typeface="New roman times"/>
                <a:ea typeface="Aptos" panose="020B0004020202020204" pitchFamily="34" charset="0"/>
                <a:cs typeface="Times New Roman" panose="02020603050405020304" pitchFamily="18" charset="0"/>
              </a:rPr>
              <a:t>Apty</a:t>
            </a:r>
            <a:r>
              <a:rPr lang="en-GB" sz="1800" kern="100" dirty="0">
                <a:effectLst/>
                <a:latin typeface="New roman times"/>
                <a:ea typeface="Aptos" panose="020B0004020202020204" pitchFamily="34" charset="0"/>
                <a:cs typeface="Times New Roman" panose="02020603050405020304" pitchFamily="18" charset="0"/>
              </a:rPr>
              <a:t> (2022). </a:t>
            </a:r>
            <a:r>
              <a:rPr lang="en-GB" sz="1800" i="1" kern="100" dirty="0">
                <a:effectLst/>
                <a:latin typeface="New roman times"/>
                <a:ea typeface="Aptos" panose="020B0004020202020204" pitchFamily="34" charset="0"/>
                <a:cs typeface="Times New Roman" panose="02020603050405020304" pitchFamily="18" charset="0"/>
              </a:rPr>
              <a:t>Enterprise Change Management Examples - </a:t>
            </a:r>
            <a:r>
              <a:rPr lang="en-GB" sz="1800" i="1" kern="100" dirty="0" err="1">
                <a:effectLst/>
                <a:latin typeface="New roman times"/>
                <a:ea typeface="Aptos" panose="020B0004020202020204" pitchFamily="34" charset="0"/>
                <a:cs typeface="Times New Roman" panose="02020603050405020304" pitchFamily="18" charset="0"/>
              </a:rPr>
              <a:t>Apty</a:t>
            </a:r>
            <a:r>
              <a:rPr lang="en-GB" sz="1800" kern="100" dirty="0">
                <a:effectLst/>
                <a:latin typeface="New roman times"/>
                <a:ea typeface="Aptos" panose="020B0004020202020204" pitchFamily="34" charset="0"/>
                <a:cs typeface="Times New Roman" panose="02020603050405020304" pitchFamily="18" charset="0"/>
              </a:rPr>
              <a:t>. [online] </a:t>
            </a:r>
            <a:r>
              <a:rPr lang="en-GB" sz="1800" kern="100" dirty="0" err="1">
                <a:effectLst/>
                <a:latin typeface="New roman times"/>
                <a:ea typeface="Aptos" panose="020B0004020202020204" pitchFamily="34" charset="0"/>
                <a:cs typeface="Times New Roman" panose="02020603050405020304" pitchFamily="18" charset="0"/>
              </a:rPr>
              <a:t>Apty</a:t>
            </a:r>
            <a:r>
              <a:rPr lang="en-GB" sz="1800" kern="100" dirty="0">
                <a:effectLst/>
                <a:latin typeface="New roman times"/>
                <a:ea typeface="Aptos" panose="020B0004020202020204" pitchFamily="34" charset="0"/>
                <a:cs typeface="Times New Roman" panose="02020603050405020304" pitchFamily="18" charset="0"/>
              </a:rPr>
              <a:t>. Available at: https://www.apty.io/blog/change-management-examples/ [Accessed 7 Dec.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952075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336610-10A9-9959-0B2C-64ABFBAAB628}"/>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Tipton, T. (2024). </a:t>
            </a:r>
            <a:r>
              <a:rPr lang="en-GB" sz="1800" i="1" kern="100" dirty="0">
                <a:effectLst/>
                <a:latin typeface="New roman times"/>
                <a:ea typeface="Aptos" panose="020B0004020202020204" pitchFamily="34" charset="0"/>
                <a:cs typeface="Times New Roman" panose="02020603050405020304" pitchFamily="18" charset="0"/>
              </a:rPr>
              <a:t>Change Management for Human Resources Professionals</a:t>
            </a:r>
            <a:r>
              <a:rPr lang="en-GB" sz="1800" kern="100" dirty="0">
                <a:effectLst/>
                <a:latin typeface="New roman times"/>
                <a:ea typeface="Aptos" panose="020B0004020202020204" pitchFamily="34" charset="0"/>
                <a:cs typeface="Times New Roman" panose="02020603050405020304" pitchFamily="18" charset="0"/>
              </a:rPr>
              <a:t>. [online] Prosci.com. doi:https://doi.org/1006133136/module_5773870464_Footer.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err="1">
                <a:effectLst/>
                <a:latin typeface="New roman times"/>
                <a:ea typeface="Aptos" panose="020B0004020202020204" pitchFamily="34" charset="0"/>
                <a:cs typeface="Times New Roman" panose="02020603050405020304" pitchFamily="18" charset="0"/>
              </a:rPr>
              <a:t>Todnem</a:t>
            </a:r>
            <a:r>
              <a:rPr lang="en-GB" sz="1800" kern="100" dirty="0">
                <a:effectLst/>
                <a:latin typeface="New roman times"/>
                <a:ea typeface="Aptos" panose="020B0004020202020204" pitchFamily="34" charset="0"/>
                <a:cs typeface="Times New Roman" panose="02020603050405020304" pitchFamily="18" charset="0"/>
              </a:rPr>
              <a:t>, R. (2005). Organisational Change Management: a Critical Review. </a:t>
            </a:r>
            <a:r>
              <a:rPr lang="en-GB" sz="1800" i="1" kern="100" dirty="0">
                <a:effectLst/>
                <a:latin typeface="New roman times"/>
                <a:ea typeface="Aptos" panose="020B0004020202020204" pitchFamily="34" charset="0"/>
                <a:cs typeface="Times New Roman" panose="02020603050405020304" pitchFamily="18" charset="0"/>
              </a:rPr>
              <a:t>Journal of Change Management</a:t>
            </a:r>
            <a:r>
              <a:rPr lang="en-GB" sz="1800" kern="100" dirty="0">
                <a:effectLst/>
                <a:latin typeface="New roman times"/>
                <a:ea typeface="Aptos" panose="020B0004020202020204" pitchFamily="34" charset="0"/>
                <a:cs typeface="Times New Roman" panose="02020603050405020304" pitchFamily="18" charset="0"/>
              </a:rPr>
              <a:t>, [online] 5(4), pp.369–380. doi:https://doi.org/14697010500359250.</a:t>
            </a: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Models Appendix </a:t>
            </a: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3 step change model by Kurt Lewin 1958 (Lewin and Gold , 1948 p 330 - 341)</a:t>
            </a: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Kotter’s 8 step change model (Kotter, 2012, pp.3–194)</a:t>
            </a:r>
          </a:p>
          <a:p>
            <a:pPr>
              <a:lnSpc>
                <a:spcPct val="107000"/>
              </a:lnSpc>
              <a:spcAft>
                <a:spcPts val="800"/>
              </a:spcAft>
            </a:pPr>
            <a:r>
              <a:rPr lang="en-GB" sz="1800" kern="100" dirty="0">
                <a:latin typeface="New roman times"/>
                <a:ea typeface="Aptos" panose="020B0004020202020204" pitchFamily="34" charset="0"/>
                <a:cs typeface="Times New Roman" panose="02020603050405020304" pitchFamily="18" charset="0"/>
              </a:rPr>
              <a:t>The domino effect – (Oxford English Dictionary pp. 192)</a:t>
            </a:r>
          </a:p>
          <a:p>
            <a:pPr>
              <a:lnSpc>
                <a:spcPct val="107000"/>
              </a:lnSpc>
              <a:spcAft>
                <a:spcPts val="800"/>
              </a:spcAft>
            </a:pPr>
            <a:r>
              <a:rPr lang="en-GB" sz="1800" kern="100" dirty="0">
                <a:effectLst/>
                <a:latin typeface="New roman times"/>
                <a:ea typeface="Aptos" panose="020B0004020202020204" pitchFamily="34" charset="0"/>
                <a:cs typeface="Times New Roman" panose="02020603050405020304" pitchFamily="18" charset="0"/>
              </a:rPr>
              <a:t>McKinsey 7S Model by Peters and Waterman 1970 (Peters, 2011)</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610320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555366-2EE1-D06A-5079-606B7B77B91E}"/>
              </a:ext>
            </a:extLst>
          </p:cNvPr>
          <p:cNvSpPr>
            <a:spLocks noGrp="1"/>
          </p:cNvSpPr>
          <p:nvPr>
            <p:ph idx="1"/>
          </p:nvPr>
        </p:nvSpPr>
        <p:spPr>
          <a:xfrm>
            <a:off x="720213" y="901392"/>
            <a:ext cx="10515600" cy="4351338"/>
          </a:xfrm>
        </p:spPr>
        <p:txBody>
          <a:bodyPr>
            <a:normAutofit/>
          </a:bodyPr>
          <a:lstStyle/>
          <a:p>
            <a:pPr marL="0" indent="0" algn="ctr">
              <a:buNone/>
            </a:pPr>
            <a:r>
              <a:rPr lang="en-GB" sz="7200" dirty="0"/>
              <a:t>The End.</a:t>
            </a:r>
          </a:p>
          <a:p>
            <a:pPr marL="0" indent="0" algn="ctr">
              <a:buNone/>
            </a:pPr>
            <a:endParaRPr lang="en-GB" sz="7200" dirty="0"/>
          </a:p>
        </p:txBody>
      </p:sp>
    </p:spTree>
    <p:extLst>
      <p:ext uri="{BB962C8B-B14F-4D97-AF65-F5344CB8AC3E}">
        <p14:creationId xmlns:p14="http://schemas.microsoft.com/office/powerpoint/2010/main" val="3960094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3537</Words>
  <Application>Microsoft Office PowerPoint</Application>
  <PresentationFormat>Widescreen</PresentationFormat>
  <Paragraphs>149</Paragraphs>
  <Slides>41</Slides>
  <Notes>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41</vt:i4>
      </vt:variant>
    </vt:vector>
  </HeadingPairs>
  <TitlesOfParts>
    <vt:vector size="51" baseType="lpstr">
      <vt:lpstr>Google Sans</vt:lpstr>
      <vt:lpstr>微软雅黑</vt:lpstr>
      <vt:lpstr>New roman times</vt:lpstr>
      <vt:lpstr>New roman times </vt:lpstr>
      <vt:lpstr>Aptos</vt:lpstr>
      <vt:lpstr>Aptos Display</vt:lpstr>
      <vt:lpstr>Arial</vt:lpstr>
      <vt:lpstr>Symbol</vt:lpstr>
      <vt:lpstr>Times New Roman</vt:lpstr>
      <vt:lpstr>Office Theme</vt:lpstr>
      <vt:lpstr>PowerPoint Presentation</vt:lpstr>
      <vt:lpstr>A Literature-Based Discussion and Interactive Analysis</vt:lpstr>
      <vt:lpstr>What is Change Management? </vt:lpstr>
      <vt:lpstr>The History </vt:lpstr>
      <vt:lpstr>PowerPoint Presentation</vt:lpstr>
      <vt:lpstr>PowerPoint Presentation</vt:lpstr>
      <vt:lpstr>The 1990’s and the change Management Model becomes a grown up and serious </vt:lpstr>
      <vt:lpstr>The Year 2000 and beyond</vt:lpstr>
      <vt:lpstr>PowerPoint Presentation</vt:lpstr>
      <vt:lpstr>The Tools of Change management models</vt:lpstr>
      <vt:lpstr>PowerPoint Presentation</vt:lpstr>
      <vt:lpstr>PowerPoint Presentation</vt:lpstr>
      <vt:lpstr>PowerPoint Presentation</vt:lpstr>
      <vt:lpstr>What does a change management Model do?</vt:lpstr>
      <vt:lpstr>How do we achieve this? </vt:lpstr>
      <vt:lpstr>This is a very basic generic model for change that is not based on any style. </vt:lpstr>
      <vt:lpstr>We would like to introduce you too four examples of the more popular change management Models </vt:lpstr>
      <vt:lpstr>The ADKAR Model (Hiatt, 2006, pp.1–144) </vt:lpstr>
      <vt:lpstr>Kotter’s 8 step change model (Kotter, 2012, pp.3–194) </vt:lpstr>
      <vt:lpstr>Kotter's 8-Step Change Model: The Steps</vt:lpstr>
      <vt:lpstr>3 step change model by Kurt Lewin 1958  (Lewin and Gold , 1948 p 330 - 341) </vt:lpstr>
      <vt:lpstr>3 step change model by Kurt Lewin 1958  (Lewin and Gold , 1948 p 330 - 341)</vt:lpstr>
      <vt:lpstr>McKinsey 7S Model by Peters and Waterman 1970 (Peters, 2011) </vt:lpstr>
      <vt:lpstr>McKinsey 7S Model by Peters and Waterman 1970 (Peters, 2011) </vt:lpstr>
      <vt:lpstr>McKinsey 7S Model by Peters and Waterman 1970 (Peters, 2011)</vt:lpstr>
      <vt:lpstr> So why do organisations need to change?</vt:lpstr>
      <vt:lpstr>Key Strategies for Driving Profit Through Change</vt:lpstr>
      <vt:lpstr>Psychological Factors Impacting Profitability in Change</vt:lpstr>
      <vt:lpstr>PowerPoint Presentation</vt:lpstr>
      <vt:lpstr>PowerPoint Presentation</vt:lpstr>
      <vt:lpstr>PowerPoint Presentation</vt:lpstr>
      <vt:lpstr>PowerPoint Presentation</vt:lpstr>
      <vt:lpstr>The Role of Leadership </vt:lpstr>
      <vt:lpstr>PowerPoint Presentation</vt:lpstr>
      <vt:lpstr>Leadership Through Actions </vt:lpstr>
      <vt:lpstr>Leadership Through Actions </vt:lpstr>
      <vt:lpstr>Reference List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Diane Phillips</dc:creator>
  <cp:lastModifiedBy>Helen Lee</cp:lastModifiedBy>
  <cp:revision>33</cp:revision>
  <dcterms:created xsi:type="dcterms:W3CDTF">2024-12-05T20:36:44Z</dcterms:created>
  <dcterms:modified xsi:type="dcterms:W3CDTF">2024-12-11T09:48:28Z</dcterms:modified>
</cp:coreProperties>
</file>