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slide+xml" PartName="/ppt/slides/slide28.xml"/>
  <Override ContentType="application/vnd.openxmlformats-officedocument.presentationml.slide+xml" PartName="/ppt/slides/slide29.xml"/>
  <Override ContentType="application/vnd.openxmlformats-officedocument.presentationml.slide+xml" PartName="/ppt/slides/slide30.xml"/>
  <Override ContentType="application/vnd.openxmlformats-officedocument.presentationml.slide+xml" PartName="/ppt/slides/slide3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41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</p:sldIdLst>
  <p:sldSz cx="18288000" cy="10287000"/>
  <p:notesSz cx="6858000" cy="9144000"/>
  <p:embeddedFontLst>
    <p:embeddedFont>
      <p:font typeface="Arial MT Pro" charset="1" panose="020B0502020202020204"/>
      <p:regular r:id="rId37"/>
    </p:embeddedFont>
    <p:embeddedFont>
      <p:font typeface="Trebuchet MS" charset="1" panose="020B0603020202020204"/>
      <p:regular r:id="rId38"/>
    </p:embeddedFont>
    <p:embeddedFont>
      <p:font typeface="Trebuchet MS Bold" charset="1" panose="020B0703020202020204"/>
      <p:regular r:id="rId39"/>
    </p:embeddedFont>
    <p:embeddedFont>
      <p:font typeface="Trebuchet MS Italics" charset="1" panose="020B0603020202090204"/>
      <p:regular r:id="rId40"/>
    </p:embeddedFont>
    <p:embeddedFont>
      <p:font typeface="Trebuchet MS Bold Italics" charset="1" panose="020B0703020202090204"/>
      <p:regular r:id="rId4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slides/slide27.xml" Type="http://schemas.openxmlformats.org/officeDocument/2006/relationships/slide"/><Relationship Id="rId33" Target="slides/slide28.xml" Type="http://schemas.openxmlformats.org/officeDocument/2006/relationships/slide"/><Relationship Id="rId34" Target="slides/slide29.xml" Type="http://schemas.openxmlformats.org/officeDocument/2006/relationships/slide"/><Relationship Id="rId35" Target="slides/slide30.xml" Type="http://schemas.openxmlformats.org/officeDocument/2006/relationships/slide"/><Relationship Id="rId36" Target="slides/slide31.xml" Type="http://schemas.openxmlformats.org/officeDocument/2006/relationships/slide"/><Relationship Id="rId37" Target="fonts/font37.fntdata" Type="http://schemas.openxmlformats.org/officeDocument/2006/relationships/font"/><Relationship Id="rId38" Target="fonts/font38.fntdata" Type="http://schemas.openxmlformats.org/officeDocument/2006/relationships/font"/><Relationship Id="rId39" Target="fonts/font39.fntdata" Type="http://schemas.openxmlformats.org/officeDocument/2006/relationships/font"/><Relationship Id="rId4" Target="theme/theme1.xml" Type="http://schemas.openxmlformats.org/officeDocument/2006/relationships/theme"/><Relationship Id="rId40" Target="fonts/font40.fntdata" Type="http://schemas.openxmlformats.org/officeDocument/2006/relationships/font"/><Relationship Id="rId41" Target="notesMasters/notesMaster1.xml" Type="http://schemas.openxmlformats.org/officeDocument/2006/relationships/notesMaster"/><Relationship Id="rId42" Target="theme/theme2.xml" Type="http://schemas.openxmlformats.org/officeDocument/2006/relationships/theme"/><Relationship Id="rId43" Target="notesSlides/notesSlide1.xml" Type="http://schemas.openxmlformats.org/officeDocument/2006/relationships/notesSlide"/><Relationship Id="rId44" Target="notesSlides/notesSlide2.xml" Type="http://schemas.openxmlformats.org/officeDocument/2006/relationships/notesSlide"/><Relationship Id="rId45" Target="fonts/font45.fntdata" Type="http://schemas.openxmlformats.org/officeDocument/2006/relationships/font"/><Relationship Id="rId46" Target="notesSlides/notesSlide3.xml" Type="http://schemas.openxmlformats.org/officeDocument/2006/relationships/notesSlide"/><Relationship Id="rId47" Target="notesSlides/notesSlide4.xml" Type="http://schemas.openxmlformats.org/officeDocument/2006/relationships/notesSlide"/><Relationship Id="rId48" Target="notesSlides/notesSlide5.xml" Type="http://schemas.openxmlformats.org/officeDocument/2006/relationships/notesSlide"/><Relationship Id="rId49" Target="notesSlides/notesSlide6.xml" Type="http://schemas.openxmlformats.org/officeDocument/2006/relationships/notesSlid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0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5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8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9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1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Bishop / Archesgob William Morgan 1588</a:t>
            </a:r>
          </a:p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13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Aberporth Bilingual Playgroup</a:t>
            </a:r>
          </a:p>
          <a:p>
            <a:r>
              <a:rPr lang="en-US"/>
              <a:t>Ysgol Gymraeg Bro Morgannwg</a:t>
            </a:r>
          </a:p>
          <a:p>
            <a:r>
              <a:rPr lang="en-US"/>
              <a:t>29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30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32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jpe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3.jpeg" Type="http://schemas.openxmlformats.org/officeDocument/2006/relationships/image"/><Relationship Id="rId4" Target="../media/image4.jpe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6.jpe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jpe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jpeg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jpeg" Type="http://schemas.openxmlformats.org/officeDocument/2006/relationships/imag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https://www.youtube.com/watch?v=4eeMQJcBdc4" TargetMode="External" Type="http://schemas.openxmlformats.org/officeDocument/2006/relationships/hyperlink"/><Relationship Id="rId4" Target="../media/image13.jpeg" Type="http://schemas.openxmlformats.org/officeDocument/2006/relationships/image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jpeg" Type="http://schemas.openxmlformats.org/officeDocument/2006/relationships/image"/></Relationships>
</file>

<file path=ppt/slides/_rels/slide2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https://www.estyn.gov.wales/effective-practice/promoting-use-welsh-language" TargetMode="External" Type="http://schemas.openxmlformats.org/officeDocument/2006/relationships/hyperlink"/><Relationship Id="rId4" Target="https://www.estyn.gov.wales/effective-practice/developing-welsh-language-skills-early-years-learning" TargetMode="External" Type="http://schemas.openxmlformats.org/officeDocument/2006/relationships/hyperlink"/><Relationship Id="rId5" Target="https://www.estyn.llyw.cymru/adnoddau-gwella/hyrwyddor-defnydd-or-gymraeg/" TargetMode="External" Type="http://schemas.openxmlformats.org/officeDocument/2006/relationships/hyperlink"/><Relationship Id="rId6" Target="https://www.estyn.llyw.cymru/arfer-effeithiol/datblygu-medrau-cymraeg-ar-gyfer-dysgu-yn-y-blynyddoedd-cynnar?_ga=2.182234531.546636876.1570711343-1556767849.1548849473" TargetMode="External" Type="http://schemas.openxmlformats.org/officeDocument/2006/relationships/hyperlink"/><Relationship Id="rId7" Target="../media/image15.jpeg" Type="http://schemas.openxmlformats.org/officeDocument/2006/relationships/image"/></Relationships>
</file>

<file path=ppt/slides/_rels/slide2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Relationship Id="rId3" Target="http://www.walesonline.co.uk/news/wales-news/calls-governor-resign-welsh-medium-11337275" TargetMode="External" Type="http://schemas.openxmlformats.org/officeDocument/2006/relationships/hyperlink"/><Relationship Id="rId4" Target="http://www.walesonline.co.uk/news/wales-news/calls-governor-resign-welsh-medium-11337275" TargetMode="External" Type="http://schemas.openxmlformats.org/officeDocument/2006/relationships/hyperlink"/></Relationships>
</file>

<file path=ppt/slides/_rels/slide3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gov.wales/docs/dcells/publications/170711-welsh-language-strategy-cy.pdf" TargetMode="External" Type="http://schemas.openxmlformats.org/officeDocument/2006/relationships/hyperlink"/><Relationship Id="rId3" Target="https://www.llyw.cymru/cynigion-ar-gyfer-bil-addysg-gymraeg-html?_gl=1*y3i9bu*_ga*MTM5MTcwMTIyNi4xNjk1MTMxMDk3*_ga_L1471V4N02*MTY5NzE3NjgxMS4xMi4wLjE2OTcxNzY4MTEuMC4wLjA.&amp;_ga=2.142408881.261019394.1697176812-1391701226.1695131097" TargetMode="External" Type="http://schemas.openxmlformats.org/officeDocument/2006/relationships/hyperlink"/><Relationship Id="rId4" Target="http://gov.wales/docs/dcells/publications/170711-welsh-language-strategy-eng.pdf" TargetMode="External" Type="http://schemas.openxmlformats.org/officeDocument/2006/relationships/hyperlink"/><Relationship Id="rId5" Target="https://www.gov.wales/proposals-welsh-language-education-bill-html" TargetMode="External" Type="http://schemas.openxmlformats.org/officeDocument/2006/relationships/hyperlink"/></Relationships>
</file>

<file path=ppt/slides/_rels/slide3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https://search-proquest-com.ezproxy.uwtsd.ac.uk/docview/1904795887?accountid=130472&amp;rfr_id=info:xri/sid:primo" TargetMode="External" Type="http://schemas.openxmlformats.org/officeDocument/2006/relationships/hyperlink"/><Relationship Id="rId4" Target="https://www-tandfonline-com.ezproxy.uwtsd.ac.uk/doi/full/10.1080/13670050.2011.636796?scroll=top&amp;needAccess=true" TargetMode="External" Type="http://schemas.openxmlformats.org/officeDocument/2006/relationships/hyperlink"/><Relationship Id="rId5" Target="https://www-tandfonline-com.ezproxy.uwtsd.ac.uk/doi/pdf/10.1080/13670050.2014.923374?needAccess=true" TargetMode="External" Type="http://schemas.openxmlformats.org/officeDocument/2006/relationships/hyperlink"/><Relationship Id="rId6" Target="https://gov.wales/docs/caecd/research/2016/160310-evaluation-welsh-medium-education-strategy-final-summary-en.pdf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-2023717">
            <a:off x="11503516" y="8277139"/>
            <a:ext cx="727205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 rot="4791364">
            <a:off x="10672468" y="5145435"/>
            <a:ext cx="10464870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 rot="-2023717">
            <a:off x="11503516" y="8277139"/>
            <a:ext cx="727205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 rot="4791364">
            <a:off x="10672468" y="5145435"/>
            <a:ext cx="10464870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6" id="6"/>
          <p:cNvGrpSpPr/>
          <p:nvPr/>
        </p:nvGrpSpPr>
        <p:grpSpPr>
          <a:xfrm rot="0">
            <a:off x="1439048" y="1426763"/>
            <a:ext cx="8740079" cy="7433475"/>
            <a:chOff x="0" y="0"/>
            <a:chExt cx="11653438" cy="9911300"/>
          </a:xfrm>
        </p:grpSpPr>
        <p:grpSp>
          <p:nvGrpSpPr>
            <p:cNvPr name="Group 7" id="7"/>
            <p:cNvGrpSpPr/>
            <p:nvPr/>
          </p:nvGrpSpPr>
          <p:grpSpPr>
            <a:xfrm rot="0">
              <a:off x="0" y="0"/>
              <a:ext cx="11653438" cy="8983626"/>
              <a:chOff x="0" y="0"/>
              <a:chExt cx="8286889" cy="6388356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8286890" cy="6388356"/>
              </a:xfrm>
              <a:custGeom>
                <a:avLst/>
                <a:gdLst/>
                <a:ahLst/>
                <a:cxnLst/>
                <a:rect r="r" b="b" t="t" l="l"/>
                <a:pathLst>
                  <a:path h="6388356" w="8286890">
                    <a:moveTo>
                      <a:pt x="0" y="0"/>
                    </a:moveTo>
                    <a:lnTo>
                      <a:pt x="8286890" y="0"/>
                    </a:lnTo>
                    <a:lnTo>
                      <a:pt x="8286890" y="6388356"/>
                    </a:lnTo>
                    <a:lnTo>
                      <a:pt x="0" y="638835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-123825"/>
                <a:ext cx="8286889" cy="6512181"/>
              </a:xfrm>
              <a:prstGeom prst="rect">
                <a:avLst/>
              </a:prstGeom>
            </p:spPr>
            <p:txBody>
              <a:bodyPr anchor="b" rtlCol="false" tIns="0" lIns="0" bIns="0" rIns="0"/>
              <a:lstStyle/>
              <a:p>
                <a:pPr algn="ctr">
                  <a:lnSpc>
                    <a:spcPts val="7398"/>
                  </a:lnSpc>
                </a:pPr>
                <a:r>
                  <a:rPr lang="en-US" sz="6165">
                    <a:solidFill>
                      <a:srgbClr val="000000"/>
                    </a:solidFill>
                    <a:latin typeface="Arial MT Pro"/>
                    <a:ea typeface="Arial MT Pro"/>
                    <a:cs typeface="Arial MT Pro"/>
                    <a:sym typeface="Arial MT Pro"/>
                  </a:rPr>
                  <a:t>ECES4001C </a:t>
                </a:r>
              </a:p>
              <a:p>
                <a:pPr algn="ctr">
                  <a:lnSpc>
                    <a:spcPts val="7398"/>
                  </a:lnSpc>
                </a:pPr>
              </a:p>
              <a:p>
                <a:pPr algn="ctr">
                  <a:lnSpc>
                    <a:spcPts val="7398"/>
                  </a:lnSpc>
                </a:pPr>
                <a:r>
                  <a:rPr lang="en-US" sz="6165">
                    <a:solidFill>
                      <a:srgbClr val="000000"/>
                    </a:solidFill>
                    <a:latin typeface="Arial MT Pro"/>
                    <a:ea typeface="Arial MT Pro"/>
                    <a:cs typeface="Arial MT Pro"/>
                    <a:sym typeface="Arial MT Pro"/>
                  </a:rPr>
                  <a:t>Addysg Ddoe, Heddiw, Y fory</a:t>
                </a:r>
              </a:p>
              <a:p>
                <a:pPr algn="ctr">
                  <a:lnSpc>
                    <a:spcPts val="7398"/>
                  </a:lnSpc>
                </a:pPr>
              </a:p>
              <a:p>
                <a:pPr algn="ctr">
                  <a:lnSpc>
                    <a:spcPts val="7398"/>
                  </a:lnSpc>
                </a:pPr>
                <a:r>
                  <a:rPr lang="en-US" sz="6165">
                    <a:solidFill>
                      <a:srgbClr val="000000"/>
                    </a:solidFill>
                    <a:latin typeface="Arial MT Pro"/>
                    <a:ea typeface="Arial MT Pro"/>
                    <a:cs typeface="Arial MT Pro"/>
                    <a:sym typeface="Arial MT Pro"/>
                  </a:rPr>
                  <a:t>Education Past, Present, Future</a:t>
                </a:r>
              </a:p>
            </p:txBody>
          </p:sp>
        </p:grpSp>
        <p:grpSp>
          <p:nvGrpSpPr>
            <p:cNvPr name="Group 10" id="10"/>
            <p:cNvGrpSpPr/>
            <p:nvPr/>
          </p:nvGrpSpPr>
          <p:grpSpPr>
            <a:xfrm rot="0">
              <a:off x="1097280" y="9246328"/>
              <a:ext cx="9458878" cy="664972"/>
              <a:chOff x="0" y="0"/>
              <a:chExt cx="6726313" cy="472869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6726313" cy="472869"/>
              </a:xfrm>
              <a:custGeom>
                <a:avLst/>
                <a:gdLst/>
                <a:ahLst/>
                <a:cxnLst/>
                <a:rect r="r" b="b" t="t" l="l"/>
                <a:pathLst>
                  <a:path h="472869" w="6726313">
                    <a:moveTo>
                      <a:pt x="0" y="0"/>
                    </a:moveTo>
                    <a:lnTo>
                      <a:pt x="6726313" y="0"/>
                    </a:lnTo>
                    <a:lnTo>
                      <a:pt x="6726313" y="472869"/>
                    </a:lnTo>
                    <a:lnTo>
                      <a:pt x="0" y="47286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0" y="-57150"/>
                <a:ext cx="6726313" cy="530019"/>
              </a:xfrm>
              <a:prstGeom prst="rect">
                <a:avLst/>
              </a:prstGeom>
            </p:spPr>
            <p:txBody>
              <a:bodyPr anchor="t" rtlCol="false" tIns="0" lIns="0" bIns="0" rIns="0"/>
              <a:lstStyle/>
              <a:p>
                <a:pPr algn="ctr">
                  <a:lnSpc>
                    <a:spcPts val="3240"/>
                  </a:lnSpc>
                </a:pPr>
                <a:r>
                  <a:rPr lang="en-US" sz="2700">
                    <a:solidFill>
                      <a:srgbClr val="000000"/>
                    </a:solidFill>
                    <a:latin typeface="Arial MT Pro"/>
                    <a:ea typeface="Arial MT Pro"/>
                    <a:cs typeface="Arial MT Pro"/>
                    <a:sym typeface="Arial MT Pro"/>
                  </a:rPr>
                  <a:t>Sesiwn 7 / Session 7 </a:t>
                </a:r>
              </a:p>
            </p:txBody>
          </p:sp>
        </p:grpSp>
      </p:grpSp>
      <p:grpSp>
        <p:nvGrpSpPr>
          <p:cNvPr name="Group 13" id="13"/>
          <p:cNvGrpSpPr/>
          <p:nvPr/>
        </p:nvGrpSpPr>
        <p:grpSpPr>
          <a:xfrm rot="0">
            <a:off x="11664859" y="-248206"/>
            <a:ext cx="10783412" cy="10783412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16585" r="0" b="-16585"/>
              </a:stretch>
            </a:blipFill>
          </p:spPr>
        </p:sp>
      </p:grp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40" y="1140163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Deilliannau Dysgu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398067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Deall cyfnodau allweddol a diwygiadau allweddol yn hanes addysg yng Nghymru a’r Deyrnas Unedig. </a:t>
            </a:r>
          </a:p>
          <a:p>
            <a:pPr algn="l" marL="760095" indent="-380048" lvl="1">
              <a:lnSpc>
                <a:spcPts val="504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398067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Understand key periods and reforms in the history of education in Wales and the UK. </a:t>
            </a:r>
          </a:p>
          <a:p>
            <a:pPr algn="l" marL="760095" indent="-380048" lvl="1">
              <a:lnSpc>
                <a:spcPts val="5040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8776573">
            <a:off x="10406482" y="7904560"/>
            <a:ext cx="860817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" id="3"/>
          <p:cNvSpPr txBox="true"/>
          <p:nvPr/>
        </p:nvSpPr>
        <p:spPr>
          <a:xfrm rot="0">
            <a:off x="2787937" y="1105873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Deilliannau Dysgu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Outcomes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787937" y="3432357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Dadansoddi natur ddadleuol safbwyntiau addysgol.  </a:t>
            </a:r>
          </a:p>
          <a:p>
            <a:pPr algn="l" marL="760095" indent="-380048" lvl="1">
              <a:lnSpc>
                <a:spcPts val="5040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9406892" y="3432357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Analyse the contested nature of educational perspectives.  </a:t>
            </a:r>
          </a:p>
          <a:p>
            <a:pPr algn="l" marL="760095" indent="-380048" lvl="1">
              <a:lnSpc>
                <a:spcPts val="5040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7" y="996313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Gorolwg sesiwn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Session overview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322797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Hanes addysg ddwyieithog yng Nghymru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Cyswllt â’r aseiniad</a:t>
            </a:r>
          </a:p>
          <a:p>
            <a:pPr algn="l" marL="760095" indent="-380048" lvl="1">
              <a:lnSpc>
                <a:spcPts val="504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322797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History of bilingual education in Wales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Link to assignment</a:t>
            </a:r>
          </a:p>
          <a:p>
            <a:pPr algn="l" marL="760095" indent="-380048" lvl="1">
              <a:lnSpc>
                <a:spcPts val="5040"/>
              </a:lnSpc>
            </a:pP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219950" y="7194421"/>
            <a:ext cx="3322320" cy="1867618"/>
            <a:chOff x="0" y="0"/>
            <a:chExt cx="4429760" cy="2490158"/>
          </a:xfrm>
        </p:grpSpPr>
        <p:sp>
          <p:nvSpPr>
            <p:cNvPr name="Freeform 6" id="6" descr="Bilingual Education: 6 Potential Brain Benefits : NPR Ed : NPR"/>
            <p:cNvSpPr/>
            <p:nvPr/>
          </p:nvSpPr>
          <p:spPr>
            <a:xfrm flipH="false" flipV="false" rot="0">
              <a:off x="0" y="0"/>
              <a:ext cx="4429760" cy="2490216"/>
            </a:xfrm>
            <a:custGeom>
              <a:avLst/>
              <a:gdLst/>
              <a:ahLst/>
              <a:cxnLst/>
              <a:rect r="r" b="b" t="t" l="l"/>
              <a:pathLst>
                <a:path h="2490216" w="4429760">
                  <a:moveTo>
                    <a:pt x="0" y="0"/>
                  </a:moveTo>
                  <a:lnTo>
                    <a:pt x="4429760" y="0"/>
                  </a:lnTo>
                  <a:lnTo>
                    <a:pt x="4429760" y="2490216"/>
                  </a:lnTo>
                  <a:lnTo>
                    <a:pt x="0" y="24902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63" r="0" b="-60"/>
              </a:stretch>
            </a:blipFill>
          </p:spPr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395162" y="1342808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Aseiniad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Assignment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338416" y="3443389"/>
            <a:ext cx="6321368" cy="49710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081" indent="-323040" lvl="1">
              <a:lnSpc>
                <a:spcPts val="4284"/>
              </a:lnSpc>
              <a:buFont typeface="Arial"/>
              <a:buChar char="•"/>
            </a:pPr>
            <a:r>
              <a:rPr lang="en-US" b="true" sz="3570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Llyfr Lloffion Academaidd</a:t>
            </a:r>
          </a:p>
          <a:p>
            <a:pPr algn="l" marL="646081" indent="-323040" lvl="1">
              <a:lnSpc>
                <a:spcPts val="4284"/>
              </a:lnSpc>
              <a:buFont typeface="Arial"/>
              <a:buChar char="•"/>
            </a:pPr>
            <a:r>
              <a:rPr lang="en-US" sz="357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(2000 o eiriau)</a:t>
            </a:r>
          </a:p>
          <a:p>
            <a:pPr algn="l" marL="646081" indent="-323040" lvl="1">
              <a:lnSpc>
                <a:spcPts val="4284"/>
              </a:lnSpc>
              <a:buFont typeface="Arial"/>
              <a:buChar char="•"/>
            </a:pPr>
            <a:r>
              <a:rPr lang="en-US" sz="357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20/01/25 23:59</a:t>
            </a:r>
          </a:p>
          <a:p>
            <a:pPr algn="l" marL="646081" indent="-323040" lvl="1">
              <a:lnSpc>
                <a:spcPts val="4284"/>
              </a:lnSpc>
            </a:pPr>
            <a:r>
              <a:rPr lang="en-US" sz="357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</a:p>
          <a:p>
            <a:pPr algn="l" marL="715304" indent="-357652" lvl="1">
              <a:lnSpc>
                <a:spcPts val="4743"/>
              </a:lnSpc>
              <a:buFont typeface="Arial"/>
              <a:buChar char="•"/>
            </a:pPr>
            <a:r>
              <a:rPr lang="en-US" sz="395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Adfyfyriwch ar dri thestun dadleuol mewn addysg yng Nghymru neu yn y DU ers 1840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614824" y="3443389"/>
            <a:ext cx="6334759" cy="54912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081" indent="-323040" lvl="1">
              <a:lnSpc>
                <a:spcPts val="4284"/>
              </a:lnSpc>
              <a:buFont typeface="Arial"/>
              <a:buChar char="•"/>
            </a:pPr>
            <a:r>
              <a:rPr lang="en-US" b="true" sz="3570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Academic Scrapbook</a:t>
            </a:r>
          </a:p>
          <a:p>
            <a:pPr algn="l" marL="646081" indent="-323040" lvl="1">
              <a:lnSpc>
                <a:spcPts val="4284"/>
              </a:lnSpc>
              <a:buFont typeface="Arial"/>
              <a:buChar char="•"/>
            </a:pPr>
            <a:r>
              <a:rPr lang="en-US" b="true" sz="3570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 </a:t>
            </a:r>
            <a:r>
              <a:rPr lang="en-US" sz="357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(2000 words)</a:t>
            </a:r>
            <a:r>
              <a:rPr lang="en-US" sz="357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</a:p>
          <a:p>
            <a:pPr algn="l" marL="646081" indent="-323040" lvl="1">
              <a:lnSpc>
                <a:spcPts val="4284"/>
              </a:lnSpc>
              <a:buFont typeface="Arial"/>
              <a:buChar char="•"/>
            </a:pPr>
            <a:r>
              <a:rPr lang="en-US" sz="357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20/01/25 23:59</a:t>
            </a:r>
          </a:p>
          <a:p>
            <a:pPr algn="l" marL="692229" indent="-346115" lvl="1">
              <a:lnSpc>
                <a:spcPts val="4590"/>
              </a:lnSpc>
            </a:pPr>
          </a:p>
          <a:p>
            <a:pPr algn="l" marL="692229" indent="-346115" lvl="1">
              <a:lnSpc>
                <a:spcPts val="4590"/>
              </a:lnSpc>
              <a:buFont typeface="Arial"/>
              <a:buChar char="•"/>
            </a:pPr>
            <a:r>
              <a:rPr lang="en-US" sz="382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Reflect on three contested issues in education in Wales or the UK since 1840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406891" y="2259590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What do we know about bilingual education in Wales?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Who?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What?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Where?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When?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How?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2259590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Beth i ni’n gwybod am addysg ddwyieithog yng Nghymru?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Pwy?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Beth?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Ble?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Pryd?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Sut?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541600" y="3365319"/>
            <a:ext cx="5648800" cy="67070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80"/>
              </a:lnSpc>
            </a:pPr>
          </a:p>
          <a:p>
            <a:pPr algn="l" marL="977265" indent="-488632" lvl="1">
              <a:lnSpc>
                <a:spcPts val="6480"/>
              </a:lnSpc>
              <a:buFont typeface="Arial"/>
              <a:buChar char="•"/>
            </a:pPr>
            <a:r>
              <a:rPr lang="en-US" sz="5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medium education</a:t>
            </a:r>
          </a:p>
          <a:p>
            <a:pPr algn="l" marL="977265" indent="-488632" lvl="1">
              <a:lnSpc>
                <a:spcPts val="6480"/>
              </a:lnSpc>
            </a:pPr>
          </a:p>
          <a:p>
            <a:pPr algn="l" marL="977265" indent="-488632" lvl="1">
              <a:lnSpc>
                <a:spcPts val="6480"/>
              </a:lnSpc>
            </a:pPr>
          </a:p>
          <a:p>
            <a:pPr algn="l" marL="977265" indent="-488632" lvl="1">
              <a:lnSpc>
                <a:spcPts val="648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931160" y="1019175"/>
            <a:ext cx="12504420" cy="2466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Testun penodol mewn addysg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Specific development in education</a:t>
            </a:r>
          </a:p>
          <a:p>
            <a:pPr algn="ctr">
              <a:lnSpc>
                <a:spcPts val="648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097600" y="2787855"/>
            <a:ext cx="6065520" cy="6707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80"/>
              </a:lnSpc>
            </a:pPr>
          </a:p>
          <a:p>
            <a:pPr algn="l" marL="1141570" indent="-570785" lvl="1">
              <a:lnSpc>
                <a:spcPts val="6480"/>
              </a:lnSpc>
              <a:buFont typeface="Arial"/>
              <a:buChar char="•"/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Addysg trwy gyfrwng y Gymraeg</a:t>
            </a:r>
          </a:p>
          <a:p>
            <a:pPr algn="l" marL="1141570" indent="-570785" lvl="1">
              <a:lnSpc>
                <a:spcPts val="6480"/>
              </a:lnSpc>
            </a:pPr>
          </a:p>
          <a:p>
            <a:pPr algn="l" marL="1141570" indent="-570785" lvl="1">
              <a:lnSpc>
                <a:spcPts val="6480"/>
              </a:lnSpc>
            </a:pPr>
          </a:p>
          <a:p>
            <a:pPr algn="l" marL="1141570" indent="-570785" lvl="1">
              <a:lnSpc>
                <a:spcPts val="6480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719508" y="2495788"/>
            <a:ext cx="6391596" cy="6716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Strong oral and written traditions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Originally the dominant language throughout  the entire region that is now the British Isles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The Act of Union (1536) joined England and Wales, bringing Wales officially under the rule of England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991773" y="790813"/>
            <a:ext cx="11475720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Dwyieithrwydd yng Nghymru</a:t>
            </a:r>
          </a:p>
          <a:p>
            <a:pPr algn="ctr">
              <a:lnSpc>
                <a:spcPts val="6480"/>
              </a:lnSpc>
            </a:pPr>
            <a:r>
              <a:rPr lang="en-US" sz="5400" i="true">
                <a:solidFill>
                  <a:srgbClr val="00000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Bilingualism in Wales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176896" y="2770109"/>
            <a:ext cx="6771902" cy="67165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15815" indent="-407908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Traddodiadau llafar ac  ysgrifenedig cryf</a:t>
            </a:r>
          </a:p>
          <a:p>
            <a:pPr algn="l" marL="815815" indent="-407908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Yn wreiddiol y brif iaith trwy gydol ar ardal a nawr elwir yn Ynysoedd Prydain</a:t>
            </a:r>
          </a:p>
          <a:p>
            <a:pPr algn="l" marL="815815" indent="-407908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Deddfau Uno (1536) yn uno Cymru a Lloegr, gan ddod a Chymru’n swyddogol dan reolaeth Lloegr. </a:t>
            </a:r>
          </a:p>
          <a:p>
            <a:pPr algn="l" marL="815815" indent="-407908" lvl="1">
              <a:lnSpc>
                <a:spcPts val="4320"/>
              </a:lnSpc>
            </a:pPr>
          </a:p>
          <a:p>
            <a:pPr algn="l" marL="815815" indent="-407908" lvl="1">
              <a:lnSpc>
                <a:spcPts val="4320"/>
              </a:lnSpc>
            </a:pPr>
          </a:p>
          <a:p>
            <a:pPr algn="l" marL="815815" indent="-407908" lvl="1">
              <a:lnSpc>
                <a:spcPts val="4320"/>
              </a:lnSpc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4791364">
            <a:off x="9738483" y="5143500"/>
            <a:ext cx="10464870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" id="3"/>
          <p:cNvSpPr txBox="true"/>
          <p:nvPr/>
        </p:nvSpPr>
        <p:spPr>
          <a:xfrm rot="0">
            <a:off x="2841874" y="1009650"/>
            <a:ext cx="12712122" cy="221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Cronoleg datblygiadau allweddol yn addysg</a:t>
            </a:r>
          </a:p>
          <a:p>
            <a:pPr algn="ctr">
              <a:lnSpc>
                <a:spcPts val="5831"/>
              </a:lnSpc>
            </a:pPr>
            <a:r>
              <a:rPr lang="en-US" sz="4859" i="true">
                <a:solidFill>
                  <a:srgbClr val="00000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Chronology of key developments in education</a:t>
            </a:r>
          </a:p>
          <a:p>
            <a:pPr algn="ctr">
              <a:lnSpc>
                <a:spcPts val="5831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734004" y="3270756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15815" indent="-407908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Cymraeg yn parhau i gael ei gydnabod o fewn yr Eglwys</a:t>
            </a:r>
          </a:p>
          <a:p>
            <a:pPr algn="l" marL="815815" indent="-407908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Yn 1563, er mwyn cynorthwyo’r Cymry i dderbyn cymdeithas a diwylliant Saesnig, gwnaeth Elisabeth y 1af ganiatáu i’r Beibl gael ei gyfieithu i’r Gymraeg. </a:t>
            </a:r>
          </a:p>
          <a:p>
            <a:pPr algn="l" marL="815815" indent="-407908" lvl="1">
              <a:lnSpc>
                <a:spcPts val="4320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9673256" y="3158492"/>
            <a:ext cx="5880739" cy="6716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continued to be recognised in the Church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In 1563, to help the Welsh assimilate into English society and culture, Elizabeth I authorized the translation of the Bible into Welsh </a:t>
            </a:r>
          </a:p>
        </p:txBody>
      </p: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15765274" y="6457714"/>
            <a:ext cx="2166893" cy="3202305"/>
            <a:chOff x="0" y="0"/>
            <a:chExt cx="2889190" cy="4269740"/>
          </a:xfrm>
        </p:grpSpPr>
        <p:sp>
          <p:nvSpPr>
            <p:cNvPr name="Freeform 7" id="7" descr="BBC NEWS | UK | Wales | Mid | First Welsh bible goes online"/>
            <p:cNvSpPr/>
            <p:nvPr/>
          </p:nvSpPr>
          <p:spPr>
            <a:xfrm flipH="false" flipV="false" rot="0">
              <a:off x="0" y="0"/>
              <a:ext cx="2889250" cy="4269740"/>
            </a:xfrm>
            <a:custGeom>
              <a:avLst/>
              <a:gdLst/>
              <a:ahLst/>
              <a:cxnLst/>
              <a:rect r="r" b="b" t="t" l="l"/>
              <a:pathLst>
                <a:path h="4269740" w="2889250">
                  <a:moveTo>
                    <a:pt x="0" y="0"/>
                  </a:moveTo>
                  <a:lnTo>
                    <a:pt x="2889250" y="0"/>
                  </a:lnTo>
                  <a:lnTo>
                    <a:pt x="2889250" y="4269740"/>
                  </a:lnTo>
                  <a:lnTo>
                    <a:pt x="0" y="42697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2" b="0"/>
              </a:stretch>
            </a:blipFill>
          </p:spPr>
        </p:sp>
      </p:grp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4791364">
            <a:off x="9738483" y="5143500"/>
            <a:ext cx="10464870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" id="3"/>
          <p:cNvSpPr txBox="true"/>
          <p:nvPr/>
        </p:nvSpPr>
        <p:spPr>
          <a:xfrm rot="0">
            <a:off x="1948627" y="898021"/>
            <a:ext cx="12712122" cy="1285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Cronoleg datblygiadau allweddol yn addysg</a:t>
            </a:r>
          </a:p>
          <a:p>
            <a:pPr algn="ctr">
              <a:lnSpc>
                <a:spcPts val="5040"/>
              </a:lnSpc>
            </a:pPr>
            <a:r>
              <a:rPr lang="en-US" sz="4200" i="true">
                <a:solidFill>
                  <a:srgbClr val="00000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Chronology of key education developments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663341" y="3326119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Result- a written record of the Welsh language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The Church established schools in Wales and delivered a very moral-based education through the medium of Welsh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605726" y="3103838"/>
            <a:ext cx="5648800" cy="67165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15815" indent="-407908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Canlyniad – Tystiolaeth ysgrifenedig o’r iaith Gymraeg</a:t>
            </a:r>
          </a:p>
          <a:p>
            <a:pPr algn="l" marL="815815" indent="-407908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Gwnaeth yr Eglwys sefydlu ysgolion yng Nghymru. Roedd pwyslais moesol cryf i’r addysg yma trwy gyfrwng y Gymraeg.</a:t>
            </a:r>
          </a:p>
          <a:p>
            <a:pPr algn="l" marL="815815" indent="-407908" lvl="1">
              <a:lnSpc>
                <a:spcPts val="4320"/>
              </a:lnSpc>
            </a:pPr>
          </a:p>
          <a:p>
            <a:pPr algn="l" marL="815815" indent="-407908" lvl="1">
              <a:lnSpc>
                <a:spcPts val="4320"/>
              </a:lnSpc>
            </a:pPr>
          </a:p>
          <a:p>
            <a:pPr algn="l" marL="815815" indent="-407908" lvl="1">
              <a:lnSpc>
                <a:spcPts val="4320"/>
              </a:lnSpc>
            </a:pPr>
          </a:p>
          <a:p>
            <a:pPr algn="l" marL="815815" indent="-407908" lvl="1">
              <a:lnSpc>
                <a:spcPts val="4320"/>
              </a:lnSpc>
            </a:pPr>
          </a:p>
          <a:p>
            <a:pPr algn="l" marL="815815" indent="-407908" lvl="1">
              <a:lnSpc>
                <a:spcPts val="4320"/>
              </a:lnSpc>
            </a:pPr>
          </a:p>
          <a:p>
            <a:pPr algn="l" marL="815815" indent="-407908" lvl="1">
              <a:lnSpc>
                <a:spcPts val="4320"/>
              </a:lnSpc>
            </a:pPr>
          </a:p>
        </p:txBody>
      </p: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15324706" y="5818916"/>
            <a:ext cx="2166893" cy="3202305"/>
            <a:chOff x="0" y="0"/>
            <a:chExt cx="2889190" cy="4269740"/>
          </a:xfrm>
        </p:grpSpPr>
        <p:sp>
          <p:nvSpPr>
            <p:cNvPr name="Freeform 7" id="7" descr="BBC NEWS | UK | Wales | Mid | First Welsh bible goes online"/>
            <p:cNvSpPr/>
            <p:nvPr/>
          </p:nvSpPr>
          <p:spPr>
            <a:xfrm flipH="false" flipV="false" rot="0">
              <a:off x="0" y="0"/>
              <a:ext cx="2889250" cy="4269740"/>
            </a:xfrm>
            <a:custGeom>
              <a:avLst/>
              <a:gdLst/>
              <a:ahLst/>
              <a:cxnLst/>
              <a:rect r="r" b="b" t="t" l="l"/>
              <a:pathLst>
                <a:path h="4269740" w="2889250">
                  <a:moveTo>
                    <a:pt x="0" y="0"/>
                  </a:moveTo>
                  <a:lnTo>
                    <a:pt x="2889250" y="0"/>
                  </a:lnTo>
                  <a:lnTo>
                    <a:pt x="2889250" y="4269740"/>
                  </a:lnTo>
                  <a:lnTo>
                    <a:pt x="0" y="42697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2" b="0"/>
              </a:stretch>
            </a:blipFill>
          </p:spPr>
        </p:sp>
      </p:grpSp>
      <p:grpSp>
        <p:nvGrpSpPr>
          <p:cNvPr name="Group 8" id="8"/>
          <p:cNvGrpSpPr>
            <a:grpSpLocks noChangeAspect="true"/>
          </p:cNvGrpSpPr>
          <p:nvPr/>
        </p:nvGrpSpPr>
        <p:grpSpPr>
          <a:xfrm rot="0">
            <a:off x="15231244" y="1337752"/>
            <a:ext cx="2353818" cy="3024255"/>
            <a:chOff x="0" y="0"/>
            <a:chExt cx="3138424" cy="4032340"/>
          </a:xfrm>
        </p:grpSpPr>
        <p:sp>
          <p:nvSpPr>
            <p:cNvPr name="Freeform 9" id="9" descr="William Morgan (Bible translator) - Wikipedia"/>
            <p:cNvSpPr/>
            <p:nvPr/>
          </p:nvSpPr>
          <p:spPr>
            <a:xfrm flipH="false" flipV="false" rot="0">
              <a:off x="0" y="0"/>
              <a:ext cx="3138424" cy="4032377"/>
            </a:xfrm>
            <a:custGeom>
              <a:avLst/>
              <a:gdLst/>
              <a:ahLst/>
              <a:cxnLst/>
              <a:rect r="r" b="b" t="t" l="l"/>
              <a:pathLst>
                <a:path h="4032377" w="3138424">
                  <a:moveTo>
                    <a:pt x="0" y="0"/>
                  </a:moveTo>
                  <a:lnTo>
                    <a:pt x="3138424" y="0"/>
                  </a:lnTo>
                  <a:lnTo>
                    <a:pt x="3138424" y="4032377"/>
                  </a:lnTo>
                  <a:lnTo>
                    <a:pt x="0" y="40323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82" t="0" r="-82" b="0"/>
              </a:stretch>
            </a:blipFill>
          </p:spPr>
        </p:sp>
      </p:grp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8776573">
            <a:off x="10406482" y="7904560"/>
            <a:ext cx="860817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" id="3"/>
          <p:cNvSpPr txBox="true"/>
          <p:nvPr/>
        </p:nvSpPr>
        <p:spPr>
          <a:xfrm rot="0">
            <a:off x="2256157" y="818187"/>
            <a:ext cx="12712122" cy="221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Brâd y Llyfrau Gleision    1847  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Treachery of the Blue Books     1847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427605" y="3700993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William Williams (1788-1865) o Lanpumsaint, AS Coventry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Gofynnodd am ymchwiliad seneddol i gyflwr addysg yng Nghymru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046558" y="3700993"/>
            <a:ext cx="6985286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William Williams (1788-1865)   from Llanpumsaint, MP for Coventry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Asked for a Government enquiry into the state of education in Wales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5838349" y="7081406"/>
            <a:ext cx="6611301" cy="3217500"/>
            <a:chOff x="0" y="0"/>
            <a:chExt cx="8815068" cy="4290000"/>
          </a:xfrm>
        </p:grpSpPr>
        <p:sp>
          <p:nvSpPr>
            <p:cNvPr name="Freeform 7" id="7" descr="C:\Users\Alison\AppData\Local\Microsoft\Windows\INetCache\IE\DJ4LQXPF\medium-book-on-its-side-33.3-15421[1].gif"/>
            <p:cNvSpPr/>
            <p:nvPr/>
          </p:nvSpPr>
          <p:spPr>
            <a:xfrm flipH="false" flipV="false" rot="0">
              <a:off x="0" y="0"/>
              <a:ext cx="8815070" cy="4290060"/>
            </a:xfrm>
            <a:custGeom>
              <a:avLst/>
              <a:gdLst/>
              <a:ahLst/>
              <a:cxnLst/>
              <a:rect r="r" b="b" t="t" l="l"/>
              <a:pathLst>
                <a:path h="4290060" w="8815070">
                  <a:moveTo>
                    <a:pt x="0" y="0"/>
                  </a:moveTo>
                  <a:lnTo>
                    <a:pt x="8815070" y="0"/>
                  </a:lnTo>
                  <a:lnTo>
                    <a:pt x="8815070" y="4290060"/>
                  </a:lnTo>
                  <a:lnTo>
                    <a:pt x="0" y="42900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1"/>
              </a:stretch>
            </a:blipFill>
          </p:spPr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7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Brâd y Llyfrau Gleision 1847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Treachery of the Blue Books 1847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336134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Apwyntiwyd 3 comisiynydd- Robert Wheeler Lingen, Jelinger Symons a Henry Vaughan Johnson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Adeg chwyldroadol yn hanes addysg yng Nghymru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2" y="3336134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3 commissioners appointed – Robert Wheeler Lingen, Jelinger Cookson Symons and Henry Vaughan Johnson 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Seminal moment in the history of education in Wales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8451914" y="7211853"/>
            <a:ext cx="858391" cy="2724150"/>
            <a:chOff x="0" y="0"/>
            <a:chExt cx="1144522" cy="3632200"/>
          </a:xfrm>
        </p:grpSpPr>
        <p:sp>
          <p:nvSpPr>
            <p:cNvPr name="Freeform 6" id="6" descr="C:\Users\Dave\AppData\Local\Microsoft\Windows\Temporary Internet Files\Content.IE5\UIPWL3EI\MP900305710[1].jpg"/>
            <p:cNvSpPr/>
            <p:nvPr/>
          </p:nvSpPr>
          <p:spPr>
            <a:xfrm flipH="false" flipV="false" rot="0">
              <a:off x="0" y="0"/>
              <a:ext cx="1144524" cy="3632200"/>
            </a:xfrm>
            <a:custGeom>
              <a:avLst/>
              <a:gdLst/>
              <a:ahLst/>
              <a:cxnLst/>
              <a:rect r="r" b="b" t="t" l="l"/>
              <a:pathLst>
                <a:path h="3632200" w="1144524">
                  <a:moveTo>
                    <a:pt x="0" y="0"/>
                  </a:moveTo>
                  <a:lnTo>
                    <a:pt x="1144524" y="0"/>
                  </a:lnTo>
                  <a:lnTo>
                    <a:pt x="1144524" y="3632200"/>
                  </a:lnTo>
                  <a:lnTo>
                    <a:pt x="0" y="3632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-511"/>
              </a:stretch>
            </a:blipFill>
          </p:spPr>
        </p:sp>
      </p:grp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686339" y="651466"/>
            <a:ext cx="12712122" cy="221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Brâd y Llyfrau Gleision 1847     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Treachery of the Blue Books  1847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554258" y="3867715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Athrawon meddw ac anllythrennog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Athrawon na allai ddeall Saesneg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Dysgu ar y cof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Ystyriwyd y rhan fwyaf o ysgolion yn ‘wir ddiwerth’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640570" y="3867714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Drunk teachers and illiterate teachers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Teachers who could not understand English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by rote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Most schools considered ‘truly worthless’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09650"/>
            <a:ext cx="12712122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Brâd y Llyfrau Gleision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Treachery of the Blue  Books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046823" y="4547757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</a:p>
          <a:p>
            <a:pPr algn="l">
              <a:lnSpc>
                <a:spcPts val="3240"/>
              </a:lnSpc>
            </a:pP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Pobl capel yn ystyried yr adroddiad fel barn ar Anghydffurfiaeth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Ymladd y tu allan i ysgolion rhwng Anghydffurfwyr ac Anglicanwyr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668399" y="2611616"/>
            <a:ext cx="12951201" cy="4435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</a:p>
          <a:p>
            <a:pPr algn="l">
              <a:lnSpc>
                <a:spcPts val="3240"/>
              </a:lnSpc>
            </a:pP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“The Welsh language is a vast drawback to Wales and a manifold barrier to the moral progress and commercial prosperity of the people.  It is not easy to overestimate its evil effects.” (Lingen, Symons and Johnson 1847) </a:t>
            </a:r>
          </a:p>
          <a:p>
            <a:pPr algn="l" marL="488632" indent="-244316" lvl="1">
              <a:lnSpc>
                <a:spcPts val="3240"/>
              </a:lnSpc>
            </a:pP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004306" y="7657053"/>
            <a:ext cx="4279389" cy="2407156"/>
            <a:chOff x="0" y="0"/>
            <a:chExt cx="5705852" cy="3209542"/>
          </a:xfrm>
        </p:grpSpPr>
        <p:sp>
          <p:nvSpPr>
            <p:cNvPr name="Freeform 6" id="6" descr="https://ichef.bbci.co.uk/images/ic/320xn/p0267mlj.jpg"/>
            <p:cNvSpPr/>
            <p:nvPr/>
          </p:nvSpPr>
          <p:spPr>
            <a:xfrm flipH="false" flipV="false" rot="0">
              <a:off x="0" y="0"/>
              <a:ext cx="5705856" cy="3209544"/>
            </a:xfrm>
            <a:custGeom>
              <a:avLst/>
              <a:gdLst/>
              <a:ahLst/>
              <a:cxnLst/>
              <a:rect r="r" b="b" t="t" l="l"/>
              <a:pathLst>
                <a:path h="3209544" w="5705856">
                  <a:moveTo>
                    <a:pt x="0" y="0"/>
                  </a:moveTo>
                  <a:lnTo>
                    <a:pt x="5705856" y="0"/>
                  </a:lnTo>
                  <a:lnTo>
                    <a:pt x="5705856" y="3209544"/>
                  </a:lnTo>
                  <a:lnTo>
                    <a:pt x="0" y="32095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10640900" y="4173169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</a:p>
          <a:p>
            <a:pPr algn="l">
              <a:lnSpc>
                <a:spcPts val="3240"/>
              </a:lnSpc>
            </a:pP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Chapel people considered the report a judgement on Nonconformity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Fights outside schools between Nonconformists and Anglicans</a:t>
            </a:r>
          </a:p>
          <a:p>
            <a:pPr algn="l" marL="488632" indent="-244316" lvl="1">
              <a:lnSpc>
                <a:spcPts val="3240"/>
              </a:lnSpc>
            </a:pP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590328" y="1019175"/>
            <a:ext cx="15107343" cy="1457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Natur ddadleuol datblygiadau addysgol</a:t>
            </a:r>
          </a:p>
          <a:p>
            <a:pPr algn="ctr">
              <a:lnSpc>
                <a:spcPts val="5759"/>
              </a:lnSpc>
            </a:pPr>
            <a:r>
              <a:rPr lang="en-US" sz="48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Contested nature of educational developments</a:t>
            </a:r>
          </a:p>
        </p:txBody>
      </p:sp>
      <p:grpSp>
        <p:nvGrpSpPr>
          <p:cNvPr name="Group 3" id="3"/>
          <p:cNvGrpSpPr>
            <a:grpSpLocks noChangeAspect="true"/>
          </p:cNvGrpSpPr>
          <p:nvPr/>
        </p:nvGrpSpPr>
        <p:grpSpPr>
          <a:xfrm rot="0">
            <a:off x="6873547" y="7217277"/>
            <a:ext cx="3662409" cy="2319525"/>
            <a:chOff x="0" y="0"/>
            <a:chExt cx="4883212" cy="30927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883150" cy="3092704"/>
            </a:xfrm>
            <a:custGeom>
              <a:avLst/>
              <a:gdLst/>
              <a:ahLst/>
              <a:cxnLst/>
              <a:rect r="r" b="b" t="t" l="l"/>
              <a:pathLst>
                <a:path h="3092704" w="4883150">
                  <a:moveTo>
                    <a:pt x="0" y="0"/>
                  </a:moveTo>
                  <a:lnTo>
                    <a:pt x="4883150" y="0"/>
                  </a:lnTo>
                  <a:lnTo>
                    <a:pt x="4883150" y="3092704"/>
                  </a:lnTo>
                  <a:lnTo>
                    <a:pt x="0" y="30927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-1" b="0"/>
              </a:stretch>
            </a:blipFill>
          </p:spPr>
        </p:sp>
      </p:grpSp>
      <p:sp>
        <p:nvSpPr>
          <p:cNvPr name="TextBox 5" id="5"/>
          <p:cNvSpPr txBox="true"/>
          <p:nvPr/>
        </p:nvSpPr>
        <p:spPr>
          <a:xfrm rot="0">
            <a:off x="8837320" y="3225207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1870 Education Act: English-medium schooling compulsory throughout Wales.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Not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2005582" y="3234732"/>
            <a:ext cx="5875020" cy="6707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24400" indent="-462200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Addysg 1870: Addysg cyfrwng Saesneg yn orfodol trwy Gymru cyfan. </a:t>
            </a:r>
          </a:p>
          <a:p>
            <a:pPr algn="l" marL="924400" indent="-462200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Not</a:t>
            </a:r>
          </a:p>
          <a:p>
            <a:pPr algn="ctr" marL="264114" indent="-132057" lvl="1">
              <a:lnSpc>
                <a:spcPts val="1439"/>
              </a:lnSpc>
            </a:pPr>
            <a:r>
              <a:rPr lang="en-US" sz="1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http://www.photobucket.com/images/welsh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675939" y="1009650"/>
            <a:ext cx="14936123" cy="1390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en-US" sz="45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Natur dadleuol datblygiadau addysgol</a:t>
            </a:r>
          </a:p>
          <a:p>
            <a:pPr algn="ctr">
              <a:lnSpc>
                <a:spcPts val="5400"/>
              </a:lnSpc>
            </a:pPr>
            <a:r>
              <a:rPr lang="en-US" sz="45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Contested nature of national developments in education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664732" y="3717790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1907 to 1920 - Key role for O.M. Edwards who served as the first Chief Inspector for Schools in Wales 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1925 - Group of Welsh intellectuals formed Plaid Genedlaethol Cymru (the Welsh National Party).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1942 – Welsh Courts Act</a:t>
            </a:r>
          </a:p>
          <a:p>
            <a:pPr algn="l" marL="542925" indent="-271462" lvl="1">
              <a:lnSpc>
                <a:spcPts val="3600"/>
              </a:lnSpc>
            </a:pPr>
          </a:p>
          <a:p>
            <a:pPr algn="l" marL="542925" indent="-271462" lvl="1">
              <a:lnSpc>
                <a:spcPts val="360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530097" y="3002851"/>
            <a:ext cx="5875020" cy="67070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1907 i 1920 – Rôl allweddol gan O.M. Edwards,  Prif Arolygydd cyntaf Ysgolion Cymru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1925 – Criw o ddeallusion Cymraeg yn ffurfio Plaid Genedlaethol Cymru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1942 – Deddf Llysoedd Cymraeg</a:t>
            </a:r>
          </a:p>
          <a:p>
            <a:pPr algn="l" marL="707230" indent="-353615" lvl="1">
              <a:lnSpc>
                <a:spcPts val="3600"/>
              </a:lnSpc>
            </a:pPr>
          </a:p>
          <a:p>
            <a:pPr algn="l" marL="707230" indent="-353615" lvl="1">
              <a:lnSpc>
                <a:spcPts val="3600"/>
              </a:lnSpc>
            </a:pP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558549" y="7091599"/>
            <a:ext cx="1802021" cy="2209620"/>
            <a:chOff x="0" y="0"/>
            <a:chExt cx="2402694" cy="2946160"/>
          </a:xfrm>
        </p:grpSpPr>
        <p:sp>
          <p:nvSpPr>
            <p:cNvPr name="Freeform 6" id="6" descr="C:\Users\Dave\AppData\Local\Microsoft\Windows\Temporary Internet Files\Content.IE5\UIPWL3EI\MC900326970[1].wmf"/>
            <p:cNvSpPr/>
            <p:nvPr/>
          </p:nvSpPr>
          <p:spPr>
            <a:xfrm flipH="false" flipV="false" rot="0">
              <a:off x="0" y="0"/>
              <a:ext cx="2402713" cy="2946146"/>
            </a:xfrm>
            <a:custGeom>
              <a:avLst/>
              <a:gdLst/>
              <a:ahLst/>
              <a:cxnLst/>
              <a:rect r="r" b="b" t="t" l="l"/>
              <a:pathLst>
                <a:path h="2946146" w="2402713">
                  <a:moveTo>
                    <a:pt x="0" y="0"/>
                  </a:moveTo>
                  <a:lnTo>
                    <a:pt x="2402713" y="0"/>
                  </a:lnTo>
                  <a:lnTo>
                    <a:pt x="2402713" y="2946146"/>
                  </a:lnTo>
                  <a:lnTo>
                    <a:pt x="0" y="29461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</p:grp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7" y="1105873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Datblygiad addysg yng Nghymru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The development of education in Wales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422832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Addysg 1944 – yr egwyddor o rieni yn dewis cyfrwng iaith addysg. </a:t>
            </a:r>
          </a:p>
          <a:p>
            <a:pPr algn="l" marL="651510" indent="-325755" lvl="1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	‘gall disgyblion … gael eu 	haddysgu yn unol â 	dymuniadau eu rhieni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2" y="3422832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The Education Act 1944 -principle of parental choice of Welsh medium education, as it determined that ‘pupils … be educated in accordance with the wishes of their parents’ (Section 76).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469591" y="944290"/>
            <a:ext cx="12712122" cy="19088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Digwyddiadau allweddol</a:t>
            </a:r>
          </a:p>
          <a:p>
            <a:pPr algn="l">
              <a:lnSpc>
                <a:spcPts val="5831"/>
              </a:lnSpc>
            </a:pPr>
            <a:r>
              <a:rPr lang="en-US" sz="4859" i="true">
                <a:solidFill>
                  <a:srgbClr val="00000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Key developments</a:t>
            </a:r>
          </a:p>
          <a:p>
            <a:pPr algn="l">
              <a:lnSpc>
                <a:spcPts val="5831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9088545" y="3280297"/>
            <a:ext cx="7194951" cy="64529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1956 Cardiff recognized as the official capital of Wales 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In 1964 the Welsh Office established, with a Welsh Secretary of State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Administrative authority over economic planning, housing, local government, Welsh national parks, historic buildings and cultural activities.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The Welsh Office increasingly associated with Welsh language rights and the re-emergence of the Welsh culture. </a:t>
            </a:r>
          </a:p>
          <a:p>
            <a:pPr algn="l" marL="542925" indent="-271462" lvl="1">
              <a:lnSpc>
                <a:spcPts val="360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545030" y="3280299"/>
            <a:ext cx="7336090" cy="6707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1956 Caerdydd yn cael ei adnabod fel prifddinas Cymru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Yn 1964 y Swyddfa Gymreig yn cael ei sefydlu gydag Ysgrifennydd Gwladol dros Gymru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Awdurdod  gweinyddol dros gynllunio economaidd, tai, llywodraeth leol, parciau Cenedlaethol Cymru, adeiladau hanesyddol a gweithgareddau diwylliannol. 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 Swyddfa Gymreig yn cael ei gysylltu fwyfwy gyda hawliau iaith Gymraeg ac ail-dŵf diwylliant Cymreig.</a:t>
            </a:r>
          </a:p>
          <a:p>
            <a:pPr algn="l" marL="707230" indent="-353615" lvl="1">
              <a:lnSpc>
                <a:spcPts val="3600"/>
              </a:lnSpc>
            </a:pPr>
          </a:p>
          <a:p>
            <a:pPr algn="l" marL="707230" indent="-353615" lvl="1">
              <a:lnSpc>
                <a:spcPts val="3600"/>
              </a:lnSpc>
            </a:pP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9988077" y="572337"/>
            <a:ext cx="3126582" cy="1581150"/>
            <a:chOff x="0" y="0"/>
            <a:chExt cx="4168776" cy="2108200"/>
          </a:xfrm>
        </p:grpSpPr>
        <p:sp>
          <p:nvSpPr>
            <p:cNvPr name="Freeform 6" id="6" descr="C:\Users\Dave\AppData\Local\Microsoft\Windows\Temporary Internet Files\Content.IE5\RZMBD2OX\MC900189463[1].jpg"/>
            <p:cNvSpPr/>
            <p:nvPr/>
          </p:nvSpPr>
          <p:spPr>
            <a:xfrm flipH="false" flipV="false" rot="0">
              <a:off x="0" y="0"/>
              <a:ext cx="4168775" cy="2108200"/>
            </a:xfrm>
            <a:custGeom>
              <a:avLst/>
              <a:gdLst/>
              <a:ahLst/>
              <a:cxnLst/>
              <a:rect r="r" b="b" t="t" l="l"/>
              <a:pathLst>
                <a:path h="2108200" w="4168775">
                  <a:moveTo>
                    <a:pt x="0" y="0"/>
                  </a:moveTo>
                  <a:lnTo>
                    <a:pt x="4168775" y="0"/>
                  </a:lnTo>
                  <a:lnTo>
                    <a:pt x="4168775" y="2108200"/>
                  </a:lnTo>
                  <a:lnTo>
                    <a:pt x="0" y="2108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-24021"/>
              </a:stretch>
            </a:blipFill>
          </p:spPr>
        </p:sp>
      </p:grp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79517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Datblygiadau allweddol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Key developments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688922" y="3146154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Language Act (1967) gave Welsh the same status as English in the eyes of the law, recognizing a basis for equality between the two languages. </a:t>
            </a:r>
          </a:p>
          <a:p>
            <a:pPr algn="l" marL="542925" indent="-271462" lvl="1">
              <a:lnSpc>
                <a:spcPts val="3600"/>
              </a:lnSpc>
            </a:pP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The Welsh Language Board (1993) given official recognition to promote and facilitate the use of Welsh language in public life. </a:t>
            </a:r>
          </a:p>
          <a:p>
            <a:pPr algn="l" marL="542925" indent="-271462" lvl="1">
              <a:lnSpc>
                <a:spcPts val="3600"/>
              </a:lnSpc>
            </a:pPr>
          </a:p>
          <a:p>
            <a:pPr algn="l" marL="542925" indent="-271462" lvl="1">
              <a:lnSpc>
                <a:spcPts val="3600"/>
              </a:lnSpc>
            </a:pPr>
          </a:p>
          <a:p>
            <a:pPr algn="l" marL="542925" indent="-271462" lvl="1">
              <a:lnSpc>
                <a:spcPts val="360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061240" y="3265541"/>
            <a:ext cx="5875020" cy="67070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Gwnaeth Mesur yr Iaith Gymraeg (1967) rhoi’r un statws cyfreithiol i’r Gymraeg a’r Saesneg. Roedd hyn yn golygu’n swyddogol bod y ddwy iaith yn gyfartal.</a:t>
            </a:r>
          </a:p>
          <a:p>
            <a:pPr algn="l" marL="707230" indent="-353615" lvl="1">
              <a:lnSpc>
                <a:spcPts val="3600"/>
              </a:lnSpc>
            </a:pP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Cafodd Bwrdd yr Iaith Gymraeg (1993) gydnabyddiaeth swyddogol i hybu a hyrwyddo’r defnydd o’r iaith Gymraeg  ym mhob agwedd o fywyd cyhoeddus.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15012" y="560477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Datblygiad addysg yng Nghymru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The development of education in Wales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515012" y="2641701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Sefydlwyd yr ysgol gynradd cyfrwng Cymraeg cyntaf yn Llanelli yn 1947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O’r 60au cododd y galw am addysg cyfrwng Cymraeg mewn ardaloedd di-Gymraeg</a:t>
            </a:r>
          </a:p>
          <a:p>
            <a:pPr algn="l" marL="542925" indent="-271462" lvl="1">
              <a:lnSpc>
                <a:spcPts val="360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787568" y="2792703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First Welsh medium primary school established in 1947 in Llanelli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From 1960s demand for Welsh – medium education in traditionally non-Welsh-speaking areas.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b="true" sz="3000" i="true">
                <a:solidFill>
                  <a:srgbClr val="404040"/>
                </a:solidFill>
                <a:latin typeface="Trebuchet MS Bold Italics"/>
                <a:ea typeface="Trebuchet MS Bold Italics"/>
                <a:cs typeface="Trebuchet MS Bold Italics"/>
                <a:sym typeface="Trebuchet MS Bold Italics"/>
              </a:rPr>
              <a:t>‘unprecedented expansion’ (Jones 1997 cited in Matheson 2015) of Welsh schools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2407262" y="5841226"/>
            <a:ext cx="6651570" cy="3738990"/>
            <a:chOff x="0" y="0"/>
            <a:chExt cx="8868760" cy="4985320"/>
          </a:xfrm>
        </p:grpSpPr>
        <p:sp>
          <p:nvSpPr>
            <p:cNvPr name="Freeform 6" id="6" descr="Pupils at Ysgol Gymraeg Dewi Sant"/>
            <p:cNvSpPr/>
            <p:nvPr/>
          </p:nvSpPr>
          <p:spPr>
            <a:xfrm flipH="false" flipV="false" rot="0">
              <a:off x="0" y="0"/>
              <a:ext cx="8868791" cy="4985258"/>
            </a:xfrm>
            <a:custGeom>
              <a:avLst/>
              <a:gdLst/>
              <a:ahLst/>
              <a:cxnLst/>
              <a:rect r="r" b="b" t="t" l="l"/>
              <a:pathLst>
                <a:path h="4985258" w="8868791">
                  <a:moveTo>
                    <a:pt x="0" y="0"/>
                  </a:moveTo>
                  <a:lnTo>
                    <a:pt x="8868791" y="0"/>
                  </a:lnTo>
                  <a:lnTo>
                    <a:pt x="8868791" y="4985258"/>
                  </a:lnTo>
                  <a:lnTo>
                    <a:pt x="0" y="49852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-1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9276306" y="9244915"/>
            <a:ext cx="3466407" cy="4720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(BBC News, 2017)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949920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Diwygio Addysg 1988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1988 Education Reform Act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568874" y="3345659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recognized as a “core subject” in Welsh-medium schools 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Given status as a foundation subject for all other schools in Wales. 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Status as a foundation subject meant that Welsh was to be compulsorily studied as a subject by all non-Welsh speaking children </a:t>
            </a:r>
          </a:p>
          <a:p>
            <a:pPr algn="l" marL="542925" indent="-271462" lvl="1">
              <a:lnSpc>
                <a:spcPts val="3600"/>
              </a:lnSpc>
            </a:pPr>
          </a:p>
          <a:p>
            <a:pPr algn="l" marL="542925" indent="-271462" lvl="1">
              <a:lnSpc>
                <a:spcPts val="3600"/>
              </a:lnSpc>
            </a:pPr>
          </a:p>
          <a:p>
            <a:pPr algn="l" marL="542925" indent="-271462" lvl="1">
              <a:lnSpc>
                <a:spcPts val="360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625955" y="3345659"/>
            <a:ext cx="5875020" cy="67070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Cymraeg yn dod yn “bwnc craidd” mewn ysgolion cyfrwng Cymraeg. 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Cael statws pwnc sylfaen ym mhob ysgol arall yng Nghymru. 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Statws pwnc sylfaen yn golygu bod astudio Cymraeg mewn ysgolion ar draws Cymru yn orfodol yn cynnwys pob disgybl nad oedd yn medru’r Gymraeg. </a:t>
            </a:r>
          </a:p>
          <a:p>
            <a:pPr algn="l" marL="707230" indent="-353615" lvl="1">
              <a:lnSpc>
                <a:spcPts val="3600"/>
              </a:lnSpc>
            </a:pP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7" y="1009650"/>
            <a:ext cx="12712122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Effaith datganoli ar addysg yng Nghymru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Effect of devolution on education in Wales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345659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Addysg yn gyfrifoldeb y Llywodraeth Cynulliad newydd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Ymgyrch i gynyddu nifer y siaradwyr Cymraeg – Iaith Pawb 2003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Addysg â rôl allweddol yn hyn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Plant o gefndiroedd di-Gymraeg yn mynd i ysgolion Cymraeg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345659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Education was responsibility of newly formed Welsh Assembly Government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Drive to increase the number of Welsh speakers – Iaith Pawb 2003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Education has a key role in this</a:t>
            </a:r>
          </a:p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Children from non-Welsh speaking backgrounds going to Welsh schools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8068864" y="8237250"/>
            <a:ext cx="1807370" cy="1383219"/>
            <a:chOff x="0" y="0"/>
            <a:chExt cx="2409826" cy="1844292"/>
          </a:xfrm>
        </p:grpSpPr>
        <p:sp>
          <p:nvSpPr>
            <p:cNvPr name="Freeform 6" id="6" descr="C:\Users\Alison\AppData\Local\Microsoft\Windows\INetCache\IE\U6H5WDAK\welsh_flag_00_large[1].gif"/>
            <p:cNvSpPr/>
            <p:nvPr/>
          </p:nvSpPr>
          <p:spPr>
            <a:xfrm flipH="false" flipV="false" rot="0">
              <a:off x="0" y="0"/>
              <a:ext cx="2409825" cy="1844294"/>
            </a:xfrm>
            <a:custGeom>
              <a:avLst/>
              <a:gdLst/>
              <a:ahLst/>
              <a:cxnLst/>
              <a:rect r="r" b="b" t="t" l="l"/>
              <a:pathLst>
                <a:path h="1844294" w="2409825">
                  <a:moveTo>
                    <a:pt x="0" y="0"/>
                  </a:moveTo>
                  <a:lnTo>
                    <a:pt x="2409825" y="0"/>
                  </a:lnTo>
                  <a:lnTo>
                    <a:pt x="2409825" y="1844294"/>
                  </a:lnTo>
                  <a:lnTo>
                    <a:pt x="0" y="18442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7" y="1009650"/>
            <a:ext cx="12712122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Effaith datganoli ar addysg yng Nghymru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Effect of devolution on education in Wales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336134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2010 Strategaeth Addysg cyfrwng Cymraeg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Cymraeg 2050: Miliwn o siaradwyr Cymraeg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Ymrwymiad wrth y llywodraeth i gynnal ac ymestyn darpariaeth cyfrwng Cymraeg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336134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2010 Welsh Medium Education Strategy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Cymraeg 2050: A million Welsh speakers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Commitment from government to maintain and expand Welsh Medium provision</a:t>
            </a:r>
          </a:p>
        </p:txBody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7" y="425766"/>
            <a:ext cx="12712122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Effaith datganoli ar addysg yng Nghymru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Effect of devolution on education in Wales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2752249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2010 Strategaeth Addysg cyfrwng Cymraeg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Cymraeg 2050: Miliwn o siaradwyr Cymraeg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Ymrwymiad wrth y llywodraeth i gynnal ac ymestyn darpariaeth cyfrwng Cymraeg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2752249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2010 Welsh Medium Education Strategy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Cymraeg 2050: A million Welsh speakers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Commitment from government to maintain and expand Welsh Medium provision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6507366" y="7300051"/>
            <a:ext cx="4747487" cy="2682330"/>
            <a:chOff x="0" y="0"/>
            <a:chExt cx="20320000" cy="11480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320000" cy="11480800"/>
            </a:xfrm>
            <a:custGeom>
              <a:avLst/>
              <a:gdLst/>
              <a:ahLst/>
              <a:cxnLst/>
              <a:rect r="r" b="b" t="t" l="l"/>
              <a:pathLst>
                <a:path h="11480800" w="20320000">
                  <a:moveTo>
                    <a:pt x="0" y="0"/>
                  </a:moveTo>
                  <a:lnTo>
                    <a:pt x="20320000" y="0"/>
                  </a:lnTo>
                  <a:lnTo>
                    <a:pt x="20320000" y="11480800"/>
                  </a:lnTo>
                  <a:lnTo>
                    <a:pt x="0" y="11480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50530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Addysg Ddwyieithog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Bilingual Education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50530" y="3336134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Mae addysg ddwyieithog yn gallu bod o fantais addysgol sylweddol i’r myfyrwyr perthnasol yn y ddwy iaith.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Beth yw rhai o’r manteision?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44298" y="2724150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Bilingual education can result in significant </a:t>
            </a:r>
            <a:r>
              <a:rPr lang="en-US" sz="3600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s://www.youtube.com/watch?v=4eeMQJcBdc4"/>
              </a:rPr>
              <a:t>educational gains </a:t>
            </a: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in both languages for the students concerned. 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What are some of the benefits?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384711" y="8086089"/>
            <a:ext cx="2706428" cy="1838856"/>
            <a:chOff x="0" y="0"/>
            <a:chExt cx="3608570" cy="2451808"/>
          </a:xfrm>
        </p:grpSpPr>
        <p:sp>
          <p:nvSpPr>
            <p:cNvPr name="Freeform 6" id="6" descr="C:\Users\Dave\AppData\Local\Microsoft\Windows\Temporary Internet Files\Content.IE5\RZMBD2OX\MP900387796[1].jpg"/>
            <p:cNvSpPr/>
            <p:nvPr/>
          </p:nvSpPr>
          <p:spPr>
            <a:xfrm flipH="false" flipV="false" rot="0">
              <a:off x="0" y="0"/>
              <a:ext cx="3608578" cy="2451862"/>
            </a:xfrm>
            <a:custGeom>
              <a:avLst/>
              <a:gdLst/>
              <a:ahLst/>
              <a:cxnLst/>
              <a:rect r="r" b="b" t="t" l="l"/>
              <a:pathLst>
                <a:path h="2451862" w="3608578">
                  <a:moveTo>
                    <a:pt x="0" y="0"/>
                  </a:moveTo>
                  <a:lnTo>
                    <a:pt x="3608578" y="0"/>
                  </a:lnTo>
                  <a:lnTo>
                    <a:pt x="3608578" y="2451862"/>
                  </a:lnTo>
                  <a:lnTo>
                    <a:pt x="0" y="24518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-106322"/>
              </a:stretch>
            </a:blipFill>
          </p:spPr>
        </p:sp>
      </p:grp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7" y="773212"/>
            <a:ext cx="12712122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Tasgau grŵp/ Group tasks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090170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Pam i chi’n meddwl fod y datblygiadau allweddol yma mewn cymdeithas yng Nghymru yn arwyddocaol i addysg cyfrwng Cymraeg?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Meddwl, Paru, Rhannu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2" y="3090170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Why do you think these key developments in Welsh society were significant for Welsh medium education?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Think, Pair, Share…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8220491" y="7376912"/>
            <a:ext cx="2189920" cy="2127351"/>
            <a:chOff x="0" y="0"/>
            <a:chExt cx="2919894" cy="2836468"/>
          </a:xfrm>
        </p:grpSpPr>
        <p:sp>
          <p:nvSpPr>
            <p:cNvPr name="Freeform 6" id="6" descr="File:Free-clip-art-thinking.jpeg - Wikimedia Commons"/>
            <p:cNvSpPr/>
            <p:nvPr/>
          </p:nvSpPr>
          <p:spPr>
            <a:xfrm flipH="false" flipV="false" rot="0">
              <a:off x="0" y="0"/>
              <a:ext cx="2919857" cy="2836418"/>
            </a:xfrm>
            <a:custGeom>
              <a:avLst/>
              <a:gdLst/>
              <a:ahLst/>
              <a:cxnLst/>
              <a:rect r="r" b="b" t="t" l="l"/>
              <a:pathLst>
                <a:path h="2836418" w="2919857">
                  <a:moveTo>
                    <a:pt x="0" y="0"/>
                  </a:moveTo>
                  <a:lnTo>
                    <a:pt x="2919857" y="0"/>
                  </a:lnTo>
                  <a:lnTo>
                    <a:pt x="2919857" y="2836418"/>
                  </a:lnTo>
                  <a:lnTo>
                    <a:pt x="0" y="28364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-1" b="-1"/>
              </a:stretch>
            </a:blipFill>
          </p:spPr>
        </p:sp>
      </p:grp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057401" y="475909"/>
            <a:ext cx="14173199" cy="3152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21"/>
              </a:lnSpc>
            </a:pPr>
            <a:r>
              <a:rPr lang="en-US" sz="4184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Gwerthusiad o Strategaeth Addysg Cyfrwng Cymraeg 2010 (Llywodraeth Cymru, 2016)</a:t>
            </a:r>
          </a:p>
          <a:p>
            <a:pPr algn="ctr">
              <a:lnSpc>
                <a:spcPts val="5022"/>
              </a:lnSpc>
            </a:pPr>
          </a:p>
          <a:p>
            <a:pPr algn="ctr">
              <a:lnSpc>
                <a:spcPts val="5022"/>
              </a:lnSpc>
            </a:pPr>
            <a:r>
              <a:rPr lang="en-US" sz="4185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Medium Education Strategy 2010 Evaluation (Welsh Government, 2016)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309399" y="3917982"/>
            <a:ext cx="6494032" cy="57297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Mae nifer o brosiectau wedi bod er mwyn hybu’r defnydd o’r Gymraeg mewn ysgolion: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Prosiect Cymraeg Bob Dydd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Dysgu trwy gyfrwng y Gymraeg mewn ysgolion cynradd cyfrwng Saesneg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Cynllun sabothol yr iaith Gymraeg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Cwricwlwm i Gymru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591526" y="3917981"/>
            <a:ext cx="7078572" cy="57297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There have been a number of projects to increase the use of Welsh in schools: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Everyday Welsh Project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medium teaching in English medium primaries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language sabbatical scheme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Curriculum for Wales</a:t>
            </a:r>
          </a:p>
        </p:txBody>
      </p:sp>
    </p:spTree>
  </p:cSld>
  <p:clrMapOvr>
    <a:masterClrMapping/>
  </p:clrMapOvr>
</p:sld>
</file>

<file path=ppt/slides/slide2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7" y="599121"/>
            <a:ext cx="12712122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Tasgau grŵp/ Group tasks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406891" y="2916080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What does Estyn consider to be ‘best practice’ for the teaching of Welsh as a first / second language?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Look at these examples – how does </a:t>
            </a:r>
            <a:r>
              <a:rPr lang="en-US" sz="3600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s://www.estyn.gov.wales/effective-practice/promoting-use-welsh-language"/>
              </a:rPr>
              <a:t>example 1 </a:t>
            </a:r>
            <a:r>
              <a:rPr lang="en-US" sz="3600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4" tooltip="https://www.estyn.gov.wales/effective-practice/developing-welsh-language-skills-early-years-learning"/>
              </a:rPr>
              <a:t>example 2 </a:t>
            </a: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support Welsh language development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913439" y="2916080"/>
            <a:ext cx="6513195" cy="6716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Beth mae Estyn yn ystyried i fod yn ‘arfer dda’ ar gyfer dysgu Cymraeg fel iaith gyntaf / ail iaith?</a:t>
            </a:r>
          </a:p>
          <a:p>
            <a:pPr algn="l">
              <a:lnSpc>
                <a:spcPts val="4320"/>
              </a:lnSpc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Edrychwch ar yr enghreifftiau yma – sut mae  </a:t>
            </a:r>
            <a:r>
              <a:rPr lang="en-US" sz="3600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5" tooltip="https://www.estyn.llyw.cymru/adnoddau-gwella/hyrwyddor-defnydd-or-gymraeg/"/>
              </a:rPr>
              <a:t>enghraifft 1</a:t>
            </a: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a </a:t>
            </a:r>
            <a:r>
              <a:rPr lang="en-US" sz="3600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6" tooltip="https://www.estyn.llyw.cymru/arfer-effeithiol/datblygu-medrau-cymraeg-ar-gyfer-dysgu-yn-y-blynyddoedd-cynnar?_ga=2.182234531.546636876.1570711343-1556767849.1548849473"/>
              </a:rPr>
              <a:t>enghraifft 2</a:t>
            </a: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yn cefnogi datblygiad yr iaith Gymraeg?</a:t>
            </a:r>
          </a:p>
          <a:p>
            <a:pPr algn="l">
              <a:lnSpc>
                <a:spcPts val="4320"/>
              </a:lnSpc>
            </a:pP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564389" y="8244842"/>
            <a:ext cx="4158374" cy="1433513"/>
            <a:chOff x="0" y="0"/>
            <a:chExt cx="5544498" cy="1911350"/>
          </a:xfrm>
        </p:grpSpPr>
        <p:sp>
          <p:nvSpPr>
            <p:cNvPr name="Freeform 6" id="6" descr="C:\Users\Dave\AppData\Local\Microsoft\Windows\Temporary Internet Files\Content.IE5\UIPWL3EI\MP900400507[1].jpg"/>
            <p:cNvSpPr/>
            <p:nvPr/>
          </p:nvSpPr>
          <p:spPr>
            <a:xfrm flipH="false" flipV="false" rot="0">
              <a:off x="0" y="0"/>
              <a:ext cx="5544439" cy="1911350"/>
            </a:xfrm>
            <a:custGeom>
              <a:avLst/>
              <a:gdLst/>
              <a:ahLst/>
              <a:cxnLst/>
              <a:rect r="r" b="b" t="t" l="l"/>
              <a:pathLst>
                <a:path h="1911350" w="5544439">
                  <a:moveTo>
                    <a:pt x="0" y="0"/>
                  </a:moveTo>
                  <a:lnTo>
                    <a:pt x="5544439" y="0"/>
                  </a:lnTo>
                  <a:lnTo>
                    <a:pt x="5544439" y="1911350"/>
                  </a:lnTo>
                  <a:lnTo>
                    <a:pt x="0" y="1911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0" r="-1" b="-178"/>
              </a:stretch>
            </a:blipFill>
          </p:spPr>
        </p:sp>
      </p:grpSp>
    </p:spTree>
  </p:cSld>
  <p:clrMapOvr>
    <a:masterClrMapping/>
  </p:clrMapOvr>
</p:sld>
</file>

<file path=ppt/slides/slide2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340957" y="1111293"/>
            <a:ext cx="13606086" cy="2438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84"/>
              </a:lnSpc>
            </a:pPr>
            <a:r>
              <a:rPr lang="en-US" sz="432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Tasgau grŵp/ Group tasks</a:t>
            </a:r>
          </a:p>
          <a:p>
            <a:pPr algn="ctr">
              <a:lnSpc>
                <a:spcPts val="4698"/>
              </a:lnSpc>
            </a:pPr>
            <a:r>
              <a:rPr lang="en-US" sz="3915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Pam fod addysg Gymraeg weithiau yn destun dadleuol?</a:t>
            </a:r>
          </a:p>
          <a:p>
            <a:pPr algn="ctr">
              <a:lnSpc>
                <a:spcPts val="4698"/>
              </a:lnSpc>
            </a:pPr>
            <a:r>
              <a:rPr lang="en-US" sz="3915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Why is Welsh education sometimes a contested issue?</a:t>
            </a:r>
          </a:p>
          <a:p>
            <a:pPr algn="ctr">
              <a:lnSpc>
                <a:spcPts val="4698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798157" y="3427773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Polisi cenedlaethol i gynyddu nifer y siaradwyr Cymraeg i 1 miliwn erbyn 2050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Yn lleol - weithiau mae gwrthwynebiad at addysg Gymraeg ee. Ysgol Llangennech – gwrthwynebiad i newid yr ysgol i ysgol ddwyieithog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://www.walesonline.co.uk/news/wales-news/calls-governor-resign-welsh-medium-11337275"/>
              </a:rPr>
              <a:t>http://www.walesonline.co.uk/news/wales-news/calls-governor-resign-welsh-medium-11337275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Beth yw gwraidd y broblem yma?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691432" y="3519055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National policy to increase the number of Welsh speakers to 1 million by 2050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Locally – there is sometimes tension e.g. Llangennech school – objections to changing the school to a bilingual school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4" tooltip="http://www.walesonline.co.uk/news/wales-news/calls-governor-resign-welsh-medium-11337275"/>
              </a:rPr>
              <a:t>http://www.walesonline.co.uk/news/wales-news/calls-governor-resign-welsh-medium-11337275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What is this row about?</a:t>
            </a:r>
          </a:p>
          <a:p>
            <a:pPr algn="l" marL="488632" indent="-244316" lvl="1">
              <a:lnSpc>
                <a:spcPts val="3240"/>
              </a:lnSpc>
            </a:pPr>
          </a:p>
        </p:txBody>
      </p:sp>
    </p:spTree>
  </p:cSld>
  <p:clrMapOvr>
    <a:masterClrMapping/>
  </p:clrMapOvr>
</p:sld>
</file>

<file path=ppt/slides/slide3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61186" y="1066158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Darllen ehangach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Further reading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561186" y="3481599"/>
            <a:ext cx="6093172" cy="57297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02206" indent="-251103" lvl="1">
              <a:lnSpc>
                <a:spcPts val="3329"/>
              </a:lnSpc>
              <a:buFont typeface="Arial"/>
              <a:buChar char="•"/>
            </a:pPr>
            <a:r>
              <a:rPr lang="en-US" sz="277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2" tooltip="https://gov.wales/docs/dcells/publications/170711-welsh-language-strategy-cy.pdf"/>
              </a:rPr>
              <a:t>Cymraeg 2050</a:t>
            </a:r>
            <a:r>
              <a:rPr lang="en-US" sz="2775">
                <a:solidFill>
                  <a:srgbClr val="92D050"/>
                </a:solidFill>
                <a:latin typeface="Trebuchet MS"/>
                <a:ea typeface="Trebuchet MS"/>
                <a:cs typeface="Trebuchet MS"/>
                <a:sym typeface="Trebuchet MS"/>
              </a:rPr>
              <a:t>: miliwn o siaradwyr Cymraeg</a:t>
            </a:r>
          </a:p>
          <a:p>
            <a:pPr algn="l" marL="502206" indent="-251103" lvl="1">
              <a:lnSpc>
                <a:spcPts val="3329"/>
              </a:lnSpc>
              <a:buFont typeface="Arial"/>
              <a:buChar char="•"/>
            </a:pPr>
            <a:r>
              <a:rPr lang="en-US" sz="277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Sgim ddarllenwch thema 1 a nodwch y ffyrdd y bydd addysg yn cyfrannu at ddatblygiad yr iaith Gymraeg</a:t>
            </a:r>
          </a:p>
          <a:p>
            <a:pPr algn="l" marL="502206" indent="-251103" lvl="1">
              <a:lnSpc>
                <a:spcPts val="3329"/>
              </a:lnSpc>
              <a:buFont typeface="Arial"/>
              <a:buChar char="•"/>
            </a:pPr>
            <a:r>
              <a:rPr lang="en-US" sz="277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Cwricwlwm i Gymru 2022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Cynigion ar gyfer Bil Addysg Gymraeg</a:t>
            </a:r>
          </a:p>
          <a:p>
            <a:pPr algn="l" marL="502206" indent="-251103" lvl="1">
              <a:lnSpc>
                <a:spcPts val="3329"/>
              </a:lnSpc>
            </a:pPr>
            <a:r>
              <a:rPr lang="en-US" sz="277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s://www.llyw.cymru/cynigion-ar-gyfer-bil-addysg-gymraeg-html?_gl=1*y3i9bu*_ga*MTM5MTcwMTIyNi4xNjk1MTMxMDk3*_ga_L1471V4N02*MTY5NzE3NjgxMS4xMi4wLjE2OTcxNzY4MTEuMC4wLjA.&amp;_ga=2.142408881.261019394.1697176812-1391701226.1695131097"/>
              </a:rPr>
              <a:t>Cynigion ar gyfer Bil Addysg Gymraeg [HTML] | LLYW.CYMRU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633643" y="3481597"/>
            <a:ext cx="6093171" cy="57297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02206" indent="-251103" lvl="1">
              <a:lnSpc>
                <a:spcPts val="3329"/>
              </a:lnSpc>
              <a:buFont typeface="Arial"/>
              <a:buChar char="•"/>
            </a:pPr>
            <a:r>
              <a:rPr lang="en-US" sz="277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Cymraeg 2050</a:t>
            </a:r>
          </a:p>
          <a:p>
            <a:pPr algn="l" marL="502206" indent="-251103" lvl="1">
              <a:lnSpc>
                <a:spcPts val="3329"/>
              </a:lnSpc>
              <a:buFont typeface="Arial"/>
              <a:buChar char="•"/>
            </a:pPr>
            <a:r>
              <a:rPr lang="en-US" sz="277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4" tooltip="http://gov.wales/docs/dcells/publications/170711-welsh-language-strategy-eng.pdf"/>
              </a:rPr>
              <a:t>Cymraeg 2050: a million Welsh speakers</a:t>
            </a:r>
          </a:p>
          <a:p>
            <a:pPr algn="l" marL="502206" indent="-251103" lvl="1">
              <a:lnSpc>
                <a:spcPts val="3329"/>
              </a:lnSpc>
              <a:buFont typeface="Arial"/>
              <a:buChar char="•"/>
            </a:pPr>
            <a:r>
              <a:rPr lang="en-US" sz="277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Skim read theme 1 and identify the ways education will contribute to developing the Welsh Language</a:t>
            </a:r>
          </a:p>
          <a:p>
            <a:pPr algn="l" marL="502206" indent="-251103" lvl="1">
              <a:lnSpc>
                <a:spcPts val="3329"/>
              </a:lnSpc>
              <a:buFont typeface="Arial"/>
              <a:buChar char="•"/>
            </a:pPr>
            <a:r>
              <a:rPr lang="en-US" sz="277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Curriculum for Wales 2022</a:t>
            </a:r>
          </a:p>
          <a:p>
            <a:pPr algn="l" marL="502206" indent="-251103" lvl="1">
              <a:lnSpc>
                <a:spcPts val="3329"/>
              </a:lnSpc>
              <a:buFont typeface="Arial"/>
              <a:buChar char="•"/>
            </a:pPr>
            <a:r>
              <a:rPr lang="en-US" sz="277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Proposals for a Welsh language Education Bill </a:t>
            </a:r>
            <a:r>
              <a:rPr lang="en-US" sz="277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5" tooltip="https://www.gov.wales/proposals-welsh-language-education-bill-html"/>
              </a:rPr>
              <a:t>Proposals for a Welsh Language Education Bill [HTML] | GOV.WALES</a:t>
            </a:r>
          </a:p>
          <a:p>
            <a:pPr algn="l" marL="502206" indent="-251103" lvl="1">
              <a:lnSpc>
                <a:spcPts val="3329"/>
              </a:lnSpc>
            </a:pPr>
          </a:p>
        </p:txBody>
      </p:sp>
    </p:spTree>
  </p:cSld>
  <p:clrMapOvr>
    <a:masterClrMapping/>
  </p:clrMapOvr>
</p:sld>
</file>

<file path=ppt/slides/slide3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195484" y="611852"/>
            <a:ext cx="12712122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Llyfryddiaeth / Bibliography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195484" y="2032116"/>
            <a:ext cx="13897032" cy="76335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Carmarthen Journal (1917) Plans for Welsh medium education. Available online: </a:t>
            </a:r>
            <a:r>
              <a:rPr lang="en-US" sz="2092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s://search-proquest-com.ezproxy.uwtsd.ac.uk/docview/1904795887?accountid=130472&amp;rfr_id=info:xri/sid:primo"/>
              </a:rPr>
              <a:t>https://search-proquest-com.ezproxy.uwtsd.ac.uk/docview/1904795887?accountid=130472&amp;rfr_id=info%3Axri%2Fsid%3Aprimo</a:t>
            </a: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(accessed 19/8/18)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Davies, J. (1993) The Welsh Language. University of Wales Press: Cardiff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Jones, D.V. and Martin-Jones, M. (2001) Bilingual Education and Language Revitalization In Wales : Past Achievements and Current Issues: University of Wales Aberystwyth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Hodges, R. (2011) International Journal of Bilingual Education and Bilingualism. Welsh-medium education and parental incentives – the case of the Rhymni Valley, Caerffili Available online at: </a:t>
            </a:r>
            <a:r>
              <a:rPr lang="en-US" sz="2092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4" tooltip="https://www-tandfonline-com.ezproxy.uwtsd.ac.uk/doi/full/10.1080/13670050.2011.636796?scroll=top&amp;needAccess=true"/>
              </a:rPr>
              <a:t>https://www-tandfonline-com.ezproxy.uwtsd.ac.uk/doi/full/10.1080/13670050.2011.636796?scroll=top&amp;needAccess=true</a:t>
            </a: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(accessed 19/8/18)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Matheson, M. (2015) An Introduction to the study of Education Routledge: London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O’Hanlon,F. (2015) International Journal of Bilingual Education and Bilingualism: Choice of Scottish Gaelic-medium and Welsh medium education at the primary and secondary school stages: parent and pupil perspectives. Available online: </a:t>
            </a:r>
            <a:r>
              <a:rPr lang="en-US" sz="2092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5" tooltip="https://www-tandfonline-com.ezproxy.uwtsd.ac.uk/doi/pdf/10.1080/13670050.2014.923374?needAccess=true"/>
              </a:rPr>
              <a:t>https://www-tandfonline-com.ezproxy.uwtsd.ac.uk/doi/pdf/10.1080/13670050.2014.923374?needAccess=true</a:t>
            </a: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 (accessed 19/8/18)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Roberts, D. T. (1998). The Language of the Blue Books. Cardiff: University of Wales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Stevens, C. (2009) Telling the story of Welsh. Gomer:Wales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Welsh Government (2016) Evaluation of the Welsh-medium education strategy: Final Report.  Available online at:</a:t>
            </a:r>
            <a:r>
              <a:rPr lang="en-US" sz="2092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6" tooltip="https://gov.wales/docs/caecd/research/2016/160310-evaluation-welsh-medium-education-strategy-final-summary-en.pdf"/>
              </a:rPr>
              <a:t>https://gov.wales/docs/caecd/research/2016/160310-evaluation-welsh-medium-education-strategy-final-summary-en.pdf</a:t>
            </a: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(accessed 19/8/18)</a:t>
            </a:r>
          </a:p>
          <a:p>
            <a:pPr algn="l" marL="378690" indent="-189345" lvl="1">
              <a:lnSpc>
                <a:spcPts val="2511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DAG6D-tCAwQ</dc:identifier>
  <dcterms:modified xsi:type="dcterms:W3CDTF">2011-08-01T06:04:30Z</dcterms:modified>
  <cp:revision>1</cp:revision>
  <dc:title>Addysg  Sesiwn 7</dc:title>
</cp:coreProperties>
</file>