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2/13/2020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2/13/2020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2/13/2020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2/13/2020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2/13/2020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2/13/2020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2/13/2020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2/13/2020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2/13/2020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2/13/2020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2/13/2020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2/13/2020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r>
              <a:rPr lang="en-US" dirty="0"/>
              <a:t>The Supremacy of EU Law</a:t>
            </a:r>
            <a:endParaRPr lang="en-US" sz="8000" dirty="0"/>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r>
              <a:rPr lang="en-US" dirty="0">
                <a:solidFill>
                  <a:schemeClr val="tx1">
                    <a:lumMod val="85000"/>
                    <a:lumOff val="15000"/>
                  </a:schemeClr>
                </a:solidFill>
              </a:rPr>
              <a:t>Louise </a:t>
            </a:r>
            <a:r>
              <a:rPr lang="en-US" dirty="0" err="1">
                <a:solidFill>
                  <a:schemeClr val="tx1">
                    <a:lumMod val="85000"/>
                    <a:lumOff val="15000"/>
                  </a:schemeClr>
                </a:solidFill>
              </a:rPr>
              <a:t>holmes</a:t>
            </a:r>
            <a:endParaRPr lang="en-US" sz="2400" dirty="0">
              <a:solidFill>
                <a:schemeClr val="tx1">
                  <a:lumMod val="85000"/>
                  <a:lumOff val="15000"/>
                </a:schemeClr>
              </a:solidFill>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a:bodyPr>
          <a:lstStyle/>
          <a:p>
            <a:pPr lvl="0"/>
            <a:r>
              <a:rPr lang="en-US" sz="4800" i="1" dirty="0">
                <a:solidFill>
                  <a:srgbClr val="FFFFFF"/>
                </a:solidFill>
              </a:rPr>
              <a:t>To understand the essential principles of the EU legal order</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r>
              <a:rPr lang="en-US" dirty="0">
                <a:solidFill>
                  <a:srgbClr val="FFFFFF"/>
                </a:solidFill>
              </a:rPr>
              <a:t>aims</a:t>
            </a:r>
          </a:p>
        </p:txBody>
      </p:sp>
    </p:spTree>
    <p:extLst>
      <p:ext uri="{BB962C8B-B14F-4D97-AF65-F5344CB8AC3E}">
        <p14:creationId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8D0E7-12A5-4490-A574-B195A6083B2D}"/>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CC79EEF0-04A5-4F29-8AA0-1B879E154522}"/>
              </a:ext>
            </a:extLst>
          </p:cNvPr>
          <p:cNvSpPr>
            <a:spLocks noGrp="1"/>
          </p:cNvSpPr>
          <p:nvPr>
            <p:ph idx="1"/>
          </p:nvPr>
        </p:nvSpPr>
        <p:spPr/>
        <p:txBody>
          <a:bodyPr>
            <a:normAutofit/>
          </a:bodyPr>
          <a:lstStyle/>
          <a:p>
            <a:r>
              <a:rPr lang="en-US" sz="2000" dirty="0"/>
              <a:t>Supremacy of EU law is crucially important to EU’s operation. In order to achieve market integration, the rules needs to take priority over national law.</a:t>
            </a:r>
          </a:p>
          <a:p>
            <a:r>
              <a:rPr lang="en-US" sz="2000" dirty="0"/>
              <a:t>Therefore when the CJ has been asked to consider a situation where EU law and national law conflict, it has always decided that EU law should win.</a:t>
            </a:r>
          </a:p>
          <a:p>
            <a:r>
              <a:rPr lang="en-US" sz="2000" dirty="0"/>
              <a:t>The supremacy principle has been an evolving process.  One of the main issues has been the legal basis of the principle in national law.  </a:t>
            </a:r>
          </a:p>
          <a:p>
            <a:r>
              <a:rPr lang="en-US" sz="2000" dirty="0"/>
              <a:t>Is it imposed by the Treaties so that it is binding on national constitutions?  Or, is it simply because a MS has chosen to recognize it from a rule in the national law?</a:t>
            </a:r>
            <a:endParaRPr lang="en-GB" sz="2000" dirty="0"/>
          </a:p>
        </p:txBody>
      </p:sp>
    </p:spTree>
    <p:extLst>
      <p:ext uri="{BB962C8B-B14F-4D97-AF65-F5344CB8AC3E}">
        <p14:creationId xmlns:p14="http://schemas.microsoft.com/office/powerpoint/2010/main" val="1602133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3C09-F4AD-4162-8F2F-4814FECD9E9D}"/>
              </a:ext>
            </a:extLst>
          </p:cNvPr>
          <p:cNvSpPr>
            <a:spLocks noGrp="1"/>
          </p:cNvSpPr>
          <p:nvPr>
            <p:ph type="title"/>
          </p:nvPr>
        </p:nvSpPr>
        <p:spPr/>
        <p:txBody>
          <a:bodyPr/>
          <a:lstStyle/>
          <a:p>
            <a:r>
              <a:rPr lang="en-US" dirty="0"/>
              <a:t>The EU concept of supremacy</a:t>
            </a:r>
            <a:endParaRPr lang="en-GB" dirty="0"/>
          </a:p>
        </p:txBody>
      </p:sp>
      <p:sp>
        <p:nvSpPr>
          <p:cNvPr id="3" name="Content Placeholder 2">
            <a:extLst>
              <a:ext uri="{FF2B5EF4-FFF2-40B4-BE49-F238E27FC236}">
                <a16:creationId xmlns:a16="http://schemas.microsoft.com/office/drawing/2014/main" id="{CF07E5B8-0AA9-4357-854D-D7FE22163290}"/>
              </a:ext>
            </a:extLst>
          </p:cNvPr>
          <p:cNvSpPr>
            <a:spLocks noGrp="1"/>
          </p:cNvSpPr>
          <p:nvPr>
            <p:ph idx="1"/>
          </p:nvPr>
        </p:nvSpPr>
        <p:spPr/>
        <p:txBody>
          <a:bodyPr>
            <a:normAutofit/>
          </a:bodyPr>
          <a:lstStyle/>
          <a:p>
            <a:r>
              <a:rPr lang="en-US" sz="2400" dirty="0"/>
              <a:t>EU law takes precedence over conflicting national law.</a:t>
            </a:r>
          </a:p>
          <a:p>
            <a:r>
              <a:rPr lang="en-US" sz="2400" dirty="0"/>
              <a:t>The founding Treaties never made reference to the principle, mainly to avoid political debate and the resulting compromises.</a:t>
            </a:r>
          </a:p>
          <a:p>
            <a:r>
              <a:rPr lang="en-US" sz="2400" dirty="0"/>
              <a:t>The CJ, however, was quick to address it in the key case of Case C-26/62, </a:t>
            </a:r>
            <a:r>
              <a:rPr lang="en-US" sz="2400" b="1" i="1" dirty="0"/>
              <a:t>Van Gen </a:t>
            </a:r>
            <a:r>
              <a:rPr lang="en-US" sz="2400" b="1" i="1" dirty="0" err="1"/>
              <a:t>en</a:t>
            </a:r>
            <a:r>
              <a:rPr lang="en-US" sz="2400" b="1" i="1" dirty="0"/>
              <a:t> Loos [1963]. </a:t>
            </a:r>
            <a:r>
              <a:rPr lang="en-US" sz="2400" dirty="0"/>
              <a:t>The court referred to, ‘</a:t>
            </a:r>
            <a:r>
              <a:rPr lang="en-US" sz="2400" i="1" dirty="0"/>
              <a:t>a new legal order of national law’, </a:t>
            </a:r>
            <a:r>
              <a:rPr lang="en-US" sz="2400" dirty="0"/>
              <a:t>one that imposes rights or obligations on MSs and individuals irrespective of national law.</a:t>
            </a:r>
            <a:endParaRPr lang="en-GB" sz="2400" dirty="0"/>
          </a:p>
        </p:txBody>
      </p:sp>
    </p:spTree>
    <p:extLst>
      <p:ext uri="{BB962C8B-B14F-4D97-AF65-F5344CB8AC3E}">
        <p14:creationId xmlns:p14="http://schemas.microsoft.com/office/powerpoint/2010/main" val="2450178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3A210-C2B5-4F69-8267-26D6EDDE405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799A74-6188-4C16-B707-220FE65FAF16}"/>
              </a:ext>
            </a:extLst>
          </p:cNvPr>
          <p:cNvSpPr>
            <a:spLocks noGrp="1"/>
          </p:cNvSpPr>
          <p:nvPr>
            <p:ph idx="1"/>
          </p:nvPr>
        </p:nvSpPr>
        <p:spPr/>
        <p:txBody>
          <a:bodyPr/>
          <a:lstStyle/>
          <a:p>
            <a:r>
              <a:rPr lang="en-US" dirty="0"/>
              <a:t>This was again addressed in Case 6/64, </a:t>
            </a:r>
            <a:r>
              <a:rPr lang="en-US" b="1" i="1" dirty="0"/>
              <a:t>Costa v Enel [1964] – </a:t>
            </a:r>
            <a:r>
              <a:rPr lang="en-US" dirty="0"/>
              <a:t>CJ made it clear that national law could not override EU law.  </a:t>
            </a:r>
          </a:p>
          <a:p>
            <a:r>
              <a:rPr lang="en-US" dirty="0"/>
              <a:t>The original Treaties established a new legal system rather than just an international agreement.  </a:t>
            </a:r>
            <a:r>
              <a:rPr lang="en-US" dirty="0" err="1"/>
              <a:t>Mss</a:t>
            </a:r>
            <a:r>
              <a:rPr lang="en-US" dirty="0"/>
              <a:t> have transferred their sovereignty on matters covered by EU law,  </a:t>
            </a:r>
          </a:p>
          <a:p>
            <a:r>
              <a:rPr lang="en-US" dirty="0"/>
              <a:t>Such an approach is important because it reinforces that supremacy is not from national constitutional laws that govern the relationship between national and international law.  Instead, the principle is an integral result of the EU and cannot be set aside on a national level.</a:t>
            </a:r>
          </a:p>
          <a:p>
            <a:r>
              <a:rPr lang="en-US" dirty="0"/>
              <a:t>Without this, the references to binding EU law and the important principle of </a:t>
            </a:r>
            <a:r>
              <a:rPr lang="en-US" b="1" dirty="0"/>
              <a:t>direct applicability </a:t>
            </a:r>
            <a:r>
              <a:rPr lang="en-US" dirty="0"/>
              <a:t>would be meaningless.  Also an integrated market could not be created.</a:t>
            </a:r>
            <a:endParaRPr lang="en-GB" dirty="0"/>
          </a:p>
        </p:txBody>
      </p:sp>
    </p:spTree>
    <p:extLst>
      <p:ext uri="{BB962C8B-B14F-4D97-AF65-F5344CB8AC3E}">
        <p14:creationId xmlns:p14="http://schemas.microsoft.com/office/powerpoint/2010/main" val="619459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15806-90C3-4FB9-8510-5E11070ACDA0}"/>
              </a:ext>
            </a:extLst>
          </p:cNvPr>
          <p:cNvSpPr>
            <a:spLocks noGrp="1"/>
          </p:cNvSpPr>
          <p:nvPr>
            <p:ph type="title"/>
          </p:nvPr>
        </p:nvSpPr>
        <p:spPr/>
        <p:txBody>
          <a:bodyPr/>
          <a:lstStyle/>
          <a:p>
            <a:r>
              <a:rPr lang="en-US" dirty="0"/>
              <a:t>The application of the supremacy principle</a:t>
            </a:r>
            <a:endParaRPr lang="en-GB" dirty="0"/>
          </a:p>
        </p:txBody>
      </p:sp>
      <p:sp>
        <p:nvSpPr>
          <p:cNvPr id="3" name="Content Placeholder 2">
            <a:extLst>
              <a:ext uri="{FF2B5EF4-FFF2-40B4-BE49-F238E27FC236}">
                <a16:creationId xmlns:a16="http://schemas.microsoft.com/office/drawing/2014/main" id="{3EC6711B-AC7F-419A-83A2-BD3DE1954DE0}"/>
              </a:ext>
            </a:extLst>
          </p:cNvPr>
          <p:cNvSpPr>
            <a:spLocks noGrp="1"/>
          </p:cNvSpPr>
          <p:nvPr>
            <p:ph idx="1"/>
          </p:nvPr>
        </p:nvSpPr>
        <p:spPr/>
        <p:txBody>
          <a:bodyPr/>
          <a:lstStyle/>
          <a:p>
            <a:r>
              <a:rPr lang="en-US" dirty="0"/>
              <a:t>The scope of the supremacy principle goes beyond domestic courts.  According to Case 103/88, </a:t>
            </a:r>
            <a:r>
              <a:rPr lang="en-US" b="1" i="1" dirty="0"/>
              <a:t>Fratelli </a:t>
            </a:r>
            <a:r>
              <a:rPr lang="en-US" b="1" i="1" dirty="0" err="1"/>
              <a:t>Constanzo</a:t>
            </a:r>
            <a:r>
              <a:rPr lang="en-US" b="1" i="1" dirty="0"/>
              <a:t> </a:t>
            </a:r>
            <a:r>
              <a:rPr lang="en-US" b="1" i="1" dirty="0" err="1"/>
              <a:t>SpA</a:t>
            </a:r>
            <a:r>
              <a:rPr lang="en-US" b="1" i="1" dirty="0"/>
              <a:t> v </a:t>
            </a:r>
            <a:r>
              <a:rPr lang="en-US" b="1" i="1" dirty="0" err="1"/>
              <a:t>Comune</a:t>
            </a:r>
            <a:r>
              <a:rPr lang="en-US" b="1" i="1" dirty="0"/>
              <a:t> di Milano [1989] </a:t>
            </a:r>
            <a:r>
              <a:rPr lang="en-US" dirty="0"/>
              <a:t>the supremacy principle is also binding on the administrative bodies of MSs – meaning that such bodies have to set aside national rules that are not compatible with EU law.</a:t>
            </a:r>
          </a:p>
          <a:p>
            <a:r>
              <a:rPr lang="en-US" dirty="0"/>
              <a:t>The effect and application of the principle were seen in Cases 35/76 and 106/77, </a:t>
            </a:r>
            <a:r>
              <a:rPr lang="en-US" b="1" i="1" dirty="0" err="1"/>
              <a:t>Simmenthal</a:t>
            </a:r>
            <a:r>
              <a:rPr lang="en-US" b="1" i="1" dirty="0"/>
              <a:t> Cases [1978].  </a:t>
            </a:r>
            <a:r>
              <a:rPr lang="en-US" dirty="0"/>
              <a:t>They were about a fairly insignificant piece of EC legislation that conflicted with Italian constitutional law.  CL made it clear that binding (EU)law must be applied in full by the national courts and any conflicting national provisions must be set aside, even where the national court does not have power under national law to declare the national provisions void.</a:t>
            </a:r>
            <a:endParaRPr lang="en-GB" dirty="0"/>
          </a:p>
        </p:txBody>
      </p:sp>
    </p:spTree>
    <p:extLst>
      <p:ext uri="{BB962C8B-B14F-4D97-AF65-F5344CB8AC3E}">
        <p14:creationId xmlns:p14="http://schemas.microsoft.com/office/powerpoint/2010/main" val="689040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0E58-7659-4361-AA03-0A6A8E2556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723E04C-C0B1-498D-87D1-C29A81BB69D7}"/>
              </a:ext>
            </a:extLst>
          </p:cNvPr>
          <p:cNvSpPr>
            <a:spLocks noGrp="1"/>
          </p:cNvSpPr>
          <p:nvPr>
            <p:ph idx="1"/>
          </p:nvPr>
        </p:nvSpPr>
        <p:spPr/>
        <p:txBody>
          <a:bodyPr>
            <a:normAutofit/>
          </a:bodyPr>
          <a:lstStyle/>
          <a:p>
            <a:r>
              <a:rPr lang="en-US" sz="2400" dirty="0"/>
              <a:t>So, the national courts do not have to wait for the national law is set aside through an internal mechanism.  This shows the importance of supremacy.</a:t>
            </a:r>
          </a:p>
          <a:p>
            <a:r>
              <a:rPr lang="en-US" sz="2400" dirty="0"/>
              <a:t>In fact, in Case C-244/01, </a:t>
            </a:r>
            <a:r>
              <a:rPr lang="en-US" sz="2400" b="1" i="1" dirty="0" err="1"/>
              <a:t>Kobler</a:t>
            </a:r>
            <a:r>
              <a:rPr lang="en-US" sz="2400" b="1" i="1" dirty="0"/>
              <a:t> v Austria [2003] </a:t>
            </a:r>
            <a:r>
              <a:rPr lang="en-US" sz="2400" dirty="0"/>
              <a:t>shows that a failure by a national supreme court to apply binding EU law could result in the state being liable for resulting losses under the state liability principle.  </a:t>
            </a:r>
            <a:endParaRPr lang="en-GB" sz="2400" dirty="0"/>
          </a:p>
        </p:txBody>
      </p:sp>
    </p:spTree>
    <p:extLst>
      <p:ext uri="{BB962C8B-B14F-4D97-AF65-F5344CB8AC3E}">
        <p14:creationId xmlns:p14="http://schemas.microsoft.com/office/powerpoint/2010/main" val="338095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83790-3F15-4160-8031-87D27665B010}"/>
              </a:ext>
            </a:extLst>
          </p:cNvPr>
          <p:cNvSpPr>
            <a:spLocks noGrp="1"/>
          </p:cNvSpPr>
          <p:nvPr>
            <p:ph type="title"/>
          </p:nvPr>
        </p:nvSpPr>
        <p:spPr/>
        <p:txBody>
          <a:bodyPr/>
          <a:lstStyle/>
          <a:p>
            <a:r>
              <a:rPr lang="en-US" dirty="0"/>
              <a:t>A treaty basis to enforce the principle</a:t>
            </a:r>
            <a:endParaRPr lang="en-GB" dirty="0"/>
          </a:p>
        </p:txBody>
      </p:sp>
      <p:sp>
        <p:nvSpPr>
          <p:cNvPr id="3" name="Content Placeholder 2">
            <a:extLst>
              <a:ext uri="{FF2B5EF4-FFF2-40B4-BE49-F238E27FC236}">
                <a16:creationId xmlns:a16="http://schemas.microsoft.com/office/drawing/2014/main" id="{84589575-D1F8-47D5-A1ED-F8BA3E15D14F}"/>
              </a:ext>
            </a:extLst>
          </p:cNvPr>
          <p:cNvSpPr>
            <a:spLocks noGrp="1"/>
          </p:cNvSpPr>
          <p:nvPr>
            <p:ph idx="1"/>
          </p:nvPr>
        </p:nvSpPr>
        <p:spPr/>
        <p:txBody>
          <a:bodyPr/>
          <a:lstStyle/>
          <a:p>
            <a:r>
              <a:rPr lang="en-US" dirty="0"/>
              <a:t>There has always been a general Treaty obligation on MSs to comply with EU law.  The same obligation has been used to recognize and enforce the supremacy of EU law and is now in </a:t>
            </a:r>
            <a:r>
              <a:rPr lang="en-US" b="1" dirty="0"/>
              <a:t>Art 4(3) Treaty on European Union.  </a:t>
            </a:r>
            <a:r>
              <a:rPr lang="en-US" dirty="0"/>
              <a:t>This requires MSs to </a:t>
            </a:r>
            <a:r>
              <a:rPr lang="en-US" i="1" dirty="0"/>
              <a:t>take any appropriate measure </a:t>
            </a:r>
            <a:r>
              <a:rPr lang="en-US" dirty="0"/>
              <a:t>to fulfil their EU obligations.</a:t>
            </a:r>
          </a:p>
          <a:p>
            <a:r>
              <a:rPr lang="en-US" dirty="0"/>
              <a:t>It is quite vague but has been used very creatively by CJ to develop doctrines to protect the rights of individuals.</a:t>
            </a:r>
          </a:p>
          <a:p>
            <a:r>
              <a:rPr lang="en-US" dirty="0"/>
              <a:t>In the context of supremacy it means that a failure to recognize the principle established by the CJ will be </a:t>
            </a:r>
            <a:r>
              <a:rPr lang="en-US"/>
              <a:t>a breach of </a:t>
            </a:r>
            <a:r>
              <a:rPr lang="en-US" b="1"/>
              <a:t>Art 4(3) TEU.</a:t>
            </a:r>
            <a:endParaRPr lang="en-GB"/>
          </a:p>
        </p:txBody>
      </p:sp>
    </p:spTree>
    <p:extLst>
      <p:ext uri="{BB962C8B-B14F-4D97-AF65-F5344CB8AC3E}">
        <p14:creationId xmlns:p14="http://schemas.microsoft.com/office/powerpoint/2010/main" val="3016414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48750-2117-41E7-B74F-625426F3E3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1EEC41-0815-4B88-8E48-2CB51AA6B7CD}"/>
              </a:ext>
            </a:extLst>
          </p:cNvPr>
          <p:cNvSpPr>
            <a:spLocks noGrp="1"/>
          </p:cNvSpPr>
          <p:nvPr>
            <p:ph idx="1"/>
          </p:nvPr>
        </p:nvSpPr>
        <p:spPr/>
        <p:txBody>
          <a:bodyPr>
            <a:normAutofit fontScale="92500" lnSpcReduction="10000"/>
          </a:bodyPr>
          <a:lstStyle/>
          <a:p>
            <a:r>
              <a:rPr lang="en-US" dirty="0"/>
              <a:t>Most recently, the </a:t>
            </a:r>
            <a:r>
              <a:rPr lang="en-US" b="1" dirty="0"/>
              <a:t>Treaty of Lisbon 2007 </a:t>
            </a:r>
            <a:r>
              <a:rPr lang="en-US" dirty="0"/>
              <a:t>annexed a declaration to the Treaty which specifically refers to the primacy of EU law over national law.  </a:t>
            </a:r>
            <a:r>
              <a:rPr lang="en-US" b="1" dirty="0"/>
              <a:t>Declaration 17 </a:t>
            </a:r>
            <a:r>
              <a:rPr lang="en-US" dirty="0"/>
              <a:t>states that the CJ case law on the primacy of the EU does not change even though it is not in the Treaty.  The declaration reaffirms the previous position established by the EU.</a:t>
            </a:r>
          </a:p>
          <a:p>
            <a:r>
              <a:rPr lang="en-US" dirty="0"/>
              <a:t>The principle of supremacy does much more than just set aside contradictory national law.  Using (what is now) </a:t>
            </a:r>
            <a:r>
              <a:rPr lang="en-US" b="1" dirty="0"/>
              <a:t>Art 4(3) TEU</a:t>
            </a:r>
            <a:r>
              <a:rPr lang="en-US" dirty="0"/>
              <a:t>, the CJ created an interpretation obligation known as </a:t>
            </a:r>
            <a:r>
              <a:rPr lang="en-US" b="1" dirty="0"/>
              <a:t>indirect effect.  </a:t>
            </a:r>
            <a:r>
              <a:rPr lang="en-US" dirty="0"/>
              <a:t>This indirect effect (from Case 14/83, </a:t>
            </a:r>
            <a:r>
              <a:rPr lang="en-US" b="1" i="1" dirty="0"/>
              <a:t>Von Colson [1984] </a:t>
            </a:r>
            <a:r>
              <a:rPr lang="en-US" dirty="0"/>
              <a:t>requires national legislation to be interpreted </a:t>
            </a:r>
            <a:r>
              <a:rPr lang="en-US" i="1" dirty="0"/>
              <a:t>‘as far as possible’ </a:t>
            </a:r>
            <a:r>
              <a:rPr lang="en-US" dirty="0"/>
              <a:t>to achieve the purpose of EU law, even a Directive.</a:t>
            </a:r>
          </a:p>
          <a:p>
            <a:r>
              <a:rPr lang="en-US" dirty="0"/>
              <a:t>This obligation applies even if the national legislation predates the Directive (Case C-106/89, </a:t>
            </a:r>
            <a:r>
              <a:rPr lang="en-US" b="1" i="1" dirty="0" err="1"/>
              <a:t>Marleasing</a:t>
            </a:r>
            <a:r>
              <a:rPr lang="en-US" b="1" i="1" dirty="0"/>
              <a:t> [1990]</a:t>
            </a:r>
            <a:r>
              <a:rPr lang="en-US" dirty="0"/>
              <a:t>.  This captures the principle of supremacy because it requires an interpretation of national law even though the national law could never have been drafted with the objectives of the EU law in mind.</a:t>
            </a:r>
            <a:endParaRPr lang="en-GB" dirty="0"/>
          </a:p>
        </p:txBody>
      </p:sp>
    </p:spTree>
    <p:extLst>
      <p:ext uri="{BB962C8B-B14F-4D97-AF65-F5344CB8AC3E}">
        <p14:creationId xmlns:p14="http://schemas.microsoft.com/office/powerpoint/2010/main" val="3084971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FDFD5-DA58-4BB4-941B-B6E4EA17B2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99C6D7-B3D4-42B0-AC88-7CB716698FC9}"/>
              </a:ext>
            </a:extLst>
          </p:cNvPr>
          <p:cNvSpPr>
            <a:spLocks noGrp="1"/>
          </p:cNvSpPr>
          <p:nvPr>
            <p:ph idx="1"/>
          </p:nvPr>
        </p:nvSpPr>
        <p:spPr/>
        <p:txBody>
          <a:bodyPr>
            <a:normAutofit/>
          </a:bodyPr>
          <a:lstStyle/>
          <a:p>
            <a:r>
              <a:rPr lang="en-US" sz="2800" dirty="0"/>
              <a:t>Although the principle of supremacy is well established, its effect has been interpreted differently in different Member States.  </a:t>
            </a:r>
          </a:p>
          <a:p>
            <a:r>
              <a:rPr lang="en-US" sz="2800" dirty="0"/>
              <a:t>The problem has been that as a principle developed by the CJ, it has been applied in certain circumstances raised by the cases.  Consequently, over the years, uncertainties existed in relation to circumstances not covered by the CJ case law.</a:t>
            </a:r>
            <a:endParaRPr lang="en-GB" sz="2800" dirty="0"/>
          </a:p>
        </p:txBody>
      </p:sp>
    </p:spTree>
    <p:extLst>
      <p:ext uri="{BB962C8B-B14F-4D97-AF65-F5344CB8AC3E}">
        <p14:creationId xmlns:p14="http://schemas.microsoft.com/office/powerpoint/2010/main" val="1447121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71825-2466-4ACF-9023-C2290938A589}"/>
              </a:ext>
            </a:extLst>
          </p:cNvPr>
          <p:cNvSpPr>
            <a:spLocks noGrp="1"/>
          </p:cNvSpPr>
          <p:nvPr>
            <p:ph type="title"/>
          </p:nvPr>
        </p:nvSpPr>
        <p:spPr/>
        <p:txBody>
          <a:bodyPr/>
          <a:lstStyle/>
          <a:p>
            <a:r>
              <a:rPr lang="en-US" dirty="0"/>
              <a:t>Supremacy of EU law in the UK</a:t>
            </a:r>
            <a:endParaRPr lang="en-GB" dirty="0"/>
          </a:p>
        </p:txBody>
      </p:sp>
      <p:sp>
        <p:nvSpPr>
          <p:cNvPr id="3" name="Content Placeholder 2">
            <a:extLst>
              <a:ext uri="{FF2B5EF4-FFF2-40B4-BE49-F238E27FC236}">
                <a16:creationId xmlns:a16="http://schemas.microsoft.com/office/drawing/2014/main" id="{345D27F4-3A8C-4AEE-B171-AB75ACBAAC3C}"/>
              </a:ext>
            </a:extLst>
          </p:cNvPr>
          <p:cNvSpPr>
            <a:spLocks noGrp="1"/>
          </p:cNvSpPr>
          <p:nvPr>
            <p:ph idx="1"/>
          </p:nvPr>
        </p:nvSpPr>
        <p:spPr/>
        <p:txBody>
          <a:bodyPr/>
          <a:lstStyle/>
          <a:p>
            <a:r>
              <a:rPr lang="en-US" dirty="0"/>
              <a:t>Initially UK courts had some difficulty with this idea.  The UK has the well- entrenched constitutional principle of parliamentary sovereignty which requires UK courts to apply parliamentary legislation and not question its validity.  In addition, the only limit on the power to legislate was that an Act cannot limit the power of Parliament to legislate.  This means that an Act of P can be repealed by a later Act.  Also if a later Act is not consistent with an earlier one, the earlier one is impliedly repealed.  This was seen as essential in a system without a written constitution.</a:t>
            </a:r>
          </a:p>
          <a:p>
            <a:r>
              <a:rPr lang="en-US" dirty="0"/>
              <a:t>But EU supremacy undermines parliamentary sovereignty; when an Act conflicts with EU law, EU supremacy would require the national court to set aside the Act.  But, if a later national law conflicted, this could mean that the </a:t>
            </a:r>
            <a:r>
              <a:rPr lang="en-US" b="1" dirty="0"/>
              <a:t>ECA 1972 </a:t>
            </a:r>
            <a:r>
              <a:rPr lang="en-US" dirty="0"/>
              <a:t>could be impliedly repealed.</a:t>
            </a:r>
            <a:endParaRPr lang="en-GB" dirty="0"/>
          </a:p>
        </p:txBody>
      </p:sp>
    </p:spTree>
    <p:extLst>
      <p:ext uri="{BB962C8B-B14F-4D97-AF65-F5344CB8AC3E}">
        <p14:creationId xmlns:p14="http://schemas.microsoft.com/office/powerpoint/2010/main" val="906164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BD6A-9238-41F0-A905-A3E7F516BE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181497-0835-49F3-899D-A7D14B1FBB41}"/>
              </a:ext>
            </a:extLst>
          </p:cNvPr>
          <p:cNvSpPr>
            <a:spLocks noGrp="1"/>
          </p:cNvSpPr>
          <p:nvPr>
            <p:ph idx="1"/>
          </p:nvPr>
        </p:nvSpPr>
        <p:spPr/>
        <p:txBody>
          <a:bodyPr/>
          <a:lstStyle/>
          <a:p>
            <a:r>
              <a:rPr lang="en-US" b="1" i="1" dirty="0"/>
              <a:t>Factortame </a:t>
            </a:r>
            <a:r>
              <a:rPr lang="en-US" dirty="0"/>
              <a:t>are the cases that clarified the UK position.  They concerned the UK’s </a:t>
            </a:r>
            <a:r>
              <a:rPr lang="en-US" b="1" dirty="0"/>
              <a:t>Merchant Shipping Act 1988</a:t>
            </a:r>
            <a:r>
              <a:rPr lang="en-US" dirty="0"/>
              <a:t>, which was in direct conflict with Community law (now EU law).  The applicant wanted the High Court to suspend the Act with an injunction until a decision could be made about its compatibility with EU law.  Without this injunction the applicant would have gone out of business while the matter was being decided and so its EU rights would have been ineffective.  </a:t>
            </a:r>
          </a:p>
          <a:p>
            <a:r>
              <a:rPr lang="en-US" dirty="0"/>
              <a:t>The High Court refused the injunction on the basis that under the </a:t>
            </a:r>
            <a:r>
              <a:rPr lang="en-US" b="1" dirty="0"/>
              <a:t>Crown Proceedings Act 1947 </a:t>
            </a:r>
            <a:r>
              <a:rPr lang="en-US" dirty="0"/>
              <a:t>such a measure could not be imposed against the Crown.  However, on appeal the </a:t>
            </a:r>
            <a:r>
              <a:rPr lang="en-US" dirty="0" err="1"/>
              <a:t>HofL</a:t>
            </a:r>
            <a:r>
              <a:rPr lang="en-US" dirty="0"/>
              <a:t> made a reference to the CJ.  Following the ruling, the </a:t>
            </a:r>
            <a:r>
              <a:rPr lang="en-US" dirty="0" err="1"/>
              <a:t>HofL</a:t>
            </a:r>
            <a:r>
              <a:rPr lang="en-US" dirty="0"/>
              <a:t> confirmed that the national courts must set aside rules that prevent the full effectiveness of (what is now) EU law, such as rules that prevent an Act of Parliament being set aside.</a:t>
            </a:r>
            <a:endParaRPr lang="en-GB" dirty="0"/>
          </a:p>
        </p:txBody>
      </p:sp>
    </p:spTree>
    <p:extLst>
      <p:ext uri="{BB962C8B-B14F-4D97-AF65-F5344CB8AC3E}">
        <p14:creationId xmlns:p14="http://schemas.microsoft.com/office/powerpoint/2010/main" val="587717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8E9AC-EE4A-4F5E-B698-A99B2963A9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08E68D-B22A-41B3-9781-AE0083716D9D}"/>
              </a:ext>
            </a:extLst>
          </p:cNvPr>
          <p:cNvSpPr>
            <a:spLocks noGrp="1"/>
          </p:cNvSpPr>
          <p:nvPr>
            <p:ph idx="1"/>
          </p:nvPr>
        </p:nvSpPr>
        <p:spPr/>
        <p:txBody>
          <a:bodyPr>
            <a:noAutofit/>
          </a:bodyPr>
          <a:lstStyle/>
          <a:p>
            <a:r>
              <a:rPr lang="en-US" sz="2400" dirty="0"/>
              <a:t>Their Lordships referred to the fact that the (EU) supremacy principle was established long before the UK became a Member State under </a:t>
            </a:r>
            <a:r>
              <a:rPr lang="en-US" sz="2400" b="1" dirty="0"/>
              <a:t>ECA 1972.  </a:t>
            </a:r>
            <a:r>
              <a:rPr lang="en-US" sz="2400" dirty="0"/>
              <a:t>Consequently, the principle was incorporated by </a:t>
            </a:r>
            <a:r>
              <a:rPr lang="en-US" sz="2400" b="1" dirty="0"/>
              <a:t>ECA 1972.  </a:t>
            </a:r>
            <a:r>
              <a:rPr lang="en-US" sz="2400" dirty="0"/>
              <a:t>Their Lordships then interpreted  </a:t>
            </a:r>
            <a:r>
              <a:rPr lang="en-US" sz="2400" b="1" dirty="0"/>
              <a:t>s2(4) ECA 1972 </a:t>
            </a:r>
            <a:r>
              <a:rPr lang="en-US" sz="2400" dirty="0"/>
              <a:t>purposively, stating that it required courts to override any UK law conflicting with binding (EU) law.</a:t>
            </a:r>
          </a:p>
          <a:p>
            <a:r>
              <a:rPr lang="en-US" sz="2400" dirty="0"/>
              <a:t>Clearly, the </a:t>
            </a:r>
            <a:r>
              <a:rPr lang="en-US" sz="2400" b="1" i="1" dirty="0"/>
              <a:t>Factortame </a:t>
            </a:r>
            <a:r>
              <a:rPr lang="en-US" sz="2400" dirty="0"/>
              <a:t>cases ltd the principle of parliamentary sovereignty.  The </a:t>
            </a:r>
            <a:r>
              <a:rPr lang="en-US" sz="2400" dirty="0" err="1"/>
              <a:t>HofL</a:t>
            </a:r>
            <a:r>
              <a:rPr lang="en-US" sz="2400" dirty="0"/>
              <a:t> approach indicates that the supremacy of EU law comes from a choice by Parliament from </a:t>
            </a:r>
            <a:r>
              <a:rPr lang="en-US" sz="2400" b="1" dirty="0"/>
              <a:t>ECA 1972 </a:t>
            </a:r>
            <a:r>
              <a:rPr lang="en-US" sz="2400" dirty="0"/>
              <a:t>rather than an autonomous principle of EU supremacy.</a:t>
            </a:r>
            <a:endParaRPr lang="en-GB" sz="2400" dirty="0"/>
          </a:p>
        </p:txBody>
      </p:sp>
    </p:spTree>
    <p:extLst>
      <p:ext uri="{BB962C8B-B14F-4D97-AF65-F5344CB8AC3E}">
        <p14:creationId xmlns:p14="http://schemas.microsoft.com/office/powerpoint/2010/main" val="1522150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49938-C9EB-41B2-8241-0A863350D1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80D926-03A6-4042-8445-5536713255DE}"/>
              </a:ext>
            </a:extLst>
          </p:cNvPr>
          <p:cNvSpPr>
            <a:spLocks noGrp="1"/>
          </p:cNvSpPr>
          <p:nvPr>
            <p:ph idx="1"/>
          </p:nvPr>
        </p:nvSpPr>
        <p:spPr/>
        <p:txBody>
          <a:bodyPr>
            <a:normAutofit/>
          </a:bodyPr>
          <a:lstStyle/>
          <a:p>
            <a:r>
              <a:rPr lang="en-US" sz="2800" dirty="0"/>
              <a:t>Later, in </a:t>
            </a:r>
            <a:r>
              <a:rPr lang="en-US" sz="2800" b="1" i="1" dirty="0"/>
              <a:t>Thoburn v Sunderland City Council [2002] </a:t>
            </a:r>
            <a:r>
              <a:rPr lang="en-US" sz="2800" b="1" dirty="0"/>
              <a:t>ECA 1972 </a:t>
            </a:r>
            <a:r>
              <a:rPr lang="en-US" sz="2800" dirty="0"/>
              <a:t>was described as a constitutional statute which cannot be impliedly repealed by a later inconsistent Act of Parliament. This helps to </a:t>
            </a:r>
            <a:r>
              <a:rPr lang="en-US" sz="2800" dirty="0" err="1"/>
              <a:t>harmonise</a:t>
            </a:r>
            <a:r>
              <a:rPr lang="en-US" sz="2800" dirty="0"/>
              <a:t> the conflict between EU supremacy and parliamentary sovereignty.  The UK has overridden the EU supremacy principle with an express repeal of the </a:t>
            </a:r>
            <a:r>
              <a:rPr lang="en-US" sz="2800" b="1" dirty="0"/>
              <a:t>ECA 1972.</a:t>
            </a:r>
            <a:endParaRPr lang="en-GB" sz="2800" dirty="0"/>
          </a:p>
        </p:txBody>
      </p:sp>
    </p:spTree>
    <p:extLst>
      <p:ext uri="{BB962C8B-B14F-4D97-AF65-F5344CB8AC3E}">
        <p14:creationId xmlns:p14="http://schemas.microsoft.com/office/powerpoint/2010/main" val="1985749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E14E8-B411-4EB0-93FE-72E8AD722841}"/>
              </a:ext>
            </a:extLst>
          </p:cNvPr>
          <p:cNvSpPr>
            <a:spLocks noGrp="1"/>
          </p:cNvSpPr>
          <p:nvPr>
            <p:ph type="title"/>
          </p:nvPr>
        </p:nvSpPr>
        <p:spPr/>
        <p:txBody>
          <a:bodyPr/>
          <a:lstStyle/>
          <a:p>
            <a:r>
              <a:rPr lang="en-US" dirty="0"/>
              <a:t>Supremacy of EU law in Germany</a:t>
            </a:r>
            <a:endParaRPr lang="en-GB" dirty="0"/>
          </a:p>
        </p:txBody>
      </p:sp>
      <p:sp>
        <p:nvSpPr>
          <p:cNvPr id="3" name="Content Placeholder 2">
            <a:extLst>
              <a:ext uri="{FF2B5EF4-FFF2-40B4-BE49-F238E27FC236}">
                <a16:creationId xmlns:a16="http://schemas.microsoft.com/office/drawing/2014/main" id="{9D84B0B5-B89A-4082-8ED6-D09102ADF49E}"/>
              </a:ext>
            </a:extLst>
          </p:cNvPr>
          <p:cNvSpPr>
            <a:spLocks noGrp="1"/>
          </p:cNvSpPr>
          <p:nvPr>
            <p:ph idx="1"/>
          </p:nvPr>
        </p:nvSpPr>
        <p:spPr/>
        <p:txBody>
          <a:bodyPr/>
          <a:lstStyle/>
          <a:p>
            <a:r>
              <a:rPr lang="en-US" dirty="0"/>
              <a:t>Here too the application of EU supremacy principle has also had difficulties.</a:t>
            </a:r>
          </a:p>
          <a:p>
            <a:r>
              <a:rPr lang="en-US" b="1" i="1" dirty="0" err="1"/>
              <a:t>Internationale</a:t>
            </a:r>
            <a:r>
              <a:rPr lang="en-US" b="1" i="1" dirty="0"/>
              <a:t> </a:t>
            </a:r>
            <a:r>
              <a:rPr lang="en-US" b="1" i="1" dirty="0" err="1"/>
              <a:t>Handelsgesellschaft</a:t>
            </a:r>
            <a:r>
              <a:rPr lang="en-US" b="1" i="1" dirty="0"/>
              <a:t> (Solange I) [1974]</a:t>
            </a:r>
            <a:r>
              <a:rPr lang="en-US" dirty="0"/>
              <a:t>, the German Federal Constitutional Tribunal (GFCT) held that if there was a conflict between EU law and the guarantees of fundamental rights from the German Constitution, the German Constitution would prevail.</a:t>
            </a:r>
          </a:p>
          <a:p>
            <a:r>
              <a:rPr lang="en-US" b="1" i="1" dirty="0" err="1"/>
              <a:t>Wunsche</a:t>
            </a:r>
            <a:r>
              <a:rPr lang="en-US" b="1" i="1" dirty="0"/>
              <a:t> </a:t>
            </a:r>
            <a:r>
              <a:rPr lang="en-US" b="1" i="1" dirty="0" err="1"/>
              <a:t>Handelsgesellschaft</a:t>
            </a:r>
            <a:r>
              <a:rPr lang="en-US" b="1" i="1" dirty="0"/>
              <a:t> (Solange II) [1987]</a:t>
            </a:r>
            <a:r>
              <a:rPr lang="en-US" dirty="0"/>
              <a:t>, the GFCT held that the CJ had shown that EU law provided a level of protection of fundamental rights equivalent to the German Constitution and therefore stated that it would not apply its previous approach as long as the CJ continued its high standard of protection.  This meant that in the context of fundamental rights, German adherence was conditional.</a:t>
            </a:r>
            <a:endParaRPr lang="en-GB" b="1" i="1" dirty="0"/>
          </a:p>
        </p:txBody>
      </p:sp>
    </p:spTree>
    <p:extLst>
      <p:ext uri="{BB962C8B-B14F-4D97-AF65-F5344CB8AC3E}">
        <p14:creationId xmlns:p14="http://schemas.microsoft.com/office/powerpoint/2010/main" val="579372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2573D-EF5D-4205-B077-4B161BF2F5C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CE2A72-8FD4-4BDF-AA2D-5F522218981E}"/>
              </a:ext>
            </a:extLst>
          </p:cNvPr>
          <p:cNvSpPr>
            <a:spLocks noGrp="1"/>
          </p:cNvSpPr>
          <p:nvPr>
            <p:ph idx="1"/>
          </p:nvPr>
        </p:nvSpPr>
        <p:spPr/>
        <p:txBody>
          <a:bodyPr>
            <a:normAutofit/>
          </a:bodyPr>
          <a:lstStyle/>
          <a:p>
            <a:r>
              <a:rPr lang="en-US" sz="2400" dirty="0"/>
              <a:t>Later in </a:t>
            </a:r>
            <a:r>
              <a:rPr lang="en-US" sz="2400" b="1" i="1" dirty="0"/>
              <a:t>Brunner v EU Treaty [1994] </a:t>
            </a:r>
            <a:r>
              <a:rPr lang="en-US" sz="2400" dirty="0"/>
              <a:t>the GFCT confirmed its position on the supremacy of EU law stating that it (the GFCT) had the power to ensure that EU institutions were acting within their powers from the Treaty and did not limit the fundamental rights from the German Constitution.</a:t>
            </a:r>
          </a:p>
          <a:p>
            <a:r>
              <a:rPr lang="en-US" sz="2400" dirty="0"/>
              <a:t>In the </a:t>
            </a:r>
            <a:r>
              <a:rPr lang="en-US" sz="2400" b="1" i="1" dirty="0"/>
              <a:t>Lisbon Case [2009] </a:t>
            </a:r>
            <a:r>
              <a:rPr lang="en-US" sz="2400" dirty="0"/>
              <a:t>the GFCT addressed </a:t>
            </a:r>
            <a:r>
              <a:rPr lang="en-US" sz="2400" b="1" dirty="0"/>
              <a:t>TL 2007 </a:t>
            </a:r>
            <a:r>
              <a:rPr lang="en-US" sz="2400" dirty="0"/>
              <a:t>and stated that the EU law supremacy in Germany was from German law giving powers to the EU rather than an EU principle imposing the rules.</a:t>
            </a:r>
            <a:endParaRPr lang="en-GB" sz="2400" dirty="0"/>
          </a:p>
        </p:txBody>
      </p:sp>
    </p:spTree>
    <p:extLst>
      <p:ext uri="{BB962C8B-B14F-4D97-AF65-F5344CB8AC3E}">
        <p14:creationId xmlns:p14="http://schemas.microsoft.com/office/powerpoint/2010/main" val="4025210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8003-33EB-4C8B-8EA7-33B3ABDE98BB}"/>
              </a:ext>
            </a:extLst>
          </p:cNvPr>
          <p:cNvSpPr>
            <a:spLocks noGrp="1"/>
          </p:cNvSpPr>
          <p:nvPr>
            <p:ph type="title"/>
          </p:nvPr>
        </p:nvSpPr>
        <p:spPr/>
        <p:txBody>
          <a:bodyPr/>
          <a:lstStyle/>
          <a:p>
            <a:r>
              <a:rPr lang="en-US" dirty="0"/>
              <a:t>Supremacy of EU law in France</a:t>
            </a:r>
            <a:endParaRPr lang="en-GB" dirty="0"/>
          </a:p>
        </p:txBody>
      </p:sp>
      <p:sp>
        <p:nvSpPr>
          <p:cNvPr id="3" name="Content Placeholder 2">
            <a:extLst>
              <a:ext uri="{FF2B5EF4-FFF2-40B4-BE49-F238E27FC236}">
                <a16:creationId xmlns:a16="http://schemas.microsoft.com/office/drawing/2014/main" id="{80DA4D31-2242-4ADC-8A41-F09B6C49D26E}"/>
              </a:ext>
            </a:extLst>
          </p:cNvPr>
          <p:cNvSpPr>
            <a:spLocks noGrp="1"/>
          </p:cNvSpPr>
          <p:nvPr>
            <p:ph idx="1"/>
          </p:nvPr>
        </p:nvSpPr>
        <p:spPr/>
        <p:txBody>
          <a:bodyPr/>
          <a:lstStyle/>
          <a:p>
            <a:r>
              <a:rPr lang="en-US" dirty="0"/>
              <a:t>Here, the supreme administrative court, the Conseil </a:t>
            </a:r>
            <a:r>
              <a:rPr lang="en-US" dirty="0" err="1"/>
              <a:t>d’Etat</a:t>
            </a:r>
            <a:r>
              <a:rPr lang="en-US" dirty="0"/>
              <a:t>, initially held that it could not apply the principle of EU law supremacy because such decisions would be for its Constitutional Council to resolve</a:t>
            </a:r>
            <a:r>
              <a:rPr lang="en-US" b="1" dirty="0"/>
              <a:t> </a:t>
            </a:r>
            <a:r>
              <a:rPr lang="en-US" dirty="0"/>
              <a:t>(</a:t>
            </a:r>
            <a:r>
              <a:rPr lang="en-US" b="1" i="1" dirty="0" err="1"/>
              <a:t>Semoules</a:t>
            </a:r>
            <a:r>
              <a:rPr lang="en-US" b="1" i="1" dirty="0"/>
              <a:t> [1968]</a:t>
            </a:r>
            <a:r>
              <a:rPr lang="en-US" i="1" dirty="0"/>
              <a:t>)</a:t>
            </a:r>
            <a:r>
              <a:rPr lang="en-US" dirty="0"/>
              <a:t>.  Later, in </a:t>
            </a:r>
            <a:r>
              <a:rPr lang="en-US" b="1" i="1" dirty="0"/>
              <a:t>Café Jacques </a:t>
            </a:r>
            <a:r>
              <a:rPr lang="en-US" b="1" i="1" dirty="0" err="1"/>
              <a:t>Vabres</a:t>
            </a:r>
            <a:r>
              <a:rPr lang="en-US" b="1" i="1" dirty="0"/>
              <a:t> [1975] </a:t>
            </a:r>
            <a:r>
              <a:rPr lang="en-US" dirty="0"/>
              <a:t>, the </a:t>
            </a:r>
            <a:r>
              <a:rPr lang="en-US" dirty="0" err="1"/>
              <a:t>Cour</a:t>
            </a:r>
            <a:r>
              <a:rPr lang="en-US" dirty="0"/>
              <a:t> de Cassation, the supreme ordinary court, accepted the EU law supremacy principle saying that under the French Constitution , ratified international treaties were given priority over domestic law because they become part of domestic law.  They also said it was not necessary to wait for the Constitutional Council to decide on the conflict.  </a:t>
            </a:r>
          </a:p>
          <a:p>
            <a:r>
              <a:rPr lang="en-US" dirty="0"/>
              <a:t>It was not until </a:t>
            </a:r>
            <a:r>
              <a:rPr lang="en-US" b="1" i="1" dirty="0" err="1"/>
              <a:t>Nicolo</a:t>
            </a:r>
            <a:r>
              <a:rPr lang="en-US" b="1" i="1" dirty="0"/>
              <a:t> [1989] </a:t>
            </a:r>
            <a:r>
              <a:rPr lang="en-US" dirty="0"/>
              <a:t>that the Conseil </a:t>
            </a:r>
            <a:r>
              <a:rPr lang="en-US" dirty="0" err="1"/>
              <a:t>d’Etat</a:t>
            </a:r>
            <a:r>
              <a:rPr lang="en-US" dirty="0"/>
              <a:t> adopted the same approach.</a:t>
            </a:r>
          </a:p>
          <a:p>
            <a:r>
              <a:rPr lang="en-US" dirty="0"/>
              <a:t>This means that in France, EU law is supreme to French statutes but is not supreme over their Constitution.</a:t>
            </a:r>
            <a:endParaRPr lang="en-GB" dirty="0"/>
          </a:p>
        </p:txBody>
      </p:sp>
    </p:spTree>
    <p:extLst>
      <p:ext uri="{BB962C8B-B14F-4D97-AF65-F5344CB8AC3E}">
        <p14:creationId xmlns:p14="http://schemas.microsoft.com/office/powerpoint/2010/main" val="3528655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871FF-9AD1-4E27-A93B-4493947C37B0}"/>
              </a:ext>
            </a:extLst>
          </p:cNvPr>
          <p:cNvSpPr>
            <a:spLocks noGrp="1"/>
          </p:cNvSpPr>
          <p:nvPr>
            <p:ph type="title"/>
          </p:nvPr>
        </p:nvSpPr>
        <p:spPr/>
        <p:txBody>
          <a:bodyPr/>
          <a:lstStyle/>
          <a:p>
            <a:r>
              <a:rPr lang="en-US" dirty="0"/>
              <a:t>The basis of EU supremacy in Member States: summary</a:t>
            </a:r>
            <a:endParaRPr lang="en-GB" dirty="0"/>
          </a:p>
        </p:txBody>
      </p:sp>
      <p:sp>
        <p:nvSpPr>
          <p:cNvPr id="3" name="Content Placeholder 2">
            <a:extLst>
              <a:ext uri="{FF2B5EF4-FFF2-40B4-BE49-F238E27FC236}">
                <a16:creationId xmlns:a16="http://schemas.microsoft.com/office/drawing/2014/main" id="{1A772459-854F-4627-8FAC-EB3E069AB349}"/>
              </a:ext>
            </a:extLst>
          </p:cNvPr>
          <p:cNvSpPr>
            <a:spLocks noGrp="1"/>
          </p:cNvSpPr>
          <p:nvPr>
            <p:ph idx="1"/>
          </p:nvPr>
        </p:nvSpPr>
        <p:spPr/>
        <p:txBody>
          <a:bodyPr>
            <a:normAutofit lnSpcReduction="10000"/>
          </a:bodyPr>
          <a:lstStyle/>
          <a:p>
            <a:r>
              <a:rPr lang="en-US" dirty="0"/>
              <a:t>The principle of EU law supremacy is accepted by MS but its scope has not been interpreted consistently by each MS.</a:t>
            </a:r>
          </a:p>
          <a:p>
            <a:r>
              <a:rPr lang="en-US" dirty="0"/>
              <a:t>UK – Acts of Parliament that conflict with EU law can be set aside by the courts, but it seems that the courts can not set aside an Act that has an express intention of conflicting with EU law.</a:t>
            </a:r>
          </a:p>
          <a:p>
            <a:r>
              <a:rPr lang="en-US" dirty="0"/>
              <a:t>Germany – as regards fundamental rights, EU law supremacy is conditional.</a:t>
            </a:r>
          </a:p>
          <a:p>
            <a:r>
              <a:rPr lang="en-US" dirty="0"/>
              <a:t>France – EU law takes precedence over legislation but its constitution is ranked above EU law.</a:t>
            </a:r>
          </a:p>
          <a:p>
            <a:r>
              <a:rPr lang="en-US" dirty="0"/>
              <a:t>The above do have in common the fact that the basis for the EU law supremacy principle comes from a rule in their domestic constitution or, for the UK, a constitutional Act.  The above MS have not adopted the approach preferred by the CJ which is that the principle of supremacy is supranational and as a result of the nature of the EU legal order.</a:t>
            </a:r>
            <a:endParaRPr lang="en-GB" dirty="0"/>
          </a:p>
        </p:txBody>
      </p:sp>
    </p:spTree>
    <p:extLst>
      <p:ext uri="{BB962C8B-B14F-4D97-AF65-F5344CB8AC3E}">
        <p14:creationId xmlns:p14="http://schemas.microsoft.com/office/powerpoint/2010/main" val="1248145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FB766-972A-418B-8F9A-5430472E2596}"/>
              </a:ext>
            </a:extLst>
          </p:cNvPr>
          <p:cNvSpPr>
            <a:spLocks noGrp="1"/>
          </p:cNvSpPr>
          <p:nvPr>
            <p:ph type="title"/>
          </p:nvPr>
        </p:nvSpPr>
        <p:spPr/>
        <p:txBody>
          <a:bodyPr/>
          <a:lstStyle/>
          <a:p>
            <a:r>
              <a:rPr lang="en-US" dirty="0"/>
              <a:t>Summary</a:t>
            </a:r>
            <a:endParaRPr lang="en-GB" dirty="0"/>
          </a:p>
        </p:txBody>
      </p:sp>
      <p:sp>
        <p:nvSpPr>
          <p:cNvPr id="3" name="Content Placeholder 2">
            <a:extLst>
              <a:ext uri="{FF2B5EF4-FFF2-40B4-BE49-F238E27FC236}">
                <a16:creationId xmlns:a16="http://schemas.microsoft.com/office/drawing/2014/main" id="{EA11FF0B-6654-498F-9489-2D577E369116}"/>
              </a:ext>
            </a:extLst>
          </p:cNvPr>
          <p:cNvSpPr>
            <a:spLocks noGrp="1"/>
          </p:cNvSpPr>
          <p:nvPr>
            <p:ph idx="1"/>
          </p:nvPr>
        </p:nvSpPr>
        <p:spPr/>
        <p:txBody>
          <a:bodyPr>
            <a:normAutofit lnSpcReduction="10000"/>
          </a:bodyPr>
          <a:lstStyle/>
          <a:p>
            <a:pPr marL="457200" indent="-457200">
              <a:buFont typeface="+mj-lt"/>
              <a:buAutoNum type="arabicPeriod"/>
            </a:pPr>
            <a:r>
              <a:rPr lang="en-US" dirty="0"/>
              <a:t>The principle of EU law supremacy was developed by the CJ in </a:t>
            </a:r>
            <a:r>
              <a:rPr lang="en-US" b="1" i="1" dirty="0"/>
              <a:t>Van </a:t>
            </a:r>
            <a:r>
              <a:rPr lang="en-US" b="1" i="1" dirty="0" err="1"/>
              <a:t>Gend</a:t>
            </a:r>
            <a:r>
              <a:rPr lang="en-US" b="1" i="1" dirty="0"/>
              <a:t> </a:t>
            </a:r>
            <a:r>
              <a:rPr lang="en-US" b="1" i="1" dirty="0" err="1"/>
              <a:t>en</a:t>
            </a:r>
            <a:r>
              <a:rPr lang="en-US" b="1" i="1" dirty="0"/>
              <a:t> Loos [1963] </a:t>
            </a:r>
            <a:r>
              <a:rPr lang="en-US" dirty="0"/>
              <a:t>and </a:t>
            </a:r>
            <a:r>
              <a:rPr lang="en-US" b="1" i="1" dirty="0"/>
              <a:t>Cota v Enel [1964]</a:t>
            </a:r>
            <a:r>
              <a:rPr lang="en-US" dirty="0"/>
              <a:t>.</a:t>
            </a:r>
          </a:p>
          <a:p>
            <a:pPr marL="457200" indent="-457200">
              <a:buFont typeface="+mj-lt"/>
              <a:buAutoNum type="arabicPeriod"/>
            </a:pPr>
            <a:r>
              <a:rPr lang="en-US" dirty="0"/>
              <a:t>The co-operation clause in </a:t>
            </a:r>
            <a:r>
              <a:rPr lang="en-US" b="1" dirty="0"/>
              <a:t>Art 4(3)TEU </a:t>
            </a:r>
            <a:r>
              <a:rPr lang="en-US" dirty="0"/>
              <a:t>has been used to enforce the principle of EU supremacy.</a:t>
            </a:r>
          </a:p>
          <a:p>
            <a:pPr marL="457200" indent="-457200">
              <a:buFont typeface="+mj-lt"/>
              <a:buAutoNum type="arabicPeriod"/>
            </a:pPr>
            <a:r>
              <a:rPr lang="en-US" dirty="0"/>
              <a:t>National courts are required to set aside national law that conflicts with EU law and, as far as possible, interpret national law to achieve the purposes of the EU law.</a:t>
            </a:r>
          </a:p>
          <a:p>
            <a:pPr marL="457200" indent="-457200">
              <a:buFont typeface="+mj-lt"/>
              <a:buAutoNum type="arabicPeriod"/>
            </a:pPr>
            <a:r>
              <a:rPr lang="en-US" dirty="0"/>
              <a:t>Whilst the CJ developed a supranational principle of supremacy, a number of MSs have recognized it as permitted by their constitutions rather than as something that is imposed on them.</a:t>
            </a:r>
          </a:p>
          <a:p>
            <a:pPr marL="457200" indent="-457200">
              <a:buFont typeface="+mj-lt"/>
              <a:buAutoNum type="arabicPeriod"/>
            </a:pPr>
            <a:r>
              <a:rPr lang="en-US" dirty="0"/>
              <a:t>Clearly, withdrawal from the EU ends supremacy of EU law over the UK on EU law matters.</a:t>
            </a:r>
            <a:endParaRPr lang="en-GB" dirty="0"/>
          </a:p>
        </p:txBody>
      </p:sp>
    </p:spTree>
    <p:extLst>
      <p:ext uri="{BB962C8B-B14F-4D97-AF65-F5344CB8AC3E}">
        <p14:creationId xmlns:p14="http://schemas.microsoft.com/office/powerpoint/2010/main" val="358918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3DC31-8AD2-4316-A931-B474D94046D4}"/>
              </a:ext>
            </a:extLst>
          </p:cNvPr>
          <p:cNvSpPr>
            <a:spLocks noGrp="1"/>
          </p:cNvSpPr>
          <p:nvPr>
            <p:ph type="title"/>
          </p:nvPr>
        </p:nvSpPr>
        <p:spPr/>
        <p:txBody>
          <a:bodyPr/>
          <a:lstStyle/>
          <a:p>
            <a:r>
              <a:rPr lang="en-US" dirty="0"/>
              <a:t>Questions</a:t>
            </a:r>
            <a:endParaRPr lang="en-GB" dirty="0"/>
          </a:p>
        </p:txBody>
      </p:sp>
      <p:sp>
        <p:nvSpPr>
          <p:cNvPr id="3" name="Content Placeholder 2">
            <a:extLst>
              <a:ext uri="{FF2B5EF4-FFF2-40B4-BE49-F238E27FC236}">
                <a16:creationId xmlns:a16="http://schemas.microsoft.com/office/drawing/2014/main" id="{795351B6-BF8B-43F6-BB38-FB9687091FD6}"/>
              </a:ext>
            </a:extLst>
          </p:cNvPr>
          <p:cNvSpPr>
            <a:spLocks noGrp="1"/>
          </p:cNvSpPr>
          <p:nvPr>
            <p:ph idx="1"/>
          </p:nvPr>
        </p:nvSpPr>
        <p:spPr/>
        <p:txBody>
          <a:bodyPr>
            <a:normAutofit/>
          </a:bodyPr>
          <a:lstStyle/>
          <a:p>
            <a:r>
              <a:rPr lang="en-US" sz="2800" dirty="0"/>
              <a:t>1. If EU law and national law conflict, which will prevail?</a:t>
            </a:r>
          </a:p>
          <a:p>
            <a:r>
              <a:rPr lang="en-US" sz="2800" dirty="0"/>
              <a:t>2. Which statutory enactment recognizes the doctrine of supremacy in the UK?</a:t>
            </a:r>
            <a:endParaRPr lang="en-GB" sz="2800" dirty="0"/>
          </a:p>
        </p:txBody>
      </p:sp>
    </p:spTree>
    <p:extLst>
      <p:ext uri="{BB962C8B-B14F-4D97-AF65-F5344CB8AC3E}">
        <p14:creationId xmlns:p14="http://schemas.microsoft.com/office/powerpoint/2010/main" val="2023721041"/>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{BC2A2C07-E396-4368-B4FB-BF2902E7A576}tf56160789</Template>
  <TotalTime>0</TotalTime>
  <Words>2156</Words>
  <Application>Microsoft Office PowerPoint</Application>
  <PresentationFormat>Widescreen</PresentationFormat>
  <Paragraphs>64</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Bookman Old Style</vt:lpstr>
      <vt:lpstr>Calibri</vt:lpstr>
      <vt:lpstr>Franklin Gothic Book</vt:lpstr>
      <vt:lpstr>1_RetrospectVTI</vt:lpstr>
      <vt:lpstr>The Supremacy of EU Law</vt:lpstr>
      <vt:lpstr>To understand the essential principles of the EU legal order</vt:lpstr>
      <vt:lpstr>Introduction</vt:lpstr>
      <vt:lpstr>The EU concept of supremacy</vt:lpstr>
      <vt:lpstr>PowerPoint Presentation</vt:lpstr>
      <vt:lpstr>The application of the supremacy principle</vt:lpstr>
      <vt:lpstr>PowerPoint Presentation</vt:lpstr>
      <vt:lpstr>A treaty basis to enforce the principle</vt:lpstr>
      <vt:lpstr>PowerPoint Presentation</vt:lpstr>
      <vt:lpstr>PowerPoint Presentation</vt:lpstr>
      <vt:lpstr>Supremacy of EU law in the UK</vt:lpstr>
      <vt:lpstr>PowerPoint Presentation</vt:lpstr>
      <vt:lpstr>PowerPoint Presentation</vt:lpstr>
      <vt:lpstr>PowerPoint Presentation</vt:lpstr>
      <vt:lpstr>Supremacy of EU law in Germany</vt:lpstr>
      <vt:lpstr>PowerPoint Presentation</vt:lpstr>
      <vt:lpstr>Supremacy of EU law in France</vt:lpstr>
      <vt:lpstr>The basis of EU supremacy in Member States: summary</vt:lpstr>
      <vt:lpstr>Summary</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2020-02-10T11:24:28Z</dcterms:created>
  <dcterms:modified xsi:type="dcterms:W3CDTF">2020-02-13T11:15:29Z</dcterms:modified>
</cp:coreProperties>
</file>