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64" r:id="rId4"/>
    <p:sldId id="258" r:id="rId5"/>
    <p:sldId id="259" r:id="rId6"/>
    <p:sldId id="260" r:id="rId7"/>
    <p:sldId id="261" r:id="rId8"/>
    <p:sldId id="262" r:id="rId9"/>
    <p:sldId id="263"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0AF04-59C8-4C3E-A7FF-A475143BCF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135E01-9C81-4FF5-8726-521D377405DE}">
      <dgm:prSet/>
      <dgm:spPr/>
      <dgm:t>
        <a:bodyPr/>
        <a:lstStyle/>
        <a:p>
          <a:r>
            <a:rPr lang="en-GB"/>
            <a:t>During the time of this incident I felt curious as to what was occurring which is why I set out to find what was wrong. I could sense that something was wrong as working in an environment with young people you realise change of characteristics quickly. </a:t>
          </a:r>
          <a:endParaRPr lang="en-US"/>
        </a:p>
      </dgm:t>
    </dgm:pt>
    <dgm:pt modelId="{E26CD731-AED9-4F65-8C54-5D8D86089F7B}" type="parTrans" cxnId="{39CCE518-CC2A-492A-8F91-9E268AEE8A43}">
      <dgm:prSet/>
      <dgm:spPr/>
      <dgm:t>
        <a:bodyPr/>
        <a:lstStyle/>
        <a:p>
          <a:endParaRPr lang="en-US"/>
        </a:p>
      </dgm:t>
    </dgm:pt>
    <dgm:pt modelId="{211CF801-DA6B-4E35-95F5-D60C46C8FA0C}" type="sibTrans" cxnId="{39CCE518-CC2A-492A-8F91-9E268AEE8A43}">
      <dgm:prSet/>
      <dgm:spPr/>
      <dgm:t>
        <a:bodyPr/>
        <a:lstStyle/>
        <a:p>
          <a:endParaRPr lang="en-US"/>
        </a:p>
      </dgm:t>
    </dgm:pt>
    <dgm:pt modelId="{8D7F8C3B-D1D0-44B9-99DC-FD65738EECE6}">
      <dgm:prSet/>
      <dgm:spPr/>
      <dgm:t>
        <a:bodyPr/>
        <a:lstStyle/>
        <a:p>
          <a:r>
            <a:rPr lang="en-GB"/>
            <a:t>When listening to the young person in the bathroom I instantly thought it was a safeguarding issue because the other young people had tried physically groping this young person which is a criminal offence.</a:t>
          </a:r>
          <a:endParaRPr lang="en-US"/>
        </a:p>
      </dgm:t>
    </dgm:pt>
    <dgm:pt modelId="{BB864BB0-9D3A-4BFD-A1DB-AC9E503D4135}" type="parTrans" cxnId="{6CA7A824-E24B-45AE-AC7F-12C5945FFF69}">
      <dgm:prSet/>
      <dgm:spPr/>
      <dgm:t>
        <a:bodyPr/>
        <a:lstStyle/>
        <a:p>
          <a:endParaRPr lang="en-US"/>
        </a:p>
      </dgm:t>
    </dgm:pt>
    <dgm:pt modelId="{C1A3DC21-0F9E-4FC5-859A-2B423F7DE676}" type="sibTrans" cxnId="{6CA7A824-E24B-45AE-AC7F-12C5945FFF69}">
      <dgm:prSet/>
      <dgm:spPr/>
      <dgm:t>
        <a:bodyPr/>
        <a:lstStyle/>
        <a:p>
          <a:endParaRPr lang="en-US"/>
        </a:p>
      </dgm:t>
    </dgm:pt>
    <dgm:pt modelId="{04BB35A6-4EF9-465F-888B-055A6B7A9121}">
      <dgm:prSet/>
      <dgm:spPr/>
      <dgm:t>
        <a:bodyPr/>
        <a:lstStyle/>
        <a:p>
          <a:r>
            <a:rPr lang="en-GB"/>
            <a:t>The first thought that came into my head after our conversation is that I could not handle this situation on my own, for that reason I got my senior youth worker to help. I believed that this was a serious incident and that it had to be dealt with quickly. I was glad that this young person spoke to be about the incident as all young people are entitled to have personal support and advice. (WAG, 2007)</a:t>
          </a:r>
          <a:endParaRPr lang="en-US"/>
        </a:p>
      </dgm:t>
    </dgm:pt>
    <dgm:pt modelId="{42C0EA08-8F29-49F6-B15C-5470FF0FCD05}" type="parTrans" cxnId="{42F135DF-DE77-42E3-890E-5AE9823E920F}">
      <dgm:prSet/>
      <dgm:spPr/>
      <dgm:t>
        <a:bodyPr/>
        <a:lstStyle/>
        <a:p>
          <a:endParaRPr lang="en-US"/>
        </a:p>
      </dgm:t>
    </dgm:pt>
    <dgm:pt modelId="{486FF2C7-A7AA-46FB-891D-E631A19A975A}" type="sibTrans" cxnId="{42F135DF-DE77-42E3-890E-5AE9823E920F}">
      <dgm:prSet/>
      <dgm:spPr/>
      <dgm:t>
        <a:bodyPr/>
        <a:lstStyle/>
        <a:p>
          <a:endParaRPr lang="en-US"/>
        </a:p>
      </dgm:t>
    </dgm:pt>
    <dgm:pt modelId="{8D5C2393-1010-45C0-B94B-8580CBFE03F2}">
      <dgm:prSet/>
      <dgm:spPr/>
      <dgm:t>
        <a:bodyPr/>
        <a:lstStyle/>
        <a:p>
          <a:r>
            <a:rPr lang="en-GB"/>
            <a:t>By knowing about Johari's window I looked at the situation in my view and the other individuals that were involved views. Which made me think about how they were all feeling as well as my feelings. </a:t>
          </a:r>
          <a:endParaRPr lang="en-US"/>
        </a:p>
      </dgm:t>
    </dgm:pt>
    <dgm:pt modelId="{26B4A006-41CB-4443-A541-CD8BA2EEFFE3}" type="parTrans" cxnId="{11A317A7-4D94-4A0D-81E9-047DE1159108}">
      <dgm:prSet/>
      <dgm:spPr/>
      <dgm:t>
        <a:bodyPr/>
        <a:lstStyle/>
        <a:p>
          <a:endParaRPr lang="en-US"/>
        </a:p>
      </dgm:t>
    </dgm:pt>
    <dgm:pt modelId="{C3B9F18B-62A1-40A3-BD25-6321016F0BA3}" type="sibTrans" cxnId="{11A317A7-4D94-4A0D-81E9-047DE1159108}">
      <dgm:prSet/>
      <dgm:spPr/>
      <dgm:t>
        <a:bodyPr/>
        <a:lstStyle/>
        <a:p>
          <a:endParaRPr lang="en-US"/>
        </a:p>
      </dgm:t>
    </dgm:pt>
    <dgm:pt modelId="{BCFD83AF-D8A2-4AF2-8299-3087904DBDD9}" type="pres">
      <dgm:prSet presAssocID="{BD50AF04-59C8-4C3E-A7FF-A475143BCF14}" presName="root" presStyleCnt="0">
        <dgm:presLayoutVars>
          <dgm:dir/>
          <dgm:resizeHandles val="exact"/>
        </dgm:presLayoutVars>
      </dgm:prSet>
      <dgm:spPr/>
    </dgm:pt>
    <dgm:pt modelId="{BCF53E70-3153-4658-9072-4CF5132A327B}" type="pres">
      <dgm:prSet presAssocID="{DB135E01-9C81-4FF5-8726-521D377405DE}" presName="compNode" presStyleCnt="0"/>
      <dgm:spPr/>
    </dgm:pt>
    <dgm:pt modelId="{E2381F78-EE17-4AFA-8F6A-F877F9036B19}" type="pres">
      <dgm:prSet presAssocID="{DB135E01-9C81-4FF5-8726-521D377405DE}" presName="bgRect" presStyleLbl="bgShp" presStyleIdx="0" presStyleCnt="4"/>
      <dgm:spPr/>
    </dgm:pt>
    <dgm:pt modelId="{FCF61CA2-8259-420E-8288-4487ABC36719}" type="pres">
      <dgm:prSet presAssocID="{DB135E01-9C81-4FF5-8726-521D377405D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7EB84713-797A-471A-9AD3-9C4345497143}" type="pres">
      <dgm:prSet presAssocID="{DB135E01-9C81-4FF5-8726-521D377405DE}" presName="spaceRect" presStyleCnt="0"/>
      <dgm:spPr/>
    </dgm:pt>
    <dgm:pt modelId="{ADAD1D47-2078-4613-9114-DEA5E12C3C06}" type="pres">
      <dgm:prSet presAssocID="{DB135E01-9C81-4FF5-8726-521D377405DE}" presName="parTx" presStyleLbl="revTx" presStyleIdx="0" presStyleCnt="4">
        <dgm:presLayoutVars>
          <dgm:chMax val="0"/>
          <dgm:chPref val="0"/>
        </dgm:presLayoutVars>
      </dgm:prSet>
      <dgm:spPr/>
    </dgm:pt>
    <dgm:pt modelId="{324860FA-3452-4A2C-86A8-F0F8ADF298DF}" type="pres">
      <dgm:prSet presAssocID="{211CF801-DA6B-4E35-95F5-D60C46C8FA0C}" presName="sibTrans" presStyleCnt="0"/>
      <dgm:spPr/>
    </dgm:pt>
    <dgm:pt modelId="{2FB4D1D7-5973-4419-AE6E-2BCC9F6A6CA0}" type="pres">
      <dgm:prSet presAssocID="{8D7F8C3B-D1D0-44B9-99DC-FD65738EECE6}" presName="compNode" presStyleCnt="0"/>
      <dgm:spPr/>
    </dgm:pt>
    <dgm:pt modelId="{19908207-3AE0-43EF-AC8F-EC739DD54431}" type="pres">
      <dgm:prSet presAssocID="{8D7F8C3B-D1D0-44B9-99DC-FD65738EECE6}" presName="bgRect" presStyleLbl="bgShp" presStyleIdx="1" presStyleCnt="4"/>
      <dgm:spPr/>
    </dgm:pt>
    <dgm:pt modelId="{AFC2EDA5-B4F5-4359-900B-4A76CD17B284}" type="pres">
      <dgm:prSet presAssocID="{8D7F8C3B-D1D0-44B9-99DC-FD65738EECE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Lightbulb and gear"/>
        </a:ext>
      </dgm:extLst>
    </dgm:pt>
    <dgm:pt modelId="{ADA6B84F-682E-414C-8A8D-7A3B6D8376E7}" type="pres">
      <dgm:prSet presAssocID="{8D7F8C3B-D1D0-44B9-99DC-FD65738EECE6}" presName="spaceRect" presStyleCnt="0"/>
      <dgm:spPr/>
    </dgm:pt>
    <dgm:pt modelId="{C2CAC178-88DB-4127-9537-178D4C3657C9}" type="pres">
      <dgm:prSet presAssocID="{8D7F8C3B-D1D0-44B9-99DC-FD65738EECE6}" presName="parTx" presStyleLbl="revTx" presStyleIdx="1" presStyleCnt="4">
        <dgm:presLayoutVars>
          <dgm:chMax val="0"/>
          <dgm:chPref val="0"/>
        </dgm:presLayoutVars>
      </dgm:prSet>
      <dgm:spPr/>
    </dgm:pt>
    <dgm:pt modelId="{5CFCAD4C-BC2B-4443-95E2-D08026B413F8}" type="pres">
      <dgm:prSet presAssocID="{C1A3DC21-0F9E-4FC5-859A-2B423F7DE676}" presName="sibTrans" presStyleCnt="0"/>
      <dgm:spPr/>
    </dgm:pt>
    <dgm:pt modelId="{54A567CF-BEBC-4A19-9933-F0916A3D1C4B}" type="pres">
      <dgm:prSet presAssocID="{04BB35A6-4EF9-465F-888B-055A6B7A9121}" presName="compNode" presStyleCnt="0"/>
      <dgm:spPr/>
    </dgm:pt>
    <dgm:pt modelId="{E92D1035-ADCF-4DC4-8CEC-5E5F18496BB1}" type="pres">
      <dgm:prSet presAssocID="{04BB35A6-4EF9-465F-888B-055A6B7A9121}" presName="bgRect" presStyleLbl="bgShp" presStyleIdx="2" presStyleCnt="4"/>
      <dgm:spPr/>
    </dgm:pt>
    <dgm:pt modelId="{A93AF9E6-9CD2-4E49-8550-F7DE0CA5CF0C}" type="pres">
      <dgm:prSet presAssocID="{04BB35A6-4EF9-465F-888B-055A6B7A91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BE8E0260-AB71-4873-B273-BC6C8376D9B3}" type="pres">
      <dgm:prSet presAssocID="{04BB35A6-4EF9-465F-888B-055A6B7A9121}" presName="spaceRect" presStyleCnt="0"/>
      <dgm:spPr/>
    </dgm:pt>
    <dgm:pt modelId="{07DD3DC3-2E32-4CFA-9B38-6BD043C96667}" type="pres">
      <dgm:prSet presAssocID="{04BB35A6-4EF9-465F-888B-055A6B7A9121}" presName="parTx" presStyleLbl="revTx" presStyleIdx="2" presStyleCnt="4">
        <dgm:presLayoutVars>
          <dgm:chMax val="0"/>
          <dgm:chPref val="0"/>
        </dgm:presLayoutVars>
      </dgm:prSet>
      <dgm:spPr/>
    </dgm:pt>
    <dgm:pt modelId="{FDE59BE8-458A-465A-82AA-8E16A1064106}" type="pres">
      <dgm:prSet presAssocID="{486FF2C7-A7AA-46FB-891D-E631A19A975A}" presName="sibTrans" presStyleCnt="0"/>
      <dgm:spPr/>
    </dgm:pt>
    <dgm:pt modelId="{AA823E26-0C65-4F6F-A79B-506C4D035B8A}" type="pres">
      <dgm:prSet presAssocID="{8D5C2393-1010-45C0-B94B-8580CBFE03F2}" presName="compNode" presStyleCnt="0"/>
      <dgm:spPr/>
    </dgm:pt>
    <dgm:pt modelId="{E35F478B-864A-4DEC-B990-065343693C15}" type="pres">
      <dgm:prSet presAssocID="{8D5C2393-1010-45C0-B94B-8580CBFE03F2}" presName="bgRect" presStyleLbl="bgShp" presStyleIdx="3" presStyleCnt="4"/>
      <dgm:spPr/>
    </dgm:pt>
    <dgm:pt modelId="{0DEC5A31-542E-4839-815E-F4F584E568B3}" type="pres">
      <dgm:prSet presAssocID="{8D5C2393-1010-45C0-B94B-8580CBFE03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FE23DC6D-4F2E-48A4-9AB5-FD6D9401EBEA}" type="pres">
      <dgm:prSet presAssocID="{8D5C2393-1010-45C0-B94B-8580CBFE03F2}" presName="spaceRect" presStyleCnt="0"/>
      <dgm:spPr/>
    </dgm:pt>
    <dgm:pt modelId="{A5FB13EE-7B42-4410-9CEF-CFA01FCFEFE4}" type="pres">
      <dgm:prSet presAssocID="{8D5C2393-1010-45C0-B94B-8580CBFE03F2}" presName="parTx" presStyleLbl="revTx" presStyleIdx="3" presStyleCnt="4">
        <dgm:presLayoutVars>
          <dgm:chMax val="0"/>
          <dgm:chPref val="0"/>
        </dgm:presLayoutVars>
      </dgm:prSet>
      <dgm:spPr/>
    </dgm:pt>
  </dgm:ptLst>
  <dgm:cxnLst>
    <dgm:cxn modelId="{39CCE518-CC2A-492A-8F91-9E268AEE8A43}" srcId="{BD50AF04-59C8-4C3E-A7FF-A475143BCF14}" destId="{DB135E01-9C81-4FF5-8726-521D377405DE}" srcOrd="0" destOrd="0" parTransId="{E26CD731-AED9-4F65-8C54-5D8D86089F7B}" sibTransId="{211CF801-DA6B-4E35-95F5-D60C46C8FA0C}"/>
    <dgm:cxn modelId="{6CA7A824-E24B-45AE-AC7F-12C5945FFF69}" srcId="{BD50AF04-59C8-4C3E-A7FF-A475143BCF14}" destId="{8D7F8C3B-D1D0-44B9-99DC-FD65738EECE6}" srcOrd="1" destOrd="0" parTransId="{BB864BB0-9D3A-4BFD-A1DB-AC9E503D4135}" sibTransId="{C1A3DC21-0F9E-4FC5-859A-2B423F7DE676}"/>
    <dgm:cxn modelId="{4CB55E3D-968C-45F3-A75A-C66A4567FE4F}" type="presOf" srcId="{DB135E01-9C81-4FF5-8726-521D377405DE}" destId="{ADAD1D47-2078-4613-9114-DEA5E12C3C06}" srcOrd="0" destOrd="0" presId="urn:microsoft.com/office/officeart/2018/2/layout/IconVerticalSolidList"/>
    <dgm:cxn modelId="{EAC9AC7A-4D6E-44D4-982D-517147302785}" type="presOf" srcId="{8D5C2393-1010-45C0-B94B-8580CBFE03F2}" destId="{A5FB13EE-7B42-4410-9CEF-CFA01FCFEFE4}" srcOrd="0" destOrd="0" presId="urn:microsoft.com/office/officeart/2018/2/layout/IconVerticalSolidList"/>
    <dgm:cxn modelId="{310617A3-C6A7-4A24-96DD-81FCBD52275F}" type="presOf" srcId="{04BB35A6-4EF9-465F-888B-055A6B7A9121}" destId="{07DD3DC3-2E32-4CFA-9B38-6BD043C96667}" srcOrd="0" destOrd="0" presId="urn:microsoft.com/office/officeart/2018/2/layout/IconVerticalSolidList"/>
    <dgm:cxn modelId="{11A317A7-4D94-4A0D-81E9-047DE1159108}" srcId="{BD50AF04-59C8-4C3E-A7FF-A475143BCF14}" destId="{8D5C2393-1010-45C0-B94B-8580CBFE03F2}" srcOrd="3" destOrd="0" parTransId="{26B4A006-41CB-4443-A541-CD8BA2EEFFE3}" sibTransId="{C3B9F18B-62A1-40A3-BD25-6321016F0BA3}"/>
    <dgm:cxn modelId="{121BA3B8-E656-4672-A511-C5BB3F5288CF}" type="presOf" srcId="{8D7F8C3B-D1D0-44B9-99DC-FD65738EECE6}" destId="{C2CAC178-88DB-4127-9537-178D4C3657C9}" srcOrd="0" destOrd="0" presId="urn:microsoft.com/office/officeart/2018/2/layout/IconVerticalSolidList"/>
    <dgm:cxn modelId="{52DC64C3-49E2-4D3C-9066-957CDD16971F}" type="presOf" srcId="{BD50AF04-59C8-4C3E-A7FF-A475143BCF14}" destId="{BCFD83AF-D8A2-4AF2-8299-3087904DBDD9}" srcOrd="0" destOrd="0" presId="urn:microsoft.com/office/officeart/2018/2/layout/IconVerticalSolidList"/>
    <dgm:cxn modelId="{42F135DF-DE77-42E3-890E-5AE9823E920F}" srcId="{BD50AF04-59C8-4C3E-A7FF-A475143BCF14}" destId="{04BB35A6-4EF9-465F-888B-055A6B7A9121}" srcOrd="2" destOrd="0" parTransId="{42C0EA08-8F29-49F6-B15C-5470FF0FCD05}" sibTransId="{486FF2C7-A7AA-46FB-891D-E631A19A975A}"/>
    <dgm:cxn modelId="{B32496F9-11D8-4176-BA5C-831D20178095}" type="presParOf" srcId="{BCFD83AF-D8A2-4AF2-8299-3087904DBDD9}" destId="{BCF53E70-3153-4658-9072-4CF5132A327B}" srcOrd="0" destOrd="0" presId="urn:microsoft.com/office/officeart/2018/2/layout/IconVerticalSolidList"/>
    <dgm:cxn modelId="{32368795-B757-49B8-BA7B-17B7BDA8C421}" type="presParOf" srcId="{BCF53E70-3153-4658-9072-4CF5132A327B}" destId="{E2381F78-EE17-4AFA-8F6A-F877F9036B19}" srcOrd="0" destOrd="0" presId="urn:microsoft.com/office/officeart/2018/2/layout/IconVerticalSolidList"/>
    <dgm:cxn modelId="{B5C4063E-B67E-438C-B550-671D67BD73AB}" type="presParOf" srcId="{BCF53E70-3153-4658-9072-4CF5132A327B}" destId="{FCF61CA2-8259-420E-8288-4487ABC36719}" srcOrd="1" destOrd="0" presId="urn:microsoft.com/office/officeart/2018/2/layout/IconVerticalSolidList"/>
    <dgm:cxn modelId="{A2ED52F5-35DD-46BA-9727-6AA3CDC6EEE0}" type="presParOf" srcId="{BCF53E70-3153-4658-9072-4CF5132A327B}" destId="{7EB84713-797A-471A-9AD3-9C4345497143}" srcOrd="2" destOrd="0" presId="urn:microsoft.com/office/officeart/2018/2/layout/IconVerticalSolidList"/>
    <dgm:cxn modelId="{C245926C-28F5-418E-9F80-EDDF8B93127F}" type="presParOf" srcId="{BCF53E70-3153-4658-9072-4CF5132A327B}" destId="{ADAD1D47-2078-4613-9114-DEA5E12C3C06}" srcOrd="3" destOrd="0" presId="urn:microsoft.com/office/officeart/2018/2/layout/IconVerticalSolidList"/>
    <dgm:cxn modelId="{B1E579A3-5119-48E6-BDB3-54D8CA940BE9}" type="presParOf" srcId="{BCFD83AF-D8A2-4AF2-8299-3087904DBDD9}" destId="{324860FA-3452-4A2C-86A8-F0F8ADF298DF}" srcOrd="1" destOrd="0" presId="urn:microsoft.com/office/officeart/2018/2/layout/IconVerticalSolidList"/>
    <dgm:cxn modelId="{084F43AC-FFD4-488E-9410-683A1670F24D}" type="presParOf" srcId="{BCFD83AF-D8A2-4AF2-8299-3087904DBDD9}" destId="{2FB4D1D7-5973-4419-AE6E-2BCC9F6A6CA0}" srcOrd="2" destOrd="0" presId="urn:microsoft.com/office/officeart/2018/2/layout/IconVerticalSolidList"/>
    <dgm:cxn modelId="{993256CE-2619-451F-BAE7-3EF474A54698}" type="presParOf" srcId="{2FB4D1D7-5973-4419-AE6E-2BCC9F6A6CA0}" destId="{19908207-3AE0-43EF-AC8F-EC739DD54431}" srcOrd="0" destOrd="0" presId="urn:microsoft.com/office/officeart/2018/2/layout/IconVerticalSolidList"/>
    <dgm:cxn modelId="{67E8739A-8B19-40E5-8583-CE0E093E9873}" type="presParOf" srcId="{2FB4D1D7-5973-4419-AE6E-2BCC9F6A6CA0}" destId="{AFC2EDA5-B4F5-4359-900B-4A76CD17B284}" srcOrd="1" destOrd="0" presId="urn:microsoft.com/office/officeart/2018/2/layout/IconVerticalSolidList"/>
    <dgm:cxn modelId="{69AEE6FD-3F24-4603-A7BB-807C4973E704}" type="presParOf" srcId="{2FB4D1D7-5973-4419-AE6E-2BCC9F6A6CA0}" destId="{ADA6B84F-682E-414C-8A8D-7A3B6D8376E7}" srcOrd="2" destOrd="0" presId="urn:microsoft.com/office/officeart/2018/2/layout/IconVerticalSolidList"/>
    <dgm:cxn modelId="{EA3D5748-4CFD-45D1-B4C2-8A603E400708}" type="presParOf" srcId="{2FB4D1D7-5973-4419-AE6E-2BCC9F6A6CA0}" destId="{C2CAC178-88DB-4127-9537-178D4C3657C9}" srcOrd="3" destOrd="0" presId="urn:microsoft.com/office/officeart/2018/2/layout/IconVerticalSolidList"/>
    <dgm:cxn modelId="{E3545B37-BC9A-42BA-BBA5-0FA91107CAE1}" type="presParOf" srcId="{BCFD83AF-D8A2-4AF2-8299-3087904DBDD9}" destId="{5CFCAD4C-BC2B-4443-95E2-D08026B413F8}" srcOrd="3" destOrd="0" presId="urn:microsoft.com/office/officeart/2018/2/layout/IconVerticalSolidList"/>
    <dgm:cxn modelId="{42C6F3AB-4444-46D4-9339-E5C0EB81FF6E}" type="presParOf" srcId="{BCFD83AF-D8A2-4AF2-8299-3087904DBDD9}" destId="{54A567CF-BEBC-4A19-9933-F0916A3D1C4B}" srcOrd="4" destOrd="0" presId="urn:microsoft.com/office/officeart/2018/2/layout/IconVerticalSolidList"/>
    <dgm:cxn modelId="{98758951-93B7-4D41-8BEC-6F716248D1C0}" type="presParOf" srcId="{54A567CF-BEBC-4A19-9933-F0916A3D1C4B}" destId="{E92D1035-ADCF-4DC4-8CEC-5E5F18496BB1}" srcOrd="0" destOrd="0" presId="urn:microsoft.com/office/officeart/2018/2/layout/IconVerticalSolidList"/>
    <dgm:cxn modelId="{1541CABF-21BD-47A8-9CF5-11E96BE6428F}" type="presParOf" srcId="{54A567CF-BEBC-4A19-9933-F0916A3D1C4B}" destId="{A93AF9E6-9CD2-4E49-8550-F7DE0CA5CF0C}" srcOrd="1" destOrd="0" presId="urn:microsoft.com/office/officeart/2018/2/layout/IconVerticalSolidList"/>
    <dgm:cxn modelId="{3FEF0293-94C0-44E8-932B-27E40A04ECAA}" type="presParOf" srcId="{54A567CF-BEBC-4A19-9933-F0916A3D1C4B}" destId="{BE8E0260-AB71-4873-B273-BC6C8376D9B3}" srcOrd="2" destOrd="0" presId="urn:microsoft.com/office/officeart/2018/2/layout/IconVerticalSolidList"/>
    <dgm:cxn modelId="{AFEFEE14-8E91-4A92-B6BE-FED9C207E105}" type="presParOf" srcId="{54A567CF-BEBC-4A19-9933-F0916A3D1C4B}" destId="{07DD3DC3-2E32-4CFA-9B38-6BD043C96667}" srcOrd="3" destOrd="0" presId="urn:microsoft.com/office/officeart/2018/2/layout/IconVerticalSolidList"/>
    <dgm:cxn modelId="{7C2CE01C-2CCC-4B85-BCEB-26B9D93E5530}" type="presParOf" srcId="{BCFD83AF-D8A2-4AF2-8299-3087904DBDD9}" destId="{FDE59BE8-458A-465A-82AA-8E16A1064106}" srcOrd="5" destOrd="0" presId="urn:microsoft.com/office/officeart/2018/2/layout/IconVerticalSolidList"/>
    <dgm:cxn modelId="{B06C7F4F-11A0-4E22-8002-20D6EA445786}" type="presParOf" srcId="{BCFD83AF-D8A2-4AF2-8299-3087904DBDD9}" destId="{AA823E26-0C65-4F6F-A79B-506C4D035B8A}" srcOrd="6" destOrd="0" presId="urn:microsoft.com/office/officeart/2018/2/layout/IconVerticalSolidList"/>
    <dgm:cxn modelId="{74B6DDE8-A365-40BB-801B-633F29BB1358}" type="presParOf" srcId="{AA823E26-0C65-4F6F-A79B-506C4D035B8A}" destId="{E35F478B-864A-4DEC-B990-065343693C15}" srcOrd="0" destOrd="0" presId="urn:microsoft.com/office/officeart/2018/2/layout/IconVerticalSolidList"/>
    <dgm:cxn modelId="{2A24B5B5-D872-4E1A-B8BA-0EC4464FA50C}" type="presParOf" srcId="{AA823E26-0C65-4F6F-A79B-506C4D035B8A}" destId="{0DEC5A31-542E-4839-815E-F4F584E568B3}" srcOrd="1" destOrd="0" presId="urn:microsoft.com/office/officeart/2018/2/layout/IconVerticalSolidList"/>
    <dgm:cxn modelId="{E6D6D575-F298-46D7-8D4B-326C7B21AC7B}" type="presParOf" srcId="{AA823E26-0C65-4F6F-A79B-506C4D035B8A}" destId="{FE23DC6D-4F2E-48A4-9AB5-FD6D9401EBEA}" srcOrd="2" destOrd="0" presId="urn:microsoft.com/office/officeart/2018/2/layout/IconVerticalSolidList"/>
    <dgm:cxn modelId="{AD271931-D3CE-4F30-946D-A396242BCC26}" type="presParOf" srcId="{AA823E26-0C65-4F6F-A79B-506C4D035B8A}" destId="{A5FB13EE-7B42-4410-9CEF-CFA01FCFEF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E5CEFD-E0C4-4823-8005-4E0331AE429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71DC2E5D-7C67-408A-9843-638B3E13725C}">
      <dgm:prSet/>
      <dgm:spPr/>
      <dgm:t>
        <a:bodyPr/>
        <a:lstStyle/>
        <a:p>
          <a:r>
            <a:rPr lang="en-GB"/>
            <a:t>If this was to happen again, I would try and identify it as I did on this occasion. I now have an understanding on how to prevent it as I can talk to all the young people about boundaries. It is important that as a team we work together to make it clear to young people about people’s personal space and their own boundaries so that an incident like this does not happen again. </a:t>
          </a:r>
          <a:endParaRPr lang="en-US"/>
        </a:p>
      </dgm:t>
    </dgm:pt>
    <dgm:pt modelId="{720BABE5-248B-4423-9E58-66D4B5EF5838}" type="parTrans" cxnId="{5FCBD531-9663-46F9-A51E-84C307067BD9}">
      <dgm:prSet/>
      <dgm:spPr/>
      <dgm:t>
        <a:bodyPr/>
        <a:lstStyle/>
        <a:p>
          <a:endParaRPr lang="en-US"/>
        </a:p>
      </dgm:t>
    </dgm:pt>
    <dgm:pt modelId="{3BF7A813-9287-454D-801F-B31BD8633A1B}" type="sibTrans" cxnId="{5FCBD531-9663-46F9-A51E-84C307067BD9}">
      <dgm:prSet phldrT="1" phldr="0"/>
      <dgm:spPr/>
      <dgm:t>
        <a:bodyPr/>
        <a:lstStyle/>
        <a:p>
          <a:r>
            <a:rPr lang="en-US"/>
            <a:t>1</a:t>
          </a:r>
        </a:p>
      </dgm:t>
    </dgm:pt>
    <dgm:pt modelId="{A2543E0A-0188-40A4-8D1D-3E5992C32D02}">
      <dgm:prSet/>
      <dgm:spPr/>
      <dgm:t>
        <a:bodyPr/>
        <a:lstStyle/>
        <a:p>
          <a:r>
            <a:rPr lang="en-GB" dirty="0"/>
            <a:t>Also I think it is important to speak to the boys involved as they are at that stage of going though adolescents, they may need a one to one chat about coping with new feelings. </a:t>
          </a:r>
          <a:endParaRPr lang="en-US" dirty="0"/>
        </a:p>
      </dgm:t>
    </dgm:pt>
    <dgm:pt modelId="{A6E6DB47-C3C6-42EE-8AA3-86C960C05113}" type="parTrans" cxnId="{8167515D-D33B-4281-B6CC-429A34861304}">
      <dgm:prSet/>
      <dgm:spPr/>
      <dgm:t>
        <a:bodyPr/>
        <a:lstStyle/>
        <a:p>
          <a:endParaRPr lang="en-US"/>
        </a:p>
      </dgm:t>
    </dgm:pt>
    <dgm:pt modelId="{6448C520-C966-40C4-B1CA-3C09F81DF22D}" type="sibTrans" cxnId="{8167515D-D33B-4281-B6CC-429A34861304}">
      <dgm:prSet phldrT="2" phldr="0"/>
      <dgm:spPr/>
      <dgm:t>
        <a:bodyPr/>
        <a:lstStyle/>
        <a:p>
          <a:r>
            <a:rPr lang="en-US"/>
            <a:t>2</a:t>
          </a:r>
        </a:p>
      </dgm:t>
    </dgm:pt>
    <dgm:pt modelId="{79CCD11B-142C-493D-B67E-E63FE5016028}">
      <dgm:prSet/>
      <dgm:spPr/>
      <dgm:t>
        <a:bodyPr/>
        <a:lstStyle/>
        <a:p>
          <a:r>
            <a:rPr lang="en-GB"/>
            <a:t>I am also going follow up on the situation and see how that young person is now.</a:t>
          </a:r>
          <a:endParaRPr lang="en-US"/>
        </a:p>
      </dgm:t>
    </dgm:pt>
    <dgm:pt modelId="{1188B531-681A-4B89-B937-3209833683AF}" type="parTrans" cxnId="{A46CA828-A010-4FE5-A6D6-ABDBF76B5FB2}">
      <dgm:prSet/>
      <dgm:spPr/>
      <dgm:t>
        <a:bodyPr/>
        <a:lstStyle/>
        <a:p>
          <a:endParaRPr lang="en-US"/>
        </a:p>
      </dgm:t>
    </dgm:pt>
    <dgm:pt modelId="{CD5FCB61-38F2-4A96-8F08-DAB88F3C45DF}" type="sibTrans" cxnId="{A46CA828-A010-4FE5-A6D6-ABDBF76B5FB2}">
      <dgm:prSet phldrT="3" phldr="0"/>
      <dgm:spPr/>
      <dgm:t>
        <a:bodyPr/>
        <a:lstStyle/>
        <a:p>
          <a:endParaRPr lang="en-US"/>
        </a:p>
      </dgm:t>
    </dgm:pt>
    <dgm:pt modelId="{85E1C0AC-985A-404B-B615-18A467B1B637}" type="pres">
      <dgm:prSet presAssocID="{6BE5CEFD-E0C4-4823-8005-4E0331AE429A}" presName="outerComposite" presStyleCnt="0">
        <dgm:presLayoutVars>
          <dgm:chMax val="5"/>
          <dgm:dir/>
          <dgm:resizeHandles val="exact"/>
        </dgm:presLayoutVars>
      </dgm:prSet>
      <dgm:spPr/>
    </dgm:pt>
    <dgm:pt modelId="{D2155016-62BE-4E89-B810-AB61E4D94865}" type="pres">
      <dgm:prSet presAssocID="{6BE5CEFD-E0C4-4823-8005-4E0331AE429A}" presName="dummyMaxCanvas" presStyleCnt="0">
        <dgm:presLayoutVars/>
      </dgm:prSet>
      <dgm:spPr/>
    </dgm:pt>
    <dgm:pt modelId="{4D83A02A-825E-44A1-ABD7-874EA814B736}" type="pres">
      <dgm:prSet presAssocID="{6BE5CEFD-E0C4-4823-8005-4E0331AE429A}" presName="ThreeNodes_1" presStyleLbl="node1" presStyleIdx="0" presStyleCnt="3">
        <dgm:presLayoutVars>
          <dgm:bulletEnabled val="1"/>
        </dgm:presLayoutVars>
      </dgm:prSet>
      <dgm:spPr/>
    </dgm:pt>
    <dgm:pt modelId="{27443CDC-7057-4643-BE4C-CF79ECE68262}" type="pres">
      <dgm:prSet presAssocID="{6BE5CEFD-E0C4-4823-8005-4E0331AE429A}" presName="ThreeNodes_2" presStyleLbl="node1" presStyleIdx="1" presStyleCnt="3">
        <dgm:presLayoutVars>
          <dgm:bulletEnabled val="1"/>
        </dgm:presLayoutVars>
      </dgm:prSet>
      <dgm:spPr/>
    </dgm:pt>
    <dgm:pt modelId="{11703D62-466E-4524-B008-C6737E960721}" type="pres">
      <dgm:prSet presAssocID="{6BE5CEFD-E0C4-4823-8005-4E0331AE429A}" presName="ThreeNodes_3" presStyleLbl="node1" presStyleIdx="2" presStyleCnt="3">
        <dgm:presLayoutVars>
          <dgm:bulletEnabled val="1"/>
        </dgm:presLayoutVars>
      </dgm:prSet>
      <dgm:spPr/>
    </dgm:pt>
    <dgm:pt modelId="{7F8E5C9D-5384-4059-8C03-8B76E4AFAD4A}" type="pres">
      <dgm:prSet presAssocID="{6BE5CEFD-E0C4-4823-8005-4E0331AE429A}" presName="ThreeConn_1-2" presStyleLbl="fgAccFollowNode1" presStyleIdx="0" presStyleCnt="2">
        <dgm:presLayoutVars>
          <dgm:bulletEnabled val="1"/>
        </dgm:presLayoutVars>
      </dgm:prSet>
      <dgm:spPr/>
    </dgm:pt>
    <dgm:pt modelId="{E4E0D093-12FB-41E1-8769-A58D8B119448}" type="pres">
      <dgm:prSet presAssocID="{6BE5CEFD-E0C4-4823-8005-4E0331AE429A}" presName="ThreeConn_2-3" presStyleLbl="fgAccFollowNode1" presStyleIdx="1" presStyleCnt="2">
        <dgm:presLayoutVars>
          <dgm:bulletEnabled val="1"/>
        </dgm:presLayoutVars>
      </dgm:prSet>
      <dgm:spPr/>
    </dgm:pt>
    <dgm:pt modelId="{D367C386-AB60-4DBD-AB3B-78C060589F9C}" type="pres">
      <dgm:prSet presAssocID="{6BE5CEFD-E0C4-4823-8005-4E0331AE429A}" presName="ThreeNodes_1_text" presStyleLbl="node1" presStyleIdx="2" presStyleCnt="3">
        <dgm:presLayoutVars>
          <dgm:bulletEnabled val="1"/>
        </dgm:presLayoutVars>
      </dgm:prSet>
      <dgm:spPr/>
    </dgm:pt>
    <dgm:pt modelId="{3EF33D06-C689-4FC6-8A39-C9A302A3989E}" type="pres">
      <dgm:prSet presAssocID="{6BE5CEFD-E0C4-4823-8005-4E0331AE429A}" presName="ThreeNodes_2_text" presStyleLbl="node1" presStyleIdx="2" presStyleCnt="3">
        <dgm:presLayoutVars>
          <dgm:bulletEnabled val="1"/>
        </dgm:presLayoutVars>
      </dgm:prSet>
      <dgm:spPr/>
    </dgm:pt>
    <dgm:pt modelId="{CD82DA39-42AD-4A17-9E97-980BF82CF33F}" type="pres">
      <dgm:prSet presAssocID="{6BE5CEFD-E0C4-4823-8005-4E0331AE429A}" presName="ThreeNodes_3_text" presStyleLbl="node1" presStyleIdx="2" presStyleCnt="3">
        <dgm:presLayoutVars>
          <dgm:bulletEnabled val="1"/>
        </dgm:presLayoutVars>
      </dgm:prSet>
      <dgm:spPr/>
    </dgm:pt>
  </dgm:ptLst>
  <dgm:cxnLst>
    <dgm:cxn modelId="{2DD85410-C163-4993-B2E3-44E8576FCE7A}" type="presOf" srcId="{A2543E0A-0188-40A4-8D1D-3E5992C32D02}" destId="{27443CDC-7057-4643-BE4C-CF79ECE68262}" srcOrd="0" destOrd="0" presId="urn:microsoft.com/office/officeart/2005/8/layout/vProcess5"/>
    <dgm:cxn modelId="{BE7C6C27-64F2-4535-B5D2-5A9897E1C6BB}" type="presOf" srcId="{79CCD11B-142C-493D-B67E-E63FE5016028}" destId="{11703D62-466E-4524-B008-C6737E960721}" srcOrd="0" destOrd="0" presId="urn:microsoft.com/office/officeart/2005/8/layout/vProcess5"/>
    <dgm:cxn modelId="{A46CA828-A010-4FE5-A6D6-ABDBF76B5FB2}" srcId="{6BE5CEFD-E0C4-4823-8005-4E0331AE429A}" destId="{79CCD11B-142C-493D-B67E-E63FE5016028}" srcOrd="2" destOrd="0" parTransId="{1188B531-681A-4B89-B937-3209833683AF}" sibTransId="{CD5FCB61-38F2-4A96-8F08-DAB88F3C45DF}"/>
    <dgm:cxn modelId="{571C572E-2314-478E-BAC5-26B400C2867A}" type="presOf" srcId="{6448C520-C966-40C4-B1CA-3C09F81DF22D}" destId="{E4E0D093-12FB-41E1-8769-A58D8B119448}" srcOrd="0" destOrd="0" presId="urn:microsoft.com/office/officeart/2005/8/layout/vProcess5"/>
    <dgm:cxn modelId="{5FCBD531-9663-46F9-A51E-84C307067BD9}" srcId="{6BE5CEFD-E0C4-4823-8005-4E0331AE429A}" destId="{71DC2E5D-7C67-408A-9843-638B3E13725C}" srcOrd="0" destOrd="0" parTransId="{720BABE5-248B-4423-9E58-66D4B5EF5838}" sibTransId="{3BF7A813-9287-454D-801F-B31BD8633A1B}"/>
    <dgm:cxn modelId="{0243FA5C-243B-4583-8C51-2352083F24DA}" type="presOf" srcId="{A2543E0A-0188-40A4-8D1D-3E5992C32D02}" destId="{3EF33D06-C689-4FC6-8A39-C9A302A3989E}" srcOrd="1" destOrd="0" presId="urn:microsoft.com/office/officeart/2005/8/layout/vProcess5"/>
    <dgm:cxn modelId="{8167515D-D33B-4281-B6CC-429A34861304}" srcId="{6BE5CEFD-E0C4-4823-8005-4E0331AE429A}" destId="{A2543E0A-0188-40A4-8D1D-3E5992C32D02}" srcOrd="1" destOrd="0" parTransId="{A6E6DB47-C3C6-42EE-8AA3-86C960C05113}" sibTransId="{6448C520-C966-40C4-B1CA-3C09F81DF22D}"/>
    <dgm:cxn modelId="{22BC3898-0806-4A57-B959-7A2C3890824C}" type="presOf" srcId="{79CCD11B-142C-493D-B67E-E63FE5016028}" destId="{CD82DA39-42AD-4A17-9E97-980BF82CF33F}" srcOrd="1" destOrd="0" presId="urn:microsoft.com/office/officeart/2005/8/layout/vProcess5"/>
    <dgm:cxn modelId="{3E2D0BA0-CD3C-4A5D-A229-CD8927B8D0BF}" type="presOf" srcId="{71DC2E5D-7C67-408A-9843-638B3E13725C}" destId="{D367C386-AB60-4DBD-AB3B-78C060589F9C}" srcOrd="1" destOrd="0" presId="urn:microsoft.com/office/officeart/2005/8/layout/vProcess5"/>
    <dgm:cxn modelId="{1E05C2A9-6EA2-45D0-8DE4-B22E49F47D5D}" type="presOf" srcId="{3BF7A813-9287-454D-801F-B31BD8633A1B}" destId="{7F8E5C9D-5384-4059-8C03-8B76E4AFAD4A}" srcOrd="0" destOrd="0" presId="urn:microsoft.com/office/officeart/2005/8/layout/vProcess5"/>
    <dgm:cxn modelId="{37F65EDF-8589-49B6-AA08-F8AE3DDAC517}" type="presOf" srcId="{6BE5CEFD-E0C4-4823-8005-4E0331AE429A}" destId="{85E1C0AC-985A-404B-B615-18A467B1B637}" srcOrd="0" destOrd="0" presId="urn:microsoft.com/office/officeart/2005/8/layout/vProcess5"/>
    <dgm:cxn modelId="{5B87D9E9-5C62-46FC-B7CF-A0BC33959131}" type="presOf" srcId="{71DC2E5D-7C67-408A-9843-638B3E13725C}" destId="{4D83A02A-825E-44A1-ABD7-874EA814B736}" srcOrd="0" destOrd="0" presId="urn:microsoft.com/office/officeart/2005/8/layout/vProcess5"/>
    <dgm:cxn modelId="{42558DE7-C635-4007-90AC-5B6849AF42C3}" type="presParOf" srcId="{85E1C0AC-985A-404B-B615-18A467B1B637}" destId="{D2155016-62BE-4E89-B810-AB61E4D94865}" srcOrd="0" destOrd="0" presId="urn:microsoft.com/office/officeart/2005/8/layout/vProcess5"/>
    <dgm:cxn modelId="{AF3F8948-F423-41DE-ABF9-D145A70E4ADB}" type="presParOf" srcId="{85E1C0AC-985A-404B-B615-18A467B1B637}" destId="{4D83A02A-825E-44A1-ABD7-874EA814B736}" srcOrd="1" destOrd="0" presId="urn:microsoft.com/office/officeart/2005/8/layout/vProcess5"/>
    <dgm:cxn modelId="{CBFABE14-5EB7-449F-8BCF-784E0F67100B}" type="presParOf" srcId="{85E1C0AC-985A-404B-B615-18A467B1B637}" destId="{27443CDC-7057-4643-BE4C-CF79ECE68262}" srcOrd="2" destOrd="0" presId="urn:microsoft.com/office/officeart/2005/8/layout/vProcess5"/>
    <dgm:cxn modelId="{AF1B6D38-9387-4E42-B16C-38EDFBD37294}" type="presParOf" srcId="{85E1C0AC-985A-404B-B615-18A467B1B637}" destId="{11703D62-466E-4524-B008-C6737E960721}" srcOrd="3" destOrd="0" presId="urn:microsoft.com/office/officeart/2005/8/layout/vProcess5"/>
    <dgm:cxn modelId="{90712FD2-70CF-4C77-945E-8F43A86900CA}" type="presParOf" srcId="{85E1C0AC-985A-404B-B615-18A467B1B637}" destId="{7F8E5C9D-5384-4059-8C03-8B76E4AFAD4A}" srcOrd="4" destOrd="0" presId="urn:microsoft.com/office/officeart/2005/8/layout/vProcess5"/>
    <dgm:cxn modelId="{A2793E5A-AE35-4404-A9A8-AE42E6F1DA65}" type="presParOf" srcId="{85E1C0AC-985A-404B-B615-18A467B1B637}" destId="{E4E0D093-12FB-41E1-8769-A58D8B119448}" srcOrd="5" destOrd="0" presId="urn:microsoft.com/office/officeart/2005/8/layout/vProcess5"/>
    <dgm:cxn modelId="{F0056B6C-AB8C-44EF-B707-6F4A7ACA68A2}" type="presParOf" srcId="{85E1C0AC-985A-404B-B615-18A467B1B637}" destId="{D367C386-AB60-4DBD-AB3B-78C060589F9C}" srcOrd="6" destOrd="0" presId="urn:microsoft.com/office/officeart/2005/8/layout/vProcess5"/>
    <dgm:cxn modelId="{0633630B-E7BA-4470-8EA0-242A055B8FCB}" type="presParOf" srcId="{85E1C0AC-985A-404B-B615-18A467B1B637}" destId="{3EF33D06-C689-4FC6-8A39-C9A302A3989E}" srcOrd="7" destOrd="0" presId="urn:microsoft.com/office/officeart/2005/8/layout/vProcess5"/>
    <dgm:cxn modelId="{97C6EAAA-02BD-4AF8-9DD9-A6D9085C049E}" type="presParOf" srcId="{85E1C0AC-985A-404B-B615-18A467B1B637}" destId="{CD82DA39-42AD-4A17-9E97-980BF82CF33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81F78-EE17-4AFA-8F6A-F877F9036B19}">
      <dsp:nvSpPr>
        <dsp:cNvPr id="0" name=""/>
        <dsp:cNvSpPr/>
      </dsp:nvSpPr>
      <dsp:spPr>
        <a:xfrm>
          <a:off x="0" y="1765"/>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61CA2-8259-420E-8288-4487ABC36719}">
      <dsp:nvSpPr>
        <dsp:cNvPr id="0" name=""/>
        <dsp:cNvSpPr/>
      </dsp:nvSpPr>
      <dsp:spPr>
        <a:xfrm>
          <a:off x="270618" y="203051"/>
          <a:ext cx="492033" cy="4920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AD1D47-2078-4613-9114-DEA5E12C3C06}">
      <dsp:nvSpPr>
        <dsp:cNvPr id="0" name=""/>
        <dsp:cNvSpPr/>
      </dsp:nvSpPr>
      <dsp:spPr>
        <a:xfrm>
          <a:off x="1033270" y="1765"/>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755650">
            <a:lnSpc>
              <a:spcPct val="90000"/>
            </a:lnSpc>
            <a:spcBef>
              <a:spcPct val="0"/>
            </a:spcBef>
            <a:spcAft>
              <a:spcPct val="35000"/>
            </a:spcAft>
            <a:buNone/>
          </a:pPr>
          <a:r>
            <a:rPr lang="en-GB" sz="1700" kern="1200"/>
            <a:t>During the time of this incident I felt curious as to what was occurring which is why I set out to find what was wrong. I could sense that something was wrong as working in an environment with young people you realise change of characteristics quickly. </a:t>
          </a:r>
          <a:endParaRPr lang="en-US" sz="1700" kern="1200"/>
        </a:p>
      </dsp:txBody>
      <dsp:txXfrm>
        <a:off x="1033270" y="1765"/>
        <a:ext cx="9482329" cy="894606"/>
      </dsp:txXfrm>
    </dsp:sp>
    <dsp:sp modelId="{19908207-3AE0-43EF-AC8F-EC739DD54431}">
      <dsp:nvSpPr>
        <dsp:cNvPr id="0" name=""/>
        <dsp:cNvSpPr/>
      </dsp:nvSpPr>
      <dsp:spPr>
        <a:xfrm>
          <a:off x="0" y="1120023"/>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2EDA5-B4F5-4359-900B-4A76CD17B284}">
      <dsp:nvSpPr>
        <dsp:cNvPr id="0" name=""/>
        <dsp:cNvSpPr/>
      </dsp:nvSpPr>
      <dsp:spPr>
        <a:xfrm>
          <a:off x="270618" y="1321309"/>
          <a:ext cx="492033" cy="4920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CAC178-88DB-4127-9537-178D4C3657C9}">
      <dsp:nvSpPr>
        <dsp:cNvPr id="0" name=""/>
        <dsp:cNvSpPr/>
      </dsp:nvSpPr>
      <dsp:spPr>
        <a:xfrm>
          <a:off x="1033270" y="1120023"/>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755650">
            <a:lnSpc>
              <a:spcPct val="90000"/>
            </a:lnSpc>
            <a:spcBef>
              <a:spcPct val="0"/>
            </a:spcBef>
            <a:spcAft>
              <a:spcPct val="35000"/>
            </a:spcAft>
            <a:buNone/>
          </a:pPr>
          <a:r>
            <a:rPr lang="en-GB" sz="1700" kern="1200"/>
            <a:t>When listening to the young person in the bathroom I instantly thought it was a safeguarding issue because the other young people had tried physically groping this young person which is a criminal offence.</a:t>
          </a:r>
          <a:endParaRPr lang="en-US" sz="1700" kern="1200"/>
        </a:p>
      </dsp:txBody>
      <dsp:txXfrm>
        <a:off x="1033270" y="1120023"/>
        <a:ext cx="9482329" cy="894606"/>
      </dsp:txXfrm>
    </dsp:sp>
    <dsp:sp modelId="{E92D1035-ADCF-4DC4-8CEC-5E5F18496BB1}">
      <dsp:nvSpPr>
        <dsp:cNvPr id="0" name=""/>
        <dsp:cNvSpPr/>
      </dsp:nvSpPr>
      <dsp:spPr>
        <a:xfrm>
          <a:off x="0" y="2238281"/>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AF9E6-9CD2-4E49-8550-F7DE0CA5CF0C}">
      <dsp:nvSpPr>
        <dsp:cNvPr id="0" name=""/>
        <dsp:cNvSpPr/>
      </dsp:nvSpPr>
      <dsp:spPr>
        <a:xfrm>
          <a:off x="270618" y="2439568"/>
          <a:ext cx="492033" cy="4920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DD3DC3-2E32-4CFA-9B38-6BD043C96667}">
      <dsp:nvSpPr>
        <dsp:cNvPr id="0" name=""/>
        <dsp:cNvSpPr/>
      </dsp:nvSpPr>
      <dsp:spPr>
        <a:xfrm>
          <a:off x="1033270" y="2238281"/>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755650">
            <a:lnSpc>
              <a:spcPct val="90000"/>
            </a:lnSpc>
            <a:spcBef>
              <a:spcPct val="0"/>
            </a:spcBef>
            <a:spcAft>
              <a:spcPct val="35000"/>
            </a:spcAft>
            <a:buNone/>
          </a:pPr>
          <a:r>
            <a:rPr lang="en-GB" sz="1700" kern="1200"/>
            <a:t>The first thought that came into my head after our conversation is that I could not handle this situation on my own, for that reason I got my senior youth worker to help. I believed that this was a serious incident and that it had to be dealt with quickly. I was glad that this young person spoke to be about the incident as all young people are entitled to have personal support and advice. (WAG, 2007)</a:t>
          </a:r>
          <a:endParaRPr lang="en-US" sz="1700" kern="1200"/>
        </a:p>
      </dsp:txBody>
      <dsp:txXfrm>
        <a:off x="1033270" y="2238281"/>
        <a:ext cx="9482329" cy="894606"/>
      </dsp:txXfrm>
    </dsp:sp>
    <dsp:sp modelId="{E35F478B-864A-4DEC-B990-065343693C15}">
      <dsp:nvSpPr>
        <dsp:cNvPr id="0" name=""/>
        <dsp:cNvSpPr/>
      </dsp:nvSpPr>
      <dsp:spPr>
        <a:xfrm>
          <a:off x="0" y="3356540"/>
          <a:ext cx="10515600" cy="8946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C5A31-542E-4839-815E-F4F584E568B3}">
      <dsp:nvSpPr>
        <dsp:cNvPr id="0" name=""/>
        <dsp:cNvSpPr/>
      </dsp:nvSpPr>
      <dsp:spPr>
        <a:xfrm>
          <a:off x="270618" y="3557826"/>
          <a:ext cx="492033" cy="4920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B13EE-7B42-4410-9CEF-CFA01FCFEFE4}">
      <dsp:nvSpPr>
        <dsp:cNvPr id="0" name=""/>
        <dsp:cNvSpPr/>
      </dsp:nvSpPr>
      <dsp:spPr>
        <a:xfrm>
          <a:off x="1033270" y="3356540"/>
          <a:ext cx="9482329" cy="894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679" tIns="94679" rIns="94679" bIns="94679" numCol="1" spcCol="1270" anchor="ctr" anchorCtr="0">
          <a:noAutofit/>
        </a:bodyPr>
        <a:lstStyle/>
        <a:p>
          <a:pPr marL="0" lvl="0" indent="0" algn="l" defTabSz="755650">
            <a:lnSpc>
              <a:spcPct val="90000"/>
            </a:lnSpc>
            <a:spcBef>
              <a:spcPct val="0"/>
            </a:spcBef>
            <a:spcAft>
              <a:spcPct val="35000"/>
            </a:spcAft>
            <a:buNone/>
          </a:pPr>
          <a:r>
            <a:rPr lang="en-GB" sz="1700" kern="1200"/>
            <a:t>By knowing about Johari's window I looked at the situation in my view and the other individuals that were involved views. Which made me think about how they were all feeling as well as my feelings. </a:t>
          </a:r>
          <a:endParaRPr lang="en-US" sz="1700" kern="1200"/>
        </a:p>
      </dsp:txBody>
      <dsp:txXfrm>
        <a:off x="1033270" y="3356540"/>
        <a:ext cx="9482329" cy="8946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3A02A-825E-44A1-ABD7-874EA814B736}">
      <dsp:nvSpPr>
        <dsp:cNvPr id="0" name=""/>
        <dsp:cNvSpPr/>
      </dsp:nvSpPr>
      <dsp:spPr>
        <a:xfrm>
          <a:off x="0" y="0"/>
          <a:ext cx="9278488" cy="10846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If this was to happen again, I would try and identify it as I did on this occasion. I now have an understanding on how to prevent it as I can talk to all the young people about boundaries. It is important that as a team we work together to make it clear to young people about people’s personal space and their own boundaries so that an incident like this does not happen again. </a:t>
          </a:r>
          <a:endParaRPr lang="en-US" sz="2000" kern="1200"/>
        </a:p>
      </dsp:txBody>
      <dsp:txXfrm>
        <a:off x="31769" y="31769"/>
        <a:ext cx="8108053" cy="1021123"/>
      </dsp:txXfrm>
    </dsp:sp>
    <dsp:sp modelId="{27443CDC-7057-4643-BE4C-CF79ECE68262}">
      <dsp:nvSpPr>
        <dsp:cNvPr id="0" name=""/>
        <dsp:cNvSpPr/>
      </dsp:nvSpPr>
      <dsp:spPr>
        <a:xfrm>
          <a:off x="818690" y="1265437"/>
          <a:ext cx="9278488" cy="108466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Also I think it is important to speak to the boys involved as they are at that stage of going though adolescents, they may need a one to one chat about coping with new feelings. </a:t>
          </a:r>
          <a:endParaRPr lang="en-US" sz="2000" kern="1200" dirty="0"/>
        </a:p>
      </dsp:txBody>
      <dsp:txXfrm>
        <a:off x="850459" y="1297206"/>
        <a:ext cx="7691230" cy="1021123"/>
      </dsp:txXfrm>
    </dsp:sp>
    <dsp:sp modelId="{11703D62-466E-4524-B008-C6737E960721}">
      <dsp:nvSpPr>
        <dsp:cNvPr id="0" name=""/>
        <dsp:cNvSpPr/>
      </dsp:nvSpPr>
      <dsp:spPr>
        <a:xfrm>
          <a:off x="1637380" y="2530875"/>
          <a:ext cx="9278488" cy="108466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 am also going follow up on the situation and see how that young person is now.</a:t>
          </a:r>
          <a:endParaRPr lang="en-US" sz="2000" kern="1200"/>
        </a:p>
      </dsp:txBody>
      <dsp:txXfrm>
        <a:off x="1669149" y="2562644"/>
        <a:ext cx="7691230" cy="1021123"/>
      </dsp:txXfrm>
    </dsp:sp>
    <dsp:sp modelId="{7F8E5C9D-5384-4059-8C03-8B76E4AFAD4A}">
      <dsp:nvSpPr>
        <dsp:cNvPr id="0" name=""/>
        <dsp:cNvSpPr/>
      </dsp:nvSpPr>
      <dsp:spPr>
        <a:xfrm>
          <a:off x="8573458" y="822534"/>
          <a:ext cx="705029" cy="70502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a:t>1</a:t>
          </a:r>
        </a:p>
      </dsp:txBody>
      <dsp:txXfrm>
        <a:off x="8732090" y="822534"/>
        <a:ext cx="387765" cy="530534"/>
      </dsp:txXfrm>
    </dsp:sp>
    <dsp:sp modelId="{E4E0D093-12FB-41E1-8769-A58D8B119448}">
      <dsp:nvSpPr>
        <dsp:cNvPr id="0" name=""/>
        <dsp:cNvSpPr/>
      </dsp:nvSpPr>
      <dsp:spPr>
        <a:xfrm>
          <a:off x="9392149" y="2080741"/>
          <a:ext cx="705029" cy="70502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a:t>2</a:t>
          </a:r>
        </a:p>
      </dsp:txBody>
      <dsp:txXfrm>
        <a:off x="9550781" y="2080741"/>
        <a:ext cx="387765" cy="5305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83868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79474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9116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16255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2435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8781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900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263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75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37925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3/23/2020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62074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3/23/2020</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54871905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25" r:id="rId6"/>
    <p:sldLayoutId id="2147483721" r:id="rId7"/>
    <p:sldLayoutId id="2147483722" r:id="rId8"/>
    <p:sldLayoutId id="2147483723" r:id="rId9"/>
    <p:sldLayoutId id="2147483724" r:id="rId10"/>
    <p:sldLayoutId id="214748372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hyperlink" Target="https://dera.ioe.ac.uk/19353/1/140221-national-youth-work-strategy-en.pdf.%20Last%20accessed%2018/01/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51D536C-693D-4911-B3E3-277E6CA0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ACC7FC-0DA0-46D9-BEDF-149E4AB32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B896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026867-03FB-4D70-9DA0-C80E462FBDFA}"/>
              </a:ext>
            </a:extLst>
          </p:cNvPr>
          <p:cNvPicPr>
            <a:picLocks noChangeAspect="1"/>
          </p:cNvPicPr>
          <p:nvPr/>
        </p:nvPicPr>
        <p:blipFill rotWithShape="1">
          <a:blip r:embed="rId2">
            <a:duotone>
              <a:schemeClr val="accent1">
                <a:shade val="45000"/>
                <a:satMod val="135000"/>
              </a:schemeClr>
              <a:prstClr val="white"/>
            </a:duotone>
            <a:alphaModFix amt="40000"/>
          </a:blip>
          <a:srcRect t="20495"/>
          <a:stretch/>
        </p:blipFill>
        <p:spPr>
          <a:xfrm>
            <a:off x="20" y="10"/>
            <a:ext cx="12191980" cy="6857990"/>
          </a:xfrm>
          <a:prstGeom prst="rect">
            <a:avLst/>
          </a:prstGeom>
        </p:spPr>
      </p:pic>
      <p:sp>
        <p:nvSpPr>
          <p:cNvPr id="2" name="Title 1">
            <a:extLst>
              <a:ext uri="{FF2B5EF4-FFF2-40B4-BE49-F238E27FC236}">
                <a16:creationId xmlns:a16="http://schemas.microsoft.com/office/drawing/2014/main" id="{75754E59-C3F4-4658-A871-291DB163B3E8}"/>
              </a:ext>
            </a:extLst>
          </p:cNvPr>
          <p:cNvSpPr>
            <a:spLocks noGrp="1"/>
          </p:cNvSpPr>
          <p:nvPr>
            <p:ph type="ctrTitle"/>
          </p:nvPr>
        </p:nvSpPr>
        <p:spPr>
          <a:xfrm>
            <a:off x="841248" y="448056"/>
            <a:ext cx="10512552" cy="4069080"/>
          </a:xfrm>
        </p:spPr>
        <p:txBody>
          <a:bodyPr>
            <a:normAutofit/>
          </a:bodyPr>
          <a:lstStyle/>
          <a:p>
            <a:r>
              <a:rPr lang="en-GB" dirty="0"/>
              <a:t>Truth or dare </a:t>
            </a:r>
          </a:p>
        </p:txBody>
      </p:sp>
      <p:sp>
        <p:nvSpPr>
          <p:cNvPr id="3" name="Subtitle 2">
            <a:extLst>
              <a:ext uri="{FF2B5EF4-FFF2-40B4-BE49-F238E27FC236}">
                <a16:creationId xmlns:a16="http://schemas.microsoft.com/office/drawing/2014/main" id="{2786616A-62CD-4331-884B-97C32DB660BB}"/>
              </a:ext>
            </a:extLst>
          </p:cNvPr>
          <p:cNvSpPr>
            <a:spLocks noGrp="1"/>
          </p:cNvSpPr>
          <p:nvPr>
            <p:ph type="subTitle" idx="1"/>
          </p:nvPr>
        </p:nvSpPr>
        <p:spPr>
          <a:xfrm>
            <a:off x="841248" y="4983480"/>
            <a:ext cx="10512552" cy="1557668"/>
          </a:xfrm>
        </p:spPr>
        <p:txBody>
          <a:bodyPr>
            <a:normAutofit lnSpcReduction="10000"/>
          </a:bodyPr>
          <a:lstStyle/>
          <a:p>
            <a:pPr>
              <a:lnSpc>
                <a:spcPct val="100000"/>
              </a:lnSpc>
            </a:pPr>
            <a:r>
              <a:rPr lang="en-GB" dirty="0"/>
              <a:t>Rachael Jenkins </a:t>
            </a:r>
          </a:p>
          <a:p>
            <a:pPr>
              <a:lnSpc>
                <a:spcPct val="100000"/>
              </a:lnSpc>
            </a:pPr>
            <a:r>
              <a:rPr lang="en-GB" dirty="0"/>
              <a:t>1901453</a:t>
            </a:r>
          </a:p>
          <a:p>
            <a:pPr>
              <a:lnSpc>
                <a:spcPct val="100000"/>
              </a:lnSpc>
            </a:pPr>
            <a:r>
              <a:rPr lang="en-GB" dirty="0"/>
              <a:t>SJYW4013</a:t>
            </a:r>
          </a:p>
        </p:txBody>
      </p:sp>
      <p:sp>
        <p:nvSpPr>
          <p:cNvPr id="20" name="Rectangle 6">
            <a:extLst>
              <a:ext uri="{FF2B5EF4-FFF2-40B4-BE49-F238E27FC236}">
                <a16:creationId xmlns:a16="http://schemas.microsoft.com/office/drawing/2014/main" id="{1886631C-CD62-4E60-A5E7-767EEAEB4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69652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BD6FC-51D8-485D-9440-3B88AFA2B3D0}"/>
              </a:ext>
            </a:extLst>
          </p:cNvPr>
          <p:cNvSpPr>
            <a:spLocks noGrp="1"/>
          </p:cNvSpPr>
          <p:nvPr>
            <p:ph type="title"/>
          </p:nvPr>
        </p:nvSpPr>
        <p:spPr>
          <a:xfrm>
            <a:off x="576072" y="238539"/>
            <a:ext cx="11018520" cy="1434415"/>
          </a:xfrm>
        </p:spPr>
        <p:txBody>
          <a:bodyPr anchor="b">
            <a:normAutofit/>
          </a:bodyPr>
          <a:lstStyle/>
          <a:p>
            <a:r>
              <a:rPr lang="en-GB" sz="7200"/>
              <a:t>Method </a:t>
            </a:r>
          </a:p>
        </p:txBody>
      </p:sp>
      <p:sp>
        <p:nvSpPr>
          <p:cNvPr id="3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719EFE-161C-4B08-AA09-42C70010517D}"/>
              </a:ext>
            </a:extLst>
          </p:cNvPr>
          <p:cNvSpPr>
            <a:spLocks noGrp="1"/>
          </p:cNvSpPr>
          <p:nvPr>
            <p:ph idx="1"/>
          </p:nvPr>
        </p:nvSpPr>
        <p:spPr>
          <a:xfrm>
            <a:off x="572493" y="2071316"/>
            <a:ext cx="6713552" cy="4119172"/>
          </a:xfrm>
        </p:spPr>
        <p:txBody>
          <a:bodyPr anchor="t">
            <a:normAutofit/>
          </a:bodyPr>
          <a:lstStyle/>
          <a:p>
            <a:pPr>
              <a:lnSpc>
                <a:spcPct val="100000"/>
              </a:lnSpc>
            </a:pPr>
            <a:r>
              <a:rPr lang="en-GB" sz="2600" dirty="0"/>
              <a:t>I will be using the GIBBS method of reflection as I think it allows me to go step by step though an experience allowing me to understand what I am reflecting more clearly. </a:t>
            </a:r>
          </a:p>
          <a:p>
            <a:pPr>
              <a:lnSpc>
                <a:spcPct val="100000"/>
              </a:lnSpc>
            </a:pPr>
            <a:r>
              <a:rPr lang="en-GB" sz="2600" dirty="0"/>
              <a:t>Gibbs originally produced this model to advocate situations. (Gibbs G 1988)</a:t>
            </a:r>
          </a:p>
          <a:p>
            <a:pPr>
              <a:lnSpc>
                <a:spcPct val="100000"/>
              </a:lnSpc>
            </a:pPr>
            <a:endParaRPr lang="en-GB" sz="2600" dirty="0"/>
          </a:p>
          <a:p>
            <a:pPr>
              <a:lnSpc>
                <a:spcPct val="100000"/>
              </a:lnSpc>
            </a:pPr>
            <a:endParaRPr lang="en-GB" sz="2600" dirty="0"/>
          </a:p>
          <a:p>
            <a:pPr>
              <a:lnSpc>
                <a:spcPct val="100000"/>
              </a:lnSpc>
            </a:pPr>
            <a:endParaRPr lang="en-GB" sz="2600" dirty="0"/>
          </a:p>
          <a:p>
            <a:pPr marL="0" indent="0">
              <a:lnSpc>
                <a:spcPct val="100000"/>
              </a:lnSpc>
              <a:buNone/>
            </a:pPr>
            <a:r>
              <a:rPr lang="en-GB" sz="2600" dirty="0"/>
              <a:t>                                                        The reflective cycle (Gibbs 1988)</a:t>
            </a:r>
          </a:p>
        </p:txBody>
      </p:sp>
      <p:pic>
        <p:nvPicPr>
          <p:cNvPr id="5" name="Picture 4">
            <a:extLst>
              <a:ext uri="{FF2B5EF4-FFF2-40B4-BE49-F238E27FC236}">
                <a16:creationId xmlns:a16="http://schemas.microsoft.com/office/drawing/2014/main" id="{31BBBEA3-8A9B-4977-B700-4B7B75DDD85C}"/>
              </a:ext>
            </a:extLst>
          </p:cNvPr>
          <p:cNvPicPr>
            <a:picLocks noChangeAspect="1"/>
          </p:cNvPicPr>
          <p:nvPr/>
        </p:nvPicPr>
        <p:blipFill>
          <a:blip r:embed="rId2"/>
          <a:stretch>
            <a:fillRect/>
          </a:stretch>
        </p:blipFill>
        <p:spPr>
          <a:xfrm>
            <a:off x="7333257" y="2406877"/>
            <a:ext cx="4286250" cy="3448050"/>
          </a:xfrm>
          <a:prstGeom prst="rect">
            <a:avLst/>
          </a:prstGeom>
        </p:spPr>
      </p:pic>
    </p:spTree>
    <p:extLst>
      <p:ext uri="{BB962C8B-B14F-4D97-AF65-F5344CB8AC3E}">
        <p14:creationId xmlns:p14="http://schemas.microsoft.com/office/powerpoint/2010/main" val="923684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CDB4F-EE60-4699-9043-40BFF09C2033}"/>
              </a:ext>
            </a:extLst>
          </p:cNvPr>
          <p:cNvSpPr>
            <a:spLocks noGrp="1"/>
          </p:cNvSpPr>
          <p:nvPr>
            <p:ph type="title"/>
          </p:nvPr>
        </p:nvSpPr>
        <p:spPr>
          <a:xfrm>
            <a:off x="838200" y="365125"/>
            <a:ext cx="10515600" cy="1325563"/>
          </a:xfrm>
        </p:spPr>
        <p:txBody>
          <a:bodyPr>
            <a:normAutofit/>
          </a:bodyPr>
          <a:lstStyle/>
          <a:p>
            <a:r>
              <a:rPr lang="en-GB" sz="6600"/>
              <a:t>Description </a:t>
            </a:r>
          </a:p>
        </p:txBody>
      </p:sp>
      <p:sp>
        <p:nvSpPr>
          <p:cNvPr id="3" name="Content Placeholder 2">
            <a:extLst>
              <a:ext uri="{FF2B5EF4-FFF2-40B4-BE49-F238E27FC236}">
                <a16:creationId xmlns:a16="http://schemas.microsoft.com/office/drawing/2014/main" id="{04066D40-1188-4740-92B5-FD7340C1DE79}"/>
              </a:ext>
            </a:extLst>
          </p:cNvPr>
          <p:cNvSpPr>
            <a:spLocks noGrp="1"/>
          </p:cNvSpPr>
          <p:nvPr>
            <p:ph idx="1"/>
          </p:nvPr>
        </p:nvSpPr>
        <p:spPr>
          <a:xfrm>
            <a:off x="838200" y="1929384"/>
            <a:ext cx="10515600" cy="4251960"/>
          </a:xfrm>
        </p:spPr>
        <p:txBody>
          <a:bodyPr>
            <a:normAutofit/>
          </a:bodyPr>
          <a:lstStyle/>
          <a:p>
            <a:pPr>
              <a:lnSpc>
                <a:spcPct val="100000"/>
              </a:lnSpc>
            </a:pPr>
            <a:r>
              <a:rPr lang="en-GB" sz="2600"/>
              <a:t>During one of my youth club sessions I noticed a few young people acting out of character, specifically one that ran though the young club alone and went straight into the bathroom. </a:t>
            </a:r>
          </a:p>
          <a:p>
            <a:pPr>
              <a:lnSpc>
                <a:spcPct val="100000"/>
              </a:lnSpc>
            </a:pPr>
            <a:r>
              <a:rPr lang="en-GB" sz="2600"/>
              <a:t> Soon after two male young people walk in laughing and joking about something and they would not reveal what. </a:t>
            </a:r>
          </a:p>
          <a:p>
            <a:pPr>
              <a:lnSpc>
                <a:spcPct val="100000"/>
              </a:lnSpc>
            </a:pPr>
            <a:r>
              <a:rPr lang="en-GB" sz="2600"/>
              <a:t>I felt like I needed to check on the young person in the bathroom to see if she was okay, I knocked on the door to the toilet and asked if everything was alright and I am here if she wants to talk. As I have built a trusted relationship with this young person she felt that she could tell me what had just happened outside of the club. </a:t>
            </a:r>
          </a:p>
          <a:p>
            <a:pPr>
              <a:lnSpc>
                <a:spcPct val="100000"/>
              </a:lnSpc>
            </a:pPr>
            <a:r>
              <a:rPr lang="en-GB" sz="2600"/>
              <a:t>She had explained that she had went to the park with three other young people for a wonder and they all started playing a game of truth or dare. </a:t>
            </a:r>
          </a:p>
          <a:p>
            <a:pPr>
              <a:lnSpc>
                <a:spcPct val="100000"/>
              </a:lnSpc>
            </a:pPr>
            <a:r>
              <a:rPr lang="en-GB" sz="2600"/>
              <a:t>Throughout the game there were many inappropriate questioned aimed at the young person and some inappropriate dares. </a:t>
            </a:r>
          </a:p>
          <a:p>
            <a:pPr>
              <a:lnSpc>
                <a:spcPct val="100000"/>
              </a:lnSpc>
            </a:pPr>
            <a:endParaRPr lang="en-GB" sz="2600"/>
          </a:p>
          <a:p>
            <a:pPr>
              <a:lnSpc>
                <a:spcPct val="100000"/>
              </a:lnSpc>
            </a:pPr>
            <a:endParaRPr lang="en-GB" sz="2600"/>
          </a:p>
          <a:p>
            <a:pPr>
              <a:lnSpc>
                <a:spcPct val="100000"/>
              </a:lnSpc>
            </a:pPr>
            <a:endParaRPr lang="en-GB" sz="2600"/>
          </a:p>
        </p:txBody>
      </p:sp>
    </p:spTree>
    <p:extLst>
      <p:ext uri="{BB962C8B-B14F-4D97-AF65-F5344CB8AC3E}">
        <p14:creationId xmlns:p14="http://schemas.microsoft.com/office/powerpoint/2010/main" val="2770612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0DE0E-33C4-48EB-A86E-05511C53F401}"/>
              </a:ext>
            </a:extLst>
          </p:cNvPr>
          <p:cNvSpPr>
            <a:spLocks noGrp="1"/>
          </p:cNvSpPr>
          <p:nvPr>
            <p:ph type="title"/>
          </p:nvPr>
        </p:nvSpPr>
        <p:spPr>
          <a:xfrm>
            <a:off x="838200" y="365125"/>
            <a:ext cx="10515600" cy="1325563"/>
          </a:xfrm>
        </p:spPr>
        <p:txBody>
          <a:bodyPr>
            <a:normAutofit/>
          </a:bodyPr>
          <a:lstStyle/>
          <a:p>
            <a:r>
              <a:rPr lang="en-GB" sz="6600"/>
              <a:t>Description</a:t>
            </a:r>
          </a:p>
        </p:txBody>
      </p:sp>
      <p:sp>
        <p:nvSpPr>
          <p:cNvPr id="3" name="Content Placeholder 2">
            <a:extLst>
              <a:ext uri="{FF2B5EF4-FFF2-40B4-BE49-F238E27FC236}">
                <a16:creationId xmlns:a16="http://schemas.microsoft.com/office/drawing/2014/main" id="{D4C15FA3-DA2F-44EE-8CCA-8F9254D133CF}"/>
              </a:ext>
            </a:extLst>
          </p:cNvPr>
          <p:cNvSpPr>
            <a:spLocks noGrp="1"/>
          </p:cNvSpPr>
          <p:nvPr>
            <p:ph idx="1"/>
          </p:nvPr>
        </p:nvSpPr>
        <p:spPr>
          <a:xfrm>
            <a:off x="838200" y="1929384"/>
            <a:ext cx="10515600" cy="4251960"/>
          </a:xfrm>
        </p:spPr>
        <p:txBody>
          <a:bodyPr>
            <a:normAutofit/>
          </a:bodyPr>
          <a:lstStyle/>
          <a:p>
            <a:r>
              <a:rPr lang="en-GB" dirty="0"/>
              <a:t>The young person explain that she felt uncomfortable during the game and that the other three young people had tried to grab her in a inappropriate place on her body.</a:t>
            </a:r>
          </a:p>
          <a:p>
            <a:r>
              <a:rPr lang="en-GB" dirty="0"/>
              <a:t> At this point the young person got up and walked back to youth club which is when I saw her run into the bathroom.</a:t>
            </a:r>
          </a:p>
          <a:p>
            <a:r>
              <a:rPr lang="en-GB" dirty="0"/>
              <a:t>After taking and listening to what she had said I told her I must pass on the information as it is a serious incident. We then went into the kitchen where the young person told what happened to me, the senior youth worker and her career. After the session when all the young people had left, we spoke as a team on what happened and how we could prevent the situation happening again. Also informing the other three young people that were involved parents about the incident and the severity of it. </a:t>
            </a:r>
          </a:p>
        </p:txBody>
      </p:sp>
    </p:spTree>
    <p:extLst>
      <p:ext uri="{BB962C8B-B14F-4D97-AF65-F5344CB8AC3E}">
        <p14:creationId xmlns:p14="http://schemas.microsoft.com/office/powerpoint/2010/main" val="3874543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06859-4DFB-4AED-8C51-815AE975DF71}"/>
              </a:ext>
            </a:extLst>
          </p:cNvPr>
          <p:cNvSpPr>
            <a:spLocks noGrp="1"/>
          </p:cNvSpPr>
          <p:nvPr>
            <p:ph type="title"/>
          </p:nvPr>
        </p:nvSpPr>
        <p:spPr>
          <a:xfrm>
            <a:off x="838200" y="365125"/>
            <a:ext cx="10515600" cy="1325563"/>
          </a:xfrm>
        </p:spPr>
        <p:txBody>
          <a:bodyPr>
            <a:normAutofit/>
          </a:bodyPr>
          <a:lstStyle/>
          <a:p>
            <a:r>
              <a:rPr lang="en-GB" sz="8000">
                <a:solidFill>
                  <a:srgbClr val="B896C6"/>
                </a:solidFill>
              </a:rPr>
              <a:t>Feelings </a:t>
            </a:r>
          </a:p>
        </p:txBody>
      </p:sp>
      <p:graphicFrame>
        <p:nvGraphicFramePr>
          <p:cNvPr id="14" name="Content Placeholder 2">
            <a:extLst>
              <a:ext uri="{FF2B5EF4-FFF2-40B4-BE49-F238E27FC236}">
                <a16:creationId xmlns:a16="http://schemas.microsoft.com/office/drawing/2014/main" id="{2A73B46F-A2BC-4D9E-8F5C-C71B6961B3FB}"/>
              </a:ext>
            </a:extLst>
          </p:cNvPr>
          <p:cNvGraphicFramePr>
            <a:graphicFrameLocks noGrp="1"/>
          </p:cNvGraphicFramePr>
          <p:nvPr>
            <p:ph idx="1"/>
            <p:extLst>
              <p:ext uri="{D42A27DB-BD31-4B8C-83A1-F6EECF244321}">
                <p14:modId xmlns:p14="http://schemas.microsoft.com/office/powerpoint/2010/main" val="3650042469"/>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7670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1B592-17D9-4FEC-A0EB-9C0E6EE64196}"/>
              </a:ext>
            </a:extLst>
          </p:cNvPr>
          <p:cNvSpPr>
            <a:spLocks noGrp="1"/>
          </p:cNvSpPr>
          <p:nvPr>
            <p:ph type="title"/>
          </p:nvPr>
        </p:nvSpPr>
        <p:spPr>
          <a:xfrm>
            <a:off x="838200" y="365125"/>
            <a:ext cx="10515600" cy="1325563"/>
          </a:xfrm>
        </p:spPr>
        <p:txBody>
          <a:bodyPr>
            <a:normAutofit/>
          </a:bodyPr>
          <a:lstStyle/>
          <a:p>
            <a:r>
              <a:rPr lang="en-GB" sz="6600"/>
              <a:t>Evaluation </a:t>
            </a:r>
          </a:p>
        </p:txBody>
      </p:sp>
      <p:sp>
        <p:nvSpPr>
          <p:cNvPr id="25" name="Content Placeholder 2">
            <a:extLst>
              <a:ext uri="{FF2B5EF4-FFF2-40B4-BE49-F238E27FC236}">
                <a16:creationId xmlns:a16="http://schemas.microsoft.com/office/drawing/2014/main" id="{2B49F4C6-449C-4B93-9DC4-662882685FE7}"/>
              </a:ext>
            </a:extLst>
          </p:cNvPr>
          <p:cNvSpPr>
            <a:spLocks noGrp="1"/>
          </p:cNvSpPr>
          <p:nvPr>
            <p:ph idx="1"/>
          </p:nvPr>
        </p:nvSpPr>
        <p:spPr>
          <a:xfrm>
            <a:off x="838200" y="1929384"/>
            <a:ext cx="10515600" cy="4251960"/>
          </a:xfrm>
        </p:spPr>
        <p:txBody>
          <a:bodyPr>
            <a:normAutofit/>
          </a:bodyPr>
          <a:lstStyle/>
          <a:p>
            <a:r>
              <a:rPr lang="en-GB"/>
              <a:t>Throughout that incident I thought I had done the right thing, by identifying a serious problem that could have led that young person feeling to uncomfortable to come back to club. I had noticed the issue and listened to the young person and passed on the information to the correct person. </a:t>
            </a:r>
          </a:p>
          <a:p>
            <a:r>
              <a:rPr lang="en-GB"/>
              <a:t>My training as a youth worker helped me in this situation as I could identify this as a safeguarding issue and I knew what to do. </a:t>
            </a:r>
          </a:p>
          <a:p>
            <a:r>
              <a:rPr lang="en-GB"/>
              <a:t> As my role in that situation was support this young person and keep them safe. (Youth Work in Wales, 2018) I was confident to include and speak to another member of safe on how to handle and work forward with this situation. </a:t>
            </a:r>
          </a:p>
        </p:txBody>
      </p:sp>
    </p:spTree>
    <p:extLst>
      <p:ext uri="{BB962C8B-B14F-4D97-AF65-F5344CB8AC3E}">
        <p14:creationId xmlns:p14="http://schemas.microsoft.com/office/powerpoint/2010/main" val="2542804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E274E-E5AA-4494-A18C-A4931449C68E}"/>
              </a:ext>
            </a:extLst>
          </p:cNvPr>
          <p:cNvSpPr>
            <a:spLocks noGrp="1"/>
          </p:cNvSpPr>
          <p:nvPr>
            <p:ph type="title"/>
          </p:nvPr>
        </p:nvSpPr>
        <p:spPr>
          <a:xfrm>
            <a:off x="838200" y="365125"/>
            <a:ext cx="10515600" cy="1325563"/>
          </a:xfrm>
        </p:spPr>
        <p:txBody>
          <a:bodyPr>
            <a:normAutofit/>
          </a:bodyPr>
          <a:lstStyle/>
          <a:p>
            <a:r>
              <a:rPr lang="en-GB" sz="6600"/>
              <a:t>Analysis</a:t>
            </a:r>
          </a:p>
        </p:txBody>
      </p:sp>
      <p:sp>
        <p:nvSpPr>
          <p:cNvPr id="3" name="Content Placeholder 2">
            <a:extLst>
              <a:ext uri="{FF2B5EF4-FFF2-40B4-BE49-F238E27FC236}">
                <a16:creationId xmlns:a16="http://schemas.microsoft.com/office/drawing/2014/main" id="{EE1777D3-5840-41BB-8645-85F3C7DAA044}"/>
              </a:ext>
            </a:extLst>
          </p:cNvPr>
          <p:cNvSpPr>
            <a:spLocks noGrp="1"/>
          </p:cNvSpPr>
          <p:nvPr>
            <p:ph idx="1"/>
          </p:nvPr>
        </p:nvSpPr>
        <p:spPr>
          <a:xfrm>
            <a:off x="838200" y="1929384"/>
            <a:ext cx="10515600" cy="4251960"/>
          </a:xfrm>
        </p:spPr>
        <p:txBody>
          <a:bodyPr>
            <a:normAutofit/>
          </a:bodyPr>
          <a:lstStyle/>
          <a:p>
            <a:r>
              <a:rPr lang="en-GB" dirty="0"/>
              <a:t>From the start to the end of the situation it was a safeguarding issue as it was a sexual assault and all the young people involved were under the age of 16. </a:t>
            </a:r>
          </a:p>
          <a:p>
            <a:r>
              <a:rPr lang="en-GB" dirty="0"/>
              <a:t>I knew it was a criminal offence but maybe it wasn’t clear to the young people about what can be seen as offence. When the young person disclosed this information to me it was obvious that she was uncomfortable and that she was telling me for a reason as she knew it was a serious incident. </a:t>
            </a:r>
          </a:p>
          <a:p>
            <a:r>
              <a:rPr lang="en-GB" dirty="0"/>
              <a:t>It is clear that the young people need to be educated on the correct behaviour towards each other.</a:t>
            </a:r>
          </a:p>
        </p:txBody>
      </p:sp>
    </p:spTree>
    <p:extLst>
      <p:ext uri="{BB962C8B-B14F-4D97-AF65-F5344CB8AC3E}">
        <p14:creationId xmlns:p14="http://schemas.microsoft.com/office/powerpoint/2010/main" val="928678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8CC7C-858B-4AC6-9C60-EA349AB9077A}"/>
              </a:ext>
            </a:extLst>
          </p:cNvPr>
          <p:cNvSpPr>
            <a:spLocks noGrp="1"/>
          </p:cNvSpPr>
          <p:nvPr>
            <p:ph type="title"/>
          </p:nvPr>
        </p:nvSpPr>
        <p:spPr>
          <a:xfrm>
            <a:off x="838200" y="365125"/>
            <a:ext cx="10515600" cy="1325563"/>
          </a:xfrm>
        </p:spPr>
        <p:txBody>
          <a:bodyPr>
            <a:normAutofit/>
          </a:bodyPr>
          <a:lstStyle/>
          <a:p>
            <a:r>
              <a:rPr lang="en-GB" sz="6600"/>
              <a:t>Conclusion</a:t>
            </a:r>
          </a:p>
        </p:txBody>
      </p:sp>
      <p:sp>
        <p:nvSpPr>
          <p:cNvPr id="3" name="Content Placeholder 2">
            <a:extLst>
              <a:ext uri="{FF2B5EF4-FFF2-40B4-BE49-F238E27FC236}">
                <a16:creationId xmlns:a16="http://schemas.microsoft.com/office/drawing/2014/main" id="{9BA5F1A0-FA78-4A13-80D2-AFC89028C820}"/>
              </a:ext>
            </a:extLst>
          </p:cNvPr>
          <p:cNvSpPr>
            <a:spLocks noGrp="1"/>
          </p:cNvSpPr>
          <p:nvPr>
            <p:ph idx="1"/>
          </p:nvPr>
        </p:nvSpPr>
        <p:spPr>
          <a:xfrm>
            <a:off x="838200" y="1929384"/>
            <a:ext cx="10515600" cy="4251960"/>
          </a:xfrm>
        </p:spPr>
        <p:txBody>
          <a:bodyPr>
            <a:normAutofit/>
          </a:bodyPr>
          <a:lstStyle/>
          <a:p>
            <a:r>
              <a:rPr lang="en-GB" dirty="0"/>
              <a:t>Throughout the whole experience I don’t think I could have done much more. I identified a situation which could have been missed if I didn’t spot something different about the young person that ran into the toilet. I spoke to the young person about it and I realised quickly how serious this accusation was. </a:t>
            </a:r>
          </a:p>
          <a:p>
            <a:r>
              <a:rPr lang="en-GB" dirty="0"/>
              <a:t>I then reported it straight to the senior youth worker so they could help understand and deal with the situation. </a:t>
            </a:r>
          </a:p>
          <a:p>
            <a:r>
              <a:rPr lang="en-GB" dirty="0"/>
              <a:t>Although I realise that I was limited on what more I could do, I did what I though was best and passed it into a higher up member of staff. I believe that it was to big of an incident to keep to myself and that I had a duty of care to that young person to pass it straight on.</a:t>
            </a:r>
          </a:p>
          <a:p>
            <a:endParaRPr lang="en-GB" dirty="0"/>
          </a:p>
          <a:p>
            <a:endParaRPr lang="en-GB" dirty="0"/>
          </a:p>
        </p:txBody>
      </p:sp>
    </p:spTree>
    <p:extLst>
      <p:ext uri="{BB962C8B-B14F-4D97-AF65-F5344CB8AC3E}">
        <p14:creationId xmlns:p14="http://schemas.microsoft.com/office/powerpoint/2010/main" val="178937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97C9A-86D6-4261-9F46-A086538B5242}"/>
              </a:ext>
            </a:extLst>
          </p:cNvPr>
          <p:cNvSpPr>
            <a:spLocks noGrp="1"/>
          </p:cNvSpPr>
          <p:nvPr>
            <p:ph type="title"/>
          </p:nvPr>
        </p:nvSpPr>
        <p:spPr>
          <a:xfrm>
            <a:off x="635000" y="634029"/>
            <a:ext cx="10921640" cy="1314698"/>
          </a:xfrm>
        </p:spPr>
        <p:txBody>
          <a:bodyPr anchor="ctr">
            <a:normAutofit/>
          </a:bodyPr>
          <a:lstStyle/>
          <a:p>
            <a:pPr algn="ctr"/>
            <a:r>
              <a:rPr lang="en-GB" sz="7200"/>
              <a:t>Action plan </a:t>
            </a:r>
          </a:p>
        </p:txBody>
      </p:sp>
      <p:sp>
        <p:nvSpPr>
          <p:cNvPr id="19"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B896C6"/>
          </a:solidFill>
          <a:ln w="34925">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8FA1076-F15E-4D66-914F-9A273857E4FD}"/>
              </a:ext>
            </a:extLst>
          </p:cNvPr>
          <p:cNvGraphicFramePr>
            <a:graphicFrameLocks noGrp="1"/>
          </p:cNvGraphicFramePr>
          <p:nvPr>
            <p:ph idx="1"/>
            <p:extLst>
              <p:ext uri="{D42A27DB-BD31-4B8C-83A1-F6EECF244321}">
                <p14:modId xmlns:p14="http://schemas.microsoft.com/office/powerpoint/2010/main" val="3901627326"/>
              </p:ext>
            </p:extLst>
          </p:nvPr>
        </p:nvGraphicFramePr>
        <p:xfrm>
          <a:off x="632647" y="2608434"/>
          <a:ext cx="10915869" cy="3615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9437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rgbClr val="B896C6"/>
          </a:solidFill>
          <a:ln w="38100" cap="rnd">
            <a:solidFill>
              <a:srgbClr val="B896C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4F113-8BB5-4297-9344-304827090830}"/>
              </a:ext>
            </a:extLst>
          </p:cNvPr>
          <p:cNvSpPr>
            <a:spLocks noGrp="1"/>
          </p:cNvSpPr>
          <p:nvPr>
            <p:ph type="title"/>
          </p:nvPr>
        </p:nvSpPr>
        <p:spPr>
          <a:xfrm>
            <a:off x="838200" y="365125"/>
            <a:ext cx="10515600" cy="1325563"/>
          </a:xfrm>
        </p:spPr>
        <p:txBody>
          <a:bodyPr>
            <a:normAutofit/>
          </a:bodyPr>
          <a:lstStyle/>
          <a:p>
            <a:r>
              <a:rPr lang="en-GB" sz="6600"/>
              <a:t>Reference </a:t>
            </a:r>
          </a:p>
        </p:txBody>
      </p:sp>
      <p:sp>
        <p:nvSpPr>
          <p:cNvPr id="3" name="Content Placeholder 2">
            <a:extLst>
              <a:ext uri="{FF2B5EF4-FFF2-40B4-BE49-F238E27FC236}">
                <a16:creationId xmlns:a16="http://schemas.microsoft.com/office/drawing/2014/main" id="{B227BAFA-480B-46DE-9456-7B7C9F4796C7}"/>
              </a:ext>
            </a:extLst>
          </p:cNvPr>
          <p:cNvSpPr>
            <a:spLocks noGrp="1"/>
          </p:cNvSpPr>
          <p:nvPr>
            <p:ph idx="1"/>
          </p:nvPr>
        </p:nvSpPr>
        <p:spPr>
          <a:xfrm>
            <a:off x="838200" y="1929384"/>
            <a:ext cx="10515600" cy="4251960"/>
          </a:xfrm>
        </p:spPr>
        <p:txBody>
          <a:bodyPr>
            <a:normAutofit/>
          </a:bodyPr>
          <a:lstStyle/>
          <a:p>
            <a:r>
              <a:rPr lang="en-GB" dirty="0"/>
              <a:t>Gibbs G. (.). Learning by Doing: A guide to teaching and learning methods. Available: https://www.brookes.ac.uk/students/upgrade/study-skills/reflective-writing-gibbs/. Last accessed 21/03/2020.</a:t>
            </a:r>
          </a:p>
          <a:p>
            <a:r>
              <a:rPr lang="en-GB" dirty="0"/>
              <a:t>Welsh government. (2014–2018). The National Youth Work Strategy for Wales. Available: </a:t>
            </a:r>
            <a:r>
              <a:rPr lang="en-GB" dirty="0">
                <a:hlinkClick r:id="rId2"/>
              </a:rPr>
              <a:t>https://dera.ioe.ac.uk/19353/1/140221-national-youth-work-strategy-en.pdf. Last accessed 21/03/2020</a:t>
            </a:r>
            <a:r>
              <a:rPr lang="en-GB" dirty="0"/>
              <a:t>.</a:t>
            </a:r>
          </a:p>
          <a:p>
            <a:r>
              <a:rPr lang="en-GB" dirty="0"/>
              <a:t>Youth Work in Wales Review Group. (2018). YOUTH WORK IN WALES: PRINCIPLES AND PURPOSES. Available: https://www.cwvys.org.uk/wp-content/uploads/2018/11/YOUTH-WORK-IN-WALES-PRINCIPLES-AND-PURPOSES.pdf. Last accessed 21/03/2020.</a:t>
            </a:r>
          </a:p>
          <a:p>
            <a:endParaRPr lang="en-GB" dirty="0"/>
          </a:p>
          <a:p>
            <a:endParaRPr lang="en-GB" dirty="0"/>
          </a:p>
          <a:p>
            <a:endParaRPr lang="en-GB" dirty="0"/>
          </a:p>
        </p:txBody>
      </p:sp>
    </p:spTree>
    <p:extLst>
      <p:ext uri="{BB962C8B-B14F-4D97-AF65-F5344CB8AC3E}">
        <p14:creationId xmlns:p14="http://schemas.microsoft.com/office/powerpoint/2010/main" val="2932283274"/>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412431"/>
      </a:dk2>
      <a:lt2>
        <a:srgbClr val="E4E8E2"/>
      </a:lt2>
      <a:accent1>
        <a:srgbClr val="B896C6"/>
      </a:accent1>
      <a:accent2>
        <a:srgbClr val="BA7FB2"/>
      </a:accent2>
      <a:accent3>
        <a:srgbClr val="C696AC"/>
      </a:accent3>
      <a:accent4>
        <a:srgbClr val="BA7F81"/>
      </a:accent4>
      <a:accent5>
        <a:srgbClr val="BF9D89"/>
      </a:accent5>
      <a:accent6>
        <a:srgbClr val="AFA378"/>
      </a:accent6>
      <a:hlink>
        <a:srgbClr val="668E56"/>
      </a:hlink>
      <a:folHlink>
        <a:srgbClr val="7F7F7F"/>
      </a:folHlink>
    </a:clrScheme>
    <a:fontScheme name="Sketchy_SerifHand">
      <a:majorFont>
        <a:latin typeface="The Serif Hand Black"/>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80</TotalTime>
  <Words>1243</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The Hand</vt:lpstr>
      <vt:lpstr>The Serif Hand Black</vt:lpstr>
      <vt:lpstr>SketchyVTI</vt:lpstr>
      <vt:lpstr>Truth or dare </vt:lpstr>
      <vt:lpstr>Method </vt:lpstr>
      <vt:lpstr>Description </vt:lpstr>
      <vt:lpstr>Description</vt:lpstr>
      <vt:lpstr>Feelings </vt:lpstr>
      <vt:lpstr>Evaluation </vt:lpstr>
      <vt:lpstr>Analysis</vt:lpstr>
      <vt:lpstr>Conclusion</vt:lpstr>
      <vt:lpstr>Action plan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Rachael Jenkins (1901453)</dc:creator>
  <cp:lastModifiedBy>Rachael Jenkins (1901453)</cp:lastModifiedBy>
  <cp:revision>3</cp:revision>
  <dcterms:created xsi:type="dcterms:W3CDTF">2020-03-23T07:43:05Z</dcterms:created>
  <dcterms:modified xsi:type="dcterms:W3CDTF">2020-03-23T09:03:36Z</dcterms:modified>
</cp:coreProperties>
</file>