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60" r:id="rId4"/>
    <p:sldId id="261" r:id="rId5"/>
    <p:sldId id="264" r:id="rId6"/>
    <p:sldId id="283" r:id="rId7"/>
    <p:sldId id="265" r:id="rId8"/>
    <p:sldId id="266" r:id="rId9"/>
    <p:sldId id="277" r:id="rId10"/>
    <p:sldId id="271" r:id="rId11"/>
    <p:sldId id="272" r:id="rId12"/>
    <p:sldId id="278" r:id="rId13"/>
    <p:sldId id="268" r:id="rId14"/>
    <p:sldId id="279" r:id="rId15"/>
    <p:sldId id="273" r:id="rId16"/>
    <p:sldId id="274" r:id="rId17"/>
    <p:sldId id="275" r:id="rId18"/>
    <p:sldId id="263" r:id="rId19"/>
    <p:sldId id="258" r:id="rId20"/>
    <p:sldId id="262" r:id="rId21"/>
    <p:sldId id="284" r:id="rId22"/>
    <p:sldId id="285" r:id="rId23"/>
    <p:sldId id="28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17292A2E-F333-43FB-9621-5CBBE7FDCDCB}" styleName="">
    <a:wholeTbl>
      <a:tcTxStyle>
        <a:font>
          <a:latin typeface="+mn-lt"/>
          <a:ea typeface="+mn-ea"/>
          <a:cs typeface="+mn-cs"/>
        </a:font>
        <a:srgbClr val="000000"/>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tcStyle>
    </a:wholeTbl>
    <a:band1H>
      <a:tcStyle>
        <a:tcBdr>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tcStyle>
    </a:band1H>
    <a:band1V>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cBdr>
      </a:tcStyle>
    </a:band1V>
    <a:band2V>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F9E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0F9ED5"/>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F1E8"/>
          </a:solidFill>
        </a:fill>
      </a:tcStyle>
    </a:wholeTbl>
    <a:band1H>
      <a:tcStyle>
        <a:tcBdr/>
        <a:fill>
          <a:solidFill>
            <a:srgbClr val="D0E1CD"/>
          </a:solidFill>
        </a:fill>
      </a:tcStyle>
    </a:band1H>
    <a:band2H>
      <a:tcStyle>
        <a:tcBdr/>
      </a:tcStyle>
    </a:band2H>
    <a:band1V>
      <a:tcStyle>
        <a:tcBdr/>
        <a:fill>
          <a:solidFill>
            <a:srgbClr val="D0E1CD"/>
          </a:solidFill>
        </a:fill>
      </a:tcStyle>
    </a:band1V>
    <a:band2V>
      <a:tcStyle>
        <a:tcBdr/>
      </a:tcStyle>
    </a:band2V>
    <a:lastCol>
      <a:tcTxStyle b="on">
        <a:font>
          <a:latin typeface="+mn-lt"/>
          <a:ea typeface="+mn-ea"/>
          <a:cs typeface="+mn-cs"/>
        </a:font>
        <a:srgbClr val="FFFFFF"/>
      </a:tcTxStyle>
      <a:tcStyle>
        <a:tcBdr/>
        <a:fill>
          <a:solidFill>
            <a:srgbClr val="4EA72E"/>
          </a:solidFill>
        </a:fill>
      </a:tcStyle>
    </a:lastCol>
    <a:firstCol>
      <a:tcTxStyle b="on">
        <a:font>
          <a:latin typeface="+mn-lt"/>
          <a:ea typeface="+mn-ea"/>
          <a:cs typeface="+mn-cs"/>
        </a:font>
        <a:srgbClr val="FFFFFF"/>
      </a:tcTxStyle>
      <a:tcStyle>
        <a:tcBdr/>
        <a:fill>
          <a:solidFill>
            <a:srgbClr val="4EA72E"/>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EA72E"/>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EA72E"/>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F0F7"/>
          </a:solidFill>
        </a:fill>
      </a:tcStyle>
    </a:wholeTbl>
    <a:band1H>
      <a:tcStyle>
        <a:tcBdr/>
        <a:fill>
          <a:solidFill>
            <a:srgbClr val="CCDFEF"/>
          </a:solidFill>
        </a:fill>
      </a:tcStyle>
    </a:band1H>
    <a:band2H>
      <a:tcStyle>
        <a:tcBdr/>
      </a:tcStyle>
    </a:band2H>
    <a:band1V>
      <a:tcStyle>
        <a:tcBdr/>
        <a:fill>
          <a:solidFill>
            <a:srgbClr val="CCDFEF"/>
          </a:solidFill>
        </a:fill>
      </a:tcStyle>
    </a:band1V>
    <a:band2V>
      <a:tcStyle>
        <a:tcBdr/>
      </a:tcStyle>
    </a:band2V>
    <a:lastCol>
      <a:tcTxStyle b="on">
        <a:font>
          <a:latin typeface="+mn-lt"/>
          <a:ea typeface="+mn-ea"/>
          <a:cs typeface="+mn-cs"/>
        </a:font>
        <a:srgbClr val="FFFFFF"/>
      </a:tcTxStyle>
      <a:tcStyle>
        <a:tcBdr/>
        <a:fill>
          <a:solidFill>
            <a:srgbClr val="0F9ED5"/>
          </a:solidFill>
        </a:fill>
      </a:tcStyle>
    </a:lastCol>
    <a:firstCol>
      <a:tcTxStyle b="on">
        <a:font>
          <a:latin typeface="+mn-lt"/>
          <a:ea typeface="+mn-ea"/>
          <a:cs typeface="+mn-cs"/>
        </a:font>
        <a:srgbClr val="FFFFFF"/>
      </a:tcTxStyle>
      <a:tcStyle>
        <a:tcBdr/>
        <a:fill>
          <a:solidFill>
            <a:srgbClr val="0F9E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F9E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F9E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440" autoAdjust="0"/>
  </p:normalViewPr>
  <p:slideViewPr>
    <p:cSldViewPr snapToGrid="0">
      <p:cViewPr varScale="1">
        <p:scale>
          <a:sx n="63" d="100"/>
          <a:sy n="63" d="100"/>
        </p:scale>
        <p:origin x="9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E5CDAB-8ED0-31C3-0A3E-D273A914EAD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34ED6DA5-1A81-9C54-C8D8-FBE7E1F02FD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72C00C0-7474-4497-8A39-4D1A15FBBCBC}" type="datetime1">
              <a:rPr lang="en-GB"/>
              <a:pPr lvl="0"/>
              <a:t>08/03/2026</a:t>
            </a:fld>
            <a:endParaRPr lang="en-GB"/>
          </a:p>
        </p:txBody>
      </p:sp>
      <p:sp>
        <p:nvSpPr>
          <p:cNvPr id="4" name="Slide Image Placeholder 3">
            <a:extLst>
              <a:ext uri="{FF2B5EF4-FFF2-40B4-BE49-F238E27FC236}">
                <a16:creationId xmlns:a16="http://schemas.microsoft.com/office/drawing/2014/main" id="{5841262C-A0BC-54EF-8815-F8330923ED1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027D925-D3F3-1B35-90E9-EA7B897C2B7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AE6C9464-7BDB-D419-BB73-B7B81A39A34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B404B19-E98A-FC28-D325-A7509AF6F9A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62EE5B3-6FE8-4E8D-9009-4AD553168F48}" type="slidenum">
              <a:t>‹#›</a:t>
            </a:fld>
            <a:endParaRPr lang="en-GB"/>
          </a:p>
        </p:txBody>
      </p:sp>
    </p:spTree>
    <p:extLst>
      <p:ext uri="{BB962C8B-B14F-4D97-AF65-F5344CB8AC3E}">
        <p14:creationId xmlns:p14="http://schemas.microsoft.com/office/powerpoint/2010/main" val="111681391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FD6B05-BA73-195D-1FF0-57402A0EB2D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4A57D13-5073-65CB-7CC5-4E4FC0403863}"/>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4F283CF3-2D63-7F1B-4877-A88A39ABE85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520F16C-BA67-4B25-ADDC-57F2B4B4E679}"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2E7CA4-0696-61E6-ABFE-F8EE59AA661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912291C-4A12-0991-D548-7B84D3521373}"/>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399EB87D-A8B9-967E-2684-0BBC029FED6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2FD4C67-7E43-4DC6-9A2E-C5F0C68DC663}"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4</a:t>
            </a:fld>
            <a:endParaRPr lang="en-GB"/>
          </a:p>
        </p:txBody>
      </p:sp>
    </p:spTree>
    <p:extLst>
      <p:ext uri="{BB962C8B-B14F-4D97-AF65-F5344CB8AC3E}">
        <p14:creationId xmlns:p14="http://schemas.microsoft.com/office/powerpoint/2010/main" val="3078493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5</a:t>
            </a:fld>
            <a:endParaRPr lang="en-GB"/>
          </a:p>
        </p:txBody>
      </p:sp>
    </p:spTree>
    <p:extLst>
      <p:ext uri="{BB962C8B-B14F-4D97-AF65-F5344CB8AC3E}">
        <p14:creationId xmlns:p14="http://schemas.microsoft.com/office/powerpoint/2010/main" val="3912672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6</a:t>
            </a:fld>
            <a:endParaRPr lang="en-GB"/>
          </a:p>
        </p:txBody>
      </p:sp>
    </p:spTree>
    <p:extLst>
      <p:ext uri="{BB962C8B-B14F-4D97-AF65-F5344CB8AC3E}">
        <p14:creationId xmlns:p14="http://schemas.microsoft.com/office/powerpoint/2010/main" val="3838420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7</a:t>
            </a:fld>
            <a:endParaRPr lang="en-GB"/>
          </a:p>
        </p:txBody>
      </p:sp>
    </p:spTree>
    <p:extLst>
      <p:ext uri="{BB962C8B-B14F-4D97-AF65-F5344CB8AC3E}">
        <p14:creationId xmlns:p14="http://schemas.microsoft.com/office/powerpoint/2010/main" val="60363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8</a:t>
            </a:fld>
            <a:endParaRPr lang="en-GB"/>
          </a:p>
        </p:txBody>
      </p:sp>
    </p:spTree>
    <p:extLst>
      <p:ext uri="{BB962C8B-B14F-4D97-AF65-F5344CB8AC3E}">
        <p14:creationId xmlns:p14="http://schemas.microsoft.com/office/powerpoint/2010/main" val="1304455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u="none" strike="noStrike" kern="1200" cap="none" spc="0" baseline="0" dirty="0">
                <a:solidFill>
                  <a:srgbClr val="000000"/>
                </a:solidFill>
                <a:effectLst/>
                <a:uFillTx/>
                <a:latin typeface="Aptos"/>
              </a:rPr>
              <a:t> </a:t>
            </a:r>
          </a:p>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9</a:t>
            </a:fld>
            <a:endParaRPr lang="en-GB"/>
          </a:p>
        </p:txBody>
      </p:sp>
    </p:spTree>
    <p:extLst>
      <p:ext uri="{BB962C8B-B14F-4D97-AF65-F5344CB8AC3E}">
        <p14:creationId xmlns:p14="http://schemas.microsoft.com/office/powerpoint/2010/main" val="190598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25C9BA-29C7-2C6A-E849-C45DC4478D4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97F1331-1F7B-D7FE-F639-A741FC108C07}"/>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B3FC51D8-D8E4-044E-4A79-52206D94365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0D7CE3-28A1-4020-B335-D5F32EDB26A3}" type="slidenum">
              <a:t>10</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11</a:t>
            </a:fld>
            <a:endParaRPr lang="en-GB"/>
          </a:p>
        </p:txBody>
      </p:sp>
    </p:spTree>
    <p:extLst>
      <p:ext uri="{BB962C8B-B14F-4D97-AF65-F5344CB8AC3E}">
        <p14:creationId xmlns:p14="http://schemas.microsoft.com/office/powerpoint/2010/main" val="15536138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12</a:t>
            </a:fld>
            <a:endParaRPr lang="en-GB"/>
          </a:p>
        </p:txBody>
      </p:sp>
    </p:spTree>
    <p:extLst>
      <p:ext uri="{BB962C8B-B14F-4D97-AF65-F5344CB8AC3E}">
        <p14:creationId xmlns:p14="http://schemas.microsoft.com/office/powerpoint/2010/main" val="122214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13</a:t>
            </a:fld>
            <a:endParaRPr lang="en-GB"/>
          </a:p>
        </p:txBody>
      </p:sp>
    </p:spTree>
    <p:extLst>
      <p:ext uri="{BB962C8B-B14F-4D97-AF65-F5344CB8AC3E}">
        <p14:creationId xmlns:p14="http://schemas.microsoft.com/office/powerpoint/2010/main" val="27119441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14</a:t>
            </a:fld>
            <a:endParaRPr lang="en-GB"/>
          </a:p>
        </p:txBody>
      </p:sp>
    </p:spTree>
    <p:extLst>
      <p:ext uri="{BB962C8B-B14F-4D97-AF65-F5344CB8AC3E}">
        <p14:creationId xmlns:p14="http://schemas.microsoft.com/office/powerpoint/2010/main" val="2263226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15</a:t>
            </a:fld>
            <a:endParaRPr lang="en-GB"/>
          </a:p>
        </p:txBody>
      </p:sp>
    </p:spTree>
    <p:extLst>
      <p:ext uri="{BB962C8B-B14F-4D97-AF65-F5344CB8AC3E}">
        <p14:creationId xmlns:p14="http://schemas.microsoft.com/office/powerpoint/2010/main" val="3890965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16</a:t>
            </a:fld>
            <a:endParaRPr lang="en-GB"/>
          </a:p>
        </p:txBody>
      </p:sp>
    </p:spTree>
    <p:extLst>
      <p:ext uri="{BB962C8B-B14F-4D97-AF65-F5344CB8AC3E}">
        <p14:creationId xmlns:p14="http://schemas.microsoft.com/office/powerpoint/2010/main" val="2908119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17</a:t>
            </a:fld>
            <a:endParaRPr lang="en-GB"/>
          </a:p>
        </p:txBody>
      </p:sp>
    </p:spTree>
    <p:extLst>
      <p:ext uri="{BB962C8B-B14F-4D97-AF65-F5344CB8AC3E}">
        <p14:creationId xmlns:p14="http://schemas.microsoft.com/office/powerpoint/2010/main" val="832678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18</a:t>
            </a:fld>
            <a:endParaRPr lang="en-GB"/>
          </a:p>
        </p:txBody>
      </p:sp>
    </p:spTree>
    <p:extLst>
      <p:ext uri="{BB962C8B-B14F-4D97-AF65-F5344CB8AC3E}">
        <p14:creationId xmlns:p14="http://schemas.microsoft.com/office/powerpoint/2010/main" val="1650066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62EE5B3-6FE8-4E8D-9009-4AD553168F48}" type="slidenum">
              <a:rPr lang="en-GB" smtClean="0"/>
              <a:t>19</a:t>
            </a:fld>
            <a:endParaRPr lang="en-GB"/>
          </a:p>
        </p:txBody>
      </p:sp>
    </p:spTree>
    <p:extLst>
      <p:ext uri="{BB962C8B-B14F-4D97-AF65-F5344CB8AC3E}">
        <p14:creationId xmlns:p14="http://schemas.microsoft.com/office/powerpoint/2010/main" val="3491342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23998-41F1-393A-77E5-C5EEB3BBCD4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3F5BAEA1-EEA9-4EA8-0E3E-D1C02A7E602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1E4495F0-EA14-99F7-8F3A-7B5C39C94A6C}"/>
              </a:ext>
            </a:extLst>
          </p:cNvPr>
          <p:cNvSpPr txBox="1">
            <a:spLocks noGrp="1"/>
          </p:cNvSpPr>
          <p:nvPr>
            <p:ph type="dt" sz="half" idx="7"/>
          </p:nvPr>
        </p:nvSpPr>
        <p:spPr/>
        <p:txBody>
          <a:bodyPr/>
          <a:lstStyle>
            <a:lvl1pPr>
              <a:defRPr/>
            </a:lvl1pPr>
          </a:lstStyle>
          <a:p>
            <a:pPr lvl="0"/>
            <a:fld id="{6867C031-95A1-4F38-9F15-CE8E43DF4028}" type="datetime1">
              <a:rPr lang="en-GB"/>
              <a:pPr lvl="0"/>
              <a:t>08/03/2026</a:t>
            </a:fld>
            <a:endParaRPr lang="en-GB"/>
          </a:p>
        </p:txBody>
      </p:sp>
      <p:sp>
        <p:nvSpPr>
          <p:cNvPr id="5" name="Footer Placeholder 4">
            <a:extLst>
              <a:ext uri="{FF2B5EF4-FFF2-40B4-BE49-F238E27FC236}">
                <a16:creationId xmlns:a16="http://schemas.microsoft.com/office/drawing/2014/main" id="{A371426A-E3A8-DD27-6424-A21A53ACD9C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BEBCF22-19DA-D0A2-DA17-68922F0063DC}"/>
              </a:ext>
            </a:extLst>
          </p:cNvPr>
          <p:cNvSpPr txBox="1">
            <a:spLocks noGrp="1"/>
          </p:cNvSpPr>
          <p:nvPr>
            <p:ph type="sldNum" sz="quarter" idx="8"/>
          </p:nvPr>
        </p:nvSpPr>
        <p:spPr/>
        <p:txBody>
          <a:bodyPr/>
          <a:lstStyle>
            <a:lvl1pPr>
              <a:defRPr/>
            </a:lvl1pPr>
          </a:lstStyle>
          <a:p>
            <a:pPr lvl="0"/>
            <a:fld id="{FC35F8F1-06EB-447C-AA36-96D4B8E12918}" type="slidenum">
              <a:t>‹#›</a:t>
            </a:fld>
            <a:endParaRPr lang="en-GB"/>
          </a:p>
        </p:txBody>
      </p:sp>
    </p:spTree>
    <p:extLst>
      <p:ext uri="{BB962C8B-B14F-4D97-AF65-F5344CB8AC3E}">
        <p14:creationId xmlns:p14="http://schemas.microsoft.com/office/powerpoint/2010/main" val="397068796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627D7-256A-D2EB-7218-30EF72B56C8A}"/>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5CB984F-F5A1-32C9-C9E1-844568B9BDE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1F4270-75A7-F7CB-67F4-EE2E20041B7D}"/>
              </a:ext>
            </a:extLst>
          </p:cNvPr>
          <p:cNvSpPr txBox="1">
            <a:spLocks noGrp="1"/>
          </p:cNvSpPr>
          <p:nvPr>
            <p:ph type="dt" sz="half" idx="7"/>
          </p:nvPr>
        </p:nvSpPr>
        <p:spPr/>
        <p:txBody>
          <a:bodyPr/>
          <a:lstStyle>
            <a:lvl1pPr>
              <a:defRPr/>
            </a:lvl1pPr>
          </a:lstStyle>
          <a:p>
            <a:pPr lvl="0"/>
            <a:fld id="{C00B3C38-02AB-44EB-9F7D-9AFD2E039280}" type="datetime1">
              <a:rPr lang="en-GB"/>
              <a:pPr lvl="0"/>
              <a:t>08/03/2026</a:t>
            </a:fld>
            <a:endParaRPr lang="en-GB"/>
          </a:p>
        </p:txBody>
      </p:sp>
      <p:sp>
        <p:nvSpPr>
          <p:cNvPr id="5" name="Footer Placeholder 4">
            <a:extLst>
              <a:ext uri="{FF2B5EF4-FFF2-40B4-BE49-F238E27FC236}">
                <a16:creationId xmlns:a16="http://schemas.microsoft.com/office/drawing/2014/main" id="{9AF5D68F-B94B-28EC-C7F3-8D1D3B005B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2B6E16C-4EB5-9182-7044-85B3ED229078}"/>
              </a:ext>
            </a:extLst>
          </p:cNvPr>
          <p:cNvSpPr txBox="1">
            <a:spLocks noGrp="1"/>
          </p:cNvSpPr>
          <p:nvPr>
            <p:ph type="sldNum" sz="quarter" idx="8"/>
          </p:nvPr>
        </p:nvSpPr>
        <p:spPr/>
        <p:txBody>
          <a:bodyPr/>
          <a:lstStyle>
            <a:lvl1pPr>
              <a:defRPr/>
            </a:lvl1pPr>
          </a:lstStyle>
          <a:p>
            <a:pPr lvl="0"/>
            <a:fld id="{C0ADB9BF-BD36-4461-9BD1-6AC2AE7A0DEF}" type="slidenum">
              <a:t>‹#›</a:t>
            </a:fld>
            <a:endParaRPr lang="en-GB"/>
          </a:p>
        </p:txBody>
      </p:sp>
    </p:spTree>
    <p:extLst>
      <p:ext uri="{BB962C8B-B14F-4D97-AF65-F5344CB8AC3E}">
        <p14:creationId xmlns:p14="http://schemas.microsoft.com/office/powerpoint/2010/main" val="306683248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1EDD-E6A9-8048-E319-7765981DB76F}"/>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E6108527-B51C-4A8C-00DC-F195DFAAD0D3}"/>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3E0968C-3665-136D-B5F0-0E4CCA5D66E7}"/>
              </a:ext>
            </a:extLst>
          </p:cNvPr>
          <p:cNvSpPr txBox="1">
            <a:spLocks noGrp="1"/>
          </p:cNvSpPr>
          <p:nvPr>
            <p:ph type="dt" sz="half" idx="7"/>
          </p:nvPr>
        </p:nvSpPr>
        <p:spPr/>
        <p:txBody>
          <a:bodyPr/>
          <a:lstStyle>
            <a:lvl1pPr>
              <a:defRPr/>
            </a:lvl1pPr>
          </a:lstStyle>
          <a:p>
            <a:pPr lvl="0"/>
            <a:fld id="{3442F3D5-B0A4-4008-9590-13947BE21D39}" type="datetime1">
              <a:rPr lang="en-GB"/>
              <a:pPr lvl="0"/>
              <a:t>08/03/2026</a:t>
            </a:fld>
            <a:endParaRPr lang="en-GB"/>
          </a:p>
        </p:txBody>
      </p:sp>
      <p:sp>
        <p:nvSpPr>
          <p:cNvPr id="5" name="Footer Placeholder 4">
            <a:extLst>
              <a:ext uri="{FF2B5EF4-FFF2-40B4-BE49-F238E27FC236}">
                <a16:creationId xmlns:a16="http://schemas.microsoft.com/office/drawing/2014/main" id="{9560A9B2-5FE7-DC3B-6E90-4E4B659B245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D2B6D27-2A5C-A499-0E8D-F917D95EF7EC}"/>
              </a:ext>
            </a:extLst>
          </p:cNvPr>
          <p:cNvSpPr txBox="1">
            <a:spLocks noGrp="1"/>
          </p:cNvSpPr>
          <p:nvPr>
            <p:ph type="sldNum" sz="quarter" idx="8"/>
          </p:nvPr>
        </p:nvSpPr>
        <p:spPr/>
        <p:txBody>
          <a:bodyPr/>
          <a:lstStyle>
            <a:lvl1pPr>
              <a:defRPr/>
            </a:lvl1pPr>
          </a:lstStyle>
          <a:p>
            <a:pPr lvl="0"/>
            <a:fld id="{9266B097-0339-4F2E-AF68-BC723C6F471D}" type="slidenum">
              <a:t>‹#›</a:t>
            </a:fld>
            <a:endParaRPr lang="en-GB"/>
          </a:p>
        </p:txBody>
      </p:sp>
    </p:spTree>
    <p:extLst>
      <p:ext uri="{BB962C8B-B14F-4D97-AF65-F5344CB8AC3E}">
        <p14:creationId xmlns:p14="http://schemas.microsoft.com/office/powerpoint/2010/main" val="3462959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1BA0-84CA-0DC2-F37A-EABAA22C50C1}"/>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C775EDC-08EB-35D7-0607-4FBD488764B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4E09963-7613-C327-E968-2D14AF5E4A8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3E761C5-FB1C-9506-5347-06129BBD3599}"/>
              </a:ext>
            </a:extLst>
          </p:cNvPr>
          <p:cNvSpPr txBox="1">
            <a:spLocks noGrp="1"/>
          </p:cNvSpPr>
          <p:nvPr>
            <p:ph type="dt" sz="half" idx="7"/>
          </p:nvPr>
        </p:nvSpPr>
        <p:spPr/>
        <p:txBody>
          <a:bodyPr/>
          <a:lstStyle>
            <a:lvl1pPr>
              <a:defRPr/>
            </a:lvl1pPr>
          </a:lstStyle>
          <a:p>
            <a:pPr lvl="0"/>
            <a:fld id="{68823088-6BAE-44CF-BDA4-CB4EF2CD3E89}" type="datetime1">
              <a:rPr lang="en-GB"/>
              <a:pPr lvl="0"/>
              <a:t>08/03/2026</a:t>
            </a:fld>
            <a:endParaRPr lang="en-GB"/>
          </a:p>
        </p:txBody>
      </p:sp>
      <p:sp>
        <p:nvSpPr>
          <p:cNvPr id="6" name="Footer Placeholder 5">
            <a:extLst>
              <a:ext uri="{FF2B5EF4-FFF2-40B4-BE49-F238E27FC236}">
                <a16:creationId xmlns:a16="http://schemas.microsoft.com/office/drawing/2014/main" id="{50899FB2-4545-3F72-2329-77EF57C7EF8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6097637-78C4-2CA2-3CC9-F6B197023173}"/>
              </a:ext>
            </a:extLst>
          </p:cNvPr>
          <p:cNvSpPr txBox="1">
            <a:spLocks noGrp="1"/>
          </p:cNvSpPr>
          <p:nvPr>
            <p:ph type="sldNum" sz="quarter" idx="8"/>
          </p:nvPr>
        </p:nvSpPr>
        <p:spPr/>
        <p:txBody>
          <a:bodyPr/>
          <a:lstStyle>
            <a:lvl1pPr>
              <a:defRPr/>
            </a:lvl1pPr>
          </a:lstStyle>
          <a:p>
            <a:pPr lvl="0"/>
            <a:fld id="{7FC19A31-DFC2-4019-9E1D-C95F70E5A971}" type="slidenum">
              <a:t>‹#›</a:t>
            </a:fld>
            <a:endParaRPr lang="en-GB"/>
          </a:p>
        </p:txBody>
      </p:sp>
    </p:spTree>
    <p:extLst>
      <p:ext uri="{BB962C8B-B14F-4D97-AF65-F5344CB8AC3E}">
        <p14:creationId xmlns:p14="http://schemas.microsoft.com/office/powerpoint/2010/main" val="2521069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512D-1FE9-ED5D-788F-8B8E5E7DEC44}"/>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8715C2FC-1C7F-0AAE-D795-5DC24B7E481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B7928F9B-7CC6-9EF8-EFF7-F28D7BBE7B3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009C55C-F2FF-DA48-61F1-051318D2EE55}"/>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BA1F73FB-52DA-A06B-4A8D-EC5ADE6CFE6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F86A140-9217-88E8-999A-4DACFBA32EF7}"/>
              </a:ext>
            </a:extLst>
          </p:cNvPr>
          <p:cNvSpPr txBox="1">
            <a:spLocks noGrp="1"/>
          </p:cNvSpPr>
          <p:nvPr>
            <p:ph type="dt" sz="half" idx="7"/>
          </p:nvPr>
        </p:nvSpPr>
        <p:spPr/>
        <p:txBody>
          <a:bodyPr/>
          <a:lstStyle>
            <a:lvl1pPr>
              <a:defRPr/>
            </a:lvl1pPr>
          </a:lstStyle>
          <a:p>
            <a:pPr lvl="0"/>
            <a:fld id="{90BD8B70-7722-4FD4-B17B-3B707D51A5D0}" type="datetime1">
              <a:rPr lang="en-GB"/>
              <a:pPr lvl="0"/>
              <a:t>08/03/2026</a:t>
            </a:fld>
            <a:endParaRPr lang="en-GB"/>
          </a:p>
        </p:txBody>
      </p:sp>
      <p:sp>
        <p:nvSpPr>
          <p:cNvPr id="8" name="Footer Placeholder 7">
            <a:extLst>
              <a:ext uri="{FF2B5EF4-FFF2-40B4-BE49-F238E27FC236}">
                <a16:creationId xmlns:a16="http://schemas.microsoft.com/office/drawing/2014/main" id="{9AFBD0D3-F52D-8BF6-BFD6-897C49A692E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90F0F94-2FFE-DE4A-AF95-88E59D2F7CAD}"/>
              </a:ext>
            </a:extLst>
          </p:cNvPr>
          <p:cNvSpPr txBox="1">
            <a:spLocks noGrp="1"/>
          </p:cNvSpPr>
          <p:nvPr>
            <p:ph type="sldNum" sz="quarter" idx="8"/>
          </p:nvPr>
        </p:nvSpPr>
        <p:spPr/>
        <p:txBody>
          <a:bodyPr/>
          <a:lstStyle>
            <a:lvl1pPr>
              <a:defRPr/>
            </a:lvl1pPr>
          </a:lstStyle>
          <a:p>
            <a:pPr lvl="0"/>
            <a:fld id="{126635CE-4291-4582-AFC1-F782DB6B6E12}" type="slidenum">
              <a:t>‹#›</a:t>
            </a:fld>
            <a:endParaRPr lang="en-GB"/>
          </a:p>
        </p:txBody>
      </p:sp>
    </p:spTree>
    <p:extLst>
      <p:ext uri="{BB962C8B-B14F-4D97-AF65-F5344CB8AC3E}">
        <p14:creationId xmlns:p14="http://schemas.microsoft.com/office/powerpoint/2010/main" val="275528024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1B207-3645-DED7-5034-C35B6DDD5171}"/>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CB5FA236-1227-DEB0-63D5-580413451FF8}"/>
              </a:ext>
            </a:extLst>
          </p:cNvPr>
          <p:cNvSpPr txBox="1">
            <a:spLocks noGrp="1"/>
          </p:cNvSpPr>
          <p:nvPr>
            <p:ph type="dt" sz="half" idx="7"/>
          </p:nvPr>
        </p:nvSpPr>
        <p:spPr/>
        <p:txBody>
          <a:bodyPr/>
          <a:lstStyle>
            <a:lvl1pPr>
              <a:defRPr/>
            </a:lvl1pPr>
          </a:lstStyle>
          <a:p>
            <a:pPr lvl="0"/>
            <a:fld id="{ABA83F69-BB7B-4BA5-BDB8-E606F8CD74AC}" type="datetime1">
              <a:rPr lang="en-GB"/>
              <a:pPr lvl="0"/>
              <a:t>08/03/2026</a:t>
            </a:fld>
            <a:endParaRPr lang="en-GB"/>
          </a:p>
        </p:txBody>
      </p:sp>
      <p:sp>
        <p:nvSpPr>
          <p:cNvPr id="4" name="Footer Placeholder 3">
            <a:extLst>
              <a:ext uri="{FF2B5EF4-FFF2-40B4-BE49-F238E27FC236}">
                <a16:creationId xmlns:a16="http://schemas.microsoft.com/office/drawing/2014/main" id="{142D0C69-5C72-764F-C920-6B788C65605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594D170-5C7B-60D6-0A33-B74019661C17}"/>
              </a:ext>
            </a:extLst>
          </p:cNvPr>
          <p:cNvSpPr txBox="1">
            <a:spLocks noGrp="1"/>
          </p:cNvSpPr>
          <p:nvPr>
            <p:ph type="sldNum" sz="quarter" idx="8"/>
          </p:nvPr>
        </p:nvSpPr>
        <p:spPr/>
        <p:txBody>
          <a:bodyPr/>
          <a:lstStyle>
            <a:lvl1pPr>
              <a:defRPr/>
            </a:lvl1pPr>
          </a:lstStyle>
          <a:p>
            <a:pPr lvl="0"/>
            <a:fld id="{5B3396A3-83E1-4F2F-9853-42224AF90CB3}" type="slidenum">
              <a:t>‹#›</a:t>
            </a:fld>
            <a:endParaRPr lang="en-GB"/>
          </a:p>
        </p:txBody>
      </p:sp>
    </p:spTree>
    <p:extLst>
      <p:ext uri="{BB962C8B-B14F-4D97-AF65-F5344CB8AC3E}">
        <p14:creationId xmlns:p14="http://schemas.microsoft.com/office/powerpoint/2010/main" val="689719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23ADE4-FF53-D8F7-B9BD-DB26C4AC9583}"/>
              </a:ext>
            </a:extLst>
          </p:cNvPr>
          <p:cNvSpPr txBox="1">
            <a:spLocks noGrp="1"/>
          </p:cNvSpPr>
          <p:nvPr>
            <p:ph type="dt" sz="half" idx="7"/>
          </p:nvPr>
        </p:nvSpPr>
        <p:spPr/>
        <p:txBody>
          <a:bodyPr/>
          <a:lstStyle>
            <a:lvl1pPr>
              <a:defRPr/>
            </a:lvl1pPr>
          </a:lstStyle>
          <a:p>
            <a:pPr lvl="0"/>
            <a:fld id="{D5B32520-B844-4E42-87DC-FC947B64838D}" type="datetime1">
              <a:rPr lang="en-GB"/>
              <a:pPr lvl="0"/>
              <a:t>08/03/2026</a:t>
            </a:fld>
            <a:endParaRPr lang="en-GB"/>
          </a:p>
        </p:txBody>
      </p:sp>
      <p:sp>
        <p:nvSpPr>
          <p:cNvPr id="3" name="Footer Placeholder 2">
            <a:extLst>
              <a:ext uri="{FF2B5EF4-FFF2-40B4-BE49-F238E27FC236}">
                <a16:creationId xmlns:a16="http://schemas.microsoft.com/office/drawing/2014/main" id="{A7CD931C-2B68-4A2F-B04E-B2A1CE2CAAB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6F6759D-B02F-7B16-2EBE-DE4A25B77BC3}"/>
              </a:ext>
            </a:extLst>
          </p:cNvPr>
          <p:cNvSpPr txBox="1">
            <a:spLocks noGrp="1"/>
          </p:cNvSpPr>
          <p:nvPr>
            <p:ph type="sldNum" sz="quarter" idx="8"/>
          </p:nvPr>
        </p:nvSpPr>
        <p:spPr/>
        <p:txBody>
          <a:bodyPr/>
          <a:lstStyle>
            <a:lvl1pPr>
              <a:defRPr/>
            </a:lvl1pPr>
          </a:lstStyle>
          <a:p>
            <a:pPr lvl="0"/>
            <a:fld id="{E5B1F1E9-FEB2-48DB-B51C-1E525762B9F9}" type="slidenum">
              <a:t>‹#›</a:t>
            </a:fld>
            <a:endParaRPr lang="en-GB"/>
          </a:p>
        </p:txBody>
      </p:sp>
    </p:spTree>
    <p:extLst>
      <p:ext uri="{BB962C8B-B14F-4D97-AF65-F5344CB8AC3E}">
        <p14:creationId xmlns:p14="http://schemas.microsoft.com/office/powerpoint/2010/main" val="211436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B83A2-BCC9-3263-3CF7-884014E21BA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54A02CCF-A181-5A09-29D0-2AD881291E7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C63859E-81ED-9170-9500-B1E7B03DB3F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250EABA-0C46-450B-BFBB-E6D3374ADAA2}"/>
              </a:ext>
            </a:extLst>
          </p:cNvPr>
          <p:cNvSpPr txBox="1">
            <a:spLocks noGrp="1"/>
          </p:cNvSpPr>
          <p:nvPr>
            <p:ph type="dt" sz="half" idx="7"/>
          </p:nvPr>
        </p:nvSpPr>
        <p:spPr/>
        <p:txBody>
          <a:bodyPr/>
          <a:lstStyle>
            <a:lvl1pPr>
              <a:defRPr/>
            </a:lvl1pPr>
          </a:lstStyle>
          <a:p>
            <a:pPr lvl="0"/>
            <a:fld id="{3B780F3A-7568-4D5E-87A4-4F96B54B5CD2}" type="datetime1">
              <a:rPr lang="en-GB"/>
              <a:pPr lvl="0"/>
              <a:t>08/03/2026</a:t>
            </a:fld>
            <a:endParaRPr lang="en-GB"/>
          </a:p>
        </p:txBody>
      </p:sp>
      <p:sp>
        <p:nvSpPr>
          <p:cNvPr id="6" name="Footer Placeholder 5">
            <a:extLst>
              <a:ext uri="{FF2B5EF4-FFF2-40B4-BE49-F238E27FC236}">
                <a16:creationId xmlns:a16="http://schemas.microsoft.com/office/drawing/2014/main" id="{55E29BAE-243F-E9A0-1653-BB41F178F4D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F60B5A-3E57-E87D-44C3-2AEC3762036B}"/>
              </a:ext>
            </a:extLst>
          </p:cNvPr>
          <p:cNvSpPr txBox="1">
            <a:spLocks noGrp="1"/>
          </p:cNvSpPr>
          <p:nvPr>
            <p:ph type="sldNum" sz="quarter" idx="8"/>
          </p:nvPr>
        </p:nvSpPr>
        <p:spPr/>
        <p:txBody>
          <a:bodyPr/>
          <a:lstStyle>
            <a:lvl1pPr>
              <a:defRPr/>
            </a:lvl1pPr>
          </a:lstStyle>
          <a:p>
            <a:pPr lvl="0"/>
            <a:fld id="{98D113D2-F483-477C-8337-8137172F2D2C}" type="slidenum">
              <a:t>‹#›</a:t>
            </a:fld>
            <a:endParaRPr lang="en-GB"/>
          </a:p>
        </p:txBody>
      </p:sp>
    </p:spTree>
    <p:extLst>
      <p:ext uri="{BB962C8B-B14F-4D97-AF65-F5344CB8AC3E}">
        <p14:creationId xmlns:p14="http://schemas.microsoft.com/office/powerpoint/2010/main" val="4240964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E5EBF-7AE9-63FA-4AE3-435E9351EC9C}"/>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C67601A8-A058-0EA3-D153-DBC38FA312C9}"/>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E67AE3C6-6935-5731-14E8-EE5C2F93560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23BAA812-B83E-71D7-37B0-178089AA6453}"/>
              </a:ext>
            </a:extLst>
          </p:cNvPr>
          <p:cNvSpPr txBox="1">
            <a:spLocks noGrp="1"/>
          </p:cNvSpPr>
          <p:nvPr>
            <p:ph type="dt" sz="half" idx="7"/>
          </p:nvPr>
        </p:nvSpPr>
        <p:spPr/>
        <p:txBody>
          <a:bodyPr/>
          <a:lstStyle>
            <a:lvl1pPr>
              <a:defRPr/>
            </a:lvl1pPr>
          </a:lstStyle>
          <a:p>
            <a:pPr lvl="0"/>
            <a:fld id="{1B82BED3-B232-4DBE-B6BE-26C616CCEDB1}" type="datetime1">
              <a:rPr lang="en-GB"/>
              <a:pPr lvl="0"/>
              <a:t>08/03/2026</a:t>
            </a:fld>
            <a:endParaRPr lang="en-GB"/>
          </a:p>
        </p:txBody>
      </p:sp>
      <p:sp>
        <p:nvSpPr>
          <p:cNvPr id="6" name="Footer Placeholder 5">
            <a:extLst>
              <a:ext uri="{FF2B5EF4-FFF2-40B4-BE49-F238E27FC236}">
                <a16:creationId xmlns:a16="http://schemas.microsoft.com/office/drawing/2014/main" id="{7C93FB4D-B3BA-D394-4A8F-7AC163C5E88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410AF94-E02D-1744-EC68-E2AF0AF8A81D}"/>
              </a:ext>
            </a:extLst>
          </p:cNvPr>
          <p:cNvSpPr txBox="1">
            <a:spLocks noGrp="1"/>
          </p:cNvSpPr>
          <p:nvPr>
            <p:ph type="sldNum" sz="quarter" idx="8"/>
          </p:nvPr>
        </p:nvSpPr>
        <p:spPr/>
        <p:txBody>
          <a:bodyPr/>
          <a:lstStyle>
            <a:lvl1pPr>
              <a:defRPr/>
            </a:lvl1pPr>
          </a:lstStyle>
          <a:p>
            <a:pPr lvl="0"/>
            <a:fld id="{937D9911-076A-4D51-BEB5-3311D0A9BCCF}" type="slidenum">
              <a:t>‹#›</a:t>
            </a:fld>
            <a:endParaRPr lang="en-GB"/>
          </a:p>
        </p:txBody>
      </p:sp>
    </p:spTree>
    <p:extLst>
      <p:ext uri="{BB962C8B-B14F-4D97-AF65-F5344CB8AC3E}">
        <p14:creationId xmlns:p14="http://schemas.microsoft.com/office/powerpoint/2010/main" val="380207617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2319-97A7-2220-0F4A-38B746105D02}"/>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16E09409-F365-CA89-C651-EC466741F07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122010-2411-DCEB-7B84-AFECF7F96660}"/>
              </a:ext>
            </a:extLst>
          </p:cNvPr>
          <p:cNvSpPr txBox="1">
            <a:spLocks noGrp="1"/>
          </p:cNvSpPr>
          <p:nvPr>
            <p:ph type="dt" sz="half" idx="7"/>
          </p:nvPr>
        </p:nvSpPr>
        <p:spPr/>
        <p:txBody>
          <a:bodyPr/>
          <a:lstStyle>
            <a:lvl1pPr>
              <a:defRPr/>
            </a:lvl1pPr>
          </a:lstStyle>
          <a:p>
            <a:pPr lvl="0"/>
            <a:fld id="{8DFA9532-ABD7-48FB-8F8F-5379F88FABC1}" type="datetime1">
              <a:rPr lang="en-GB"/>
              <a:pPr lvl="0"/>
              <a:t>08/03/2026</a:t>
            </a:fld>
            <a:endParaRPr lang="en-GB"/>
          </a:p>
        </p:txBody>
      </p:sp>
      <p:sp>
        <p:nvSpPr>
          <p:cNvPr id="5" name="Footer Placeholder 4">
            <a:extLst>
              <a:ext uri="{FF2B5EF4-FFF2-40B4-BE49-F238E27FC236}">
                <a16:creationId xmlns:a16="http://schemas.microsoft.com/office/drawing/2014/main" id="{7829D8F8-8FC2-7DEE-1049-E0FD044C449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0D08BA9-6DFA-1D69-0CDA-2D8962ACBB5D}"/>
              </a:ext>
            </a:extLst>
          </p:cNvPr>
          <p:cNvSpPr txBox="1">
            <a:spLocks noGrp="1"/>
          </p:cNvSpPr>
          <p:nvPr>
            <p:ph type="sldNum" sz="quarter" idx="8"/>
          </p:nvPr>
        </p:nvSpPr>
        <p:spPr/>
        <p:txBody>
          <a:bodyPr/>
          <a:lstStyle>
            <a:lvl1pPr>
              <a:defRPr/>
            </a:lvl1pPr>
          </a:lstStyle>
          <a:p>
            <a:pPr lvl="0"/>
            <a:fld id="{BF297FD5-1DB3-4C13-BC83-5DDC6B5272DE}" type="slidenum">
              <a:t>‹#›</a:t>
            </a:fld>
            <a:endParaRPr lang="en-GB"/>
          </a:p>
        </p:txBody>
      </p:sp>
    </p:spTree>
    <p:extLst>
      <p:ext uri="{BB962C8B-B14F-4D97-AF65-F5344CB8AC3E}">
        <p14:creationId xmlns:p14="http://schemas.microsoft.com/office/powerpoint/2010/main" val="3532757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62411E-33AA-D622-FE2A-75A07D04248A}"/>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4F6917B1-F7E0-9E1B-F39A-4CB5E6D5D8B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4CA984-2C2F-4968-E836-52FF9F5366E2}"/>
              </a:ext>
            </a:extLst>
          </p:cNvPr>
          <p:cNvSpPr txBox="1">
            <a:spLocks noGrp="1"/>
          </p:cNvSpPr>
          <p:nvPr>
            <p:ph type="dt" sz="half" idx="7"/>
          </p:nvPr>
        </p:nvSpPr>
        <p:spPr/>
        <p:txBody>
          <a:bodyPr/>
          <a:lstStyle>
            <a:lvl1pPr>
              <a:defRPr/>
            </a:lvl1pPr>
          </a:lstStyle>
          <a:p>
            <a:pPr lvl="0"/>
            <a:fld id="{89DA5A3A-93DE-4DAB-8008-9E5E75EA778E}" type="datetime1">
              <a:rPr lang="en-GB"/>
              <a:pPr lvl="0"/>
              <a:t>08/03/2026</a:t>
            </a:fld>
            <a:endParaRPr lang="en-GB"/>
          </a:p>
        </p:txBody>
      </p:sp>
      <p:sp>
        <p:nvSpPr>
          <p:cNvPr id="5" name="Footer Placeholder 4">
            <a:extLst>
              <a:ext uri="{FF2B5EF4-FFF2-40B4-BE49-F238E27FC236}">
                <a16:creationId xmlns:a16="http://schemas.microsoft.com/office/drawing/2014/main" id="{147393A5-7E22-8A10-607C-D3AB96BB1D0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FCC0393-CFA6-66E1-E4ED-5A9CB19D4E52}"/>
              </a:ext>
            </a:extLst>
          </p:cNvPr>
          <p:cNvSpPr txBox="1">
            <a:spLocks noGrp="1"/>
          </p:cNvSpPr>
          <p:nvPr>
            <p:ph type="sldNum" sz="quarter" idx="8"/>
          </p:nvPr>
        </p:nvSpPr>
        <p:spPr/>
        <p:txBody>
          <a:bodyPr/>
          <a:lstStyle>
            <a:lvl1pPr>
              <a:defRPr/>
            </a:lvl1pPr>
          </a:lstStyle>
          <a:p>
            <a:pPr lvl="0"/>
            <a:fld id="{2FAF48FC-A0BF-4D86-BCF8-34CF711319BB}" type="slidenum">
              <a:t>‹#›</a:t>
            </a:fld>
            <a:endParaRPr lang="en-GB"/>
          </a:p>
        </p:txBody>
      </p:sp>
    </p:spTree>
    <p:extLst>
      <p:ext uri="{BB962C8B-B14F-4D97-AF65-F5344CB8AC3E}">
        <p14:creationId xmlns:p14="http://schemas.microsoft.com/office/powerpoint/2010/main" val="2068905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09CDD-8719-F9AC-9A33-BD9CC06C398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DEF86C57-9049-E6B6-815B-92BA142F53A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EDD59D-2B0C-B4CB-54FA-61865A54F077}"/>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BD0ADC16-DAC1-4DF8-AF94-BBFF0CFA6D98}" type="datetime1">
              <a:rPr lang="en-GB"/>
              <a:pPr lvl="0"/>
              <a:t>08/03/2026</a:t>
            </a:fld>
            <a:endParaRPr lang="en-GB"/>
          </a:p>
        </p:txBody>
      </p:sp>
      <p:sp>
        <p:nvSpPr>
          <p:cNvPr id="5" name="Footer Placeholder 4">
            <a:extLst>
              <a:ext uri="{FF2B5EF4-FFF2-40B4-BE49-F238E27FC236}">
                <a16:creationId xmlns:a16="http://schemas.microsoft.com/office/drawing/2014/main" id="{F755125D-83C9-6C52-1007-30EB9709282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47AFF4C5-BD70-3E5D-165A-8DD4329D788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2413B41-107A-44E7-8C75-6642FD68ED4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8" Type="http://schemas.openxmlformats.org/officeDocument/2006/relationships/hyperlink" Target="https://ageing-better.org.uk/resources/digital-age" TargetMode="External"/><Relationship Id="rId3" Type="http://schemas.openxmlformats.org/officeDocument/2006/relationships/hyperlink" Target="https://www.ageuk.org.uk/information-advice/care/housing-options/adapting-home/telecare/" TargetMode="External"/><Relationship Id="rId7" Type="http://schemas.openxmlformats.org/officeDocument/2006/relationships/hyperlink" Target="https://carelearning.org.uk/qualifications/level-3-extended-hsc/hsc-dmo10/1-1-compare-and-contrast-theories-of-ageing/" TargetMode="External"/><Relationship Id="rId2" Type="http://schemas.openxmlformats.org/officeDocument/2006/relationships/hyperlink" Target="https://www.ageuk.org.uk/bp-assets/globalassets/gwyneddamon/keep-well-keep-warm/day_centres_for_op--evidence_briefing__for_commissioners.pdf" TargetMode="External"/><Relationship Id="rId1" Type="http://schemas.openxmlformats.org/officeDocument/2006/relationships/slideLayout" Target="../slideLayouts/slideLayout2.xml"/><Relationship Id="rId6" Type="http://schemas.openxmlformats.org/officeDocument/2006/relationships/hyperlink" Target="https://commonslibrary.parliament.uk/the-uks-changing-population/" TargetMode="External"/><Relationship Id="rId11" Type="http://schemas.openxmlformats.org/officeDocument/2006/relationships/hyperlink" Target="https://doi.org/10.1093/geroni/igaf122.2627" TargetMode="External"/><Relationship Id="rId5" Type="http://schemas.openxmlformats.org/officeDocument/2006/relationships/hyperlink" Target="https://dl.acm.org/doi/fullHtml/10.1145/3517428.3544830" TargetMode="External"/><Relationship Id="rId10" Type="http://schemas.openxmlformats.org/officeDocument/2006/relationships/hyperlink" Target="https://ageing-better.org.uk/blogs/how-ensure-transport-age-friendly" TargetMode="External"/><Relationship Id="rId4" Type="http://schemas.openxmlformats.org/officeDocument/2006/relationships/hyperlink" Target="https://www.ageuk.org.uk/latest-press/articles/age-uk-warns-22.4-million-digitally-excluded-older-people-are-at-risk-of-being-left-behind-in-an-increasingly-digital-world" TargetMode="External"/><Relationship Id="rId9" Type="http://schemas.openxmlformats.org/officeDocument/2006/relationships/hyperlink" Target="https://ageing-better.org.uk/blogs/cultivating-resilience-community-gardening-can-benefit-all-ag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helpfulprofessor.com/continuity-theory-of-aging/" TargetMode="External"/><Relationship Id="rId2" Type="http://schemas.openxmlformats.org/officeDocument/2006/relationships/hyperlink" Target="https://www.gov.uk/government/news/new-reforms-and-independent-commission-to-transform-social-care" TargetMode="External"/><Relationship Id="rId1" Type="http://schemas.openxmlformats.org/officeDocument/2006/relationships/slideLayout" Target="../slideLayouts/slideLayout2.xml"/><Relationship Id="rId4" Type="http://schemas.openxmlformats.org/officeDocument/2006/relationships/hyperlink" Target="https://helpfulprofessor.com/activity-theory-of-aging/"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simplypsychology.org/disengagement-theory.html" TargetMode="External"/><Relationship Id="rId3" Type="http://schemas.openxmlformats.org/officeDocument/2006/relationships/hyperlink" Target="https://www.nhs.uk/social-care-and-support/care-services-equipment-and-care-homes/home-adaptations/" TargetMode="External"/><Relationship Id="rId7" Type="http://schemas.openxmlformats.org/officeDocument/2006/relationships/hyperlink" Target="https://www.england.nhs.uk/integratedcare/the-journey-to-integrated-care-systems" TargetMode="External"/><Relationship Id="rId2" Type="http://schemas.openxmlformats.org/officeDocument/2006/relationships/hyperlink" Target="https://arc-sl.nihr.ac.uk/day-centre-resources-hub" TargetMode="External"/><Relationship Id="rId1" Type="http://schemas.openxmlformats.org/officeDocument/2006/relationships/slideLayout" Target="../slideLayouts/slideLayout2.xml"/><Relationship Id="rId6" Type="http://schemas.openxmlformats.org/officeDocument/2006/relationships/hyperlink" Target="https://www.england.nhs.uk/long-read/health-inequalities-equality-legal-duties" TargetMode="External"/><Relationship Id="rId5" Type="http://schemas.openxmlformats.org/officeDocument/2006/relationships/hyperlink" Target="https://www.longtermplan.nhs.uk/" TargetMode="External"/><Relationship Id="rId10" Type="http://schemas.openxmlformats.org/officeDocument/2006/relationships/hyperlink" Target="https://psychology.town/developmental/successful-ageing-theories-later-life-navigation/" TargetMode="External"/><Relationship Id="rId4" Type="http://schemas.openxmlformats.org/officeDocument/2006/relationships/hyperlink" Target="https://www.nhs.uk/social-care-and-support/care-services-equipment-and-care-homes/personal-alarms-security-systems-and-keysafes/" TargetMode="External"/><Relationship Id="rId9" Type="http://schemas.openxmlformats.org/officeDocument/2006/relationships/hyperlink" Target="https://www.gov.uk/government/publications/healthy-ageing/healthy-ageing-applying-all-our-health"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who.int/news-room/fact-sheets/detail/ageing-and-health" TargetMode="External"/><Relationship Id="rId3" Type="http://schemas.openxmlformats.org/officeDocument/2006/relationships/hyperlink" Target="https://socio.health/social-groups-and-family-health/theories-of-ageing-disengagement-to-activity" TargetMode="External"/><Relationship Id="rId7" Type="http://schemas.openxmlformats.org/officeDocument/2006/relationships/hyperlink" Target="https://who-dev5.prgsdev.com/m/news-room/fact-sheets/detail/10-facts-on-ageing-and-health" TargetMode="External"/><Relationship Id="rId2" Type="http://schemas.openxmlformats.org/officeDocument/2006/relationships/hyperlink" Target="https://doi.org/10.1093/ageing/afag007" TargetMode="External"/><Relationship Id="rId1" Type="http://schemas.openxmlformats.org/officeDocument/2006/relationships/slideLayout" Target="../slideLayouts/slideLayout2.xml"/><Relationship Id="rId6" Type="http://schemas.openxmlformats.org/officeDocument/2006/relationships/hyperlink" Target="https://www.kingsfund.org.uk/" TargetMode="External"/><Relationship Id="rId5" Type="http://schemas.openxmlformats.org/officeDocument/2006/relationships/hyperlink" Target="https://www.health.org.uk/publications/long-reads/the-preventative-shift" TargetMode="External"/><Relationship Id="rId4" Type="http://schemas.openxmlformats.org/officeDocument/2006/relationships/hyperlink" Target="https://www.theaccessgroup.com/en-gb/blog/hsc-what-are-the-barriers-to-good-domiciliary-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31">
            <a:extLst>
              <a:ext uri="{FF2B5EF4-FFF2-40B4-BE49-F238E27FC236}">
                <a16:creationId xmlns:a16="http://schemas.microsoft.com/office/drawing/2014/main" id="{26EB5583-5423-737B-C06D-F84508CCC810}"/>
              </a:ext>
              <a:ext uri="{C183D7F6-B498-43B3-948B-1728B52AA6E4}">
                <adec:decorative xmlns:adec="http://schemas.microsoft.com/office/drawing/2017/decorative" val="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33">
            <a:extLst>
              <a:ext uri="{FF2B5EF4-FFF2-40B4-BE49-F238E27FC236}">
                <a16:creationId xmlns:a16="http://schemas.microsoft.com/office/drawing/2014/main" id="{3D16B90A-B903-BDEB-A702-FDE5CA13F7F2}"/>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012FC1FD-33C8-7285-9481-253FBA31AC96}"/>
              </a:ext>
            </a:extLst>
          </p:cNvPr>
          <p:cNvSpPr txBox="1">
            <a:spLocks noGrp="1"/>
          </p:cNvSpPr>
          <p:nvPr>
            <p:ph type="ctrTitle"/>
          </p:nvPr>
        </p:nvSpPr>
        <p:spPr>
          <a:xfrm>
            <a:off x="775466" y="2683242"/>
            <a:ext cx="10602065" cy="3763917"/>
          </a:xfrm>
        </p:spPr>
        <p:txBody>
          <a:bodyPr/>
          <a:lstStyle/>
          <a:p>
            <a:pPr lvl="0"/>
            <a:br>
              <a:rPr lang="en-GB" sz="4000">
                <a:solidFill>
                  <a:srgbClr val="0D0D0D"/>
                </a:solidFill>
              </a:rPr>
            </a:br>
            <a:r>
              <a:rPr lang="en-GB" sz="1800" b="1" u="sng">
                <a:solidFill>
                  <a:srgbClr val="0D0D0D"/>
                </a:solidFill>
              </a:rPr>
              <a:t>Name: Rubeka Kiran </a:t>
            </a:r>
            <a:br>
              <a:rPr lang="en-GB" sz="1800" b="1" u="sng">
                <a:solidFill>
                  <a:srgbClr val="0D0D0D"/>
                </a:solidFill>
              </a:rPr>
            </a:br>
            <a:r>
              <a:rPr lang="en-GB" sz="1800" b="1" u="sng">
                <a:solidFill>
                  <a:srgbClr val="0D0D0D"/>
                </a:solidFill>
              </a:rPr>
              <a:t>Student number:2242622</a:t>
            </a:r>
            <a:br>
              <a:rPr lang="en-GB" sz="1800" b="1" u="sng">
                <a:solidFill>
                  <a:srgbClr val="0D0D0D"/>
                </a:solidFill>
              </a:rPr>
            </a:br>
            <a:r>
              <a:rPr lang="en-GB" sz="1800" b="1" u="sng">
                <a:solidFill>
                  <a:srgbClr val="0D0D0D"/>
                </a:solidFill>
              </a:rPr>
              <a:t>Module name: Empowering the Older Person </a:t>
            </a:r>
            <a:br>
              <a:rPr lang="en-GB" sz="1800" b="1" u="sng">
                <a:solidFill>
                  <a:srgbClr val="0D0D0D"/>
                </a:solidFill>
              </a:rPr>
            </a:br>
            <a:r>
              <a:rPr lang="en-GB" sz="1800" b="1" u="sng">
                <a:solidFill>
                  <a:srgbClr val="0D0D0D"/>
                </a:solidFill>
              </a:rPr>
              <a:t>Module code: BMHP6027</a:t>
            </a:r>
            <a:br>
              <a:rPr lang="en-GB" sz="1800" b="1" u="sng">
                <a:solidFill>
                  <a:srgbClr val="0D0D0D"/>
                </a:solidFill>
              </a:rPr>
            </a:br>
            <a:r>
              <a:rPr lang="en-GB" sz="1800" b="1" u="sng">
                <a:solidFill>
                  <a:srgbClr val="0D0D0D"/>
                </a:solidFill>
              </a:rPr>
              <a:t>Component 1</a:t>
            </a:r>
            <a:br>
              <a:rPr lang="en-GB" sz="1800" b="1" u="sng">
                <a:solidFill>
                  <a:srgbClr val="0D0D0D"/>
                </a:solidFill>
              </a:rPr>
            </a:br>
            <a:r>
              <a:rPr lang="en-GB" sz="1800" b="1" u="sng">
                <a:solidFill>
                  <a:srgbClr val="0D0D0D"/>
                </a:solidFill>
              </a:rPr>
              <a:t>Lecturer name: Dr Kennedy  </a:t>
            </a:r>
            <a:br>
              <a:rPr lang="en-GB" sz="4000">
                <a:solidFill>
                  <a:srgbClr val="0E2841"/>
                </a:solidFill>
              </a:rPr>
            </a:br>
            <a:endParaRPr lang="en-GB" sz="4000">
              <a:solidFill>
                <a:srgbClr val="0E2841"/>
              </a:solidFill>
            </a:endParaRPr>
          </a:p>
        </p:txBody>
      </p:sp>
      <p:grpSp>
        <p:nvGrpSpPr>
          <p:cNvPr id="5" name="Group 35">
            <a:extLst>
              <a:ext uri="{FF2B5EF4-FFF2-40B4-BE49-F238E27FC236}">
                <a16:creationId xmlns:a16="http://schemas.microsoft.com/office/drawing/2014/main" id="{A0D31CC4-4D0B-3C3D-5754-3D1C230B7305}"/>
              </a:ext>
            </a:extLst>
          </p:cNvPr>
          <p:cNvGrpSpPr/>
          <p:nvPr/>
        </p:nvGrpSpPr>
        <p:grpSpPr>
          <a:xfrm>
            <a:off x="9676747" y="0"/>
            <a:ext cx="2514948" cy="2174333"/>
            <a:chOff x="9676747" y="0"/>
            <a:chExt cx="2514948" cy="2174333"/>
          </a:xfrm>
        </p:grpSpPr>
        <p:sp>
          <p:nvSpPr>
            <p:cNvPr id="6" name="Freeform: Shape 36">
              <a:extLst>
                <a:ext uri="{FF2B5EF4-FFF2-40B4-BE49-F238E27FC236}">
                  <a16:creationId xmlns:a16="http://schemas.microsoft.com/office/drawing/2014/main" id="{B56FE602-BDED-E3AC-691D-F042C72476EB}"/>
                </a:ext>
                <a:ext uri="{C183D7F6-B498-43B3-948B-1728B52AA6E4}">
                  <adec:decorative xmlns:adec="http://schemas.microsoft.com/office/drawing/2017/decorative" val="1"/>
                </a:ext>
              </a:extLst>
            </p:cNvPr>
            <p:cNvSpPr/>
            <p:nvPr/>
          </p:nvSpPr>
          <p:spPr>
            <a:xfrm flipH="1">
              <a:off x="9676747" y="4151"/>
              <a:ext cx="2514947" cy="2170182"/>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 f7 0 f5"/>
                <a:gd name="f166" fmla="+- f6 0 f5"/>
                <a:gd name="f167" fmla="*/ f162 f0 1"/>
                <a:gd name="f168" fmla="*/ f166 1 2514948"/>
                <a:gd name="f169" fmla="*/ f165 1 2170178"/>
                <a:gd name="f170" fmla="*/ 2466091 f166 1"/>
                <a:gd name="f171" fmla="*/ 0 f165 1"/>
                <a:gd name="f172" fmla="*/ 2514948 f166 1"/>
                <a:gd name="f173" fmla="*/ 2512286 f166 1"/>
                <a:gd name="f174" fmla="*/ 12375 f165 1"/>
                <a:gd name="f175" fmla="*/ 2394961 f166 1"/>
                <a:gd name="f176" fmla="*/ 368660 f165 1"/>
                <a:gd name="f177" fmla="*/ 2289734 f166 1"/>
                <a:gd name="f178" fmla="*/ 598078 f165 1"/>
                <a:gd name="f179" fmla="*/ 2163747 f166 1"/>
                <a:gd name="f180" fmla="*/ 819078 f165 1"/>
                <a:gd name="f181" fmla="*/ 1852241 f166 1"/>
                <a:gd name="f182" fmla="*/ 1228932 f165 1"/>
                <a:gd name="f183" fmla="*/ 1668235 f166 1"/>
                <a:gd name="f184" fmla="*/ 1413844 f165 1"/>
                <a:gd name="f185" fmla="*/ 1619510 f166 1"/>
                <a:gd name="f186" fmla="*/ 1457722 f165 1"/>
                <a:gd name="f187" fmla="*/ 1569835 f166 1"/>
                <a:gd name="f188" fmla="*/ 1500704 f165 1"/>
                <a:gd name="f189" fmla="*/ 1467169 f166 1"/>
                <a:gd name="f190" fmla="*/ 1583266 f165 1"/>
                <a:gd name="f191" fmla="*/ 1018393 f166 1"/>
                <a:gd name="f192" fmla="*/ 1867576 f165 1"/>
                <a:gd name="f193" fmla="*/ 255857 f166 1"/>
                <a:gd name="f194" fmla="*/ 2133049 f165 1"/>
                <a:gd name="f195" fmla="*/ 0 f166 1"/>
                <a:gd name="f196" fmla="*/ 2170178 f165 1"/>
                <a:gd name="f197" fmla="*/ 1940056 f165 1"/>
                <a:gd name="f198" fmla="*/ 201609 f166 1"/>
                <a:gd name="f199" fmla="*/ 1902856 f165 1"/>
                <a:gd name="f200" fmla="*/ 440974 f166 1"/>
                <a:gd name="f201" fmla="*/ 1838472 f165 1"/>
                <a:gd name="f202" fmla="*/ 674558 f166 1"/>
                <a:gd name="f203" fmla="*/ 1756359 f165 1"/>
                <a:gd name="f204" fmla="*/ 901222 f166 1"/>
                <a:gd name="f205" fmla="*/ 1657142 f165 1"/>
                <a:gd name="f206" fmla="*/ 1330943 f166 1"/>
                <a:gd name="f207" fmla="*/ 1413396 f165 1"/>
                <a:gd name="f208" fmla="*/ 1432566 f166 1"/>
                <a:gd name="f209" fmla="*/ 1343193 f165 1"/>
                <a:gd name="f210" fmla="*/ 1482527 f166 1"/>
                <a:gd name="f211" fmla="*/ 1306926 f165 1"/>
                <a:gd name="f212" fmla="*/ 1531821 f166 1"/>
                <a:gd name="f213" fmla="*/ 1269765 f165 1"/>
                <a:gd name="f214" fmla="*/ 1721986 f166 1"/>
                <a:gd name="f215" fmla="*/ 1112073 f165 1"/>
                <a:gd name="f216" fmla="*/ 2061460 f166 1"/>
                <a:gd name="f217" fmla="*/ 754336 f165 1"/>
                <a:gd name="f218" fmla="*/ 2206218 f166 1"/>
                <a:gd name="f219" fmla="*/ 554827 f165 1"/>
                <a:gd name="f220" fmla="*/ 2329455 f166 1"/>
                <a:gd name="f221" fmla="*/ 341886 f165 1"/>
                <a:gd name="f222" fmla="*/ 2356757 f166 1"/>
                <a:gd name="f223" fmla="*/ 286815 f165 1"/>
                <a:gd name="f224" fmla="*/ 2370030 f166 1"/>
                <a:gd name="f225" fmla="*/ 259056 f165 1"/>
                <a:gd name="f226" fmla="*/ 2382637 f166 1"/>
                <a:gd name="f227" fmla="*/ 231028 f165 1"/>
                <a:gd name="f228" fmla="*/ 2406716 f166 1"/>
                <a:gd name="f229" fmla="*/ 174525 f165 1"/>
                <a:gd name="f230" fmla="*/ 2429278 f166 1"/>
                <a:gd name="f231" fmla="*/ 117393 f165 1"/>
                <a:gd name="f232" fmla="*/ f167 1 f2"/>
                <a:gd name="f233" fmla="*/ f170 1 2514948"/>
                <a:gd name="f234" fmla="*/ f171 1 2170178"/>
                <a:gd name="f235" fmla="*/ f172 1 2514948"/>
                <a:gd name="f236" fmla="*/ f173 1 2514948"/>
                <a:gd name="f237" fmla="*/ f174 1 2170178"/>
                <a:gd name="f238" fmla="*/ f175 1 2514948"/>
                <a:gd name="f239" fmla="*/ f176 1 217017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170178"/>
                <a:gd name="f261" fmla="*/ f198 1 2514948"/>
                <a:gd name="f262" fmla="*/ f199 1 2170178"/>
                <a:gd name="f263" fmla="*/ f200 1 251494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5 1 f168"/>
                <a:gd name="f296" fmla="*/ f6 1 f168"/>
                <a:gd name="f297" fmla="*/ f5 1 f169"/>
                <a:gd name="f298" fmla="*/ f7 1 f169"/>
                <a:gd name="f299" fmla="+- f232 0 f1"/>
                <a:gd name="f300" fmla="*/ f233 1 f168"/>
                <a:gd name="f301" fmla="*/ f234 1 f169"/>
                <a:gd name="f302" fmla="*/ f235 1 f168"/>
                <a:gd name="f303" fmla="*/ f236 1 f168"/>
                <a:gd name="f304" fmla="*/ f237 1 f169"/>
                <a:gd name="f305" fmla="*/ f238 1 f168"/>
                <a:gd name="f306" fmla="*/ f239 1 f169"/>
                <a:gd name="f307" fmla="*/ f240 1 f168"/>
                <a:gd name="f308" fmla="*/ f241 1 f169"/>
                <a:gd name="f309" fmla="*/ f242 1 f168"/>
                <a:gd name="f310" fmla="*/ f243 1 f169"/>
                <a:gd name="f311" fmla="*/ f244 1 f168"/>
                <a:gd name="f312" fmla="*/ f245 1 f169"/>
                <a:gd name="f313" fmla="*/ f246 1 f168"/>
                <a:gd name="f314" fmla="*/ f247 1 f169"/>
                <a:gd name="f315" fmla="*/ f248 1 f168"/>
                <a:gd name="f316" fmla="*/ f249 1 f169"/>
                <a:gd name="f317" fmla="*/ f250 1 f168"/>
                <a:gd name="f318" fmla="*/ f251 1 f169"/>
                <a:gd name="f319" fmla="*/ f252 1 f168"/>
                <a:gd name="f320" fmla="*/ f253 1 f169"/>
                <a:gd name="f321" fmla="*/ f254 1 f168"/>
                <a:gd name="f322" fmla="*/ f255 1 f169"/>
                <a:gd name="f323" fmla="*/ f256 1 f168"/>
                <a:gd name="f324" fmla="*/ f257 1 f169"/>
                <a:gd name="f325" fmla="*/ f258 1 f168"/>
                <a:gd name="f326" fmla="*/ f259 1 f169"/>
                <a:gd name="f327" fmla="*/ f260 1 f169"/>
                <a:gd name="f328" fmla="*/ f261 1 f168"/>
                <a:gd name="f329" fmla="*/ f262 1 f169"/>
                <a:gd name="f330" fmla="*/ f263 1 f168"/>
                <a:gd name="f331" fmla="*/ f264 1 f169"/>
                <a:gd name="f332" fmla="*/ f265 1 f168"/>
                <a:gd name="f333" fmla="*/ f266 1 f169"/>
                <a:gd name="f334" fmla="*/ f267 1 f168"/>
                <a:gd name="f335" fmla="*/ f268 1 f169"/>
                <a:gd name="f336" fmla="*/ f269 1 f168"/>
                <a:gd name="f337" fmla="*/ f270 1 f169"/>
                <a:gd name="f338" fmla="*/ f271 1 f168"/>
                <a:gd name="f339" fmla="*/ f272 1 f169"/>
                <a:gd name="f340" fmla="*/ f273 1 f168"/>
                <a:gd name="f341" fmla="*/ f274 1 f169"/>
                <a:gd name="f342" fmla="*/ f275 1 f168"/>
                <a:gd name="f343" fmla="*/ f276 1 f169"/>
                <a:gd name="f344" fmla="*/ f277 1 f168"/>
                <a:gd name="f345" fmla="*/ f278 1 f169"/>
                <a:gd name="f346" fmla="*/ f279 1 f168"/>
                <a:gd name="f347" fmla="*/ f280 1 f169"/>
                <a:gd name="f348" fmla="*/ f281 1 f168"/>
                <a:gd name="f349" fmla="*/ f282 1 f169"/>
                <a:gd name="f350" fmla="*/ f283 1 f168"/>
                <a:gd name="f351" fmla="*/ f284 1 f169"/>
                <a:gd name="f352" fmla="*/ f285 1 f168"/>
                <a:gd name="f353" fmla="*/ f286 1 f169"/>
                <a:gd name="f354" fmla="*/ f287 1 f168"/>
                <a:gd name="f355" fmla="*/ f288 1 f169"/>
                <a:gd name="f356" fmla="*/ f289 1 f168"/>
                <a:gd name="f357" fmla="*/ f290 1 f169"/>
                <a:gd name="f358" fmla="*/ f291 1 f168"/>
                <a:gd name="f359" fmla="*/ f292 1 f169"/>
                <a:gd name="f360" fmla="*/ f293 1 f168"/>
                <a:gd name="f361" fmla="*/ f294 1 f169"/>
                <a:gd name="f362" fmla="*/ f295 f163 1"/>
                <a:gd name="f363" fmla="*/ f296 f163 1"/>
                <a:gd name="f364" fmla="*/ f298 f164 1"/>
                <a:gd name="f365" fmla="*/ f297 f164 1"/>
                <a:gd name="f366" fmla="*/ f300 f163 1"/>
                <a:gd name="f367" fmla="*/ f301 f164 1"/>
                <a:gd name="f368" fmla="*/ f302 f163 1"/>
                <a:gd name="f369" fmla="*/ f303 f163 1"/>
                <a:gd name="f370" fmla="*/ f304 f164 1"/>
                <a:gd name="f371" fmla="*/ f305 f163 1"/>
                <a:gd name="f372" fmla="*/ f306 f164 1"/>
                <a:gd name="f373" fmla="*/ f307 f163 1"/>
                <a:gd name="f374" fmla="*/ f308 f164 1"/>
                <a:gd name="f375" fmla="*/ f309 f163 1"/>
                <a:gd name="f376" fmla="*/ f310 f164 1"/>
                <a:gd name="f377" fmla="*/ f311 f163 1"/>
                <a:gd name="f378" fmla="*/ f312 f164 1"/>
                <a:gd name="f379" fmla="*/ f313 f163 1"/>
                <a:gd name="f380" fmla="*/ f314 f164 1"/>
                <a:gd name="f381" fmla="*/ f315 f163 1"/>
                <a:gd name="f382" fmla="*/ f316 f164 1"/>
                <a:gd name="f383" fmla="*/ f317 f163 1"/>
                <a:gd name="f384" fmla="*/ f318 f164 1"/>
                <a:gd name="f385" fmla="*/ f319 f163 1"/>
                <a:gd name="f386" fmla="*/ f320 f164 1"/>
                <a:gd name="f387" fmla="*/ f321 f163 1"/>
                <a:gd name="f388" fmla="*/ f322 f164 1"/>
                <a:gd name="f389" fmla="*/ f323 f163 1"/>
                <a:gd name="f390" fmla="*/ f324 f164 1"/>
                <a:gd name="f391" fmla="*/ f325 f163 1"/>
                <a:gd name="f392" fmla="*/ f326 f164 1"/>
                <a:gd name="f393" fmla="*/ f327 f164 1"/>
                <a:gd name="f394" fmla="*/ f328 f163 1"/>
                <a:gd name="f395" fmla="*/ f329 f164 1"/>
                <a:gd name="f396" fmla="*/ f330 f163 1"/>
                <a:gd name="f397" fmla="*/ f331 f164 1"/>
                <a:gd name="f398" fmla="*/ f332 f163 1"/>
                <a:gd name="f399" fmla="*/ f333 f164 1"/>
                <a:gd name="f400" fmla="*/ f334 f163 1"/>
                <a:gd name="f401" fmla="*/ f335 f164 1"/>
                <a:gd name="f402" fmla="*/ f336 f163 1"/>
                <a:gd name="f403" fmla="*/ f337 f164 1"/>
                <a:gd name="f404" fmla="*/ f338 f163 1"/>
                <a:gd name="f405" fmla="*/ f339 f164 1"/>
                <a:gd name="f406" fmla="*/ f340 f163 1"/>
                <a:gd name="f407" fmla="*/ f341 f164 1"/>
                <a:gd name="f408" fmla="*/ f342 f163 1"/>
                <a:gd name="f409" fmla="*/ f343 f164 1"/>
                <a:gd name="f410" fmla="*/ f344 f163 1"/>
                <a:gd name="f411" fmla="*/ f345 f164 1"/>
                <a:gd name="f412" fmla="*/ f346 f163 1"/>
                <a:gd name="f413" fmla="*/ f347 f164 1"/>
                <a:gd name="f414" fmla="*/ f348 f163 1"/>
                <a:gd name="f415" fmla="*/ f349 f164 1"/>
                <a:gd name="f416" fmla="*/ f350 f163 1"/>
                <a:gd name="f417" fmla="*/ f351 f164 1"/>
                <a:gd name="f418" fmla="*/ f352 f163 1"/>
                <a:gd name="f419" fmla="*/ f353 f164 1"/>
                <a:gd name="f420" fmla="*/ f354 f163 1"/>
                <a:gd name="f421" fmla="*/ f355 f164 1"/>
                <a:gd name="f422" fmla="*/ f356 f163 1"/>
                <a:gd name="f423" fmla="*/ f357 f164 1"/>
                <a:gd name="f424" fmla="*/ f358 f163 1"/>
                <a:gd name="f425" fmla="*/ f359 f164 1"/>
                <a:gd name="f426" fmla="*/ f360 f163 1"/>
                <a:gd name="f427" fmla="*/ f361 f164 1"/>
              </a:gdLst>
              <a:ahLst/>
              <a:cxnLst>
                <a:cxn ang="3cd4">
                  <a:pos x="hc" y="t"/>
                </a:cxn>
                <a:cxn ang="0">
                  <a:pos x="r" y="vc"/>
                </a:cxn>
                <a:cxn ang="cd4">
                  <a:pos x="hc" y="b"/>
                </a:cxn>
                <a:cxn ang="cd2">
                  <a:pos x="l" y="vc"/>
                </a:cxn>
                <a:cxn ang="f299">
                  <a:pos x="f366" y="f367"/>
                </a:cxn>
                <a:cxn ang="f299">
                  <a:pos x="f368" y="f367"/>
                </a:cxn>
                <a:cxn ang="f299">
                  <a:pos x="f369" y="f370"/>
                </a:cxn>
                <a:cxn ang="f299">
                  <a:pos x="f371" y="f372"/>
                </a:cxn>
                <a:cxn ang="f299">
                  <a:pos x="f373" y="f374"/>
                </a:cxn>
                <a:cxn ang="f299">
                  <a:pos x="f375" y="f376"/>
                </a:cxn>
                <a:cxn ang="f299">
                  <a:pos x="f377" y="f378"/>
                </a:cxn>
                <a:cxn ang="f299">
                  <a:pos x="f379" y="f380"/>
                </a:cxn>
                <a:cxn ang="f299">
                  <a:pos x="f381" y="f382"/>
                </a:cxn>
                <a:cxn ang="f299">
                  <a:pos x="f383" y="f384"/>
                </a:cxn>
                <a:cxn ang="f299">
                  <a:pos x="f385" y="f386"/>
                </a:cxn>
                <a:cxn ang="f299">
                  <a:pos x="f387" y="f388"/>
                </a:cxn>
                <a:cxn ang="f299">
                  <a:pos x="f389" y="f390"/>
                </a:cxn>
                <a:cxn ang="f299">
                  <a:pos x="f391" y="f392"/>
                </a:cxn>
                <a:cxn ang="f299">
                  <a:pos x="f391" y="f393"/>
                </a:cxn>
                <a:cxn ang="f299">
                  <a:pos x="f394" y="f395"/>
                </a:cxn>
                <a:cxn ang="f299">
                  <a:pos x="f396" y="f397"/>
                </a:cxn>
                <a:cxn ang="f299">
                  <a:pos x="f398" y="f399"/>
                </a:cxn>
                <a:cxn ang="f299">
                  <a:pos x="f400" y="f401"/>
                </a:cxn>
                <a:cxn ang="f299">
                  <a:pos x="f402" y="f403"/>
                </a:cxn>
                <a:cxn ang="f299">
                  <a:pos x="f404" y="f405"/>
                </a:cxn>
                <a:cxn ang="f299">
                  <a:pos x="f406" y="f407"/>
                </a:cxn>
                <a:cxn ang="f299">
                  <a:pos x="f408" y="f409"/>
                </a:cxn>
                <a:cxn ang="f299">
                  <a:pos x="f410" y="f411"/>
                </a:cxn>
                <a:cxn ang="f299">
                  <a:pos x="f412" y="f413"/>
                </a:cxn>
                <a:cxn ang="f299">
                  <a:pos x="f414" y="f415"/>
                </a:cxn>
                <a:cxn ang="f299">
                  <a:pos x="f416" y="f417"/>
                </a:cxn>
                <a:cxn ang="f299">
                  <a:pos x="f418" y="f419"/>
                </a:cxn>
                <a:cxn ang="f299">
                  <a:pos x="f420" y="f421"/>
                </a:cxn>
                <a:cxn ang="f299">
                  <a:pos x="f422" y="f423"/>
                </a:cxn>
                <a:cxn ang="f299">
                  <a:pos x="f424" y="f425"/>
                </a:cxn>
                <a:cxn ang="f299">
                  <a:pos x="f426" y="f427"/>
                </a:cxn>
              </a:cxnLst>
              <a:rect l="f362" t="f365" r="f363" b="f364"/>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Freeform: Shape 37">
              <a:extLst>
                <a:ext uri="{FF2B5EF4-FFF2-40B4-BE49-F238E27FC236}">
                  <a16:creationId xmlns:a16="http://schemas.microsoft.com/office/drawing/2014/main" id="{F6AB8D94-51ED-485F-3F2D-1978D170CD99}"/>
                </a:ext>
                <a:ext uri="{C183D7F6-B498-43B3-948B-1728B52AA6E4}">
                  <adec:decorative xmlns:adec="http://schemas.microsoft.com/office/drawing/2017/decorative" val="1"/>
                </a:ext>
              </a:extLst>
            </p:cNvPr>
            <p:cNvSpPr/>
            <p:nvPr/>
          </p:nvSpPr>
          <p:spPr>
            <a:xfrm flipH="1">
              <a:off x="9698629" y="0"/>
              <a:ext cx="2493065" cy="1947891"/>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 f7 0 f5"/>
                <a:gd name="f48" fmla="+- f6 0 f5"/>
                <a:gd name="f49" fmla="*/ f44 f0 1"/>
                <a:gd name="f50" fmla="*/ f48 1 2493062"/>
                <a:gd name="f51" fmla="*/ f47 1 1947896"/>
                <a:gd name="f52" fmla="*/ 1896911 f48 1"/>
                <a:gd name="f53" fmla="*/ 0 f47 1"/>
                <a:gd name="f54" fmla="*/ 2493062 f48 1"/>
                <a:gd name="f55" fmla="*/ 2435315 f48 1"/>
                <a:gd name="f56" fmla="*/ 178165 f47 1"/>
                <a:gd name="f57" fmla="*/ 93066 f48 1"/>
                <a:gd name="f58" fmla="*/ 1935859 f47 1"/>
                <a:gd name="f59" fmla="*/ 0 f48 1"/>
                <a:gd name="f60" fmla="*/ 1947896 f47 1"/>
                <a:gd name="f61" fmla="*/ 1404756 f47 1"/>
                <a:gd name="f62" fmla="*/ 17392 f48 1"/>
                <a:gd name="f63" fmla="*/ 1402364 f47 1"/>
                <a:gd name="f64" fmla="*/ 464249 f48 1"/>
                <a:gd name="f65" fmla="*/ 1281208 f47 1"/>
                <a:gd name="f66" fmla="*/ 1260556 f48 1"/>
                <a:gd name="f67" fmla="*/ 833835 f47 1"/>
                <a:gd name="f68" fmla="*/ 1807924 f48 1"/>
                <a:gd name="f69" fmla="*/ 193222 f47 1"/>
                <a:gd name="f70" fmla="*/ 1874357 f48 1"/>
                <a:gd name="f71" fmla="*/ 58333 f47 1"/>
                <a:gd name="f72" fmla="*/ f49 1 f2"/>
                <a:gd name="f73" fmla="*/ f52 1 2493062"/>
                <a:gd name="f74" fmla="*/ f53 1 1947896"/>
                <a:gd name="f75" fmla="*/ f54 1 2493062"/>
                <a:gd name="f76" fmla="*/ f55 1 2493062"/>
                <a:gd name="f77" fmla="*/ f56 1 1947896"/>
                <a:gd name="f78" fmla="*/ f57 1 2493062"/>
                <a:gd name="f79" fmla="*/ f58 1 1947896"/>
                <a:gd name="f80" fmla="*/ f59 1 2493062"/>
                <a:gd name="f81" fmla="*/ f60 1 1947896"/>
                <a:gd name="f82" fmla="*/ f61 1 1947896"/>
                <a:gd name="f83" fmla="*/ f62 1 2493062"/>
                <a:gd name="f84" fmla="*/ f63 1 1947896"/>
                <a:gd name="f85" fmla="*/ f64 1 2493062"/>
                <a:gd name="f86" fmla="*/ f65 1 1947896"/>
                <a:gd name="f87" fmla="*/ f66 1 2493062"/>
                <a:gd name="f88" fmla="*/ f67 1 1947896"/>
                <a:gd name="f89" fmla="*/ f68 1 2493062"/>
                <a:gd name="f90" fmla="*/ f69 1 1947896"/>
                <a:gd name="f91" fmla="*/ f70 1 2493062"/>
                <a:gd name="f92" fmla="*/ f71 1 1947896"/>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8" name="Freeform: Shape 38">
              <a:extLst>
                <a:ext uri="{FF2B5EF4-FFF2-40B4-BE49-F238E27FC236}">
                  <a16:creationId xmlns:a16="http://schemas.microsoft.com/office/drawing/2014/main" id="{E1073173-228F-43DC-44C6-4EA4564BE66D}"/>
                </a:ext>
                <a:ext uri="{C183D7F6-B498-43B3-948B-1728B52AA6E4}">
                  <adec:decorative xmlns:adec="http://schemas.microsoft.com/office/drawing/2017/decorative" val="1"/>
                </a:ext>
              </a:extLst>
            </p:cNvPr>
            <p:cNvSpPr/>
            <p:nvPr/>
          </p:nvSpPr>
          <p:spPr>
            <a:xfrm flipH="1">
              <a:off x="9690610" y="4151"/>
              <a:ext cx="2501085" cy="1972699"/>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 f7 0 f5"/>
                <a:gd name="f84" fmla="+- f6 0 f5"/>
                <a:gd name="f85" fmla="*/ f80 f0 1"/>
                <a:gd name="f86" fmla="*/ f84 1 2501089"/>
                <a:gd name="f87" fmla="*/ f83 1 1972702"/>
                <a:gd name="f88" fmla="*/ 2318728 f84 1"/>
                <a:gd name="f89" fmla="*/ 0 f83 1"/>
                <a:gd name="f90" fmla="*/ 2501089 f84 1"/>
                <a:gd name="f91" fmla="*/ 2453909 f84 1"/>
                <a:gd name="f92" fmla="*/ 167837 f83 1"/>
                <a:gd name="f93" fmla="*/ 2361125 f84 1"/>
                <a:gd name="f94" fmla="*/ 392084 f83 1"/>
                <a:gd name="f95" fmla="*/ 1768255 f84 1"/>
                <a:gd name="f96" fmla="*/ 1167644 f83 1"/>
                <a:gd name="f97" fmla="*/ 1375125 f84 1"/>
                <a:gd name="f98" fmla="*/ 1471474 f83 1"/>
                <a:gd name="f99" fmla="*/ 935735 f84 1"/>
                <a:gd name="f100" fmla="*/ 1712713 f83 1"/>
                <a:gd name="f101" fmla="*/ 212353 f84 1"/>
                <a:gd name="f102" fmla="*/ 1940294 f83 1"/>
                <a:gd name="f103" fmla="*/ 0 f84 1"/>
                <a:gd name="f104" fmla="*/ 1972702 f83 1"/>
                <a:gd name="f105" fmla="*/ 1732181 f83 1"/>
                <a:gd name="f106" fmla="*/ 161195 f84 1"/>
                <a:gd name="f107" fmla="*/ 1706590 f83 1"/>
                <a:gd name="f108" fmla="*/ 388463 f84 1"/>
                <a:gd name="f109" fmla="*/ 1652268 f83 1"/>
                <a:gd name="f110" fmla="*/ 826716 f84 1"/>
                <a:gd name="f111" fmla="*/ 1493950 f83 1"/>
                <a:gd name="f112" fmla="*/ 1609847 f84 1"/>
                <a:gd name="f113" fmla="*/ 1007535 f83 1"/>
                <a:gd name="f114" fmla="*/ 1929982 f84 1"/>
                <a:gd name="f115" fmla="*/ 682930 f83 1"/>
                <a:gd name="f116" fmla="*/ 2183093 f84 1"/>
                <a:gd name="f117" fmla="*/ 310149 f83 1"/>
                <a:gd name="f118" fmla="*/ 2280286 f84 1"/>
                <a:gd name="f119" fmla="*/ 108435 f83 1"/>
                <a:gd name="f120" fmla="*/ f85 1 f2"/>
                <a:gd name="f121" fmla="*/ f88 1 2501089"/>
                <a:gd name="f122" fmla="*/ f89 1 1972702"/>
                <a:gd name="f123" fmla="*/ f90 1 2501089"/>
                <a:gd name="f124" fmla="*/ f91 1 2501089"/>
                <a:gd name="f125" fmla="*/ f92 1 1972702"/>
                <a:gd name="f126" fmla="*/ f93 1 2501089"/>
                <a:gd name="f127" fmla="*/ f94 1 1972702"/>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1972702"/>
                <a:gd name="f139" fmla="*/ f106 1 2501089"/>
                <a:gd name="f140" fmla="*/ f107 1 1972702"/>
                <a:gd name="f141" fmla="*/ f108 1 2501089"/>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5 1 f86"/>
                <a:gd name="f154" fmla="*/ f6 1 f86"/>
                <a:gd name="f155" fmla="*/ f5 1 f87"/>
                <a:gd name="f156" fmla="*/ f7 1 f87"/>
                <a:gd name="f157" fmla="+- f120 0 f1"/>
                <a:gd name="f158" fmla="*/ f121 1 f86"/>
                <a:gd name="f159" fmla="*/ f122 1 f87"/>
                <a:gd name="f160" fmla="*/ f123 1 f86"/>
                <a:gd name="f161" fmla="*/ f124 1 f86"/>
                <a:gd name="f162" fmla="*/ f125 1 f87"/>
                <a:gd name="f163" fmla="*/ f126 1 f86"/>
                <a:gd name="f164" fmla="*/ f127 1 f87"/>
                <a:gd name="f165" fmla="*/ f128 1 f86"/>
                <a:gd name="f166" fmla="*/ f129 1 f87"/>
                <a:gd name="f167" fmla="*/ f130 1 f86"/>
                <a:gd name="f168" fmla="*/ f131 1 f87"/>
                <a:gd name="f169" fmla="*/ f132 1 f86"/>
                <a:gd name="f170" fmla="*/ f133 1 f87"/>
                <a:gd name="f171" fmla="*/ f134 1 f86"/>
                <a:gd name="f172" fmla="*/ f135 1 f87"/>
                <a:gd name="f173" fmla="*/ f136 1 f86"/>
                <a:gd name="f174" fmla="*/ f137 1 f87"/>
                <a:gd name="f175" fmla="*/ f138 1 f87"/>
                <a:gd name="f176" fmla="*/ f139 1 f86"/>
                <a:gd name="f177" fmla="*/ f140 1 f87"/>
                <a:gd name="f178" fmla="*/ f141 1 f86"/>
                <a:gd name="f179" fmla="*/ f142 1 f87"/>
                <a:gd name="f180" fmla="*/ f143 1 f86"/>
                <a:gd name="f181" fmla="*/ f144 1 f87"/>
                <a:gd name="f182" fmla="*/ f145 1 f86"/>
                <a:gd name="f183" fmla="*/ f146 1 f87"/>
                <a:gd name="f184" fmla="*/ f147 1 f86"/>
                <a:gd name="f185" fmla="*/ f148 1 f87"/>
                <a:gd name="f186" fmla="*/ f149 1 f86"/>
                <a:gd name="f187" fmla="*/ f150 1 f87"/>
                <a:gd name="f188" fmla="*/ f151 1 f86"/>
                <a:gd name="f189" fmla="*/ f152 1 f87"/>
                <a:gd name="f190" fmla="*/ f153 f81 1"/>
                <a:gd name="f191" fmla="*/ f154 f81 1"/>
                <a:gd name="f192" fmla="*/ f156 f82 1"/>
                <a:gd name="f193" fmla="*/ f155 f82 1"/>
                <a:gd name="f194" fmla="*/ f158 f81 1"/>
                <a:gd name="f195" fmla="*/ f159 f82 1"/>
                <a:gd name="f196" fmla="*/ f160 f81 1"/>
                <a:gd name="f197" fmla="*/ f161 f81 1"/>
                <a:gd name="f198" fmla="*/ f162 f82 1"/>
                <a:gd name="f199" fmla="*/ f163 f81 1"/>
                <a:gd name="f200" fmla="*/ f164 f82 1"/>
                <a:gd name="f201" fmla="*/ f165 f81 1"/>
                <a:gd name="f202" fmla="*/ f166 f82 1"/>
                <a:gd name="f203" fmla="*/ f167 f81 1"/>
                <a:gd name="f204" fmla="*/ f168 f82 1"/>
                <a:gd name="f205" fmla="*/ f169 f81 1"/>
                <a:gd name="f206" fmla="*/ f170 f82 1"/>
                <a:gd name="f207" fmla="*/ f171 f81 1"/>
                <a:gd name="f208" fmla="*/ f172 f82 1"/>
                <a:gd name="f209" fmla="*/ f173 f81 1"/>
                <a:gd name="f210" fmla="*/ f174 f82 1"/>
                <a:gd name="f211" fmla="*/ f175 f82 1"/>
                <a:gd name="f212" fmla="*/ f176 f81 1"/>
                <a:gd name="f213" fmla="*/ f177 f82 1"/>
                <a:gd name="f214" fmla="*/ f178 f81 1"/>
                <a:gd name="f215" fmla="*/ f179 f82 1"/>
                <a:gd name="f216" fmla="*/ f180 f81 1"/>
                <a:gd name="f217" fmla="*/ f181 f82 1"/>
                <a:gd name="f218" fmla="*/ f182 f81 1"/>
                <a:gd name="f219" fmla="*/ f183 f82 1"/>
                <a:gd name="f220" fmla="*/ f184 f81 1"/>
                <a:gd name="f221" fmla="*/ f185 f82 1"/>
                <a:gd name="f222" fmla="*/ f186 f81 1"/>
                <a:gd name="f223" fmla="*/ f187 f82 1"/>
                <a:gd name="f224" fmla="*/ f188 f81 1"/>
                <a:gd name="f225" fmla="*/ f189 f82 1"/>
              </a:gdLst>
              <a:ahLst/>
              <a:cxnLst>
                <a:cxn ang="3cd4">
                  <a:pos x="hc" y="t"/>
                </a:cxn>
                <a:cxn ang="0">
                  <a:pos x="r" y="vc"/>
                </a:cxn>
                <a:cxn ang="cd4">
                  <a:pos x="hc" y="b"/>
                </a:cxn>
                <a:cxn ang="cd2">
                  <a:pos x="l" y="vc"/>
                </a:cxn>
                <a:cxn ang="f157">
                  <a:pos x="f194" y="f195"/>
                </a:cxn>
                <a:cxn ang="f157">
                  <a:pos x="f196" y="f195"/>
                </a:cxn>
                <a:cxn ang="f157">
                  <a:pos x="f197" y="f198"/>
                </a:cxn>
                <a:cxn ang="f157">
                  <a:pos x="f199" y="f200"/>
                </a:cxn>
                <a:cxn ang="f157">
                  <a:pos x="f201" y="f202"/>
                </a:cxn>
                <a:cxn ang="f157">
                  <a:pos x="f203" y="f204"/>
                </a:cxn>
                <a:cxn ang="f157">
                  <a:pos x="f205" y="f206"/>
                </a:cxn>
                <a:cxn ang="f157">
                  <a:pos x="f207" y="f208"/>
                </a:cxn>
                <a:cxn ang="f157">
                  <a:pos x="f209" y="f210"/>
                </a:cxn>
                <a:cxn ang="f157">
                  <a:pos x="f209" y="f211"/>
                </a:cxn>
                <a:cxn ang="f157">
                  <a:pos x="f212" y="f213"/>
                </a:cxn>
                <a:cxn ang="f157">
                  <a:pos x="f214" y="f215"/>
                </a:cxn>
                <a:cxn ang="f157">
                  <a:pos x="f216" y="f217"/>
                </a:cxn>
                <a:cxn ang="f157">
                  <a:pos x="f218" y="f219"/>
                </a:cxn>
                <a:cxn ang="f157">
                  <a:pos x="f220" y="f221"/>
                </a:cxn>
                <a:cxn ang="f157">
                  <a:pos x="f222" y="f223"/>
                </a:cxn>
                <a:cxn ang="f157">
                  <a:pos x="f224" y="f225"/>
                </a:cxn>
              </a:cxnLst>
              <a:rect l="f190" t="f193" r="f191" b="f192"/>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Aptos"/>
              </a:endParaRPr>
            </a:p>
          </p:txBody>
        </p:sp>
        <p:sp>
          <p:nvSpPr>
            <p:cNvPr id="9" name="Freeform: Shape 39">
              <a:extLst>
                <a:ext uri="{FF2B5EF4-FFF2-40B4-BE49-F238E27FC236}">
                  <a16:creationId xmlns:a16="http://schemas.microsoft.com/office/drawing/2014/main" id="{A866074A-72C7-C839-FDE9-E1BE742CD347}"/>
                </a:ext>
                <a:ext uri="{C183D7F6-B498-43B3-948B-1728B52AA6E4}">
                  <adec:decorative xmlns:adec="http://schemas.microsoft.com/office/drawing/2017/decorative" val="1"/>
                </a:ext>
              </a:extLst>
            </p:cNvPr>
            <p:cNvSpPr/>
            <p:nvPr/>
          </p:nvSpPr>
          <p:spPr>
            <a:xfrm flipH="1">
              <a:off x="9699982" y="4160"/>
              <a:ext cx="2491109" cy="1943657"/>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 f7 0 f5"/>
                <a:gd name="f48" fmla="+- f6 0 f5"/>
                <a:gd name="f49" fmla="*/ f44 f0 1"/>
                <a:gd name="f50" fmla="*/ f48 1 2491105"/>
                <a:gd name="f51" fmla="*/ f47 1 1943661"/>
                <a:gd name="f52" fmla="*/ 1995408 f48 1"/>
                <a:gd name="f53" fmla="*/ 0 f47 1"/>
                <a:gd name="f54" fmla="*/ 2491105 f48 1"/>
                <a:gd name="f55" fmla="*/ 2434705 f48 1"/>
                <a:gd name="f56" fmla="*/ 174009 f47 1"/>
                <a:gd name="f57" fmla="*/ 92457 f48 1"/>
                <a:gd name="f58" fmla="*/ 1931703 f47 1"/>
                <a:gd name="f59" fmla="*/ 0 f48 1"/>
                <a:gd name="f60" fmla="*/ 1943661 f47 1"/>
                <a:gd name="f61" fmla="*/ 1491489 f47 1"/>
                <a:gd name="f62" fmla="*/ 34107 f48 1"/>
                <a:gd name="f63" fmla="*/ 1486836 f47 1"/>
                <a:gd name="f64" fmla="*/ 497577 f48 1"/>
                <a:gd name="f65" fmla="*/ 1360598 f47 1"/>
                <a:gd name="f66" fmla="*/ 1321566 f48 1"/>
                <a:gd name="f67" fmla="*/ 897645 f47 1"/>
                <a:gd name="f68" fmla="*/ 1891495 f48 1"/>
                <a:gd name="f69" fmla="*/ 230078 f47 1"/>
                <a:gd name="f70" fmla="*/ 1961469 f48 1"/>
                <a:gd name="f71" fmla="*/ 87885 f47 1"/>
                <a:gd name="f72" fmla="*/ f49 1 f2"/>
                <a:gd name="f73" fmla="*/ f52 1 2491105"/>
                <a:gd name="f74" fmla="*/ f53 1 1943661"/>
                <a:gd name="f75" fmla="*/ f54 1 2491105"/>
                <a:gd name="f76" fmla="*/ f55 1 2491105"/>
                <a:gd name="f77" fmla="*/ f56 1 1943661"/>
                <a:gd name="f78" fmla="*/ f57 1 2491105"/>
                <a:gd name="f79" fmla="*/ f58 1 1943661"/>
                <a:gd name="f80" fmla="*/ f59 1 2491105"/>
                <a:gd name="f81" fmla="*/ f60 1 1943661"/>
                <a:gd name="f82" fmla="*/ f61 1 1943661"/>
                <a:gd name="f83" fmla="*/ f62 1 2491105"/>
                <a:gd name="f84" fmla="*/ f63 1 1943661"/>
                <a:gd name="f85" fmla="*/ f64 1 2491105"/>
                <a:gd name="f86" fmla="*/ f65 1 1943661"/>
                <a:gd name="f87" fmla="*/ f66 1 2491105"/>
                <a:gd name="f88" fmla="*/ f67 1 1943661"/>
                <a:gd name="f89" fmla="*/ f68 1 2491105"/>
                <a:gd name="f90" fmla="*/ f69 1 1943661"/>
                <a:gd name="f91" fmla="*/ f70 1 2491105"/>
                <a:gd name="f92" fmla="*/ f71 1 1943661"/>
                <a:gd name="f93" fmla="*/ f5 1 f50"/>
                <a:gd name="f94" fmla="*/ f6 1 f50"/>
                <a:gd name="f95" fmla="*/ f5 1 f51"/>
                <a:gd name="f96" fmla="*/ f7 1 f51"/>
                <a:gd name="f97" fmla="+- f72 0 f1"/>
                <a:gd name="f98" fmla="*/ f73 1 f50"/>
                <a:gd name="f99" fmla="*/ f74 1 f51"/>
                <a:gd name="f100" fmla="*/ f75 1 f50"/>
                <a:gd name="f101" fmla="*/ f76 1 f50"/>
                <a:gd name="f102" fmla="*/ f77 1 f51"/>
                <a:gd name="f103" fmla="*/ f78 1 f50"/>
                <a:gd name="f104" fmla="*/ f79 1 f51"/>
                <a:gd name="f105" fmla="*/ f80 1 f50"/>
                <a:gd name="f106" fmla="*/ f81 1 f51"/>
                <a:gd name="f107" fmla="*/ f82 1 f51"/>
                <a:gd name="f108" fmla="*/ f83 1 f50"/>
                <a:gd name="f109" fmla="*/ f84 1 f51"/>
                <a:gd name="f110" fmla="*/ f85 1 f50"/>
                <a:gd name="f111" fmla="*/ f86 1 f51"/>
                <a:gd name="f112" fmla="*/ f87 1 f50"/>
                <a:gd name="f113" fmla="*/ f88 1 f51"/>
                <a:gd name="f114" fmla="*/ f89 1 f50"/>
                <a:gd name="f115" fmla="*/ f90 1 f51"/>
                <a:gd name="f116" fmla="*/ f91 1 f50"/>
                <a:gd name="f117" fmla="*/ f92 1 f51"/>
                <a:gd name="f118" fmla="*/ f93 f45 1"/>
                <a:gd name="f119" fmla="*/ f94 f45 1"/>
                <a:gd name="f120" fmla="*/ f96 f46 1"/>
                <a:gd name="f121" fmla="*/ f95 f46 1"/>
                <a:gd name="f122" fmla="*/ f98 f45 1"/>
                <a:gd name="f123" fmla="*/ f99 f46 1"/>
                <a:gd name="f124" fmla="*/ f100 f45 1"/>
                <a:gd name="f125" fmla="*/ f101 f45 1"/>
                <a:gd name="f126" fmla="*/ f102 f46 1"/>
                <a:gd name="f127" fmla="*/ f103 f45 1"/>
                <a:gd name="f128" fmla="*/ f104 f46 1"/>
                <a:gd name="f129" fmla="*/ f105 f45 1"/>
                <a:gd name="f130" fmla="*/ f106 f46 1"/>
                <a:gd name="f131" fmla="*/ f107 f46 1"/>
                <a:gd name="f132" fmla="*/ f108 f45 1"/>
                <a:gd name="f133" fmla="*/ f109 f46 1"/>
                <a:gd name="f134" fmla="*/ f110 f45 1"/>
                <a:gd name="f135" fmla="*/ f111 f46 1"/>
                <a:gd name="f136" fmla="*/ f112 f45 1"/>
                <a:gd name="f137" fmla="*/ f113 f46 1"/>
                <a:gd name="f138" fmla="*/ f114 f45 1"/>
                <a:gd name="f139" fmla="*/ f115 f46 1"/>
                <a:gd name="f140" fmla="*/ f116 f45 1"/>
                <a:gd name="f141" fmla="*/ f117 f46 1"/>
              </a:gdLst>
              <a:ahLst/>
              <a:cxnLst>
                <a:cxn ang="3cd4">
                  <a:pos x="hc" y="t"/>
                </a:cxn>
                <a:cxn ang="0">
                  <a:pos x="r" y="vc"/>
                </a:cxn>
                <a:cxn ang="cd4">
                  <a:pos x="hc" y="b"/>
                </a:cxn>
                <a:cxn ang="cd2">
                  <a:pos x="l" y="vc"/>
                </a:cxn>
                <a:cxn ang="f97">
                  <a:pos x="f122" y="f123"/>
                </a:cxn>
                <a:cxn ang="f97">
                  <a:pos x="f124" y="f123"/>
                </a:cxn>
                <a:cxn ang="f97">
                  <a:pos x="f125" y="f126"/>
                </a:cxn>
                <a:cxn ang="f97">
                  <a:pos x="f127" y="f128"/>
                </a:cxn>
                <a:cxn ang="f97">
                  <a:pos x="f129" y="f130"/>
                </a:cxn>
                <a:cxn ang="f97">
                  <a:pos x="f129" y="f131"/>
                </a:cxn>
                <a:cxn ang="f97">
                  <a:pos x="f132" y="f133"/>
                </a:cxn>
                <a:cxn ang="f97">
                  <a:pos x="f134" y="f135"/>
                </a:cxn>
                <a:cxn ang="f97">
                  <a:pos x="f136" y="f137"/>
                </a:cxn>
                <a:cxn ang="f97">
                  <a:pos x="f138" y="f139"/>
                </a:cxn>
                <a:cxn ang="f97">
                  <a:pos x="f140" y="f141"/>
                </a:cxn>
              </a:cxnLst>
              <a:rect l="f118" t="f121" r="f119" b="f120"/>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10" name="Picture 26" descr="A close-up of a sign&#10;&#10;AI-generated content may be incorrect.">
            <a:extLst>
              <a:ext uri="{FF2B5EF4-FFF2-40B4-BE49-F238E27FC236}">
                <a16:creationId xmlns:a16="http://schemas.microsoft.com/office/drawing/2014/main" id="{30F52ED8-B3D8-C0C1-F1FF-098FA217092E}"/>
              </a:ext>
            </a:extLst>
          </p:cNvPr>
          <p:cNvPicPr>
            <a:picLocks noChangeAspect="1"/>
          </p:cNvPicPr>
          <p:nvPr/>
        </p:nvPicPr>
        <p:blipFill>
          <a:blip r:embed="rId5"/>
          <a:stretch>
            <a:fillRect/>
          </a:stretch>
        </p:blipFill>
        <p:spPr>
          <a:xfrm>
            <a:off x="2176217" y="410839"/>
            <a:ext cx="7514081" cy="2836569"/>
          </a:xfrm>
          <a:prstGeom prst="rect">
            <a:avLst/>
          </a:prstGeom>
          <a:noFill/>
          <a:ln cap="flat">
            <a:noFill/>
          </a:ln>
        </p:spPr>
      </p:pic>
      <p:grpSp>
        <p:nvGrpSpPr>
          <p:cNvPr id="11" name="Group 41">
            <a:extLst>
              <a:ext uri="{FF2B5EF4-FFF2-40B4-BE49-F238E27FC236}">
                <a16:creationId xmlns:a16="http://schemas.microsoft.com/office/drawing/2014/main" id="{D95089F9-7886-5911-FBF5-2A2116AC1D5C}"/>
              </a:ext>
            </a:extLst>
          </p:cNvPr>
          <p:cNvGrpSpPr/>
          <p:nvPr/>
        </p:nvGrpSpPr>
        <p:grpSpPr>
          <a:xfrm>
            <a:off x="-330" y="4322880"/>
            <a:ext cx="3378433" cy="2535119"/>
            <a:chOff x="-330" y="4322880"/>
            <a:chExt cx="3378433" cy="2535119"/>
          </a:xfrm>
        </p:grpSpPr>
        <p:sp>
          <p:nvSpPr>
            <p:cNvPr id="12" name="Freeform: Shape 42">
              <a:extLst>
                <a:ext uri="{FF2B5EF4-FFF2-40B4-BE49-F238E27FC236}">
                  <a16:creationId xmlns:a16="http://schemas.microsoft.com/office/drawing/2014/main" id="{21A6A9C9-FE31-4922-6040-983800F75351}"/>
                </a:ext>
                <a:ext uri="{C183D7F6-B498-43B3-948B-1728B52AA6E4}">
                  <adec:decorative xmlns:adec="http://schemas.microsoft.com/office/drawing/2017/decorative" val="1"/>
                </a:ext>
              </a:extLst>
            </p:cNvPr>
            <p:cNvSpPr/>
            <p:nvPr/>
          </p:nvSpPr>
          <p:spPr>
            <a:xfrm rot="10800009" flipH="1">
              <a:off x="210" y="4518955"/>
              <a:ext cx="3363044" cy="2339026"/>
            </a:xfrm>
            <a:custGeom>
              <a:avLst/>
              <a:gdLst>
                <a:gd name="f0" fmla="val 10800000"/>
                <a:gd name="f1" fmla="val 5400000"/>
                <a:gd name="f2" fmla="val 180"/>
                <a:gd name="f3" fmla="val w"/>
                <a:gd name="f4" fmla="val h"/>
                <a:gd name="f5" fmla="val 0"/>
                <a:gd name="f6" fmla="val 3815424"/>
                <a:gd name="f7" fmla="val 2653659"/>
                <a:gd name="f8" fmla="val 3203055"/>
                <a:gd name="f9" fmla="val 3801025"/>
                <a:gd name="f10" fmla="val 214243"/>
                <a:gd name="f11" fmla="val 3616317"/>
                <a:gd name="f12" fmla="val 1584467"/>
                <a:gd name="f13" fmla="val 2091637"/>
                <a:gd name="f14" fmla="val 587142"/>
                <a:gd name="f15" fmla="val 400192"/>
                <a:gd name="f16" fmla="val 222112"/>
                <a:gd name="f17" fmla="val 2636953"/>
                <a:gd name="f18" fmla="val 53389"/>
                <a:gd name="f19" fmla="val 2605041"/>
                <a:gd name="f20" fmla="val 2593136"/>
                <a:gd name="f21" fmla="val 1994836"/>
                <a:gd name="f22" fmla="val 159710"/>
                <a:gd name="f23" fmla="val 2035054"/>
                <a:gd name="f24" fmla="val 295467"/>
                <a:gd name="f25" fmla="val 2061726"/>
                <a:gd name="f26" fmla="val 438268"/>
                <a:gd name="f27" fmla="val 2075152"/>
                <a:gd name="f28" fmla="val 901731"/>
                <a:gd name="f29" fmla="val 1234490"/>
                <a:gd name="f30" fmla="val 2014697"/>
                <a:gd name="f31" fmla="val 1549283"/>
                <a:gd name="f32" fmla="val 1900153"/>
                <a:gd name="f33" fmla="val 1860709"/>
                <a:gd name="f34" fmla="val 1786959"/>
                <a:gd name="f35" fmla="val 2157231"/>
                <a:gd name="f36" fmla="val 1620350"/>
                <a:gd name="f37" fmla="val 2406698"/>
                <a:gd name="f38" fmla="val 1418450"/>
                <a:gd name="f39" fmla="val 2655859"/>
                <a:gd name="f40" fmla="val 1216840"/>
                <a:gd name="f41" fmla="val 2859596"/>
                <a:gd name="f42" fmla="val 978302"/>
                <a:gd name="f43" fmla="val 2996069"/>
                <a:gd name="f44" fmla="val 728678"/>
                <a:gd name="f45" fmla="val 3101178"/>
                <a:gd name="f46" fmla="val 536396"/>
                <a:gd name="f47" fmla="val 3167417"/>
                <a:gd name="f48" fmla="val 338366"/>
                <a:gd name="f49" fmla="val 3193967"/>
                <a:gd name="f50" fmla="val 137719"/>
                <a:gd name="f51" fmla="+- 0 0 -90"/>
                <a:gd name="f52" fmla="*/ f3 1 3815424"/>
                <a:gd name="f53" fmla="*/ f4 1 2653659"/>
                <a:gd name="f54" fmla="+- f7 0 f5"/>
                <a:gd name="f55" fmla="+- f6 0 f5"/>
                <a:gd name="f56" fmla="*/ f51 f0 1"/>
                <a:gd name="f57" fmla="*/ f55 1 3815424"/>
                <a:gd name="f58" fmla="*/ f54 1 2653659"/>
                <a:gd name="f59" fmla="*/ 3203055 f55 1"/>
                <a:gd name="f60" fmla="*/ 0 f54 1"/>
                <a:gd name="f61" fmla="*/ 3815424 f55 1"/>
                <a:gd name="f62" fmla="*/ 3801025 f55 1"/>
                <a:gd name="f63" fmla="*/ 214243 f54 1"/>
                <a:gd name="f64" fmla="*/ 587142 f55 1"/>
                <a:gd name="f65" fmla="*/ 2653659 f54 1"/>
                <a:gd name="f66" fmla="*/ 53389 f55 1"/>
                <a:gd name="f67" fmla="*/ 2605041 f54 1"/>
                <a:gd name="f68" fmla="*/ 0 f55 1"/>
                <a:gd name="f69" fmla="*/ 2593136 f54 1"/>
                <a:gd name="f70" fmla="*/ 1994836 f54 1"/>
                <a:gd name="f71" fmla="*/ 159710 f55 1"/>
                <a:gd name="f72" fmla="*/ 2035054 f54 1"/>
                <a:gd name="f73" fmla="*/ 2075152 f54 1"/>
                <a:gd name="f74" fmla="*/ 1549283 f55 1"/>
                <a:gd name="f75" fmla="*/ 1900153 f54 1"/>
                <a:gd name="f76" fmla="*/ 2406698 f55 1"/>
                <a:gd name="f77" fmla="*/ 1418450 f54 1"/>
                <a:gd name="f78" fmla="*/ 2996069 f55 1"/>
                <a:gd name="f79" fmla="*/ 728678 f54 1"/>
                <a:gd name="f80" fmla="*/ 3193967 f55 1"/>
                <a:gd name="f81" fmla="*/ 137719 f54 1"/>
                <a:gd name="f82" fmla="*/ f56 1 f2"/>
                <a:gd name="f83" fmla="*/ f59 1 3815424"/>
                <a:gd name="f84" fmla="*/ f60 1 2653659"/>
                <a:gd name="f85" fmla="*/ f61 1 3815424"/>
                <a:gd name="f86" fmla="*/ f62 1 3815424"/>
                <a:gd name="f87" fmla="*/ f63 1 2653659"/>
                <a:gd name="f88" fmla="*/ f64 1 3815424"/>
                <a:gd name="f89" fmla="*/ f65 1 2653659"/>
                <a:gd name="f90" fmla="*/ f66 1 3815424"/>
                <a:gd name="f91" fmla="*/ f67 1 2653659"/>
                <a:gd name="f92" fmla="*/ f68 1 3815424"/>
                <a:gd name="f93" fmla="*/ f69 1 2653659"/>
                <a:gd name="f94" fmla="*/ f70 1 2653659"/>
                <a:gd name="f95" fmla="*/ f71 1 3815424"/>
                <a:gd name="f96" fmla="*/ f72 1 2653659"/>
                <a:gd name="f97" fmla="*/ f73 1 2653659"/>
                <a:gd name="f98" fmla="*/ f74 1 3815424"/>
                <a:gd name="f99" fmla="*/ f75 1 2653659"/>
                <a:gd name="f100" fmla="*/ f76 1 3815424"/>
                <a:gd name="f101" fmla="*/ f77 1 2653659"/>
                <a:gd name="f102" fmla="*/ f78 1 3815424"/>
                <a:gd name="f103" fmla="*/ f79 1 2653659"/>
                <a:gd name="f104" fmla="*/ f80 1 3815424"/>
                <a:gd name="f105" fmla="*/ f81 1 2653659"/>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59">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3" name="Freeform: Shape 43">
              <a:extLst>
                <a:ext uri="{FF2B5EF4-FFF2-40B4-BE49-F238E27FC236}">
                  <a16:creationId xmlns:a16="http://schemas.microsoft.com/office/drawing/2014/main" id="{961D2ECC-E12E-F8BD-CB8D-1B19428FB99D}"/>
                </a:ext>
                <a:ext uri="{C183D7F6-B498-43B3-948B-1728B52AA6E4}">
                  <adec:decorative xmlns:adec="http://schemas.microsoft.com/office/drawing/2017/decorative" val="1"/>
                </a:ext>
              </a:extLst>
            </p:cNvPr>
            <p:cNvSpPr/>
            <p:nvPr/>
          </p:nvSpPr>
          <p:spPr>
            <a:xfrm rot="10800009" flipH="1">
              <a:off x="210" y="4518955"/>
              <a:ext cx="3363044" cy="2339026"/>
            </a:xfrm>
            <a:custGeom>
              <a:avLst/>
              <a:gdLst>
                <a:gd name="f0" fmla="val 10800000"/>
                <a:gd name="f1" fmla="val 5400000"/>
                <a:gd name="f2" fmla="val 180"/>
                <a:gd name="f3" fmla="val w"/>
                <a:gd name="f4" fmla="val h"/>
                <a:gd name="f5" fmla="val 0"/>
                <a:gd name="f6" fmla="val 3815424"/>
                <a:gd name="f7" fmla="val 2653660"/>
                <a:gd name="f8" fmla="val 3305038"/>
                <a:gd name="f9" fmla="val 3801025"/>
                <a:gd name="f10" fmla="val 214244"/>
                <a:gd name="f11" fmla="val 3616317"/>
                <a:gd name="f12" fmla="val 1584467"/>
                <a:gd name="f13" fmla="val 2091637"/>
                <a:gd name="f14" fmla="val 587142"/>
                <a:gd name="f15" fmla="val 400192"/>
                <a:gd name="f16" fmla="val 222112"/>
                <a:gd name="f17" fmla="val 2636954"/>
                <a:gd name="f18" fmla="val 53389"/>
                <a:gd name="f19" fmla="val 2605042"/>
                <a:gd name="f20" fmla="val 2593137"/>
                <a:gd name="f21" fmla="val 2094444"/>
                <a:gd name="f22" fmla="val 137675"/>
                <a:gd name="f23" fmla="val 2129195"/>
                <a:gd name="f24" fmla="val 280616"/>
                <a:gd name="f25" fmla="val 2157374"/>
                <a:gd name="f26" fmla="val 430766"/>
                <a:gd name="f27" fmla="val 2171571"/>
                <a:gd name="f28" fmla="val 918879"/>
                <a:gd name="f29" fmla="val 1254904"/>
                <a:gd name="f30" fmla="val 2110634"/>
                <a:gd name="f31" fmla="val 1585826"/>
                <a:gd name="f32" fmla="val 1990112"/>
                <a:gd name="f33" fmla="val 1908071"/>
                <a:gd name="f34" fmla="val 1873061"/>
                <a:gd name="f35" fmla="val 2214800"/>
                <a:gd name="f36" fmla="val 1700666"/>
                <a:gd name="f37" fmla="val 2473046"/>
                <a:gd name="f38" fmla="val 1491633"/>
                <a:gd name="f39" fmla="val 2735782"/>
                <a:gd name="f40" fmla="val 1279031"/>
                <a:gd name="f41" fmla="val 2942276"/>
                <a:gd name="f42" fmla="val 1037118"/>
                <a:gd name="f43" fmla="val 3086710"/>
                <a:gd name="f44" fmla="val 772838"/>
                <a:gd name="f45" fmla="val 3197408"/>
                <a:gd name="f46" fmla="val 570216"/>
                <a:gd name="f47" fmla="val 3267226"/>
                <a:gd name="f48" fmla="val 361248"/>
                <a:gd name="f49" fmla="val 3295217"/>
                <a:gd name="f50" fmla="val 149229"/>
                <a:gd name="f51" fmla="+- 0 0 -90"/>
                <a:gd name="f52" fmla="*/ f3 1 3815424"/>
                <a:gd name="f53" fmla="*/ f4 1 2653660"/>
                <a:gd name="f54" fmla="+- f7 0 f5"/>
                <a:gd name="f55" fmla="+- f6 0 f5"/>
                <a:gd name="f56" fmla="*/ f51 f0 1"/>
                <a:gd name="f57" fmla="*/ f55 1 3815424"/>
                <a:gd name="f58" fmla="*/ f54 1 2653660"/>
                <a:gd name="f59" fmla="*/ 3305038 f55 1"/>
                <a:gd name="f60" fmla="*/ 0 f54 1"/>
                <a:gd name="f61" fmla="*/ 3815424 f55 1"/>
                <a:gd name="f62" fmla="*/ 3801025 f55 1"/>
                <a:gd name="f63" fmla="*/ 214244 f54 1"/>
                <a:gd name="f64" fmla="*/ 587142 f55 1"/>
                <a:gd name="f65" fmla="*/ 2653660 f54 1"/>
                <a:gd name="f66" fmla="*/ 53389 f55 1"/>
                <a:gd name="f67" fmla="*/ 2605042 f54 1"/>
                <a:gd name="f68" fmla="*/ 0 f55 1"/>
                <a:gd name="f69" fmla="*/ 2593137 f54 1"/>
                <a:gd name="f70" fmla="*/ 2094444 f54 1"/>
                <a:gd name="f71" fmla="*/ 137675 f55 1"/>
                <a:gd name="f72" fmla="*/ 2129195 f54 1"/>
                <a:gd name="f73" fmla="*/ 2171571 f54 1"/>
                <a:gd name="f74" fmla="*/ 1585826 f55 1"/>
                <a:gd name="f75" fmla="*/ 1990112 f54 1"/>
                <a:gd name="f76" fmla="*/ 2473046 f55 1"/>
                <a:gd name="f77" fmla="*/ 1491633 f54 1"/>
                <a:gd name="f78" fmla="*/ 3086710 f55 1"/>
                <a:gd name="f79" fmla="*/ 772838 f54 1"/>
                <a:gd name="f80" fmla="*/ 3295217 f55 1"/>
                <a:gd name="f81" fmla="*/ 149229 f54 1"/>
                <a:gd name="f82" fmla="*/ f56 1 f2"/>
                <a:gd name="f83" fmla="*/ f59 1 3815424"/>
                <a:gd name="f84" fmla="*/ f60 1 2653660"/>
                <a:gd name="f85" fmla="*/ f61 1 3815424"/>
                <a:gd name="f86" fmla="*/ f62 1 3815424"/>
                <a:gd name="f87" fmla="*/ f63 1 2653660"/>
                <a:gd name="f88" fmla="*/ f64 1 3815424"/>
                <a:gd name="f89" fmla="*/ f65 1 2653660"/>
                <a:gd name="f90" fmla="*/ f66 1 3815424"/>
                <a:gd name="f91" fmla="*/ f67 1 2653660"/>
                <a:gd name="f92" fmla="*/ f68 1 3815424"/>
                <a:gd name="f93" fmla="*/ f69 1 2653660"/>
                <a:gd name="f94" fmla="*/ f70 1 2653660"/>
                <a:gd name="f95" fmla="*/ f71 1 3815424"/>
                <a:gd name="f96" fmla="*/ f72 1 2653660"/>
                <a:gd name="f97" fmla="*/ f73 1 2653660"/>
                <a:gd name="f98" fmla="*/ f74 1 3815424"/>
                <a:gd name="f99" fmla="*/ f75 1 2653660"/>
                <a:gd name="f100" fmla="*/ f76 1 3815424"/>
                <a:gd name="f101" fmla="*/ f77 1 2653660"/>
                <a:gd name="f102" fmla="*/ f78 1 3815424"/>
                <a:gd name="f103" fmla="*/ f79 1 2653660"/>
                <a:gd name="f104" fmla="*/ f80 1 3815424"/>
                <a:gd name="f105" fmla="*/ f81 1 2653660"/>
                <a:gd name="f106" fmla="*/ f5 1 f57"/>
                <a:gd name="f107" fmla="*/ f6 1 f57"/>
                <a:gd name="f108" fmla="*/ f5 1 f58"/>
                <a:gd name="f109" fmla="*/ f7 1 f58"/>
                <a:gd name="f110" fmla="+- f82 0 f1"/>
                <a:gd name="f111" fmla="*/ f83 1 f57"/>
                <a:gd name="f112" fmla="*/ f84 1 f58"/>
                <a:gd name="f113" fmla="*/ f85 1 f57"/>
                <a:gd name="f114" fmla="*/ f86 1 f57"/>
                <a:gd name="f115" fmla="*/ f87 1 f58"/>
                <a:gd name="f116" fmla="*/ f88 1 f57"/>
                <a:gd name="f117" fmla="*/ f89 1 f58"/>
                <a:gd name="f118" fmla="*/ f90 1 f57"/>
                <a:gd name="f119" fmla="*/ f91 1 f58"/>
                <a:gd name="f120" fmla="*/ f92 1 f57"/>
                <a:gd name="f121" fmla="*/ f93 1 f58"/>
                <a:gd name="f122" fmla="*/ f94 1 f58"/>
                <a:gd name="f123" fmla="*/ f95 1 f57"/>
                <a:gd name="f124" fmla="*/ f96 1 f58"/>
                <a:gd name="f125" fmla="*/ f97 1 f58"/>
                <a:gd name="f126" fmla="*/ f98 1 f57"/>
                <a:gd name="f127" fmla="*/ f99 1 f58"/>
                <a:gd name="f128" fmla="*/ f100 1 f57"/>
                <a:gd name="f129" fmla="*/ f101 1 f58"/>
                <a:gd name="f130" fmla="*/ f102 1 f57"/>
                <a:gd name="f131" fmla="*/ f103 1 f58"/>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2 1"/>
                <a:gd name="f142" fmla="*/ f115 f53 1"/>
                <a:gd name="f143" fmla="*/ f116 f52 1"/>
                <a:gd name="f144" fmla="*/ f117 f53 1"/>
                <a:gd name="f145" fmla="*/ f118 f52 1"/>
                <a:gd name="f146" fmla="*/ f119 f53 1"/>
                <a:gd name="f147" fmla="*/ f120 f52 1"/>
                <a:gd name="f148" fmla="*/ f121 f53 1"/>
                <a:gd name="f149" fmla="*/ f122 f53 1"/>
                <a:gd name="f150" fmla="*/ f123 f52 1"/>
                <a:gd name="f151" fmla="*/ f124 f53 1"/>
                <a:gd name="f152" fmla="*/ f125 f53 1"/>
                <a:gd name="f153" fmla="*/ f126 f52 1"/>
                <a:gd name="f154" fmla="*/ f127 f53 1"/>
                <a:gd name="f155" fmla="*/ f128 f52 1"/>
                <a:gd name="f156" fmla="*/ f129 f53 1"/>
                <a:gd name="f157" fmla="*/ f130 f52 1"/>
                <a:gd name="f158" fmla="*/ f131 f53 1"/>
                <a:gd name="f159" fmla="*/ f132 f52 1"/>
                <a:gd name="f160" fmla="*/ f133 f53 1"/>
              </a:gdLst>
              <a:ahLst/>
              <a:cxnLst>
                <a:cxn ang="3cd4">
                  <a:pos x="hc" y="t"/>
                </a:cxn>
                <a:cxn ang="0">
                  <a:pos x="r" y="vc"/>
                </a:cxn>
                <a:cxn ang="cd4">
                  <a:pos x="hc" y="b"/>
                </a:cxn>
                <a:cxn ang="cd2">
                  <a:pos x="l" y="vc"/>
                </a:cxn>
                <a:cxn ang="f110">
                  <a:pos x="f138" y="f139"/>
                </a:cxn>
                <a:cxn ang="f110">
                  <a:pos x="f140" y="f139"/>
                </a:cxn>
                <a:cxn ang="f110">
                  <a:pos x="f141" y="f142"/>
                </a:cxn>
                <a:cxn ang="f110">
                  <a:pos x="f143" y="f144"/>
                </a:cxn>
                <a:cxn ang="f110">
                  <a:pos x="f145" y="f146"/>
                </a:cxn>
                <a:cxn ang="f110">
                  <a:pos x="f147" y="f148"/>
                </a:cxn>
                <a:cxn ang="f110">
                  <a:pos x="f147" y="f149"/>
                </a:cxn>
                <a:cxn ang="f110">
                  <a:pos x="f150" y="f151"/>
                </a:cxn>
                <a:cxn ang="f110">
                  <a:pos x="f143" y="f152"/>
                </a:cxn>
                <a:cxn ang="f110">
                  <a:pos x="f153" y="f154"/>
                </a:cxn>
                <a:cxn ang="f110">
                  <a:pos x="f155" y="f156"/>
                </a:cxn>
                <a:cxn ang="f110">
                  <a:pos x="f157" y="f158"/>
                </a:cxn>
                <a:cxn ang="f110">
                  <a:pos x="f159" y="f160"/>
                </a:cxn>
              </a:cxnLst>
              <a:rect l="f134" t="f137" r="f135" b="f136"/>
              <a:pathLst>
                <a:path w="3815424" h="2653660">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4" name="Freeform: Shape 44">
              <a:extLst>
                <a:ext uri="{FF2B5EF4-FFF2-40B4-BE49-F238E27FC236}">
                  <a16:creationId xmlns:a16="http://schemas.microsoft.com/office/drawing/2014/main" id="{5EB091CE-BC4D-2814-28F2-918B7D6E2218}"/>
                </a:ext>
                <a:ext uri="{C183D7F6-B498-43B3-948B-1728B52AA6E4}">
                  <adec:decorative xmlns:adec="http://schemas.microsoft.com/office/drawing/2017/decorative" val="1"/>
                </a:ext>
              </a:extLst>
            </p:cNvPr>
            <p:cNvSpPr/>
            <p:nvPr/>
          </p:nvSpPr>
          <p:spPr>
            <a:xfrm rot="10800009" flipH="1">
              <a:off x="-330" y="4499341"/>
              <a:ext cx="3363538" cy="2358658"/>
            </a:xfrm>
            <a:custGeom>
              <a:avLst/>
              <a:gdLst>
                <a:gd name="f0" fmla="val 10800000"/>
                <a:gd name="f1" fmla="val 5400000"/>
                <a:gd name="f2" fmla="val 180"/>
                <a:gd name="f3" fmla="val w"/>
                <a:gd name="f4" fmla="val h"/>
                <a:gd name="f5" fmla="val 0"/>
                <a:gd name="f6" fmla="val 3815986"/>
                <a:gd name="f7" fmla="val 2675935"/>
                <a:gd name="f8" fmla="val 3648768"/>
                <a:gd name="f9" fmla="val 3804695"/>
                <a:gd name="f10" fmla="val 200084"/>
                <a:gd name="f11" fmla="val 3795228"/>
                <a:gd name="f12" fmla="val 285751"/>
                <a:gd name="f13" fmla="val 3781167"/>
                <a:gd name="f14" fmla="val 371032"/>
                <a:gd name="f15" fmla="val 3762590"/>
                <a:gd name="f16" fmla="val 455543"/>
                <a:gd name="f17" fmla="val 3725537"/>
                <a:gd name="f18" fmla="val 624467"/>
                <a:gd name="f19" fmla="val 3668784"/>
                <a:gd name="f20" fmla="val 790112"/>
                <a:gd name="f21" fmla="val 3592332"/>
                <a:gd name="f22" fmla="val 947274"/>
                <a:gd name="f23" fmla="val 3438712"/>
                <a:gd name="f24" fmla="val 1261596"/>
                <a:gd name="f25" fmla="val 3216091"/>
                <a:gd name="f26" fmla="val 1542847"/>
                <a:gd name="f27" fmla="val 2953967"/>
                <a:gd name="f28" fmla="val 1782349"/>
                <a:gd name="f29" fmla="val 2822599"/>
                <a:gd name="f30" fmla="val 1902099"/>
                <a:gd name="f31" fmla="val 2680615"/>
                <a:gd name="f32" fmla="val 2011341"/>
                <a:gd name="f33" fmla="val 2530669"/>
                <a:gd name="f34" fmla="val 2109494"/>
                <a:gd name="f35" fmla="val 2380520"/>
                <a:gd name="f36" fmla="val 2207551"/>
                <a:gd name="f37" fmla="val 2222510"/>
                <a:gd name="f38" fmla="val 2294906"/>
                <a:gd name="f39" fmla="val 2057561"/>
                <a:gd name="f40" fmla="val 2369245"/>
                <a:gd name="f41" fmla="val 1727252"/>
                <a:gd name="f42" fmla="val 2516859"/>
                <a:gd name="f43" fmla="val 1371629"/>
                <a:gd name="f44" fmla="val 2614434"/>
                <a:gd name="f45" fmla="val 1007330"/>
                <a:gd name="f46" fmla="val 2655701"/>
                <a:gd name="f47" fmla="val 916281"/>
                <a:gd name="f48" fmla="val 2665873"/>
                <a:gd name="f49" fmla="val 824568"/>
                <a:gd name="f50" fmla="val 2672188"/>
                <a:gd name="f51" fmla="val 732765"/>
                <a:gd name="f52" fmla="val 2674696"/>
                <a:gd name="f53" fmla="val 640963"/>
                <a:gd name="f54" fmla="val 2677203"/>
                <a:gd name="f55" fmla="val 549072"/>
                <a:gd name="f56" fmla="val 2675901"/>
                <a:gd name="f57" fmla="val 457666"/>
                <a:gd name="f58" fmla="val 2670839"/>
                <a:gd name="f59" fmla="val 366106"/>
                <a:gd name="f60" fmla="val 2665584"/>
                <a:gd name="f61" fmla="val 274572"/>
                <a:gd name="f62" fmla="val 2656521"/>
                <a:gd name="f63" fmla="val 183574"/>
                <a:gd name="f64" fmla="val 2643312"/>
                <a:gd name="f65" fmla="val 2607798"/>
                <a:gd name="f66" fmla="val 2356652"/>
                <a:gd name="f67" fmla="val 222195"/>
                <a:gd name="f68" fmla="val 2396940"/>
                <a:gd name="f69" fmla="val 304990"/>
                <a:gd name="f70" fmla="val 2407980"/>
                <a:gd name="f71" fmla="val 388511"/>
                <a:gd name="f72" fmla="val 2415283"/>
                <a:gd name="f73" fmla="val 472364"/>
                <a:gd name="f74" fmla="val 2419092"/>
                <a:gd name="f75" fmla="val 640376"/>
                <a:gd name="f76" fmla="val 2427095"/>
                <a:gd name="f77" fmla="val 808184"/>
                <a:gd name="f78" fmla="val 2421791"/>
                <a:gd name="f79" fmla="val 974972"/>
                <a:gd name="f80" fmla="val 2402122"/>
                <a:gd name="f81" fmla="val 1141658"/>
                <a:gd name="f82" fmla="val 2382358"/>
                <a:gd name="f83" fmla="val 1306812"/>
                <a:gd name="f84" fmla="val 2349286"/>
                <a:gd name="f85" fmla="val 1468292"/>
                <a:gd name="f86" fmla="val 2304162"/>
                <a:gd name="f87" fmla="val 1629874"/>
                <a:gd name="f88" fmla="val 2259231"/>
                <a:gd name="f89" fmla="val 1787475"/>
                <a:gd name="f90" fmla="val 2201091"/>
                <a:gd name="f91" fmla="val 1940176"/>
                <a:gd name="f92" fmla="val 2133695"/>
                <a:gd name="f93" fmla="val 2246498"/>
                <a:gd name="f94" fmla="val 2000349"/>
                <a:gd name="f95" fmla="val 2532507"/>
                <a:gd name="f96" fmla="val 1823520"/>
                <a:gd name="f97" fmla="val 2783403"/>
                <a:gd name="f98" fmla="val 1609954"/>
                <a:gd name="f99" fmla="val 2908442"/>
                <a:gd name="f100" fmla="val 1502833"/>
                <a:gd name="f101" fmla="val 3024295"/>
                <a:gd name="f102" fmla="val 1385975"/>
                <a:gd name="f103" fmla="val 3128104"/>
                <a:gd name="f104" fmla="val 1260439"/>
                <a:gd name="f105" fmla="val 3232116"/>
                <a:gd name="f106" fmla="val 1135096"/>
                <a:gd name="f107" fmla="val 3323881"/>
                <a:gd name="f108" fmla="val 1000689"/>
                <a:gd name="f109" fmla="val 3400639"/>
                <a:gd name="f110" fmla="val 859052"/>
                <a:gd name="f111" fmla="val 3477399"/>
                <a:gd name="f112" fmla="val 717510"/>
                <a:gd name="f113" fmla="val 3541296"/>
                <a:gd name="f114" fmla="val 569316"/>
                <a:gd name="f115" fmla="val 3585595"/>
                <a:gd name="f116" fmla="val 415336"/>
                <a:gd name="f117" fmla="val 3607796"/>
                <a:gd name="f118" fmla="val 338540"/>
                <a:gd name="f119" fmla="val 3624638"/>
                <a:gd name="f120" fmla="val 260224"/>
                <a:gd name="f121" fmla="val 3635918"/>
                <a:gd name="f122" fmla="val 181137"/>
                <a:gd name="f123" fmla="+- 0 0 -90"/>
                <a:gd name="f124" fmla="*/ f3 1 3815986"/>
                <a:gd name="f125" fmla="*/ f4 1 2675935"/>
                <a:gd name="f126" fmla="+- f7 0 f5"/>
                <a:gd name="f127" fmla="+- f6 0 f5"/>
                <a:gd name="f128" fmla="*/ f123 f0 1"/>
                <a:gd name="f129" fmla="*/ f127 1 3815986"/>
                <a:gd name="f130" fmla="*/ f126 1 2675935"/>
                <a:gd name="f131" fmla="*/ 3648768 f127 1"/>
                <a:gd name="f132" fmla="*/ 0 f126 1"/>
                <a:gd name="f133" fmla="*/ 3815986 f127 1"/>
                <a:gd name="f134" fmla="*/ 3804695 f127 1"/>
                <a:gd name="f135" fmla="*/ 200084 f126 1"/>
                <a:gd name="f136" fmla="*/ 3762590 f127 1"/>
                <a:gd name="f137" fmla="*/ 455543 f126 1"/>
                <a:gd name="f138" fmla="*/ 3592332 f127 1"/>
                <a:gd name="f139" fmla="*/ 947274 f126 1"/>
                <a:gd name="f140" fmla="*/ 2953967 f127 1"/>
                <a:gd name="f141" fmla="*/ 1782349 f126 1"/>
                <a:gd name="f142" fmla="*/ 2530669 f127 1"/>
                <a:gd name="f143" fmla="*/ 2109494 f126 1"/>
                <a:gd name="f144" fmla="*/ 2057561 f127 1"/>
                <a:gd name="f145" fmla="*/ 2369245 f126 1"/>
                <a:gd name="f146" fmla="*/ 1007330 f127 1"/>
                <a:gd name="f147" fmla="*/ 2655701 f126 1"/>
                <a:gd name="f148" fmla="*/ 732765 f127 1"/>
                <a:gd name="f149" fmla="*/ 2674696 f126 1"/>
                <a:gd name="f150" fmla="*/ 457666 f127 1"/>
                <a:gd name="f151" fmla="*/ 2670839 f126 1"/>
                <a:gd name="f152" fmla="*/ 183574 f127 1"/>
                <a:gd name="f153" fmla="*/ 2643312 f126 1"/>
                <a:gd name="f154" fmla="*/ 0 f127 1"/>
                <a:gd name="f155" fmla="*/ 2607798 f126 1"/>
                <a:gd name="f156" fmla="*/ 2356652 f126 1"/>
                <a:gd name="f157" fmla="*/ 222195 f127 1"/>
                <a:gd name="f158" fmla="*/ 2396940 f126 1"/>
                <a:gd name="f159" fmla="*/ 472364 f127 1"/>
                <a:gd name="f160" fmla="*/ 2419092 f126 1"/>
                <a:gd name="f161" fmla="*/ 974972 f127 1"/>
                <a:gd name="f162" fmla="*/ 2402122 f126 1"/>
                <a:gd name="f163" fmla="*/ 1468292 f127 1"/>
                <a:gd name="f164" fmla="*/ 2304162 f126 1"/>
                <a:gd name="f165" fmla="*/ 1940176 f127 1"/>
                <a:gd name="f166" fmla="*/ 2133695 f126 1"/>
                <a:gd name="f167" fmla="*/ 2783403 f127 1"/>
                <a:gd name="f168" fmla="*/ 1609954 f126 1"/>
                <a:gd name="f169" fmla="*/ 3128104 f127 1"/>
                <a:gd name="f170" fmla="*/ 1260439 f126 1"/>
                <a:gd name="f171" fmla="*/ 3400639 f127 1"/>
                <a:gd name="f172" fmla="*/ 859052 f126 1"/>
                <a:gd name="f173" fmla="*/ 3585595 f127 1"/>
                <a:gd name="f174" fmla="*/ 415336 f126 1"/>
                <a:gd name="f175" fmla="*/ 3635918 f127 1"/>
                <a:gd name="f176" fmla="*/ 181137 f126 1"/>
                <a:gd name="f177" fmla="*/ f128 1 f2"/>
                <a:gd name="f178" fmla="*/ f131 1 3815986"/>
                <a:gd name="f179" fmla="*/ f132 1 2675935"/>
                <a:gd name="f180" fmla="*/ f133 1 3815986"/>
                <a:gd name="f181" fmla="*/ f134 1 3815986"/>
                <a:gd name="f182" fmla="*/ f135 1 2675935"/>
                <a:gd name="f183" fmla="*/ f136 1 3815986"/>
                <a:gd name="f184" fmla="*/ f137 1 2675935"/>
                <a:gd name="f185" fmla="*/ f138 1 3815986"/>
                <a:gd name="f186" fmla="*/ f139 1 2675935"/>
                <a:gd name="f187" fmla="*/ f140 1 3815986"/>
                <a:gd name="f188" fmla="*/ f141 1 2675935"/>
                <a:gd name="f189" fmla="*/ f142 1 3815986"/>
                <a:gd name="f190" fmla="*/ f143 1 2675935"/>
                <a:gd name="f191" fmla="*/ f144 1 3815986"/>
                <a:gd name="f192" fmla="*/ f145 1 2675935"/>
                <a:gd name="f193" fmla="*/ f146 1 3815986"/>
                <a:gd name="f194" fmla="*/ f147 1 2675935"/>
                <a:gd name="f195" fmla="*/ f148 1 3815986"/>
                <a:gd name="f196" fmla="*/ f149 1 2675935"/>
                <a:gd name="f197" fmla="*/ f150 1 3815986"/>
                <a:gd name="f198" fmla="*/ f151 1 2675935"/>
                <a:gd name="f199" fmla="*/ f152 1 3815986"/>
                <a:gd name="f200" fmla="*/ f153 1 2675935"/>
                <a:gd name="f201" fmla="*/ f154 1 3815986"/>
                <a:gd name="f202" fmla="*/ f155 1 2675935"/>
                <a:gd name="f203" fmla="*/ f156 1 2675935"/>
                <a:gd name="f204" fmla="*/ f157 1 3815986"/>
                <a:gd name="f205" fmla="*/ f158 1 2675935"/>
                <a:gd name="f206" fmla="*/ f159 1 3815986"/>
                <a:gd name="f207" fmla="*/ f160 1 2675935"/>
                <a:gd name="f208" fmla="*/ f161 1 3815986"/>
                <a:gd name="f209" fmla="*/ f162 1 2675935"/>
                <a:gd name="f210" fmla="*/ f163 1 3815986"/>
                <a:gd name="f211" fmla="*/ f164 1 2675935"/>
                <a:gd name="f212" fmla="*/ f165 1 3815986"/>
                <a:gd name="f213" fmla="*/ f166 1 2675935"/>
                <a:gd name="f214" fmla="*/ f167 1 3815986"/>
                <a:gd name="f215" fmla="*/ f168 1 2675935"/>
                <a:gd name="f216" fmla="*/ f169 1 3815986"/>
                <a:gd name="f217" fmla="*/ f170 1 2675935"/>
                <a:gd name="f218" fmla="*/ f171 1 3815986"/>
                <a:gd name="f219" fmla="*/ f172 1 2675935"/>
                <a:gd name="f220" fmla="*/ f173 1 3815986"/>
                <a:gd name="f221" fmla="*/ f174 1 2675935"/>
                <a:gd name="f222" fmla="*/ f175 1 3815986"/>
                <a:gd name="f223" fmla="*/ f176 1 2675935"/>
                <a:gd name="f224" fmla="*/ f5 1 f129"/>
                <a:gd name="f225" fmla="*/ f6 1 f129"/>
                <a:gd name="f226" fmla="*/ f5 1 f130"/>
                <a:gd name="f227" fmla="*/ f7 1 f130"/>
                <a:gd name="f228" fmla="+- f177 0 f1"/>
                <a:gd name="f229" fmla="*/ f178 1 f129"/>
                <a:gd name="f230" fmla="*/ f179 1 f130"/>
                <a:gd name="f231" fmla="*/ f180 1 f129"/>
                <a:gd name="f232" fmla="*/ f181 1 f129"/>
                <a:gd name="f233" fmla="*/ f182 1 f130"/>
                <a:gd name="f234" fmla="*/ f183 1 f129"/>
                <a:gd name="f235" fmla="*/ f184 1 f130"/>
                <a:gd name="f236" fmla="*/ f185 1 f129"/>
                <a:gd name="f237" fmla="*/ f186 1 f130"/>
                <a:gd name="f238" fmla="*/ f187 1 f129"/>
                <a:gd name="f239" fmla="*/ f188 1 f130"/>
                <a:gd name="f240" fmla="*/ f189 1 f129"/>
                <a:gd name="f241" fmla="*/ f190 1 f130"/>
                <a:gd name="f242" fmla="*/ f191 1 f129"/>
                <a:gd name="f243" fmla="*/ f192 1 f130"/>
                <a:gd name="f244" fmla="*/ f193 1 f129"/>
                <a:gd name="f245" fmla="*/ f194 1 f130"/>
                <a:gd name="f246" fmla="*/ f195 1 f129"/>
                <a:gd name="f247" fmla="*/ f196 1 f130"/>
                <a:gd name="f248" fmla="*/ f197 1 f129"/>
                <a:gd name="f249" fmla="*/ f198 1 f130"/>
                <a:gd name="f250" fmla="*/ f199 1 f129"/>
                <a:gd name="f251" fmla="*/ f200 1 f130"/>
                <a:gd name="f252" fmla="*/ f201 1 f129"/>
                <a:gd name="f253" fmla="*/ f202 1 f130"/>
                <a:gd name="f254" fmla="*/ f203 1 f130"/>
                <a:gd name="f255" fmla="*/ f204 1 f129"/>
                <a:gd name="f256" fmla="*/ f205 1 f130"/>
                <a:gd name="f257" fmla="*/ f206 1 f129"/>
                <a:gd name="f258" fmla="*/ f207 1 f130"/>
                <a:gd name="f259" fmla="*/ f208 1 f129"/>
                <a:gd name="f260" fmla="*/ f209 1 f130"/>
                <a:gd name="f261" fmla="*/ f210 1 f129"/>
                <a:gd name="f262" fmla="*/ f211 1 f130"/>
                <a:gd name="f263" fmla="*/ f212 1 f129"/>
                <a:gd name="f264" fmla="*/ f213 1 f130"/>
                <a:gd name="f265" fmla="*/ f214 1 f129"/>
                <a:gd name="f266" fmla="*/ f215 1 f130"/>
                <a:gd name="f267" fmla="*/ f216 1 f129"/>
                <a:gd name="f268" fmla="*/ f217 1 f130"/>
                <a:gd name="f269" fmla="*/ f218 1 f129"/>
                <a:gd name="f270" fmla="*/ f219 1 f130"/>
                <a:gd name="f271" fmla="*/ f220 1 f129"/>
                <a:gd name="f272" fmla="*/ f221 1 f130"/>
                <a:gd name="f273" fmla="*/ f222 1 f129"/>
                <a:gd name="f274" fmla="*/ f223 1 f130"/>
                <a:gd name="f275" fmla="*/ f224 f124 1"/>
                <a:gd name="f276" fmla="*/ f225 f124 1"/>
                <a:gd name="f277" fmla="*/ f227 f125 1"/>
                <a:gd name="f278" fmla="*/ f226 f125 1"/>
                <a:gd name="f279" fmla="*/ f229 f124 1"/>
                <a:gd name="f280" fmla="*/ f230 f125 1"/>
                <a:gd name="f281" fmla="*/ f231 f124 1"/>
                <a:gd name="f282" fmla="*/ f232 f124 1"/>
                <a:gd name="f283" fmla="*/ f233 f125 1"/>
                <a:gd name="f284" fmla="*/ f234 f124 1"/>
                <a:gd name="f285" fmla="*/ f235 f125 1"/>
                <a:gd name="f286" fmla="*/ f236 f124 1"/>
                <a:gd name="f287" fmla="*/ f237 f125 1"/>
                <a:gd name="f288" fmla="*/ f238 f124 1"/>
                <a:gd name="f289" fmla="*/ f239 f125 1"/>
                <a:gd name="f290" fmla="*/ f240 f124 1"/>
                <a:gd name="f291" fmla="*/ f241 f125 1"/>
                <a:gd name="f292" fmla="*/ f242 f124 1"/>
                <a:gd name="f293" fmla="*/ f243 f125 1"/>
                <a:gd name="f294" fmla="*/ f244 f124 1"/>
                <a:gd name="f295" fmla="*/ f245 f125 1"/>
                <a:gd name="f296" fmla="*/ f246 f124 1"/>
                <a:gd name="f297" fmla="*/ f247 f125 1"/>
                <a:gd name="f298" fmla="*/ f248 f124 1"/>
                <a:gd name="f299" fmla="*/ f249 f125 1"/>
                <a:gd name="f300" fmla="*/ f250 f124 1"/>
                <a:gd name="f301" fmla="*/ f251 f125 1"/>
                <a:gd name="f302" fmla="*/ f252 f124 1"/>
                <a:gd name="f303" fmla="*/ f253 f125 1"/>
                <a:gd name="f304" fmla="*/ f254 f125 1"/>
                <a:gd name="f305" fmla="*/ f255 f124 1"/>
                <a:gd name="f306" fmla="*/ f256 f125 1"/>
                <a:gd name="f307" fmla="*/ f257 f124 1"/>
                <a:gd name="f308" fmla="*/ f258 f125 1"/>
                <a:gd name="f309" fmla="*/ f259 f124 1"/>
                <a:gd name="f310" fmla="*/ f260 f125 1"/>
                <a:gd name="f311" fmla="*/ f261 f124 1"/>
                <a:gd name="f312" fmla="*/ f262 f125 1"/>
                <a:gd name="f313" fmla="*/ f263 f124 1"/>
                <a:gd name="f314" fmla="*/ f264 f125 1"/>
                <a:gd name="f315" fmla="*/ f265 f124 1"/>
                <a:gd name="f316" fmla="*/ f266 f125 1"/>
                <a:gd name="f317" fmla="*/ f267 f124 1"/>
                <a:gd name="f318" fmla="*/ f268 f125 1"/>
                <a:gd name="f319" fmla="*/ f269 f124 1"/>
                <a:gd name="f320" fmla="*/ f270 f125 1"/>
                <a:gd name="f321" fmla="*/ f271 f124 1"/>
                <a:gd name="f322" fmla="*/ f272 f125 1"/>
                <a:gd name="f323" fmla="*/ f273 f124 1"/>
                <a:gd name="f324" fmla="*/ f274 f125 1"/>
              </a:gdLst>
              <a:ahLst/>
              <a:cxnLst>
                <a:cxn ang="3cd4">
                  <a:pos x="hc" y="t"/>
                </a:cxn>
                <a:cxn ang="0">
                  <a:pos x="r" y="vc"/>
                </a:cxn>
                <a:cxn ang="cd4">
                  <a:pos x="hc" y="b"/>
                </a:cxn>
                <a:cxn ang="cd2">
                  <a:pos x="l" y="vc"/>
                </a:cxn>
                <a:cxn ang="f228">
                  <a:pos x="f279" y="f280"/>
                </a:cxn>
                <a:cxn ang="f228">
                  <a:pos x="f281" y="f280"/>
                </a:cxn>
                <a:cxn ang="f228">
                  <a:pos x="f282" y="f283"/>
                </a:cxn>
                <a:cxn ang="f228">
                  <a:pos x="f284" y="f285"/>
                </a:cxn>
                <a:cxn ang="f228">
                  <a:pos x="f286" y="f287"/>
                </a:cxn>
                <a:cxn ang="f228">
                  <a:pos x="f288" y="f289"/>
                </a:cxn>
                <a:cxn ang="f228">
                  <a:pos x="f290" y="f291"/>
                </a:cxn>
                <a:cxn ang="f228">
                  <a:pos x="f292" y="f293"/>
                </a:cxn>
                <a:cxn ang="f228">
                  <a:pos x="f294" y="f295"/>
                </a:cxn>
                <a:cxn ang="f228">
                  <a:pos x="f296" y="f297"/>
                </a:cxn>
                <a:cxn ang="f228">
                  <a:pos x="f298" y="f299"/>
                </a:cxn>
                <a:cxn ang="f228">
                  <a:pos x="f300" y="f301"/>
                </a:cxn>
                <a:cxn ang="f228">
                  <a:pos x="f302" y="f303"/>
                </a:cxn>
                <a:cxn ang="f228">
                  <a:pos x="f302" y="f304"/>
                </a:cxn>
                <a:cxn ang="f228">
                  <a:pos x="f305" y="f306"/>
                </a:cxn>
                <a:cxn ang="f228">
                  <a:pos x="f307" y="f308"/>
                </a:cxn>
                <a:cxn ang="f228">
                  <a:pos x="f309" y="f310"/>
                </a:cxn>
                <a:cxn ang="f228">
                  <a:pos x="f311" y="f312"/>
                </a:cxn>
                <a:cxn ang="f228">
                  <a:pos x="f313" y="f314"/>
                </a:cxn>
                <a:cxn ang="f228">
                  <a:pos x="f315" y="f316"/>
                </a:cxn>
                <a:cxn ang="f228">
                  <a:pos x="f317" y="f318"/>
                </a:cxn>
                <a:cxn ang="f228">
                  <a:pos x="f319" y="f320"/>
                </a:cxn>
                <a:cxn ang="f228">
                  <a:pos x="f321" y="f322"/>
                </a:cxn>
                <a:cxn ang="f228">
                  <a:pos x="f323" y="f324"/>
                </a:cxn>
              </a:cxnLst>
              <a:rect l="f275" t="f278" r="f276" b="f277"/>
              <a:pathLst>
                <a:path w="3815986" h="2675935">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lnTo>
                    <a:pt x="f5" y="f65"/>
                  </a:lnTo>
                  <a:lnTo>
                    <a:pt x="f5" y="f66"/>
                  </a:lnTo>
                  <a:lnTo>
                    <a:pt x="f67" y="f68"/>
                  </a:ln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5" name="Freeform: Shape 45">
              <a:extLst>
                <a:ext uri="{FF2B5EF4-FFF2-40B4-BE49-F238E27FC236}">
                  <a16:creationId xmlns:a16="http://schemas.microsoft.com/office/drawing/2014/main" id="{0EB544DB-8D59-E5F0-DC32-35E305150CF4}"/>
                </a:ext>
                <a:ext uri="{C183D7F6-B498-43B3-948B-1728B52AA6E4}">
                  <adec:decorative xmlns:adec="http://schemas.microsoft.com/office/drawing/2017/decorative" val="1"/>
                </a:ext>
              </a:extLst>
            </p:cNvPr>
            <p:cNvSpPr/>
            <p:nvPr/>
          </p:nvSpPr>
          <p:spPr>
            <a:xfrm rot="10800009" flipH="1">
              <a:off x="209" y="4322880"/>
              <a:ext cx="3377894" cy="2535119"/>
            </a:xfrm>
            <a:custGeom>
              <a:avLst/>
              <a:gdLst>
                <a:gd name="f0" fmla="val 10800000"/>
                <a:gd name="f1" fmla="val 5400000"/>
                <a:gd name="f2" fmla="val 180"/>
                <a:gd name="f3" fmla="val w"/>
                <a:gd name="f4" fmla="val h"/>
                <a:gd name="f5" fmla="val 0"/>
                <a:gd name="f6" fmla="val 3832270"/>
                <a:gd name="f7" fmla="val 2876136"/>
                <a:gd name="f8" fmla="val 3800718"/>
                <a:gd name="f9" fmla="val 3824562"/>
                <a:gd name="f10" fmla="val 143769"/>
                <a:gd name="f11" fmla="val 3797131"/>
                <a:gd name="f12" fmla="val 409191"/>
                <a:gd name="f13" fmla="val 3730585"/>
                <a:gd name="f14" fmla="val 671345"/>
                <a:gd name="f15" fmla="val 3628155"/>
                <a:gd name="f16" fmla="val 922055"/>
                <a:gd name="f17" fmla="val 3593858"/>
                <a:gd name="f18" fmla="val 1005553"/>
                <a:gd name="f19" fmla="val 3556704"/>
                <a:gd name="f20" fmla="val 1088280"/>
                <a:gd name="f21" fmla="val 3514853"/>
                <a:gd name="f22" fmla="val 1169078"/>
                <a:gd name="f23" fmla="val 3473616"/>
                <a:gd name="f24" fmla="val 1250166"/>
                <a:gd name="f25" fmla="val 3428194"/>
                <a:gd name="f26" fmla="val 1329517"/>
                <a:gd name="f27" fmla="val 3379198"/>
                <a:gd name="f28" fmla="val 1407037"/>
                <a:gd name="f29" fmla="val 3281106"/>
                <a:gd name="f30" fmla="val 1561980"/>
                <a:gd name="f31" fmla="val 3169132"/>
                <a:gd name="f32" fmla="val 1710174"/>
                <a:gd name="f33" fmla="val 3043787"/>
                <a:gd name="f34" fmla="val 1848342"/>
                <a:gd name="f35" fmla="val 2980806"/>
                <a:gd name="f36" fmla="val 1917184"/>
                <a:gd name="f37" fmla="val 2915071"/>
                <a:gd name="f38" fmla="val 1984001"/>
                <a:gd name="f39" fmla="val 2845661"/>
                <a:gd name="f40" fmla="val 2047444"/>
                <a:gd name="f41" fmla="val 2828411"/>
                <a:gd name="f42" fmla="val 2063450"/>
                <a:gd name="f43" fmla="val 2811060"/>
                <a:gd name="f44" fmla="val 2079263"/>
                <a:gd name="f45" fmla="val 2793197"/>
                <a:gd name="f46" fmla="val 2094689"/>
                <a:gd name="f47" fmla="val 2775436"/>
                <a:gd name="f48" fmla="val 2110213"/>
                <a:gd name="f49" fmla="val 2757982"/>
                <a:gd name="f50" fmla="val 2126025"/>
                <a:gd name="f51" fmla="val 2739710"/>
                <a:gd name="f52" fmla="val 2140969"/>
                <a:gd name="f53" fmla="val 2703576"/>
                <a:gd name="f54" fmla="val 2171341"/>
                <a:gd name="f55" fmla="val 2666524"/>
                <a:gd name="f56" fmla="val 2200749"/>
                <a:gd name="f57" fmla="val 2629166"/>
                <a:gd name="f58" fmla="val 2229867"/>
                <a:gd name="f59" fmla="val 2479015"/>
                <a:gd name="f60" fmla="val 2345569"/>
                <a:gd name="f61" fmla="val 2316821"/>
                <a:gd name="f62" fmla="val 2448061"/>
                <a:gd name="f63" fmla="val 2145952"/>
                <a:gd name="f64" fmla="val 2535994"/>
                <a:gd name="f65" fmla="val 1804312"/>
                <a:gd name="f66" fmla="val 2711957"/>
                <a:gd name="f67" fmla="val 1424600"/>
                <a:gd name="f68" fmla="val 2826982"/>
                <a:gd name="f69" fmla="val 1034987"/>
                <a:gd name="f70" fmla="val 2863910"/>
                <a:gd name="f71" fmla="val 937762"/>
                <a:gd name="f72" fmla="val 2873167"/>
                <a:gd name="f73" fmla="val 839720"/>
                <a:gd name="f74" fmla="val 2877096"/>
                <a:gd name="f75" fmla="val 741909"/>
                <a:gd name="f76" fmla="val 2875939"/>
                <a:gd name="f77" fmla="val 644097"/>
                <a:gd name="f78" fmla="val 2874782"/>
                <a:gd name="f79" fmla="val 546515"/>
                <a:gd name="f80" fmla="val 2868539"/>
                <a:gd name="f81" fmla="val 450208"/>
                <a:gd name="f82" fmla="val 2857451"/>
                <a:gd name="f83" fmla="val 305520"/>
                <a:gd name="f84" fmla="val 2840674"/>
                <a:gd name="f85" fmla="val 162095"/>
                <a:gd name="f86" fmla="val 2813810"/>
                <a:gd name="f87" fmla="val 22215"/>
                <a:gd name="f88" fmla="val 2775923"/>
                <a:gd name="f89" fmla="val 2769256"/>
                <a:gd name="f90" fmla="val 2590612"/>
                <a:gd name="f91" fmla="val 199046"/>
                <a:gd name="f92" fmla="val 2627410"/>
                <a:gd name="f93" fmla="val 288321"/>
                <a:gd name="f94" fmla="val 2639209"/>
                <a:gd name="f95" fmla="val 378197"/>
                <a:gd name="f96" fmla="val 2646537"/>
                <a:gd name="f97" fmla="val 468174"/>
                <a:gd name="f98" fmla="val 2649670"/>
                <a:gd name="f99" fmla="val 648333"/>
                <a:gd name="f100" fmla="val 2656805"/>
                <a:gd name="f101" fmla="val 826655"/>
                <a:gd name="f102" fmla="val 2647163"/>
                <a:gd name="f103" fmla="val 1003650"/>
                <a:gd name="f104" fmla="val 2622480"/>
                <a:gd name="f105" fmla="val 1091943"/>
                <a:gd name="f106" fmla="val 2609658"/>
                <a:gd name="f107" fmla="val 1179725"/>
                <a:gd name="f108" fmla="val 2593747"/>
                <a:gd name="f109" fmla="val 1266489"/>
                <a:gd name="f110" fmla="val 2573982"/>
                <a:gd name="f111" fmla="val 1353250"/>
                <a:gd name="f112" fmla="val 2553927"/>
                <a:gd name="f113" fmla="val 1439298"/>
                <a:gd name="f114" fmla="val 2531076"/>
                <a:gd name="f115" fmla="val 1524223"/>
                <a:gd name="f116" fmla="val 2504657"/>
                <a:gd name="f117" fmla="val 1609149"/>
                <a:gd name="f118" fmla="val 2478336"/>
                <a:gd name="f119" fmla="val 1693052"/>
                <a:gd name="f120" fmla="val 2448833"/>
                <a:gd name="f121" fmla="val 1775731"/>
                <a:gd name="f122" fmla="val 2416243"/>
                <a:gd name="f123" fmla="val 1858309"/>
                <a:gd name="f124" fmla="val 2383557"/>
                <a:gd name="f125" fmla="val 1939764"/>
                <a:gd name="f126" fmla="val 2347882"/>
                <a:gd name="f127" fmla="val 2019789"/>
                <a:gd name="f128" fmla="val 2309412"/>
                <a:gd name="f129" fmla="val 2179839"/>
                <a:gd name="f130" fmla="val 2232567"/>
                <a:gd name="f131" fmla="val 2334583"/>
                <a:gd name="f132" fmla="val 2144923"/>
                <a:gd name="f133" fmla="val 2482486"/>
                <a:gd name="f134" fmla="val 2046962"/>
                <a:gd name="f135" fmla="val 2519334"/>
                <a:gd name="f136" fmla="val 2022376"/>
                <a:gd name="f137" fmla="val 2556081"/>
                <a:gd name="f138" fmla="val 1997403"/>
                <a:gd name="f139" fmla="val 2591908"/>
                <a:gd name="f140" fmla="val 1971371"/>
                <a:gd name="f141" fmla="val 2610077"/>
                <a:gd name="f142" fmla="val 1958644"/>
                <a:gd name="f143" fmla="val 2627838"/>
                <a:gd name="f144" fmla="val 1945434"/>
                <a:gd name="f145" fmla="val 2645702"/>
                <a:gd name="f146" fmla="val 1932321"/>
                <a:gd name="f147" fmla="val 2663666"/>
                <a:gd name="f148" fmla="val 1919305"/>
                <a:gd name="f149" fmla="val 2681325"/>
                <a:gd name="f150" fmla="val 1905903"/>
                <a:gd name="f151" fmla="val 2698779"/>
                <a:gd name="f152" fmla="val 1892309"/>
                <a:gd name="f153" fmla="val 2768903"/>
                <a:gd name="f154" fmla="val 1838025"/>
                <a:gd name="f155" fmla="val 2837496"/>
                <a:gd name="f156" fmla="val 1781717"/>
                <a:gd name="f157" fmla="val 2903537"/>
                <a:gd name="f158" fmla="val 1722516"/>
                <a:gd name="f159" fmla="val 3035926"/>
                <a:gd name="f160" fmla="val 1604501"/>
                <a:gd name="f161" fmla="val 3158720"/>
                <a:gd name="f162" fmla="val 1475784"/>
                <a:gd name="f163" fmla="val 3269061"/>
                <a:gd name="f164" fmla="val 1337327"/>
                <a:gd name="f165" fmla="val 3324182"/>
                <a:gd name="f166" fmla="val 1268099"/>
                <a:gd name="f167" fmla="val 3376341"/>
                <a:gd name="f168" fmla="val 1196461"/>
                <a:gd name="f169" fmla="val 3424928"/>
                <a:gd name="f170" fmla="val 1122508"/>
                <a:gd name="f171" fmla="val 3472697"/>
                <a:gd name="f172" fmla="val 1048170"/>
                <a:gd name="f173" fmla="val 3517814"/>
                <a:gd name="f174" fmla="val 972000"/>
                <a:gd name="f175" fmla="val 3557622"/>
                <a:gd name="f176" fmla="val 893226"/>
                <a:gd name="f177" fmla="val 3567931"/>
                <a:gd name="f178" fmla="val 873654"/>
                <a:gd name="f179" fmla="val 3577526"/>
                <a:gd name="f180" fmla="val 853791"/>
                <a:gd name="f181" fmla="val 3587019"/>
                <a:gd name="f182" fmla="val 833929"/>
                <a:gd name="f183" fmla="val 3601310"/>
                <a:gd name="f184" fmla="val 804040"/>
                <a:gd name="f185" fmla="val 3614885"/>
                <a:gd name="f186" fmla="val 773861"/>
                <a:gd name="f187" fmla="val 3623766"/>
                <a:gd name="f188" fmla="val 753709"/>
                <a:gd name="f189" fmla="val 3632748"/>
                <a:gd name="f190" fmla="val 733559"/>
                <a:gd name="f191" fmla="val 3640812"/>
                <a:gd name="f192" fmla="val 713022"/>
                <a:gd name="f193" fmla="val 3648876"/>
                <a:gd name="f194" fmla="val 692485"/>
                <a:gd name="f195" fmla="val 3657756"/>
                <a:gd name="f196" fmla="val 672236"/>
                <a:gd name="f197" fmla="val 3665105"/>
                <a:gd name="f198" fmla="val 651506"/>
                <a:gd name="f199" fmla="val 3696544"/>
                <a:gd name="f200" fmla="val 569166"/>
                <a:gd name="f201" fmla="val 3723185"/>
                <a:gd name="f202" fmla="val 485089"/>
                <a:gd name="f203" fmla="val 3744110"/>
                <a:gd name="f204" fmla="val 399567"/>
                <a:gd name="f205" fmla="val 3765341"/>
                <a:gd name="f206" fmla="val 314238"/>
                <a:gd name="f207" fmla="val 3781392"/>
                <a:gd name="f208" fmla="val 227654"/>
                <a:gd name="f209" fmla="val 3792123"/>
                <a:gd name="f210" fmla="val 140444"/>
                <a:gd name="f211" fmla="+- 0 0 -90"/>
                <a:gd name="f212" fmla="*/ f3 1 3832270"/>
                <a:gd name="f213" fmla="*/ f4 1 2876136"/>
                <a:gd name="f214" fmla="+- f7 0 f5"/>
                <a:gd name="f215" fmla="+- f6 0 f5"/>
                <a:gd name="f216" fmla="*/ f211 f0 1"/>
                <a:gd name="f217" fmla="*/ f215 1 3832270"/>
                <a:gd name="f218" fmla="*/ f214 1 2876136"/>
                <a:gd name="f219" fmla="*/ 3800718 f215 1"/>
                <a:gd name="f220" fmla="*/ 0 f214 1"/>
                <a:gd name="f221" fmla="*/ 3832270 f215 1"/>
                <a:gd name="f222" fmla="*/ 3824562 f215 1"/>
                <a:gd name="f223" fmla="*/ 143769 f214 1"/>
                <a:gd name="f224" fmla="*/ 3628155 f215 1"/>
                <a:gd name="f225" fmla="*/ 922055 f214 1"/>
                <a:gd name="f226" fmla="*/ 3514853 f215 1"/>
                <a:gd name="f227" fmla="*/ 1169078 f214 1"/>
                <a:gd name="f228" fmla="*/ 3379198 f215 1"/>
                <a:gd name="f229" fmla="*/ 1407037 f214 1"/>
                <a:gd name="f230" fmla="*/ 3043787 f215 1"/>
                <a:gd name="f231" fmla="*/ 1848342 f214 1"/>
                <a:gd name="f232" fmla="*/ 2845661 f215 1"/>
                <a:gd name="f233" fmla="*/ 2047444 f214 1"/>
                <a:gd name="f234" fmla="*/ 2793197 f215 1"/>
                <a:gd name="f235" fmla="*/ 2094689 f214 1"/>
                <a:gd name="f236" fmla="*/ 2739710 f215 1"/>
                <a:gd name="f237" fmla="*/ 2140969 f214 1"/>
                <a:gd name="f238" fmla="*/ 2629166 f215 1"/>
                <a:gd name="f239" fmla="*/ 2229867 f214 1"/>
                <a:gd name="f240" fmla="*/ 2145952 f215 1"/>
                <a:gd name="f241" fmla="*/ 2535994 f214 1"/>
                <a:gd name="f242" fmla="*/ 1034987 f215 1"/>
                <a:gd name="f243" fmla="*/ 2863910 f214 1"/>
                <a:gd name="f244" fmla="*/ 741909 f215 1"/>
                <a:gd name="f245" fmla="*/ 2875939 f214 1"/>
                <a:gd name="f246" fmla="*/ 450208 f215 1"/>
                <a:gd name="f247" fmla="*/ 2857451 f214 1"/>
                <a:gd name="f248" fmla="*/ 22215 f215 1"/>
                <a:gd name="f249" fmla="*/ 2775923 f214 1"/>
                <a:gd name="f250" fmla="*/ 0 f215 1"/>
                <a:gd name="f251" fmla="*/ 2769256 f214 1"/>
                <a:gd name="f252" fmla="*/ 2590612 f214 1"/>
                <a:gd name="f253" fmla="*/ 199046 f215 1"/>
                <a:gd name="f254" fmla="*/ 2627410 f214 1"/>
                <a:gd name="f255" fmla="*/ 468174 f215 1"/>
                <a:gd name="f256" fmla="*/ 2649670 f214 1"/>
                <a:gd name="f257" fmla="*/ 1003650 f215 1"/>
                <a:gd name="f258" fmla="*/ 2622480 f214 1"/>
                <a:gd name="f259" fmla="*/ 1266489 f215 1"/>
                <a:gd name="f260" fmla="*/ 2573982 f214 1"/>
                <a:gd name="f261" fmla="*/ 1524223 f215 1"/>
                <a:gd name="f262" fmla="*/ 2504657 f214 1"/>
                <a:gd name="f263" fmla="*/ 1775731 f215 1"/>
                <a:gd name="f264" fmla="*/ 2416243 f214 1"/>
                <a:gd name="f265" fmla="*/ 2019789 f215 1"/>
                <a:gd name="f266" fmla="*/ 2309412 f214 1"/>
                <a:gd name="f267" fmla="*/ 2482486 f215 1"/>
                <a:gd name="f268" fmla="*/ 2046962 f214 1"/>
                <a:gd name="f269" fmla="*/ 2591908 f215 1"/>
                <a:gd name="f270" fmla="*/ 1971371 f214 1"/>
                <a:gd name="f271" fmla="*/ 2645702 f215 1"/>
                <a:gd name="f272" fmla="*/ 1932321 f214 1"/>
                <a:gd name="f273" fmla="*/ 2698779 f215 1"/>
                <a:gd name="f274" fmla="*/ 1892309 f214 1"/>
                <a:gd name="f275" fmla="*/ 2903537 f215 1"/>
                <a:gd name="f276" fmla="*/ 1722516 f214 1"/>
                <a:gd name="f277" fmla="*/ 3269061 f215 1"/>
                <a:gd name="f278" fmla="*/ 1337327 f214 1"/>
                <a:gd name="f279" fmla="*/ 3424928 f215 1"/>
                <a:gd name="f280" fmla="*/ 1122508 f214 1"/>
                <a:gd name="f281" fmla="*/ 3557622 f215 1"/>
                <a:gd name="f282" fmla="*/ 893226 f214 1"/>
                <a:gd name="f283" fmla="*/ 3587019 f215 1"/>
                <a:gd name="f284" fmla="*/ 833929 f214 1"/>
                <a:gd name="f285" fmla="*/ 3601310 f215 1"/>
                <a:gd name="f286" fmla="*/ 804040 f214 1"/>
                <a:gd name="f287" fmla="*/ 3614885 f215 1"/>
                <a:gd name="f288" fmla="*/ 773861 f214 1"/>
                <a:gd name="f289" fmla="*/ 3640812 f215 1"/>
                <a:gd name="f290" fmla="*/ 713022 f214 1"/>
                <a:gd name="f291" fmla="*/ 3665105 f215 1"/>
                <a:gd name="f292" fmla="*/ 651506 f214 1"/>
                <a:gd name="f293" fmla="*/ 3744110 f215 1"/>
                <a:gd name="f294" fmla="*/ 399567 f214 1"/>
                <a:gd name="f295" fmla="*/ 3792123 f215 1"/>
                <a:gd name="f296" fmla="*/ 140444 f214 1"/>
                <a:gd name="f297" fmla="*/ f216 1 f2"/>
                <a:gd name="f298" fmla="*/ f219 1 3832270"/>
                <a:gd name="f299" fmla="*/ f220 1 2876136"/>
                <a:gd name="f300" fmla="*/ f221 1 3832270"/>
                <a:gd name="f301" fmla="*/ f222 1 3832270"/>
                <a:gd name="f302" fmla="*/ f223 1 2876136"/>
                <a:gd name="f303" fmla="*/ f224 1 3832270"/>
                <a:gd name="f304" fmla="*/ f225 1 2876136"/>
                <a:gd name="f305" fmla="*/ f226 1 3832270"/>
                <a:gd name="f306" fmla="*/ f227 1 2876136"/>
                <a:gd name="f307" fmla="*/ f228 1 3832270"/>
                <a:gd name="f308" fmla="*/ f229 1 2876136"/>
                <a:gd name="f309" fmla="*/ f230 1 3832270"/>
                <a:gd name="f310" fmla="*/ f231 1 2876136"/>
                <a:gd name="f311" fmla="*/ f232 1 3832270"/>
                <a:gd name="f312" fmla="*/ f233 1 2876136"/>
                <a:gd name="f313" fmla="*/ f234 1 3832270"/>
                <a:gd name="f314" fmla="*/ f235 1 2876136"/>
                <a:gd name="f315" fmla="*/ f236 1 3832270"/>
                <a:gd name="f316" fmla="*/ f237 1 2876136"/>
                <a:gd name="f317" fmla="*/ f238 1 3832270"/>
                <a:gd name="f318" fmla="*/ f239 1 2876136"/>
                <a:gd name="f319" fmla="*/ f240 1 3832270"/>
                <a:gd name="f320" fmla="*/ f241 1 2876136"/>
                <a:gd name="f321" fmla="*/ f242 1 3832270"/>
                <a:gd name="f322" fmla="*/ f243 1 2876136"/>
                <a:gd name="f323" fmla="*/ f244 1 3832270"/>
                <a:gd name="f324" fmla="*/ f245 1 2876136"/>
                <a:gd name="f325" fmla="*/ f246 1 3832270"/>
                <a:gd name="f326" fmla="*/ f247 1 2876136"/>
                <a:gd name="f327" fmla="*/ f248 1 3832270"/>
                <a:gd name="f328" fmla="*/ f249 1 2876136"/>
                <a:gd name="f329" fmla="*/ f250 1 3832270"/>
                <a:gd name="f330" fmla="*/ f251 1 2876136"/>
                <a:gd name="f331" fmla="*/ f252 1 2876136"/>
                <a:gd name="f332" fmla="*/ f253 1 3832270"/>
                <a:gd name="f333" fmla="*/ f254 1 2876136"/>
                <a:gd name="f334" fmla="*/ f255 1 3832270"/>
                <a:gd name="f335" fmla="*/ f256 1 2876136"/>
                <a:gd name="f336" fmla="*/ f257 1 3832270"/>
                <a:gd name="f337" fmla="*/ f258 1 2876136"/>
                <a:gd name="f338" fmla="*/ f259 1 3832270"/>
                <a:gd name="f339" fmla="*/ f260 1 2876136"/>
                <a:gd name="f340" fmla="*/ f261 1 3832270"/>
                <a:gd name="f341" fmla="*/ f262 1 2876136"/>
                <a:gd name="f342" fmla="*/ f263 1 3832270"/>
                <a:gd name="f343" fmla="*/ f264 1 2876136"/>
                <a:gd name="f344" fmla="*/ f265 1 3832270"/>
                <a:gd name="f345" fmla="*/ f266 1 2876136"/>
                <a:gd name="f346" fmla="*/ f267 1 3832270"/>
                <a:gd name="f347" fmla="*/ f268 1 2876136"/>
                <a:gd name="f348" fmla="*/ f269 1 3832270"/>
                <a:gd name="f349" fmla="*/ f270 1 2876136"/>
                <a:gd name="f350" fmla="*/ f271 1 3832270"/>
                <a:gd name="f351" fmla="*/ f272 1 2876136"/>
                <a:gd name="f352" fmla="*/ f273 1 3832270"/>
                <a:gd name="f353" fmla="*/ f274 1 2876136"/>
                <a:gd name="f354" fmla="*/ f275 1 3832270"/>
                <a:gd name="f355" fmla="*/ f276 1 2876136"/>
                <a:gd name="f356" fmla="*/ f277 1 3832270"/>
                <a:gd name="f357" fmla="*/ f278 1 2876136"/>
                <a:gd name="f358" fmla="*/ f279 1 3832270"/>
                <a:gd name="f359" fmla="*/ f280 1 2876136"/>
                <a:gd name="f360" fmla="*/ f281 1 3832270"/>
                <a:gd name="f361" fmla="*/ f282 1 2876136"/>
                <a:gd name="f362" fmla="*/ f283 1 3832270"/>
                <a:gd name="f363" fmla="*/ f284 1 2876136"/>
                <a:gd name="f364" fmla="*/ f285 1 3832270"/>
                <a:gd name="f365" fmla="*/ f286 1 2876136"/>
                <a:gd name="f366" fmla="*/ f287 1 3832270"/>
                <a:gd name="f367" fmla="*/ f288 1 2876136"/>
                <a:gd name="f368" fmla="*/ f289 1 3832270"/>
                <a:gd name="f369" fmla="*/ f290 1 2876136"/>
                <a:gd name="f370" fmla="*/ f291 1 3832270"/>
                <a:gd name="f371" fmla="*/ f292 1 2876136"/>
                <a:gd name="f372" fmla="*/ f293 1 3832270"/>
                <a:gd name="f373" fmla="*/ f294 1 2876136"/>
                <a:gd name="f374" fmla="*/ f295 1 3832270"/>
                <a:gd name="f375" fmla="*/ f296 1 2876136"/>
                <a:gd name="f376" fmla="*/ f5 1 f217"/>
                <a:gd name="f377" fmla="*/ f6 1 f217"/>
                <a:gd name="f378" fmla="*/ f5 1 f218"/>
                <a:gd name="f379" fmla="*/ f7 1 f218"/>
                <a:gd name="f380" fmla="+- f297 0 f1"/>
                <a:gd name="f381" fmla="*/ f298 1 f217"/>
                <a:gd name="f382" fmla="*/ f299 1 f218"/>
                <a:gd name="f383" fmla="*/ f300 1 f217"/>
                <a:gd name="f384" fmla="*/ f301 1 f217"/>
                <a:gd name="f385" fmla="*/ f302 1 f218"/>
                <a:gd name="f386" fmla="*/ f303 1 f217"/>
                <a:gd name="f387" fmla="*/ f304 1 f218"/>
                <a:gd name="f388" fmla="*/ f305 1 f217"/>
                <a:gd name="f389" fmla="*/ f306 1 f218"/>
                <a:gd name="f390" fmla="*/ f307 1 f217"/>
                <a:gd name="f391" fmla="*/ f308 1 f218"/>
                <a:gd name="f392" fmla="*/ f309 1 f217"/>
                <a:gd name="f393" fmla="*/ f310 1 f218"/>
                <a:gd name="f394" fmla="*/ f311 1 f217"/>
                <a:gd name="f395" fmla="*/ f312 1 f218"/>
                <a:gd name="f396" fmla="*/ f313 1 f217"/>
                <a:gd name="f397" fmla="*/ f314 1 f218"/>
                <a:gd name="f398" fmla="*/ f315 1 f217"/>
                <a:gd name="f399" fmla="*/ f316 1 f218"/>
                <a:gd name="f400" fmla="*/ f317 1 f217"/>
                <a:gd name="f401" fmla="*/ f318 1 f218"/>
                <a:gd name="f402" fmla="*/ f319 1 f217"/>
                <a:gd name="f403" fmla="*/ f320 1 f218"/>
                <a:gd name="f404" fmla="*/ f321 1 f217"/>
                <a:gd name="f405" fmla="*/ f322 1 f218"/>
                <a:gd name="f406" fmla="*/ f323 1 f217"/>
                <a:gd name="f407" fmla="*/ f324 1 f218"/>
                <a:gd name="f408" fmla="*/ f325 1 f217"/>
                <a:gd name="f409" fmla="*/ f326 1 f218"/>
                <a:gd name="f410" fmla="*/ f327 1 f217"/>
                <a:gd name="f411" fmla="*/ f328 1 f218"/>
                <a:gd name="f412" fmla="*/ f329 1 f217"/>
                <a:gd name="f413" fmla="*/ f330 1 f218"/>
                <a:gd name="f414" fmla="*/ f331 1 f218"/>
                <a:gd name="f415" fmla="*/ f332 1 f217"/>
                <a:gd name="f416" fmla="*/ f333 1 f218"/>
                <a:gd name="f417" fmla="*/ f334 1 f217"/>
                <a:gd name="f418" fmla="*/ f335 1 f218"/>
                <a:gd name="f419" fmla="*/ f336 1 f217"/>
                <a:gd name="f420" fmla="*/ f337 1 f218"/>
                <a:gd name="f421" fmla="*/ f338 1 f217"/>
                <a:gd name="f422" fmla="*/ f339 1 f218"/>
                <a:gd name="f423" fmla="*/ f340 1 f217"/>
                <a:gd name="f424" fmla="*/ f341 1 f218"/>
                <a:gd name="f425" fmla="*/ f342 1 f217"/>
                <a:gd name="f426" fmla="*/ f343 1 f218"/>
                <a:gd name="f427" fmla="*/ f344 1 f217"/>
                <a:gd name="f428" fmla="*/ f345 1 f218"/>
                <a:gd name="f429" fmla="*/ f346 1 f217"/>
                <a:gd name="f430" fmla="*/ f347 1 f218"/>
                <a:gd name="f431" fmla="*/ f348 1 f217"/>
                <a:gd name="f432" fmla="*/ f349 1 f218"/>
                <a:gd name="f433" fmla="*/ f350 1 f217"/>
                <a:gd name="f434" fmla="*/ f351 1 f218"/>
                <a:gd name="f435" fmla="*/ f352 1 f217"/>
                <a:gd name="f436" fmla="*/ f353 1 f218"/>
                <a:gd name="f437" fmla="*/ f354 1 f217"/>
                <a:gd name="f438" fmla="*/ f355 1 f218"/>
                <a:gd name="f439" fmla="*/ f356 1 f217"/>
                <a:gd name="f440" fmla="*/ f357 1 f218"/>
                <a:gd name="f441" fmla="*/ f358 1 f217"/>
                <a:gd name="f442" fmla="*/ f359 1 f218"/>
                <a:gd name="f443" fmla="*/ f360 1 f217"/>
                <a:gd name="f444" fmla="*/ f361 1 f218"/>
                <a:gd name="f445" fmla="*/ f362 1 f217"/>
                <a:gd name="f446" fmla="*/ f363 1 f218"/>
                <a:gd name="f447" fmla="*/ f364 1 f217"/>
                <a:gd name="f448" fmla="*/ f365 1 f218"/>
                <a:gd name="f449" fmla="*/ f366 1 f217"/>
                <a:gd name="f450" fmla="*/ f367 1 f218"/>
                <a:gd name="f451" fmla="*/ f368 1 f217"/>
                <a:gd name="f452" fmla="*/ f369 1 f218"/>
                <a:gd name="f453" fmla="*/ f370 1 f217"/>
                <a:gd name="f454" fmla="*/ f371 1 f218"/>
                <a:gd name="f455" fmla="*/ f372 1 f217"/>
                <a:gd name="f456" fmla="*/ f373 1 f218"/>
                <a:gd name="f457" fmla="*/ f374 1 f217"/>
                <a:gd name="f458" fmla="*/ f375 1 f218"/>
                <a:gd name="f459" fmla="*/ f376 f212 1"/>
                <a:gd name="f460" fmla="*/ f377 f212 1"/>
                <a:gd name="f461" fmla="*/ f379 f213 1"/>
                <a:gd name="f462" fmla="*/ f378 f213 1"/>
                <a:gd name="f463" fmla="*/ f381 f212 1"/>
                <a:gd name="f464" fmla="*/ f382 f213 1"/>
                <a:gd name="f465" fmla="*/ f383 f212 1"/>
                <a:gd name="f466" fmla="*/ f384 f212 1"/>
                <a:gd name="f467" fmla="*/ f385 f213 1"/>
                <a:gd name="f468" fmla="*/ f386 f212 1"/>
                <a:gd name="f469" fmla="*/ f387 f213 1"/>
                <a:gd name="f470" fmla="*/ f388 f212 1"/>
                <a:gd name="f471" fmla="*/ f389 f213 1"/>
                <a:gd name="f472" fmla="*/ f390 f212 1"/>
                <a:gd name="f473" fmla="*/ f391 f213 1"/>
                <a:gd name="f474" fmla="*/ f392 f212 1"/>
                <a:gd name="f475" fmla="*/ f393 f213 1"/>
                <a:gd name="f476" fmla="*/ f394 f212 1"/>
                <a:gd name="f477" fmla="*/ f395 f213 1"/>
                <a:gd name="f478" fmla="*/ f396 f212 1"/>
                <a:gd name="f479" fmla="*/ f397 f213 1"/>
                <a:gd name="f480" fmla="*/ f398 f212 1"/>
                <a:gd name="f481" fmla="*/ f399 f213 1"/>
                <a:gd name="f482" fmla="*/ f400 f212 1"/>
                <a:gd name="f483" fmla="*/ f401 f213 1"/>
                <a:gd name="f484" fmla="*/ f402 f212 1"/>
                <a:gd name="f485" fmla="*/ f403 f213 1"/>
                <a:gd name="f486" fmla="*/ f404 f212 1"/>
                <a:gd name="f487" fmla="*/ f405 f213 1"/>
                <a:gd name="f488" fmla="*/ f406 f212 1"/>
                <a:gd name="f489" fmla="*/ f407 f213 1"/>
                <a:gd name="f490" fmla="*/ f408 f212 1"/>
                <a:gd name="f491" fmla="*/ f409 f213 1"/>
                <a:gd name="f492" fmla="*/ f410 f212 1"/>
                <a:gd name="f493" fmla="*/ f411 f213 1"/>
                <a:gd name="f494" fmla="*/ f412 f212 1"/>
                <a:gd name="f495" fmla="*/ f413 f213 1"/>
                <a:gd name="f496" fmla="*/ f414 f213 1"/>
                <a:gd name="f497" fmla="*/ f415 f212 1"/>
                <a:gd name="f498" fmla="*/ f416 f213 1"/>
                <a:gd name="f499" fmla="*/ f417 f212 1"/>
                <a:gd name="f500" fmla="*/ f418 f213 1"/>
                <a:gd name="f501" fmla="*/ f419 f212 1"/>
                <a:gd name="f502" fmla="*/ f420 f213 1"/>
                <a:gd name="f503" fmla="*/ f421 f212 1"/>
                <a:gd name="f504" fmla="*/ f422 f213 1"/>
                <a:gd name="f505" fmla="*/ f423 f212 1"/>
                <a:gd name="f506" fmla="*/ f424 f213 1"/>
                <a:gd name="f507" fmla="*/ f425 f212 1"/>
                <a:gd name="f508" fmla="*/ f426 f213 1"/>
                <a:gd name="f509" fmla="*/ f427 f212 1"/>
                <a:gd name="f510" fmla="*/ f428 f213 1"/>
                <a:gd name="f511" fmla="*/ f429 f212 1"/>
                <a:gd name="f512" fmla="*/ f430 f213 1"/>
                <a:gd name="f513" fmla="*/ f431 f212 1"/>
                <a:gd name="f514" fmla="*/ f432 f213 1"/>
                <a:gd name="f515" fmla="*/ f433 f212 1"/>
                <a:gd name="f516" fmla="*/ f434 f213 1"/>
                <a:gd name="f517" fmla="*/ f435 f212 1"/>
                <a:gd name="f518" fmla="*/ f436 f213 1"/>
                <a:gd name="f519" fmla="*/ f437 f212 1"/>
                <a:gd name="f520" fmla="*/ f438 f213 1"/>
                <a:gd name="f521" fmla="*/ f439 f212 1"/>
                <a:gd name="f522" fmla="*/ f440 f213 1"/>
                <a:gd name="f523" fmla="*/ f441 f212 1"/>
                <a:gd name="f524" fmla="*/ f442 f213 1"/>
                <a:gd name="f525" fmla="*/ f443 f212 1"/>
                <a:gd name="f526" fmla="*/ f444 f213 1"/>
                <a:gd name="f527" fmla="*/ f445 f212 1"/>
                <a:gd name="f528" fmla="*/ f446 f213 1"/>
                <a:gd name="f529" fmla="*/ f447 f212 1"/>
                <a:gd name="f530" fmla="*/ f448 f213 1"/>
                <a:gd name="f531" fmla="*/ f449 f212 1"/>
                <a:gd name="f532" fmla="*/ f450 f213 1"/>
                <a:gd name="f533" fmla="*/ f451 f212 1"/>
                <a:gd name="f534" fmla="*/ f452 f213 1"/>
                <a:gd name="f535" fmla="*/ f453 f212 1"/>
                <a:gd name="f536" fmla="*/ f454 f213 1"/>
                <a:gd name="f537" fmla="*/ f455 f212 1"/>
                <a:gd name="f538" fmla="*/ f456 f213 1"/>
                <a:gd name="f539" fmla="*/ f457 f212 1"/>
                <a:gd name="f540" fmla="*/ f458 f213 1"/>
              </a:gdLst>
              <a:ahLst/>
              <a:cxnLst>
                <a:cxn ang="3cd4">
                  <a:pos x="hc" y="t"/>
                </a:cxn>
                <a:cxn ang="0">
                  <a:pos x="r" y="vc"/>
                </a:cxn>
                <a:cxn ang="cd4">
                  <a:pos x="hc" y="b"/>
                </a:cxn>
                <a:cxn ang="cd2">
                  <a:pos x="l" y="vc"/>
                </a:cxn>
                <a:cxn ang="f380">
                  <a:pos x="f463" y="f464"/>
                </a:cxn>
                <a:cxn ang="f380">
                  <a:pos x="f465" y="f464"/>
                </a:cxn>
                <a:cxn ang="f380">
                  <a:pos x="f466" y="f467"/>
                </a:cxn>
                <a:cxn ang="f380">
                  <a:pos x="f468" y="f469"/>
                </a:cxn>
                <a:cxn ang="f380">
                  <a:pos x="f470" y="f471"/>
                </a:cxn>
                <a:cxn ang="f380">
                  <a:pos x="f472" y="f473"/>
                </a:cxn>
                <a:cxn ang="f380">
                  <a:pos x="f474" y="f475"/>
                </a:cxn>
                <a:cxn ang="f380">
                  <a:pos x="f476" y="f477"/>
                </a:cxn>
                <a:cxn ang="f380">
                  <a:pos x="f478" y="f479"/>
                </a:cxn>
                <a:cxn ang="f380">
                  <a:pos x="f480" y="f481"/>
                </a:cxn>
                <a:cxn ang="f380">
                  <a:pos x="f482" y="f483"/>
                </a:cxn>
                <a:cxn ang="f380">
                  <a:pos x="f484" y="f485"/>
                </a:cxn>
                <a:cxn ang="f380">
                  <a:pos x="f486" y="f487"/>
                </a:cxn>
                <a:cxn ang="f380">
                  <a:pos x="f488" y="f489"/>
                </a:cxn>
                <a:cxn ang="f380">
                  <a:pos x="f490" y="f491"/>
                </a:cxn>
                <a:cxn ang="f380">
                  <a:pos x="f492" y="f493"/>
                </a:cxn>
                <a:cxn ang="f380">
                  <a:pos x="f494" y="f495"/>
                </a:cxn>
                <a:cxn ang="f380">
                  <a:pos x="f494" y="f496"/>
                </a:cxn>
                <a:cxn ang="f380">
                  <a:pos x="f497" y="f498"/>
                </a:cxn>
                <a:cxn ang="f380">
                  <a:pos x="f499" y="f500"/>
                </a:cxn>
                <a:cxn ang="f380">
                  <a:pos x="f501" y="f502"/>
                </a:cxn>
                <a:cxn ang="f380">
                  <a:pos x="f503" y="f504"/>
                </a:cxn>
                <a:cxn ang="f380">
                  <a:pos x="f505" y="f506"/>
                </a:cxn>
                <a:cxn ang="f380">
                  <a:pos x="f507" y="f508"/>
                </a:cxn>
                <a:cxn ang="f380">
                  <a:pos x="f509" y="f510"/>
                </a:cxn>
                <a:cxn ang="f380">
                  <a:pos x="f511" y="f512"/>
                </a:cxn>
                <a:cxn ang="f380">
                  <a:pos x="f513" y="f514"/>
                </a:cxn>
                <a:cxn ang="f380">
                  <a:pos x="f515" y="f516"/>
                </a:cxn>
                <a:cxn ang="f380">
                  <a:pos x="f517" y="f518"/>
                </a:cxn>
                <a:cxn ang="f380">
                  <a:pos x="f519" y="f520"/>
                </a:cxn>
                <a:cxn ang="f380">
                  <a:pos x="f521" y="f522"/>
                </a:cxn>
                <a:cxn ang="f380">
                  <a:pos x="f523" y="f524"/>
                </a:cxn>
                <a:cxn ang="f380">
                  <a:pos x="f525" y="f526"/>
                </a:cxn>
                <a:cxn ang="f380">
                  <a:pos x="f527" y="f528"/>
                </a:cxn>
                <a:cxn ang="f380">
                  <a:pos x="f529" y="f530"/>
                </a:cxn>
                <a:cxn ang="f380">
                  <a:pos x="f531" y="f532"/>
                </a:cxn>
                <a:cxn ang="f380">
                  <a:pos x="f533" y="f534"/>
                </a:cxn>
                <a:cxn ang="f380">
                  <a:pos x="f535" y="f536"/>
                </a:cxn>
                <a:cxn ang="f380">
                  <a:pos x="f537" y="f538"/>
                </a:cxn>
                <a:cxn ang="f380">
                  <a:pos x="f539" y="f540"/>
                </a:cxn>
              </a:cxnLst>
              <a:rect l="f459" t="f462" r="f460" b="f461"/>
              <a:pathLst>
                <a:path w="3832270" h="2876136">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lnTo>
                    <a:pt x="f5" y="f89"/>
                  </a:lnTo>
                  <a:lnTo>
                    <a:pt x="f5" y="f90"/>
                  </a:lnTo>
                  <a:lnTo>
                    <a:pt x="f91" y="f92"/>
                  </a:ln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lnTo>
                    <a:pt x="f183" y="f184"/>
                  </a:lnTo>
                  <a:lnTo>
                    <a:pt x="f185" y="f186"/>
                  </a:ln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67" name="Audio 66">
            <a:hlinkClick r:id="" action="ppaction://media"/>
            <a:extLst>
              <a:ext uri="{FF2B5EF4-FFF2-40B4-BE49-F238E27FC236}">
                <a16:creationId xmlns:a16="http://schemas.microsoft.com/office/drawing/2014/main" id="{89EE4499-4050-866D-97FA-A1996009AD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364"/>
    </mc:Choice>
    <mc:Fallback xmlns="">
      <p:transition spd="slow" advTm="5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gradFill>
          <a:gsLst>
            <a:gs pos="0">
              <a:srgbClr val="F0F8FD"/>
            </a:gs>
            <a:gs pos="100000">
              <a:srgbClr val="74C4E9"/>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2B913-FC75-5E6C-E9CB-D40ADE194AC4}"/>
              </a:ext>
            </a:extLst>
          </p:cNvPr>
          <p:cNvSpPr txBox="1">
            <a:spLocks noGrp="1"/>
          </p:cNvSpPr>
          <p:nvPr>
            <p:ph type="ctrTitle"/>
          </p:nvPr>
        </p:nvSpPr>
        <p:spPr>
          <a:xfrm>
            <a:off x="329632" y="745757"/>
            <a:ext cx="4527029" cy="5126638"/>
          </a:xfrm>
        </p:spPr>
        <p:txBody>
          <a:bodyPr/>
          <a:lstStyle/>
          <a:p>
            <a:pPr lvl="0"/>
            <a:r>
              <a:rPr lang="en-GB" sz="6600" b="1" u="sng">
                <a:solidFill>
                  <a:srgbClr val="0E2841"/>
                </a:solidFill>
              </a:rPr>
              <a:t>Evaluating the care and support needs of the elderly</a:t>
            </a:r>
          </a:p>
        </p:txBody>
      </p:sp>
      <p:pic>
        <p:nvPicPr>
          <p:cNvPr id="3" name="Picture 4">
            <a:extLst>
              <a:ext uri="{FF2B5EF4-FFF2-40B4-BE49-F238E27FC236}">
                <a16:creationId xmlns:a16="http://schemas.microsoft.com/office/drawing/2014/main" id="{6577AC3B-9AAD-3B8E-1600-D609DB7C16C7}"/>
              </a:ext>
            </a:extLst>
          </p:cNvPr>
          <p:cNvPicPr>
            <a:picLocks noChangeAspect="1"/>
          </p:cNvPicPr>
          <p:nvPr/>
        </p:nvPicPr>
        <p:blipFill>
          <a:blip r:embed="rId4"/>
          <a:stretch>
            <a:fillRect/>
          </a:stretch>
        </p:blipFill>
        <p:spPr>
          <a:xfrm>
            <a:off x="8162364" y="0"/>
            <a:ext cx="4029632" cy="2619737"/>
          </a:xfrm>
          <a:prstGeom prst="rect">
            <a:avLst/>
          </a:prstGeom>
          <a:noFill/>
          <a:ln cap="flat">
            <a:noFill/>
          </a:ln>
        </p:spPr>
      </p:pic>
      <p:pic>
        <p:nvPicPr>
          <p:cNvPr id="4" name="Picture 6">
            <a:extLst>
              <a:ext uri="{FF2B5EF4-FFF2-40B4-BE49-F238E27FC236}">
                <a16:creationId xmlns:a16="http://schemas.microsoft.com/office/drawing/2014/main" id="{FD68F1CE-2E70-95DC-4742-E5285D8B2F25}"/>
              </a:ext>
            </a:extLst>
          </p:cNvPr>
          <p:cNvPicPr>
            <a:picLocks noChangeAspect="1"/>
          </p:cNvPicPr>
          <p:nvPr/>
        </p:nvPicPr>
        <p:blipFill>
          <a:blip r:embed="rId5"/>
          <a:stretch>
            <a:fillRect/>
          </a:stretch>
        </p:blipFill>
        <p:spPr>
          <a:xfrm>
            <a:off x="4909907" y="2619737"/>
            <a:ext cx="4678106" cy="2619737"/>
          </a:xfrm>
          <a:prstGeom prst="rect">
            <a:avLst/>
          </a:prstGeom>
          <a:noFill/>
          <a:ln cap="flat">
            <a:noFill/>
          </a:ln>
        </p:spPr>
      </p:pic>
      <p:pic>
        <p:nvPicPr>
          <p:cNvPr id="5" name="Picture 8">
            <a:extLst>
              <a:ext uri="{FF2B5EF4-FFF2-40B4-BE49-F238E27FC236}">
                <a16:creationId xmlns:a16="http://schemas.microsoft.com/office/drawing/2014/main" id="{BFFD2D41-54D3-A79A-3AB4-8C08838C2E42}"/>
              </a:ext>
            </a:extLst>
          </p:cNvPr>
          <p:cNvPicPr>
            <a:picLocks noChangeAspect="1"/>
          </p:cNvPicPr>
          <p:nvPr/>
        </p:nvPicPr>
        <p:blipFill>
          <a:blip r:embed="rId6"/>
          <a:stretch>
            <a:fillRect/>
          </a:stretch>
        </p:blipFill>
        <p:spPr>
          <a:xfrm>
            <a:off x="4918612" y="0"/>
            <a:ext cx="3181791" cy="2686424"/>
          </a:xfrm>
          <a:prstGeom prst="rect">
            <a:avLst/>
          </a:prstGeom>
          <a:noFill/>
          <a:ln cap="flat">
            <a:noFill/>
          </a:ln>
        </p:spPr>
      </p:pic>
      <p:pic>
        <p:nvPicPr>
          <p:cNvPr id="6" name="Picture 10">
            <a:extLst>
              <a:ext uri="{FF2B5EF4-FFF2-40B4-BE49-F238E27FC236}">
                <a16:creationId xmlns:a16="http://schemas.microsoft.com/office/drawing/2014/main" id="{65272413-6E9E-083F-6B2E-47BA0A608BD0}"/>
              </a:ext>
            </a:extLst>
          </p:cNvPr>
          <p:cNvPicPr>
            <a:picLocks noChangeAspect="1"/>
          </p:cNvPicPr>
          <p:nvPr/>
        </p:nvPicPr>
        <p:blipFill>
          <a:blip r:embed="rId7"/>
          <a:stretch>
            <a:fillRect/>
          </a:stretch>
        </p:blipFill>
        <p:spPr>
          <a:xfrm>
            <a:off x="9649964" y="2619737"/>
            <a:ext cx="2572106" cy="2695952"/>
          </a:xfrm>
          <a:prstGeom prst="rect">
            <a:avLst/>
          </a:prstGeom>
          <a:noFill/>
          <a:ln cap="flat">
            <a:noFill/>
          </a:ln>
        </p:spPr>
      </p:pic>
      <p:pic>
        <p:nvPicPr>
          <p:cNvPr id="56" name="Audio 55">
            <a:hlinkClick r:id="" action="ppaction://media"/>
            <a:extLst>
              <a:ext uri="{FF2B5EF4-FFF2-40B4-BE49-F238E27FC236}">
                <a16:creationId xmlns:a16="http://schemas.microsoft.com/office/drawing/2014/main" id="{19D78F2C-8A34-13A6-9626-A51C981306E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98"/>
    </mc:Choice>
    <mc:Fallback xmlns="">
      <p:transition spd="slow" advTm="4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5AB0-8524-BA7A-8AA5-6F88557BB9FB}"/>
              </a:ext>
            </a:extLst>
          </p:cNvPr>
          <p:cNvSpPr txBox="1">
            <a:spLocks noGrp="1"/>
          </p:cNvSpPr>
          <p:nvPr>
            <p:ph type="title"/>
          </p:nvPr>
        </p:nvSpPr>
        <p:spPr>
          <a:xfrm>
            <a:off x="838203" y="365129"/>
            <a:ext cx="9609941" cy="669194"/>
          </a:xfrm>
        </p:spPr>
        <p:txBody>
          <a:bodyPr anchorCtr="1">
            <a:noAutofit/>
          </a:bodyPr>
          <a:lstStyle/>
          <a:p>
            <a:pPr lvl="0" algn="ctr"/>
            <a:r>
              <a:rPr lang="en-GB" sz="4800" b="1" u="sng">
                <a:solidFill>
                  <a:srgbClr val="13501B"/>
                </a:solidFill>
              </a:rPr>
              <a:t>Introduction </a:t>
            </a:r>
          </a:p>
        </p:txBody>
      </p:sp>
      <p:grpSp>
        <p:nvGrpSpPr>
          <p:cNvPr id="3" name="Diagram 6">
            <a:extLst>
              <a:ext uri="{FF2B5EF4-FFF2-40B4-BE49-F238E27FC236}">
                <a16:creationId xmlns:a16="http://schemas.microsoft.com/office/drawing/2014/main" id="{047B2672-3856-71B3-E237-29F13C12DF03}"/>
              </a:ext>
            </a:extLst>
          </p:cNvPr>
          <p:cNvGrpSpPr/>
          <p:nvPr/>
        </p:nvGrpSpPr>
        <p:grpSpPr>
          <a:xfrm>
            <a:off x="445898" y="1034323"/>
            <a:ext cx="11310195" cy="5578946"/>
            <a:chOff x="445898" y="1034323"/>
            <a:chExt cx="11310195" cy="5578946"/>
          </a:xfrm>
        </p:grpSpPr>
        <p:sp>
          <p:nvSpPr>
            <p:cNvPr id="4" name="Rectangle 3">
              <a:extLst>
                <a:ext uri="{FF2B5EF4-FFF2-40B4-BE49-F238E27FC236}">
                  <a16:creationId xmlns:a16="http://schemas.microsoft.com/office/drawing/2014/main" id="{FAEFA919-EFC6-A9B5-ACB4-9ADE03E811E9}"/>
                </a:ext>
              </a:extLst>
            </p:cNvPr>
            <p:cNvSpPr/>
            <p:nvPr/>
          </p:nvSpPr>
          <p:spPr>
            <a:xfrm>
              <a:off x="11486912" y="1631271"/>
              <a:ext cx="269181" cy="4981998"/>
            </a:xfrm>
            <a:prstGeom prst="rect">
              <a:avLst/>
            </a:prstGeom>
            <a:solidFill>
              <a:srgbClr val="BCC5CD">
                <a:alpha val="40000"/>
              </a:srgbClr>
            </a:solidFill>
            <a:ln cap="flat">
              <a:noFill/>
              <a:prstDash val="solid"/>
            </a:ln>
          </p:spPr>
          <p:txBody>
            <a:bodyPr lIns="0" tIns="0" rIns="0" bIns="0"/>
            <a:lstStyle/>
            <a:p>
              <a:endParaRPr lang="en-GB"/>
            </a:p>
          </p:txBody>
        </p:sp>
        <p:sp>
          <p:nvSpPr>
            <p:cNvPr id="5" name="Free-form: Shape 4">
              <a:extLst>
                <a:ext uri="{FF2B5EF4-FFF2-40B4-BE49-F238E27FC236}">
                  <a16:creationId xmlns:a16="http://schemas.microsoft.com/office/drawing/2014/main" id="{C0DE33B0-2E8A-DB38-9F35-F042D8621ED3}"/>
                </a:ext>
              </a:extLst>
            </p:cNvPr>
            <p:cNvSpPr/>
            <p:nvPr/>
          </p:nvSpPr>
          <p:spPr>
            <a:xfrm>
              <a:off x="715079" y="1631271"/>
              <a:ext cx="7001012" cy="4981998"/>
            </a:xfrm>
            <a:custGeom>
              <a:avLst>
                <a:gd name="f5" fmla="val 5450"/>
              </a:avLst>
              <a:gdLst>
                <a:gd name="f1" fmla="val w"/>
                <a:gd name="f2" fmla="val h"/>
                <a:gd name="f3" fmla="val ss"/>
                <a:gd name="f4" fmla="val 0"/>
                <a:gd name="f5" fmla="val 5450"/>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21 0 f30"/>
                <a:gd name="f32" fmla="+- f22 0 f30"/>
                <a:gd name="f33" fmla="*/ f30 f18 1"/>
                <a:gd name="f34" fmla="*/ f31 f18 1"/>
                <a:gd name="f35" fmla="*/ f32 f18 1"/>
              </a:gdLst>
              <a:ahLst/>
              <a:cxnLst>
                <a:cxn ang="3cd4">
                  <a:pos x="hc" y="t"/>
                </a:cxn>
                <a:cxn ang="0">
                  <a:pos x="r" y="vc"/>
                </a:cxn>
                <a:cxn ang="cd4">
                  <a:pos x="hc" y="b"/>
                </a:cxn>
                <a:cxn ang="cd2">
                  <a:pos x="l" y="vc"/>
                </a:cxn>
              </a:cxnLst>
              <a:rect l="f33" t="f33" r="f34" b="f35"/>
              <a:pathLst>
                <a:path>
                  <a:moveTo>
                    <a:pt x="f23" y="f23"/>
                  </a:moveTo>
                  <a:lnTo>
                    <a:pt x="f26" y="f23"/>
                  </a:lnTo>
                  <a:lnTo>
                    <a:pt x="f26" y="f27"/>
                  </a:lnTo>
                  <a:lnTo>
                    <a:pt x="f23" y="f27"/>
                  </a:lnTo>
                  <a:close/>
                  <a:moveTo>
                    <a:pt x="f33" y="f33"/>
                  </a:moveTo>
                  <a:lnTo>
                    <a:pt x="f33" y="f35"/>
                  </a:lnTo>
                  <a:lnTo>
                    <a:pt x="f34" y="f35"/>
                  </a:lnTo>
                  <a:lnTo>
                    <a:pt x="f34" y="f33"/>
                  </a:lnTo>
                  <a:close/>
                </a:path>
              </a:pathLst>
            </a:custGeom>
            <a:solidFill>
              <a:srgbClr val="BCC5CD">
                <a:alpha val="40000"/>
              </a:srgbClr>
            </a:solidFill>
            <a:ln cap="flat">
              <a:noFill/>
              <a:prstDash val="solid"/>
            </a:ln>
          </p:spPr>
          <p:txBody>
            <a:bodyPr lIns="0" tIns="0" rIns="0" bIns="0"/>
            <a:lstStyle/>
            <a:p>
              <a:endParaRPr lang="en-GB"/>
            </a:p>
          </p:txBody>
        </p:sp>
        <p:sp>
          <p:nvSpPr>
            <p:cNvPr id="6" name="Rectangle 5">
              <a:extLst>
                <a:ext uri="{FF2B5EF4-FFF2-40B4-BE49-F238E27FC236}">
                  <a16:creationId xmlns:a16="http://schemas.microsoft.com/office/drawing/2014/main" id="{00313A8A-4609-D6BF-6FFA-A3369B1858C3}"/>
                </a:ext>
              </a:extLst>
            </p:cNvPr>
            <p:cNvSpPr/>
            <p:nvPr/>
          </p:nvSpPr>
          <p:spPr>
            <a:xfrm>
              <a:off x="445898" y="1034323"/>
              <a:ext cx="6731831" cy="4712534"/>
            </a:xfrm>
            <a:prstGeom prst="rect">
              <a:avLst/>
            </a:prstGeom>
            <a:blipFill>
              <a:blip r:embed="rId5">
                <a:alphaModFix/>
              </a:blip>
              <a:stretch>
                <a:fillRect/>
              </a:stretch>
            </a:blipFill>
            <a:ln w="19046"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0A86521D-1F9B-0C8D-CD77-11EBD89AEE99}"/>
                </a:ext>
              </a:extLst>
            </p:cNvPr>
            <p:cNvSpPr/>
            <p:nvPr/>
          </p:nvSpPr>
          <p:spPr>
            <a:xfrm>
              <a:off x="988786" y="5748531"/>
              <a:ext cx="6458123" cy="591369"/>
            </a:xfrm>
            <a:custGeom>
              <a:avLst/>
              <a:gdLst>
                <a:gd name="f0" fmla="val 10800000"/>
                <a:gd name="f1" fmla="val 5400000"/>
                <a:gd name="f2" fmla="val 180"/>
                <a:gd name="f3" fmla="val w"/>
                <a:gd name="f4" fmla="val h"/>
                <a:gd name="f5" fmla="val 0"/>
                <a:gd name="f6" fmla="val 6458126"/>
                <a:gd name="f7" fmla="val 591368"/>
                <a:gd name="f8" fmla="+- 0 0 -90"/>
                <a:gd name="f9" fmla="*/ f3 1 6458126"/>
                <a:gd name="f10" fmla="*/ f4 1 591368"/>
                <a:gd name="f11" fmla="val f5"/>
                <a:gd name="f12" fmla="val f6"/>
                <a:gd name="f13" fmla="val f7"/>
                <a:gd name="f14" fmla="*/ f8 f0 1"/>
                <a:gd name="f15" fmla="+- f13 0 f11"/>
                <a:gd name="f16" fmla="+- f12 0 f11"/>
                <a:gd name="f17" fmla="*/ f14 1 f2"/>
                <a:gd name="f18" fmla="*/ f16 1 6458126"/>
                <a:gd name="f19" fmla="*/ f15 1 591368"/>
                <a:gd name="f20" fmla="*/ 0 f16 1"/>
                <a:gd name="f21" fmla="*/ 0 f15 1"/>
                <a:gd name="f22" fmla="*/ 6458126 f16 1"/>
                <a:gd name="f23" fmla="*/ 591368 f15 1"/>
                <a:gd name="f24" fmla="+- f17 0 f1"/>
                <a:gd name="f25" fmla="*/ f20 1 6458126"/>
                <a:gd name="f26" fmla="*/ f21 1 591368"/>
                <a:gd name="f27" fmla="*/ f22 1 6458126"/>
                <a:gd name="f28" fmla="*/ f23 1 59136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6458126" h="591368">
                  <a:moveTo>
                    <a:pt x="f5" y="f5"/>
                  </a:moveTo>
                  <a:lnTo>
                    <a:pt x="f6" y="f5"/>
                  </a:lnTo>
                  <a:lnTo>
                    <a:pt x="f6" y="f7"/>
                  </a:lnTo>
                  <a:lnTo>
                    <a:pt x="f5" y="f7"/>
                  </a:lnTo>
                  <a:lnTo>
                    <a:pt x="f5" y="f5"/>
                  </a:lnTo>
                  <a:close/>
                </a:path>
              </a:pathLst>
            </a:custGeom>
            <a:noFill/>
            <a:ln cap="flat">
              <a:noFill/>
              <a:prstDash val="solid"/>
            </a:ln>
          </p:spPr>
          <p:txBody>
            <a:bodyPr vert="horz" wrap="square" lIns="274320" tIns="102870" rIns="274320" bIns="102870" anchor="ctr" anchorCtr="0" compatLnSpc="1">
              <a:noAutofit/>
            </a:bodyPr>
            <a:lstStyle/>
            <a:p>
              <a:pPr marL="0" marR="0" lvl="0" indent="0" algn="l"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endParaRPr lang="en-GB" sz="27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A0F6F46E-0636-76D8-6C7D-E75EA613B92A}"/>
                </a:ext>
              </a:extLst>
            </p:cNvPr>
            <p:cNvSpPr/>
            <p:nvPr/>
          </p:nvSpPr>
          <p:spPr>
            <a:xfrm>
              <a:off x="8001109" y="1631271"/>
              <a:ext cx="3200784" cy="4981998"/>
            </a:xfrm>
            <a:custGeom>
              <a:avLst/>
              <a:gdLst>
                <a:gd name="f0" fmla="val 10800000"/>
                <a:gd name="f1" fmla="val 5400000"/>
                <a:gd name="f2" fmla="val 180"/>
                <a:gd name="f3" fmla="val w"/>
                <a:gd name="f4" fmla="val h"/>
                <a:gd name="f5" fmla="val 0"/>
                <a:gd name="f6" fmla="val 3200787"/>
                <a:gd name="f7" fmla="val 4982001"/>
                <a:gd name="f8" fmla="+- 0 0 -90"/>
                <a:gd name="f9" fmla="*/ f3 1 3200787"/>
                <a:gd name="f10" fmla="*/ f4 1 4982001"/>
                <a:gd name="f11" fmla="val f5"/>
                <a:gd name="f12" fmla="val f6"/>
                <a:gd name="f13" fmla="val f7"/>
                <a:gd name="f14" fmla="*/ f8 f0 1"/>
                <a:gd name="f15" fmla="+- f13 0 f11"/>
                <a:gd name="f16" fmla="+- f12 0 f11"/>
                <a:gd name="f17" fmla="*/ f14 1 f2"/>
                <a:gd name="f18" fmla="*/ f16 1 3200787"/>
                <a:gd name="f19" fmla="*/ f15 1 4982001"/>
                <a:gd name="f20" fmla="*/ 0 f16 1"/>
                <a:gd name="f21" fmla="*/ 0 f15 1"/>
                <a:gd name="f22" fmla="*/ 3200787 f16 1"/>
                <a:gd name="f23" fmla="*/ 4982001 f15 1"/>
                <a:gd name="f24" fmla="+- f17 0 f1"/>
                <a:gd name="f25" fmla="*/ f20 1 3200787"/>
                <a:gd name="f26" fmla="*/ f21 1 4982001"/>
                <a:gd name="f27" fmla="*/ f22 1 3200787"/>
                <a:gd name="f28" fmla="*/ f23 1 4982001"/>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200787" h="498200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0" compatLnSpc="1">
              <a:noAutofit/>
            </a:bodyPr>
            <a:lstStyle/>
            <a:p>
              <a:pPr marL="0" marR="0" lvl="0" indent="0" algn="l"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000000"/>
                  </a:solidFill>
                  <a:uFillTx/>
                  <a:latin typeface="Aptos"/>
                </a:rPr>
                <a:t>As the UK’s population continues to age at a historically high rate, understanding and addressing the evolving care and support needs of older adults has become a national priority. Currently, </a:t>
              </a:r>
              <a:r>
                <a:rPr lang="en-GB" sz="1700" b="1" i="0" u="none" strike="noStrike" kern="1200" cap="none" spc="0" baseline="0" dirty="0">
                  <a:uFillTx/>
                  <a:latin typeface="Aptos"/>
                </a:rPr>
                <a:t>around 19% of the UK population is aged 65 or over and this figure is expected to rise to 27% by 2072</a:t>
              </a:r>
              <a:r>
                <a:rPr lang="en-GB" sz="1700" b="0" i="0" u="none" strike="noStrike" kern="1200" cap="none" spc="0" baseline="0" dirty="0">
                  <a:uFillTx/>
                  <a:latin typeface="Aptos"/>
                </a:rPr>
                <a:t> </a:t>
              </a:r>
              <a:r>
                <a:rPr lang="en-GB" sz="1700" b="0" i="0" u="none" strike="noStrike" kern="1200" cap="none" spc="0" baseline="0" dirty="0">
                  <a:solidFill>
                    <a:srgbClr val="000000"/>
                  </a:solidFill>
                  <a:uFillTx/>
                  <a:latin typeface="Aptos"/>
                </a:rPr>
                <a:t>(Barton, Sturge and Harker, 2024). The demographic shift towards an ageing population is accelerating. This is placing increasing pressure on health and social care systems to adapt and respond to the growing demands of the elderly needs (The Office for National Statistics, 2025).</a:t>
              </a:r>
            </a:p>
          </p:txBody>
        </p:sp>
      </p:grpSp>
      <p:pic>
        <p:nvPicPr>
          <p:cNvPr id="66" name="Audio 65">
            <a:hlinkClick r:id="" action="ppaction://media"/>
            <a:extLst>
              <a:ext uri="{FF2B5EF4-FFF2-40B4-BE49-F238E27FC236}">
                <a16:creationId xmlns:a16="http://schemas.microsoft.com/office/drawing/2014/main" id="{F4350842-E09C-36EB-CDEB-1150714A4B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9378"/>
    </mc:Choice>
    <mc:Fallback xmlns="">
      <p:transition spd="slow" advTm="39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4">
            <a:extLst>
              <a:ext uri="{FF2B5EF4-FFF2-40B4-BE49-F238E27FC236}">
                <a16:creationId xmlns:a16="http://schemas.microsoft.com/office/drawing/2014/main" id="{BBF73DD6-735E-3311-45CC-344FCC7EA7E1}"/>
              </a:ext>
            </a:extLst>
          </p:cNvPr>
          <p:cNvSpPr txBox="1"/>
          <p:nvPr/>
        </p:nvSpPr>
        <p:spPr>
          <a:xfrm>
            <a:off x="-313291" y="209470"/>
            <a:ext cx="12052093"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4E95D9"/>
                </a:solidFill>
                <a:uFillTx/>
                <a:latin typeface="Aptos"/>
              </a:rPr>
              <a:t>DEFINE AGEING</a:t>
            </a:r>
          </a:p>
        </p:txBody>
      </p:sp>
      <p:grpSp>
        <p:nvGrpSpPr>
          <p:cNvPr id="3" name="Diagram 17">
            <a:extLst>
              <a:ext uri="{FF2B5EF4-FFF2-40B4-BE49-F238E27FC236}">
                <a16:creationId xmlns:a16="http://schemas.microsoft.com/office/drawing/2014/main" id="{EC50DDCE-1C2A-E67D-B3D6-2BB0104169E3}"/>
              </a:ext>
            </a:extLst>
          </p:cNvPr>
          <p:cNvGrpSpPr/>
          <p:nvPr/>
        </p:nvGrpSpPr>
        <p:grpSpPr>
          <a:xfrm>
            <a:off x="1203960" y="1044527"/>
            <a:ext cx="9555957" cy="5731177"/>
            <a:chOff x="1264920" y="917353"/>
            <a:chExt cx="9555957" cy="5731177"/>
          </a:xfrm>
        </p:grpSpPr>
        <p:sp>
          <p:nvSpPr>
            <p:cNvPr id="4" name="Free-form: Shape 3">
              <a:extLst>
                <a:ext uri="{FF2B5EF4-FFF2-40B4-BE49-F238E27FC236}">
                  <a16:creationId xmlns:a16="http://schemas.microsoft.com/office/drawing/2014/main" id="{F0614FF0-BF1A-DC25-BE77-A7CCCB4887B0}"/>
                </a:ext>
              </a:extLst>
            </p:cNvPr>
            <p:cNvSpPr/>
            <p:nvPr/>
          </p:nvSpPr>
          <p:spPr>
            <a:xfrm>
              <a:off x="3740892" y="1092726"/>
              <a:ext cx="4398492" cy="3940752"/>
            </a:xfrm>
            <a:custGeom>
              <a:avLst/>
              <a:gdLst>
                <a:gd name="f0" fmla="val 10800000"/>
                <a:gd name="f1" fmla="val 5400000"/>
                <a:gd name="f2" fmla="val 180"/>
                <a:gd name="f3" fmla="val w"/>
                <a:gd name="f4" fmla="val h"/>
                <a:gd name="f5" fmla="val 0"/>
                <a:gd name="f6" fmla="val 3841395"/>
                <a:gd name="f7" fmla="val 3841603"/>
                <a:gd name="f8" fmla="val 1920802"/>
                <a:gd name="f9" fmla="val 859972"/>
                <a:gd name="f10" fmla="val 859926"/>
                <a:gd name="f11" fmla="val 1920698"/>
                <a:gd name="f12" fmla="val 2981470"/>
                <a:gd name="f13" fmla="val 3841396"/>
                <a:gd name="f14" fmla="val 2981632"/>
                <a:gd name="f15" fmla="val 3841604"/>
                <a:gd name="f16" fmla="+- 0 0 -90"/>
                <a:gd name="f17" fmla="*/ f3 1 3841395"/>
                <a:gd name="f18" fmla="*/ f4 1 3841603"/>
                <a:gd name="f19" fmla="val f5"/>
                <a:gd name="f20" fmla="val f6"/>
                <a:gd name="f21" fmla="val f7"/>
                <a:gd name="f22" fmla="*/ f16 f0 1"/>
                <a:gd name="f23" fmla="+- f21 0 f19"/>
                <a:gd name="f24" fmla="+- f20 0 f19"/>
                <a:gd name="f25" fmla="*/ f22 1 f2"/>
                <a:gd name="f26" fmla="*/ f24 1 3841395"/>
                <a:gd name="f27" fmla="*/ f23 1 3841603"/>
                <a:gd name="f28" fmla="*/ 0 f24 1"/>
                <a:gd name="f29" fmla="*/ 1920802 f23 1"/>
                <a:gd name="f30" fmla="*/ 1920698 f24 1"/>
                <a:gd name="f31" fmla="*/ 0 f23 1"/>
                <a:gd name="f32" fmla="*/ 3841396 f24 1"/>
                <a:gd name="f33" fmla="*/ 3841604 f23 1"/>
                <a:gd name="f34" fmla="+- f25 0 f1"/>
                <a:gd name="f35" fmla="*/ f28 1 3841395"/>
                <a:gd name="f36" fmla="*/ f29 1 3841603"/>
                <a:gd name="f37" fmla="*/ f30 1 3841395"/>
                <a:gd name="f38" fmla="*/ f31 1 3841603"/>
                <a:gd name="f39" fmla="*/ f32 1 3841395"/>
                <a:gd name="f40" fmla="*/ f33 1 384160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3841395" h="384160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0F9ED5"/>
            </a:solidFill>
            <a:ln w="19046" cap="flat">
              <a:solidFill>
                <a:srgbClr val="FFFFFF"/>
              </a:solidFill>
              <a:prstDash val="solid"/>
              <a:miter/>
            </a:ln>
          </p:spPr>
          <p:txBody>
            <a:bodyPr vert="horz" wrap="square" lIns="608277" tIns="608313" rIns="608277" bIns="608313"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Aptos"/>
                </a:rPr>
                <a:t>Defining Ageing is a natural, complex process involving biological, psychological, and social changes over time (WHO, 2017; WHO, 2025). It is shaped by both genetic factors and environmental influences (</a:t>
              </a:r>
              <a:r>
                <a:rPr lang="en-GB" sz="1600" b="0" i="0" u="none" strike="noStrike" kern="1200" cap="none" spc="0" baseline="0" dirty="0" err="1">
                  <a:solidFill>
                    <a:srgbClr val="FFFFFF"/>
                  </a:solidFill>
                  <a:uFillTx/>
                  <a:latin typeface="Aptos"/>
                </a:rPr>
                <a:t>Gaviano</a:t>
              </a:r>
              <a:r>
                <a:rPr lang="en-GB" sz="1600" b="0" i="0" u="none" strike="noStrike" kern="1200" cap="none" spc="0" baseline="0" dirty="0">
                  <a:solidFill>
                    <a:srgbClr val="FFFFFF"/>
                  </a:solidFill>
                  <a:uFillTx/>
                  <a:latin typeface="Aptos"/>
                </a:rPr>
                <a:t> et al., 2024). Ageing theories help explain how older adults experience and adapt to later life.</a:t>
              </a:r>
            </a:p>
          </p:txBody>
        </p:sp>
        <p:sp>
          <p:nvSpPr>
            <p:cNvPr id="5" name="Free-form: Shape 4">
              <a:extLst>
                <a:ext uri="{FF2B5EF4-FFF2-40B4-BE49-F238E27FC236}">
                  <a16:creationId xmlns:a16="http://schemas.microsoft.com/office/drawing/2014/main" id="{C89CB20F-65AB-F817-E383-2F7680320CAF}"/>
                </a:ext>
              </a:extLst>
            </p:cNvPr>
            <p:cNvSpPr/>
            <p:nvPr/>
          </p:nvSpPr>
          <p:spPr>
            <a:xfrm>
              <a:off x="5933047" y="917353"/>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A02B93"/>
            </a:solidFill>
            <a:ln w="19046" cap="flat">
              <a:solidFill>
                <a:srgbClr val="FFFFFF"/>
              </a:solidFill>
              <a:prstDash val="solid"/>
              <a:miter/>
            </a:ln>
          </p:spPr>
          <p:txBody>
            <a:bodyPr lIns="0" tIns="0" rIns="0" bIns="0"/>
            <a:lstStyle/>
            <a:p>
              <a:endParaRPr lang="en-GB"/>
            </a:p>
          </p:txBody>
        </p:sp>
        <p:sp>
          <p:nvSpPr>
            <p:cNvPr id="6" name="Free-form: Shape 5">
              <a:extLst>
                <a:ext uri="{FF2B5EF4-FFF2-40B4-BE49-F238E27FC236}">
                  <a16:creationId xmlns:a16="http://schemas.microsoft.com/office/drawing/2014/main" id="{254777D6-AA7D-CADF-D677-EBF72DBC38A0}"/>
                </a:ext>
              </a:extLst>
            </p:cNvPr>
            <p:cNvSpPr/>
            <p:nvPr/>
          </p:nvSpPr>
          <p:spPr>
            <a:xfrm>
              <a:off x="4922078" y="4648919"/>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952BA0"/>
            </a:solidFill>
            <a:ln w="19046"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534375A9-1009-B95C-3429-1CE6F8B722F7}"/>
                </a:ext>
              </a:extLst>
            </p:cNvPr>
            <p:cNvSpPr/>
            <p:nvPr/>
          </p:nvSpPr>
          <p:spPr>
            <a:xfrm>
              <a:off x="7829714" y="2651604"/>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7C2BA1"/>
            </a:solidFill>
            <a:ln w="19046" cap="flat">
              <a:solidFill>
                <a:srgbClr val="FFFFFF"/>
              </a:solidFill>
              <a:prstDash val="solid"/>
              <a:miter/>
            </a:ln>
          </p:spPr>
          <p:txBody>
            <a:bodyPr lIns="0" tIns="0" rIns="0" bIns="0"/>
            <a:lstStyle/>
            <a:p>
              <a:endParaRPr lang="en-GB"/>
            </a:p>
          </p:txBody>
        </p:sp>
        <p:sp>
          <p:nvSpPr>
            <p:cNvPr id="8" name="Free-form: Shape 7">
              <a:extLst>
                <a:ext uri="{FF2B5EF4-FFF2-40B4-BE49-F238E27FC236}">
                  <a16:creationId xmlns:a16="http://schemas.microsoft.com/office/drawing/2014/main" id="{98BDAEBD-E58F-DF6F-7516-0670F2B338DA}"/>
                </a:ext>
              </a:extLst>
            </p:cNvPr>
            <p:cNvSpPr/>
            <p:nvPr/>
          </p:nvSpPr>
          <p:spPr>
            <a:xfrm>
              <a:off x="6349895" y="4977893"/>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642CA1"/>
            </a:solidFill>
            <a:ln w="19046" cap="flat">
              <a:solidFill>
                <a:srgbClr val="FFFFFF"/>
              </a:solidFill>
              <a:prstDash val="solid"/>
              <a:miter/>
            </a:ln>
          </p:spPr>
          <p:txBody>
            <a:bodyPr lIns="0" tIns="0" rIns="0" bIns="0"/>
            <a:lstStyle/>
            <a:p>
              <a:endParaRPr lang="en-GB"/>
            </a:p>
          </p:txBody>
        </p:sp>
        <p:sp>
          <p:nvSpPr>
            <p:cNvPr id="9" name="Free-form: Shape 8">
              <a:extLst>
                <a:ext uri="{FF2B5EF4-FFF2-40B4-BE49-F238E27FC236}">
                  <a16:creationId xmlns:a16="http://schemas.microsoft.com/office/drawing/2014/main" id="{4754FAC1-9730-1F41-300C-5DD756C49D40}"/>
                </a:ext>
              </a:extLst>
            </p:cNvPr>
            <p:cNvSpPr/>
            <p:nvPr/>
          </p:nvSpPr>
          <p:spPr>
            <a:xfrm>
              <a:off x="4032696" y="1300413"/>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B2CA2"/>
            </a:solidFill>
            <a:ln w="19046" cap="flat">
              <a:solidFill>
                <a:srgbClr val="FFFFFF"/>
              </a:solidFill>
              <a:prstDash val="solid"/>
              <a:miter/>
            </a:ln>
          </p:spPr>
          <p:txBody>
            <a:bodyPr lIns="0" tIns="0" rIns="0" bIns="0"/>
            <a:lstStyle/>
            <a:p>
              <a:endParaRPr lang="en-GB"/>
            </a:p>
          </p:txBody>
        </p:sp>
        <p:sp>
          <p:nvSpPr>
            <p:cNvPr id="10" name="Free-form: Shape 9">
              <a:extLst>
                <a:ext uri="{FF2B5EF4-FFF2-40B4-BE49-F238E27FC236}">
                  <a16:creationId xmlns:a16="http://schemas.microsoft.com/office/drawing/2014/main" id="{7E7F178C-7D54-135F-7C4B-23ED8E86FE03}"/>
                </a:ext>
              </a:extLst>
            </p:cNvPr>
            <p:cNvSpPr/>
            <p:nvPr/>
          </p:nvSpPr>
          <p:spPr>
            <a:xfrm>
              <a:off x="4034021" y="3296366"/>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332CA2"/>
            </a:solidFill>
            <a:ln w="19046" cap="flat">
              <a:solidFill>
                <a:srgbClr val="FFFFFF"/>
              </a:solidFill>
              <a:prstDash val="solid"/>
              <a:miter/>
            </a:ln>
          </p:spPr>
          <p:txBody>
            <a:bodyPr lIns="0" tIns="0" rIns="0" bIns="0"/>
            <a:lstStyle/>
            <a:p>
              <a:endParaRPr lang="en-GB"/>
            </a:p>
          </p:txBody>
        </p:sp>
        <p:sp>
          <p:nvSpPr>
            <p:cNvPr id="11" name="Free-form: Shape 10">
              <a:extLst>
                <a:ext uri="{FF2B5EF4-FFF2-40B4-BE49-F238E27FC236}">
                  <a16:creationId xmlns:a16="http://schemas.microsoft.com/office/drawing/2014/main" id="{150CDD2F-063B-4190-282E-0FDE8DA4198D}"/>
                </a:ext>
              </a:extLst>
            </p:cNvPr>
            <p:cNvSpPr/>
            <p:nvPr/>
          </p:nvSpPr>
          <p:spPr>
            <a:xfrm>
              <a:off x="1264920" y="1231412"/>
              <a:ext cx="2063714" cy="1729669"/>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2C3EA3"/>
            </a:solidFill>
            <a:ln w="19046" cap="flat">
              <a:solidFill>
                <a:srgbClr val="FFFFFF"/>
              </a:solidFill>
              <a:prstDash val="solid"/>
              <a:miter/>
            </a:ln>
          </p:spPr>
          <p:txBody>
            <a:bodyPr vert="horz" wrap="square" lIns="289672" tIns="289672" rIns="289672" bIns="28967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sng" strike="noStrike" kern="1200" cap="none" spc="0" baseline="0" dirty="0">
                  <a:solidFill>
                    <a:srgbClr val="FFFFFF"/>
                  </a:solidFill>
                  <a:uFillTx/>
                  <a:latin typeface="Aptos"/>
                </a:rPr>
                <a:t>Wear and Tear Theory</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Aptos"/>
                </a:rPr>
                <a:t> (Care Learning, 2024).</a:t>
              </a:r>
            </a:p>
          </p:txBody>
        </p:sp>
        <p:sp>
          <p:nvSpPr>
            <p:cNvPr id="12" name="Free-form: Shape 11">
              <a:extLst>
                <a:ext uri="{FF2B5EF4-FFF2-40B4-BE49-F238E27FC236}">
                  <a16:creationId xmlns:a16="http://schemas.microsoft.com/office/drawing/2014/main" id="{1A7C5C30-30C9-E06C-A2FD-7910F93C61D8}"/>
                </a:ext>
              </a:extLst>
            </p:cNvPr>
            <p:cNvSpPr/>
            <p:nvPr/>
          </p:nvSpPr>
          <p:spPr>
            <a:xfrm>
              <a:off x="5415881" y="1102903"/>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C58A3"/>
            </a:solidFill>
            <a:ln w="19046" cap="flat">
              <a:solidFill>
                <a:srgbClr val="FFFFFF"/>
              </a:solidFill>
              <a:prstDash val="solid"/>
              <a:miter/>
            </a:ln>
          </p:spPr>
          <p:txBody>
            <a:bodyPr lIns="0" tIns="0" rIns="0" bIns="0"/>
            <a:lstStyle/>
            <a:p>
              <a:endParaRPr lang="en-GB"/>
            </a:p>
          </p:txBody>
        </p:sp>
        <p:sp>
          <p:nvSpPr>
            <p:cNvPr id="13" name="Free-form: Shape 12">
              <a:extLst>
                <a:ext uri="{FF2B5EF4-FFF2-40B4-BE49-F238E27FC236}">
                  <a16:creationId xmlns:a16="http://schemas.microsoft.com/office/drawing/2014/main" id="{AF220AA4-B6E6-A5FB-3A23-8727F9F54291}"/>
                </a:ext>
              </a:extLst>
            </p:cNvPr>
            <p:cNvSpPr/>
            <p:nvPr/>
          </p:nvSpPr>
          <p:spPr>
            <a:xfrm>
              <a:off x="2687366" y="3804717"/>
              <a:ext cx="772219" cy="7725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C71A4"/>
            </a:solidFill>
            <a:ln w="19046"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7DAE2E29-7269-3C29-BED8-BCAF8C779E66}"/>
                </a:ext>
              </a:extLst>
            </p:cNvPr>
            <p:cNvSpPr/>
            <p:nvPr/>
          </p:nvSpPr>
          <p:spPr>
            <a:xfrm>
              <a:off x="1264920" y="4648920"/>
              <a:ext cx="2590800" cy="1912906"/>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2D8BA4"/>
            </a:solidFill>
            <a:ln w="19046" cap="flat">
              <a:solidFill>
                <a:srgbClr val="FFFFFF"/>
              </a:solidFill>
              <a:prstDash val="solid"/>
              <a:miter/>
            </a:ln>
          </p:spPr>
          <p:txBody>
            <a:bodyPr vert="horz" wrap="square" lIns="266812" tIns="266812" rIns="266812" bIns="266812"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100" b="0" i="0" u="none" strike="noStrike" kern="1200" cap="none" spc="0" baseline="0" dirty="0">
                  <a:solidFill>
                    <a:srgbClr val="FFFFFF"/>
                  </a:solidFill>
                  <a:uFillTx/>
                  <a:latin typeface="Aptos"/>
                </a:rPr>
                <a:t> </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Body gradually breaks down from long‑term use</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cellular damage </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less able to repair damage</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(Care Learning, 2024).</a:t>
              </a:r>
            </a:p>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1000" b="0" i="0" u="none" strike="noStrike" kern="1200" cap="none" spc="0" baseline="0" dirty="0">
                <a:solidFill>
                  <a:srgbClr val="FFFFFF"/>
                </a:solidFill>
                <a:uFillTx/>
                <a:latin typeface="Aptos"/>
              </a:endParaRPr>
            </a:p>
          </p:txBody>
        </p:sp>
        <p:sp>
          <p:nvSpPr>
            <p:cNvPr id="15" name="Free-form: Shape 14">
              <a:extLst>
                <a:ext uri="{FF2B5EF4-FFF2-40B4-BE49-F238E27FC236}">
                  <a16:creationId xmlns:a16="http://schemas.microsoft.com/office/drawing/2014/main" id="{0AF5A31C-A1B7-6832-E3B7-3ED5D924B8B1}"/>
                </a:ext>
              </a:extLst>
            </p:cNvPr>
            <p:cNvSpPr/>
            <p:nvPr/>
          </p:nvSpPr>
          <p:spPr>
            <a:xfrm>
              <a:off x="7279702" y="2129500"/>
              <a:ext cx="427079" cy="427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DA4A4"/>
            </a:solidFill>
            <a:ln w="19046"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A041BBFC-03EB-9320-1FBB-9C1B4BC2E636}"/>
                </a:ext>
              </a:extLst>
            </p:cNvPr>
            <p:cNvSpPr/>
            <p:nvPr/>
          </p:nvSpPr>
          <p:spPr>
            <a:xfrm>
              <a:off x="2393451" y="4724000"/>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DA58C"/>
            </a:solidFill>
            <a:ln w="19046" cap="flat">
              <a:solidFill>
                <a:srgbClr val="FFFFFF"/>
              </a:solidFill>
              <a:prstDash val="solid"/>
              <a:miter/>
            </a:ln>
          </p:spPr>
          <p:txBody>
            <a:bodyPr lIns="0" tIns="0" rIns="0" bIns="0"/>
            <a:lstStyle/>
            <a:p>
              <a:endParaRPr lang="en-GB"/>
            </a:p>
          </p:txBody>
        </p:sp>
        <p:sp>
          <p:nvSpPr>
            <p:cNvPr id="17" name="Free-form: Shape 16">
              <a:extLst>
                <a:ext uri="{FF2B5EF4-FFF2-40B4-BE49-F238E27FC236}">
                  <a16:creationId xmlns:a16="http://schemas.microsoft.com/office/drawing/2014/main" id="{375BF165-6487-3FE9-BF50-5FA3FF18769F}"/>
                </a:ext>
              </a:extLst>
            </p:cNvPr>
            <p:cNvSpPr/>
            <p:nvPr/>
          </p:nvSpPr>
          <p:spPr>
            <a:xfrm>
              <a:off x="5479176" y="4283269"/>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DA573"/>
            </a:solidFill>
            <a:ln w="19046" cap="flat">
              <a:solidFill>
                <a:srgbClr val="FFFFFF"/>
              </a:solidFill>
              <a:prstDash val="solid"/>
              <a:miter/>
            </a:ln>
          </p:spPr>
          <p:txBody>
            <a:bodyPr lIns="0" tIns="0" rIns="0" bIns="0"/>
            <a:lstStyle/>
            <a:p>
              <a:endParaRPr lang="en-GB"/>
            </a:p>
          </p:txBody>
        </p:sp>
        <p:sp>
          <p:nvSpPr>
            <p:cNvPr id="18" name="Free-form: Shape 17">
              <a:extLst>
                <a:ext uri="{FF2B5EF4-FFF2-40B4-BE49-F238E27FC236}">
                  <a16:creationId xmlns:a16="http://schemas.microsoft.com/office/drawing/2014/main" id="{FF92E267-45F3-DAB2-7947-726EAABC76D0}"/>
                </a:ext>
              </a:extLst>
            </p:cNvPr>
            <p:cNvSpPr/>
            <p:nvPr/>
          </p:nvSpPr>
          <p:spPr>
            <a:xfrm>
              <a:off x="8230077" y="4577275"/>
              <a:ext cx="2590800" cy="2071255"/>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2DA65A"/>
            </a:solidFill>
            <a:ln w="19046" cap="flat">
              <a:solidFill>
                <a:srgbClr val="FFFFFF"/>
              </a:solidFill>
              <a:prstDash val="solid"/>
              <a:miter/>
            </a:ln>
          </p:spPr>
          <p:txBody>
            <a:bodyPr vert="horz" wrap="square" lIns="274438" tIns="274429" rIns="274438" bIns="274429"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400" b="1" i="0" u="none" strike="noStrike" kern="1200" cap="none" spc="0" baseline="0" dirty="0">
                <a:solidFill>
                  <a:srgbClr val="FFFFFF"/>
                </a:solidFill>
                <a:uFillTx/>
                <a:latin typeface="Aptos"/>
              </a:endParaRP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400" b="1" i="0" u="none" strike="noStrike" kern="1200" cap="none" spc="0" baseline="0" dirty="0">
                  <a:solidFill>
                    <a:srgbClr val="FFFFFF"/>
                  </a:solidFill>
                  <a:uFillTx/>
                  <a:latin typeface="Aptos"/>
                </a:rPr>
                <a:t>Built-in Ageing Plan</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400" b="1" i="0" u="none" strike="noStrike" kern="1200" cap="none" spc="0" baseline="0" dirty="0">
                  <a:solidFill>
                    <a:srgbClr val="FFFFFF"/>
                  </a:solidFill>
                  <a:uFillTx/>
                  <a:latin typeface="Aptos"/>
                </a:rPr>
                <a:t>Cell Lifespan</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400" b="1" i="0" u="none" strike="noStrike" kern="1200" cap="none" spc="0" baseline="0" dirty="0">
                  <a:solidFill>
                    <a:srgbClr val="FFFFFF"/>
                  </a:solidFill>
                  <a:uFillTx/>
                  <a:latin typeface="Aptos"/>
                </a:rPr>
                <a:t>Telomere Shortening (Care Learning, 2024).</a:t>
              </a:r>
            </a:p>
          </p:txBody>
        </p:sp>
        <p:sp>
          <p:nvSpPr>
            <p:cNvPr id="19" name="Free-form: Shape 18">
              <a:extLst>
                <a:ext uri="{FF2B5EF4-FFF2-40B4-BE49-F238E27FC236}">
                  <a16:creationId xmlns:a16="http://schemas.microsoft.com/office/drawing/2014/main" id="{34AC95E4-C616-D479-A7F6-366C38B96A87}"/>
                </a:ext>
              </a:extLst>
            </p:cNvPr>
            <p:cNvSpPr/>
            <p:nvPr/>
          </p:nvSpPr>
          <p:spPr>
            <a:xfrm>
              <a:off x="8270985" y="3695831"/>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2EA641"/>
            </a:solidFill>
            <a:ln w="19046" cap="flat">
              <a:solidFill>
                <a:srgbClr val="FFFFFF"/>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D1724EBE-C7CD-4181-BC1C-384FA8D963A3}"/>
                </a:ext>
              </a:extLst>
            </p:cNvPr>
            <p:cNvSpPr/>
            <p:nvPr/>
          </p:nvSpPr>
          <p:spPr>
            <a:xfrm>
              <a:off x="8506954" y="1102903"/>
              <a:ext cx="1941993" cy="1579964"/>
            </a:xfrm>
            <a:custGeom>
              <a:avLst/>
              <a:gdLst>
                <a:gd name="f0" fmla="val 10800000"/>
                <a:gd name="f1" fmla="val 5400000"/>
                <a:gd name="f2" fmla="val 180"/>
                <a:gd name="f3" fmla="val w"/>
                <a:gd name="f4" fmla="val h"/>
                <a:gd name="f5" fmla="val 0"/>
                <a:gd name="f6" fmla="val 1561773"/>
                <a:gd name="f7" fmla="val 1561743"/>
                <a:gd name="f8" fmla="val 780872"/>
                <a:gd name="f9" fmla="val 349608"/>
                <a:gd name="f10" fmla="val 349615"/>
                <a:gd name="f11" fmla="val 780887"/>
                <a:gd name="f12" fmla="val 1212159"/>
                <a:gd name="f13" fmla="val 1561774"/>
                <a:gd name="f14" fmla="val 1212136"/>
                <a:gd name="f15" fmla="val 1561744"/>
                <a:gd name="f16" fmla="+- 0 0 -90"/>
                <a:gd name="f17" fmla="*/ f3 1 1561773"/>
                <a:gd name="f18" fmla="*/ f4 1 1561743"/>
                <a:gd name="f19" fmla="val f5"/>
                <a:gd name="f20" fmla="val f6"/>
                <a:gd name="f21" fmla="val f7"/>
                <a:gd name="f22" fmla="*/ f16 f0 1"/>
                <a:gd name="f23" fmla="+- f21 0 f19"/>
                <a:gd name="f24" fmla="+- f20 0 f19"/>
                <a:gd name="f25" fmla="*/ f22 1 f2"/>
                <a:gd name="f26" fmla="*/ f24 1 1561773"/>
                <a:gd name="f27" fmla="*/ f23 1 1561743"/>
                <a:gd name="f28" fmla="*/ 0 f24 1"/>
                <a:gd name="f29" fmla="*/ 780872 f23 1"/>
                <a:gd name="f30" fmla="*/ 780887 f24 1"/>
                <a:gd name="f31" fmla="*/ 0 f23 1"/>
                <a:gd name="f32" fmla="*/ 1561774 f24 1"/>
                <a:gd name="f33" fmla="*/ 1561744 f23 1"/>
                <a:gd name="f34" fmla="+- f25 0 f1"/>
                <a:gd name="f35" fmla="*/ f28 1 1561773"/>
                <a:gd name="f36" fmla="*/ f29 1 1561743"/>
                <a:gd name="f37" fmla="*/ f30 1 1561773"/>
                <a:gd name="f38" fmla="*/ f31 1 1561743"/>
                <a:gd name="f39" fmla="*/ f32 1 1561773"/>
                <a:gd name="f40" fmla="*/ f33 1 1561743"/>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1561773" h="156174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34A72E"/>
            </a:solidFill>
            <a:ln w="19046" cap="flat">
              <a:solidFill>
                <a:srgbClr val="FFFFFF"/>
              </a:solidFill>
              <a:prstDash val="solid"/>
              <a:miter/>
            </a:ln>
          </p:spPr>
          <p:txBody>
            <a:bodyPr vert="horz" wrap="square" lIns="282055" tIns="282055" rIns="282055" bIns="282055"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dirty="0">
                  <a:solidFill>
                    <a:srgbClr val="FFFFFF"/>
                  </a:solidFill>
                  <a:uFillTx/>
                  <a:latin typeface="Aptos"/>
                </a:rPr>
                <a:t>Genetic Programmed Theory </a:t>
              </a:r>
            </a:p>
          </p:txBody>
        </p:sp>
        <p:sp>
          <p:nvSpPr>
            <p:cNvPr id="21" name="Free-form: Shape 20">
              <a:extLst>
                <a:ext uri="{FF2B5EF4-FFF2-40B4-BE49-F238E27FC236}">
                  <a16:creationId xmlns:a16="http://schemas.microsoft.com/office/drawing/2014/main" id="{123E6AB4-A1D6-5484-B353-3C164A7DD6C4}"/>
                </a:ext>
              </a:extLst>
            </p:cNvPr>
            <p:cNvSpPr/>
            <p:nvPr/>
          </p:nvSpPr>
          <p:spPr>
            <a:xfrm>
              <a:off x="5623377" y="5034055"/>
              <a:ext cx="309670" cy="30947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EA72E"/>
            </a:solidFill>
            <a:ln w="19046" cap="flat">
              <a:solidFill>
                <a:srgbClr val="FFFFFF"/>
              </a:solidFill>
              <a:prstDash val="solid"/>
              <a:miter/>
            </a:ln>
          </p:spPr>
          <p:txBody>
            <a:bodyPr lIns="0" tIns="0" rIns="0" bIns="0"/>
            <a:lstStyle/>
            <a:p>
              <a:endParaRPr lang="en-GB"/>
            </a:p>
          </p:txBody>
        </p:sp>
      </p:grpSp>
      <p:pic>
        <p:nvPicPr>
          <p:cNvPr id="88" name="Audio 87">
            <a:hlinkClick r:id="" action="ppaction://media"/>
            <a:extLst>
              <a:ext uri="{FF2B5EF4-FFF2-40B4-BE49-F238E27FC236}">
                <a16:creationId xmlns:a16="http://schemas.microsoft.com/office/drawing/2014/main" id="{6921DE3C-9A65-307F-6A75-845422E3C2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319"/>
    </mc:Choice>
    <mc:Fallback xmlns="">
      <p:transition spd="slow" advTm="4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5C830-2A52-1057-CA92-7586679F5E92}"/>
              </a:ext>
            </a:extLst>
          </p:cNvPr>
          <p:cNvSpPr txBox="1">
            <a:spLocks noGrp="1"/>
          </p:cNvSpPr>
          <p:nvPr>
            <p:ph type="title"/>
          </p:nvPr>
        </p:nvSpPr>
        <p:spPr>
          <a:xfrm>
            <a:off x="1637845" y="0"/>
            <a:ext cx="8765328" cy="823910"/>
          </a:xfrm>
        </p:spPr>
        <p:txBody>
          <a:bodyPr/>
          <a:lstStyle/>
          <a:p>
            <a:pPr lvl="0"/>
            <a:r>
              <a:rPr lang="en-GB" sz="3600" b="1" u="sng">
                <a:solidFill>
                  <a:srgbClr val="0E2841"/>
                </a:solidFill>
              </a:rPr>
              <a:t>The ageing population-setting the scene</a:t>
            </a:r>
          </a:p>
        </p:txBody>
      </p:sp>
      <p:sp>
        <p:nvSpPr>
          <p:cNvPr id="3" name="Text Placeholder 2">
            <a:extLst>
              <a:ext uri="{FF2B5EF4-FFF2-40B4-BE49-F238E27FC236}">
                <a16:creationId xmlns:a16="http://schemas.microsoft.com/office/drawing/2014/main" id="{CB4DD516-D48C-7960-66A2-19EB3A7208EA}"/>
              </a:ext>
            </a:extLst>
          </p:cNvPr>
          <p:cNvSpPr txBox="1">
            <a:spLocks noGrp="1"/>
          </p:cNvSpPr>
          <p:nvPr>
            <p:ph type="body" idx="1"/>
          </p:nvPr>
        </p:nvSpPr>
        <p:spPr>
          <a:xfrm>
            <a:off x="168807" y="687875"/>
            <a:ext cx="2938076" cy="629445"/>
          </a:xfrm>
        </p:spPr>
        <p:txBody>
          <a:bodyPr anchorCtr="1"/>
          <a:lstStyle/>
          <a:p>
            <a:pPr lvl="0" algn="ctr"/>
            <a:r>
              <a:rPr lang="en-GB"/>
              <a:t> </a:t>
            </a:r>
          </a:p>
        </p:txBody>
      </p:sp>
      <p:grpSp>
        <p:nvGrpSpPr>
          <p:cNvPr id="4" name="Diagram 6">
            <a:extLst>
              <a:ext uri="{FF2B5EF4-FFF2-40B4-BE49-F238E27FC236}">
                <a16:creationId xmlns:a16="http://schemas.microsoft.com/office/drawing/2014/main" id="{736F7B00-C830-A439-A202-E6FF866424EB}"/>
              </a:ext>
            </a:extLst>
          </p:cNvPr>
          <p:cNvGrpSpPr/>
          <p:nvPr/>
        </p:nvGrpSpPr>
        <p:grpSpPr>
          <a:xfrm>
            <a:off x="168807" y="1201649"/>
            <a:ext cx="4428759" cy="3561542"/>
            <a:chOff x="168807" y="1201649"/>
            <a:chExt cx="4428759" cy="3561542"/>
          </a:xfrm>
        </p:grpSpPr>
        <p:sp>
          <p:nvSpPr>
            <p:cNvPr id="5" name="Free-form: Shape 4">
              <a:extLst>
                <a:ext uri="{FF2B5EF4-FFF2-40B4-BE49-F238E27FC236}">
                  <a16:creationId xmlns:a16="http://schemas.microsoft.com/office/drawing/2014/main" id="{77765E3A-4154-B527-F40E-3C8BD6C2FA95}"/>
                </a:ext>
              </a:extLst>
            </p:cNvPr>
            <p:cNvSpPr/>
            <p:nvPr/>
          </p:nvSpPr>
          <p:spPr>
            <a:xfrm>
              <a:off x="168807" y="1201649"/>
              <a:ext cx="4428759" cy="1079257"/>
            </a:xfrm>
            <a:custGeom>
              <a:avLst/>
              <a:gdLst>
                <a:gd name="f0" fmla="val 10800000"/>
                <a:gd name="f1" fmla="val 5400000"/>
                <a:gd name="f2" fmla="val 180"/>
                <a:gd name="f3" fmla="val w"/>
                <a:gd name="f4" fmla="val h"/>
                <a:gd name="f5" fmla="val 0"/>
                <a:gd name="f6" fmla="val 4428761"/>
                <a:gd name="f7" fmla="val 1079256"/>
                <a:gd name="f8" fmla="val 107926"/>
                <a:gd name="f9" fmla="val 48320"/>
                <a:gd name="f10" fmla="val 4320835"/>
                <a:gd name="f11" fmla="val 4380441"/>
                <a:gd name="f12" fmla="val 971330"/>
                <a:gd name="f13" fmla="val 1030936"/>
                <a:gd name="f14" fmla="+- 0 0 -90"/>
                <a:gd name="f15" fmla="*/ f3 1 4428761"/>
                <a:gd name="f16" fmla="*/ f4 1 1079256"/>
                <a:gd name="f17" fmla="val f5"/>
                <a:gd name="f18" fmla="val f6"/>
                <a:gd name="f19" fmla="val f7"/>
                <a:gd name="f20" fmla="*/ f14 f0 1"/>
                <a:gd name="f21" fmla="+- f19 0 f17"/>
                <a:gd name="f22" fmla="+- f18 0 f17"/>
                <a:gd name="f23" fmla="*/ f20 1 f2"/>
                <a:gd name="f24" fmla="*/ f22 1 4428761"/>
                <a:gd name="f25" fmla="*/ f21 1 1079256"/>
                <a:gd name="f26" fmla="*/ 0 f22 1"/>
                <a:gd name="f27" fmla="*/ 107926 f21 1"/>
                <a:gd name="f28" fmla="*/ 107926 f22 1"/>
                <a:gd name="f29" fmla="*/ 0 f21 1"/>
                <a:gd name="f30" fmla="*/ 4320835 f22 1"/>
                <a:gd name="f31" fmla="*/ 4428761 f22 1"/>
                <a:gd name="f32" fmla="*/ 971330 f21 1"/>
                <a:gd name="f33" fmla="*/ 1079256 f21 1"/>
                <a:gd name="f34" fmla="+- f23 0 f1"/>
                <a:gd name="f35" fmla="*/ f26 1 4428761"/>
                <a:gd name="f36" fmla="*/ f27 1 1079256"/>
                <a:gd name="f37" fmla="*/ f28 1 4428761"/>
                <a:gd name="f38" fmla="*/ f29 1 1079256"/>
                <a:gd name="f39" fmla="*/ f30 1 4428761"/>
                <a:gd name="f40" fmla="*/ f31 1 4428761"/>
                <a:gd name="f41" fmla="*/ f32 1 1079256"/>
                <a:gd name="f42" fmla="*/ f33 1 107925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4428761" h="107925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94475" tIns="73517" rIns="94475" bIns="73517"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300" b="0" i="0" u="none" strike="noStrike" kern="1200" cap="none" spc="0" baseline="0">
                  <a:solidFill>
                    <a:srgbClr val="FFFFFF"/>
                  </a:solidFill>
                  <a:uFillTx/>
                  <a:latin typeface="Aptos"/>
                </a:rPr>
                <a:t>Growing older population </a:t>
              </a:r>
            </a:p>
          </p:txBody>
        </p:sp>
        <p:sp>
          <p:nvSpPr>
            <p:cNvPr id="6" name="Free-form: Shape 5">
              <a:extLst>
                <a:ext uri="{FF2B5EF4-FFF2-40B4-BE49-F238E27FC236}">
                  <a16:creationId xmlns:a16="http://schemas.microsoft.com/office/drawing/2014/main" id="{CACA5A89-7032-B06B-32DB-0378A4A2F02F}"/>
                </a:ext>
              </a:extLst>
            </p:cNvPr>
            <p:cNvSpPr/>
            <p:nvPr/>
          </p:nvSpPr>
          <p:spPr>
            <a:xfrm>
              <a:off x="168807" y="2475171"/>
              <a:ext cx="1079257" cy="1079257"/>
            </a:xfrm>
            <a:custGeom>
              <a:avLst>
                <a:gd name="f0" fmla="val 3601"/>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0F9ED5"/>
            </a:solidFill>
            <a:ln w="19046" cap="flat">
              <a:solidFill>
                <a:srgbClr val="FFFFFF"/>
              </a:solidFill>
              <a:prstDash val="solid"/>
              <a:miter/>
            </a:ln>
          </p:spPr>
          <p:txBody>
            <a:bodyPr lIns="0" tIns="0" rIns="0" bIns="0"/>
            <a:lstStyle/>
            <a:p>
              <a:endParaRPr lang="en-GB"/>
            </a:p>
          </p:txBody>
        </p:sp>
        <p:sp>
          <p:nvSpPr>
            <p:cNvPr id="7" name="Free-form: Shape 6">
              <a:extLst>
                <a:ext uri="{FF2B5EF4-FFF2-40B4-BE49-F238E27FC236}">
                  <a16:creationId xmlns:a16="http://schemas.microsoft.com/office/drawing/2014/main" id="{832C20A2-BD3A-985F-1691-A193155CE5DC}"/>
                </a:ext>
              </a:extLst>
            </p:cNvPr>
            <p:cNvSpPr/>
            <p:nvPr/>
          </p:nvSpPr>
          <p:spPr>
            <a:xfrm>
              <a:off x="1312822" y="2475171"/>
              <a:ext cx="3284744" cy="1079257"/>
            </a:xfrm>
            <a:custGeom>
              <a:avLst/>
              <a:gdLst>
                <a:gd name="f0" fmla="val 10800000"/>
                <a:gd name="f1" fmla="val 5400000"/>
                <a:gd name="f2" fmla="val 180"/>
                <a:gd name="f3" fmla="val w"/>
                <a:gd name="f4" fmla="val h"/>
                <a:gd name="f5" fmla="val 0"/>
                <a:gd name="f6" fmla="val 3284748"/>
                <a:gd name="f7" fmla="val 1079256"/>
                <a:gd name="f8" fmla="val 179912"/>
                <a:gd name="f9" fmla="val 80549"/>
                <a:gd name="f10" fmla="val 3104836"/>
                <a:gd name="f11" fmla="val 3204199"/>
                <a:gd name="f12" fmla="val 899344"/>
                <a:gd name="f13" fmla="val 998707"/>
                <a:gd name="f14" fmla="+- 0 0 -90"/>
                <a:gd name="f15" fmla="*/ f3 1 3284748"/>
                <a:gd name="f16" fmla="*/ f4 1 1079256"/>
                <a:gd name="f17" fmla="val f5"/>
                <a:gd name="f18" fmla="val f6"/>
                <a:gd name="f19" fmla="val f7"/>
                <a:gd name="f20" fmla="*/ f14 f0 1"/>
                <a:gd name="f21" fmla="+- f19 0 f17"/>
                <a:gd name="f22" fmla="+- f18 0 f17"/>
                <a:gd name="f23" fmla="*/ f20 1 f2"/>
                <a:gd name="f24" fmla="*/ f22 1 3284748"/>
                <a:gd name="f25" fmla="*/ f21 1 1079256"/>
                <a:gd name="f26" fmla="*/ 0 f22 1"/>
                <a:gd name="f27" fmla="*/ 179912 f21 1"/>
                <a:gd name="f28" fmla="*/ 179912 f22 1"/>
                <a:gd name="f29" fmla="*/ 0 f21 1"/>
                <a:gd name="f30" fmla="*/ 3104836 f22 1"/>
                <a:gd name="f31" fmla="*/ 3284748 f22 1"/>
                <a:gd name="f32" fmla="*/ 899344 f21 1"/>
                <a:gd name="f33" fmla="*/ 1079256 f21 1"/>
                <a:gd name="f34" fmla="+- f23 0 f1"/>
                <a:gd name="f35" fmla="*/ f26 1 3284748"/>
                <a:gd name="f36" fmla="*/ f27 1 1079256"/>
                <a:gd name="f37" fmla="*/ f28 1 3284748"/>
                <a:gd name="f38" fmla="*/ f29 1 1079256"/>
                <a:gd name="f39" fmla="*/ f30 1 3284748"/>
                <a:gd name="f40" fmla="*/ f31 1 3284748"/>
                <a:gd name="f41" fmla="*/ f32 1 1079256"/>
                <a:gd name="f42" fmla="*/ f33 1 107925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284748" h="107925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145151" tIns="145151" rIns="145151" bIns="145151"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Aptos"/>
                </a:rPr>
                <a:t>People aged 65+ increased by 20% between 2011–2021, reaching 11 million (ONS, 2024).</a:t>
              </a:r>
            </a:p>
          </p:txBody>
        </p:sp>
        <p:sp>
          <p:nvSpPr>
            <p:cNvPr id="8" name="Free-form: Shape 7">
              <a:extLst>
                <a:ext uri="{FF2B5EF4-FFF2-40B4-BE49-F238E27FC236}">
                  <a16:creationId xmlns:a16="http://schemas.microsoft.com/office/drawing/2014/main" id="{EA85499C-5E91-6F93-9213-C23027A4198E}"/>
                </a:ext>
              </a:extLst>
            </p:cNvPr>
            <p:cNvSpPr/>
            <p:nvPr/>
          </p:nvSpPr>
          <p:spPr>
            <a:xfrm>
              <a:off x="168807" y="3683934"/>
              <a:ext cx="1079257" cy="1079257"/>
            </a:xfrm>
            <a:custGeom>
              <a:avLst>
                <a:gd name="f0" fmla="val 3601"/>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02B93"/>
            </a:solidFill>
            <a:ln w="19046" cap="flat">
              <a:solidFill>
                <a:srgbClr val="FFFFFF"/>
              </a:solidFill>
              <a:prstDash val="solid"/>
              <a:miter/>
            </a:ln>
          </p:spPr>
          <p:txBody>
            <a:bodyPr lIns="0" tIns="0" rIns="0" bIns="0"/>
            <a:lstStyle/>
            <a:p>
              <a:endParaRPr lang="en-GB"/>
            </a:p>
          </p:txBody>
        </p:sp>
        <p:sp>
          <p:nvSpPr>
            <p:cNvPr id="9" name="Free-form: Shape 8">
              <a:extLst>
                <a:ext uri="{FF2B5EF4-FFF2-40B4-BE49-F238E27FC236}">
                  <a16:creationId xmlns:a16="http://schemas.microsoft.com/office/drawing/2014/main" id="{19935B7A-6B59-C5D1-3676-40E74A88E85F}"/>
                </a:ext>
              </a:extLst>
            </p:cNvPr>
            <p:cNvSpPr/>
            <p:nvPr/>
          </p:nvSpPr>
          <p:spPr>
            <a:xfrm>
              <a:off x="1312822" y="3683934"/>
              <a:ext cx="3284744" cy="1079257"/>
            </a:xfrm>
            <a:custGeom>
              <a:avLst/>
              <a:gdLst>
                <a:gd name="f0" fmla="val 10800000"/>
                <a:gd name="f1" fmla="val 5400000"/>
                <a:gd name="f2" fmla="val 180"/>
                <a:gd name="f3" fmla="val w"/>
                <a:gd name="f4" fmla="val h"/>
                <a:gd name="f5" fmla="val 0"/>
                <a:gd name="f6" fmla="val 3284748"/>
                <a:gd name="f7" fmla="val 1079256"/>
                <a:gd name="f8" fmla="val 179912"/>
                <a:gd name="f9" fmla="val 80549"/>
                <a:gd name="f10" fmla="val 3104836"/>
                <a:gd name="f11" fmla="val 3204199"/>
                <a:gd name="f12" fmla="val 899344"/>
                <a:gd name="f13" fmla="val 998707"/>
                <a:gd name="f14" fmla="+- 0 0 -90"/>
                <a:gd name="f15" fmla="*/ f3 1 3284748"/>
                <a:gd name="f16" fmla="*/ f4 1 1079256"/>
                <a:gd name="f17" fmla="val f5"/>
                <a:gd name="f18" fmla="val f6"/>
                <a:gd name="f19" fmla="val f7"/>
                <a:gd name="f20" fmla="*/ f14 f0 1"/>
                <a:gd name="f21" fmla="+- f19 0 f17"/>
                <a:gd name="f22" fmla="+- f18 0 f17"/>
                <a:gd name="f23" fmla="*/ f20 1 f2"/>
                <a:gd name="f24" fmla="*/ f22 1 3284748"/>
                <a:gd name="f25" fmla="*/ f21 1 1079256"/>
                <a:gd name="f26" fmla="*/ 0 f22 1"/>
                <a:gd name="f27" fmla="*/ 179912 f21 1"/>
                <a:gd name="f28" fmla="*/ 179912 f22 1"/>
                <a:gd name="f29" fmla="*/ 0 f21 1"/>
                <a:gd name="f30" fmla="*/ 3104836 f22 1"/>
                <a:gd name="f31" fmla="*/ 3284748 f22 1"/>
                <a:gd name="f32" fmla="*/ 899344 f21 1"/>
                <a:gd name="f33" fmla="*/ 1079256 f21 1"/>
                <a:gd name="f34" fmla="+- f23 0 f1"/>
                <a:gd name="f35" fmla="*/ f26 1 3284748"/>
                <a:gd name="f36" fmla="*/ f27 1 1079256"/>
                <a:gd name="f37" fmla="*/ f28 1 3284748"/>
                <a:gd name="f38" fmla="*/ f29 1 1079256"/>
                <a:gd name="f39" fmla="*/ f30 1 3284748"/>
                <a:gd name="f40" fmla="*/ f31 1 3284748"/>
                <a:gd name="f41" fmla="*/ f32 1 1079256"/>
                <a:gd name="f42" fmla="*/ f33 1 107925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284748" h="107925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02B93"/>
            </a:solidFill>
            <a:ln w="19046" cap="flat">
              <a:solidFill>
                <a:srgbClr val="FFFFFF"/>
              </a:solidFill>
              <a:prstDash val="solid"/>
              <a:miter/>
            </a:ln>
          </p:spPr>
          <p:txBody>
            <a:bodyPr vert="horz" wrap="square" lIns="145151" tIns="145151" rIns="145151" bIns="145151"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dirty="0">
                  <a:solidFill>
                    <a:srgbClr val="FFFFFF"/>
                  </a:solidFill>
                  <a:uFillTx/>
                  <a:latin typeface="Aptos"/>
                </a:rPr>
                <a:t>By 2041, this is expected to rise to 17.4 million, driven by longer life expectancy and declining birth rates (ONS, 2024).</a:t>
              </a:r>
            </a:p>
          </p:txBody>
        </p:sp>
      </p:grpSp>
      <p:grpSp>
        <p:nvGrpSpPr>
          <p:cNvPr id="10" name="Diagram 7">
            <a:extLst>
              <a:ext uri="{FF2B5EF4-FFF2-40B4-BE49-F238E27FC236}">
                <a16:creationId xmlns:a16="http://schemas.microsoft.com/office/drawing/2014/main" id="{54096645-10D9-BF5C-DECF-92F7F9DDBD50}"/>
              </a:ext>
            </a:extLst>
          </p:cNvPr>
          <p:cNvGrpSpPr/>
          <p:nvPr/>
        </p:nvGrpSpPr>
        <p:grpSpPr>
          <a:xfrm>
            <a:off x="4925512" y="1119664"/>
            <a:ext cx="6901730" cy="2251581"/>
            <a:chOff x="4925512" y="1119664"/>
            <a:chExt cx="6901730" cy="2251581"/>
          </a:xfrm>
        </p:grpSpPr>
        <p:sp>
          <p:nvSpPr>
            <p:cNvPr id="11" name="Free-form: Shape 10">
              <a:extLst>
                <a:ext uri="{FF2B5EF4-FFF2-40B4-BE49-F238E27FC236}">
                  <a16:creationId xmlns:a16="http://schemas.microsoft.com/office/drawing/2014/main" id="{2B4BCDE9-CF52-771B-A930-19B2DA828CD0}"/>
                </a:ext>
              </a:extLst>
            </p:cNvPr>
            <p:cNvSpPr/>
            <p:nvPr/>
          </p:nvSpPr>
          <p:spPr>
            <a:xfrm>
              <a:off x="9576081" y="1119664"/>
              <a:ext cx="2251161" cy="225158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196B24"/>
            </a:solidFill>
            <a:ln w="19046" cap="flat">
              <a:solidFill>
                <a:srgbClr val="FFFFFF"/>
              </a:solidFill>
              <a:prstDash val="solid"/>
              <a:miter/>
            </a:ln>
          </p:spPr>
          <p:txBody>
            <a:bodyPr lIns="0" tIns="0" rIns="0" bIns="0"/>
            <a:lstStyle/>
            <a:p>
              <a:endParaRPr lang="en-GB"/>
            </a:p>
          </p:txBody>
        </p:sp>
        <p:sp>
          <p:nvSpPr>
            <p:cNvPr id="12" name="Free-form: Shape 11">
              <a:extLst>
                <a:ext uri="{FF2B5EF4-FFF2-40B4-BE49-F238E27FC236}">
                  <a16:creationId xmlns:a16="http://schemas.microsoft.com/office/drawing/2014/main" id="{E3032382-E3A0-1F28-AC87-097F9B4EE27A}"/>
                </a:ext>
              </a:extLst>
            </p:cNvPr>
            <p:cNvSpPr/>
            <p:nvPr/>
          </p:nvSpPr>
          <p:spPr>
            <a:xfrm>
              <a:off x="9650824" y="1194727"/>
              <a:ext cx="2101675" cy="2101446"/>
            </a:xfrm>
            <a:custGeom>
              <a:avLst/>
              <a:gdLst>
                <a:gd name="f0" fmla="val 10800000"/>
                <a:gd name="f1" fmla="val 5400000"/>
                <a:gd name="f2" fmla="val 180"/>
                <a:gd name="f3" fmla="val w"/>
                <a:gd name="f4" fmla="val h"/>
                <a:gd name="f5" fmla="val 0"/>
                <a:gd name="f6" fmla="val 2101673"/>
                <a:gd name="f7" fmla="val 2101449"/>
                <a:gd name="f8" fmla="val 1050725"/>
                <a:gd name="f9" fmla="val 470426"/>
                <a:gd name="f10" fmla="val 470476"/>
                <a:gd name="f11" fmla="val 1050837"/>
                <a:gd name="f12" fmla="val 1631198"/>
                <a:gd name="f13" fmla="val 2101674"/>
                <a:gd name="f14" fmla="val 1631024"/>
                <a:gd name="f15" fmla="val 2101450"/>
                <a:gd name="f16" fmla="+- 0 0 -90"/>
                <a:gd name="f17" fmla="*/ f3 1 2101673"/>
                <a:gd name="f18" fmla="*/ f4 1 2101449"/>
                <a:gd name="f19" fmla="val f5"/>
                <a:gd name="f20" fmla="val f6"/>
                <a:gd name="f21" fmla="val f7"/>
                <a:gd name="f22" fmla="*/ f16 f0 1"/>
                <a:gd name="f23" fmla="+- f21 0 f19"/>
                <a:gd name="f24" fmla="+- f20 0 f19"/>
                <a:gd name="f25" fmla="*/ f22 1 f2"/>
                <a:gd name="f26" fmla="*/ f24 1 2101673"/>
                <a:gd name="f27" fmla="*/ f23 1 2101449"/>
                <a:gd name="f28" fmla="*/ 0 f24 1"/>
                <a:gd name="f29" fmla="*/ 1050725 f23 1"/>
                <a:gd name="f30" fmla="*/ 1050837 f24 1"/>
                <a:gd name="f31" fmla="*/ 0 f23 1"/>
                <a:gd name="f32" fmla="*/ 2101674 f24 1"/>
                <a:gd name="f33" fmla="*/ 2101450 f23 1"/>
                <a:gd name="f34" fmla="+- f25 0 f1"/>
                <a:gd name="f35" fmla="*/ f28 1 2101673"/>
                <a:gd name="f36" fmla="*/ f29 1 2101449"/>
                <a:gd name="f37" fmla="*/ f30 1 2101673"/>
                <a:gd name="f38" fmla="*/ f31 1 2101449"/>
                <a:gd name="f39" fmla="*/ f32 1 2101673"/>
                <a:gd name="f40" fmla="*/ f33 1 2101449"/>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101673" h="2101449">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90000"/>
              </a:srgbClr>
            </a:solidFill>
            <a:ln w="19046" cap="flat">
              <a:solidFill>
                <a:srgbClr val="196B24"/>
              </a:solidFill>
              <a:prstDash val="solid"/>
              <a:miter/>
            </a:ln>
          </p:spPr>
          <p:txBody>
            <a:bodyPr vert="horz" wrap="square" lIns="318229" tIns="318046" rIns="318229" bIns="31804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Older adults now make up 51.1% of all solo households (up from 45.5% in 2014).</a:t>
              </a:r>
            </a:p>
          </p:txBody>
        </p:sp>
        <p:sp>
          <p:nvSpPr>
            <p:cNvPr id="13" name="Free-form: Shape 12">
              <a:extLst>
                <a:ext uri="{FF2B5EF4-FFF2-40B4-BE49-F238E27FC236}">
                  <a16:creationId xmlns:a16="http://schemas.microsoft.com/office/drawing/2014/main" id="{A998511F-0783-4EAE-5FB5-8A60DE26D4B9}"/>
                </a:ext>
              </a:extLst>
            </p:cNvPr>
            <p:cNvSpPr/>
            <p:nvPr/>
          </p:nvSpPr>
          <p:spPr>
            <a:xfrm rot="2700006">
              <a:off x="7252148" y="1122378"/>
              <a:ext cx="2245738" cy="2245738"/>
            </a:xfrm>
            <a:custGeom>
              <a:avLst>
                <a:gd name="f10" fmla="val 100000"/>
              </a:avLst>
              <a:gdLst>
                <a:gd name="f1" fmla="val 10800000"/>
                <a:gd name="f2" fmla="val 5400000"/>
                <a:gd name="f3" fmla="val 180"/>
                <a:gd name="f4" fmla="val w"/>
                <a:gd name="f5" fmla="val h"/>
                <a:gd name="f6" fmla="val ss"/>
                <a:gd name="f7" fmla="val 0"/>
                <a:gd name="f8" fmla="*/ 5419351 1 1725033"/>
                <a:gd name="f9" fmla="sqrt 2"/>
                <a:gd name="f10" fmla="val 100000"/>
                <a:gd name="f11" fmla="+- 0 0 -180"/>
                <a:gd name="f12" fmla="+- 0 0 -360"/>
                <a:gd name="f13" fmla="abs f4"/>
                <a:gd name="f14" fmla="abs f5"/>
                <a:gd name="f15" fmla="abs f6"/>
                <a:gd name="f16" fmla="val f7"/>
                <a:gd name="f17" fmla="val f10"/>
                <a:gd name="f18" fmla="+- 2700000 f2 0"/>
                <a:gd name="f19" fmla="*/ f11 f1 1"/>
                <a:gd name="f20" fmla="*/ f12 f1 1"/>
                <a:gd name="f21" fmla="?: f13 f4 1"/>
                <a:gd name="f22" fmla="?: f14 f5 1"/>
                <a:gd name="f23" fmla="?: f15 f6 1"/>
                <a:gd name="f24" fmla="*/ f18 f8 1"/>
                <a:gd name="f25" fmla="*/ f19 1 f3"/>
                <a:gd name="f26" fmla="*/ f20 1 f3"/>
                <a:gd name="f27" fmla="*/ f21 1 21600"/>
                <a:gd name="f28" fmla="*/ f22 1 21600"/>
                <a:gd name="f29" fmla="*/ 21600 f21 1"/>
                <a:gd name="f30" fmla="*/ 21600 f22 1"/>
                <a:gd name="f31" fmla="*/ f24 1 f1"/>
                <a:gd name="f32" fmla="+- f25 0 f2"/>
                <a:gd name="f33" fmla="+- f26 0 f2"/>
                <a:gd name="f34" fmla="min f28 f27"/>
                <a:gd name="f35" fmla="*/ f29 1 f23"/>
                <a:gd name="f36" fmla="*/ f30 1 f23"/>
                <a:gd name="f37" fmla="+- 0 0 f31"/>
                <a:gd name="f38" fmla="val f35"/>
                <a:gd name="f39" fmla="val f36"/>
                <a:gd name="f40" fmla="+- 0 0 f37"/>
                <a:gd name="f41" fmla="*/ f16 f34 1"/>
                <a:gd name="f42" fmla="+- f39 0 f16"/>
                <a:gd name="f43" fmla="+- f38 0 f16"/>
                <a:gd name="f44" fmla="*/ f40 f1 1"/>
                <a:gd name="f45" fmla="*/ f38 f34 1"/>
                <a:gd name="f46" fmla="*/ f42 1 2"/>
                <a:gd name="f47" fmla="*/ f43 1 2"/>
                <a:gd name="f48" fmla="*/ f44 1 f8"/>
                <a:gd name="f49" fmla="+- f16 f46 0"/>
                <a:gd name="f50" fmla="+- f16 f47 0"/>
                <a:gd name="f51" fmla="*/ f47 f9 1"/>
                <a:gd name="f52" fmla="*/ f46 f9 1"/>
                <a:gd name="f53" fmla="+- f48 0 f2"/>
                <a:gd name="f54" fmla="*/ f47 f34 1"/>
                <a:gd name="f55" fmla="*/ f46 f34 1"/>
                <a:gd name="f56" fmla="*/ f51 f17 1"/>
                <a:gd name="f57" fmla="*/ f52 f17 1"/>
                <a:gd name="f58" fmla="cos 1 f53"/>
                <a:gd name="f59" fmla="sin 1 f53"/>
                <a:gd name="f60" fmla="*/ f49 f34 1"/>
                <a:gd name="f61" fmla="*/ f56 1 100000"/>
                <a:gd name="f62" fmla="*/ f57 1 100000"/>
                <a:gd name="f63" fmla="+- 0 0 f58"/>
                <a:gd name="f64" fmla="+- 0 0 f59"/>
                <a:gd name="f65" fmla="+- 0 0 f63"/>
                <a:gd name="f66" fmla="+- 0 0 f64"/>
                <a:gd name="f67" fmla="*/ f65 f61 1"/>
                <a:gd name="f68" fmla="*/ f66 f62 1"/>
                <a:gd name="f69" fmla="*/ f65 f47 1"/>
                <a:gd name="f70" fmla="*/ f66 f46 1"/>
                <a:gd name="f71" fmla="+- f50 f67 0"/>
                <a:gd name="f72" fmla="+- f49 0 f68"/>
                <a:gd name="f73" fmla="+- f50 0 f69"/>
                <a:gd name="f74" fmla="+- f50 f69 0"/>
                <a:gd name="f75" fmla="+- f49 0 f70"/>
                <a:gd name="f76" fmla="+- f49 f70 0"/>
                <a:gd name="f77" fmla="+- f50 f71 0"/>
                <a:gd name="f78" fmla="+- f49 f72 0"/>
                <a:gd name="f79" fmla="*/ f73 f34 1"/>
                <a:gd name="f80" fmla="*/ f75 f34 1"/>
                <a:gd name="f81" fmla="*/ f74 f34 1"/>
                <a:gd name="f82" fmla="*/ f76 f34 1"/>
                <a:gd name="f83" fmla="*/ f71 f34 1"/>
                <a:gd name="f84" fmla="*/ f72 f34 1"/>
                <a:gd name="f85" fmla="*/ f77 1 2"/>
                <a:gd name="f86" fmla="*/ f78 1 2"/>
                <a:gd name="f87" fmla="*/ f85 f34 1"/>
                <a:gd name="f88" fmla="*/ f86 f34 1"/>
              </a:gdLst>
              <a:ahLst/>
              <a:cxnLst>
                <a:cxn ang="3cd4">
                  <a:pos x="hc" y="t"/>
                </a:cxn>
                <a:cxn ang="0">
                  <a:pos x="r" y="vc"/>
                </a:cxn>
                <a:cxn ang="cd4">
                  <a:pos x="hc" y="b"/>
                </a:cxn>
                <a:cxn ang="cd2">
                  <a:pos x="l" y="vc"/>
                </a:cxn>
                <a:cxn ang="f32">
                  <a:pos x="f81" y="f82"/>
                </a:cxn>
                <a:cxn ang="f32">
                  <a:pos x="f79" y="f82"/>
                </a:cxn>
                <a:cxn ang="f33">
                  <a:pos x="f79" y="f80"/>
                </a:cxn>
                <a:cxn ang="f33">
                  <a:pos x="f83" y="f84"/>
                </a:cxn>
              </a:cxnLst>
              <a:rect l="f79" t="f80" r="f81" b="f82"/>
              <a:pathLst>
                <a:path>
                  <a:moveTo>
                    <a:pt x="f41" y="f60"/>
                  </a:moveTo>
                  <a:arcTo wR="f54" hR="f55" stAng="f1" swAng="f2"/>
                  <a:quadBezTo>
                    <a:pt x="f87" y="f41"/>
                    <a:pt x="f83" y="f84"/>
                  </a:quadBezTo>
                  <a:quadBezTo>
                    <a:pt x="f45" y="f88"/>
                    <a:pt x="f45" y="f60"/>
                  </a:quadBezTo>
                  <a:arcTo wR="f54" hR="f55" stAng="f7" swAng="f1"/>
                  <a:close/>
                </a:path>
              </a:pathLst>
            </a:custGeom>
            <a:solidFill>
              <a:srgbClr val="179D76"/>
            </a:solidFill>
            <a:ln w="19046" cap="flat">
              <a:solidFill>
                <a:srgbClr val="FFFFFF"/>
              </a:solidFill>
              <a:prstDash val="solid"/>
              <a:miter/>
            </a:ln>
          </p:spPr>
          <p:txBody>
            <a:bodyPr lIns="0" tIns="0" rIns="0" bIns="0"/>
            <a:lstStyle/>
            <a:p>
              <a:endParaRPr lang="en-GB"/>
            </a:p>
          </p:txBody>
        </p:sp>
        <p:sp>
          <p:nvSpPr>
            <p:cNvPr id="14" name="Free-form: Shape 13">
              <a:extLst>
                <a:ext uri="{FF2B5EF4-FFF2-40B4-BE49-F238E27FC236}">
                  <a16:creationId xmlns:a16="http://schemas.microsoft.com/office/drawing/2014/main" id="{2768E206-2754-CE54-45F3-AD73B6CAF76D}"/>
                </a:ext>
              </a:extLst>
            </p:cNvPr>
            <p:cNvSpPr/>
            <p:nvPr/>
          </p:nvSpPr>
          <p:spPr>
            <a:xfrm>
              <a:off x="7324188" y="1194727"/>
              <a:ext cx="2101675" cy="2101446"/>
            </a:xfrm>
            <a:custGeom>
              <a:avLst/>
              <a:gdLst>
                <a:gd name="f0" fmla="val 10800000"/>
                <a:gd name="f1" fmla="val 5400000"/>
                <a:gd name="f2" fmla="val 180"/>
                <a:gd name="f3" fmla="val w"/>
                <a:gd name="f4" fmla="val h"/>
                <a:gd name="f5" fmla="val 0"/>
                <a:gd name="f6" fmla="val 2101673"/>
                <a:gd name="f7" fmla="val 2101449"/>
                <a:gd name="f8" fmla="val 1050725"/>
                <a:gd name="f9" fmla="val 470426"/>
                <a:gd name="f10" fmla="val 470476"/>
                <a:gd name="f11" fmla="val 1050837"/>
                <a:gd name="f12" fmla="val 1631198"/>
                <a:gd name="f13" fmla="val 2101674"/>
                <a:gd name="f14" fmla="val 1631024"/>
                <a:gd name="f15" fmla="val 2101450"/>
                <a:gd name="f16" fmla="+- 0 0 -90"/>
                <a:gd name="f17" fmla="*/ f3 1 2101673"/>
                <a:gd name="f18" fmla="*/ f4 1 2101449"/>
                <a:gd name="f19" fmla="val f5"/>
                <a:gd name="f20" fmla="val f6"/>
                <a:gd name="f21" fmla="val f7"/>
                <a:gd name="f22" fmla="*/ f16 f0 1"/>
                <a:gd name="f23" fmla="+- f21 0 f19"/>
                <a:gd name="f24" fmla="+- f20 0 f19"/>
                <a:gd name="f25" fmla="*/ f22 1 f2"/>
                <a:gd name="f26" fmla="*/ f24 1 2101673"/>
                <a:gd name="f27" fmla="*/ f23 1 2101449"/>
                <a:gd name="f28" fmla="*/ 0 f24 1"/>
                <a:gd name="f29" fmla="*/ 1050725 f23 1"/>
                <a:gd name="f30" fmla="*/ 1050837 f24 1"/>
                <a:gd name="f31" fmla="*/ 0 f23 1"/>
                <a:gd name="f32" fmla="*/ 2101674 f24 1"/>
                <a:gd name="f33" fmla="*/ 2101450 f23 1"/>
                <a:gd name="f34" fmla="+- f25 0 f1"/>
                <a:gd name="f35" fmla="*/ f28 1 2101673"/>
                <a:gd name="f36" fmla="*/ f29 1 2101449"/>
                <a:gd name="f37" fmla="*/ f30 1 2101673"/>
                <a:gd name="f38" fmla="*/ f31 1 2101449"/>
                <a:gd name="f39" fmla="*/ f32 1 2101673"/>
                <a:gd name="f40" fmla="*/ f33 1 2101449"/>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101673" h="2101449">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90000"/>
              </a:srgbClr>
            </a:solidFill>
            <a:ln w="19046" cap="flat">
              <a:solidFill>
                <a:srgbClr val="179D76"/>
              </a:solidFill>
              <a:prstDash val="solid"/>
              <a:miter/>
            </a:ln>
          </p:spPr>
          <p:txBody>
            <a:bodyPr vert="horz" wrap="square" lIns="318229" tIns="318046" rIns="318229" bIns="31804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In 2024, 4.6 million older adults lived alone, up from 3.5 million in 2014 (ONS, 2024).</a:t>
              </a:r>
            </a:p>
          </p:txBody>
        </p:sp>
        <p:sp>
          <p:nvSpPr>
            <p:cNvPr id="15" name="Free-form: Shape 14">
              <a:extLst>
                <a:ext uri="{FF2B5EF4-FFF2-40B4-BE49-F238E27FC236}">
                  <a16:creationId xmlns:a16="http://schemas.microsoft.com/office/drawing/2014/main" id="{2B3A1AE3-72A4-C97F-14C3-7C187347AE50}"/>
                </a:ext>
              </a:extLst>
            </p:cNvPr>
            <p:cNvSpPr/>
            <p:nvPr/>
          </p:nvSpPr>
          <p:spPr>
            <a:xfrm rot="2700006">
              <a:off x="4925512" y="1122378"/>
              <a:ext cx="2245738" cy="2245738"/>
            </a:xfrm>
            <a:custGeom>
              <a:avLst>
                <a:gd name="f10" fmla="val 100000"/>
              </a:avLst>
              <a:gdLst>
                <a:gd name="f1" fmla="val 10800000"/>
                <a:gd name="f2" fmla="val 5400000"/>
                <a:gd name="f3" fmla="val 180"/>
                <a:gd name="f4" fmla="val w"/>
                <a:gd name="f5" fmla="val h"/>
                <a:gd name="f6" fmla="val ss"/>
                <a:gd name="f7" fmla="val 0"/>
                <a:gd name="f8" fmla="*/ 5419351 1 1725033"/>
                <a:gd name="f9" fmla="sqrt 2"/>
                <a:gd name="f10" fmla="val 100000"/>
                <a:gd name="f11" fmla="+- 0 0 -180"/>
                <a:gd name="f12" fmla="+- 0 0 -360"/>
                <a:gd name="f13" fmla="abs f4"/>
                <a:gd name="f14" fmla="abs f5"/>
                <a:gd name="f15" fmla="abs f6"/>
                <a:gd name="f16" fmla="val f7"/>
                <a:gd name="f17" fmla="val f10"/>
                <a:gd name="f18" fmla="+- 2700000 f2 0"/>
                <a:gd name="f19" fmla="*/ f11 f1 1"/>
                <a:gd name="f20" fmla="*/ f12 f1 1"/>
                <a:gd name="f21" fmla="?: f13 f4 1"/>
                <a:gd name="f22" fmla="?: f14 f5 1"/>
                <a:gd name="f23" fmla="?: f15 f6 1"/>
                <a:gd name="f24" fmla="*/ f18 f8 1"/>
                <a:gd name="f25" fmla="*/ f19 1 f3"/>
                <a:gd name="f26" fmla="*/ f20 1 f3"/>
                <a:gd name="f27" fmla="*/ f21 1 21600"/>
                <a:gd name="f28" fmla="*/ f22 1 21600"/>
                <a:gd name="f29" fmla="*/ 21600 f21 1"/>
                <a:gd name="f30" fmla="*/ 21600 f22 1"/>
                <a:gd name="f31" fmla="*/ f24 1 f1"/>
                <a:gd name="f32" fmla="+- f25 0 f2"/>
                <a:gd name="f33" fmla="+- f26 0 f2"/>
                <a:gd name="f34" fmla="min f28 f27"/>
                <a:gd name="f35" fmla="*/ f29 1 f23"/>
                <a:gd name="f36" fmla="*/ f30 1 f23"/>
                <a:gd name="f37" fmla="+- 0 0 f31"/>
                <a:gd name="f38" fmla="val f35"/>
                <a:gd name="f39" fmla="val f36"/>
                <a:gd name="f40" fmla="+- 0 0 f37"/>
                <a:gd name="f41" fmla="*/ f16 f34 1"/>
                <a:gd name="f42" fmla="+- f39 0 f16"/>
                <a:gd name="f43" fmla="+- f38 0 f16"/>
                <a:gd name="f44" fmla="*/ f40 f1 1"/>
                <a:gd name="f45" fmla="*/ f38 f34 1"/>
                <a:gd name="f46" fmla="*/ f42 1 2"/>
                <a:gd name="f47" fmla="*/ f43 1 2"/>
                <a:gd name="f48" fmla="*/ f44 1 f8"/>
                <a:gd name="f49" fmla="+- f16 f46 0"/>
                <a:gd name="f50" fmla="+- f16 f47 0"/>
                <a:gd name="f51" fmla="*/ f47 f9 1"/>
                <a:gd name="f52" fmla="*/ f46 f9 1"/>
                <a:gd name="f53" fmla="+- f48 0 f2"/>
                <a:gd name="f54" fmla="*/ f47 f34 1"/>
                <a:gd name="f55" fmla="*/ f46 f34 1"/>
                <a:gd name="f56" fmla="*/ f51 f17 1"/>
                <a:gd name="f57" fmla="*/ f52 f17 1"/>
                <a:gd name="f58" fmla="cos 1 f53"/>
                <a:gd name="f59" fmla="sin 1 f53"/>
                <a:gd name="f60" fmla="*/ f49 f34 1"/>
                <a:gd name="f61" fmla="*/ f56 1 100000"/>
                <a:gd name="f62" fmla="*/ f57 1 100000"/>
                <a:gd name="f63" fmla="+- 0 0 f58"/>
                <a:gd name="f64" fmla="+- 0 0 f59"/>
                <a:gd name="f65" fmla="+- 0 0 f63"/>
                <a:gd name="f66" fmla="+- 0 0 f64"/>
                <a:gd name="f67" fmla="*/ f65 f61 1"/>
                <a:gd name="f68" fmla="*/ f66 f62 1"/>
                <a:gd name="f69" fmla="*/ f65 f47 1"/>
                <a:gd name="f70" fmla="*/ f66 f46 1"/>
                <a:gd name="f71" fmla="+- f50 f67 0"/>
                <a:gd name="f72" fmla="+- f49 0 f68"/>
                <a:gd name="f73" fmla="+- f50 0 f69"/>
                <a:gd name="f74" fmla="+- f50 f69 0"/>
                <a:gd name="f75" fmla="+- f49 0 f70"/>
                <a:gd name="f76" fmla="+- f49 f70 0"/>
                <a:gd name="f77" fmla="+- f50 f71 0"/>
                <a:gd name="f78" fmla="+- f49 f72 0"/>
                <a:gd name="f79" fmla="*/ f73 f34 1"/>
                <a:gd name="f80" fmla="*/ f75 f34 1"/>
                <a:gd name="f81" fmla="*/ f74 f34 1"/>
                <a:gd name="f82" fmla="*/ f76 f34 1"/>
                <a:gd name="f83" fmla="*/ f71 f34 1"/>
                <a:gd name="f84" fmla="*/ f72 f34 1"/>
                <a:gd name="f85" fmla="*/ f77 1 2"/>
                <a:gd name="f86" fmla="*/ f78 1 2"/>
                <a:gd name="f87" fmla="*/ f85 f34 1"/>
                <a:gd name="f88" fmla="*/ f86 f34 1"/>
              </a:gdLst>
              <a:ahLst/>
              <a:cxnLst>
                <a:cxn ang="3cd4">
                  <a:pos x="hc" y="t"/>
                </a:cxn>
                <a:cxn ang="0">
                  <a:pos x="r" y="vc"/>
                </a:cxn>
                <a:cxn ang="cd4">
                  <a:pos x="hc" y="b"/>
                </a:cxn>
                <a:cxn ang="cd2">
                  <a:pos x="l" y="vc"/>
                </a:cxn>
                <a:cxn ang="f32">
                  <a:pos x="f81" y="f82"/>
                </a:cxn>
                <a:cxn ang="f32">
                  <a:pos x="f79" y="f82"/>
                </a:cxn>
                <a:cxn ang="f33">
                  <a:pos x="f79" y="f80"/>
                </a:cxn>
                <a:cxn ang="f33">
                  <a:pos x="f83" y="f84"/>
                </a:cxn>
              </a:cxnLst>
              <a:rect l="f79" t="f80" r="f81" b="f82"/>
              <a:pathLst>
                <a:path>
                  <a:moveTo>
                    <a:pt x="f41" y="f60"/>
                  </a:moveTo>
                  <a:arcTo wR="f54" hR="f55" stAng="f1" swAng="f2"/>
                  <a:quadBezTo>
                    <a:pt x="f87" y="f41"/>
                    <a:pt x="f83" y="f84"/>
                  </a:quadBezTo>
                  <a:quadBezTo>
                    <a:pt x="f45" y="f88"/>
                    <a:pt x="f45" y="f60"/>
                  </a:quadBezTo>
                  <a:arcTo wR="f54" hR="f55" stAng="f7" swAng="f1"/>
                  <a:close/>
                </a:path>
              </a:pathLst>
            </a:custGeom>
            <a:solidFill>
              <a:srgbClr val="0F9ED5"/>
            </a:solidFill>
            <a:ln w="19046" cap="flat">
              <a:solidFill>
                <a:srgbClr val="FFFFFF"/>
              </a:solidFill>
              <a:prstDash val="solid"/>
              <a:miter/>
            </a:ln>
          </p:spPr>
          <p:txBody>
            <a:bodyPr lIns="0" tIns="0" rIns="0" bIns="0"/>
            <a:lstStyle/>
            <a:p>
              <a:endParaRPr lang="en-GB"/>
            </a:p>
          </p:txBody>
        </p:sp>
        <p:sp>
          <p:nvSpPr>
            <p:cNvPr id="16" name="Free-form: Shape 15">
              <a:extLst>
                <a:ext uri="{FF2B5EF4-FFF2-40B4-BE49-F238E27FC236}">
                  <a16:creationId xmlns:a16="http://schemas.microsoft.com/office/drawing/2014/main" id="{56418775-2B98-97A6-EA4C-E46D6694B55F}"/>
                </a:ext>
              </a:extLst>
            </p:cNvPr>
            <p:cNvSpPr/>
            <p:nvPr/>
          </p:nvSpPr>
          <p:spPr>
            <a:xfrm>
              <a:off x="4997543" y="1194727"/>
              <a:ext cx="2101675" cy="2101446"/>
            </a:xfrm>
            <a:custGeom>
              <a:avLst/>
              <a:gdLst>
                <a:gd name="f0" fmla="val 10800000"/>
                <a:gd name="f1" fmla="val 5400000"/>
                <a:gd name="f2" fmla="val 180"/>
                <a:gd name="f3" fmla="val w"/>
                <a:gd name="f4" fmla="val h"/>
                <a:gd name="f5" fmla="val 0"/>
                <a:gd name="f6" fmla="val 2101673"/>
                <a:gd name="f7" fmla="val 2101449"/>
                <a:gd name="f8" fmla="val 1050725"/>
                <a:gd name="f9" fmla="val 470426"/>
                <a:gd name="f10" fmla="val 470476"/>
                <a:gd name="f11" fmla="val 1050837"/>
                <a:gd name="f12" fmla="val 1631198"/>
                <a:gd name="f13" fmla="val 2101674"/>
                <a:gd name="f14" fmla="val 1631024"/>
                <a:gd name="f15" fmla="val 2101450"/>
                <a:gd name="f16" fmla="+- 0 0 -90"/>
                <a:gd name="f17" fmla="*/ f3 1 2101673"/>
                <a:gd name="f18" fmla="*/ f4 1 2101449"/>
                <a:gd name="f19" fmla="val f5"/>
                <a:gd name="f20" fmla="val f6"/>
                <a:gd name="f21" fmla="val f7"/>
                <a:gd name="f22" fmla="*/ f16 f0 1"/>
                <a:gd name="f23" fmla="+- f21 0 f19"/>
                <a:gd name="f24" fmla="+- f20 0 f19"/>
                <a:gd name="f25" fmla="*/ f22 1 f2"/>
                <a:gd name="f26" fmla="*/ f24 1 2101673"/>
                <a:gd name="f27" fmla="*/ f23 1 2101449"/>
                <a:gd name="f28" fmla="*/ 0 f24 1"/>
                <a:gd name="f29" fmla="*/ 1050725 f23 1"/>
                <a:gd name="f30" fmla="*/ 1050837 f24 1"/>
                <a:gd name="f31" fmla="*/ 0 f23 1"/>
                <a:gd name="f32" fmla="*/ 2101674 f24 1"/>
                <a:gd name="f33" fmla="*/ 2101450 f23 1"/>
                <a:gd name="f34" fmla="+- f25 0 f1"/>
                <a:gd name="f35" fmla="*/ f28 1 2101673"/>
                <a:gd name="f36" fmla="*/ f29 1 2101449"/>
                <a:gd name="f37" fmla="*/ f30 1 2101673"/>
                <a:gd name="f38" fmla="*/ f31 1 2101449"/>
                <a:gd name="f39" fmla="*/ f32 1 2101673"/>
                <a:gd name="f40" fmla="*/ f33 1 2101449"/>
                <a:gd name="f41" fmla="*/ f19 1 f26"/>
                <a:gd name="f42" fmla="*/ f20 1 f26"/>
                <a:gd name="f43" fmla="*/ f19 1 f27"/>
                <a:gd name="f44" fmla="*/ f21 1 f27"/>
                <a:gd name="f45" fmla="*/ f35 1 f26"/>
                <a:gd name="f46" fmla="*/ f36 1 f27"/>
                <a:gd name="f47" fmla="*/ f37 1 f26"/>
                <a:gd name="f48" fmla="*/ f38 1 f27"/>
                <a:gd name="f49" fmla="*/ f39 1 f26"/>
                <a:gd name="f50" fmla="*/ f40 1 f27"/>
                <a:gd name="f51" fmla="*/ f41 f17 1"/>
                <a:gd name="f52" fmla="*/ f42 f17 1"/>
                <a:gd name="f53" fmla="*/ f44 f18 1"/>
                <a:gd name="f54" fmla="*/ f43 f18 1"/>
                <a:gd name="f55" fmla="*/ f45 f17 1"/>
                <a:gd name="f56" fmla="*/ f46 f18 1"/>
                <a:gd name="f57" fmla="*/ f47 f17 1"/>
                <a:gd name="f58" fmla="*/ f48 f18 1"/>
                <a:gd name="f59" fmla="*/ f49 f17 1"/>
                <a:gd name="f60" fmla="*/ f50 f18 1"/>
              </a:gdLst>
              <a:ahLst/>
              <a:cxnLst>
                <a:cxn ang="3cd4">
                  <a:pos x="hc" y="t"/>
                </a:cxn>
                <a:cxn ang="0">
                  <a:pos x="r" y="vc"/>
                </a:cxn>
                <a:cxn ang="cd4">
                  <a:pos x="hc" y="b"/>
                </a:cxn>
                <a:cxn ang="cd2">
                  <a:pos x="l" y="vc"/>
                </a:cxn>
                <a:cxn ang="f34">
                  <a:pos x="f55" y="f56"/>
                </a:cxn>
                <a:cxn ang="f34">
                  <a:pos x="f57" y="f58"/>
                </a:cxn>
                <a:cxn ang="f34">
                  <a:pos x="f59" y="f56"/>
                </a:cxn>
                <a:cxn ang="f34">
                  <a:pos x="f57" y="f60"/>
                </a:cxn>
                <a:cxn ang="f34">
                  <a:pos x="f55" y="f56"/>
                </a:cxn>
              </a:cxnLst>
              <a:rect l="f51" t="f54" r="f52" b="f53"/>
              <a:pathLst>
                <a:path w="2101673" h="2101449">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90000"/>
              </a:srgbClr>
            </a:solidFill>
            <a:ln w="19046" cap="flat">
              <a:solidFill>
                <a:srgbClr val="0F9ED5"/>
              </a:solidFill>
              <a:prstDash val="solid"/>
              <a:miter/>
            </a:ln>
          </p:spPr>
          <p:txBody>
            <a:bodyPr vert="horz" wrap="square" lIns="318229" tIns="318046" rIns="318229" bIns="31804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Increase in solo households is mainly due to growth in the 65+ age group</a:t>
              </a:r>
            </a:p>
          </p:txBody>
        </p:sp>
      </p:grpSp>
      <p:grpSp>
        <p:nvGrpSpPr>
          <p:cNvPr id="17" name="Diagram 8">
            <a:extLst>
              <a:ext uri="{FF2B5EF4-FFF2-40B4-BE49-F238E27FC236}">
                <a16:creationId xmlns:a16="http://schemas.microsoft.com/office/drawing/2014/main" id="{865890CC-9493-90E8-734A-83E25865EEA2}"/>
              </a:ext>
            </a:extLst>
          </p:cNvPr>
          <p:cNvGrpSpPr/>
          <p:nvPr/>
        </p:nvGrpSpPr>
        <p:grpSpPr>
          <a:xfrm>
            <a:off x="4747253" y="3724369"/>
            <a:ext cx="3690180" cy="2833130"/>
            <a:chOff x="4747253" y="3724369"/>
            <a:chExt cx="3690180" cy="2833130"/>
          </a:xfrm>
        </p:grpSpPr>
        <p:sp>
          <p:nvSpPr>
            <p:cNvPr id="18" name="Free-form: Shape 17">
              <a:extLst>
                <a:ext uri="{FF2B5EF4-FFF2-40B4-BE49-F238E27FC236}">
                  <a16:creationId xmlns:a16="http://schemas.microsoft.com/office/drawing/2014/main" id="{4E752A72-0313-C76C-BBA2-E83F47D7EFE3}"/>
                </a:ext>
              </a:extLst>
            </p:cNvPr>
            <p:cNvSpPr/>
            <p:nvPr/>
          </p:nvSpPr>
          <p:spPr>
            <a:xfrm>
              <a:off x="4747253" y="3724369"/>
              <a:ext cx="1219096" cy="1359904"/>
            </a:xfrm>
            <a:custGeom>
              <a:avLst>
                <a:gd name="f0" fmla="val 9682"/>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196B24"/>
            </a:solidFill>
            <a:ln w="19046" cap="flat">
              <a:solidFill>
                <a:srgbClr val="FFFFFF"/>
              </a:solidFill>
              <a:prstDash val="solid"/>
              <a:miter/>
            </a:ln>
          </p:spPr>
          <p:txBody>
            <a:bodyPr lIns="0" tIns="0" rIns="0" bIns="0"/>
            <a:lstStyle/>
            <a:p>
              <a:endParaRPr lang="en-GB"/>
            </a:p>
          </p:txBody>
        </p:sp>
        <p:sp>
          <p:nvSpPr>
            <p:cNvPr id="19" name="Free-form: Shape 18">
              <a:extLst>
                <a:ext uri="{FF2B5EF4-FFF2-40B4-BE49-F238E27FC236}">
                  <a16:creationId xmlns:a16="http://schemas.microsoft.com/office/drawing/2014/main" id="{8E6849A9-13B9-550D-6EBC-58C0A25A35A4}"/>
                </a:ext>
              </a:extLst>
            </p:cNvPr>
            <p:cNvSpPr/>
            <p:nvPr/>
          </p:nvSpPr>
          <p:spPr>
            <a:xfrm>
              <a:off x="6002926" y="3724369"/>
              <a:ext cx="2068775" cy="1359904"/>
            </a:xfrm>
            <a:custGeom>
              <a:avLst/>
              <a:gdLst>
                <a:gd name="f0" fmla="val 10800000"/>
                <a:gd name="f1" fmla="val 5400000"/>
                <a:gd name="f2" fmla="val 180"/>
                <a:gd name="f3" fmla="val w"/>
                <a:gd name="f4" fmla="val h"/>
                <a:gd name="f5" fmla="val 0"/>
                <a:gd name="f6" fmla="val 2068775"/>
                <a:gd name="f7" fmla="val 1359907"/>
                <a:gd name="f8" fmla="+- 0 0 -90"/>
                <a:gd name="f9" fmla="*/ f3 1 2068775"/>
                <a:gd name="f10" fmla="*/ f4 1 1359907"/>
                <a:gd name="f11" fmla="val f5"/>
                <a:gd name="f12" fmla="val f6"/>
                <a:gd name="f13" fmla="val f7"/>
                <a:gd name="f14" fmla="*/ f8 f0 1"/>
                <a:gd name="f15" fmla="+- f13 0 f11"/>
                <a:gd name="f16" fmla="+- f12 0 f11"/>
                <a:gd name="f17" fmla="*/ f14 1 f2"/>
                <a:gd name="f18" fmla="*/ f16 1 2068775"/>
                <a:gd name="f19" fmla="*/ f15 1 1359907"/>
                <a:gd name="f20" fmla="*/ 0 f16 1"/>
                <a:gd name="f21" fmla="*/ 0 f15 1"/>
                <a:gd name="f22" fmla="*/ 2068775 f16 1"/>
                <a:gd name="f23" fmla="*/ 1359907 f15 1"/>
                <a:gd name="f24" fmla="+- f17 0 f1"/>
                <a:gd name="f25" fmla="*/ f20 1 2068775"/>
                <a:gd name="f26" fmla="*/ f21 1 1359907"/>
                <a:gd name="f27" fmla="*/ f22 1 2068775"/>
                <a:gd name="f28" fmla="*/ f23 1 1359907"/>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068775" h="1359907">
                  <a:moveTo>
                    <a:pt x="f5" y="f5"/>
                  </a:moveTo>
                  <a:lnTo>
                    <a:pt x="f6" y="f5"/>
                  </a:lnTo>
                  <a:lnTo>
                    <a:pt x="f6" y="f7"/>
                  </a:lnTo>
                  <a:lnTo>
                    <a:pt x="f5" y="f7"/>
                  </a:lnTo>
                  <a:lnTo>
                    <a:pt x="f5" y="f5"/>
                  </a:lnTo>
                  <a:close/>
                </a:path>
              </a:pathLst>
            </a:custGeom>
            <a:noFill/>
            <a:ln cap="flat">
              <a:noFill/>
              <a:prstDash val="solid"/>
            </a:ln>
          </p:spPr>
          <p:txBody>
            <a:bodyPr vert="horz" wrap="square" lIns="149348" tIns="0" rIns="149348" bIns="149348"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000000"/>
                  </a:solidFill>
                  <a:uFillTx/>
                  <a:latin typeface="Aptos"/>
                </a:rPr>
                <a:t>41% of women aged 65+ live alone (ONS, 2024).</a:t>
              </a:r>
            </a:p>
          </p:txBody>
        </p:sp>
        <p:sp>
          <p:nvSpPr>
            <p:cNvPr id="20" name="Free-form: Shape 19">
              <a:extLst>
                <a:ext uri="{FF2B5EF4-FFF2-40B4-BE49-F238E27FC236}">
                  <a16:creationId xmlns:a16="http://schemas.microsoft.com/office/drawing/2014/main" id="{DDFD63EC-9A47-BE90-976B-6B686B1970E4}"/>
                </a:ext>
              </a:extLst>
            </p:cNvPr>
            <p:cNvSpPr/>
            <p:nvPr/>
          </p:nvSpPr>
          <p:spPr>
            <a:xfrm>
              <a:off x="5112986" y="5197595"/>
              <a:ext cx="1219096" cy="1359904"/>
            </a:xfrm>
            <a:custGeom>
              <a:avLst>
                <a:gd name="f0" fmla="val 1191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0F9ED5"/>
            </a:solidFill>
            <a:ln w="19046" cap="flat">
              <a:solidFill>
                <a:srgbClr val="FFFFFF"/>
              </a:solidFill>
              <a:prstDash val="solid"/>
              <a:miter/>
            </a:ln>
          </p:spPr>
          <p:txBody>
            <a:bodyPr lIns="0" tIns="0" rIns="0" bIns="0"/>
            <a:lstStyle/>
            <a:p>
              <a:endParaRPr lang="en-GB"/>
            </a:p>
          </p:txBody>
        </p:sp>
        <p:sp>
          <p:nvSpPr>
            <p:cNvPr id="21" name="Free-form: Shape 20">
              <a:extLst>
                <a:ext uri="{FF2B5EF4-FFF2-40B4-BE49-F238E27FC236}">
                  <a16:creationId xmlns:a16="http://schemas.microsoft.com/office/drawing/2014/main" id="{6D455191-E35F-E92C-E52F-A3FB53645336}"/>
                </a:ext>
              </a:extLst>
            </p:cNvPr>
            <p:cNvSpPr/>
            <p:nvPr/>
          </p:nvSpPr>
          <p:spPr>
            <a:xfrm>
              <a:off x="6368658" y="5197595"/>
              <a:ext cx="2068775" cy="1359904"/>
            </a:xfrm>
            <a:custGeom>
              <a:avLst/>
              <a:gdLst>
                <a:gd name="f0" fmla="val 10800000"/>
                <a:gd name="f1" fmla="val 5400000"/>
                <a:gd name="f2" fmla="val 180"/>
                <a:gd name="f3" fmla="val w"/>
                <a:gd name="f4" fmla="val h"/>
                <a:gd name="f5" fmla="val 0"/>
                <a:gd name="f6" fmla="val 2068775"/>
                <a:gd name="f7" fmla="val 1359907"/>
                <a:gd name="f8" fmla="+- 0 0 -90"/>
                <a:gd name="f9" fmla="*/ f3 1 2068775"/>
                <a:gd name="f10" fmla="*/ f4 1 1359907"/>
                <a:gd name="f11" fmla="val f5"/>
                <a:gd name="f12" fmla="val f6"/>
                <a:gd name="f13" fmla="val f7"/>
                <a:gd name="f14" fmla="*/ f8 f0 1"/>
                <a:gd name="f15" fmla="+- f13 0 f11"/>
                <a:gd name="f16" fmla="+- f12 0 f11"/>
                <a:gd name="f17" fmla="*/ f14 1 f2"/>
                <a:gd name="f18" fmla="*/ f16 1 2068775"/>
                <a:gd name="f19" fmla="*/ f15 1 1359907"/>
                <a:gd name="f20" fmla="*/ 0 f16 1"/>
                <a:gd name="f21" fmla="*/ 0 f15 1"/>
                <a:gd name="f22" fmla="*/ 2068775 f16 1"/>
                <a:gd name="f23" fmla="*/ 1359907 f15 1"/>
                <a:gd name="f24" fmla="+- f17 0 f1"/>
                <a:gd name="f25" fmla="*/ f20 1 2068775"/>
                <a:gd name="f26" fmla="*/ f21 1 1359907"/>
                <a:gd name="f27" fmla="*/ f22 1 2068775"/>
                <a:gd name="f28" fmla="*/ f23 1 1359907"/>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068775" h="1359907">
                  <a:moveTo>
                    <a:pt x="f5" y="f5"/>
                  </a:moveTo>
                  <a:lnTo>
                    <a:pt x="f6" y="f5"/>
                  </a:lnTo>
                  <a:lnTo>
                    <a:pt x="f6" y="f7"/>
                  </a:lnTo>
                  <a:lnTo>
                    <a:pt x="f5" y="f7"/>
                  </a:lnTo>
                  <a:lnTo>
                    <a:pt x="f5" y="f5"/>
                  </a:lnTo>
                  <a:close/>
                </a:path>
              </a:pathLst>
            </a:custGeom>
            <a:noFill/>
            <a:ln cap="flat">
              <a:noFill/>
              <a:prstDash val="solid"/>
            </a:ln>
          </p:spPr>
          <p:txBody>
            <a:bodyPr vert="horz" wrap="square" lIns="149348" tIns="0" rIns="149348" bIns="149348" anchor="ctr"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27% of men aged 65+ live alone (ONS, 2024).</a:t>
              </a:r>
            </a:p>
          </p:txBody>
        </p:sp>
      </p:grpSp>
      <p:sp>
        <p:nvSpPr>
          <p:cNvPr id="22" name="Rectangle: Rounded Corners 9">
            <a:extLst>
              <a:ext uri="{FF2B5EF4-FFF2-40B4-BE49-F238E27FC236}">
                <a16:creationId xmlns:a16="http://schemas.microsoft.com/office/drawing/2014/main" id="{61B1FD59-5A38-C417-C8EA-E01632C0D0DC}"/>
              </a:ext>
            </a:extLst>
          </p:cNvPr>
          <p:cNvSpPr/>
          <p:nvPr/>
        </p:nvSpPr>
        <p:spPr>
          <a:xfrm>
            <a:off x="8664314" y="3724369"/>
            <a:ext cx="3355546" cy="283314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Aptos"/>
              </a:rPr>
              <a:t>Ageing in Place Census 2021 shows many older adults continue to live independently despite disability or declining health (ONS, 2023). Demonstrate a strong preference for ageing in place rather than moving into residential care.</a:t>
            </a:r>
          </a:p>
        </p:txBody>
      </p:sp>
      <p:pic>
        <p:nvPicPr>
          <p:cNvPr id="119" name="Audio 118">
            <a:hlinkClick r:id="" action="ppaction://media"/>
            <a:extLst>
              <a:ext uri="{FF2B5EF4-FFF2-40B4-BE49-F238E27FC236}">
                <a16:creationId xmlns:a16="http://schemas.microsoft.com/office/drawing/2014/main" id="{4CDD723F-EDB7-A88E-8F61-4F58FF9FC5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4817"/>
    </mc:Choice>
    <mc:Fallback xmlns="">
      <p:transition spd="slow" advTm="74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AE4-328D-546F-C81D-4B4303597B1D}"/>
              </a:ext>
            </a:extLst>
          </p:cNvPr>
          <p:cNvSpPr txBox="1">
            <a:spLocks noGrp="1"/>
          </p:cNvSpPr>
          <p:nvPr>
            <p:ph type="title"/>
          </p:nvPr>
        </p:nvSpPr>
        <p:spPr>
          <a:xfrm>
            <a:off x="1012249" y="113769"/>
            <a:ext cx="10515600" cy="1325559"/>
          </a:xfrm>
        </p:spPr>
        <p:txBody>
          <a:bodyPr anchorCtr="1"/>
          <a:lstStyle/>
          <a:p>
            <a:pPr lvl="0" algn="ctr"/>
            <a:r>
              <a:rPr lang="en-GB" b="1" u="sng">
                <a:solidFill>
                  <a:srgbClr val="0B3041"/>
                </a:solidFill>
              </a:rPr>
              <a:t>Policy Support for Independent living </a:t>
            </a:r>
          </a:p>
        </p:txBody>
      </p:sp>
      <p:grpSp>
        <p:nvGrpSpPr>
          <p:cNvPr id="3" name="Diagram 11">
            <a:extLst>
              <a:ext uri="{FF2B5EF4-FFF2-40B4-BE49-F238E27FC236}">
                <a16:creationId xmlns:a16="http://schemas.microsoft.com/office/drawing/2014/main" id="{F37D885C-D961-3254-C5E6-D3586D1DC191}"/>
              </a:ext>
            </a:extLst>
          </p:cNvPr>
          <p:cNvGrpSpPr/>
          <p:nvPr/>
        </p:nvGrpSpPr>
        <p:grpSpPr>
          <a:xfrm>
            <a:off x="1747226" y="1496187"/>
            <a:ext cx="9045646" cy="5304963"/>
            <a:chOff x="1747226" y="1496187"/>
            <a:chExt cx="9045646" cy="5304963"/>
          </a:xfrm>
        </p:grpSpPr>
        <p:sp>
          <p:nvSpPr>
            <p:cNvPr id="4" name="Free-form: Shape 3">
              <a:extLst>
                <a:ext uri="{FF2B5EF4-FFF2-40B4-BE49-F238E27FC236}">
                  <a16:creationId xmlns:a16="http://schemas.microsoft.com/office/drawing/2014/main" id="{37BC8F1F-5574-B368-C088-F9CF931F7C29}"/>
                </a:ext>
              </a:extLst>
            </p:cNvPr>
            <p:cNvSpPr/>
            <p:nvPr/>
          </p:nvSpPr>
          <p:spPr>
            <a:xfrm>
              <a:off x="1747226" y="1496187"/>
              <a:ext cx="4226932" cy="1376866"/>
            </a:xfrm>
            <a:custGeom>
              <a:avLst/>
              <a:gdLst>
                <a:gd name="f0" fmla="val 10800000"/>
                <a:gd name="f1" fmla="val 5400000"/>
                <a:gd name="f2" fmla="val 180"/>
                <a:gd name="f3" fmla="val w"/>
                <a:gd name="f4" fmla="val h"/>
                <a:gd name="f5" fmla="val 0"/>
                <a:gd name="f6" fmla="val 4226935"/>
                <a:gd name="f7" fmla="val 1376870"/>
                <a:gd name="f8" fmla="+- 0 0 -90"/>
                <a:gd name="f9" fmla="*/ f3 1 4226935"/>
                <a:gd name="f10" fmla="*/ f4 1 1376870"/>
                <a:gd name="f11" fmla="val f5"/>
                <a:gd name="f12" fmla="val f6"/>
                <a:gd name="f13" fmla="val f7"/>
                <a:gd name="f14" fmla="*/ f8 f0 1"/>
                <a:gd name="f15" fmla="+- f13 0 f11"/>
                <a:gd name="f16" fmla="+- f12 0 f11"/>
                <a:gd name="f17" fmla="*/ f14 1 f2"/>
                <a:gd name="f18" fmla="*/ f16 1 4226935"/>
                <a:gd name="f19" fmla="*/ f15 1 1376870"/>
                <a:gd name="f20" fmla="*/ 0 f16 1"/>
                <a:gd name="f21" fmla="*/ 0 f15 1"/>
                <a:gd name="f22" fmla="*/ 4226935 f16 1"/>
                <a:gd name="f23" fmla="*/ 1376870 f15 1"/>
                <a:gd name="f24" fmla="+- f17 0 f1"/>
                <a:gd name="f25" fmla="*/ f20 1 4226935"/>
                <a:gd name="f26" fmla="*/ f21 1 1376870"/>
                <a:gd name="f27" fmla="*/ f22 1 4226935"/>
                <a:gd name="f28" fmla="*/ f23 1 137687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1376870">
                  <a:moveTo>
                    <a:pt x="f5" y="f5"/>
                  </a:moveTo>
                  <a:lnTo>
                    <a:pt x="f6" y="f5"/>
                  </a:lnTo>
                  <a:lnTo>
                    <a:pt x="f6" y="f7"/>
                  </a:lnTo>
                  <a:lnTo>
                    <a:pt x="f5" y="f7"/>
                  </a:lnTo>
                  <a:lnTo>
                    <a:pt x="f5" y="f5"/>
                  </a:lnTo>
                  <a:close/>
                </a:path>
              </a:pathLst>
            </a:custGeom>
            <a:solidFill>
              <a:srgbClr val="196B24"/>
            </a:solidFill>
            <a:ln w="19046" cap="flat">
              <a:solidFill>
                <a:srgbClr val="196B24"/>
              </a:solidFill>
              <a:prstDash val="solid"/>
              <a:miter/>
            </a:ln>
          </p:spPr>
          <p:txBody>
            <a:bodyPr vert="horz" wrap="square" lIns="192024" tIns="109728" rIns="192024" bIns="109728" anchor="ctr"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Aptos"/>
                </a:rPr>
                <a:t>Ageing in place</a:t>
              </a:r>
            </a:p>
          </p:txBody>
        </p:sp>
        <p:sp>
          <p:nvSpPr>
            <p:cNvPr id="5" name="Free-form: Shape 4">
              <a:extLst>
                <a:ext uri="{FF2B5EF4-FFF2-40B4-BE49-F238E27FC236}">
                  <a16:creationId xmlns:a16="http://schemas.microsoft.com/office/drawing/2014/main" id="{BDED5704-90E0-638D-4CD3-78C23413ABE3}"/>
                </a:ext>
              </a:extLst>
            </p:cNvPr>
            <p:cNvSpPr/>
            <p:nvPr/>
          </p:nvSpPr>
          <p:spPr>
            <a:xfrm>
              <a:off x="1747226" y="2738984"/>
              <a:ext cx="4226932" cy="3928097"/>
            </a:xfrm>
            <a:custGeom>
              <a:avLst/>
              <a:gdLst>
                <a:gd name="f0" fmla="val 10800000"/>
                <a:gd name="f1" fmla="val 5400000"/>
                <a:gd name="f2" fmla="val 180"/>
                <a:gd name="f3" fmla="val w"/>
                <a:gd name="f4" fmla="val h"/>
                <a:gd name="f5" fmla="val 0"/>
                <a:gd name="f6" fmla="val 4226935"/>
                <a:gd name="f7" fmla="val 3928094"/>
                <a:gd name="f8" fmla="+- 0 0 -90"/>
                <a:gd name="f9" fmla="*/ f3 1 4226935"/>
                <a:gd name="f10" fmla="*/ f4 1 3928094"/>
                <a:gd name="f11" fmla="val f5"/>
                <a:gd name="f12" fmla="val f6"/>
                <a:gd name="f13" fmla="val f7"/>
                <a:gd name="f14" fmla="*/ f8 f0 1"/>
                <a:gd name="f15" fmla="+- f13 0 f11"/>
                <a:gd name="f16" fmla="+- f12 0 f11"/>
                <a:gd name="f17" fmla="*/ f14 1 f2"/>
                <a:gd name="f18" fmla="*/ f16 1 4226935"/>
                <a:gd name="f19" fmla="*/ f15 1 3928094"/>
                <a:gd name="f20" fmla="*/ 0 f16 1"/>
                <a:gd name="f21" fmla="*/ 0 f15 1"/>
                <a:gd name="f22" fmla="*/ 4226935 f16 1"/>
                <a:gd name="f23" fmla="*/ 3928094 f15 1"/>
                <a:gd name="f24" fmla="+- f17 0 f1"/>
                <a:gd name="f25" fmla="*/ f20 1 4226935"/>
                <a:gd name="f26" fmla="*/ f21 1 3928094"/>
                <a:gd name="f27" fmla="*/ f22 1 4226935"/>
                <a:gd name="f28" fmla="*/ f23 1 392809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3928094">
                  <a:moveTo>
                    <a:pt x="f5" y="f5"/>
                  </a:moveTo>
                  <a:lnTo>
                    <a:pt x="f6" y="f5"/>
                  </a:lnTo>
                  <a:lnTo>
                    <a:pt x="f6" y="f7"/>
                  </a:lnTo>
                  <a:lnTo>
                    <a:pt x="f5" y="f7"/>
                  </a:lnTo>
                  <a:lnTo>
                    <a:pt x="f5" y="f5"/>
                  </a:lnTo>
                  <a:close/>
                </a:path>
              </a:pathLst>
            </a:custGeom>
            <a:solidFill>
              <a:srgbClr val="CCD4CC">
                <a:alpha val="90000"/>
              </a:srgbClr>
            </a:solidFill>
            <a:ln w="19046" cap="flat">
              <a:solidFill>
                <a:srgbClr val="CCD4CC">
                  <a:alpha val="90000"/>
                </a:srgbClr>
              </a:solidFill>
              <a:prstDash val="solid"/>
              <a:miter/>
            </a:ln>
          </p:spPr>
          <p:txBody>
            <a:bodyPr vert="horz" wrap="square" lIns="144018" tIns="144018" rIns="192024" bIns="216027" anchor="t" anchorCtr="0" compatLnSpc="1">
              <a:noAutofit/>
            </a:bodyPr>
            <a:lstStyle/>
            <a:p>
              <a:pPr marL="228600" marR="0" lvl="1" indent="-228600" algn="l" defTabSz="1200150"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700" b="0" i="0" u="none" strike="noStrike" kern="1200" cap="none" spc="0" baseline="0" dirty="0">
                  <a:solidFill>
                    <a:srgbClr val="000000"/>
                  </a:solidFill>
                  <a:uFillTx/>
                  <a:latin typeface="Aptos"/>
                </a:rPr>
                <a:t>Home adaptation,  Social care services Community‑based support (Age UK, n.d.; DHSC, 2025).</a:t>
              </a:r>
            </a:p>
          </p:txBody>
        </p:sp>
        <p:sp>
          <p:nvSpPr>
            <p:cNvPr id="6" name="Free-form: Shape 5">
              <a:extLst>
                <a:ext uri="{FF2B5EF4-FFF2-40B4-BE49-F238E27FC236}">
                  <a16:creationId xmlns:a16="http://schemas.microsoft.com/office/drawing/2014/main" id="{43F4A022-5D68-538B-EF45-BBDAD26629FE}"/>
                </a:ext>
              </a:extLst>
            </p:cNvPr>
            <p:cNvSpPr/>
            <p:nvPr/>
          </p:nvSpPr>
          <p:spPr>
            <a:xfrm>
              <a:off x="6565940" y="1496187"/>
              <a:ext cx="4226932" cy="1376866"/>
            </a:xfrm>
            <a:custGeom>
              <a:avLst/>
              <a:gdLst>
                <a:gd name="f0" fmla="val 10800000"/>
                <a:gd name="f1" fmla="val 5400000"/>
                <a:gd name="f2" fmla="val 180"/>
                <a:gd name="f3" fmla="val w"/>
                <a:gd name="f4" fmla="val h"/>
                <a:gd name="f5" fmla="val 0"/>
                <a:gd name="f6" fmla="val 4226935"/>
                <a:gd name="f7" fmla="val 1376870"/>
                <a:gd name="f8" fmla="+- 0 0 -90"/>
                <a:gd name="f9" fmla="*/ f3 1 4226935"/>
                <a:gd name="f10" fmla="*/ f4 1 1376870"/>
                <a:gd name="f11" fmla="val f5"/>
                <a:gd name="f12" fmla="val f6"/>
                <a:gd name="f13" fmla="val f7"/>
                <a:gd name="f14" fmla="*/ f8 f0 1"/>
                <a:gd name="f15" fmla="+- f13 0 f11"/>
                <a:gd name="f16" fmla="+- f12 0 f11"/>
                <a:gd name="f17" fmla="*/ f14 1 f2"/>
                <a:gd name="f18" fmla="*/ f16 1 4226935"/>
                <a:gd name="f19" fmla="*/ f15 1 1376870"/>
                <a:gd name="f20" fmla="*/ 0 f16 1"/>
                <a:gd name="f21" fmla="*/ 0 f15 1"/>
                <a:gd name="f22" fmla="*/ 4226935 f16 1"/>
                <a:gd name="f23" fmla="*/ 1376870 f15 1"/>
                <a:gd name="f24" fmla="+- f17 0 f1"/>
                <a:gd name="f25" fmla="*/ f20 1 4226935"/>
                <a:gd name="f26" fmla="*/ f21 1 1376870"/>
                <a:gd name="f27" fmla="*/ f22 1 4226935"/>
                <a:gd name="f28" fmla="*/ f23 1 137687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1376870">
                  <a:moveTo>
                    <a:pt x="f5" y="f5"/>
                  </a:moveTo>
                  <a:lnTo>
                    <a:pt x="f6" y="f5"/>
                  </a:lnTo>
                  <a:lnTo>
                    <a:pt x="f6" y="f7"/>
                  </a:lnTo>
                  <a:lnTo>
                    <a:pt x="f5" y="f7"/>
                  </a:lnTo>
                  <a:lnTo>
                    <a:pt x="f5" y="f5"/>
                  </a:lnTo>
                  <a:close/>
                </a:path>
              </a:pathLst>
            </a:custGeom>
            <a:solidFill>
              <a:srgbClr val="0F9ED5"/>
            </a:solidFill>
            <a:ln w="19046" cap="flat">
              <a:solidFill>
                <a:srgbClr val="0F9ED5"/>
              </a:solidFill>
              <a:prstDash val="solid"/>
              <a:miter/>
            </a:ln>
          </p:spPr>
          <p:txBody>
            <a:bodyPr vert="horz" wrap="square" lIns="192024" tIns="109728" rIns="192024" bIns="109728" anchor="ctr" anchorCtr="1" compatLnSpc="1">
              <a:noAutofit/>
            </a:bodyPr>
            <a:lstStyle/>
            <a:p>
              <a:pPr marL="0" marR="0" lvl="0" indent="0" algn="ctr" defTabSz="1200150"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700" b="0" i="0" u="none" strike="noStrike" kern="1200" cap="none" spc="0" baseline="0">
                  <a:solidFill>
                    <a:srgbClr val="FFFFFF"/>
                  </a:solidFill>
                  <a:uFillTx/>
                  <a:latin typeface="Aptos"/>
                </a:rPr>
                <a:t>Healthy Ageing: Applying All Our Health (OHID, 2022) </a:t>
              </a:r>
            </a:p>
          </p:txBody>
        </p:sp>
        <p:sp>
          <p:nvSpPr>
            <p:cNvPr id="7" name="Free-form: Shape 6">
              <a:extLst>
                <a:ext uri="{FF2B5EF4-FFF2-40B4-BE49-F238E27FC236}">
                  <a16:creationId xmlns:a16="http://schemas.microsoft.com/office/drawing/2014/main" id="{FE57855A-A35D-41CB-4090-9F9BF449681F}"/>
                </a:ext>
              </a:extLst>
            </p:cNvPr>
            <p:cNvSpPr/>
            <p:nvPr/>
          </p:nvSpPr>
          <p:spPr>
            <a:xfrm>
              <a:off x="6565940" y="2873053"/>
              <a:ext cx="4226932" cy="3928097"/>
            </a:xfrm>
            <a:custGeom>
              <a:avLst/>
              <a:gdLst>
                <a:gd name="f0" fmla="val 10800000"/>
                <a:gd name="f1" fmla="val 5400000"/>
                <a:gd name="f2" fmla="val 180"/>
                <a:gd name="f3" fmla="val w"/>
                <a:gd name="f4" fmla="val h"/>
                <a:gd name="f5" fmla="val 0"/>
                <a:gd name="f6" fmla="val 4226935"/>
                <a:gd name="f7" fmla="val 3928094"/>
                <a:gd name="f8" fmla="+- 0 0 -90"/>
                <a:gd name="f9" fmla="*/ f3 1 4226935"/>
                <a:gd name="f10" fmla="*/ f4 1 3928094"/>
                <a:gd name="f11" fmla="val f5"/>
                <a:gd name="f12" fmla="val f6"/>
                <a:gd name="f13" fmla="val f7"/>
                <a:gd name="f14" fmla="*/ f8 f0 1"/>
                <a:gd name="f15" fmla="+- f13 0 f11"/>
                <a:gd name="f16" fmla="+- f12 0 f11"/>
                <a:gd name="f17" fmla="*/ f14 1 f2"/>
                <a:gd name="f18" fmla="*/ f16 1 4226935"/>
                <a:gd name="f19" fmla="*/ f15 1 3928094"/>
                <a:gd name="f20" fmla="*/ 0 f16 1"/>
                <a:gd name="f21" fmla="*/ 0 f15 1"/>
                <a:gd name="f22" fmla="*/ 4226935 f16 1"/>
                <a:gd name="f23" fmla="*/ 3928094 f15 1"/>
                <a:gd name="f24" fmla="+- f17 0 f1"/>
                <a:gd name="f25" fmla="*/ f20 1 4226935"/>
                <a:gd name="f26" fmla="*/ f21 1 3928094"/>
                <a:gd name="f27" fmla="*/ f22 1 4226935"/>
                <a:gd name="f28" fmla="*/ f23 1 3928094"/>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4226935" h="3928094">
                  <a:moveTo>
                    <a:pt x="f5" y="f5"/>
                  </a:moveTo>
                  <a:lnTo>
                    <a:pt x="f6" y="f5"/>
                  </a:lnTo>
                  <a:lnTo>
                    <a:pt x="f6" y="f7"/>
                  </a:lnTo>
                  <a:lnTo>
                    <a:pt x="f5" y="f7"/>
                  </a:lnTo>
                  <a:lnTo>
                    <a:pt x="f5" y="f5"/>
                  </a:lnTo>
                  <a:close/>
                </a:path>
              </a:pathLst>
            </a:custGeom>
            <a:solidFill>
              <a:srgbClr val="CCDFEF">
                <a:alpha val="90000"/>
              </a:srgbClr>
            </a:solidFill>
            <a:ln w="19046" cap="flat">
              <a:solidFill>
                <a:srgbClr val="CCDFEF">
                  <a:alpha val="90000"/>
                </a:srgbClr>
              </a:solidFill>
              <a:prstDash val="solid"/>
              <a:miter/>
            </a:ln>
          </p:spPr>
          <p:txBody>
            <a:bodyPr vert="horz" wrap="square" lIns="144018" tIns="144018" rIns="192024" bIns="216027" anchor="t" anchorCtr="0" compatLnSpc="1">
              <a:noAutofit/>
            </a:bodyPr>
            <a:lstStyle/>
            <a:p>
              <a:pPr marL="228600" marR="0" lvl="1" indent="-228600" algn="l" defTabSz="1200150" rtl="0" fontAlgn="auto" hangingPunct="1">
                <a:lnSpc>
                  <a:spcPct val="90000"/>
                </a:lnSpc>
                <a:spcBef>
                  <a:spcPts val="0"/>
                </a:spcBef>
                <a:spcAft>
                  <a:spcPts val="500"/>
                </a:spcAft>
                <a:buSzPct val="100000"/>
                <a:buChar char="•"/>
                <a:tabLst/>
                <a:defRPr sz="1800" b="0" i="0" u="none" strike="noStrike" kern="0" cap="none" spc="0" baseline="0">
                  <a:solidFill>
                    <a:srgbClr val="000000"/>
                  </a:solidFill>
                  <a:uFillTx/>
                </a:defRPr>
              </a:pPr>
              <a:r>
                <a:rPr lang="en-GB" sz="2700" b="0" i="0" u="none" strike="noStrike" kern="1200" cap="none" spc="0" baseline="0" dirty="0">
                  <a:solidFill>
                    <a:srgbClr val="000000"/>
                  </a:solidFill>
                  <a:uFillTx/>
                  <a:latin typeface="Aptos"/>
                </a:rPr>
                <a:t>Strengthening community‑based care, Supporting social engagement, Reducing pressure on health and care systems (Office for Health Improvement and Disparities, 2022). </a:t>
              </a:r>
            </a:p>
          </p:txBody>
        </p:sp>
      </p:grpSp>
      <p:pic>
        <p:nvPicPr>
          <p:cNvPr id="69" name="Audio 68">
            <a:hlinkClick r:id="" action="ppaction://media"/>
            <a:extLst>
              <a:ext uri="{FF2B5EF4-FFF2-40B4-BE49-F238E27FC236}">
                <a16:creationId xmlns:a16="http://schemas.microsoft.com/office/drawing/2014/main" id="{C442505F-4AD1-70B6-4747-D05B7C8AAA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9792"/>
    </mc:Choice>
    <mc:Fallback xmlns="">
      <p:transition spd="slow" advTm="39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FDF57-D45A-B1C6-0648-0D0E183FF304}"/>
              </a:ext>
            </a:extLst>
          </p:cNvPr>
          <p:cNvSpPr txBox="1">
            <a:spLocks noGrp="1"/>
          </p:cNvSpPr>
          <p:nvPr>
            <p:ph type="title"/>
          </p:nvPr>
        </p:nvSpPr>
        <p:spPr>
          <a:xfrm>
            <a:off x="0" y="0"/>
            <a:ext cx="12191996" cy="749506"/>
          </a:xfrm>
        </p:spPr>
        <p:txBody>
          <a:bodyPr anchorCtr="1"/>
          <a:lstStyle/>
          <a:p>
            <a:pPr lvl="0" algn="ctr"/>
            <a:r>
              <a:rPr lang="en-GB" b="1" u="sng">
                <a:solidFill>
                  <a:srgbClr val="163E64"/>
                </a:solidFill>
              </a:rPr>
              <a:t>Current context on care needs of Older people living Independently </a:t>
            </a:r>
          </a:p>
        </p:txBody>
      </p:sp>
      <p:grpSp>
        <p:nvGrpSpPr>
          <p:cNvPr id="3" name="Diagram 5">
            <a:extLst>
              <a:ext uri="{FF2B5EF4-FFF2-40B4-BE49-F238E27FC236}">
                <a16:creationId xmlns:a16="http://schemas.microsoft.com/office/drawing/2014/main" id="{495049B7-B769-8038-6003-30F731A01A2D}"/>
              </a:ext>
            </a:extLst>
          </p:cNvPr>
          <p:cNvGrpSpPr/>
          <p:nvPr/>
        </p:nvGrpSpPr>
        <p:grpSpPr>
          <a:xfrm>
            <a:off x="0" y="2023164"/>
            <a:ext cx="12187059" cy="3561168"/>
            <a:chOff x="0" y="2023164"/>
            <a:chExt cx="12187059" cy="3561168"/>
          </a:xfrm>
        </p:grpSpPr>
        <p:sp>
          <p:nvSpPr>
            <p:cNvPr id="4" name="Free-form: Shape 3">
              <a:extLst>
                <a:ext uri="{FF2B5EF4-FFF2-40B4-BE49-F238E27FC236}">
                  <a16:creationId xmlns:a16="http://schemas.microsoft.com/office/drawing/2014/main" id="{BE1B88DC-3A5E-120D-A5CE-537B7F42C925}"/>
                </a:ext>
              </a:extLst>
            </p:cNvPr>
            <p:cNvSpPr/>
            <p:nvPr/>
          </p:nvSpPr>
          <p:spPr>
            <a:xfrm rot="16200004">
              <a:off x="-296764"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196B24"/>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Physical needs</a:t>
              </a:r>
            </a:p>
          </p:txBody>
        </p:sp>
        <p:sp>
          <p:nvSpPr>
            <p:cNvPr id="5" name="Free-form: Shape 4">
              <a:extLst>
                <a:ext uri="{FF2B5EF4-FFF2-40B4-BE49-F238E27FC236}">
                  <a16:creationId xmlns:a16="http://schemas.microsoft.com/office/drawing/2014/main" id="{55F49162-45E7-7578-92D9-615E9C1CC093}"/>
                </a:ext>
              </a:extLst>
            </p:cNvPr>
            <p:cNvSpPr/>
            <p:nvPr/>
          </p:nvSpPr>
          <p:spPr>
            <a:xfrm>
              <a:off x="593527" y="2023174"/>
              <a:ext cx="2210882" cy="3561158"/>
            </a:xfrm>
            <a:custGeom>
              <a:avLst/>
              <a:gdLst>
                <a:gd name="f0" fmla="val 10800000"/>
                <a:gd name="f1" fmla="val 5400000"/>
                <a:gd name="f2" fmla="val 180"/>
                <a:gd name="f3" fmla="val w"/>
                <a:gd name="f4" fmla="val h"/>
                <a:gd name="f5" fmla="val 0"/>
                <a:gd name="f6" fmla="val 2210885"/>
                <a:gd name="f7" fmla="val 3561158"/>
                <a:gd name="f8" fmla="+- 0 0 -90"/>
                <a:gd name="f9" fmla="*/ f3 1 2210885"/>
                <a:gd name="f10" fmla="*/ f4 1 3561158"/>
                <a:gd name="f11" fmla="val f5"/>
                <a:gd name="f12" fmla="val f6"/>
                <a:gd name="f13" fmla="val f7"/>
                <a:gd name="f14" fmla="*/ f8 f0 1"/>
                <a:gd name="f15" fmla="+- f13 0 f11"/>
                <a:gd name="f16" fmla="+- f12 0 f11"/>
                <a:gd name="f17" fmla="*/ f14 1 f2"/>
                <a:gd name="f18" fmla="*/ f16 1 2210885"/>
                <a:gd name="f19" fmla="*/ f15 1 3561158"/>
                <a:gd name="f20" fmla="*/ 0 f16 1"/>
                <a:gd name="f21" fmla="*/ 0 f15 1"/>
                <a:gd name="f22" fmla="*/ 2210885 f16 1"/>
                <a:gd name="f23" fmla="*/ 3561158 f15 1"/>
                <a:gd name="f24" fmla="+- f17 0 f1"/>
                <a:gd name="f25" fmla="*/ f20 1 2210885"/>
                <a:gd name="f26" fmla="*/ f21 1 3561158"/>
                <a:gd name="f27" fmla="*/ f22 1 2210885"/>
                <a:gd name="f28" fmla="*/ f23 1 35611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10885" h="3561158">
                  <a:moveTo>
                    <a:pt x="f5" y="f5"/>
                  </a:moveTo>
                  <a:lnTo>
                    <a:pt x="f6" y="f5"/>
                  </a:lnTo>
                  <a:lnTo>
                    <a:pt x="f6" y="f7"/>
                  </a:lnTo>
                  <a:lnTo>
                    <a:pt x="f5" y="f7"/>
                  </a:lnTo>
                  <a:lnTo>
                    <a:pt x="f5" y="f5"/>
                  </a:lnTo>
                  <a:close/>
                </a:path>
              </a:pathLst>
            </a:custGeom>
            <a:noFill/>
            <a:ln cap="flat">
              <a:noFill/>
              <a:prstDash val="solid"/>
            </a:ln>
          </p:spPr>
          <p:txBody>
            <a:bodyPr vert="horz" wrap="square" lIns="0" tIns="51435" rIns="0" bIns="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dirty="0">
                <a:solidFill>
                  <a:srgbClr val="FFFFFF"/>
                </a:solidFill>
                <a:uFillTx/>
                <a:latin typeface="Aptos"/>
              </a:endParaRP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Many experience reduced mobility, chronic conditions, or sensory impairments (Wu &amp; Grundy, 2025). Home adaptations such as grab rails, stairlifts</a:t>
              </a:r>
              <a:r>
                <a:rPr lang="en-GB" sz="1500" dirty="0">
                  <a:solidFill>
                    <a:srgbClr val="FFFFFF"/>
                  </a:solidFill>
                  <a:latin typeface="Aptos"/>
                </a:rPr>
                <a:t> </a:t>
              </a:r>
              <a:r>
                <a:rPr lang="en-GB" sz="1500" b="0" i="0" u="none" strike="noStrike" kern="1200" cap="none" spc="0" baseline="0" dirty="0">
                  <a:solidFill>
                    <a:srgbClr val="FFFFFF"/>
                  </a:solidFill>
                  <a:uFillTx/>
                  <a:latin typeface="Aptos"/>
                </a:rPr>
                <a:t>and accessible bathrooms support safety and independence (NHS, 2023). </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These reduce risks of falls and hospital admissions (Wu &amp; Grundy, 2025).</a:t>
              </a:r>
            </a:p>
          </p:txBody>
        </p:sp>
        <p:sp>
          <p:nvSpPr>
            <p:cNvPr id="6" name="Free-form: Shape 5">
              <a:extLst>
                <a:ext uri="{FF2B5EF4-FFF2-40B4-BE49-F238E27FC236}">
                  <a16:creationId xmlns:a16="http://schemas.microsoft.com/office/drawing/2014/main" id="{EC4A89FA-E289-BC3F-1A7E-659FED444144}"/>
                </a:ext>
              </a:extLst>
            </p:cNvPr>
            <p:cNvSpPr/>
            <p:nvPr/>
          </p:nvSpPr>
          <p:spPr>
            <a:xfrm rot="16200004">
              <a:off x="2779670"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188C54"/>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Emotional needs </a:t>
              </a:r>
            </a:p>
          </p:txBody>
        </p:sp>
        <p:sp>
          <p:nvSpPr>
            <p:cNvPr id="7" name="Free-form: Shape 6">
              <a:extLst>
                <a:ext uri="{FF2B5EF4-FFF2-40B4-BE49-F238E27FC236}">
                  <a16:creationId xmlns:a16="http://schemas.microsoft.com/office/drawing/2014/main" id="{BA767C8E-D8A7-0AD1-2681-CF04CFE56897}"/>
                </a:ext>
              </a:extLst>
            </p:cNvPr>
            <p:cNvSpPr/>
            <p:nvPr/>
          </p:nvSpPr>
          <p:spPr>
            <a:xfrm rot="5400013">
              <a:off x="2829661" y="4852661"/>
              <a:ext cx="523210" cy="445148"/>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FFFFFF"/>
            </a:solidFill>
            <a:ln w="19046" cap="flat">
              <a:solidFill>
                <a:srgbClr val="196B24"/>
              </a:solidFill>
              <a:prstDash val="solid"/>
              <a:miter/>
            </a:ln>
          </p:spPr>
          <p:txBody>
            <a:bodyPr lIns="0" tIns="0" rIns="0" bIns="0"/>
            <a:lstStyle/>
            <a:p>
              <a:endParaRPr lang="en-GB"/>
            </a:p>
          </p:txBody>
        </p:sp>
        <p:sp>
          <p:nvSpPr>
            <p:cNvPr id="8" name="Free-form: Shape 7">
              <a:extLst>
                <a:ext uri="{FF2B5EF4-FFF2-40B4-BE49-F238E27FC236}">
                  <a16:creationId xmlns:a16="http://schemas.microsoft.com/office/drawing/2014/main" id="{1718FD69-8F6A-77AF-6A9E-FCD46C17E20C}"/>
                </a:ext>
              </a:extLst>
            </p:cNvPr>
            <p:cNvSpPr/>
            <p:nvPr/>
          </p:nvSpPr>
          <p:spPr>
            <a:xfrm>
              <a:off x="3669953" y="2023174"/>
              <a:ext cx="2210882" cy="3561158"/>
            </a:xfrm>
            <a:custGeom>
              <a:avLst/>
              <a:gdLst>
                <a:gd name="f0" fmla="val 10800000"/>
                <a:gd name="f1" fmla="val 5400000"/>
                <a:gd name="f2" fmla="val 180"/>
                <a:gd name="f3" fmla="val w"/>
                <a:gd name="f4" fmla="val h"/>
                <a:gd name="f5" fmla="val 0"/>
                <a:gd name="f6" fmla="val 2210885"/>
                <a:gd name="f7" fmla="val 3561158"/>
                <a:gd name="f8" fmla="+- 0 0 -90"/>
                <a:gd name="f9" fmla="*/ f3 1 2210885"/>
                <a:gd name="f10" fmla="*/ f4 1 3561158"/>
                <a:gd name="f11" fmla="val f5"/>
                <a:gd name="f12" fmla="val f6"/>
                <a:gd name="f13" fmla="val f7"/>
                <a:gd name="f14" fmla="*/ f8 f0 1"/>
                <a:gd name="f15" fmla="+- f13 0 f11"/>
                <a:gd name="f16" fmla="+- f12 0 f11"/>
                <a:gd name="f17" fmla="*/ f14 1 f2"/>
                <a:gd name="f18" fmla="*/ f16 1 2210885"/>
                <a:gd name="f19" fmla="*/ f15 1 3561158"/>
                <a:gd name="f20" fmla="*/ 0 f16 1"/>
                <a:gd name="f21" fmla="*/ 0 f15 1"/>
                <a:gd name="f22" fmla="*/ 2210885 f16 1"/>
                <a:gd name="f23" fmla="*/ 3561158 f15 1"/>
                <a:gd name="f24" fmla="+- f17 0 f1"/>
                <a:gd name="f25" fmla="*/ f20 1 2210885"/>
                <a:gd name="f26" fmla="*/ f21 1 3561158"/>
                <a:gd name="f27" fmla="*/ f22 1 2210885"/>
                <a:gd name="f28" fmla="*/ f23 1 35611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10885" h="3561158">
                  <a:moveTo>
                    <a:pt x="f5" y="f5"/>
                  </a:moveTo>
                  <a:lnTo>
                    <a:pt x="f6" y="f5"/>
                  </a:lnTo>
                  <a:lnTo>
                    <a:pt x="f6" y="f7"/>
                  </a:lnTo>
                  <a:lnTo>
                    <a:pt x="f5" y="f7"/>
                  </a:lnTo>
                  <a:lnTo>
                    <a:pt x="f5" y="f5"/>
                  </a:lnTo>
                  <a:close/>
                </a:path>
              </a:pathLst>
            </a:custGeom>
            <a:noFill/>
            <a:ln cap="flat">
              <a:noFill/>
              <a:prstDash val="solid"/>
            </a:ln>
          </p:spPr>
          <p:txBody>
            <a:bodyPr vert="horz" wrap="square" lIns="0" tIns="51435" rIns="0" bIns="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a:solidFill>
                  <a:srgbClr val="FFFFFF"/>
                </a:solidFill>
                <a:uFillTx/>
                <a:latin typeface="Aptos"/>
              </a:endParaRP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Aptos"/>
                </a:rPr>
                <a:t>Loneliness and bereavement are common, especially for those living alone. Linked to poor mental health and reduced quality of life (Puyané et al., 2025). Maintaining social connections and meaningful activities supports emotional wellbeing (Li et al., 2024).</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a:solidFill>
                  <a:srgbClr val="FFFFFF"/>
                </a:solidFill>
                <a:uFillTx/>
                <a:latin typeface="Aptos"/>
              </a:endParaRPr>
            </a:p>
          </p:txBody>
        </p:sp>
        <p:sp>
          <p:nvSpPr>
            <p:cNvPr id="9" name="Free-form: Shape 8">
              <a:extLst>
                <a:ext uri="{FF2B5EF4-FFF2-40B4-BE49-F238E27FC236}">
                  <a16:creationId xmlns:a16="http://schemas.microsoft.com/office/drawing/2014/main" id="{900A3655-D44B-CDC1-EE8C-54E711A2F788}"/>
                </a:ext>
              </a:extLst>
            </p:cNvPr>
            <p:cNvSpPr/>
            <p:nvPr/>
          </p:nvSpPr>
          <p:spPr>
            <a:xfrm rot="16200004">
              <a:off x="5851167"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15AF9F"/>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Social needs</a:t>
              </a:r>
            </a:p>
          </p:txBody>
        </p:sp>
        <p:sp>
          <p:nvSpPr>
            <p:cNvPr id="10" name="Free-form: Shape 9">
              <a:extLst>
                <a:ext uri="{FF2B5EF4-FFF2-40B4-BE49-F238E27FC236}">
                  <a16:creationId xmlns:a16="http://schemas.microsoft.com/office/drawing/2014/main" id="{5B21A983-E867-AD19-8266-7CF213CE5DC6}"/>
                </a:ext>
              </a:extLst>
            </p:cNvPr>
            <p:cNvSpPr/>
            <p:nvPr/>
          </p:nvSpPr>
          <p:spPr>
            <a:xfrm rot="5400013">
              <a:off x="5901167" y="4852661"/>
              <a:ext cx="523210" cy="445148"/>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FFFFFF"/>
            </a:solidFill>
            <a:ln w="19046" cap="flat">
              <a:solidFill>
                <a:srgbClr val="179D76"/>
              </a:solidFill>
              <a:prstDash val="solid"/>
              <a:miter/>
            </a:ln>
          </p:spPr>
          <p:txBody>
            <a:bodyPr lIns="0" tIns="0" rIns="0" bIns="0"/>
            <a:lstStyle/>
            <a:p>
              <a:endParaRPr lang="en-GB"/>
            </a:p>
          </p:txBody>
        </p:sp>
        <p:sp>
          <p:nvSpPr>
            <p:cNvPr id="11" name="Free-form: Shape 10">
              <a:extLst>
                <a:ext uri="{FF2B5EF4-FFF2-40B4-BE49-F238E27FC236}">
                  <a16:creationId xmlns:a16="http://schemas.microsoft.com/office/drawing/2014/main" id="{D03F7F3B-76BE-3871-9D9E-86E09F925E25}"/>
                </a:ext>
              </a:extLst>
            </p:cNvPr>
            <p:cNvSpPr/>
            <p:nvPr/>
          </p:nvSpPr>
          <p:spPr>
            <a:xfrm>
              <a:off x="6741459" y="2023174"/>
              <a:ext cx="2210882" cy="3561158"/>
            </a:xfrm>
            <a:custGeom>
              <a:avLst/>
              <a:gdLst>
                <a:gd name="f0" fmla="val 10800000"/>
                <a:gd name="f1" fmla="val 5400000"/>
                <a:gd name="f2" fmla="val 180"/>
                <a:gd name="f3" fmla="val w"/>
                <a:gd name="f4" fmla="val h"/>
                <a:gd name="f5" fmla="val 0"/>
                <a:gd name="f6" fmla="val 2210885"/>
                <a:gd name="f7" fmla="val 3561158"/>
                <a:gd name="f8" fmla="+- 0 0 -90"/>
                <a:gd name="f9" fmla="*/ f3 1 2210885"/>
                <a:gd name="f10" fmla="*/ f4 1 3561158"/>
                <a:gd name="f11" fmla="val f5"/>
                <a:gd name="f12" fmla="val f6"/>
                <a:gd name="f13" fmla="val f7"/>
                <a:gd name="f14" fmla="*/ f8 f0 1"/>
                <a:gd name="f15" fmla="+- f13 0 f11"/>
                <a:gd name="f16" fmla="+- f12 0 f11"/>
                <a:gd name="f17" fmla="*/ f14 1 f2"/>
                <a:gd name="f18" fmla="*/ f16 1 2210885"/>
                <a:gd name="f19" fmla="*/ f15 1 3561158"/>
                <a:gd name="f20" fmla="*/ 0 f16 1"/>
                <a:gd name="f21" fmla="*/ 0 f15 1"/>
                <a:gd name="f22" fmla="*/ 2210885 f16 1"/>
                <a:gd name="f23" fmla="*/ 3561158 f15 1"/>
                <a:gd name="f24" fmla="+- f17 0 f1"/>
                <a:gd name="f25" fmla="*/ f20 1 2210885"/>
                <a:gd name="f26" fmla="*/ f21 1 3561158"/>
                <a:gd name="f27" fmla="*/ f22 1 2210885"/>
                <a:gd name="f28" fmla="*/ f23 1 35611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210885" h="3561158">
                  <a:moveTo>
                    <a:pt x="f5" y="f5"/>
                  </a:moveTo>
                  <a:lnTo>
                    <a:pt x="f6" y="f5"/>
                  </a:lnTo>
                  <a:lnTo>
                    <a:pt x="f6" y="f7"/>
                  </a:lnTo>
                  <a:lnTo>
                    <a:pt x="f5" y="f7"/>
                  </a:lnTo>
                  <a:lnTo>
                    <a:pt x="f5" y="f5"/>
                  </a:lnTo>
                  <a:close/>
                </a:path>
              </a:pathLst>
            </a:custGeom>
            <a:noFill/>
            <a:ln cap="flat">
              <a:noFill/>
              <a:prstDash val="solid"/>
            </a:ln>
          </p:spPr>
          <p:txBody>
            <a:bodyPr vert="horz" wrap="square" lIns="0" tIns="51435" rIns="0" bIns="0" anchor="t" anchorCtr="0" compatLnSpc="1">
              <a:noAutofit/>
            </a:bodyPr>
            <a:lstStyle/>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dirty="0">
                <a:solidFill>
                  <a:srgbClr val="FFFFFF"/>
                </a:solidFill>
                <a:uFillTx/>
                <a:latin typeface="Aptos"/>
              </a:endParaRP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Social isolation reduces quality of life (Age UK, 2023).</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 Initiatives include- Age UK Friendship Centres, Digital inclusion programmes. (Centre for Ageing Better, 2018).</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dirty="0">
                  <a:solidFill>
                    <a:srgbClr val="FFFFFF"/>
                  </a:solidFill>
                  <a:uFillTx/>
                  <a:latin typeface="Aptos"/>
                </a:rPr>
                <a:t>Accessible transport services (Centre for Ageing Better, 2022).</a:t>
              </a:r>
            </a:p>
            <a:p>
              <a:pPr marL="0" marR="0" lvl="0" indent="0" algn="l"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1200" cap="none" spc="0" baseline="0" dirty="0">
                <a:solidFill>
                  <a:srgbClr val="FFFFFF"/>
                </a:solidFill>
                <a:uFillTx/>
                <a:latin typeface="Aptos"/>
              </a:endParaRPr>
            </a:p>
          </p:txBody>
        </p:sp>
        <p:sp>
          <p:nvSpPr>
            <p:cNvPr id="12" name="Free-form: Shape 11">
              <a:extLst>
                <a:ext uri="{FF2B5EF4-FFF2-40B4-BE49-F238E27FC236}">
                  <a16:creationId xmlns:a16="http://schemas.microsoft.com/office/drawing/2014/main" id="{FC518F50-B033-F56F-543E-AD2ADAE8F691}"/>
                </a:ext>
              </a:extLst>
            </p:cNvPr>
            <p:cNvSpPr/>
            <p:nvPr/>
          </p:nvSpPr>
          <p:spPr>
            <a:xfrm rot="16200004">
              <a:off x="8922665" y="2319928"/>
              <a:ext cx="3561158" cy="2967630"/>
            </a:xfrm>
            <a:custGeom>
              <a:avLst/>
              <a:gdLst>
                <a:gd name="f0" fmla="val 10800000"/>
                <a:gd name="f1" fmla="val 5400000"/>
                <a:gd name="f2" fmla="val 180"/>
                <a:gd name="f3" fmla="val w"/>
                <a:gd name="f4" fmla="val h"/>
                <a:gd name="f5" fmla="val 0"/>
                <a:gd name="f6" fmla="val 2967631"/>
                <a:gd name="f7" fmla="val 3561158"/>
                <a:gd name="f8" fmla="val 2843979"/>
                <a:gd name="f9" fmla="val 1"/>
                <a:gd name="f10" fmla="val 2912270"/>
                <a:gd name="f11" fmla="val 79720"/>
                <a:gd name="f12" fmla="val 178059"/>
                <a:gd name="f13" fmla="val 3383099"/>
                <a:gd name="f14" fmla="val 3481438"/>
                <a:gd name="f15" fmla="val 3561157"/>
                <a:gd name="f16" fmla="val 123652"/>
                <a:gd name="f17" fmla="val 55361"/>
                <a:gd name="f18" fmla="+- 0 0 -90"/>
                <a:gd name="f19" fmla="*/ f3 1 2967631"/>
                <a:gd name="f20" fmla="*/ f4 1 3561158"/>
                <a:gd name="f21" fmla="val f5"/>
                <a:gd name="f22" fmla="val f6"/>
                <a:gd name="f23" fmla="val f7"/>
                <a:gd name="f24" fmla="*/ f18 f0 1"/>
                <a:gd name="f25" fmla="+- f23 0 f21"/>
                <a:gd name="f26" fmla="+- f22 0 f21"/>
                <a:gd name="f27" fmla="*/ f24 1 f2"/>
                <a:gd name="f28" fmla="*/ f26 1 2967631"/>
                <a:gd name="f29" fmla="*/ f25 1 3561158"/>
                <a:gd name="f30" fmla="*/ 0 f26 1"/>
                <a:gd name="f31" fmla="*/ 148382 f25 1"/>
                <a:gd name="f32" fmla="*/ 148382 f26 1"/>
                <a:gd name="f33" fmla="*/ 0 f25 1"/>
                <a:gd name="f34" fmla="*/ 2819249 f26 1"/>
                <a:gd name="f35" fmla="*/ 2967631 f26 1"/>
                <a:gd name="f36" fmla="*/ 3412776 f25 1"/>
                <a:gd name="f37" fmla="*/ 3561158 f25 1"/>
                <a:gd name="f38" fmla="+- f27 0 f1"/>
                <a:gd name="f39" fmla="*/ f30 1 2967631"/>
                <a:gd name="f40" fmla="*/ f31 1 3561158"/>
                <a:gd name="f41" fmla="*/ f32 1 2967631"/>
                <a:gd name="f42" fmla="*/ f33 1 3561158"/>
                <a:gd name="f43" fmla="*/ f34 1 2967631"/>
                <a:gd name="f44" fmla="*/ f35 1 2967631"/>
                <a:gd name="f45" fmla="*/ f36 1 3561158"/>
                <a:gd name="f46" fmla="*/ f37 1 3561158"/>
                <a:gd name="f47" fmla="*/ f21 1 f28"/>
                <a:gd name="f48" fmla="*/ f22 1 f28"/>
                <a:gd name="f49" fmla="*/ f21 1 f29"/>
                <a:gd name="f50" fmla="*/ f23 1 f29"/>
                <a:gd name="f51" fmla="*/ f39 1 f28"/>
                <a:gd name="f52" fmla="*/ f40 1 f29"/>
                <a:gd name="f53" fmla="*/ f41 1 f28"/>
                <a:gd name="f54" fmla="*/ f42 1 f29"/>
                <a:gd name="f55" fmla="*/ f43 1 f28"/>
                <a:gd name="f56" fmla="*/ f44 1 f28"/>
                <a:gd name="f57" fmla="*/ f45 1 f29"/>
                <a:gd name="f58" fmla="*/ f46 1 f29"/>
                <a:gd name="f59" fmla="*/ f47 f19 1"/>
                <a:gd name="f60" fmla="*/ f48 f19 1"/>
                <a:gd name="f61" fmla="*/ f50 f20 1"/>
                <a:gd name="f62" fmla="*/ f49 f20 1"/>
                <a:gd name="f63" fmla="*/ f51 f19 1"/>
                <a:gd name="f64" fmla="*/ f52 f20 1"/>
                <a:gd name="f65" fmla="*/ f53 f19 1"/>
                <a:gd name="f66" fmla="*/ f54 f20 1"/>
                <a:gd name="f67" fmla="*/ f55 f19 1"/>
                <a:gd name="f68" fmla="*/ f56 f19 1"/>
                <a:gd name="f69" fmla="*/ f57 f20 1"/>
                <a:gd name="f70" fmla="*/ f58 f20 1"/>
              </a:gdLst>
              <a:ahLst/>
              <a:cxnLst>
                <a:cxn ang="3cd4">
                  <a:pos x="hc" y="t"/>
                </a:cxn>
                <a:cxn ang="0">
                  <a:pos x="r" y="vc"/>
                </a:cxn>
                <a:cxn ang="cd4">
                  <a:pos x="hc" y="b"/>
                </a:cxn>
                <a:cxn ang="cd2">
                  <a:pos x="l" y="vc"/>
                </a:cxn>
                <a:cxn ang="f38">
                  <a:pos x="f63" y="f64"/>
                </a:cxn>
                <a:cxn ang="f38">
                  <a:pos x="f65" y="f66"/>
                </a:cxn>
                <a:cxn ang="f38">
                  <a:pos x="f67" y="f66"/>
                </a:cxn>
                <a:cxn ang="f38">
                  <a:pos x="f68" y="f64"/>
                </a:cxn>
                <a:cxn ang="f38">
                  <a:pos x="f68" y="f69"/>
                </a:cxn>
                <a:cxn ang="f38">
                  <a:pos x="f67" y="f70"/>
                </a:cxn>
                <a:cxn ang="f38">
                  <a:pos x="f65" y="f70"/>
                </a:cxn>
                <a:cxn ang="f38">
                  <a:pos x="f63" y="f69"/>
                </a:cxn>
                <a:cxn ang="f38">
                  <a:pos x="f63" y="f64"/>
                </a:cxn>
              </a:cxnLst>
              <a:rect l="f59" t="f62" r="f60" b="f61"/>
              <a:pathLst>
                <a:path w="2967631" h="3561158">
                  <a:moveTo>
                    <a:pt x="f8" y="f9"/>
                  </a:moveTo>
                  <a:cubicBezTo>
                    <a:pt x="f10" y="f9"/>
                    <a:pt x="f6" y="f11"/>
                    <a:pt x="f6" y="f12"/>
                  </a:cubicBezTo>
                  <a:lnTo>
                    <a:pt x="f6" y="f13"/>
                  </a:lnTo>
                  <a:cubicBezTo>
                    <a:pt x="f6" y="f14"/>
                    <a:pt x="f10" y="f15"/>
                    <a:pt x="f8" y="f15"/>
                  </a:cubicBezTo>
                  <a:lnTo>
                    <a:pt x="f16" y="f15"/>
                  </a:lnTo>
                  <a:cubicBezTo>
                    <a:pt x="f17" y="f15"/>
                    <a:pt x="f5" y="f14"/>
                    <a:pt x="f5" y="f13"/>
                  </a:cubicBezTo>
                  <a:lnTo>
                    <a:pt x="f5" y="f12"/>
                  </a:lnTo>
                  <a:cubicBezTo>
                    <a:pt x="f5" y="f11"/>
                    <a:pt x="f17" y="f9"/>
                    <a:pt x="f16" y="f9"/>
                  </a:cubicBezTo>
                  <a:lnTo>
                    <a:pt x="f8" y="f9"/>
                  </a:lnTo>
                  <a:close/>
                </a:path>
              </a:pathLst>
            </a:custGeom>
            <a:solidFill>
              <a:srgbClr val="0F9ED5"/>
            </a:solidFill>
            <a:ln w="19046" cap="flat">
              <a:solidFill>
                <a:srgbClr val="FFFFFF"/>
              </a:solidFill>
              <a:prstDash val="solid"/>
              <a:miter/>
            </a:ln>
          </p:spPr>
          <p:txBody>
            <a:bodyPr vert="horz" wrap="square" lIns="641003" tIns="85725" rIns="111127" bIns="2374102" anchor="t" anchorCtr="0" compatLnSpc="1">
              <a:noAutofit/>
            </a:bodyPr>
            <a:lstStyle/>
            <a:p>
              <a:pPr marL="0" marR="0" lvl="0" indent="0" algn="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ptos"/>
                </a:rPr>
                <a:t>Psychological needs</a:t>
              </a:r>
            </a:p>
          </p:txBody>
        </p:sp>
        <p:sp>
          <p:nvSpPr>
            <p:cNvPr id="13" name="Free-form: Shape 12">
              <a:extLst>
                <a:ext uri="{FF2B5EF4-FFF2-40B4-BE49-F238E27FC236}">
                  <a16:creationId xmlns:a16="http://schemas.microsoft.com/office/drawing/2014/main" id="{268F2CF8-3854-EC1C-F2E1-9E9F805A5BDB}"/>
                </a:ext>
              </a:extLst>
            </p:cNvPr>
            <p:cNvSpPr/>
            <p:nvPr/>
          </p:nvSpPr>
          <p:spPr>
            <a:xfrm rot="5400013">
              <a:off x="8972664" y="4852661"/>
              <a:ext cx="523210" cy="445148"/>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FFFFFF"/>
            </a:solidFill>
            <a:ln w="19046" cap="flat">
              <a:solidFill>
                <a:srgbClr val="0F9ED5"/>
              </a:solidFill>
              <a:prstDash val="solid"/>
              <a:miter/>
            </a:ln>
          </p:spPr>
          <p:txBody>
            <a:bodyPr lIns="0" tIns="0" rIns="0" bIns="0"/>
            <a:lstStyle/>
            <a:p>
              <a:endParaRPr lang="en-GB"/>
            </a:p>
          </p:txBody>
        </p:sp>
      </p:grpSp>
      <p:sp>
        <p:nvSpPr>
          <p:cNvPr id="14" name="TextBox 6">
            <a:extLst>
              <a:ext uri="{FF2B5EF4-FFF2-40B4-BE49-F238E27FC236}">
                <a16:creationId xmlns:a16="http://schemas.microsoft.com/office/drawing/2014/main" id="{021D5617-0FE8-18C9-12C3-391719CD98E6}"/>
              </a:ext>
            </a:extLst>
          </p:cNvPr>
          <p:cNvSpPr txBox="1"/>
          <p:nvPr/>
        </p:nvSpPr>
        <p:spPr>
          <a:xfrm>
            <a:off x="9841422" y="2216258"/>
            <a:ext cx="2185260" cy="310853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FFFFFF"/>
                </a:solidFill>
                <a:uFillTx/>
                <a:latin typeface="Aptos"/>
              </a:rPr>
              <a:t>Cognitive decline, anxiety and depression are increasingly common, but still  mental health access remains limited (Centre for Ageing Better,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dirty="0">
              <a:solidFill>
                <a:srgbClr val="FFFFFF"/>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FFFFFF"/>
                </a:solidFill>
                <a:uFillTx/>
                <a:latin typeface="Aptos"/>
              </a:rPr>
              <a:t>Activities such as crosswords, memory games</a:t>
            </a:r>
            <a:r>
              <a:rPr lang="en-GB" sz="1400" dirty="0">
                <a:solidFill>
                  <a:srgbClr val="FFFFFF"/>
                </a:solidFill>
                <a:latin typeface="Aptos"/>
              </a:rPr>
              <a:t> </a:t>
            </a:r>
            <a:r>
              <a:rPr lang="en-GB" sz="1400" b="0" i="0" u="none" strike="noStrike" kern="1200" cap="none" spc="0" baseline="0" dirty="0">
                <a:solidFill>
                  <a:srgbClr val="FFFFFF"/>
                </a:solidFill>
                <a:uFillTx/>
                <a:latin typeface="Aptos"/>
              </a:rPr>
              <a:t>and gardening help maintain cognition and improve mood (Age UK, 2025; Centre for Ageing Better, 2023).</a:t>
            </a:r>
          </a:p>
        </p:txBody>
      </p:sp>
      <p:pic>
        <p:nvPicPr>
          <p:cNvPr id="78" name="Audio 77">
            <a:hlinkClick r:id="" action="ppaction://media"/>
            <a:extLst>
              <a:ext uri="{FF2B5EF4-FFF2-40B4-BE49-F238E27FC236}">
                <a16:creationId xmlns:a16="http://schemas.microsoft.com/office/drawing/2014/main" id="{2D39855D-9839-87C6-F521-79F50CEF31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2037"/>
    </mc:Choice>
    <mc:Fallback xmlns="">
      <p:transition spd="slow" advTm="92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FD0E-DFCE-74DF-7246-02B4D1202B18}"/>
              </a:ext>
            </a:extLst>
          </p:cNvPr>
          <p:cNvSpPr txBox="1">
            <a:spLocks noGrp="1"/>
          </p:cNvSpPr>
          <p:nvPr>
            <p:ph type="title"/>
          </p:nvPr>
        </p:nvSpPr>
        <p:spPr>
          <a:xfrm>
            <a:off x="2252587" y="138467"/>
            <a:ext cx="6850492" cy="569625"/>
          </a:xfrm>
        </p:spPr>
        <p:txBody>
          <a:bodyPr anchorCtr="1"/>
          <a:lstStyle/>
          <a:p>
            <a:pPr lvl="0" algn="ctr"/>
            <a:r>
              <a:rPr lang="en-GB" b="1" u="sng">
                <a:solidFill>
                  <a:srgbClr val="13501B"/>
                </a:solidFill>
              </a:rPr>
              <a:t>Innovation, Empowerment and Policy </a:t>
            </a:r>
          </a:p>
        </p:txBody>
      </p:sp>
      <p:grpSp>
        <p:nvGrpSpPr>
          <p:cNvPr id="3" name="Diagram 7">
            <a:extLst>
              <a:ext uri="{FF2B5EF4-FFF2-40B4-BE49-F238E27FC236}">
                <a16:creationId xmlns:a16="http://schemas.microsoft.com/office/drawing/2014/main" id="{5BC0CB88-82E3-F21F-1955-55459C20D98B}"/>
              </a:ext>
            </a:extLst>
          </p:cNvPr>
          <p:cNvGrpSpPr/>
          <p:nvPr/>
        </p:nvGrpSpPr>
        <p:grpSpPr>
          <a:xfrm>
            <a:off x="215825" y="929899"/>
            <a:ext cx="11760345" cy="5789633"/>
            <a:chOff x="215825" y="929899"/>
            <a:chExt cx="11760345" cy="5789633"/>
          </a:xfrm>
        </p:grpSpPr>
        <p:sp>
          <p:nvSpPr>
            <p:cNvPr id="4" name="Free-form: Shape 3">
              <a:extLst>
                <a:ext uri="{FF2B5EF4-FFF2-40B4-BE49-F238E27FC236}">
                  <a16:creationId xmlns:a16="http://schemas.microsoft.com/office/drawing/2014/main" id="{DB7C1D52-5FEB-0E26-4B1E-ABA72E9DE6DD}"/>
                </a:ext>
              </a:extLst>
            </p:cNvPr>
            <p:cNvSpPr/>
            <p:nvPr/>
          </p:nvSpPr>
          <p:spPr>
            <a:xfrm>
              <a:off x="215825" y="929899"/>
              <a:ext cx="3733440" cy="5789633"/>
            </a:xfrm>
            <a:custGeom>
              <a:avLst/>
              <a:gdLst>
                <a:gd name="f0" fmla="val 10800000"/>
                <a:gd name="f1" fmla="val 5400000"/>
                <a:gd name="f2" fmla="val 180"/>
                <a:gd name="f3" fmla="val w"/>
                <a:gd name="f4" fmla="val h"/>
                <a:gd name="f5" fmla="val 0"/>
                <a:gd name="f6" fmla="val 3733441"/>
                <a:gd name="f7" fmla="val 5789632"/>
                <a:gd name="f8" fmla="val 373344"/>
                <a:gd name="f9" fmla="val 167152"/>
                <a:gd name="f10" fmla="val 3360097"/>
                <a:gd name="f11" fmla="val 3566289"/>
                <a:gd name="f12" fmla="val 5416288"/>
                <a:gd name="f13" fmla="val 5622480"/>
                <a:gd name="f14" fmla="+- 0 0 -90"/>
                <a:gd name="f15" fmla="*/ f3 1 3733441"/>
                <a:gd name="f16" fmla="*/ f4 1 5789632"/>
                <a:gd name="f17" fmla="val f5"/>
                <a:gd name="f18" fmla="val f6"/>
                <a:gd name="f19" fmla="val f7"/>
                <a:gd name="f20" fmla="*/ f14 f0 1"/>
                <a:gd name="f21" fmla="+- f19 0 f17"/>
                <a:gd name="f22" fmla="+- f18 0 f17"/>
                <a:gd name="f23" fmla="*/ f20 1 f2"/>
                <a:gd name="f24" fmla="*/ f22 1 3733441"/>
                <a:gd name="f25" fmla="*/ f21 1 5789632"/>
                <a:gd name="f26" fmla="*/ 0 f22 1"/>
                <a:gd name="f27" fmla="*/ 373344 f21 1"/>
                <a:gd name="f28" fmla="*/ 373344 f22 1"/>
                <a:gd name="f29" fmla="*/ 0 f21 1"/>
                <a:gd name="f30" fmla="*/ 3360097 f22 1"/>
                <a:gd name="f31" fmla="*/ 3733441 f22 1"/>
                <a:gd name="f32" fmla="*/ 5416288 f21 1"/>
                <a:gd name="f33" fmla="*/ 5789632 f21 1"/>
                <a:gd name="f34" fmla="+- f23 0 f1"/>
                <a:gd name="f35" fmla="*/ f26 1 3733441"/>
                <a:gd name="f36" fmla="*/ f27 1 5789632"/>
                <a:gd name="f37" fmla="*/ f28 1 3733441"/>
                <a:gd name="f38" fmla="*/ f29 1 5789632"/>
                <a:gd name="f39" fmla="*/ f30 1 3733441"/>
                <a:gd name="f40" fmla="*/ f31 1 3733441"/>
                <a:gd name="f41" fmla="*/ f32 1 5789632"/>
                <a:gd name="f42" fmla="*/ f33 1 578963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33441" h="578963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CD4CC"/>
            </a:solidFill>
            <a:ln cap="flat">
              <a:noFill/>
              <a:prstDash val="solid"/>
            </a:ln>
          </p:spPr>
          <p:txBody>
            <a:bodyPr vert="horz" wrap="square" lIns="152403" tIns="152403" rIns="152403" bIns="4205142" anchor="ctr" anchorCtr="1" compatLnSpc="1">
              <a:noAutofit/>
            </a:bodyPr>
            <a:lstStyle/>
            <a:p>
              <a:pPr marL="0" marR="0" lvl="0" indent="0" algn="ctr" defTabSz="1777995" rtl="0" fontAlgn="auto" hangingPunct="1">
                <a:lnSpc>
                  <a:spcPct val="90000"/>
                </a:lnSpc>
                <a:spcBef>
                  <a:spcPts val="0"/>
                </a:spcBef>
                <a:spcAft>
                  <a:spcPts val="1700"/>
                </a:spcAft>
                <a:buNone/>
                <a:tabLst/>
                <a:defRPr sz="1800" b="0" i="0" u="none" strike="noStrike" kern="0" cap="none" spc="0" baseline="0">
                  <a:solidFill>
                    <a:srgbClr val="000000"/>
                  </a:solidFill>
                  <a:uFillTx/>
                </a:defRPr>
              </a:pPr>
              <a:r>
                <a:rPr lang="en-GB" sz="4000" b="1" i="0" u="none" strike="noStrike" kern="1200" cap="none" spc="0" baseline="0">
                  <a:solidFill>
                    <a:srgbClr val="13501B"/>
                  </a:solidFill>
                  <a:uFillTx/>
                  <a:latin typeface="Aptos"/>
                </a:rPr>
                <a:t>Innovation</a:t>
              </a:r>
              <a:r>
                <a:rPr lang="en-GB" sz="4000" b="0" i="0" u="none" strike="noStrike" kern="1200" cap="none" spc="0" baseline="0">
                  <a:solidFill>
                    <a:srgbClr val="000000"/>
                  </a:solidFill>
                  <a:uFillTx/>
                  <a:latin typeface="Aptos"/>
                </a:rPr>
                <a:t> </a:t>
              </a:r>
            </a:p>
          </p:txBody>
        </p:sp>
        <p:sp>
          <p:nvSpPr>
            <p:cNvPr id="5" name="Free-form: Shape 4">
              <a:extLst>
                <a:ext uri="{FF2B5EF4-FFF2-40B4-BE49-F238E27FC236}">
                  <a16:creationId xmlns:a16="http://schemas.microsoft.com/office/drawing/2014/main" id="{C177E185-C4D9-BAC8-6D23-40F25FEAE5A1}"/>
                </a:ext>
              </a:extLst>
            </p:cNvPr>
            <p:cNvSpPr/>
            <p:nvPr/>
          </p:nvSpPr>
          <p:spPr>
            <a:xfrm>
              <a:off x="589175" y="266727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Technology such as telecare, smart home devices, fall detectors, remote monitoring and automated medication dispensers can support safe independent living (NHS, 2023; UWTSD, 2025).</a:t>
              </a:r>
            </a:p>
          </p:txBody>
        </p:sp>
        <p:sp>
          <p:nvSpPr>
            <p:cNvPr id="6" name="Free-form: Shape 5">
              <a:extLst>
                <a:ext uri="{FF2B5EF4-FFF2-40B4-BE49-F238E27FC236}">
                  <a16:creationId xmlns:a16="http://schemas.microsoft.com/office/drawing/2014/main" id="{DF2842F0-4568-5EDD-1669-F2D5B2968563}"/>
                </a:ext>
              </a:extLst>
            </p:cNvPr>
            <p:cNvSpPr/>
            <p:nvPr/>
          </p:nvSpPr>
          <p:spPr>
            <a:xfrm>
              <a:off x="589175" y="397969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7631"/>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2.4 million older adults in the UK are digitally excluded due to cost, lack of skills, and poor internet access (Age UK, 2025).</a:t>
              </a:r>
            </a:p>
          </p:txBody>
        </p:sp>
        <p:sp>
          <p:nvSpPr>
            <p:cNvPr id="7" name="Free-form: Shape 6">
              <a:extLst>
                <a:ext uri="{FF2B5EF4-FFF2-40B4-BE49-F238E27FC236}">
                  <a16:creationId xmlns:a16="http://schemas.microsoft.com/office/drawing/2014/main" id="{4C26240F-3831-BB0A-4971-31EF8DE480AB}"/>
                </a:ext>
              </a:extLst>
            </p:cNvPr>
            <p:cNvSpPr/>
            <p:nvPr/>
          </p:nvSpPr>
          <p:spPr>
            <a:xfrm>
              <a:off x="589175" y="529211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8141"/>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Digital exclusion increases the risk of older adults being left out of essential services as more support is moving online.</a:t>
              </a:r>
            </a:p>
          </p:txBody>
        </p:sp>
        <p:sp>
          <p:nvSpPr>
            <p:cNvPr id="8" name="Free-form: Shape 7">
              <a:extLst>
                <a:ext uri="{FF2B5EF4-FFF2-40B4-BE49-F238E27FC236}">
                  <a16:creationId xmlns:a16="http://schemas.microsoft.com/office/drawing/2014/main" id="{FC4B9905-6A8F-DC18-A517-C902C118C38C}"/>
                </a:ext>
              </a:extLst>
            </p:cNvPr>
            <p:cNvSpPr/>
            <p:nvPr/>
          </p:nvSpPr>
          <p:spPr>
            <a:xfrm>
              <a:off x="4229282" y="929899"/>
              <a:ext cx="3733440" cy="5789633"/>
            </a:xfrm>
            <a:custGeom>
              <a:avLst/>
              <a:gdLst>
                <a:gd name="f0" fmla="val 10800000"/>
                <a:gd name="f1" fmla="val 5400000"/>
                <a:gd name="f2" fmla="val 180"/>
                <a:gd name="f3" fmla="val w"/>
                <a:gd name="f4" fmla="val h"/>
                <a:gd name="f5" fmla="val 0"/>
                <a:gd name="f6" fmla="val 3733441"/>
                <a:gd name="f7" fmla="val 5789632"/>
                <a:gd name="f8" fmla="val 373344"/>
                <a:gd name="f9" fmla="val 167152"/>
                <a:gd name="f10" fmla="val 3360097"/>
                <a:gd name="f11" fmla="val 3566289"/>
                <a:gd name="f12" fmla="val 5416288"/>
                <a:gd name="f13" fmla="val 5622480"/>
                <a:gd name="f14" fmla="+- 0 0 -90"/>
                <a:gd name="f15" fmla="*/ f3 1 3733441"/>
                <a:gd name="f16" fmla="*/ f4 1 5789632"/>
                <a:gd name="f17" fmla="val f5"/>
                <a:gd name="f18" fmla="val f6"/>
                <a:gd name="f19" fmla="val f7"/>
                <a:gd name="f20" fmla="*/ f14 f0 1"/>
                <a:gd name="f21" fmla="+- f19 0 f17"/>
                <a:gd name="f22" fmla="+- f18 0 f17"/>
                <a:gd name="f23" fmla="*/ f20 1 f2"/>
                <a:gd name="f24" fmla="*/ f22 1 3733441"/>
                <a:gd name="f25" fmla="*/ f21 1 5789632"/>
                <a:gd name="f26" fmla="*/ 0 f22 1"/>
                <a:gd name="f27" fmla="*/ 373344 f21 1"/>
                <a:gd name="f28" fmla="*/ 373344 f22 1"/>
                <a:gd name="f29" fmla="*/ 0 f21 1"/>
                <a:gd name="f30" fmla="*/ 3360097 f22 1"/>
                <a:gd name="f31" fmla="*/ 3733441 f22 1"/>
                <a:gd name="f32" fmla="*/ 5416288 f21 1"/>
                <a:gd name="f33" fmla="*/ 5789632 f21 1"/>
                <a:gd name="f34" fmla="+- f23 0 f1"/>
                <a:gd name="f35" fmla="*/ f26 1 3733441"/>
                <a:gd name="f36" fmla="*/ f27 1 5789632"/>
                <a:gd name="f37" fmla="*/ f28 1 3733441"/>
                <a:gd name="f38" fmla="*/ f29 1 5789632"/>
                <a:gd name="f39" fmla="*/ f30 1 3733441"/>
                <a:gd name="f40" fmla="*/ f31 1 3733441"/>
                <a:gd name="f41" fmla="*/ f32 1 5789632"/>
                <a:gd name="f42" fmla="*/ f33 1 578963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33441" h="578963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CD4CC"/>
            </a:solidFill>
            <a:ln cap="flat">
              <a:noFill/>
              <a:prstDash val="solid"/>
            </a:ln>
          </p:spPr>
          <p:txBody>
            <a:bodyPr vert="horz" wrap="square" lIns="152403" tIns="152403" rIns="152403" bIns="4205142" anchor="ctr" anchorCtr="1" compatLnSpc="1">
              <a:noAutofit/>
            </a:bodyPr>
            <a:lstStyle/>
            <a:p>
              <a:pPr marL="0" marR="0" lvl="0" indent="0" algn="ctr" defTabSz="1777995" rtl="0" fontAlgn="auto" hangingPunct="1">
                <a:lnSpc>
                  <a:spcPct val="90000"/>
                </a:lnSpc>
                <a:spcBef>
                  <a:spcPts val="0"/>
                </a:spcBef>
                <a:spcAft>
                  <a:spcPts val="1700"/>
                </a:spcAft>
                <a:buNone/>
                <a:tabLst/>
                <a:defRPr sz="1800" b="0" i="0" u="none" strike="noStrike" kern="0" cap="none" spc="0" baseline="0">
                  <a:solidFill>
                    <a:srgbClr val="000000"/>
                  </a:solidFill>
                  <a:uFillTx/>
                </a:defRPr>
              </a:pPr>
              <a:r>
                <a:rPr lang="en-GB" sz="4000" b="1" i="0" u="none" strike="noStrike" kern="1200" cap="none" spc="0" baseline="0">
                  <a:solidFill>
                    <a:srgbClr val="215F9A"/>
                  </a:solidFill>
                  <a:uFillTx/>
                  <a:latin typeface="Aptos"/>
                </a:rPr>
                <a:t>Empowerment</a:t>
              </a:r>
            </a:p>
          </p:txBody>
        </p:sp>
        <p:sp>
          <p:nvSpPr>
            <p:cNvPr id="9" name="Free-form: Shape 8">
              <a:extLst>
                <a:ext uri="{FF2B5EF4-FFF2-40B4-BE49-F238E27FC236}">
                  <a16:creationId xmlns:a16="http://schemas.microsoft.com/office/drawing/2014/main" id="{35A5A18B-0AFE-8347-F6BA-033253E72709}"/>
                </a:ext>
              </a:extLst>
            </p:cNvPr>
            <p:cNvSpPr/>
            <p:nvPr/>
          </p:nvSpPr>
          <p:spPr>
            <a:xfrm>
              <a:off x="4602623" y="266727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88C54"/>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Empowerment promotes dignity, independence and active involvement in care decisions (SCIE, n.d.).</a:t>
              </a:r>
            </a:p>
          </p:txBody>
        </p:sp>
        <p:sp>
          <p:nvSpPr>
            <p:cNvPr id="10" name="Free-form: Shape 9">
              <a:extLst>
                <a:ext uri="{FF2B5EF4-FFF2-40B4-BE49-F238E27FC236}">
                  <a16:creationId xmlns:a16="http://schemas.microsoft.com/office/drawing/2014/main" id="{BE57DA66-1B65-B325-D9C6-2E9F2983F8E2}"/>
                </a:ext>
              </a:extLst>
            </p:cNvPr>
            <p:cNvSpPr/>
            <p:nvPr/>
          </p:nvSpPr>
          <p:spPr>
            <a:xfrm>
              <a:off x="4602623" y="397969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7976A"/>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When older adults’ preferences and goals guide care, they feel more in control (Bowers et al., n.d.)</a:t>
              </a:r>
            </a:p>
          </p:txBody>
        </p:sp>
        <p:sp>
          <p:nvSpPr>
            <p:cNvPr id="11" name="Free-form: Shape 10">
              <a:extLst>
                <a:ext uri="{FF2B5EF4-FFF2-40B4-BE49-F238E27FC236}">
                  <a16:creationId xmlns:a16="http://schemas.microsoft.com/office/drawing/2014/main" id="{3576CB33-3C6E-C87D-3716-D3CFE2141B91}"/>
                </a:ext>
              </a:extLst>
            </p:cNvPr>
            <p:cNvSpPr/>
            <p:nvPr/>
          </p:nvSpPr>
          <p:spPr>
            <a:xfrm>
              <a:off x="4602623" y="5292117"/>
              <a:ext cx="2986750" cy="1137431"/>
            </a:xfrm>
            <a:custGeom>
              <a:avLst/>
              <a:gdLst>
                <a:gd name="f0" fmla="val 10800000"/>
                <a:gd name="f1" fmla="val 5400000"/>
                <a:gd name="f2" fmla="val 180"/>
                <a:gd name="f3" fmla="val w"/>
                <a:gd name="f4" fmla="val h"/>
                <a:gd name="f5" fmla="val 0"/>
                <a:gd name="f6" fmla="val 2986753"/>
                <a:gd name="f7" fmla="val 1137430"/>
                <a:gd name="f8" fmla="val 113743"/>
                <a:gd name="f9" fmla="val 50924"/>
                <a:gd name="f10" fmla="val 2873010"/>
                <a:gd name="f11" fmla="val 2935829"/>
                <a:gd name="f12" fmla="val 1023687"/>
                <a:gd name="f13" fmla="val 1086506"/>
                <a:gd name="f14" fmla="+- 0 0 -90"/>
                <a:gd name="f15" fmla="*/ f3 1 2986753"/>
                <a:gd name="f16" fmla="*/ f4 1 1137430"/>
                <a:gd name="f17" fmla="val f5"/>
                <a:gd name="f18" fmla="val f6"/>
                <a:gd name="f19" fmla="val f7"/>
                <a:gd name="f20" fmla="*/ f14 f0 1"/>
                <a:gd name="f21" fmla="+- f19 0 f17"/>
                <a:gd name="f22" fmla="+- f18 0 f17"/>
                <a:gd name="f23" fmla="*/ f20 1 f2"/>
                <a:gd name="f24" fmla="*/ f22 1 2986753"/>
                <a:gd name="f25" fmla="*/ f21 1 1137430"/>
                <a:gd name="f26" fmla="*/ 0 f22 1"/>
                <a:gd name="f27" fmla="*/ 113743 f21 1"/>
                <a:gd name="f28" fmla="*/ 113743 f22 1"/>
                <a:gd name="f29" fmla="*/ 0 f21 1"/>
                <a:gd name="f30" fmla="*/ 2873010 f22 1"/>
                <a:gd name="f31" fmla="*/ 2986753 f22 1"/>
                <a:gd name="f32" fmla="*/ 1023687 f21 1"/>
                <a:gd name="f33" fmla="*/ 1137430 f21 1"/>
                <a:gd name="f34" fmla="+- f23 0 f1"/>
                <a:gd name="f35" fmla="*/ f26 1 2986753"/>
                <a:gd name="f36" fmla="*/ f27 1 1137430"/>
                <a:gd name="f37" fmla="*/ f28 1 2986753"/>
                <a:gd name="f38" fmla="*/ f29 1 1137430"/>
                <a:gd name="f39" fmla="*/ f30 1 2986753"/>
                <a:gd name="f40" fmla="*/ f31 1 2986753"/>
                <a:gd name="f41" fmla="*/ f32 1 1137430"/>
                <a:gd name="f42" fmla="*/ f33 1 1137430"/>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113743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6A383"/>
            </a:solidFill>
            <a:ln w="19046" cap="flat">
              <a:solidFill>
                <a:srgbClr val="FFFFFF"/>
              </a:solidFill>
              <a:prstDash val="solid"/>
              <a:miter/>
            </a:ln>
          </p:spPr>
          <p:txBody>
            <a:bodyPr vert="horz" wrap="square" lIns="61255" tIns="54269" rIns="61255" bIns="54269"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Active ageing strategies such as staying physically, socially and mentally engaged helps maintain independence and improves wellbeing (Bowers et al., n.d.).</a:t>
              </a:r>
            </a:p>
          </p:txBody>
        </p:sp>
        <p:sp>
          <p:nvSpPr>
            <p:cNvPr id="12" name="Free-form: Shape 11">
              <a:extLst>
                <a:ext uri="{FF2B5EF4-FFF2-40B4-BE49-F238E27FC236}">
                  <a16:creationId xmlns:a16="http://schemas.microsoft.com/office/drawing/2014/main" id="{0457A4FD-7C4E-1CEA-6946-49835F9EB7BD}"/>
                </a:ext>
              </a:extLst>
            </p:cNvPr>
            <p:cNvSpPr/>
            <p:nvPr/>
          </p:nvSpPr>
          <p:spPr>
            <a:xfrm>
              <a:off x="8242730" y="929899"/>
              <a:ext cx="3733440" cy="5789633"/>
            </a:xfrm>
            <a:custGeom>
              <a:avLst/>
              <a:gdLst>
                <a:gd name="f0" fmla="val 10800000"/>
                <a:gd name="f1" fmla="val 5400000"/>
                <a:gd name="f2" fmla="val 180"/>
                <a:gd name="f3" fmla="val w"/>
                <a:gd name="f4" fmla="val h"/>
                <a:gd name="f5" fmla="val 0"/>
                <a:gd name="f6" fmla="val 3733441"/>
                <a:gd name="f7" fmla="val 5789632"/>
                <a:gd name="f8" fmla="val 373344"/>
                <a:gd name="f9" fmla="val 167152"/>
                <a:gd name="f10" fmla="val 3360097"/>
                <a:gd name="f11" fmla="val 3566289"/>
                <a:gd name="f12" fmla="val 5416288"/>
                <a:gd name="f13" fmla="val 5622480"/>
                <a:gd name="f14" fmla="+- 0 0 -90"/>
                <a:gd name="f15" fmla="*/ f3 1 3733441"/>
                <a:gd name="f16" fmla="*/ f4 1 5789632"/>
                <a:gd name="f17" fmla="val f5"/>
                <a:gd name="f18" fmla="val f6"/>
                <a:gd name="f19" fmla="val f7"/>
                <a:gd name="f20" fmla="*/ f14 f0 1"/>
                <a:gd name="f21" fmla="+- f19 0 f17"/>
                <a:gd name="f22" fmla="+- f18 0 f17"/>
                <a:gd name="f23" fmla="*/ f20 1 f2"/>
                <a:gd name="f24" fmla="*/ f22 1 3733441"/>
                <a:gd name="f25" fmla="*/ f21 1 5789632"/>
                <a:gd name="f26" fmla="*/ 0 f22 1"/>
                <a:gd name="f27" fmla="*/ 373344 f21 1"/>
                <a:gd name="f28" fmla="*/ 373344 f22 1"/>
                <a:gd name="f29" fmla="*/ 0 f21 1"/>
                <a:gd name="f30" fmla="*/ 3360097 f22 1"/>
                <a:gd name="f31" fmla="*/ 3733441 f22 1"/>
                <a:gd name="f32" fmla="*/ 5416288 f21 1"/>
                <a:gd name="f33" fmla="*/ 5789632 f21 1"/>
                <a:gd name="f34" fmla="+- f23 0 f1"/>
                <a:gd name="f35" fmla="*/ f26 1 3733441"/>
                <a:gd name="f36" fmla="*/ f27 1 5789632"/>
                <a:gd name="f37" fmla="*/ f28 1 3733441"/>
                <a:gd name="f38" fmla="*/ f29 1 5789632"/>
                <a:gd name="f39" fmla="*/ f30 1 3733441"/>
                <a:gd name="f40" fmla="*/ f31 1 3733441"/>
                <a:gd name="f41" fmla="*/ f32 1 5789632"/>
                <a:gd name="f42" fmla="*/ f33 1 578963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33441" h="578963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CD4CC"/>
            </a:solidFill>
            <a:ln cap="flat">
              <a:noFill/>
              <a:prstDash val="solid"/>
            </a:ln>
          </p:spPr>
          <p:txBody>
            <a:bodyPr vert="horz" wrap="square" lIns="152403" tIns="152403" rIns="152403" bIns="4205142" anchor="ctr" anchorCtr="1" compatLnSpc="1">
              <a:noAutofit/>
            </a:bodyPr>
            <a:lstStyle/>
            <a:p>
              <a:pPr marL="0" marR="0" lvl="0" indent="0" algn="ctr" defTabSz="1777995" rtl="0" fontAlgn="auto" hangingPunct="1">
                <a:lnSpc>
                  <a:spcPct val="90000"/>
                </a:lnSpc>
                <a:spcBef>
                  <a:spcPts val="0"/>
                </a:spcBef>
                <a:spcAft>
                  <a:spcPts val="1700"/>
                </a:spcAft>
                <a:buNone/>
                <a:tabLst/>
                <a:defRPr sz="1800" b="0" i="0" u="none" strike="noStrike" kern="0" cap="none" spc="0" baseline="0">
                  <a:solidFill>
                    <a:srgbClr val="000000"/>
                  </a:solidFill>
                  <a:uFillTx/>
                </a:defRPr>
              </a:pPr>
              <a:r>
                <a:rPr lang="en-GB" sz="4000" b="1" i="0" u="none" strike="noStrike" kern="1200" cap="none" spc="0" baseline="0">
                  <a:solidFill>
                    <a:srgbClr val="61CBF4"/>
                  </a:solidFill>
                  <a:uFillTx/>
                  <a:latin typeface="Aptos"/>
                </a:rPr>
                <a:t>Policy</a:t>
              </a:r>
              <a:r>
                <a:rPr lang="en-GB" sz="4000" b="0" i="0" u="none" strike="noStrike" kern="1200" cap="none" spc="0" baseline="0">
                  <a:solidFill>
                    <a:srgbClr val="000000"/>
                  </a:solidFill>
                  <a:uFillTx/>
                  <a:latin typeface="Aptos"/>
                </a:rPr>
                <a:t> </a:t>
              </a:r>
            </a:p>
          </p:txBody>
        </p:sp>
        <p:sp>
          <p:nvSpPr>
            <p:cNvPr id="13" name="Free-form: Shape 12">
              <a:extLst>
                <a:ext uri="{FF2B5EF4-FFF2-40B4-BE49-F238E27FC236}">
                  <a16:creationId xmlns:a16="http://schemas.microsoft.com/office/drawing/2014/main" id="{76C6F4C7-758B-4E1A-0A69-C17F3E2E7FC7}"/>
                </a:ext>
              </a:extLst>
            </p:cNvPr>
            <p:cNvSpPr/>
            <p:nvPr/>
          </p:nvSpPr>
          <p:spPr>
            <a:xfrm>
              <a:off x="8616071" y="2666929"/>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AF9F"/>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Care Act 2014: Local authorities must promote wellbeing and support independent living (DHSC, 2014).</a:t>
              </a:r>
            </a:p>
          </p:txBody>
        </p:sp>
        <p:sp>
          <p:nvSpPr>
            <p:cNvPr id="14" name="Free-form: Shape 13">
              <a:extLst>
                <a:ext uri="{FF2B5EF4-FFF2-40B4-BE49-F238E27FC236}">
                  <a16:creationId xmlns:a16="http://schemas.microsoft.com/office/drawing/2014/main" id="{F9093BCF-D5E1-05CA-2E4E-E0CC5EE11FE5}"/>
                </a:ext>
              </a:extLst>
            </p:cNvPr>
            <p:cNvSpPr/>
            <p:nvPr/>
          </p:nvSpPr>
          <p:spPr>
            <a:xfrm>
              <a:off x="8616071" y="3640107"/>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3B7BB"/>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ptos"/>
                </a:rPr>
                <a:t>NHS Long Term Plan (2019): Prioritises integrated, community‑based care to help older adults remain at home.</a:t>
              </a:r>
            </a:p>
          </p:txBody>
        </p:sp>
        <p:sp>
          <p:nvSpPr>
            <p:cNvPr id="15" name="Free-form: Shape 14">
              <a:extLst>
                <a:ext uri="{FF2B5EF4-FFF2-40B4-BE49-F238E27FC236}">
                  <a16:creationId xmlns:a16="http://schemas.microsoft.com/office/drawing/2014/main" id="{CB977C76-9383-BE26-132F-A81A9AB8E21B}"/>
                </a:ext>
              </a:extLst>
            </p:cNvPr>
            <p:cNvSpPr/>
            <p:nvPr/>
          </p:nvSpPr>
          <p:spPr>
            <a:xfrm>
              <a:off x="8616071" y="4613294"/>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1ADC8"/>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none" strike="noStrike" kern="1200" cap="none" spc="0" baseline="0">
                  <a:solidFill>
                    <a:srgbClr val="FFFFFF"/>
                  </a:solidFill>
                  <a:uFillTx/>
                  <a:latin typeface="Aptos"/>
                </a:rPr>
                <a:t>Adult Social Care Reform White Paper (2021): Supports “ageing in place” through funding for home adaptations, integrated care systems  and for unpaid carers (DHSC, 2021).</a:t>
              </a:r>
            </a:p>
          </p:txBody>
        </p:sp>
        <p:sp>
          <p:nvSpPr>
            <p:cNvPr id="16" name="Free-form: Shape 15">
              <a:extLst>
                <a:ext uri="{FF2B5EF4-FFF2-40B4-BE49-F238E27FC236}">
                  <a16:creationId xmlns:a16="http://schemas.microsoft.com/office/drawing/2014/main" id="{DF2218AF-677E-2558-D4AD-FB8001B5B4E0}"/>
                </a:ext>
              </a:extLst>
            </p:cNvPr>
            <p:cNvSpPr/>
            <p:nvPr/>
          </p:nvSpPr>
          <p:spPr>
            <a:xfrm>
              <a:off x="8616071" y="5586481"/>
              <a:ext cx="2986750" cy="843424"/>
            </a:xfrm>
            <a:custGeom>
              <a:avLst/>
              <a:gdLst>
                <a:gd name="f0" fmla="val 10800000"/>
                <a:gd name="f1" fmla="val 5400000"/>
                <a:gd name="f2" fmla="val 180"/>
                <a:gd name="f3" fmla="val w"/>
                <a:gd name="f4" fmla="val h"/>
                <a:gd name="f5" fmla="val 0"/>
                <a:gd name="f6" fmla="val 2986753"/>
                <a:gd name="f7" fmla="val 843426"/>
                <a:gd name="f8" fmla="val 84343"/>
                <a:gd name="f9" fmla="val 37762"/>
                <a:gd name="f10" fmla="val 2902410"/>
                <a:gd name="f11" fmla="val 2948991"/>
                <a:gd name="f12" fmla="val 759083"/>
                <a:gd name="f13" fmla="val 805664"/>
                <a:gd name="f14" fmla="+- 0 0 -90"/>
                <a:gd name="f15" fmla="*/ f3 1 2986753"/>
                <a:gd name="f16" fmla="*/ f4 1 843426"/>
                <a:gd name="f17" fmla="val f5"/>
                <a:gd name="f18" fmla="val f6"/>
                <a:gd name="f19" fmla="val f7"/>
                <a:gd name="f20" fmla="*/ f14 f0 1"/>
                <a:gd name="f21" fmla="+- f19 0 f17"/>
                <a:gd name="f22" fmla="+- f18 0 f17"/>
                <a:gd name="f23" fmla="*/ f20 1 f2"/>
                <a:gd name="f24" fmla="*/ f22 1 2986753"/>
                <a:gd name="f25" fmla="*/ f21 1 843426"/>
                <a:gd name="f26" fmla="*/ 0 f22 1"/>
                <a:gd name="f27" fmla="*/ 84343 f21 1"/>
                <a:gd name="f28" fmla="*/ 84343 f22 1"/>
                <a:gd name="f29" fmla="*/ 0 f21 1"/>
                <a:gd name="f30" fmla="*/ 2902410 f22 1"/>
                <a:gd name="f31" fmla="*/ 2986753 f22 1"/>
                <a:gd name="f32" fmla="*/ 759083 f21 1"/>
                <a:gd name="f33" fmla="*/ 843426 f21 1"/>
                <a:gd name="f34" fmla="+- f23 0 f1"/>
                <a:gd name="f35" fmla="*/ f26 1 2986753"/>
                <a:gd name="f36" fmla="*/ f27 1 843426"/>
                <a:gd name="f37" fmla="*/ f28 1 2986753"/>
                <a:gd name="f38" fmla="*/ f29 1 843426"/>
                <a:gd name="f39" fmla="*/ f30 1 2986753"/>
                <a:gd name="f40" fmla="*/ f31 1 2986753"/>
                <a:gd name="f41" fmla="*/ f32 1 843426"/>
                <a:gd name="f42" fmla="*/ f33 1 84342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986753" h="8434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52642" tIns="45655" rIns="52642" bIns="45655"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none" strike="noStrike" kern="1200" cap="none" spc="0" baseline="0">
                  <a:solidFill>
                    <a:srgbClr val="FFFFFF"/>
                  </a:solidFill>
                  <a:uFillTx/>
                  <a:latin typeface="Aptos"/>
                </a:rPr>
                <a:t>Integrated Care Systems (ICS) coordinate health and social care to promote autonomy, dignity and continuity of care (NHS England, n.d.).</a:t>
              </a:r>
            </a:p>
          </p:txBody>
        </p:sp>
      </p:grpSp>
      <p:pic>
        <p:nvPicPr>
          <p:cNvPr id="62" name="Audio 61">
            <a:hlinkClick r:id="" action="ppaction://media"/>
            <a:extLst>
              <a:ext uri="{FF2B5EF4-FFF2-40B4-BE49-F238E27FC236}">
                <a16:creationId xmlns:a16="http://schemas.microsoft.com/office/drawing/2014/main" id="{B822D5B7-1735-84EC-9D9E-97E54A782E8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7347"/>
    </mc:Choice>
    <mc:Fallback xmlns="">
      <p:transition spd="slow" advTm="107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graphicFrame>
        <p:nvGraphicFramePr>
          <p:cNvPr id="2" name="Content Placeholder 5">
            <a:extLst>
              <a:ext uri="{FF2B5EF4-FFF2-40B4-BE49-F238E27FC236}">
                <a16:creationId xmlns:a16="http://schemas.microsoft.com/office/drawing/2014/main" id="{455AAF52-544F-716B-F612-DBFB901E5C46}"/>
              </a:ext>
            </a:extLst>
          </p:cNvPr>
          <p:cNvGraphicFramePr>
            <a:graphicFrameLocks noGrp="1"/>
          </p:cNvGraphicFramePr>
          <p:nvPr>
            <p:ph idx="1"/>
          </p:nvPr>
        </p:nvGraphicFramePr>
        <p:xfrm>
          <a:off x="838203" y="540328"/>
          <a:ext cx="10522530" cy="4987640"/>
        </p:xfrm>
        <a:graphic>
          <a:graphicData uri="http://schemas.openxmlformats.org/drawingml/2006/table">
            <a:tbl>
              <a:tblPr firstRow="1" bandRow="1">
                <a:effectLst/>
                <a:tableStyleId>{93296810-A885-4BE3-A3E7-6D5BEEA58F35}</a:tableStyleId>
              </a:tblPr>
              <a:tblGrid>
                <a:gridCol w="3507510">
                  <a:extLst>
                    <a:ext uri="{9D8B030D-6E8A-4147-A177-3AD203B41FA5}">
                      <a16:colId xmlns:a16="http://schemas.microsoft.com/office/drawing/2014/main" val="183912058"/>
                    </a:ext>
                  </a:extLst>
                </a:gridCol>
                <a:gridCol w="3507510">
                  <a:extLst>
                    <a:ext uri="{9D8B030D-6E8A-4147-A177-3AD203B41FA5}">
                      <a16:colId xmlns:a16="http://schemas.microsoft.com/office/drawing/2014/main" val="632293128"/>
                    </a:ext>
                  </a:extLst>
                </a:gridCol>
                <a:gridCol w="3507510">
                  <a:extLst>
                    <a:ext uri="{9D8B030D-6E8A-4147-A177-3AD203B41FA5}">
                      <a16:colId xmlns:a16="http://schemas.microsoft.com/office/drawing/2014/main" val="341126355"/>
                    </a:ext>
                  </a:extLst>
                </a:gridCol>
              </a:tblGrid>
              <a:tr h="997528">
                <a:tc>
                  <a:txBody>
                    <a:bodyPr/>
                    <a:lstStyle/>
                    <a:p>
                      <a:pPr lvl="0"/>
                      <a:r>
                        <a:rPr lang="en-GB"/>
                        <a:t>THEORY </a:t>
                      </a:r>
                    </a:p>
                  </a:txBody>
                  <a:tcPr/>
                </a:tc>
                <a:tc>
                  <a:txBody>
                    <a:bodyPr/>
                    <a:lstStyle/>
                    <a:p>
                      <a:pPr lvl="0"/>
                      <a:r>
                        <a:rPr lang="en-GB"/>
                        <a:t>Strengths</a:t>
                      </a:r>
                    </a:p>
                  </a:txBody>
                  <a:tcPr/>
                </a:tc>
                <a:tc>
                  <a:txBody>
                    <a:bodyPr/>
                    <a:lstStyle/>
                    <a:p>
                      <a:pPr lvl="0"/>
                      <a:r>
                        <a:rPr lang="en-GB"/>
                        <a:t>Limitations </a:t>
                      </a:r>
                    </a:p>
                  </a:txBody>
                  <a:tcPr/>
                </a:tc>
                <a:extLst>
                  <a:ext uri="{0D108BD9-81ED-4DB2-BD59-A6C34878D82A}">
                    <a16:rowId xmlns:a16="http://schemas.microsoft.com/office/drawing/2014/main" val="901037400"/>
                  </a:ext>
                </a:extLst>
              </a:tr>
              <a:tr h="997528">
                <a:tc>
                  <a:txBody>
                    <a:bodyPr/>
                    <a:lstStyle/>
                    <a:p>
                      <a:pPr lvl="0"/>
                      <a:r>
                        <a:rPr lang="en-GB"/>
                        <a:t>Activity Theory </a:t>
                      </a:r>
                    </a:p>
                  </a:txBody>
                  <a:tcPr/>
                </a:tc>
                <a:tc>
                  <a:txBody>
                    <a:bodyPr/>
                    <a:lstStyle/>
                    <a:p>
                      <a:pPr lvl="0"/>
                      <a:r>
                        <a:rPr lang="en-GB"/>
                        <a:t>Encourages engagement and supports well-being through active lifestyles (Drew,2023). </a:t>
                      </a:r>
                    </a:p>
                  </a:txBody>
                  <a:tcPr/>
                </a:tc>
                <a:tc>
                  <a:txBody>
                    <a:bodyPr/>
                    <a:lstStyle/>
                    <a:p>
                      <a:pPr lvl="0"/>
                      <a:r>
                        <a:rPr lang="en-GB"/>
                        <a:t>May overlook those with limited mobility or different social preferences (Drew,2023). </a:t>
                      </a:r>
                    </a:p>
                  </a:txBody>
                  <a:tcPr/>
                </a:tc>
                <a:extLst>
                  <a:ext uri="{0D108BD9-81ED-4DB2-BD59-A6C34878D82A}">
                    <a16:rowId xmlns:a16="http://schemas.microsoft.com/office/drawing/2014/main" val="1135196579"/>
                  </a:ext>
                </a:extLst>
              </a:tr>
              <a:tr h="997528">
                <a:tc>
                  <a:txBody>
                    <a:bodyPr/>
                    <a:lstStyle/>
                    <a:p>
                      <a:pPr lvl="0"/>
                      <a:r>
                        <a:rPr lang="en-GB"/>
                        <a:t>Continuity Theory </a:t>
                      </a:r>
                    </a:p>
                  </a:txBody>
                  <a:tcPr/>
                </a:tc>
                <a:tc>
                  <a:txBody>
                    <a:bodyPr/>
                    <a:lstStyle/>
                    <a:p>
                      <a:pPr lvl="0"/>
                      <a:r>
                        <a:rPr lang="en-GB"/>
                        <a:t>Promotes stability and identity by valuing lifelong habits and routines (Drew,2023). </a:t>
                      </a:r>
                    </a:p>
                  </a:txBody>
                  <a:tcPr/>
                </a:tc>
                <a:tc>
                  <a:txBody>
                    <a:bodyPr/>
                    <a:lstStyle/>
                    <a:p>
                      <a:pPr lvl="0"/>
                      <a:r>
                        <a:rPr lang="en-GB"/>
                        <a:t>Can resist necessary change or adaptation in later life (Drew , 2023). </a:t>
                      </a:r>
                    </a:p>
                  </a:txBody>
                  <a:tcPr/>
                </a:tc>
                <a:extLst>
                  <a:ext uri="{0D108BD9-81ED-4DB2-BD59-A6C34878D82A}">
                    <a16:rowId xmlns:a16="http://schemas.microsoft.com/office/drawing/2014/main" val="3908493634"/>
                  </a:ext>
                </a:extLst>
              </a:tr>
              <a:tr h="997528">
                <a:tc>
                  <a:txBody>
                    <a:bodyPr/>
                    <a:lstStyle/>
                    <a:p>
                      <a:pPr lvl="0"/>
                      <a:r>
                        <a:rPr lang="en-GB"/>
                        <a:t>Disengagement Theory </a:t>
                      </a:r>
                    </a:p>
                  </a:txBody>
                  <a:tcPr/>
                </a:tc>
                <a:tc>
                  <a:txBody>
                    <a:bodyPr/>
                    <a:lstStyle/>
                    <a:p>
                      <a:pPr lvl="0"/>
                      <a:r>
                        <a:rPr lang="en-GB"/>
                        <a:t>Recognises voluntary withdrawal and role transition in aging (Passuth and Lynott, n.d.). </a:t>
                      </a:r>
                    </a:p>
                  </a:txBody>
                  <a:tcPr/>
                </a:tc>
                <a:tc>
                  <a:txBody>
                    <a:bodyPr/>
                    <a:lstStyle/>
                    <a:p>
                      <a:pPr lvl="0"/>
                      <a:r>
                        <a:rPr lang="en-GB"/>
                        <a:t>Overlooks the benefits of engagement (Passuth and Lynott, n.d.)</a:t>
                      </a:r>
                    </a:p>
                  </a:txBody>
                  <a:tcPr/>
                </a:tc>
                <a:extLst>
                  <a:ext uri="{0D108BD9-81ED-4DB2-BD59-A6C34878D82A}">
                    <a16:rowId xmlns:a16="http://schemas.microsoft.com/office/drawing/2014/main" val="1706644406"/>
                  </a:ext>
                </a:extLst>
              </a:tr>
              <a:tr h="997528">
                <a:tc>
                  <a:txBody>
                    <a:bodyPr/>
                    <a:lstStyle/>
                    <a:p>
                      <a:pPr lvl="0"/>
                      <a:r>
                        <a:rPr lang="en-GB"/>
                        <a:t>Life Course Theory </a:t>
                      </a:r>
                    </a:p>
                  </a:txBody>
                  <a:tcPr/>
                </a:tc>
                <a:tc>
                  <a:txBody>
                    <a:bodyPr/>
                    <a:lstStyle/>
                    <a:p>
                      <a:pPr lvl="0"/>
                      <a:r>
                        <a:rPr lang="en-GB"/>
                        <a:t>Emphasises the impact of life experiences and social context on aging (Socio.Health, 2024)</a:t>
                      </a:r>
                    </a:p>
                  </a:txBody>
                  <a:tcPr/>
                </a:tc>
                <a:tc>
                  <a:txBody>
                    <a:bodyPr/>
                    <a:lstStyle/>
                    <a:p>
                      <a:pPr lvl="0"/>
                      <a:r>
                        <a:rPr lang="en-GB"/>
                        <a:t>Difficult to apply without detailed personal histories (Socio.Health, 2024). </a:t>
                      </a:r>
                    </a:p>
                  </a:txBody>
                  <a:tcPr/>
                </a:tc>
                <a:extLst>
                  <a:ext uri="{0D108BD9-81ED-4DB2-BD59-A6C34878D82A}">
                    <a16:rowId xmlns:a16="http://schemas.microsoft.com/office/drawing/2014/main" val="2555274712"/>
                  </a:ext>
                </a:extLst>
              </a:tr>
            </a:tbl>
          </a:graphicData>
        </a:graphic>
      </p:graphicFrame>
      <p:pic>
        <p:nvPicPr>
          <p:cNvPr id="54" name="Audio 53">
            <a:hlinkClick r:id="" action="ppaction://media"/>
            <a:extLst>
              <a:ext uri="{FF2B5EF4-FFF2-40B4-BE49-F238E27FC236}">
                <a16:creationId xmlns:a16="http://schemas.microsoft.com/office/drawing/2014/main" id="{0758CE82-5481-23C5-2222-3E9EF9F07E0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344"/>
    </mc:Choice>
    <mc:Fallback xmlns="">
      <p:transition spd="slow" advTm="72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DC7C-D60B-6130-64CF-81061F2467F5}"/>
              </a:ext>
            </a:extLst>
          </p:cNvPr>
          <p:cNvSpPr txBox="1">
            <a:spLocks noGrp="1"/>
          </p:cNvSpPr>
          <p:nvPr>
            <p:ph type="title"/>
          </p:nvPr>
        </p:nvSpPr>
        <p:spPr/>
        <p:txBody>
          <a:bodyPr/>
          <a:lstStyle/>
          <a:p>
            <a:pPr lvl="0"/>
            <a:r>
              <a:rPr lang="en-GB" b="1" u="sng" dirty="0"/>
              <a:t>Policy and legislation </a:t>
            </a:r>
          </a:p>
        </p:txBody>
      </p:sp>
      <p:grpSp>
        <p:nvGrpSpPr>
          <p:cNvPr id="3" name="Diagram 5">
            <a:extLst>
              <a:ext uri="{FF2B5EF4-FFF2-40B4-BE49-F238E27FC236}">
                <a16:creationId xmlns:a16="http://schemas.microsoft.com/office/drawing/2014/main" id="{D48BF479-6E00-FC0F-A745-B6751F3B87B5}"/>
              </a:ext>
            </a:extLst>
          </p:cNvPr>
          <p:cNvGrpSpPr/>
          <p:nvPr/>
        </p:nvGrpSpPr>
        <p:grpSpPr>
          <a:xfrm>
            <a:off x="110834" y="1774100"/>
            <a:ext cx="5680362" cy="4461220"/>
            <a:chOff x="110834" y="1774100"/>
            <a:chExt cx="5680362" cy="4461220"/>
          </a:xfrm>
        </p:grpSpPr>
        <p:sp>
          <p:nvSpPr>
            <p:cNvPr id="4" name="Rectangle 3">
              <a:extLst>
                <a:ext uri="{FF2B5EF4-FFF2-40B4-BE49-F238E27FC236}">
                  <a16:creationId xmlns:a16="http://schemas.microsoft.com/office/drawing/2014/main" id="{6619D9CB-650E-575F-CB53-A35B492E5C28}"/>
                </a:ext>
              </a:extLst>
            </p:cNvPr>
            <p:cNvSpPr/>
            <p:nvPr/>
          </p:nvSpPr>
          <p:spPr>
            <a:xfrm>
              <a:off x="110834" y="2128348"/>
              <a:ext cx="5680362" cy="604802"/>
            </a:xfrm>
            <a:prstGeom prst="rect">
              <a:avLst/>
            </a:prstGeom>
            <a:solidFill>
              <a:srgbClr val="FFFFFF">
                <a:alpha val="90000"/>
              </a:srgbClr>
            </a:solid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67A6CB9C-0FCB-6FF3-AC05-B16290ADEAC3}"/>
                </a:ext>
              </a:extLst>
            </p:cNvPr>
            <p:cNvSpPr/>
            <p:nvPr/>
          </p:nvSpPr>
          <p:spPr>
            <a:xfrm>
              <a:off x="394856" y="1774100"/>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Care Act (2014)</a:t>
              </a:r>
            </a:p>
          </p:txBody>
        </p:sp>
        <p:sp>
          <p:nvSpPr>
            <p:cNvPr id="6" name="Rectangle 5">
              <a:extLst>
                <a:ext uri="{FF2B5EF4-FFF2-40B4-BE49-F238E27FC236}">
                  <a16:creationId xmlns:a16="http://schemas.microsoft.com/office/drawing/2014/main" id="{1918E407-117E-1552-B23C-97A6C188DD29}"/>
                </a:ext>
              </a:extLst>
            </p:cNvPr>
            <p:cNvSpPr/>
            <p:nvPr/>
          </p:nvSpPr>
          <p:spPr>
            <a:xfrm>
              <a:off x="110834" y="3216987"/>
              <a:ext cx="5680362" cy="604802"/>
            </a:xfrm>
            <a:prstGeom prst="rect">
              <a:avLst/>
            </a:prstGeom>
            <a:solidFill>
              <a:srgbClr val="FFFFFF">
                <a:alpha val="90000"/>
              </a:srgbClr>
            </a:solidFill>
            <a:ln w="19046" cap="flat">
              <a:solidFill>
                <a:srgbClr val="188C5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D6D621F0-A391-AD1F-0DAD-8FA28462A771}"/>
                </a:ext>
              </a:extLst>
            </p:cNvPr>
            <p:cNvSpPr/>
            <p:nvPr/>
          </p:nvSpPr>
          <p:spPr>
            <a:xfrm>
              <a:off x="367140" y="2914485"/>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88C54"/>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Equality Act (2010)</a:t>
              </a:r>
            </a:p>
          </p:txBody>
        </p:sp>
        <p:sp>
          <p:nvSpPr>
            <p:cNvPr id="8" name="Rectangle 7">
              <a:extLst>
                <a:ext uri="{FF2B5EF4-FFF2-40B4-BE49-F238E27FC236}">
                  <a16:creationId xmlns:a16="http://schemas.microsoft.com/office/drawing/2014/main" id="{FE8A5465-A083-D369-7745-E856A44AA71B}"/>
                </a:ext>
              </a:extLst>
            </p:cNvPr>
            <p:cNvSpPr/>
            <p:nvPr/>
          </p:nvSpPr>
          <p:spPr>
            <a:xfrm>
              <a:off x="110834" y="4305626"/>
              <a:ext cx="5680362" cy="604802"/>
            </a:xfrm>
            <a:prstGeom prst="rect">
              <a:avLst/>
            </a:prstGeom>
            <a:solidFill>
              <a:srgbClr val="FFFFFF">
                <a:alpha val="90000"/>
              </a:srgbClr>
            </a:solidFill>
            <a:ln w="19046" cap="flat">
              <a:solidFill>
                <a:srgbClr val="15AF9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B6525469-B968-37ED-9AFE-DB5CE26E0D00}"/>
                </a:ext>
              </a:extLst>
            </p:cNvPr>
            <p:cNvSpPr/>
            <p:nvPr/>
          </p:nvSpPr>
          <p:spPr>
            <a:xfrm>
              <a:off x="394856" y="3951387"/>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AF9F"/>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Human Rights Act (1998)</a:t>
              </a:r>
            </a:p>
          </p:txBody>
        </p:sp>
        <p:sp>
          <p:nvSpPr>
            <p:cNvPr id="10" name="Rectangle 9">
              <a:extLst>
                <a:ext uri="{FF2B5EF4-FFF2-40B4-BE49-F238E27FC236}">
                  <a16:creationId xmlns:a16="http://schemas.microsoft.com/office/drawing/2014/main" id="{21053035-3E0B-BDD4-90CA-3B1B8617A8C3}"/>
                </a:ext>
              </a:extLst>
            </p:cNvPr>
            <p:cNvSpPr/>
            <p:nvPr/>
          </p:nvSpPr>
          <p:spPr>
            <a:xfrm>
              <a:off x="110834" y="5630518"/>
              <a:ext cx="5680362" cy="604802"/>
            </a:xfrm>
            <a:prstGeom prst="rect">
              <a:avLst/>
            </a:prstGeom>
            <a:solidFill>
              <a:srgbClr val="FFFFFF">
                <a:alpha val="90000"/>
              </a:srgbClr>
            </a:solidFill>
            <a:ln w="19046" cap="flat">
              <a:solidFill>
                <a:srgbClr val="0F9ED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A1023772-DD8A-4550-AE58-EC7639476BAA}"/>
                </a:ext>
              </a:extLst>
            </p:cNvPr>
            <p:cNvSpPr/>
            <p:nvPr/>
          </p:nvSpPr>
          <p:spPr>
            <a:xfrm>
              <a:off x="394856" y="5040026"/>
              <a:ext cx="3976259" cy="708477"/>
            </a:xfrm>
            <a:custGeom>
              <a:avLst/>
              <a:gdLst>
                <a:gd name="f0" fmla="val 10800000"/>
                <a:gd name="f1" fmla="val 5400000"/>
                <a:gd name="f2" fmla="val 180"/>
                <a:gd name="f3" fmla="val w"/>
                <a:gd name="f4" fmla="val h"/>
                <a:gd name="f5" fmla="val 0"/>
                <a:gd name="f6" fmla="val 3976255"/>
                <a:gd name="f7" fmla="val 708480"/>
                <a:gd name="f8" fmla="val 118082"/>
                <a:gd name="f9" fmla="val 52867"/>
                <a:gd name="f10" fmla="val 3858173"/>
                <a:gd name="f11" fmla="val 3923388"/>
                <a:gd name="f12" fmla="val 590398"/>
                <a:gd name="f13" fmla="val 655613"/>
                <a:gd name="f14" fmla="+- 0 0 -90"/>
                <a:gd name="f15" fmla="*/ f3 1 3976255"/>
                <a:gd name="f16" fmla="*/ f4 1 708480"/>
                <a:gd name="f17" fmla="+- f7 0 f5"/>
                <a:gd name="f18" fmla="+- f6 0 f5"/>
                <a:gd name="f19" fmla="*/ f14 f0 1"/>
                <a:gd name="f20" fmla="*/ f18 1 3976255"/>
                <a:gd name="f21" fmla="*/ f17 1 708480"/>
                <a:gd name="f22" fmla="*/ 0 f18 1"/>
                <a:gd name="f23" fmla="*/ 118082 f17 1"/>
                <a:gd name="f24" fmla="*/ 118082 f18 1"/>
                <a:gd name="f25" fmla="*/ 0 f17 1"/>
                <a:gd name="f26" fmla="*/ 3858173 f18 1"/>
                <a:gd name="f27" fmla="*/ 3976255 f18 1"/>
                <a:gd name="f28" fmla="*/ 590398 f17 1"/>
                <a:gd name="f29" fmla="*/ 708480 f17 1"/>
                <a:gd name="f30" fmla="*/ f19 1 f2"/>
                <a:gd name="f31" fmla="*/ f22 1 3976255"/>
                <a:gd name="f32" fmla="*/ f23 1 708480"/>
                <a:gd name="f33" fmla="*/ f24 1 3976255"/>
                <a:gd name="f34" fmla="*/ f25 1 708480"/>
                <a:gd name="f35" fmla="*/ f26 1 3976255"/>
                <a:gd name="f36" fmla="*/ f27 1 3976255"/>
                <a:gd name="f37" fmla="*/ f28 1 708480"/>
                <a:gd name="f38" fmla="*/ f29 1 70848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76255" h="70848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184882" tIns="34582" rIns="184882" bIns="3458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Aptos"/>
                </a:rPr>
                <a:t>NHS Long term plan (2019)</a:t>
              </a:r>
            </a:p>
          </p:txBody>
        </p:sp>
      </p:grpSp>
      <p:grpSp>
        <p:nvGrpSpPr>
          <p:cNvPr id="12" name="Diagram 11">
            <a:extLst>
              <a:ext uri="{FF2B5EF4-FFF2-40B4-BE49-F238E27FC236}">
                <a16:creationId xmlns:a16="http://schemas.microsoft.com/office/drawing/2014/main" id="{BEBDDCE2-D848-9D8D-9E33-56B54260B67B}"/>
              </a:ext>
            </a:extLst>
          </p:cNvPr>
          <p:cNvGrpSpPr/>
          <p:nvPr/>
        </p:nvGrpSpPr>
        <p:grpSpPr>
          <a:xfrm>
            <a:off x="6400790" y="707910"/>
            <a:ext cx="5680371" cy="5498359"/>
            <a:chOff x="6400790" y="707910"/>
            <a:chExt cx="5680371" cy="5498359"/>
          </a:xfrm>
        </p:grpSpPr>
        <p:sp>
          <p:nvSpPr>
            <p:cNvPr id="13" name="Free-form: Shape 12">
              <a:extLst>
                <a:ext uri="{FF2B5EF4-FFF2-40B4-BE49-F238E27FC236}">
                  <a16:creationId xmlns:a16="http://schemas.microsoft.com/office/drawing/2014/main" id="{CBCAD4C0-5E6A-660D-9728-582B78CE1848}"/>
                </a:ext>
              </a:extLst>
            </p:cNvPr>
            <p:cNvSpPr/>
            <p:nvPr/>
          </p:nvSpPr>
          <p:spPr>
            <a:xfrm>
              <a:off x="6503020" y="707910"/>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7C2D6C47-BED9-D950-D5A7-ACDDC71E6984}"/>
                </a:ext>
              </a:extLst>
            </p:cNvPr>
            <p:cNvSpPr/>
            <p:nvPr/>
          </p:nvSpPr>
          <p:spPr>
            <a:xfrm rot="10799991">
              <a:off x="6518565"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6B24"/>
            </a:solid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Free-form: Shape 14">
              <a:extLst>
                <a:ext uri="{FF2B5EF4-FFF2-40B4-BE49-F238E27FC236}">
                  <a16:creationId xmlns:a16="http://schemas.microsoft.com/office/drawing/2014/main" id="{09CD3E56-3EFE-D6EF-FB88-A476DA15DDBF}"/>
                </a:ext>
              </a:extLst>
            </p:cNvPr>
            <p:cNvSpPr/>
            <p:nvPr/>
          </p:nvSpPr>
          <p:spPr>
            <a:xfrm rot="10799991">
              <a:off x="7180563"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6F28"/>
            </a:solidFill>
            <a:ln w="19046" cap="flat">
              <a:solidFill>
                <a:srgbClr val="196F2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Free-form: Shape 15">
              <a:extLst>
                <a:ext uri="{FF2B5EF4-FFF2-40B4-BE49-F238E27FC236}">
                  <a16:creationId xmlns:a16="http://schemas.microsoft.com/office/drawing/2014/main" id="{7A9F2281-3575-BD03-3593-EBE02B613758}"/>
                </a:ext>
              </a:extLst>
            </p:cNvPr>
            <p:cNvSpPr/>
            <p:nvPr/>
          </p:nvSpPr>
          <p:spPr>
            <a:xfrm rot="10799991">
              <a:off x="7930591" y="1565992"/>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22D"/>
            </a:solidFill>
            <a:ln w="19046" cap="flat">
              <a:solidFill>
                <a:srgbClr val="19722D"/>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Shape 16">
              <a:extLst>
                <a:ext uri="{FF2B5EF4-FFF2-40B4-BE49-F238E27FC236}">
                  <a16:creationId xmlns:a16="http://schemas.microsoft.com/office/drawing/2014/main" id="{02A49FA4-7432-C14C-D160-F788B66784EC}"/>
                </a:ext>
              </a:extLst>
            </p:cNvPr>
            <p:cNvSpPr/>
            <p:nvPr/>
          </p:nvSpPr>
          <p:spPr>
            <a:xfrm rot="10799991">
              <a:off x="8668347" y="1552148"/>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631"/>
            </a:solidFill>
            <a:ln w="19046" cap="flat">
              <a:solidFill>
                <a:srgbClr val="19763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Shape 17">
              <a:extLst>
                <a:ext uri="{FF2B5EF4-FFF2-40B4-BE49-F238E27FC236}">
                  <a16:creationId xmlns:a16="http://schemas.microsoft.com/office/drawing/2014/main" id="{E06E1D10-77E1-0631-424A-9E71748782EB}"/>
                </a:ext>
              </a:extLst>
            </p:cNvPr>
            <p:cNvSpPr/>
            <p:nvPr/>
          </p:nvSpPr>
          <p:spPr>
            <a:xfrm rot="10799991">
              <a:off x="9365677"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936"/>
            </a:solidFill>
            <a:ln w="19046" cap="flat">
              <a:solidFill>
                <a:srgbClr val="19793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Shape 18">
              <a:extLst>
                <a:ext uri="{FF2B5EF4-FFF2-40B4-BE49-F238E27FC236}">
                  <a16:creationId xmlns:a16="http://schemas.microsoft.com/office/drawing/2014/main" id="{3A4350F7-3559-E607-04CA-342AA41D5992}"/>
                </a:ext>
              </a:extLst>
            </p:cNvPr>
            <p:cNvSpPr/>
            <p:nvPr/>
          </p:nvSpPr>
          <p:spPr>
            <a:xfrm rot="10799991">
              <a:off x="9947702"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7D3B"/>
            </a:solidFill>
            <a:ln w="19046" cap="flat">
              <a:solidFill>
                <a:srgbClr val="197D3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Shape 19">
              <a:extLst>
                <a:ext uri="{FF2B5EF4-FFF2-40B4-BE49-F238E27FC236}">
                  <a16:creationId xmlns:a16="http://schemas.microsoft.com/office/drawing/2014/main" id="{20882DB8-2FB6-5C78-5E11-2264A582FFB3}"/>
                </a:ext>
              </a:extLst>
            </p:cNvPr>
            <p:cNvSpPr/>
            <p:nvPr/>
          </p:nvSpPr>
          <p:spPr>
            <a:xfrm rot="10799991">
              <a:off x="10797344" y="153784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8141"/>
            </a:solidFill>
            <a:ln w="19046" cap="flat">
              <a:solidFill>
                <a:srgbClr val="19814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Shape 20">
              <a:extLst>
                <a:ext uri="{FF2B5EF4-FFF2-40B4-BE49-F238E27FC236}">
                  <a16:creationId xmlns:a16="http://schemas.microsoft.com/office/drawing/2014/main" id="{CEFB050D-79D0-4D4B-0673-76F8876A227B}"/>
                </a:ext>
              </a:extLst>
            </p:cNvPr>
            <p:cNvSpPr/>
            <p:nvPr/>
          </p:nvSpPr>
          <p:spPr>
            <a:xfrm>
              <a:off x="6420578" y="1787679"/>
              <a:ext cx="5557723" cy="812801"/>
            </a:xfrm>
            <a:custGeom>
              <a:avLst/>
              <a:gdLst>
                <a:gd name="f0" fmla="val 10800000"/>
                <a:gd name="f1" fmla="val 5400000"/>
                <a:gd name="f2" fmla="val 180"/>
                <a:gd name="f3" fmla="val w"/>
                <a:gd name="f4" fmla="val h"/>
                <a:gd name="f5" fmla="val 0"/>
                <a:gd name="f6" fmla="val 5557723"/>
                <a:gd name="f7" fmla="val 812800"/>
                <a:gd name="f8" fmla="+- 0 0 -90"/>
                <a:gd name="f9" fmla="*/ f3 1 5557723"/>
                <a:gd name="f10" fmla="*/ f4 1 812800"/>
                <a:gd name="f11" fmla="+- f7 0 f5"/>
                <a:gd name="f12" fmla="+- f6 0 f5"/>
                <a:gd name="f13" fmla="*/ f8 f0 1"/>
                <a:gd name="f14" fmla="*/ f12 1 5557723"/>
                <a:gd name="f15" fmla="*/ f11 1 812800"/>
                <a:gd name="f16" fmla="*/ 0 f12 1"/>
                <a:gd name="f17" fmla="*/ 0 f11 1"/>
                <a:gd name="f18" fmla="*/ 5557723 f12 1"/>
                <a:gd name="f19" fmla="*/ 812800 f11 1"/>
                <a:gd name="f20" fmla="*/ f13 1 f2"/>
                <a:gd name="f21" fmla="*/ f16 1 5557723"/>
                <a:gd name="f22" fmla="*/ f17 1 812800"/>
                <a:gd name="f23" fmla="*/ f18 1 5557723"/>
                <a:gd name="f24" fmla="*/ f19 1 8128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557723" h="812800">
                  <a:moveTo>
                    <a:pt x="f5" y="f5"/>
                  </a:moveTo>
                  <a:lnTo>
                    <a:pt x="f6" y="f5"/>
                  </a:lnTo>
                  <a:lnTo>
                    <a:pt x="f6" y="f7"/>
                  </a:lnTo>
                  <a:lnTo>
                    <a:pt x="f5" y="f7"/>
                  </a:lnTo>
                  <a:lnTo>
                    <a:pt x="f5" y="f5"/>
                  </a:lnTo>
                  <a:close/>
                </a:path>
              </a:pathLst>
            </a:custGeom>
            <a:solidFill>
              <a:srgbClr val="FFFFFF"/>
            </a:solidFill>
            <a:ln w="19046" cap="flat">
              <a:solidFill>
                <a:srgbClr val="196B24"/>
              </a:solidFill>
              <a:prstDash val="solid"/>
              <a:miter/>
            </a:ln>
          </p:spPr>
          <p:txBody>
            <a:bodyPr vert="horz" wrap="square" lIns="30476" tIns="30476" rIns="30476" bIns="30476" anchor="ctr" anchorCtr="0" compatLnSpc="1">
              <a:noAutofit/>
            </a:bodyPr>
            <a:lstStyle/>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Emphasises wellbeing, prevention, and personalised care.</a:t>
              </a:r>
            </a:p>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Promotes independent living by ensuring access to services like home adaptations, personal care and community support (Care Act 2014).</a:t>
              </a:r>
            </a:p>
          </p:txBody>
        </p:sp>
        <p:sp>
          <p:nvSpPr>
            <p:cNvPr id="22" name="Free-form: Shape 21">
              <a:extLst>
                <a:ext uri="{FF2B5EF4-FFF2-40B4-BE49-F238E27FC236}">
                  <a16:creationId xmlns:a16="http://schemas.microsoft.com/office/drawing/2014/main" id="{8BF7E27D-314C-7231-E445-5B65C5CEFE0B}"/>
                </a:ext>
              </a:extLst>
            </p:cNvPr>
            <p:cNvSpPr/>
            <p:nvPr/>
          </p:nvSpPr>
          <p:spPr>
            <a:xfrm>
              <a:off x="6503020" y="2333804"/>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23" name="Free-form: Shape 22">
              <a:extLst>
                <a:ext uri="{FF2B5EF4-FFF2-40B4-BE49-F238E27FC236}">
                  <a16:creationId xmlns:a16="http://schemas.microsoft.com/office/drawing/2014/main" id="{F0B1A935-6996-135E-46D4-C609CC6634E9}"/>
                </a:ext>
              </a:extLst>
            </p:cNvPr>
            <p:cNvSpPr/>
            <p:nvPr/>
          </p:nvSpPr>
          <p:spPr>
            <a:xfrm rot="10799991">
              <a:off x="6400799" y="2870585"/>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8447"/>
            </a:solidFill>
            <a:ln w="19046" cap="flat">
              <a:solidFill>
                <a:srgbClr val="198447"/>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Shape 23">
              <a:extLst>
                <a:ext uri="{FF2B5EF4-FFF2-40B4-BE49-F238E27FC236}">
                  <a16:creationId xmlns:a16="http://schemas.microsoft.com/office/drawing/2014/main" id="{87882ECE-A4F4-3523-2CC7-1CF38F62411E}"/>
                </a:ext>
              </a:extLst>
            </p:cNvPr>
            <p:cNvSpPr/>
            <p:nvPr/>
          </p:nvSpPr>
          <p:spPr>
            <a:xfrm rot="10799991">
              <a:off x="6903472" y="2870585"/>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9884D"/>
            </a:solidFill>
            <a:ln w="19046" cap="flat">
              <a:solidFill>
                <a:srgbClr val="19884D"/>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Shape 24">
              <a:extLst>
                <a:ext uri="{FF2B5EF4-FFF2-40B4-BE49-F238E27FC236}">
                  <a16:creationId xmlns:a16="http://schemas.microsoft.com/office/drawing/2014/main" id="{CFE1E19B-9A8F-77B5-186D-42E515B904D7}"/>
                </a:ext>
              </a:extLst>
            </p:cNvPr>
            <p:cNvSpPr/>
            <p:nvPr/>
          </p:nvSpPr>
          <p:spPr>
            <a:xfrm rot="10799991">
              <a:off x="7619804"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88C54"/>
            </a:solidFill>
            <a:ln w="19046" cap="flat">
              <a:solidFill>
                <a:srgbClr val="188C5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Shape 25">
              <a:extLst>
                <a:ext uri="{FF2B5EF4-FFF2-40B4-BE49-F238E27FC236}">
                  <a16:creationId xmlns:a16="http://schemas.microsoft.com/office/drawing/2014/main" id="{25138A97-E4E4-3DBD-A1AC-DFC13CA68C23}"/>
                </a:ext>
              </a:extLst>
            </p:cNvPr>
            <p:cNvSpPr/>
            <p:nvPr/>
          </p:nvSpPr>
          <p:spPr>
            <a:xfrm rot="10799991">
              <a:off x="8390945"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88F5B"/>
            </a:solidFill>
            <a:ln w="19046" cap="flat">
              <a:solidFill>
                <a:srgbClr val="188F5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Shape 26">
              <a:extLst>
                <a:ext uri="{FF2B5EF4-FFF2-40B4-BE49-F238E27FC236}">
                  <a16:creationId xmlns:a16="http://schemas.microsoft.com/office/drawing/2014/main" id="{F5234F5F-E47C-EF65-C3DF-0E8D28472887}"/>
                </a:ext>
              </a:extLst>
            </p:cNvPr>
            <p:cNvSpPr/>
            <p:nvPr/>
          </p:nvSpPr>
          <p:spPr>
            <a:xfrm rot="10799991">
              <a:off x="9162699"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89362"/>
            </a:solidFill>
            <a:ln w="19046" cap="flat">
              <a:solidFill>
                <a:srgbClr val="18936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8" name="Free-form: Shape 27">
              <a:extLst>
                <a:ext uri="{FF2B5EF4-FFF2-40B4-BE49-F238E27FC236}">
                  <a16:creationId xmlns:a16="http://schemas.microsoft.com/office/drawing/2014/main" id="{80CCF268-D967-D5AC-6B33-2044863B443B}"/>
                </a:ext>
              </a:extLst>
            </p:cNvPr>
            <p:cNvSpPr/>
            <p:nvPr/>
          </p:nvSpPr>
          <p:spPr>
            <a:xfrm rot="10799991">
              <a:off x="9933849"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7976A"/>
            </a:solidFill>
            <a:ln w="19046" cap="flat">
              <a:solidFill>
                <a:srgbClr val="17976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Free-form: Shape 28">
              <a:extLst>
                <a:ext uri="{FF2B5EF4-FFF2-40B4-BE49-F238E27FC236}">
                  <a16:creationId xmlns:a16="http://schemas.microsoft.com/office/drawing/2014/main" id="{30261FEC-D2EC-9AFA-27E5-2357459BD44A}"/>
                </a:ext>
              </a:extLst>
            </p:cNvPr>
            <p:cNvSpPr/>
            <p:nvPr/>
          </p:nvSpPr>
          <p:spPr>
            <a:xfrm rot="10799991">
              <a:off x="10705602" y="283256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79B71"/>
            </a:solidFill>
            <a:ln w="19046" cap="flat">
              <a:solidFill>
                <a:srgbClr val="179B7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0" name="Free-form: Shape 29">
              <a:extLst>
                <a:ext uri="{FF2B5EF4-FFF2-40B4-BE49-F238E27FC236}">
                  <a16:creationId xmlns:a16="http://schemas.microsoft.com/office/drawing/2014/main" id="{024483CE-DD58-FDB7-6264-9220C609B7DC}"/>
                </a:ext>
              </a:extLst>
            </p:cNvPr>
            <p:cNvSpPr/>
            <p:nvPr/>
          </p:nvSpPr>
          <p:spPr>
            <a:xfrm>
              <a:off x="6400790" y="3022604"/>
              <a:ext cx="5557723" cy="812801"/>
            </a:xfrm>
            <a:custGeom>
              <a:avLst/>
              <a:gdLst>
                <a:gd name="f0" fmla="val 10800000"/>
                <a:gd name="f1" fmla="val 5400000"/>
                <a:gd name="f2" fmla="val 180"/>
                <a:gd name="f3" fmla="val w"/>
                <a:gd name="f4" fmla="val h"/>
                <a:gd name="f5" fmla="val 0"/>
                <a:gd name="f6" fmla="val 5557723"/>
                <a:gd name="f7" fmla="val 812800"/>
                <a:gd name="f8" fmla="+- 0 0 -90"/>
                <a:gd name="f9" fmla="*/ f3 1 5557723"/>
                <a:gd name="f10" fmla="*/ f4 1 812800"/>
                <a:gd name="f11" fmla="+- f7 0 f5"/>
                <a:gd name="f12" fmla="+- f6 0 f5"/>
                <a:gd name="f13" fmla="*/ f8 f0 1"/>
                <a:gd name="f14" fmla="*/ f12 1 5557723"/>
                <a:gd name="f15" fmla="*/ f11 1 812800"/>
                <a:gd name="f16" fmla="*/ 0 f12 1"/>
                <a:gd name="f17" fmla="*/ 0 f11 1"/>
                <a:gd name="f18" fmla="*/ 5557723 f12 1"/>
                <a:gd name="f19" fmla="*/ 812800 f11 1"/>
                <a:gd name="f20" fmla="*/ f13 1 f2"/>
                <a:gd name="f21" fmla="*/ f16 1 5557723"/>
                <a:gd name="f22" fmla="*/ f17 1 812800"/>
                <a:gd name="f23" fmla="*/ f18 1 5557723"/>
                <a:gd name="f24" fmla="*/ f19 1 8128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557723" h="812800">
                  <a:moveTo>
                    <a:pt x="f5" y="f5"/>
                  </a:moveTo>
                  <a:lnTo>
                    <a:pt x="f6" y="f5"/>
                  </a:lnTo>
                  <a:lnTo>
                    <a:pt x="f6" y="f7"/>
                  </a:lnTo>
                  <a:lnTo>
                    <a:pt x="f5" y="f7"/>
                  </a:lnTo>
                  <a:lnTo>
                    <a:pt x="f5" y="f5"/>
                  </a:lnTo>
                  <a:close/>
                </a:path>
              </a:pathLst>
            </a:custGeom>
            <a:solidFill>
              <a:srgbClr val="FFFFFF"/>
            </a:solidFill>
            <a:ln w="19046" cap="flat">
              <a:solidFill>
                <a:srgbClr val="179D76"/>
              </a:solidFill>
              <a:prstDash val="solid"/>
              <a:miter/>
            </a:ln>
          </p:spPr>
          <p:txBody>
            <a:bodyPr vert="horz" wrap="square" lIns="30476" tIns="30476" rIns="30476" bIns="30476" anchor="ctr" anchorCtr="0" compatLnSpc="1">
              <a:noAutofit/>
            </a:bodyPr>
            <a:lstStyle/>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a:endParaRPr>
            </a:p>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 Protects older adults from age discrimination in services, employment  and healthcare while ensuring equal access to housing, transport and public services (NHS England, n.d.).</a:t>
              </a:r>
            </a:p>
          </p:txBody>
        </p:sp>
        <p:sp>
          <p:nvSpPr>
            <p:cNvPr id="31" name="Free-form: Shape 30">
              <a:extLst>
                <a:ext uri="{FF2B5EF4-FFF2-40B4-BE49-F238E27FC236}">
                  <a16:creationId xmlns:a16="http://schemas.microsoft.com/office/drawing/2014/main" id="{41F39128-FE5B-EA3D-76DB-305FEAA94EF8}"/>
                </a:ext>
              </a:extLst>
            </p:cNvPr>
            <p:cNvSpPr/>
            <p:nvPr/>
          </p:nvSpPr>
          <p:spPr>
            <a:xfrm>
              <a:off x="6503020" y="3959699"/>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32" name="Free-form: Shape 31">
              <a:extLst>
                <a:ext uri="{FF2B5EF4-FFF2-40B4-BE49-F238E27FC236}">
                  <a16:creationId xmlns:a16="http://schemas.microsoft.com/office/drawing/2014/main" id="{DCB1231F-B8FB-45BB-BD85-E7EE81898140}"/>
                </a:ext>
              </a:extLst>
            </p:cNvPr>
            <p:cNvSpPr/>
            <p:nvPr/>
          </p:nvSpPr>
          <p:spPr>
            <a:xfrm rot="10799991">
              <a:off x="6400799" y="425063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79F7A"/>
            </a:solidFill>
            <a:ln w="19046" cap="flat">
              <a:solidFill>
                <a:srgbClr val="179F7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3" name="Free-form: Shape 32">
              <a:extLst>
                <a:ext uri="{FF2B5EF4-FFF2-40B4-BE49-F238E27FC236}">
                  <a16:creationId xmlns:a16="http://schemas.microsoft.com/office/drawing/2014/main" id="{BB0EDB66-7587-4412-72F9-7991096885AD}"/>
                </a:ext>
              </a:extLst>
            </p:cNvPr>
            <p:cNvSpPr/>
            <p:nvPr/>
          </p:nvSpPr>
          <p:spPr>
            <a:xfrm rot="10799991">
              <a:off x="7083582" y="4236790"/>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6A383"/>
            </a:solidFill>
            <a:ln w="19046" cap="flat">
              <a:solidFill>
                <a:srgbClr val="16A38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4" name="Free-form: Shape 33">
              <a:extLst>
                <a:ext uri="{FF2B5EF4-FFF2-40B4-BE49-F238E27FC236}">
                  <a16:creationId xmlns:a16="http://schemas.microsoft.com/office/drawing/2014/main" id="{C44A864E-1C57-BFA6-95FD-A69FD9A3DD85}"/>
                </a:ext>
              </a:extLst>
            </p:cNvPr>
            <p:cNvSpPr/>
            <p:nvPr/>
          </p:nvSpPr>
          <p:spPr>
            <a:xfrm rot="10799991">
              <a:off x="7799914" y="4250634"/>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6A78C"/>
            </a:solidFill>
            <a:ln w="19046" cap="flat">
              <a:solidFill>
                <a:srgbClr val="16A78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5" name="Free-form: Shape 34">
              <a:extLst>
                <a:ext uri="{FF2B5EF4-FFF2-40B4-BE49-F238E27FC236}">
                  <a16:creationId xmlns:a16="http://schemas.microsoft.com/office/drawing/2014/main" id="{63AB7ABD-44FF-CFDA-1450-3D224D3DCB2A}"/>
                </a:ext>
              </a:extLst>
            </p:cNvPr>
            <p:cNvSpPr/>
            <p:nvPr/>
          </p:nvSpPr>
          <p:spPr>
            <a:xfrm rot="10799991">
              <a:off x="8487926" y="4236790"/>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AB95"/>
            </a:solidFill>
            <a:ln w="19046" cap="flat">
              <a:solidFill>
                <a:srgbClr val="15AB9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6" name="Free-form: Shape 35">
              <a:extLst>
                <a:ext uri="{FF2B5EF4-FFF2-40B4-BE49-F238E27FC236}">
                  <a16:creationId xmlns:a16="http://schemas.microsoft.com/office/drawing/2014/main" id="{33B5C064-9BD4-77FD-88BB-68B93182B03D}"/>
                </a:ext>
              </a:extLst>
            </p:cNvPr>
            <p:cNvSpPr/>
            <p:nvPr/>
          </p:nvSpPr>
          <p:spPr>
            <a:xfrm rot="10799991">
              <a:off x="9190405" y="426448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5AF9F"/>
            </a:solidFill>
            <a:ln w="19046" cap="flat">
              <a:solidFill>
                <a:srgbClr val="15AF9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7" name="Free-form: Shape 36">
              <a:extLst>
                <a:ext uri="{FF2B5EF4-FFF2-40B4-BE49-F238E27FC236}">
                  <a16:creationId xmlns:a16="http://schemas.microsoft.com/office/drawing/2014/main" id="{941A2F91-1F59-67F7-06A0-EE17728F5997}"/>
                </a:ext>
              </a:extLst>
            </p:cNvPr>
            <p:cNvSpPr/>
            <p:nvPr/>
          </p:nvSpPr>
          <p:spPr>
            <a:xfrm rot="10799991">
              <a:off x="9933849" y="426448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4B3A9"/>
            </a:solidFill>
            <a:ln w="19046" cap="flat">
              <a:solidFill>
                <a:srgbClr val="14B3A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8" name="Free-form: Shape 37">
              <a:extLst>
                <a:ext uri="{FF2B5EF4-FFF2-40B4-BE49-F238E27FC236}">
                  <a16:creationId xmlns:a16="http://schemas.microsoft.com/office/drawing/2014/main" id="{26DA219D-C60E-27E8-3DB4-1F4A34D8C122}"/>
                </a:ext>
              </a:extLst>
            </p:cNvPr>
            <p:cNvSpPr/>
            <p:nvPr/>
          </p:nvSpPr>
          <p:spPr>
            <a:xfrm rot="10799991">
              <a:off x="10711894" y="4264487"/>
              <a:ext cx="1283817" cy="1015998"/>
            </a:xfrm>
            <a:custGeom>
              <a:avLst/>
              <a:gdLst>
                <a:gd name="f0" fmla="val 10800000"/>
                <a:gd name="f1" fmla="val 5400000"/>
                <a:gd name="f2" fmla="val 180"/>
                <a:gd name="f3" fmla="val w"/>
                <a:gd name="f4" fmla="val h"/>
                <a:gd name="f5" fmla="val ss"/>
                <a:gd name="f6" fmla="val 0"/>
                <a:gd name="f7" fmla="val 7061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14B7B4"/>
            </a:solidFill>
            <a:ln w="19046" cap="flat">
              <a:solidFill>
                <a:srgbClr val="14B7B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9" name="Free-form: Shape 38">
              <a:extLst>
                <a:ext uri="{FF2B5EF4-FFF2-40B4-BE49-F238E27FC236}">
                  <a16:creationId xmlns:a16="http://schemas.microsoft.com/office/drawing/2014/main" id="{205ABF7E-39F6-2781-AEBF-2FA8628F2B07}"/>
                </a:ext>
              </a:extLst>
            </p:cNvPr>
            <p:cNvSpPr/>
            <p:nvPr/>
          </p:nvSpPr>
          <p:spPr>
            <a:xfrm>
              <a:off x="6400790" y="4282967"/>
              <a:ext cx="5557723" cy="812801"/>
            </a:xfrm>
            <a:custGeom>
              <a:avLst/>
              <a:gdLst>
                <a:gd name="f0" fmla="val 10800000"/>
                <a:gd name="f1" fmla="val 5400000"/>
                <a:gd name="f2" fmla="val 180"/>
                <a:gd name="f3" fmla="val w"/>
                <a:gd name="f4" fmla="val h"/>
                <a:gd name="f5" fmla="val 0"/>
                <a:gd name="f6" fmla="val 5557723"/>
                <a:gd name="f7" fmla="val 812800"/>
                <a:gd name="f8" fmla="+- 0 0 -90"/>
                <a:gd name="f9" fmla="*/ f3 1 5557723"/>
                <a:gd name="f10" fmla="*/ f4 1 812800"/>
                <a:gd name="f11" fmla="+- f7 0 f5"/>
                <a:gd name="f12" fmla="+- f6 0 f5"/>
                <a:gd name="f13" fmla="*/ f8 f0 1"/>
                <a:gd name="f14" fmla="*/ f12 1 5557723"/>
                <a:gd name="f15" fmla="*/ f11 1 812800"/>
                <a:gd name="f16" fmla="*/ 0 f12 1"/>
                <a:gd name="f17" fmla="*/ 0 f11 1"/>
                <a:gd name="f18" fmla="*/ 5557723 f12 1"/>
                <a:gd name="f19" fmla="*/ 812800 f11 1"/>
                <a:gd name="f20" fmla="*/ f13 1 f2"/>
                <a:gd name="f21" fmla="*/ f16 1 5557723"/>
                <a:gd name="f22" fmla="*/ f17 1 812800"/>
                <a:gd name="f23" fmla="*/ f18 1 5557723"/>
                <a:gd name="f24" fmla="*/ f19 1 8128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557723" h="812800">
                  <a:moveTo>
                    <a:pt x="f5" y="f5"/>
                  </a:moveTo>
                  <a:lnTo>
                    <a:pt x="f6" y="f5"/>
                  </a:lnTo>
                  <a:lnTo>
                    <a:pt x="f6" y="f7"/>
                  </a:lnTo>
                  <a:lnTo>
                    <a:pt x="f5" y="f7"/>
                  </a:lnTo>
                  <a:lnTo>
                    <a:pt x="f5" y="f5"/>
                  </a:lnTo>
                  <a:close/>
                </a:path>
              </a:pathLst>
            </a:custGeom>
            <a:solidFill>
              <a:srgbClr val="FFFFFF"/>
            </a:solidFill>
            <a:ln w="19046" cap="flat">
              <a:solidFill>
                <a:srgbClr val="0F9ED5"/>
              </a:solidFill>
              <a:prstDash val="solid"/>
              <a:miter/>
            </a:ln>
          </p:spPr>
          <p:txBody>
            <a:bodyPr vert="horz" wrap="square" lIns="30476" tIns="30476" rIns="30476" bIns="30476" anchor="ctr" anchorCtr="0" compatLnSpc="1">
              <a:noAutofit/>
            </a:bodyPr>
            <a:lstStyle/>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Aptos"/>
              </a:endParaRPr>
            </a:p>
            <a:p>
              <a:pPr marL="0" marR="0" lvl="0" indent="0" algn="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Aptos"/>
                </a:rPr>
                <a:t> Upholds older adult's rights to dignity, privacy and family life while influencing care practices to ensure respectful, non-intrusive support within their own homes (Joint Committee on Human Rights, 2023). </a:t>
              </a:r>
            </a:p>
          </p:txBody>
        </p:sp>
        <p:sp>
          <p:nvSpPr>
            <p:cNvPr id="40" name="Free-form: Shape 39">
              <a:extLst>
                <a:ext uri="{FF2B5EF4-FFF2-40B4-BE49-F238E27FC236}">
                  <a16:creationId xmlns:a16="http://schemas.microsoft.com/office/drawing/2014/main" id="{32FDFDA3-9B61-CF1A-1155-2C989202CA25}"/>
                </a:ext>
              </a:extLst>
            </p:cNvPr>
            <p:cNvSpPr/>
            <p:nvPr/>
          </p:nvSpPr>
          <p:spPr>
            <a:xfrm>
              <a:off x="6503020" y="5585594"/>
              <a:ext cx="5486400" cy="498759"/>
            </a:xfrm>
            <a:custGeom>
              <a:avLst/>
              <a:gdLst>
                <a:gd name="f0" fmla="val 10800000"/>
                <a:gd name="f1" fmla="val 5400000"/>
                <a:gd name="f2" fmla="val 180"/>
                <a:gd name="f3" fmla="val w"/>
                <a:gd name="f4" fmla="val h"/>
                <a:gd name="f5" fmla="val 0"/>
                <a:gd name="f6" fmla="val 5486400"/>
                <a:gd name="f7" fmla="val 498763"/>
                <a:gd name="f8" fmla="+- 0 0 -90"/>
                <a:gd name="f9" fmla="*/ f3 1 5486400"/>
                <a:gd name="f10" fmla="*/ f4 1 498763"/>
                <a:gd name="f11" fmla="+- f7 0 f5"/>
                <a:gd name="f12" fmla="+- f6 0 f5"/>
                <a:gd name="f13" fmla="*/ f8 f0 1"/>
                <a:gd name="f14" fmla="*/ f12 1 5486400"/>
                <a:gd name="f15" fmla="*/ f11 1 498763"/>
                <a:gd name="f16" fmla="*/ 0 f12 1"/>
                <a:gd name="f17" fmla="*/ 0 f11 1"/>
                <a:gd name="f18" fmla="*/ 5486400 f12 1"/>
                <a:gd name="f19" fmla="*/ 498763 f11 1"/>
                <a:gd name="f20" fmla="*/ f13 1 f2"/>
                <a:gd name="f21" fmla="*/ f16 1 5486400"/>
                <a:gd name="f22" fmla="*/ f17 1 498763"/>
                <a:gd name="f23" fmla="*/ f18 1 5486400"/>
                <a:gd name="f24" fmla="*/ f19 1 49876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486400" h="498763">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b"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000000"/>
                </a:solidFill>
                <a:uFillTx/>
                <a:latin typeface="Aptos"/>
              </a:endParaRPr>
            </a:p>
          </p:txBody>
        </p:sp>
        <p:sp>
          <p:nvSpPr>
            <p:cNvPr id="41" name="Free-form: Shape 40">
              <a:extLst>
                <a:ext uri="{FF2B5EF4-FFF2-40B4-BE49-F238E27FC236}">
                  <a16:creationId xmlns:a16="http://schemas.microsoft.com/office/drawing/2014/main" id="{614CCD7A-26C3-A7FA-764A-55B766BEF9F0}"/>
                </a:ext>
              </a:extLst>
            </p:cNvPr>
            <p:cNvSpPr/>
            <p:nvPr/>
          </p:nvSpPr>
          <p:spPr>
            <a:xfrm>
              <a:off x="6612748"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3B7BB"/>
            </a:solidFill>
            <a:ln w="19046" cap="flat">
              <a:solidFill>
                <a:srgbClr val="13B7B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2" name="Free-form: Shape 41">
              <a:extLst>
                <a:ext uri="{FF2B5EF4-FFF2-40B4-BE49-F238E27FC236}">
                  <a16:creationId xmlns:a16="http://schemas.microsoft.com/office/drawing/2014/main" id="{4759FE3D-FF05-5C01-F316-9A2BE4D21E04}"/>
                </a:ext>
              </a:extLst>
            </p:cNvPr>
            <p:cNvSpPr/>
            <p:nvPr/>
          </p:nvSpPr>
          <p:spPr>
            <a:xfrm>
              <a:off x="7386934"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3B4C0"/>
            </a:solidFill>
            <a:ln w="19046" cap="flat">
              <a:solidFill>
                <a:srgbClr val="13B4C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3" name="Free-form: Shape 42">
              <a:extLst>
                <a:ext uri="{FF2B5EF4-FFF2-40B4-BE49-F238E27FC236}">
                  <a16:creationId xmlns:a16="http://schemas.microsoft.com/office/drawing/2014/main" id="{785F070E-AC08-A711-02BF-9BA982F7E420}"/>
                </a:ext>
              </a:extLst>
            </p:cNvPr>
            <p:cNvSpPr/>
            <p:nvPr/>
          </p:nvSpPr>
          <p:spPr>
            <a:xfrm>
              <a:off x="8161129"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2B1C4"/>
            </a:solidFill>
            <a:ln w="19046" cap="flat">
              <a:solidFill>
                <a:srgbClr val="12B1C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4" name="Free-form: Shape 43">
              <a:extLst>
                <a:ext uri="{FF2B5EF4-FFF2-40B4-BE49-F238E27FC236}">
                  <a16:creationId xmlns:a16="http://schemas.microsoft.com/office/drawing/2014/main" id="{55149BD6-63D0-55FD-CCF1-9577CAEB311F}"/>
                </a:ext>
              </a:extLst>
            </p:cNvPr>
            <p:cNvSpPr/>
            <p:nvPr/>
          </p:nvSpPr>
          <p:spPr>
            <a:xfrm>
              <a:off x="8935324"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1ADC8"/>
            </a:solidFill>
            <a:ln w="19046" cap="flat">
              <a:solidFill>
                <a:srgbClr val="11ADC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5" name="Free-form: Shape 44">
              <a:extLst>
                <a:ext uri="{FF2B5EF4-FFF2-40B4-BE49-F238E27FC236}">
                  <a16:creationId xmlns:a16="http://schemas.microsoft.com/office/drawing/2014/main" id="{A29CAF18-503C-56F5-8A66-EAEF8A85778B}"/>
                </a:ext>
              </a:extLst>
            </p:cNvPr>
            <p:cNvSpPr/>
            <p:nvPr/>
          </p:nvSpPr>
          <p:spPr>
            <a:xfrm>
              <a:off x="9709510"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1A8CC"/>
            </a:solidFill>
            <a:ln w="19046" cap="flat">
              <a:solidFill>
                <a:srgbClr val="11A8C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6" name="Free-form: Shape 45">
              <a:extLst>
                <a:ext uri="{FF2B5EF4-FFF2-40B4-BE49-F238E27FC236}">
                  <a16:creationId xmlns:a16="http://schemas.microsoft.com/office/drawing/2014/main" id="{C9A48DA1-CB12-6F1C-03C0-5098EB6272ED}"/>
                </a:ext>
              </a:extLst>
            </p:cNvPr>
            <p:cNvSpPr/>
            <p:nvPr/>
          </p:nvSpPr>
          <p:spPr>
            <a:xfrm>
              <a:off x="10483705"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10A3D1"/>
            </a:solidFill>
            <a:ln w="19046" cap="flat">
              <a:solidFill>
                <a:srgbClr val="10A3D1"/>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7" name="Free-form: Shape 46">
              <a:extLst>
                <a:ext uri="{FF2B5EF4-FFF2-40B4-BE49-F238E27FC236}">
                  <a16:creationId xmlns:a16="http://schemas.microsoft.com/office/drawing/2014/main" id="{7B9F5881-FD50-87CD-50BE-EBA34580A399}"/>
                </a:ext>
              </a:extLst>
            </p:cNvPr>
            <p:cNvSpPr/>
            <p:nvPr/>
          </p:nvSpPr>
          <p:spPr>
            <a:xfrm>
              <a:off x="11257900" y="6084353"/>
              <a:ext cx="731520" cy="121916"/>
            </a:xfrm>
            <a:custGeom>
              <a:avLst/>
              <a:gdLst>
                <a:gd name="f0" fmla="val 10800000"/>
                <a:gd name="f1" fmla="val 5400000"/>
                <a:gd name="f2" fmla="val 180"/>
                <a:gd name="f3" fmla="val w"/>
                <a:gd name="f4" fmla="val h"/>
                <a:gd name="f5" fmla="val ss"/>
                <a:gd name="f6" fmla="val 0"/>
                <a:gd name="f7" fmla="val 140840"/>
                <a:gd name="f8" fmla="+- 0 0 -360"/>
                <a:gd name="f9" fmla="+- 0 0 -90"/>
                <a:gd name="f10" fmla="+- 0 0 -180"/>
                <a:gd name="f11" fmla="+- 0 0 -270"/>
                <a:gd name="f12" fmla="abs f3"/>
                <a:gd name="f13" fmla="abs f4"/>
                <a:gd name="f14" fmla="abs f5"/>
                <a:gd name="f15" fmla="*/ 5 f7 1"/>
                <a:gd name="f16" fmla="*/ f8 f0 1"/>
                <a:gd name="f17" fmla="*/ f9 f0 1"/>
                <a:gd name="f18" fmla="*/ f10 f0 1"/>
                <a:gd name="f19" fmla="*/ f11 f0 1"/>
                <a:gd name="f20" fmla="?: f12 f3 1"/>
                <a:gd name="f21" fmla="?: f13 f4 1"/>
                <a:gd name="f22" fmla="?: f14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9 f35 1"/>
                <a:gd name="f44" fmla="*/ f38 f35 1"/>
                <a:gd name="f45" fmla="*/ f41 1 2"/>
                <a:gd name="f46" fmla="*/ f42 1 2"/>
                <a:gd name="f47" fmla="min f42 f41"/>
                <a:gd name="f48" fmla="*/ 100000 f42 1"/>
                <a:gd name="f49" fmla="+- f6 f45 0"/>
                <a:gd name="f50" fmla="+- f6 f46 0"/>
                <a:gd name="f51" fmla="*/ f48 1 f47"/>
                <a:gd name="f52" fmla="*/ f47 f7 1"/>
                <a:gd name="f53" fmla="*/ f52 1 200000"/>
                <a:gd name="f54" fmla="*/ f52 1 100000"/>
                <a:gd name="f55" fmla="*/ f15 1 f51"/>
                <a:gd name="f56" fmla="*/ f41 f50 1"/>
                <a:gd name="f57" fmla="*/ f50 f35 1"/>
                <a:gd name="f58" fmla="*/ f49 f35 1"/>
                <a:gd name="f59" fmla="+- f38 0 f53"/>
                <a:gd name="f60" fmla="+- f38 0 f54"/>
                <a:gd name="f61" fmla="+- 1 f55 0"/>
                <a:gd name="f62" fmla="*/ f56 1 f54"/>
                <a:gd name="f63" fmla="*/ f54 f35 1"/>
                <a:gd name="f64" fmla="*/ f53 f35 1"/>
                <a:gd name="f65" fmla="*/ f60 1 2"/>
                <a:gd name="f66" fmla="*/ f61 1 12"/>
                <a:gd name="f67" fmla="+- f39 0 f62"/>
                <a:gd name="f68" fmla="*/ f60 f35 1"/>
                <a:gd name="f69" fmla="*/ f59 f35 1"/>
                <a:gd name="f70" fmla="*/ f62 f35 1"/>
                <a:gd name="f71" fmla="+- f38 0 f65"/>
                <a:gd name="f72" fmla="*/ f66 f42 1"/>
                <a:gd name="f73" fmla="*/ f66 f41 1"/>
                <a:gd name="f74" fmla="*/ f67 f35 1"/>
                <a:gd name="f75" fmla="*/ f65 f35 1"/>
                <a:gd name="f76" fmla="+- f38 0 f72"/>
                <a:gd name="f77" fmla="+- f39 0 f73"/>
                <a:gd name="f78" fmla="*/ f72 f35 1"/>
                <a:gd name="f79" fmla="*/ f73 f35 1"/>
                <a:gd name="f80" fmla="*/ f71 f35 1"/>
                <a:gd name="f81" fmla="*/ f76 f35 1"/>
                <a:gd name="f82" fmla="*/ f77 f35 1"/>
              </a:gdLst>
              <a:ahLst/>
              <a:cxnLst>
                <a:cxn ang="3cd4">
                  <a:pos x="hc" y="t"/>
                </a:cxn>
                <a:cxn ang="0">
                  <a:pos x="r" y="vc"/>
                </a:cxn>
                <a:cxn ang="cd4">
                  <a:pos x="hc" y="b"/>
                </a:cxn>
                <a:cxn ang="cd2">
                  <a:pos x="l" y="vc"/>
                </a:cxn>
                <a:cxn ang="f31">
                  <a:pos x="f57" y="f74"/>
                </a:cxn>
                <a:cxn ang="f31">
                  <a:pos x="f80" y="f40"/>
                </a:cxn>
                <a:cxn ang="f32">
                  <a:pos x="f69" y="f58"/>
                </a:cxn>
                <a:cxn ang="f33">
                  <a:pos x="f75" y="f43"/>
                </a:cxn>
                <a:cxn ang="f33">
                  <a:pos x="f57" y="f70"/>
                </a:cxn>
                <a:cxn ang="f34">
                  <a:pos x="f64" y="f58"/>
                </a:cxn>
              </a:cxnLst>
              <a:rect l="f78" t="f79" r="f81" b="f82"/>
              <a:pathLst>
                <a:path>
                  <a:moveTo>
                    <a:pt x="f40" y="f43"/>
                  </a:moveTo>
                  <a:lnTo>
                    <a:pt x="f63" y="f40"/>
                  </a:lnTo>
                  <a:lnTo>
                    <a:pt x="f44" y="f40"/>
                  </a:lnTo>
                  <a:lnTo>
                    <a:pt x="f68" y="f43"/>
                  </a:lnTo>
                  <a:close/>
                </a:path>
              </a:pathLst>
            </a:custGeom>
            <a:solidFill>
              <a:srgbClr val="0F9ED5"/>
            </a:solidFill>
            <a:ln w="19046" cap="flat">
              <a:solidFill>
                <a:srgbClr val="0F9ED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48" name="TextBox 15">
            <a:extLst>
              <a:ext uri="{FF2B5EF4-FFF2-40B4-BE49-F238E27FC236}">
                <a16:creationId xmlns:a16="http://schemas.microsoft.com/office/drawing/2014/main" id="{8371AA96-25C4-FD7E-08DC-3C8B2EB83D95}"/>
              </a:ext>
            </a:extLst>
          </p:cNvPr>
          <p:cNvSpPr txBox="1"/>
          <p:nvPr/>
        </p:nvSpPr>
        <p:spPr>
          <a:xfrm>
            <a:off x="6345378" y="5417125"/>
            <a:ext cx="5708068" cy="646334"/>
          </a:xfrm>
          <a:prstGeom prst="rect">
            <a:avLst/>
          </a:prstGeom>
          <a:noFill/>
          <a:ln w="9528" cap="flat">
            <a:solidFill>
              <a:srgbClr val="0F9ED5"/>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Focuses on integrated care, community-based services and personalised health support, while expanding initiatives like home-based care to reduce hospital admissions and support ageing in place (NHS England, 2023).</a:t>
            </a:r>
          </a:p>
        </p:txBody>
      </p:sp>
      <p:pic>
        <p:nvPicPr>
          <p:cNvPr id="68" name="Audio 67">
            <a:hlinkClick r:id="" action="ppaction://media"/>
            <a:extLst>
              <a:ext uri="{FF2B5EF4-FFF2-40B4-BE49-F238E27FC236}">
                <a16:creationId xmlns:a16="http://schemas.microsoft.com/office/drawing/2014/main" id="{0F23B673-C140-C0E7-E3E1-8E021C2730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152"/>
    </mc:Choice>
    <mc:Fallback xmlns="">
      <p:transition spd="slow" advTm="60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grpSp>
        <p:nvGrpSpPr>
          <p:cNvPr id="2" name="Diagram 6">
            <a:extLst>
              <a:ext uri="{FF2B5EF4-FFF2-40B4-BE49-F238E27FC236}">
                <a16:creationId xmlns:a16="http://schemas.microsoft.com/office/drawing/2014/main" id="{0B00A371-D693-8E55-9159-46B73B3C07BF}"/>
              </a:ext>
            </a:extLst>
          </p:cNvPr>
          <p:cNvGrpSpPr/>
          <p:nvPr/>
        </p:nvGrpSpPr>
        <p:grpSpPr>
          <a:xfrm>
            <a:off x="3017145" y="96981"/>
            <a:ext cx="6448659" cy="6761018"/>
            <a:chOff x="3017145" y="96981"/>
            <a:chExt cx="6448659" cy="6761018"/>
          </a:xfrm>
        </p:grpSpPr>
        <p:sp>
          <p:nvSpPr>
            <p:cNvPr id="3" name="Free-form: Shape 2">
              <a:extLst>
                <a:ext uri="{FF2B5EF4-FFF2-40B4-BE49-F238E27FC236}">
                  <a16:creationId xmlns:a16="http://schemas.microsoft.com/office/drawing/2014/main" id="{E7E9F75A-C8B7-2A87-5811-4E1CAE6E71E3}"/>
                </a:ext>
              </a:extLst>
            </p:cNvPr>
            <p:cNvSpPr/>
            <p:nvPr/>
          </p:nvSpPr>
          <p:spPr>
            <a:xfrm>
              <a:off x="4855006" y="2278090"/>
              <a:ext cx="2772277" cy="2398132"/>
            </a:xfrm>
            <a:custGeom>
              <a:avLst/>
              <a:gdLst>
                <a:gd name="f0" fmla="val 10800000"/>
                <a:gd name="f1" fmla="val 5400000"/>
                <a:gd name="f2" fmla="val 180"/>
                <a:gd name="f3" fmla="val w"/>
                <a:gd name="f4" fmla="val h"/>
                <a:gd name="f5" fmla="val 0"/>
                <a:gd name="f6" fmla="val 2772278"/>
                <a:gd name="f7" fmla="val 2398133"/>
                <a:gd name="f8" fmla="val 1199067"/>
                <a:gd name="f9" fmla="val 685147"/>
                <a:gd name="f10" fmla="val 1"/>
                <a:gd name="f11" fmla="val 2087131"/>
                <a:gd name="f12" fmla="val 2398132"/>
                <a:gd name="f13" fmla="+- 0 0 -90"/>
                <a:gd name="f14" fmla="*/ f3 1 2772278"/>
                <a:gd name="f15" fmla="*/ f4 1 2398133"/>
                <a:gd name="f16" fmla="+- f7 0 f5"/>
                <a:gd name="f17" fmla="+- f6 0 f5"/>
                <a:gd name="f18" fmla="*/ f13 f0 1"/>
                <a:gd name="f19" fmla="*/ f17 1 2772278"/>
                <a:gd name="f20" fmla="*/ f16 1 2398133"/>
                <a:gd name="f21" fmla="*/ 0 f17 1"/>
                <a:gd name="f22" fmla="*/ 1199067 f16 1"/>
                <a:gd name="f23" fmla="*/ 685147 f17 1"/>
                <a:gd name="f24" fmla="*/ 1 f16 1"/>
                <a:gd name="f25" fmla="*/ 2087131 f17 1"/>
                <a:gd name="f26" fmla="*/ 2772278 f17 1"/>
                <a:gd name="f27" fmla="*/ 2398132 f16 1"/>
                <a:gd name="f28" fmla="*/ f18 1 f2"/>
                <a:gd name="f29" fmla="*/ f21 1 2772278"/>
                <a:gd name="f30" fmla="*/ f22 1 2398133"/>
                <a:gd name="f31" fmla="*/ f23 1 2772278"/>
                <a:gd name="f32" fmla="*/ f24 1 2398133"/>
                <a:gd name="f33" fmla="*/ f25 1 2772278"/>
                <a:gd name="f34" fmla="*/ f26 1 2772278"/>
                <a:gd name="f35" fmla="*/ f27 1 239813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772278" h="2398133">
                  <a:moveTo>
                    <a:pt x="f5" y="f8"/>
                  </a:moveTo>
                  <a:lnTo>
                    <a:pt x="f9" y="f10"/>
                  </a:lnTo>
                  <a:lnTo>
                    <a:pt x="f11" y="f10"/>
                  </a:lnTo>
                  <a:lnTo>
                    <a:pt x="f6" y="f8"/>
                  </a:lnTo>
                  <a:lnTo>
                    <a:pt x="f11" y="f12"/>
                  </a:lnTo>
                  <a:lnTo>
                    <a:pt x="f9" y="f12"/>
                  </a:lnTo>
                  <a:lnTo>
                    <a:pt x="f5" y="f8"/>
                  </a:lnTo>
                  <a:close/>
                </a:path>
              </a:pathLst>
            </a:custGeom>
            <a:solidFill>
              <a:srgbClr val="E97132"/>
            </a:solidFill>
            <a:ln w="19046" cap="flat">
              <a:solidFill>
                <a:srgbClr val="FFFFFF"/>
              </a:solidFill>
              <a:prstDash val="solid"/>
              <a:miter/>
            </a:ln>
          </p:spPr>
          <p:txBody>
            <a:bodyPr vert="horz" wrap="square" lIns="489880" tIns="427884" rIns="489880" bIns="427884"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sng" strike="noStrike" kern="1200" cap="none" spc="0" baseline="0">
                  <a:solidFill>
                    <a:srgbClr val="FFFFFF"/>
                  </a:solidFill>
                  <a:uFillTx/>
                  <a:latin typeface="Aptos"/>
                </a:rPr>
                <a:t>Evaluation of Care Provisions </a:t>
              </a:r>
            </a:p>
          </p:txBody>
        </p:sp>
        <p:sp>
          <p:nvSpPr>
            <p:cNvPr id="4" name="Free-form: Shape 3">
              <a:extLst>
                <a:ext uri="{FF2B5EF4-FFF2-40B4-BE49-F238E27FC236}">
                  <a16:creationId xmlns:a16="http://schemas.microsoft.com/office/drawing/2014/main" id="{777686BD-2422-AAFA-AF4A-141B25CBBE51}"/>
                </a:ext>
              </a:extLst>
            </p:cNvPr>
            <p:cNvSpPr/>
            <p:nvPr/>
          </p:nvSpPr>
          <p:spPr>
            <a:xfrm>
              <a:off x="6590986" y="1130737"/>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2D8A58C5-2E25-4ED0-FF9C-E6AEA39DF3A5}"/>
                </a:ext>
              </a:extLst>
            </p:cNvPr>
            <p:cNvSpPr/>
            <p:nvPr/>
          </p:nvSpPr>
          <p:spPr>
            <a:xfrm>
              <a:off x="5110380" y="96981"/>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96B24"/>
            </a:solidFill>
            <a:ln w="19046" cap="flat">
              <a:solidFill>
                <a:srgbClr val="FFFFFF"/>
              </a:solidFill>
              <a:prstDash val="solid"/>
              <a:miter/>
            </a:ln>
          </p:spPr>
          <p:txBody>
            <a:bodyPr vert="horz" wrap="square" lIns="391738" tIns="340952" rIns="391738" bIns="340952"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1" i="0" u="sng" strike="noStrike" kern="1200" cap="none" spc="0" baseline="0">
                  <a:solidFill>
                    <a:srgbClr val="FFFFFF"/>
                  </a:solidFill>
                  <a:uFillTx/>
                  <a:latin typeface="Aptos"/>
                </a:rPr>
                <a:t> Domicilary care/Home caresevices </a:t>
              </a:r>
              <a:r>
                <a:rPr lang="en-GB" sz="1000" b="0" i="0" u="none" strike="noStrike" kern="1200" cap="none" spc="0" baseline="0">
                  <a:solidFill>
                    <a:srgbClr val="FFFFFF"/>
                  </a:solidFill>
                  <a:uFillTx/>
                  <a:latin typeface="Aptos"/>
                </a:rPr>
                <a:t>Assistance with Personal care, meal preparation, and medication with scheduled times or provide 24-hour care depending on the individual's needs(Age UK, n.d.).</a:t>
              </a:r>
            </a:p>
          </p:txBody>
        </p:sp>
        <p:sp>
          <p:nvSpPr>
            <p:cNvPr id="6" name="Free-form: Shape 5">
              <a:extLst>
                <a:ext uri="{FF2B5EF4-FFF2-40B4-BE49-F238E27FC236}">
                  <a16:creationId xmlns:a16="http://schemas.microsoft.com/office/drawing/2014/main" id="{1504EA1C-FF37-2AC6-6C40-5758ED81BA88}"/>
                </a:ext>
              </a:extLst>
            </p:cNvPr>
            <p:cNvSpPr/>
            <p:nvPr/>
          </p:nvSpPr>
          <p:spPr>
            <a:xfrm>
              <a:off x="7811719" y="2815583"/>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23297796-670C-AC45-0CBD-F04D09A11776}"/>
                </a:ext>
              </a:extLst>
            </p:cNvPr>
            <p:cNvSpPr/>
            <p:nvPr/>
          </p:nvSpPr>
          <p:spPr>
            <a:xfrm>
              <a:off x="7193941" y="1305854"/>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97E3E"/>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Day Centres </a:t>
              </a:r>
              <a:r>
                <a:rPr lang="en-GB" sz="1100" b="0" i="0" u="none" strike="noStrike" kern="1200" cap="none" spc="0" baseline="0">
                  <a:solidFill>
                    <a:srgbClr val="FFFFFF"/>
                  </a:solidFill>
                  <a:uFillTx/>
                  <a:latin typeface="Aptos"/>
                </a:rPr>
                <a:t>Community-based facilities offering social interaction, meals, and activities (Age UK, n.d.). </a:t>
              </a:r>
            </a:p>
          </p:txBody>
        </p:sp>
        <p:sp>
          <p:nvSpPr>
            <p:cNvPr id="8" name="Free-form: Shape 7">
              <a:extLst>
                <a:ext uri="{FF2B5EF4-FFF2-40B4-BE49-F238E27FC236}">
                  <a16:creationId xmlns:a16="http://schemas.microsoft.com/office/drawing/2014/main" id="{CCAD1446-7E52-60B6-51F6-D0E791D86216}"/>
                </a:ext>
              </a:extLst>
            </p:cNvPr>
            <p:cNvSpPr/>
            <p:nvPr/>
          </p:nvSpPr>
          <p:spPr>
            <a:xfrm>
              <a:off x="6963722" y="4717462"/>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18DFD1D2-271D-C947-F387-468ADBE6122B}"/>
                </a:ext>
              </a:extLst>
            </p:cNvPr>
            <p:cNvSpPr/>
            <p:nvPr/>
          </p:nvSpPr>
          <p:spPr>
            <a:xfrm>
              <a:off x="7193941" y="3682352"/>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89360"/>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Technology</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Personal alarms, fall detectors and telehealth systems (Age UK, n.d.). </a:t>
              </a:r>
            </a:p>
          </p:txBody>
        </p:sp>
        <p:sp>
          <p:nvSpPr>
            <p:cNvPr id="10" name="Free-form: Shape 9">
              <a:extLst>
                <a:ext uri="{FF2B5EF4-FFF2-40B4-BE49-F238E27FC236}">
                  <a16:creationId xmlns:a16="http://schemas.microsoft.com/office/drawing/2014/main" id="{8B0D2EFD-9328-8A97-EC9D-2989F3C89A52}"/>
                </a:ext>
              </a:extLst>
            </p:cNvPr>
            <p:cNvSpPr/>
            <p:nvPr/>
          </p:nvSpPr>
          <p:spPr>
            <a:xfrm>
              <a:off x="4860173" y="4914881"/>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D7CDEE90-C373-629A-9A15-78DD7F361225}"/>
                </a:ext>
              </a:extLst>
            </p:cNvPr>
            <p:cNvSpPr/>
            <p:nvPr/>
          </p:nvSpPr>
          <p:spPr>
            <a:xfrm>
              <a:off x="5110380" y="4892570"/>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6A88E"/>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Integrated Care Systems</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NHS , local council and voluntary organisations to provide a co ordinated care delivery (NHS England, n.d.).</a:t>
              </a:r>
            </a:p>
          </p:txBody>
        </p:sp>
        <p:sp>
          <p:nvSpPr>
            <p:cNvPr id="12" name="Free-form: Shape 11">
              <a:extLst>
                <a:ext uri="{FF2B5EF4-FFF2-40B4-BE49-F238E27FC236}">
                  <a16:creationId xmlns:a16="http://schemas.microsoft.com/office/drawing/2014/main" id="{04F64606-7913-9151-0AB7-A901DFB68CA8}"/>
                </a:ext>
              </a:extLst>
            </p:cNvPr>
            <p:cNvSpPr/>
            <p:nvPr/>
          </p:nvSpPr>
          <p:spPr>
            <a:xfrm>
              <a:off x="3619451" y="3230712"/>
              <a:ext cx="1045973" cy="901241"/>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89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CCD4C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Shape 12">
              <a:extLst>
                <a:ext uri="{FF2B5EF4-FFF2-40B4-BE49-F238E27FC236}">
                  <a16:creationId xmlns:a16="http://schemas.microsoft.com/office/drawing/2014/main" id="{B1817C23-61F0-3DDD-849A-B33EFAFB4D9C}"/>
                </a:ext>
              </a:extLst>
            </p:cNvPr>
            <p:cNvSpPr/>
            <p:nvPr/>
          </p:nvSpPr>
          <p:spPr>
            <a:xfrm>
              <a:off x="3017145" y="3683706"/>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13B6BE"/>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Reablement Services</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Support to help individuals regain independence after illness or hospital discharge (Age UK, n.d.).</a:t>
              </a:r>
            </a:p>
          </p:txBody>
        </p:sp>
        <p:sp>
          <p:nvSpPr>
            <p:cNvPr id="14" name="Free-form: Shape 13">
              <a:extLst>
                <a:ext uri="{FF2B5EF4-FFF2-40B4-BE49-F238E27FC236}">
                  <a16:creationId xmlns:a16="http://schemas.microsoft.com/office/drawing/2014/main" id="{37B72742-D897-AA19-CAFC-35AD46980901}"/>
                </a:ext>
              </a:extLst>
            </p:cNvPr>
            <p:cNvSpPr/>
            <p:nvPr/>
          </p:nvSpPr>
          <p:spPr>
            <a:xfrm>
              <a:off x="3017145" y="1303148"/>
              <a:ext cx="2271863" cy="1965429"/>
            </a:xfrm>
            <a:custGeom>
              <a:avLst/>
              <a:gdLst>
                <a:gd name="f0" fmla="val 10800000"/>
                <a:gd name="f1" fmla="val 5400000"/>
                <a:gd name="f2" fmla="val 180"/>
                <a:gd name="f3" fmla="val w"/>
                <a:gd name="f4" fmla="val h"/>
                <a:gd name="f5" fmla="val 0"/>
                <a:gd name="f6" fmla="val 2271862"/>
                <a:gd name="f7" fmla="val 1965427"/>
                <a:gd name="f8" fmla="val 982714"/>
                <a:gd name="f9" fmla="val 561522"/>
                <a:gd name="f10" fmla="val 1710340"/>
                <a:gd name="f11" fmla="+- 0 0 -90"/>
                <a:gd name="f12" fmla="*/ f3 1 2271862"/>
                <a:gd name="f13" fmla="*/ f4 1 1965427"/>
                <a:gd name="f14" fmla="+- f7 0 f5"/>
                <a:gd name="f15" fmla="+- f6 0 f5"/>
                <a:gd name="f16" fmla="*/ f11 f0 1"/>
                <a:gd name="f17" fmla="*/ f15 1 2271862"/>
                <a:gd name="f18" fmla="*/ f14 1 1965427"/>
                <a:gd name="f19" fmla="*/ 0 f15 1"/>
                <a:gd name="f20" fmla="*/ 982714 f14 1"/>
                <a:gd name="f21" fmla="*/ 561522 f15 1"/>
                <a:gd name="f22" fmla="*/ 0 f14 1"/>
                <a:gd name="f23" fmla="*/ 1710340 f15 1"/>
                <a:gd name="f24" fmla="*/ 2271862 f15 1"/>
                <a:gd name="f25" fmla="*/ 1965427 f14 1"/>
                <a:gd name="f26" fmla="*/ f16 1 f2"/>
                <a:gd name="f27" fmla="*/ f19 1 2271862"/>
                <a:gd name="f28" fmla="*/ f20 1 1965427"/>
                <a:gd name="f29" fmla="*/ f21 1 2271862"/>
                <a:gd name="f30" fmla="*/ f22 1 1965427"/>
                <a:gd name="f31" fmla="*/ f23 1 2271862"/>
                <a:gd name="f32" fmla="*/ f24 1 2271862"/>
                <a:gd name="f33" fmla="*/ f25 1 1965427"/>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271862" h="1965427">
                  <a:moveTo>
                    <a:pt x="f5" y="f8"/>
                  </a:moveTo>
                  <a:lnTo>
                    <a:pt x="f9" y="f5"/>
                  </a:lnTo>
                  <a:lnTo>
                    <a:pt x="f10" y="f5"/>
                  </a:lnTo>
                  <a:lnTo>
                    <a:pt x="f6" y="f8"/>
                  </a:lnTo>
                  <a:lnTo>
                    <a:pt x="f10" y="f7"/>
                  </a:lnTo>
                  <a:lnTo>
                    <a:pt x="f9" y="f7"/>
                  </a:lnTo>
                  <a:lnTo>
                    <a:pt x="f5" y="f8"/>
                  </a:lnTo>
                  <a:close/>
                </a:path>
              </a:pathLst>
            </a:custGeom>
            <a:solidFill>
              <a:srgbClr val="0F9ED5"/>
            </a:solidFill>
            <a:ln w="19046" cap="flat">
              <a:solidFill>
                <a:srgbClr val="FFFFFF"/>
              </a:solidFill>
              <a:prstDash val="solid"/>
              <a:miter/>
            </a:ln>
          </p:spPr>
          <p:txBody>
            <a:bodyPr vert="horz" wrap="square" lIns="390467" tIns="339681" rIns="390467" bIns="339681"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sng" strike="noStrike" kern="1200" cap="none" spc="0" baseline="0">
                  <a:solidFill>
                    <a:srgbClr val="FFFFFF"/>
                  </a:solidFill>
                  <a:uFillTx/>
                  <a:latin typeface="Aptos"/>
                </a:rPr>
                <a:t>Carer Support </a:t>
              </a:r>
            </a:p>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ptos"/>
                </a:rPr>
                <a:t>Care, training, well being support for unpaid carers (Age UK, n.d.).</a:t>
              </a:r>
            </a:p>
          </p:txBody>
        </p:sp>
      </p:grpSp>
      <p:pic>
        <p:nvPicPr>
          <p:cNvPr id="49" name="Audio 48">
            <a:hlinkClick r:id="" action="ppaction://media"/>
            <a:extLst>
              <a:ext uri="{FF2B5EF4-FFF2-40B4-BE49-F238E27FC236}">
                <a16:creationId xmlns:a16="http://schemas.microsoft.com/office/drawing/2014/main" id="{A622ECA8-F841-1799-25DE-7B8AB36CF4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8367"/>
    </mc:Choice>
    <mc:Fallback xmlns="">
      <p:transition spd="slow" advTm="18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graphicFrame>
        <p:nvGraphicFramePr>
          <p:cNvPr id="2" name="Content Placeholder 5">
            <a:extLst>
              <a:ext uri="{FF2B5EF4-FFF2-40B4-BE49-F238E27FC236}">
                <a16:creationId xmlns:a16="http://schemas.microsoft.com/office/drawing/2014/main" id="{43DF75D3-DF6F-CAB9-C4F4-58F534F62E99}"/>
              </a:ext>
            </a:extLst>
          </p:cNvPr>
          <p:cNvGraphicFramePr>
            <a:graphicFrameLocks noGrp="1"/>
          </p:cNvGraphicFramePr>
          <p:nvPr>
            <p:ph idx="1"/>
            <p:extLst>
              <p:ext uri="{D42A27DB-BD31-4B8C-83A1-F6EECF244321}">
                <p14:modId xmlns:p14="http://schemas.microsoft.com/office/powerpoint/2010/main" val="3989123027"/>
              </p:ext>
            </p:extLst>
          </p:nvPr>
        </p:nvGraphicFramePr>
        <p:xfrm>
          <a:off x="166256" y="96981"/>
          <a:ext cx="12025749" cy="6658486"/>
        </p:xfrm>
        <a:graphic>
          <a:graphicData uri="http://schemas.openxmlformats.org/drawingml/2006/table">
            <a:tbl>
              <a:tblPr firstRow="1" bandRow="1">
                <a:effectLst/>
                <a:tableStyleId>{00A15C55-8517-42AA-B614-E9B94910E393}</a:tableStyleId>
              </a:tblPr>
              <a:tblGrid>
                <a:gridCol w="4008583">
                  <a:extLst>
                    <a:ext uri="{9D8B030D-6E8A-4147-A177-3AD203B41FA5}">
                      <a16:colId xmlns:a16="http://schemas.microsoft.com/office/drawing/2014/main" val="1192987179"/>
                    </a:ext>
                  </a:extLst>
                </a:gridCol>
                <a:gridCol w="4008583">
                  <a:extLst>
                    <a:ext uri="{9D8B030D-6E8A-4147-A177-3AD203B41FA5}">
                      <a16:colId xmlns:a16="http://schemas.microsoft.com/office/drawing/2014/main" val="787520436"/>
                    </a:ext>
                  </a:extLst>
                </a:gridCol>
                <a:gridCol w="4008583">
                  <a:extLst>
                    <a:ext uri="{9D8B030D-6E8A-4147-A177-3AD203B41FA5}">
                      <a16:colId xmlns:a16="http://schemas.microsoft.com/office/drawing/2014/main" val="2576341689"/>
                    </a:ext>
                  </a:extLst>
                </a:gridCol>
              </a:tblGrid>
              <a:tr h="571692">
                <a:tc>
                  <a:txBody>
                    <a:bodyPr/>
                    <a:lstStyle/>
                    <a:p>
                      <a:pPr lvl="0"/>
                      <a:r>
                        <a:rPr lang="en-GB" sz="1400"/>
                        <a:t>Provisions or Care Services</a:t>
                      </a:r>
                    </a:p>
                    <a:p>
                      <a:pPr lvl="0"/>
                      <a:r>
                        <a:rPr lang="en-GB" sz="1400"/>
                        <a:t> </a:t>
                      </a:r>
                    </a:p>
                  </a:txBody>
                  <a:tcPr/>
                </a:tc>
                <a:tc>
                  <a:txBody>
                    <a:bodyPr/>
                    <a:lstStyle/>
                    <a:p>
                      <a:pPr lvl="0"/>
                      <a:r>
                        <a:rPr lang="en-GB" sz="1400"/>
                        <a:t>Strengths </a:t>
                      </a:r>
                    </a:p>
                  </a:txBody>
                  <a:tcPr/>
                </a:tc>
                <a:tc>
                  <a:txBody>
                    <a:bodyPr/>
                    <a:lstStyle/>
                    <a:p>
                      <a:pPr lvl="0"/>
                      <a:r>
                        <a:rPr lang="en-GB" sz="1400"/>
                        <a:t>Limitations</a:t>
                      </a:r>
                    </a:p>
                  </a:txBody>
                  <a:tcPr/>
                </a:tc>
                <a:extLst>
                  <a:ext uri="{0D108BD9-81ED-4DB2-BD59-A6C34878D82A}">
                    <a16:rowId xmlns:a16="http://schemas.microsoft.com/office/drawing/2014/main" val="1060120632"/>
                  </a:ext>
                </a:extLst>
              </a:tr>
              <a:tr h="1446032">
                <a:tc>
                  <a:txBody>
                    <a:bodyPr/>
                    <a:lstStyle/>
                    <a:p>
                      <a:pPr lvl="0"/>
                      <a:r>
                        <a:rPr lang="en-GB" sz="1400"/>
                        <a:t>Domiciliary Care/ Home care services </a:t>
                      </a:r>
                    </a:p>
                    <a:p>
                      <a:pPr lvl="0"/>
                      <a:endParaRPr lang="en-GB" sz="1400"/>
                    </a:p>
                  </a:txBody>
                  <a:tcPr/>
                </a:tc>
                <a:tc>
                  <a:txBody>
                    <a:bodyPr/>
                    <a:lstStyle/>
                    <a:p>
                      <a:pPr marL="285750" lvl="0" indent="-285750">
                        <a:buSzPct val="100000"/>
                        <a:buChar char="-"/>
                      </a:pPr>
                      <a:r>
                        <a:rPr lang="en-GB" sz="1400"/>
                        <a:t>Promotes independence and comfort in familiar surroundings  </a:t>
                      </a:r>
                    </a:p>
                    <a:p>
                      <a:pPr marL="285750" lvl="0" indent="-285750">
                        <a:buSzPct val="100000"/>
                        <a:buChar char="-"/>
                      </a:pPr>
                      <a:r>
                        <a:rPr lang="en-GB" sz="1400"/>
                        <a:t> Flexible, tailored to individual needs</a:t>
                      </a:r>
                    </a:p>
                    <a:p>
                      <a:pPr marL="285750" lvl="0" indent="-285750">
                        <a:buSzPct val="100000"/>
                        <a:buChar char="-"/>
                      </a:pPr>
                      <a:r>
                        <a:rPr lang="en-GB" sz="1400"/>
                        <a:t> Reduces need for residential care (Wardle, 2024). </a:t>
                      </a:r>
                    </a:p>
                  </a:txBody>
                  <a:tcPr/>
                </a:tc>
                <a:tc>
                  <a:txBody>
                    <a:bodyPr/>
                    <a:lstStyle/>
                    <a:p>
                      <a:pPr marL="285750" lvl="0" indent="-285750">
                        <a:buSzPct val="100000"/>
                        <a:buChar char="-"/>
                      </a:pPr>
                      <a:r>
                        <a:rPr lang="en-GB" sz="1400"/>
                        <a:t>Staff shortages affect consistency and quality</a:t>
                      </a:r>
                    </a:p>
                    <a:p>
                      <a:pPr marL="285750" lvl="0" indent="-285750">
                        <a:buSzPct val="100000"/>
                        <a:buChar char="-"/>
                      </a:pPr>
                      <a:r>
                        <a:rPr lang="en-GB" sz="1400"/>
                        <a:t>  Not suitable for complex needs (Wardle, 2024). </a:t>
                      </a:r>
                    </a:p>
                  </a:txBody>
                  <a:tcPr/>
                </a:tc>
                <a:extLst>
                  <a:ext uri="{0D108BD9-81ED-4DB2-BD59-A6C34878D82A}">
                    <a16:rowId xmlns:a16="http://schemas.microsoft.com/office/drawing/2014/main" val="292434557"/>
                  </a:ext>
                </a:extLst>
              </a:tr>
              <a:tr h="1042489">
                <a:tc>
                  <a:txBody>
                    <a:bodyPr/>
                    <a:lstStyle/>
                    <a:p>
                      <a:pPr lvl="0"/>
                      <a:r>
                        <a:rPr lang="en-GB" sz="1400"/>
                        <a:t>Day Centres </a:t>
                      </a:r>
                    </a:p>
                  </a:txBody>
                  <a:tcPr/>
                </a:tc>
                <a:tc>
                  <a:txBody>
                    <a:bodyPr/>
                    <a:lstStyle/>
                    <a:p>
                      <a:pPr marL="285750" lvl="0" indent="-285750">
                        <a:buSzPct val="100000"/>
                        <a:buChar char="-"/>
                      </a:pPr>
                      <a:r>
                        <a:rPr lang="en-GB" sz="1400" dirty="0"/>
                        <a:t>Social interaction and structured activities</a:t>
                      </a:r>
                    </a:p>
                    <a:p>
                      <a:pPr marL="285750" lvl="0" indent="-285750">
                        <a:buSzPct val="100000"/>
                        <a:buChar char="-"/>
                      </a:pPr>
                      <a:r>
                        <a:rPr lang="en-GB" sz="1400" dirty="0"/>
                        <a:t>Provides respite for family carers</a:t>
                      </a:r>
                    </a:p>
                    <a:p>
                      <a:pPr marL="0" lvl="0" indent="0">
                        <a:buNone/>
                      </a:pPr>
                      <a:r>
                        <a:rPr lang="en-GB" sz="1400" dirty="0"/>
                        <a:t>-       Supports mental well-being health (Age UK, </a:t>
                      </a:r>
                      <a:r>
                        <a:rPr lang="en-GB" sz="1400" dirty="0" err="1"/>
                        <a:t>n.d</a:t>
                      </a:r>
                      <a:r>
                        <a:rPr lang="en-GB" sz="1400" dirty="0"/>
                        <a:t>).</a:t>
                      </a:r>
                    </a:p>
                  </a:txBody>
                  <a:tcPr/>
                </a:tc>
                <a:tc>
                  <a:txBody>
                    <a:bodyPr/>
                    <a:lstStyle/>
                    <a:p>
                      <a:pPr marL="0" lvl="0" indent="0">
                        <a:buNone/>
                      </a:pPr>
                      <a:r>
                        <a:rPr lang="en-GB" sz="1400" dirty="0"/>
                        <a:t>- May not meet all individual needs</a:t>
                      </a:r>
                    </a:p>
                    <a:p>
                      <a:pPr marL="0" lvl="0" indent="0">
                        <a:buNone/>
                      </a:pPr>
                      <a:r>
                        <a:rPr lang="en-GB" sz="1400" dirty="0"/>
                        <a:t>-  Stigma and feel reluctant to attend (Age UK, </a:t>
                      </a:r>
                      <a:r>
                        <a:rPr lang="en-GB" sz="1400" dirty="0" err="1"/>
                        <a:t>n.d</a:t>
                      </a:r>
                      <a:r>
                        <a:rPr lang="en-GB" sz="1400" dirty="0"/>
                        <a:t>).</a:t>
                      </a:r>
                    </a:p>
                  </a:txBody>
                  <a:tcPr/>
                </a:tc>
                <a:extLst>
                  <a:ext uri="{0D108BD9-81ED-4DB2-BD59-A6C34878D82A}">
                    <a16:rowId xmlns:a16="http://schemas.microsoft.com/office/drawing/2014/main" val="518609925"/>
                  </a:ext>
                </a:extLst>
              </a:tr>
              <a:tr h="1042489">
                <a:tc>
                  <a:txBody>
                    <a:bodyPr/>
                    <a:lstStyle/>
                    <a:p>
                      <a:pPr lvl="0"/>
                      <a:r>
                        <a:rPr lang="en-GB" sz="1400"/>
                        <a:t>Technology </a:t>
                      </a:r>
                    </a:p>
                  </a:txBody>
                  <a:tcPr/>
                </a:tc>
                <a:tc>
                  <a:txBody>
                    <a:bodyPr/>
                    <a:lstStyle/>
                    <a:p>
                      <a:pPr marL="285750" lvl="0" indent="-285750">
                        <a:buSzPct val="100000"/>
                        <a:buChar char="-"/>
                      </a:pPr>
                      <a:r>
                        <a:rPr lang="en-GB" sz="1400" dirty="0"/>
                        <a:t>Promotes independence and safety at home</a:t>
                      </a:r>
                    </a:p>
                    <a:p>
                      <a:pPr marL="0" lvl="0" indent="0">
                        <a:buNone/>
                      </a:pPr>
                      <a:r>
                        <a:rPr lang="en-GB" sz="1400" dirty="0"/>
                        <a:t>-      remote health monitoring</a:t>
                      </a:r>
                    </a:p>
                    <a:p>
                      <a:pPr marL="285750" lvl="0" indent="-285750">
                        <a:buSzPct val="100000"/>
                        <a:buChar char="-"/>
                      </a:pPr>
                      <a:r>
                        <a:rPr lang="en-GB" sz="1400" dirty="0"/>
                        <a:t> Reduction in hospital admissions (Age UK, </a:t>
                      </a:r>
                      <a:r>
                        <a:rPr lang="en-GB" sz="1400" dirty="0" err="1"/>
                        <a:t>n.d</a:t>
                      </a:r>
                      <a:r>
                        <a:rPr lang="en-GB" sz="1400" dirty="0"/>
                        <a:t>).</a:t>
                      </a:r>
                    </a:p>
                  </a:txBody>
                  <a:tcPr/>
                </a:tc>
                <a:tc>
                  <a:txBody>
                    <a:bodyPr/>
                    <a:lstStyle/>
                    <a:p>
                      <a:pPr lvl="0"/>
                      <a:r>
                        <a:rPr lang="en-GB" sz="1400" dirty="0"/>
                        <a:t>-Digital exclusion for those unfamiliar with technology (Age UK, </a:t>
                      </a:r>
                      <a:r>
                        <a:rPr lang="en-GB" sz="1400" dirty="0" err="1"/>
                        <a:t>n.d</a:t>
                      </a:r>
                      <a:r>
                        <a:rPr lang="en-GB" sz="1400" dirty="0"/>
                        <a:t>).</a:t>
                      </a:r>
                    </a:p>
                  </a:txBody>
                  <a:tcPr/>
                </a:tc>
                <a:extLst>
                  <a:ext uri="{0D108BD9-81ED-4DB2-BD59-A6C34878D82A}">
                    <a16:rowId xmlns:a16="http://schemas.microsoft.com/office/drawing/2014/main" val="1466895645"/>
                  </a:ext>
                </a:extLst>
              </a:tr>
              <a:tr h="1277892">
                <a:tc>
                  <a:txBody>
                    <a:bodyPr/>
                    <a:lstStyle/>
                    <a:p>
                      <a:pPr lvl="0"/>
                      <a:r>
                        <a:rPr lang="en-GB" sz="1400"/>
                        <a:t>Integrated care </a:t>
                      </a:r>
                    </a:p>
                  </a:txBody>
                  <a:tcPr/>
                </a:tc>
                <a:tc>
                  <a:txBody>
                    <a:bodyPr/>
                    <a:lstStyle/>
                    <a:p>
                      <a:pPr marL="285750" lvl="0" indent="-285750">
                        <a:buSzPct val="100000"/>
                        <a:buChar char="-"/>
                      </a:pPr>
                      <a:r>
                        <a:rPr lang="en-GB" sz="1400" dirty="0"/>
                        <a:t>Holistic approach to health and social care</a:t>
                      </a:r>
                    </a:p>
                    <a:p>
                      <a:pPr marL="285750" lvl="0" indent="-285750">
                        <a:buSzPct val="100000"/>
                        <a:buChar char="-"/>
                      </a:pPr>
                      <a:r>
                        <a:rPr lang="en-GB" sz="1400" dirty="0"/>
                        <a:t>Reduces duplication of services</a:t>
                      </a:r>
                    </a:p>
                    <a:p>
                      <a:pPr marL="0" lvl="0" indent="0">
                        <a:buNone/>
                      </a:pPr>
                      <a:r>
                        <a:rPr lang="en-GB" sz="1400" dirty="0"/>
                        <a:t>- Improves communication between professionals (NHS England, n.d.).</a:t>
                      </a:r>
                    </a:p>
                  </a:txBody>
                  <a:tcPr/>
                </a:tc>
                <a:tc>
                  <a:txBody>
                    <a:bodyPr/>
                    <a:lstStyle/>
                    <a:p>
                      <a:pPr lvl="0"/>
                      <a:r>
                        <a:rPr lang="en-GB" sz="1400"/>
                        <a:t>-requires funding </a:t>
                      </a:r>
                    </a:p>
                    <a:p>
                      <a:pPr lvl="0"/>
                      <a:r>
                        <a:rPr lang="en-GB" sz="1400"/>
                        <a:t>- Implementation can be inconsistent</a:t>
                      </a:r>
                    </a:p>
                  </a:txBody>
                  <a:tcPr/>
                </a:tc>
                <a:extLst>
                  <a:ext uri="{0D108BD9-81ED-4DB2-BD59-A6C34878D82A}">
                    <a16:rowId xmlns:a16="http://schemas.microsoft.com/office/drawing/2014/main" val="261849424"/>
                  </a:ext>
                </a:extLst>
              </a:tr>
              <a:tr h="1277892">
                <a:tc>
                  <a:txBody>
                    <a:bodyPr/>
                    <a:lstStyle/>
                    <a:p>
                      <a:pPr lvl="0"/>
                      <a:r>
                        <a:rPr lang="en-GB" sz="1400"/>
                        <a:t>Reablement services </a:t>
                      </a:r>
                    </a:p>
                  </a:txBody>
                  <a:tcPr/>
                </a:tc>
                <a:tc>
                  <a:txBody>
                    <a:bodyPr/>
                    <a:lstStyle/>
                    <a:p>
                      <a:pPr marL="285750" lvl="0" indent="-285750">
                        <a:buSzPct val="100000"/>
                        <a:buChar char="-"/>
                      </a:pPr>
                      <a:r>
                        <a:rPr lang="en-GB" sz="1400" dirty="0"/>
                        <a:t>Focus on regaining independence after illness or injury</a:t>
                      </a:r>
                    </a:p>
                    <a:p>
                      <a:pPr marL="285750" lvl="0" indent="-285750">
                        <a:buSzPct val="100000"/>
                        <a:buChar char="-"/>
                      </a:pPr>
                      <a:r>
                        <a:rPr lang="en-GB" sz="1400" dirty="0"/>
                        <a:t>Reduces long-term care dependency</a:t>
                      </a:r>
                    </a:p>
                    <a:p>
                      <a:pPr marL="0" lvl="0" indent="0">
                        <a:buNone/>
                      </a:pPr>
                      <a:r>
                        <a:rPr lang="en-GB" sz="1400" dirty="0"/>
                        <a:t>-     Cost effective for health systems (Age UK, </a:t>
                      </a:r>
                      <a:r>
                        <a:rPr lang="en-GB" sz="1400" dirty="0" err="1"/>
                        <a:t>n.d</a:t>
                      </a:r>
                      <a:r>
                        <a:rPr lang="en-GB" sz="1400" dirty="0"/>
                        <a:t>).</a:t>
                      </a:r>
                    </a:p>
                  </a:txBody>
                  <a:tcPr/>
                </a:tc>
                <a:tc>
                  <a:txBody>
                    <a:bodyPr/>
                    <a:lstStyle/>
                    <a:p>
                      <a:pPr marL="285750" lvl="0" indent="-285750">
                        <a:buSzPct val="100000"/>
                        <a:buChar char="-"/>
                      </a:pPr>
                      <a:r>
                        <a:rPr lang="en-GB" sz="1400" dirty="0"/>
                        <a:t>Limited to short term care </a:t>
                      </a:r>
                    </a:p>
                    <a:p>
                      <a:pPr marL="0" lvl="0" indent="0">
                        <a:buNone/>
                      </a:pPr>
                      <a:r>
                        <a:rPr lang="en-GB" sz="1400" dirty="0"/>
                        <a:t>- Not suitable for all conditions</a:t>
                      </a:r>
                    </a:p>
                  </a:txBody>
                  <a:tcPr/>
                </a:tc>
                <a:extLst>
                  <a:ext uri="{0D108BD9-81ED-4DB2-BD59-A6C34878D82A}">
                    <a16:rowId xmlns:a16="http://schemas.microsoft.com/office/drawing/2014/main" val="192869239"/>
                  </a:ext>
                </a:extLst>
              </a:tr>
            </a:tbl>
          </a:graphicData>
        </a:graphic>
      </p:graphicFrame>
      <p:pic>
        <p:nvPicPr>
          <p:cNvPr id="42" name="Audio 41">
            <a:hlinkClick r:id="" action="ppaction://media"/>
            <a:extLst>
              <a:ext uri="{FF2B5EF4-FFF2-40B4-BE49-F238E27FC236}">
                <a16:creationId xmlns:a16="http://schemas.microsoft.com/office/drawing/2014/main" id="{B9CDA936-DE63-9087-A54A-FEAA117C49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0355"/>
    </mc:Choice>
    <mc:Fallback xmlns="">
      <p:transition spd="slow" advTm="80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D7DD6F3B-03D1-A42E-7100-A32129F3178B}"/>
              </a:ext>
            </a:extLst>
          </p:cNvPr>
          <p:cNvSpPr txBox="1"/>
          <p:nvPr/>
        </p:nvSpPr>
        <p:spPr>
          <a:xfrm>
            <a:off x="226771" y="1675619"/>
            <a:ext cx="5636297" cy="2308320"/>
          </a:xfrm>
          <a:prstGeom prst="rect">
            <a:avLst/>
          </a:prstGeom>
          <a:solidFill>
            <a:srgbClr val="4EA72E"/>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Domiciliary care, also known as home care, involves professional support workers assisting older adults with daily tasks in their own homes (Care Learning, 2024).This approach promotes independence by allowing individuals to remain in familiar surroundings whilst supporting emotional wellbeing and personal autonomy(Care Learning, 2024). It is also a flexible and cost-effective, offering tailored assistance with personal hygiene, medication, and household activities (Care Learning, 2024). </a:t>
            </a:r>
          </a:p>
        </p:txBody>
      </p:sp>
      <p:sp>
        <p:nvSpPr>
          <p:cNvPr id="3" name="TextBox 6">
            <a:extLst>
              <a:ext uri="{FF2B5EF4-FFF2-40B4-BE49-F238E27FC236}">
                <a16:creationId xmlns:a16="http://schemas.microsoft.com/office/drawing/2014/main" id="{1F517D48-C311-6E42-B960-EB3451F204CA}"/>
              </a:ext>
            </a:extLst>
          </p:cNvPr>
          <p:cNvSpPr txBox="1"/>
          <p:nvPr/>
        </p:nvSpPr>
        <p:spPr>
          <a:xfrm>
            <a:off x="1484747" y="1214935"/>
            <a:ext cx="2488493" cy="33855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4EA72E"/>
                </a:solidFill>
                <a:uFillTx/>
                <a:latin typeface="Aptos"/>
              </a:rPr>
              <a:t>Domiciliary care </a:t>
            </a:r>
          </a:p>
        </p:txBody>
      </p:sp>
      <p:sp>
        <p:nvSpPr>
          <p:cNvPr id="4" name="TextBox 7">
            <a:extLst>
              <a:ext uri="{FF2B5EF4-FFF2-40B4-BE49-F238E27FC236}">
                <a16:creationId xmlns:a16="http://schemas.microsoft.com/office/drawing/2014/main" id="{A4D68818-5BB6-25F9-AE3C-BA560EEE6913}"/>
              </a:ext>
            </a:extLst>
          </p:cNvPr>
          <p:cNvSpPr txBox="1"/>
          <p:nvPr/>
        </p:nvSpPr>
        <p:spPr>
          <a:xfrm>
            <a:off x="442990" y="4110465"/>
            <a:ext cx="4572000" cy="33855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4EA72E"/>
                </a:solidFill>
                <a:uFillTx/>
                <a:latin typeface="Aptos"/>
              </a:rPr>
              <a:t>Limitations</a:t>
            </a:r>
            <a:r>
              <a:rPr lang="en-GB" sz="1600" b="1" i="0" u="sng" strike="noStrike" kern="1200" cap="none" spc="0" baseline="0">
                <a:solidFill>
                  <a:srgbClr val="000000"/>
                </a:solidFill>
                <a:uFillTx/>
                <a:latin typeface="Aptos"/>
              </a:rPr>
              <a:t> </a:t>
            </a:r>
          </a:p>
        </p:txBody>
      </p:sp>
      <p:sp>
        <p:nvSpPr>
          <p:cNvPr id="5" name="TextBox 9">
            <a:extLst>
              <a:ext uri="{FF2B5EF4-FFF2-40B4-BE49-F238E27FC236}">
                <a16:creationId xmlns:a16="http://schemas.microsoft.com/office/drawing/2014/main" id="{1C88FFA8-85AF-35EF-8851-57C7E3057C86}"/>
              </a:ext>
            </a:extLst>
          </p:cNvPr>
          <p:cNvSpPr txBox="1"/>
          <p:nvPr/>
        </p:nvSpPr>
        <p:spPr>
          <a:xfrm>
            <a:off x="251752" y="4575538"/>
            <a:ext cx="5636297" cy="1815879"/>
          </a:xfrm>
          <a:prstGeom prst="rect">
            <a:avLst/>
          </a:prstGeom>
          <a:solidFill>
            <a:srgbClr val="4EA72E"/>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Domiciliary care can sometimes be unreliable because different care providers have different standards and not enough staff (Wardle, 2024). This can lead to inconsistent care. Also, visits are often short and focused only on tasks, which means older people may not get much chance to talk or connect with others(Wardle, 2024).  This can make them feel lonely or emotionally isolated(Wardle, 2024). </a:t>
            </a:r>
          </a:p>
        </p:txBody>
      </p:sp>
      <p:sp>
        <p:nvSpPr>
          <p:cNvPr id="6" name="TextBox 11">
            <a:extLst>
              <a:ext uri="{FF2B5EF4-FFF2-40B4-BE49-F238E27FC236}">
                <a16:creationId xmlns:a16="http://schemas.microsoft.com/office/drawing/2014/main" id="{22BF75B8-843A-42A3-F38F-2718A7188D4A}"/>
              </a:ext>
            </a:extLst>
          </p:cNvPr>
          <p:cNvSpPr txBox="1"/>
          <p:nvPr/>
        </p:nvSpPr>
        <p:spPr>
          <a:xfrm>
            <a:off x="6328928" y="1689326"/>
            <a:ext cx="5636297" cy="2554540"/>
          </a:xfrm>
          <a:prstGeom prst="rect">
            <a:avLst/>
          </a:prstGeom>
          <a:solidFill>
            <a:srgbClr val="61CBF4"/>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Day centres can empower older adults by offering structured social opportunities that help reduce loneliness and foster a sense of belonging (Age UK, 2018). They provide access to practical support, health services and referrals, which can enhance independence and well-being(Orellana, Manthorpe and Tinker, 2018). Additionally, when older people are involved in planning activities, it promotes their autonomy and self-worth. However, the extent of empowerment varies depending on how much centres prioritise user involvement and tailor services to individual needs (Samsi and Orellana, 2025).</a:t>
            </a:r>
          </a:p>
        </p:txBody>
      </p:sp>
      <p:sp>
        <p:nvSpPr>
          <p:cNvPr id="7" name="Text Placeholder 14">
            <a:extLst>
              <a:ext uri="{FF2B5EF4-FFF2-40B4-BE49-F238E27FC236}">
                <a16:creationId xmlns:a16="http://schemas.microsoft.com/office/drawing/2014/main" id="{0D7DCD08-68E9-4EFF-81F6-2BDF14B55640}"/>
              </a:ext>
            </a:extLst>
          </p:cNvPr>
          <p:cNvSpPr txBox="1">
            <a:spLocks noGrp="1"/>
          </p:cNvSpPr>
          <p:nvPr>
            <p:ph type="body" idx="2"/>
          </p:nvPr>
        </p:nvSpPr>
        <p:spPr>
          <a:xfrm>
            <a:off x="8340992" y="1215575"/>
            <a:ext cx="1662141" cy="473759"/>
          </a:xfrm>
        </p:spPr>
        <p:txBody>
          <a:bodyPr anchorCtr="1"/>
          <a:lstStyle/>
          <a:p>
            <a:pPr lvl="0" algn="ctr"/>
            <a:r>
              <a:rPr lang="en-GB" b="1" u="sng">
                <a:solidFill>
                  <a:srgbClr val="61CBF4"/>
                </a:solidFill>
              </a:rPr>
              <a:t>Day Centres </a:t>
            </a:r>
          </a:p>
        </p:txBody>
      </p:sp>
      <p:sp>
        <p:nvSpPr>
          <p:cNvPr id="8" name="TextBox 15">
            <a:extLst>
              <a:ext uri="{FF2B5EF4-FFF2-40B4-BE49-F238E27FC236}">
                <a16:creationId xmlns:a16="http://schemas.microsoft.com/office/drawing/2014/main" id="{2D83D3C5-1647-D32E-8D89-0474B2BAAAA3}"/>
              </a:ext>
            </a:extLst>
          </p:cNvPr>
          <p:cNvSpPr txBox="1"/>
          <p:nvPr/>
        </p:nvSpPr>
        <p:spPr>
          <a:xfrm>
            <a:off x="6328928" y="4256001"/>
            <a:ext cx="5611316" cy="33855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a:solidFill>
                  <a:srgbClr val="46B1E1"/>
                </a:solidFill>
                <a:uFillTx/>
                <a:latin typeface="Aptos"/>
              </a:rPr>
              <a:t>Limitations </a:t>
            </a:r>
          </a:p>
        </p:txBody>
      </p:sp>
      <p:sp>
        <p:nvSpPr>
          <p:cNvPr id="9" name="TextBox 17">
            <a:extLst>
              <a:ext uri="{FF2B5EF4-FFF2-40B4-BE49-F238E27FC236}">
                <a16:creationId xmlns:a16="http://schemas.microsoft.com/office/drawing/2014/main" id="{1AF6EA9F-4AF8-A431-22FA-4340593EFADB}"/>
              </a:ext>
            </a:extLst>
          </p:cNvPr>
          <p:cNvSpPr txBox="1"/>
          <p:nvPr/>
        </p:nvSpPr>
        <p:spPr>
          <a:xfrm>
            <a:off x="6431359" y="4734479"/>
            <a:ext cx="5686269" cy="1815879"/>
          </a:xfrm>
          <a:prstGeom prst="rect">
            <a:avLst/>
          </a:prstGeom>
          <a:solidFill>
            <a:srgbClr val="61CBF4"/>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Day centres can have some drawbacks when it comes to empowering older adults. Some people may see them as old-fashioned or feel embarrassed to attend, which can reduce their impact (Orellana, Manthorpe and Tinker, 2018). Also, limited staff and funding can make it hard to offer personalised activities that truly support independence and choice (NIHR, 2023; Samsi and Orellana, 2025).</a:t>
            </a:r>
          </a:p>
        </p:txBody>
      </p:sp>
      <p:sp>
        <p:nvSpPr>
          <p:cNvPr id="10" name="TextBox 18">
            <a:extLst>
              <a:ext uri="{FF2B5EF4-FFF2-40B4-BE49-F238E27FC236}">
                <a16:creationId xmlns:a16="http://schemas.microsoft.com/office/drawing/2014/main" id="{2D393F9C-2859-5015-A3CE-0F19DA747714}"/>
              </a:ext>
            </a:extLst>
          </p:cNvPr>
          <p:cNvSpPr txBox="1"/>
          <p:nvPr/>
        </p:nvSpPr>
        <p:spPr>
          <a:xfrm>
            <a:off x="886693" y="146285"/>
            <a:ext cx="10196940" cy="95410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156082"/>
                </a:solidFill>
                <a:uFillTx/>
                <a:latin typeface="Aptos"/>
              </a:rPr>
              <a:t>Focus on Independent living </a:t>
            </a:r>
            <a:br>
              <a:rPr lang="en-GB" sz="2800" b="1" i="0" u="sng" strike="noStrike" kern="1200" cap="none" spc="0" baseline="0">
                <a:solidFill>
                  <a:srgbClr val="156082"/>
                </a:solidFill>
                <a:uFillTx/>
                <a:latin typeface="Aptos"/>
              </a:rPr>
            </a:br>
            <a:r>
              <a:rPr lang="en-GB" sz="2800" b="1" i="0" u="sng" strike="noStrike" kern="1200" cap="none" spc="0" baseline="0">
                <a:solidFill>
                  <a:srgbClr val="156082"/>
                </a:solidFill>
                <a:uFillTx/>
                <a:latin typeface="Aptos"/>
              </a:rPr>
              <a:t>Domiciliary care and Day Centres </a:t>
            </a:r>
          </a:p>
        </p:txBody>
      </p:sp>
      <p:pic>
        <p:nvPicPr>
          <p:cNvPr id="52" name="Audio 51">
            <a:hlinkClick r:id="" action="ppaction://media"/>
            <a:extLst>
              <a:ext uri="{FF2B5EF4-FFF2-40B4-BE49-F238E27FC236}">
                <a16:creationId xmlns:a16="http://schemas.microsoft.com/office/drawing/2014/main" id="{A430F28E-A748-AEAF-3A04-8C2480A393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0054"/>
    </mc:Choice>
    <mc:Fallback xmlns="">
      <p:transition spd="slow" advTm="50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54E6-6EC6-05EE-7A24-502AFA866203}"/>
              </a:ext>
            </a:extLst>
          </p:cNvPr>
          <p:cNvSpPr txBox="1">
            <a:spLocks noGrp="1"/>
          </p:cNvSpPr>
          <p:nvPr>
            <p:ph type="title"/>
          </p:nvPr>
        </p:nvSpPr>
        <p:spPr>
          <a:xfrm>
            <a:off x="1129146" y="18260"/>
            <a:ext cx="10515600" cy="1325559"/>
          </a:xfrm>
        </p:spPr>
        <p:txBody>
          <a:bodyPr anchorCtr="1"/>
          <a:lstStyle/>
          <a:p>
            <a:pPr lvl="0" algn="ctr"/>
            <a:r>
              <a:rPr lang="en-GB" b="1" u="sng">
                <a:solidFill>
                  <a:srgbClr val="4E95D9"/>
                </a:solidFill>
              </a:rPr>
              <a:t>Key innovations supporting Independent living</a:t>
            </a:r>
          </a:p>
        </p:txBody>
      </p:sp>
      <p:grpSp>
        <p:nvGrpSpPr>
          <p:cNvPr id="3" name="Diagram 5">
            <a:extLst>
              <a:ext uri="{FF2B5EF4-FFF2-40B4-BE49-F238E27FC236}">
                <a16:creationId xmlns:a16="http://schemas.microsoft.com/office/drawing/2014/main" id="{A03FBD90-4B85-69C4-CC0C-F8D428B7A11F}"/>
              </a:ext>
            </a:extLst>
          </p:cNvPr>
          <p:cNvGrpSpPr/>
          <p:nvPr/>
        </p:nvGrpSpPr>
        <p:grpSpPr>
          <a:xfrm>
            <a:off x="3430444" y="1346463"/>
            <a:ext cx="5684039" cy="5413375"/>
            <a:chOff x="3430444" y="1346463"/>
            <a:chExt cx="5684039" cy="5413375"/>
          </a:xfrm>
        </p:grpSpPr>
        <p:sp>
          <p:nvSpPr>
            <p:cNvPr id="4" name="Free-form: Shape 3">
              <a:extLst>
                <a:ext uri="{FF2B5EF4-FFF2-40B4-BE49-F238E27FC236}">
                  <a16:creationId xmlns:a16="http://schemas.microsoft.com/office/drawing/2014/main" id="{7E136367-9435-7516-0E8A-7C9B71B70607}"/>
                </a:ext>
              </a:extLst>
            </p:cNvPr>
            <p:cNvSpPr/>
            <p:nvPr/>
          </p:nvSpPr>
          <p:spPr>
            <a:xfrm>
              <a:off x="3430444" y="1346463"/>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Wearable Devices</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Tracking heart rate, mobility patterns, sleep quality and fall detection.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(NHS, 2023)</a:t>
              </a:r>
            </a:p>
          </p:txBody>
        </p:sp>
        <p:sp>
          <p:nvSpPr>
            <p:cNvPr id="5" name="Free-form: Shape 4">
              <a:extLst>
                <a:ext uri="{FF2B5EF4-FFF2-40B4-BE49-F238E27FC236}">
                  <a16:creationId xmlns:a16="http://schemas.microsoft.com/office/drawing/2014/main" id="{C7B23E54-9091-298A-4ACE-E4CA0082D7F0}"/>
                </a:ext>
              </a:extLst>
            </p:cNvPr>
            <p:cNvSpPr/>
            <p:nvPr/>
          </p:nvSpPr>
          <p:spPr>
            <a:xfrm>
              <a:off x="6407795" y="1346463"/>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98345"/>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Smart Home Technologies</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Smart motion sensors, smart flooring with pressure sensors, motion activated lighting and AI  enabled Monitoring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(Aging in Place,2025 ; Choi et al, 2025 ; Nooruddin et al. 2022 )</a:t>
              </a:r>
            </a:p>
          </p:txBody>
        </p:sp>
        <p:sp>
          <p:nvSpPr>
            <p:cNvPr id="6" name="Free-form: Shape 5">
              <a:extLst>
                <a:ext uri="{FF2B5EF4-FFF2-40B4-BE49-F238E27FC236}">
                  <a16:creationId xmlns:a16="http://schemas.microsoft.com/office/drawing/2014/main" id="{7430965F-696C-F6AC-590E-57DB8C4FE29A}"/>
                </a:ext>
              </a:extLst>
            </p:cNvPr>
            <p:cNvSpPr/>
            <p:nvPr/>
          </p:nvSpPr>
          <p:spPr>
            <a:xfrm>
              <a:off x="3430444" y="3241145"/>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79D76"/>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Telehealth &amp; Telemedicine</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Video or Phone GP consultations, Remote Monitoring Devices and Telehealth Apps (Age UK, 2019)</a:t>
              </a:r>
            </a:p>
          </p:txBody>
        </p:sp>
        <p:sp>
          <p:nvSpPr>
            <p:cNvPr id="7" name="Free-form: Shape 6">
              <a:extLst>
                <a:ext uri="{FF2B5EF4-FFF2-40B4-BE49-F238E27FC236}">
                  <a16:creationId xmlns:a16="http://schemas.microsoft.com/office/drawing/2014/main" id="{1C4F559A-46B1-AF04-B2D7-7BEA221DF068}"/>
                </a:ext>
              </a:extLst>
            </p:cNvPr>
            <p:cNvSpPr/>
            <p:nvPr/>
          </p:nvSpPr>
          <p:spPr>
            <a:xfrm>
              <a:off x="6407795" y="3241145"/>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14B8B7"/>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Apps and Digital platforms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Medication‑reminder apps, Communication tools for carers and Cognitive‑stimulation apps</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(Salmensuu et al., 2026; (Al‑Haddad et al., 2022)</a:t>
              </a:r>
            </a:p>
          </p:txBody>
        </p:sp>
        <p:sp>
          <p:nvSpPr>
            <p:cNvPr id="8" name="Free-form: Shape 7">
              <a:extLst>
                <a:ext uri="{FF2B5EF4-FFF2-40B4-BE49-F238E27FC236}">
                  <a16:creationId xmlns:a16="http://schemas.microsoft.com/office/drawing/2014/main" id="{673853D8-C665-4E6B-E4E0-B202BBB299E1}"/>
                </a:ext>
              </a:extLst>
            </p:cNvPr>
            <p:cNvSpPr/>
            <p:nvPr/>
          </p:nvSpPr>
          <p:spPr>
            <a:xfrm>
              <a:off x="4919124" y="5135828"/>
              <a:ext cx="2706688" cy="1624010"/>
            </a:xfrm>
            <a:custGeom>
              <a:avLst/>
              <a:gdLst>
                <a:gd name="f0" fmla="val 10800000"/>
                <a:gd name="f1" fmla="val 5400000"/>
                <a:gd name="f2" fmla="val 180"/>
                <a:gd name="f3" fmla="val w"/>
                <a:gd name="f4" fmla="val h"/>
                <a:gd name="f5" fmla="val 0"/>
                <a:gd name="f6" fmla="val 2706687"/>
                <a:gd name="f7" fmla="val 1624012"/>
                <a:gd name="f8" fmla="+- 0 0 -90"/>
                <a:gd name="f9" fmla="*/ f3 1 2706687"/>
                <a:gd name="f10" fmla="*/ f4 1 1624012"/>
                <a:gd name="f11" fmla="+- f7 0 f5"/>
                <a:gd name="f12" fmla="+- f6 0 f5"/>
                <a:gd name="f13" fmla="*/ f8 f0 1"/>
                <a:gd name="f14" fmla="*/ f12 1 2706687"/>
                <a:gd name="f15" fmla="*/ f11 1 1624012"/>
                <a:gd name="f16" fmla="*/ 0 f12 1"/>
                <a:gd name="f17" fmla="*/ 0 f11 1"/>
                <a:gd name="f18" fmla="*/ 2706687 f12 1"/>
                <a:gd name="f19" fmla="*/ 1624012 f11 1"/>
                <a:gd name="f20" fmla="*/ f13 1 f2"/>
                <a:gd name="f21" fmla="*/ f16 1 2706687"/>
                <a:gd name="f22" fmla="*/ f17 1 1624012"/>
                <a:gd name="f23" fmla="*/ f18 1 2706687"/>
                <a:gd name="f24" fmla="*/ f19 1 162401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06687" h="1624012">
                  <a:moveTo>
                    <a:pt x="f5" y="f5"/>
                  </a:moveTo>
                  <a:lnTo>
                    <a:pt x="f6" y="f5"/>
                  </a:lnTo>
                  <a:lnTo>
                    <a:pt x="f6" y="f7"/>
                  </a:lnTo>
                  <a:lnTo>
                    <a:pt x="f5" y="f7"/>
                  </a:lnTo>
                  <a:lnTo>
                    <a:pt x="f5" y="f5"/>
                  </a:lnTo>
                  <a:close/>
                </a:path>
              </a:pathLst>
            </a:custGeom>
            <a:solidFill>
              <a:srgbClr val="0F9ED5"/>
            </a:solidFill>
            <a:ln w="19046" cap="flat">
              <a:solidFill>
                <a:srgbClr val="FFFFFF"/>
              </a:solidFill>
              <a:prstDash val="solid"/>
              <a:miter/>
            </a:ln>
          </p:spPr>
          <p:txBody>
            <a:bodyPr vert="horz" wrap="square" lIns="53336" tIns="53336" rIns="53336" bIns="5333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Technologies specific for Dementia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GPS tracking and remote monitoring </a:t>
              </a:r>
            </a:p>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(Hammond, 2025)</a:t>
              </a:r>
            </a:p>
          </p:txBody>
        </p:sp>
      </p:grpSp>
      <p:pic>
        <p:nvPicPr>
          <p:cNvPr id="40" name="Audio 39">
            <a:hlinkClick r:id="" action="ppaction://media"/>
            <a:extLst>
              <a:ext uri="{FF2B5EF4-FFF2-40B4-BE49-F238E27FC236}">
                <a16:creationId xmlns:a16="http://schemas.microsoft.com/office/drawing/2014/main" id="{47FDC4AF-D8C6-D8CA-AA5D-5ADF203066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678"/>
    </mc:Choice>
    <mc:Fallback xmlns="">
      <p:transition spd="slow" advTm="12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2252-D632-597E-F8FF-BCBB0491BAE4}"/>
              </a:ext>
            </a:extLst>
          </p:cNvPr>
          <p:cNvSpPr txBox="1">
            <a:spLocks noGrp="1"/>
          </p:cNvSpPr>
          <p:nvPr>
            <p:ph type="title"/>
          </p:nvPr>
        </p:nvSpPr>
        <p:spPr/>
        <p:txBody>
          <a:bodyPr anchorCtr="1"/>
          <a:lstStyle/>
          <a:p>
            <a:pPr lvl="0" algn="ctr"/>
            <a:r>
              <a:rPr lang="en-GB" b="1" u="sng">
                <a:solidFill>
                  <a:srgbClr val="4E95D9"/>
                </a:solidFill>
              </a:rPr>
              <a:t>Critical Analysis</a:t>
            </a:r>
          </a:p>
        </p:txBody>
      </p:sp>
      <p:grpSp>
        <p:nvGrpSpPr>
          <p:cNvPr id="3" name="Diagram 3">
            <a:extLst>
              <a:ext uri="{FF2B5EF4-FFF2-40B4-BE49-F238E27FC236}">
                <a16:creationId xmlns:a16="http://schemas.microsoft.com/office/drawing/2014/main" id="{433734A7-ABC1-9513-A4AB-27A92EA425EE}"/>
              </a:ext>
            </a:extLst>
          </p:cNvPr>
          <p:cNvGrpSpPr/>
          <p:nvPr/>
        </p:nvGrpSpPr>
        <p:grpSpPr>
          <a:xfrm>
            <a:off x="4837" y="1803891"/>
            <a:ext cx="12187168" cy="4174235"/>
            <a:chOff x="4837" y="1803891"/>
            <a:chExt cx="12187168" cy="4174235"/>
          </a:xfrm>
        </p:grpSpPr>
        <p:sp>
          <p:nvSpPr>
            <p:cNvPr id="4" name="Free-form: Shape 3">
              <a:extLst>
                <a:ext uri="{FF2B5EF4-FFF2-40B4-BE49-F238E27FC236}">
                  <a16:creationId xmlns:a16="http://schemas.microsoft.com/office/drawing/2014/main" id="{E7E986AE-C6F0-E2E3-520E-6D2CFE901961}"/>
                </a:ext>
              </a:extLst>
            </p:cNvPr>
            <p:cNvSpPr/>
            <p:nvPr/>
          </p:nvSpPr>
          <p:spPr>
            <a:xfrm>
              <a:off x="3587877" y="3652077"/>
              <a:ext cx="2508126" cy="238932"/>
            </a:xfrm>
            <a:custGeom>
              <a:avLst/>
              <a:gdLst>
                <a:gd name="f0" fmla="val w"/>
                <a:gd name="f1" fmla="val h"/>
                <a:gd name="f2" fmla="val 0"/>
                <a:gd name="f3" fmla="val 2508125"/>
                <a:gd name="f4" fmla="val 238933"/>
                <a:gd name="f5" fmla="*/ f0 1 2508125"/>
                <a:gd name="f6" fmla="*/ f1 1 238933"/>
                <a:gd name="f7" fmla="+- f4 0 f2"/>
                <a:gd name="f8" fmla="+- f3 0 f2"/>
                <a:gd name="f9" fmla="*/ f8 1 2508125"/>
                <a:gd name="f10" fmla="*/ f7 1 238933"/>
                <a:gd name="f11" fmla="*/ 0 1 f9"/>
                <a:gd name="f12" fmla="*/ 2508125 1 f9"/>
                <a:gd name="f13" fmla="*/ 0 1 f10"/>
                <a:gd name="f14" fmla="*/ 238933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508125" h="238933">
                  <a:moveTo>
                    <a:pt x="f2" y="f4"/>
                  </a:moveTo>
                  <a:lnTo>
                    <a:pt x="f3" y="f4"/>
                  </a:lnTo>
                  <a:lnTo>
                    <a:pt x="f3" y="f2"/>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6477CE08-D785-1EAB-5CEA-086E26B1C444}"/>
                </a:ext>
              </a:extLst>
            </p:cNvPr>
            <p:cNvSpPr/>
            <p:nvPr/>
          </p:nvSpPr>
          <p:spPr>
            <a:xfrm>
              <a:off x="3587877" y="3891009"/>
              <a:ext cx="5016252" cy="1540709"/>
            </a:xfrm>
            <a:custGeom>
              <a:avLst/>
              <a:gdLst>
                <a:gd name="f0" fmla="val w"/>
                <a:gd name="f1" fmla="val h"/>
                <a:gd name="f2" fmla="val 0"/>
                <a:gd name="f3" fmla="val 5016251"/>
                <a:gd name="f4" fmla="val 1540705"/>
                <a:gd name="f5" fmla="val 4657947"/>
                <a:gd name="f6" fmla="*/ f0 1 5016251"/>
                <a:gd name="f7" fmla="*/ f1 1 1540705"/>
                <a:gd name="f8" fmla="+- f4 0 f2"/>
                <a:gd name="f9" fmla="+- f3 0 f2"/>
                <a:gd name="f10" fmla="*/ f9 1 5016251"/>
                <a:gd name="f11" fmla="*/ f8 1 1540705"/>
                <a:gd name="f12" fmla="*/ 0 1 f10"/>
                <a:gd name="f13" fmla="*/ 5016251 1 f10"/>
                <a:gd name="f14" fmla="*/ 0 1 f11"/>
                <a:gd name="f15" fmla="*/ 154070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016251" h="1540705">
                  <a:moveTo>
                    <a:pt x="f2" y="f2"/>
                  </a:moveTo>
                  <a:lnTo>
                    <a:pt x="f5" y="f2"/>
                  </a:lnTo>
                  <a:lnTo>
                    <a:pt x="f5" y="f4"/>
                  </a:lnTo>
                  <a:lnTo>
                    <a:pt x="f3" y="f4"/>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01E8D469-EB3E-B0AB-98B0-80832197107A}"/>
                </a:ext>
              </a:extLst>
            </p:cNvPr>
            <p:cNvSpPr/>
            <p:nvPr/>
          </p:nvSpPr>
          <p:spPr>
            <a:xfrm>
              <a:off x="3587877" y="3815315"/>
              <a:ext cx="5021089" cy="91440"/>
            </a:xfrm>
            <a:custGeom>
              <a:avLst/>
              <a:gdLst>
                <a:gd name="f0" fmla="val w"/>
                <a:gd name="f1" fmla="val h"/>
                <a:gd name="f2" fmla="val 0"/>
                <a:gd name="f3" fmla="val 5021088"/>
                <a:gd name="f4" fmla="val 91440"/>
                <a:gd name="f5" fmla="val 75696"/>
                <a:gd name="f6" fmla="val 4662784"/>
                <a:gd name="f7" fmla="val 45720"/>
                <a:gd name="f8" fmla="*/ f0 1 5021088"/>
                <a:gd name="f9" fmla="*/ f1 1 91440"/>
                <a:gd name="f10" fmla="+- f4 0 f2"/>
                <a:gd name="f11" fmla="+- f3 0 f2"/>
                <a:gd name="f12" fmla="*/ f11 1 5021088"/>
                <a:gd name="f13" fmla="*/ f10 1 91440"/>
                <a:gd name="f14" fmla="*/ 0 1 f12"/>
                <a:gd name="f15" fmla="*/ 5021088 1 f12"/>
                <a:gd name="f16" fmla="*/ 0 1 f13"/>
                <a:gd name="f17" fmla="*/ 91440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5021088" h="91440">
                  <a:moveTo>
                    <a:pt x="f2" y="f5"/>
                  </a:moveTo>
                  <a:lnTo>
                    <a:pt x="f6" y="f5"/>
                  </a:lnTo>
                  <a:lnTo>
                    <a:pt x="f6" y="f7"/>
                  </a:lnTo>
                  <a:lnTo>
                    <a:pt x="f3" y="f7"/>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1D19296C-3B81-AB27-D7CA-B814430A792C}"/>
                </a:ext>
              </a:extLst>
            </p:cNvPr>
            <p:cNvSpPr/>
            <p:nvPr/>
          </p:nvSpPr>
          <p:spPr>
            <a:xfrm>
              <a:off x="3587877" y="2350309"/>
              <a:ext cx="5016252" cy="1540709"/>
            </a:xfrm>
            <a:custGeom>
              <a:avLst/>
              <a:gdLst>
                <a:gd name="f0" fmla="val w"/>
                <a:gd name="f1" fmla="val h"/>
                <a:gd name="f2" fmla="val 0"/>
                <a:gd name="f3" fmla="val 5016251"/>
                <a:gd name="f4" fmla="val 1540705"/>
                <a:gd name="f5" fmla="val 4657947"/>
                <a:gd name="f6" fmla="*/ f0 1 5016251"/>
                <a:gd name="f7" fmla="*/ f1 1 1540705"/>
                <a:gd name="f8" fmla="+- f4 0 f2"/>
                <a:gd name="f9" fmla="+- f3 0 f2"/>
                <a:gd name="f10" fmla="*/ f9 1 5016251"/>
                <a:gd name="f11" fmla="*/ f8 1 1540705"/>
                <a:gd name="f12" fmla="*/ 0 1 f10"/>
                <a:gd name="f13" fmla="*/ 5016251 1 f10"/>
                <a:gd name="f14" fmla="*/ 0 1 f11"/>
                <a:gd name="f15" fmla="*/ 154070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016251" h="1540705">
                  <a:moveTo>
                    <a:pt x="f2" y="f4"/>
                  </a:moveTo>
                  <a:lnTo>
                    <a:pt x="f5" y="f4"/>
                  </a:lnTo>
                  <a:lnTo>
                    <a:pt x="f5" y="f2"/>
                  </a:lnTo>
                  <a:lnTo>
                    <a:pt x="f3" y="f2"/>
                  </a:lnTo>
                </a:path>
              </a:pathLst>
            </a:custGeom>
            <a:noFill/>
            <a:ln w="19046" cap="flat">
              <a:solidFill>
                <a:srgbClr val="196B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83B886BB-5F0E-1B41-C612-9630B5F7A935}"/>
                </a:ext>
              </a:extLst>
            </p:cNvPr>
            <p:cNvSpPr/>
            <p:nvPr/>
          </p:nvSpPr>
          <p:spPr>
            <a:xfrm>
              <a:off x="4837" y="3344600"/>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56082"/>
            </a:solidFill>
            <a:ln w="19046"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1 in 6 </a:t>
              </a:r>
              <a:r>
                <a:rPr lang="en-GB" sz="1600" b="0" i="0" u="none" strike="noStrike" kern="1200" cap="none" spc="0" baseline="0">
                  <a:solidFill>
                    <a:srgbClr val="FFFFFF"/>
                  </a:solidFill>
                  <a:uFillTx/>
                  <a:latin typeface="Aptos"/>
                </a:rPr>
                <a:t>people which is </a:t>
              </a:r>
              <a:r>
                <a:rPr lang="en-GB" sz="2000" b="1" i="0" u="none" strike="noStrike" kern="1200" cap="none" spc="0" baseline="0">
                  <a:solidFill>
                    <a:srgbClr val="FFFFFF"/>
                  </a:solidFill>
                  <a:uFillTx/>
                  <a:latin typeface="Aptos"/>
                </a:rPr>
                <a:t>2.3 million </a:t>
              </a:r>
              <a:r>
                <a:rPr lang="en-GB" sz="1600" b="0" i="0" u="none" strike="noStrike" kern="1200" cap="none" spc="0" baseline="0">
                  <a:solidFill>
                    <a:srgbClr val="FFFFFF"/>
                  </a:solidFill>
                  <a:uFillTx/>
                  <a:latin typeface="Aptos"/>
                </a:rPr>
                <a:t>older people do not use internet at all (AGE, 2024). </a:t>
              </a:r>
            </a:p>
          </p:txBody>
        </p:sp>
        <p:sp>
          <p:nvSpPr>
            <p:cNvPr id="9" name="Free-form: Shape 8">
              <a:extLst>
                <a:ext uri="{FF2B5EF4-FFF2-40B4-BE49-F238E27FC236}">
                  <a16:creationId xmlns:a16="http://schemas.microsoft.com/office/drawing/2014/main" id="{D87CBCCB-6FC8-68F2-98BB-AEBBBB13F04C}"/>
                </a:ext>
              </a:extLst>
            </p:cNvPr>
            <p:cNvSpPr/>
            <p:nvPr/>
          </p:nvSpPr>
          <p:spPr>
            <a:xfrm>
              <a:off x="8604129" y="1803891"/>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1430" tIns="11430" rIns="11430" bIns="1143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ptos"/>
                </a:rPr>
                <a:t>HIGH COSTS</a:t>
              </a:r>
            </a:p>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Many older people can't afford it  (AGE, 2025).</a:t>
              </a:r>
            </a:p>
          </p:txBody>
        </p:sp>
        <p:sp>
          <p:nvSpPr>
            <p:cNvPr id="10" name="Free-form: Shape 9">
              <a:extLst>
                <a:ext uri="{FF2B5EF4-FFF2-40B4-BE49-F238E27FC236}">
                  <a16:creationId xmlns:a16="http://schemas.microsoft.com/office/drawing/2014/main" id="{6A3E9A2E-D941-AB2D-9C78-F92B2E31410F}"/>
                </a:ext>
              </a:extLst>
            </p:cNvPr>
            <p:cNvSpPr/>
            <p:nvPr/>
          </p:nvSpPr>
          <p:spPr>
            <a:xfrm>
              <a:off x="8608966" y="3314626"/>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GB" sz="2000" b="1" i="0" u="sng" strike="noStrike" kern="1200" cap="none" spc="0" baseline="0" dirty="0">
                <a:solidFill>
                  <a:srgbClr val="FFFFFF"/>
                </a:solidFill>
                <a:uFillTx/>
                <a:latin typeface="Aptos"/>
              </a:endParaRP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sng" strike="noStrike" kern="1200" cap="none" spc="0" baseline="0" dirty="0">
                  <a:solidFill>
                    <a:srgbClr val="FFFFFF"/>
                  </a:solidFill>
                  <a:uFillTx/>
                  <a:latin typeface="Aptos"/>
                </a:rPr>
                <a:t>PRIVACY </a:t>
              </a:r>
            </a:p>
            <a:p>
              <a:pPr marL="0" marR="0" lvl="0" indent="0" algn="ctr" defTabSz="888997"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Aptos"/>
                </a:rPr>
                <a:t>Many people feel unsure about how their data is being used (AGE, 2025).</a:t>
              </a: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ptos"/>
              </a:endParaRPr>
            </a:p>
          </p:txBody>
        </p:sp>
        <p:sp>
          <p:nvSpPr>
            <p:cNvPr id="11" name="Free-form: Shape 10">
              <a:extLst>
                <a:ext uri="{FF2B5EF4-FFF2-40B4-BE49-F238E27FC236}">
                  <a16:creationId xmlns:a16="http://schemas.microsoft.com/office/drawing/2014/main" id="{1E87BD8E-C00F-F288-2609-79EB1D00A639}"/>
                </a:ext>
              </a:extLst>
            </p:cNvPr>
            <p:cNvSpPr/>
            <p:nvPr/>
          </p:nvSpPr>
          <p:spPr>
            <a:xfrm>
              <a:off x="8604129" y="4885300"/>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endParaRPr lang="en-GB" sz="2000" b="1" i="0" u="sng" strike="noStrike" kern="1200" cap="none" spc="0" baseline="0">
                <a:solidFill>
                  <a:srgbClr val="FFFFFF"/>
                </a:solidFill>
                <a:uFillTx/>
                <a:latin typeface="Aptos"/>
              </a:endParaRP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sng" strike="noStrike" kern="1200" cap="none" spc="0" baseline="0">
                  <a:solidFill>
                    <a:srgbClr val="FFFFFF"/>
                  </a:solidFill>
                  <a:uFillTx/>
                  <a:latin typeface="Aptos"/>
                </a:rPr>
                <a:t>Uneven Rollout</a:t>
              </a:r>
            </a:p>
            <a:p>
              <a:pPr marL="0" marR="0" lvl="0" indent="0" algn="ctr" defTabSz="888997"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ptos"/>
                </a:rPr>
                <a:t>Some older people live in areas where digital services are not fully available(AGE, 2025).</a:t>
              </a:r>
            </a:p>
            <a:p>
              <a:pPr marL="0" marR="0" lvl="0" indent="0" algn="ctr" defTabSz="888997"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Aptos"/>
              </a:endParaRPr>
            </a:p>
          </p:txBody>
        </p:sp>
        <p:sp>
          <p:nvSpPr>
            <p:cNvPr id="12" name="Free-form: Shape 11">
              <a:extLst>
                <a:ext uri="{FF2B5EF4-FFF2-40B4-BE49-F238E27FC236}">
                  <a16:creationId xmlns:a16="http://schemas.microsoft.com/office/drawing/2014/main" id="{55625C21-4901-1DE6-BB0E-7CBB151FA909}"/>
                </a:ext>
              </a:extLst>
            </p:cNvPr>
            <p:cNvSpPr/>
            <p:nvPr/>
          </p:nvSpPr>
          <p:spPr>
            <a:xfrm>
              <a:off x="4304483" y="2559250"/>
              <a:ext cx="3583039" cy="1092826"/>
            </a:xfrm>
            <a:custGeom>
              <a:avLst/>
              <a:gdLst>
                <a:gd name="f0" fmla="val 10800000"/>
                <a:gd name="f1" fmla="val 5400000"/>
                <a:gd name="f2" fmla="val 180"/>
                <a:gd name="f3" fmla="val w"/>
                <a:gd name="f4" fmla="val h"/>
                <a:gd name="f5" fmla="val 0"/>
                <a:gd name="f6" fmla="val 3583036"/>
                <a:gd name="f7" fmla="val 1092826"/>
                <a:gd name="f8" fmla="+- 0 0 -90"/>
                <a:gd name="f9" fmla="*/ f3 1 3583036"/>
                <a:gd name="f10" fmla="*/ f4 1 1092826"/>
                <a:gd name="f11" fmla="+- f7 0 f5"/>
                <a:gd name="f12" fmla="+- f6 0 f5"/>
                <a:gd name="f13" fmla="*/ f8 f0 1"/>
                <a:gd name="f14" fmla="*/ f12 1 3583036"/>
                <a:gd name="f15" fmla="*/ f11 1 1092826"/>
                <a:gd name="f16" fmla="*/ 0 f12 1"/>
                <a:gd name="f17" fmla="*/ 0 f11 1"/>
                <a:gd name="f18" fmla="*/ 3583036 f12 1"/>
                <a:gd name="f19" fmla="*/ 1092826 f11 1"/>
                <a:gd name="f20" fmla="*/ f13 1 f2"/>
                <a:gd name="f21" fmla="*/ f16 1 3583036"/>
                <a:gd name="f22" fmla="*/ f17 1 1092826"/>
                <a:gd name="f23" fmla="*/ f18 1 3583036"/>
                <a:gd name="f24" fmla="*/ f19 1 109282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583036" h="1092826">
                  <a:moveTo>
                    <a:pt x="f5" y="f5"/>
                  </a:moveTo>
                  <a:lnTo>
                    <a:pt x="f6" y="f5"/>
                  </a:lnTo>
                  <a:lnTo>
                    <a:pt x="f6" y="f7"/>
                  </a:lnTo>
                  <a:lnTo>
                    <a:pt x="f5" y="f7"/>
                  </a:lnTo>
                  <a:lnTo>
                    <a:pt x="f5" y="f5"/>
                  </a:lnTo>
                  <a:close/>
                </a:path>
              </a:pathLst>
            </a:custGeom>
            <a:solidFill>
              <a:srgbClr val="196B24"/>
            </a:solidFill>
            <a:ln w="19046" cap="flat">
              <a:solidFill>
                <a:srgbClr val="E7E7E7"/>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1 IN 3 </a:t>
              </a:r>
              <a:r>
                <a:rPr lang="en-GB" sz="1600" b="0" i="0" u="none" strike="noStrike" kern="1200" cap="none" spc="0" baseline="0">
                  <a:solidFill>
                    <a:srgbClr val="FFFFFF"/>
                  </a:solidFill>
                  <a:uFillTx/>
                  <a:latin typeface="Aptos"/>
                </a:rPr>
                <a:t>people</a:t>
              </a:r>
              <a:r>
                <a:rPr lang="en-GB" sz="1600" b="1" i="0" u="none" strike="noStrike" kern="1200" cap="none" spc="0" baseline="0">
                  <a:solidFill>
                    <a:srgbClr val="FFFFFF"/>
                  </a:solidFill>
                  <a:uFillTx/>
                  <a:latin typeface="Aptos"/>
                </a:rPr>
                <a:t> </a:t>
              </a:r>
              <a:r>
                <a:rPr lang="en-GB" sz="2000" b="1" i="0" u="none" strike="noStrike" kern="1200" cap="none" spc="0" baseline="0">
                  <a:solidFill>
                    <a:srgbClr val="FFFFFF"/>
                  </a:solidFill>
                  <a:uFillTx/>
                  <a:latin typeface="Aptos"/>
                </a:rPr>
                <a:t>over 65 </a:t>
              </a:r>
            </a:p>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FFFFFF"/>
                  </a:solidFill>
                  <a:uFillTx/>
                  <a:latin typeface="Aptos"/>
                </a:rPr>
                <a:t> </a:t>
              </a:r>
              <a:r>
                <a:rPr lang="en-GB" sz="1600" b="0" i="0" u="none" strike="noStrike" kern="1200" cap="none" spc="0" baseline="0">
                  <a:solidFill>
                    <a:srgbClr val="FFFFFF"/>
                  </a:solidFill>
                  <a:uFillTx/>
                  <a:latin typeface="Aptos"/>
                </a:rPr>
                <a:t>lack digital skills  (AGE, 2024). </a:t>
              </a:r>
            </a:p>
          </p:txBody>
        </p:sp>
      </p:grpSp>
      <p:pic>
        <p:nvPicPr>
          <p:cNvPr id="44" name="Audio 43">
            <a:hlinkClick r:id="" action="ppaction://media"/>
            <a:extLst>
              <a:ext uri="{FF2B5EF4-FFF2-40B4-BE49-F238E27FC236}">
                <a16:creationId xmlns:a16="http://schemas.microsoft.com/office/drawing/2014/main" id="{0DCFC0D2-3615-672B-4387-F3812BAB53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2157"/>
    </mc:Choice>
    <mc:Fallback xmlns="">
      <p:transition spd="slow" advTm="62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D250-6944-FE4C-4C44-75AA35332FDF}"/>
              </a:ext>
            </a:extLst>
          </p:cNvPr>
          <p:cNvSpPr txBox="1">
            <a:spLocks noGrp="1"/>
          </p:cNvSpPr>
          <p:nvPr>
            <p:ph type="title"/>
          </p:nvPr>
        </p:nvSpPr>
        <p:spPr/>
        <p:txBody>
          <a:bodyPr anchorCtr="1"/>
          <a:lstStyle/>
          <a:p>
            <a:pPr lvl="0" algn="ctr"/>
            <a:r>
              <a:rPr lang="en-GB" sz="4000" b="1" u="sng">
                <a:solidFill>
                  <a:srgbClr val="3B7D23"/>
                </a:solidFill>
              </a:rPr>
              <a:t>Case Study: Miss X – Supporting Independent Living Through Community-Based Care</a:t>
            </a:r>
          </a:p>
        </p:txBody>
      </p:sp>
      <p:sp>
        <p:nvSpPr>
          <p:cNvPr id="3" name="TextBox 5">
            <a:extLst>
              <a:ext uri="{FF2B5EF4-FFF2-40B4-BE49-F238E27FC236}">
                <a16:creationId xmlns:a16="http://schemas.microsoft.com/office/drawing/2014/main" id="{02F9B42E-2554-E9E5-FB06-5273EB8721A1}"/>
              </a:ext>
            </a:extLst>
          </p:cNvPr>
          <p:cNvSpPr txBox="1"/>
          <p:nvPr/>
        </p:nvSpPr>
        <p:spPr>
          <a:xfrm>
            <a:off x="329787" y="2133450"/>
            <a:ext cx="3702570" cy="4524314"/>
          </a:xfrm>
          <a:prstGeom prst="rect">
            <a:avLst/>
          </a:prstGeom>
          <a:solidFill>
            <a:srgbClr val="4E95D9"/>
          </a:solidFill>
          <a:ln w="9528" cap="flat">
            <a:solidFill>
              <a:srgbClr val="4E95D9"/>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Miss X 90‑year‑old woman living alone in a two‑storey house with no downstairs bathroom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She is able to move around but at high risk of falls.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She has one relative far away so she receives only three short personal‑care visits each week.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Age UK identified cognitive and emotional concerns and provided with interventions such as Age UK’s Sharing Time befriending service to help her.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4" name="Picture 8" descr="A person smiling in a blue sweater&#10;&#10;AI-generated content may be incorrect.">
            <a:extLst>
              <a:ext uri="{FF2B5EF4-FFF2-40B4-BE49-F238E27FC236}">
                <a16:creationId xmlns:a16="http://schemas.microsoft.com/office/drawing/2014/main" id="{B8742EB6-FDA9-78FE-4442-035B24D5CD3D}"/>
              </a:ext>
            </a:extLst>
          </p:cNvPr>
          <p:cNvPicPr>
            <a:picLocks noChangeAspect="1"/>
          </p:cNvPicPr>
          <p:nvPr/>
        </p:nvPicPr>
        <p:blipFill>
          <a:blip r:embed="rId5"/>
          <a:stretch>
            <a:fillRect/>
          </a:stretch>
        </p:blipFill>
        <p:spPr>
          <a:xfrm>
            <a:off x="4032357" y="2133450"/>
            <a:ext cx="4392119" cy="4524314"/>
          </a:xfrm>
          <a:prstGeom prst="rect">
            <a:avLst/>
          </a:prstGeom>
          <a:noFill/>
          <a:ln cap="flat">
            <a:noFill/>
          </a:ln>
        </p:spPr>
      </p:pic>
      <p:grpSp>
        <p:nvGrpSpPr>
          <p:cNvPr id="5" name="Diagram 10">
            <a:extLst>
              <a:ext uri="{FF2B5EF4-FFF2-40B4-BE49-F238E27FC236}">
                <a16:creationId xmlns:a16="http://schemas.microsoft.com/office/drawing/2014/main" id="{4B36EB21-2C34-DD1F-1D3B-6EB4D19A125C}"/>
              </a:ext>
            </a:extLst>
          </p:cNvPr>
          <p:cNvGrpSpPr/>
          <p:nvPr/>
        </p:nvGrpSpPr>
        <p:grpSpPr>
          <a:xfrm>
            <a:off x="8508235" y="1993748"/>
            <a:ext cx="3600001" cy="4661739"/>
            <a:chOff x="8508235" y="1993748"/>
            <a:chExt cx="3600001" cy="4661739"/>
          </a:xfrm>
        </p:grpSpPr>
        <p:sp>
          <p:nvSpPr>
            <p:cNvPr id="6" name="Free-form: Shape 5">
              <a:extLst>
                <a:ext uri="{FF2B5EF4-FFF2-40B4-BE49-F238E27FC236}">
                  <a16:creationId xmlns:a16="http://schemas.microsoft.com/office/drawing/2014/main" id="{31F7E6D8-266B-E1A8-B42A-059B8128E86F}"/>
                </a:ext>
              </a:extLst>
            </p:cNvPr>
            <p:cNvSpPr/>
            <p:nvPr/>
          </p:nvSpPr>
          <p:spPr>
            <a:xfrm>
              <a:off x="9606942" y="1993748"/>
              <a:ext cx="1530001" cy="1503072"/>
            </a:xfrm>
            <a:custGeom>
              <a:avLst/>
              <a:gdLst>
                <a:gd name="f0" fmla="val 10800000"/>
                <a:gd name="f1" fmla="val 5400000"/>
                <a:gd name="f2" fmla="val 180"/>
                <a:gd name="f3" fmla="val w"/>
                <a:gd name="f4" fmla="val h"/>
                <a:gd name="f5" fmla="val 0"/>
                <a:gd name="f6" fmla="val 1530000"/>
                <a:gd name="f7" fmla="val 1503070"/>
                <a:gd name="f8" fmla="+- 0 0 -90"/>
                <a:gd name="f9" fmla="*/ f3 1 1530000"/>
                <a:gd name="f10" fmla="*/ f4 1 1503070"/>
                <a:gd name="f11" fmla="+- f7 0 f5"/>
                <a:gd name="f12" fmla="+- f6 0 f5"/>
                <a:gd name="f13" fmla="*/ f8 f0 1"/>
                <a:gd name="f14" fmla="*/ f12 1 1530000"/>
                <a:gd name="f15" fmla="*/ f11 1 1503070"/>
                <a:gd name="f16" fmla="*/ 0 f12 1"/>
                <a:gd name="f17" fmla="*/ 0 f11 1"/>
                <a:gd name="f18" fmla="*/ 1530000 f12 1"/>
                <a:gd name="f19" fmla="*/ 1503070 f11 1"/>
                <a:gd name="f20" fmla="*/ f13 1 f2"/>
                <a:gd name="f21" fmla="*/ f16 1 1530000"/>
                <a:gd name="f22" fmla="*/ f17 1 1503070"/>
                <a:gd name="f23" fmla="*/ f18 1 1530000"/>
                <a:gd name="f24" fmla="*/ f19 1 15030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30000" h="1503070">
                  <a:moveTo>
                    <a:pt x="f5" y="f5"/>
                  </a:moveTo>
                  <a:lnTo>
                    <a:pt x="f6" y="f5"/>
                  </a:lnTo>
                  <a:lnTo>
                    <a:pt x="f6" y="f7"/>
                  </a:lnTo>
                  <a:lnTo>
                    <a:pt x="f5" y="f7"/>
                  </a:lnTo>
                  <a:lnTo>
                    <a:pt x="f5" y="f5"/>
                  </a:lnTo>
                  <a:close/>
                </a:path>
              </a:pathLst>
            </a:custGeom>
            <a:solidFill>
              <a:srgbClr val="196B24"/>
            </a:solidFill>
            <a:ln w="19046" cap="flat">
              <a:solidFill>
                <a:srgbClr val="FFFFFF"/>
              </a:solidFill>
              <a:prstDash val="solid"/>
              <a:miter/>
            </a:ln>
          </p:spPr>
          <p:txBody>
            <a:bodyPr vert="horz" wrap="square" lIns="71122" tIns="71122" rIns="71122" bIns="71122"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Person centered care </a:t>
              </a:r>
            </a:p>
          </p:txBody>
        </p:sp>
        <p:sp>
          <p:nvSpPr>
            <p:cNvPr id="7" name="Free-form: Shape 6">
              <a:extLst>
                <a:ext uri="{FF2B5EF4-FFF2-40B4-BE49-F238E27FC236}">
                  <a16:creationId xmlns:a16="http://schemas.microsoft.com/office/drawing/2014/main" id="{9A4AE792-AA36-FA98-0CE7-14148F62A3B5}"/>
                </a:ext>
              </a:extLst>
            </p:cNvPr>
            <p:cNvSpPr/>
            <p:nvPr/>
          </p:nvSpPr>
          <p:spPr>
            <a:xfrm>
              <a:off x="8688235" y="3574188"/>
              <a:ext cx="3240002" cy="1503072"/>
            </a:xfrm>
            <a:custGeom>
              <a:avLst/>
              <a:gdLst>
                <a:gd name="f0" fmla="val 10800000"/>
                <a:gd name="f1" fmla="val 5400000"/>
                <a:gd name="f2" fmla="val 180"/>
                <a:gd name="f3" fmla="val w"/>
                <a:gd name="f4" fmla="val h"/>
                <a:gd name="f5" fmla="val 0"/>
                <a:gd name="f6" fmla="val 3240000"/>
                <a:gd name="f7" fmla="val 1503070"/>
                <a:gd name="f8" fmla="+- 0 0 -90"/>
                <a:gd name="f9" fmla="*/ f3 1 3240000"/>
                <a:gd name="f10" fmla="*/ f4 1 1503070"/>
                <a:gd name="f11" fmla="+- f7 0 f5"/>
                <a:gd name="f12" fmla="+- f6 0 f5"/>
                <a:gd name="f13" fmla="*/ f8 f0 1"/>
                <a:gd name="f14" fmla="*/ f12 1 3240000"/>
                <a:gd name="f15" fmla="*/ f11 1 1503070"/>
                <a:gd name="f16" fmla="*/ 0 f12 1"/>
                <a:gd name="f17" fmla="*/ 0 f11 1"/>
                <a:gd name="f18" fmla="*/ 3240000 f12 1"/>
                <a:gd name="f19" fmla="*/ 1503070 f11 1"/>
                <a:gd name="f20" fmla="*/ f13 1 f2"/>
                <a:gd name="f21" fmla="*/ f16 1 3240000"/>
                <a:gd name="f22" fmla="*/ f17 1 1503070"/>
                <a:gd name="f23" fmla="*/ f18 1 3240000"/>
                <a:gd name="f24" fmla="*/ f19 1 15030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240000" h="1503070">
                  <a:moveTo>
                    <a:pt x="f5" y="f5"/>
                  </a:moveTo>
                  <a:lnTo>
                    <a:pt x="f6" y="f5"/>
                  </a:lnTo>
                  <a:lnTo>
                    <a:pt x="f6" y="f7"/>
                  </a:lnTo>
                  <a:lnTo>
                    <a:pt x="f5" y="f7"/>
                  </a:lnTo>
                  <a:lnTo>
                    <a:pt x="f5" y="f5"/>
                  </a:lnTo>
                  <a:close/>
                </a:path>
              </a:pathLst>
            </a:custGeom>
            <a:solidFill>
              <a:srgbClr val="179D76"/>
            </a:solidFill>
            <a:ln w="19046" cap="flat">
              <a:solidFill>
                <a:srgbClr val="FFFFFF"/>
              </a:solidFill>
              <a:prstDash val="solid"/>
              <a:miter/>
            </a:ln>
          </p:spPr>
          <p:txBody>
            <a:bodyPr vert="horz" wrap="square" lIns="71122" tIns="71122" rIns="71122" bIns="71122"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Community services such as befriending services and preventative care (Age, uk 2019). </a:t>
              </a:r>
            </a:p>
          </p:txBody>
        </p:sp>
        <p:sp>
          <p:nvSpPr>
            <p:cNvPr id="8" name="Free-form: Shape 7">
              <a:extLst>
                <a:ext uri="{FF2B5EF4-FFF2-40B4-BE49-F238E27FC236}">
                  <a16:creationId xmlns:a16="http://schemas.microsoft.com/office/drawing/2014/main" id="{8C7BF52C-2882-A7EB-A031-FA927100C820}"/>
                </a:ext>
              </a:extLst>
            </p:cNvPr>
            <p:cNvSpPr/>
            <p:nvPr/>
          </p:nvSpPr>
          <p:spPr>
            <a:xfrm>
              <a:off x="8508235" y="5152415"/>
              <a:ext cx="3600001" cy="1503072"/>
            </a:xfrm>
            <a:custGeom>
              <a:avLst/>
              <a:gdLst>
                <a:gd name="f0" fmla="val 10800000"/>
                <a:gd name="f1" fmla="val 5400000"/>
                <a:gd name="f2" fmla="val 180"/>
                <a:gd name="f3" fmla="val w"/>
                <a:gd name="f4" fmla="val h"/>
                <a:gd name="f5" fmla="val 0"/>
                <a:gd name="f6" fmla="val 3600000"/>
                <a:gd name="f7" fmla="val 1503070"/>
                <a:gd name="f8" fmla="+- 0 0 -90"/>
                <a:gd name="f9" fmla="*/ f3 1 3600000"/>
                <a:gd name="f10" fmla="*/ f4 1 1503070"/>
                <a:gd name="f11" fmla="+- f7 0 f5"/>
                <a:gd name="f12" fmla="+- f6 0 f5"/>
                <a:gd name="f13" fmla="*/ f8 f0 1"/>
                <a:gd name="f14" fmla="*/ f12 1 3600000"/>
                <a:gd name="f15" fmla="*/ f11 1 1503070"/>
                <a:gd name="f16" fmla="*/ 0 f12 1"/>
                <a:gd name="f17" fmla="*/ 0 f11 1"/>
                <a:gd name="f18" fmla="*/ 3600000 f12 1"/>
                <a:gd name="f19" fmla="*/ 1503070 f11 1"/>
                <a:gd name="f20" fmla="*/ f13 1 f2"/>
                <a:gd name="f21" fmla="*/ f16 1 3600000"/>
                <a:gd name="f22" fmla="*/ f17 1 1503070"/>
                <a:gd name="f23" fmla="*/ f18 1 3600000"/>
                <a:gd name="f24" fmla="*/ f19 1 15030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600000" h="1503070">
                  <a:moveTo>
                    <a:pt x="f5" y="f5"/>
                  </a:moveTo>
                  <a:lnTo>
                    <a:pt x="f6" y="f5"/>
                  </a:lnTo>
                  <a:lnTo>
                    <a:pt x="f6" y="f7"/>
                  </a:lnTo>
                  <a:lnTo>
                    <a:pt x="f5" y="f7"/>
                  </a:lnTo>
                  <a:lnTo>
                    <a:pt x="f5" y="f5"/>
                  </a:lnTo>
                  <a:close/>
                </a:path>
              </a:pathLst>
            </a:custGeom>
            <a:solidFill>
              <a:srgbClr val="0F9ED5"/>
            </a:solidFill>
            <a:ln w="19046" cap="flat">
              <a:solidFill>
                <a:srgbClr val="FFFFFF"/>
              </a:solidFill>
              <a:prstDash val="solid"/>
              <a:miter/>
            </a:ln>
          </p:spPr>
          <p:txBody>
            <a:bodyPr vert="horz" wrap="square" lIns="71122" tIns="71122" rIns="71122" bIns="71122"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tos"/>
                </a:rPr>
                <a:t>NICE (2015)Promoting Mental wellbeing and Independence  </a:t>
              </a:r>
            </a:p>
          </p:txBody>
        </p:sp>
      </p:grpSp>
      <p:pic>
        <p:nvPicPr>
          <p:cNvPr id="42" name="Audio 41">
            <a:hlinkClick r:id="" action="ppaction://media"/>
            <a:extLst>
              <a:ext uri="{FF2B5EF4-FFF2-40B4-BE49-F238E27FC236}">
                <a16:creationId xmlns:a16="http://schemas.microsoft.com/office/drawing/2014/main" id="{7C3F5370-2BC6-3D3D-1EB3-36320D7594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7728"/>
    </mc:Choice>
    <mc:Fallback xmlns="">
      <p:transition spd="slow" advTm="97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5BF8-D4C1-145C-23EA-B44BB1FD21F5}"/>
              </a:ext>
            </a:extLst>
          </p:cNvPr>
          <p:cNvSpPr txBox="1">
            <a:spLocks noGrp="1"/>
          </p:cNvSpPr>
          <p:nvPr>
            <p:ph type="title"/>
          </p:nvPr>
        </p:nvSpPr>
        <p:spPr>
          <a:solidFill>
            <a:srgbClr val="47D45A"/>
          </a:solidFill>
        </p:spPr>
        <p:txBody>
          <a:bodyPr anchorCtr="1"/>
          <a:lstStyle/>
          <a:p>
            <a:pPr lvl="0" algn="ctr"/>
            <a:r>
              <a:rPr lang="en-GB" b="1" u="sng">
                <a:solidFill>
                  <a:srgbClr val="0E2841"/>
                </a:solidFill>
              </a:rPr>
              <a:t>Improving Support for Ageing Populations living Independently </a:t>
            </a:r>
          </a:p>
        </p:txBody>
      </p:sp>
      <p:grpSp>
        <p:nvGrpSpPr>
          <p:cNvPr id="3" name="Diagram 2">
            <a:extLst>
              <a:ext uri="{FF2B5EF4-FFF2-40B4-BE49-F238E27FC236}">
                <a16:creationId xmlns:a16="http://schemas.microsoft.com/office/drawing/2014/main" id="{AB247D0C-592F-7145-E5EA-43D06945FDCE}"/>
              </a:ext>
            </a:extLst>
          </p:cNvPr>
          <p:cNvGrpSpPr/>
          <p:nvPr/>
        </p:nvGrpSpPr>
        <p:grpSpPr>
          <a:xfrm>
            <a:off x="312258" y="1705063"/>
            <a:ext cx="4431470" cy="4944782"/>
            <a:chOff x="312258" y="1705063"/>
            <a:chExt cx="4431470" cy="4944782"/>
          </a:xfrm>
        </p:grpSpPr>
        <p:sp>
          <p:nvSpPr>
            <p:cNvPr id="4" name="Free-form: Shape 3">
              <a:extLst>
                <a:ext uri="{FF2B5EF4-FFF2-40B4-BE49-F238E27FC236}">
                  <a16:creationId xmlns:a16="http://schemas.microsoft.com/office/drawing/2014/main" id="{5D8D3955-E33B-1D0C-23A3-F2F82BF31D57}"/>
                </a:ext>
              </a:extLst>
            </p:cNvPr>
            <p:cNvSpPr/>
            <p:nvPr/>
          </p:nvSpPr>
          <p:spPr>
            <a:xfrm>
              <a:off x="312258" y="1705063"/>
              <a:ext cx="1934312" cy="967160"/>
            </a:xfrm>
            <a:custGeom>
              <a:avLst/>
              <a:gdLst>
                <a:gd name="f0" fmla="val 10800000"/>
                <a:gd name="f1" fmla="val 5400000"/>
                <a:gd name="f2" fmla="val 180"/>
                <a:gd name="f3" fmla="val w"/>
                <a:gd name="f4" fmla="val h"/>
                <a:gd name="f5" fmla="val 0"/>
                <a:gd name="f6" fmla="val 1934316"/>
                <a:gd name="f7" fmla="val 967158"/>
                <a:gd name="f8" fmla="val 96716"/>
                <a:gd name="f9" fmla="val 43301"/>
                <a:gd name="f10" fmla="val 1837600"/>
                <a:gd name="f11" fmla="val 1891015"/>
                <a:gd name="f12" fmla="val 870442"/>
                <a:gd name="f13" fmla="val 923857"/>
                <a:gd name="f14" fmla="+- 0 0 -90"/>
                <a:gd name="f15" fmla="*/ f3 1 1934316"/>
                <a:gd name="f16" fmla="*/ f4 1 967158"/>
                <a:gd name="f17" fmla="val f5"/>
                <a:gd name="f18" fmla="val f6"/>
                <a:gd name="f19" fmla="val f7"/>
                <a:gd name="f20" fmla="*/ f14 f0 1"/>
                <a:gd name="f21" fmla="+- f19 0 f17"/>
                <a:gd name="f22" fmla="+- f18 0 f17"/>
                <a:gd name="f23" fmla="*/ f20 1 f2"/>
                <a:gd name="f24" fmla="*/ f22 1 1934316"/>
                <a:gd name="f25" fmla="*/ f21 1 967158"/>
                <a:gd name="f26" fmla="*/ 0 f22 1"/>
                <a:gd name="f27" fmla="*/ 96716 f21 1"/>
                <a:gd name="f28" fmla="*/ 96716 f22 1"/>
                <a:gd name="f29" fmla="*/ 0 f21 1"/>
                <a:gd name="f30" fmla="*/ 1837600 f22 1"/>
                <a:gd name="f31" fmla="*/ 1934316 f22 1"/>
                <a:gd name="f32" fmla="*/ 870442 f21 1"/>
                <a:gd name="f33" fmla="*/ 967158 f21 1"/>
                <a:gd name="f34" fmla="+- f23 0 f1"/>
                <a:gd name="f35" fmla="*/ f26 1 1934316"/>
                <a:gd name="f36" fmla="*/ f27 1 967158"/>
                <a:gd name="f37" fmla="*/ f28 1 1934316"/>
                <a:gd name="f38" fmla="*/ f29 1 967158"/>
                <a:gd name="f39" fmla="*/ f30 1 1934316"/>
                <a:gd name="f40" fmla="*/ f31 1 1934316"/>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934316"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62618" tIns="51188" rIns="62618" bIns="5118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ptos"/>
                </a:rPr>
                <a:t>Early community support (AGE, 2019).</a:t>
              </a:r>
            </a:p>
          </p:txBody>
        </p:sp>
        <p:sp>
          <p:nvSpPr>
            <p:cNvPr id="5" name="Free-form: Shape 4">
              <a:extLst>
                <a:ext uri="{FF2B5EF4-FFF2-40B4-BE49-F238E27FC236}">
                  <a16:creationId xmlns:a16="http://schemas.microsoft.com/office/drawing/2014/main" id="{7F4F9335-B8E3-992C-9D85-9D3E66057D89}"/>
                </a:ext>
              </a:extLst>
            </p:cNvPr>
            <p:cNvSpPr/>
            <p:nvPr/>
          </p:nvSpPr>
          <p:spPr>
            <a:xfrm>
              <a:off x="505690" y="2672215"/>
              <a:ext cx="193432" cy="790763"/>
            </a:xfrm>
            <a:custGeom>
              <a:avLst/>
              <a:gdLst>
                <a:gd name="f0" fmla="val w"/>
                <a:gd name="f1" fmla="val h"/>
                <a:gd name="f2" fmla="val 0"/>
                <a:gd name="f3" fmla="val 193431"/>
                <a:gd name="f4" fmla="val 790763"/>
                <a:gd name="f5" fmla="*/ f0 1 193431"/>
                <a:gd name="f6" fmla="*/ f1 1 790763"/>
                <a:gd name="f7" fmla="val f2"/>
                <a:gd name="f8" fmla="val f3"/>
                <a:gd name="f9" fmla="val f4"/>
                <a:gd name="f10" fmla="+- f9 0 f7"/>
                <a:gd name="f11" fmla="+- f8 0 f7"/>
                <a:gd name="f12" fmla="*/ f11 1 193431"/>
                <a:gd name="f13" fmla="*/ f10 1 790763"/>
                <a:gd name="f14" fmla="*/ 0 1 f12"/>
                <a:gd name="f15" fmla="*/ 193431 1 f12"/>
                <a:gd name="f16" fmla="*/ 0 1 f13"/>
                <a:gd name="f17" fmla="*/ 790763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790763">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6" name="Free-form: Shape 5">
              <a:extLst>
                <a:ext uri="{FF2B5EF4-FFF2-40B4-BE49-F238E27FC236}">
                  <a16:creationId xmlns:a16="http://schemas.microsoft.com/office/drawing/2014/main" id="{E2AD3F94-1A7C-E62D-54CA-E9714A927ACC}"/>
                </a:ext>
              </a:extLst>
            </p:cNvPr>
            <p:cNvSpPr/>
            <p:nvPr/>
          </p:nvSpPr>
          <p:spPr>
            <a:xfrm>
              <a:off x="699122" y="2914009"/>
              <a:ext cx="1817580" cy="1097947"/>
            </a:xfrm>
            <a:custGeom>
              <a:avLst/>
              <a:gdLst>
                <a:gd name="f0" fmla="val 10800000"/>
                <a:gd name="f1" fmla="val 5400000"/>
                <a:gd name="f2" fmla="val 180"/>
                <a:gd name="f3" fmla="val w"/>
                <a:gd name="f4" fmla="val h"/>
                <a:gd name="f5" fmla="val 0"/>
                <a:gd name="f6" fmla="val 1817576"/>
                <a:gd name="f7" fmla="val 1097947"/>
                <a:gd name="f8" fmla="val 109795"/>
                <a:gd name="f9" fmla="val 49157"/>
                <a:gd name="f10" fmla="val 1707781"/>
                <a:gd name="f11" fmla="val 1768419"/>
                <a:gd name="f12" fmla="val 988152"/>
                <a:gd name="f13" fmla="val 1048790"/>
                <a:gd name="f14" fmla="+- 0 0 -90"/>
                <a:gd name="f15" fmla="*/ f3 1 1817576"/>
                <a:gd name="f16" fmla="*/ f4 1 1097947"/>
                <a:gd name="f17" fmla="val f5"/>
                <a:gd name="f18" fmla="val f6"/>
                <a:gd name="f19" fmla="val f7"/>
                <a:gd name="f20" fmla="*/ f14 f0 1"/>
                <a:gd name="f21" fmla="+- f19 0 f17"/>
                <a:gd name="f22" fmla="+- f18 0 f17"/>
                <a:gd name="f23" fmla="*/ f20 1 f2"/>
                <a:gd name="f24" fmla="*/ f22 1 1817576"/>
                <a:gd name="f25" fmla="*/ f21 1 1097947"/>
                <a:gd name="f26" fmla="*/ 0 f22 1"/>
                <a:gd name="f27" fmla="*/ 109795 f21 1"/>
                <a:gd name="f28" fmla="*/ 109795 f22 1"/>
                <a:gd name="f29" fmla="*/ 0 f21 1"/>
                <a:gd name="f30" fmla="*/ 1707781 f22 1"/>
                <a:gd name="f31" fmla="*/ 1817576 f22 1"/>
                <a:gd name="f32" fmla="*/ 988152 f21 1"/>
                <a:gd name="f33" fmla="*/ 1097947 f21 1"/>
                <a:gd name="f34" fmla="+- f23 0 f1"/>
                <a:gd name="f35" fmla="*/ f26 1 1817576"/>
                <a:gd name="f36" fmla="*/ f27 1 1097947"/>
                <a:gd name="f37" fmla="*/ f28 1 1817576"/>
                <a:gd name="f38" fmla="*/ f29 1 1097947"/>
                <a:gd name="f39" fmla="*/ f30 1 1817576"/>
                <a:gd name="f40" fmla="*/ f31 1 1817576"/>
                <a:gd name="f41" fmla="*/ f32 1 1097947"/>
                <a:gd name="f42" fmla="*/ f33 1 109794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17576" h="109794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96B24"/>
              </a:solidFill>
              <a:prstDash val="solid"/>
              <a:miter/>
            </a:ln>
          </p:spPr>
          <p:txBody>
            <a:bodyPr vert="horz" wrap="square" lIns="53117" tIns="46131" rIns="53117" bIns="46131" anchor="ctr"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ptos"/>
                </a:rPr>
                <a:t>helps identify isolation, memory issues, poor health, and unmet needs before they escalate (AGE, 2019).</a:t>
              </a:r>
            </a:p>
          </p:txBody>
        </p:sp>
        <p:sp>
          <p:nvSpPr>
            <p:cNvPr id="7" name="Free-form: Shape 6">
              <a:extLst>
                <a:ext uri="{FF2B5EF4-FFF2-40B4-BE49-F238E27FC236}">
                  <a16:creationId xmlns:a16="http://schemas.microsoft.com/office/drawing/2014/main" id="{AC729F0C-B360-BB8D-1117-0281044A5BB0}"/>
                </a:ext>
              </a:extLst>
            </p:cNvPr>
            <p:cNvSpPr/>
            <p:nvPr/>
          </p:nvSpPr>
          <p:spPr>
            <a:xfrm>
              <a:off x="505690" y="2672215"/>
              <a:ext cx="193432" cy="2266395"/>
            </a:xfrm>
            <a:custGeom>
              <a:avLst/>
              <a:gdLst>
                <a:gd name="f0" fmla="val w"/>
                <a:gd name="f1" fmla="val h"/>
                <a:gd name="f2" fmla="val 0"/>
                <a:gd name="f3" fmla="val 193431"/>
                <a:gd name="f4" fmla="val 2266399"/>
                <a:gd name="f5" fmla="*/ f0 1 193431"/>
                <a:gd name="f6" fmla="*/ f1 1 2266399"/>
                <a:gd name="f7" fmla="val f2"/>
                <a:gd name="f8" fmla="val f3"/>
                <a:gd name="f9" fmla="val f4"/>
                <a:gd name="f10" fmla="+- f9 0 f7"/>
                <a:gd name="f11" fmla="+- f8 0 f7"/>
                <a:gd name="f12" fmla="*/ f11 1 193431"/>
                <a:gd name="f13" fmla="*/ f10 1 2266399"/>
                <a:gd name="f14" fmla="*/ 0 1 f12"/>
                <a:gd name="f15" fmla="*/ 193431 1 f12"/>
                <a:gd name="f16" fmla="*/ 0 1 f13"/>
                <a:gd name="f17" fmla="*/ 2266399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2266399">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8" name="Free-form: Shape 7">
              <a:extLst>
                <a:ext uri="{FF2B5EF4-FFF2-40B4-BE49-F238E27FC236}">
                  <a16:creationId xmlns:a16="http://schemas.microsoft.com/office/drawing/2014/main" id="{DDB1A65D-C79E-56AF-7168-E3E947D4AC08}"/>
                </a:ext>
              </a:extLst>
            </p:cNvPr>
            <p:cNvSpPr/>
            <p:nvPr/>
          </p:nvSpPr>
          <p:spPr>
            <a:xfrm>
              <a:off x="699122" y="4253743"/>
              <a:ext cx="1849063" cy="1369743"/>
            </a:xfrm>
            <a:custGeom>
              <a:avLst/>
              <a:gdLst>
                <a:gd name="f0" fmla="val 10800000"/>
                <a:gd name="f1" fmla="val 5400000"/>
                <a:gd name="f2" fmla="val 180"/>
                <a:gd name="f3" fmla="val w"/>
                <a:gd name="f4" fmla="val h"/>
                <a:gd name="f5" fmla="val 0"/>
                <a:gd name="f6" fmla="val 1849067"/>
                <a:gd name="f7" fmla="val 1369747"/>
                <a:gd name="f8" fmla="val 136975"/>
                <a:gd name="f9" fmla="val 61326"/>
                <a:gd name="f10" fmla="val 1712092"/>
                <a:gd name="f11" fmla="val 1787741"/>
                <a:gd name="f12" fmla="val 1232772"/>
                <a:gd name="f13" fmla="val 1308421"/>
                <a:gd name="f14" fmla="+- 0 0 -90"/>
                <a:gd name="f15" fmla="*/ f3 1 1849067"/>
                <a:gd name="f16" fmla="*/ f4 1 1369747"/>
                <a:gd name="f17" fmla="val f5"/>
                <a:gd name="f18" fmla="val f6"/>
                <a:gd name="f19" fmla="val f7"/>
                <a:gd name="f20" fmla="*/ f14 f0 1"/>
                <a:gd name="f21" fmla="+- f19 0 f17"/>
                <a:gd name="f22" fmla="+- f18 0 f17"/>
                <a:gd name="f23" fmla="*/ f20 1 f2"/>
                <a:gd name="f24" fmla="*/ f22 1 1849067"/>
                <a:gd name="f25" fmla="*/ f21 1 1369747"/>
                <a:gd name="f26" fmla="*/ 0 f22 1"/>
                <a:gd name="f27" fmla="*/ 136975 f21 1"/>
                <a:gd name="f28" fmla="*/ 136975 f22 1"/>
                <a:gd name="f29" fmla="*/ 0 f21 1"/>
                <a:gd name="f30" fmla="*/ 1712092 f22 1"/>
                <a:gd name="f31" fmla="*/ 1849067 f22 1"/>
                <a:gd name="f32" fmla="*/ 1232772 f21 1"/>
                <a:gd name="f33" fmla="*/ 1369747 f21 1"/>
                <a:gd name="f34" fmla="+- f23 0 f1"/>
                <a:gd name="f35" fmla="*/ f26 1 1849067"/>
                <a:gd name="f36" fmla="*/ f27 1 1369747"/>
                <a:gd name="f37" fmla="*/ f28 1 1849067"/>
                <a:gd name="f38" fmla="*/ f29 1 1369747"/>
                <a:gd name="f39" fmla="*/ f30 1 1849067"/>
                <a:gd name="f40" fmla="*/ f31 1 1849067"/>
                <a:gd name="f41" fmla="*/ f32 1 1369747"/>
                <a:gd name="f42" fmla="*/ f33 1 1369747"/>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49067" h="136974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98345"/>
              </a:solidFill>
              <a:prstDash val="solid"/>
              <a:miter/>
            </a:ln>
          </p:spPr>
          <p:txBody>
            <a:bodyPr vert="horz" wrap="square" lIns="57259" tIns="51544" rIns="57259" bIns="51544"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Regular check‑ins, home visits, home visits, and safety checks reduce loneliness and enable  early intervention (AGE, 2019).</a:t>
              </a:r>
            </a:p>
          </p:txBody>
        </p:sp>
        <p:sp>
          <p:nvSpPr>
            <p:cNvPr id="9" name="Free-form: Shape 8">
              <a:extLst>
                <a:ext uri="{FF2B5EF4-FFF2-40B4-BE49-F238E27FC236}">
                  <a16:creationId xmlns:a16="http://schemas.microsoft.com/office/drawing/2014/main" id="{1D5A1A9D-1B6A-8B42-0687-7C328F25B56B}"/>
                </a:ext>
              </a:extLst>
            </p:cNvPr>
            <p:cNvSpPr/>
            <p:nvPr/>
          </p:nvSpPr>
          <p:spPr>
            <a:xfrm>
              <a:off x="505690" y="2672215"/>
              <a:ext cx="193432" cy="3585344"/>
            </a:xfrm>
            <a:custGeom>
              <a:avLst/>
              <a:gdLst>
                <a:gd name="f0" fmla="val w"/>
                <a:gd name="f1" fmla="val h"/>
                <a:gd name="f2" fmla="val 0"/>
                <a:gd name="f3" fmla="val 193431"/>
                <a:gd name="f4" fmla="val 3585347"/>
                <a:gd name="f5" fmla="*/ f0 1 193431"/>
                <a:gd name="f6" fmla="*/ f1 1 3585347"/>
                <a:gd name="f7" fmla="val f2"/>
                <a:gd name="f8" fmla="val f3"/>
                <a:gd name="f9" fmla="val f4"/>
                <a:gd name="f10" fmla="+- f9 0 f7"/>
                <a:gd name="f11" fmla="+- f8 0 f7"/>
                <a:gd name="f12" fmla="*/ f11 1 193431"/>
                <a:gd name="f13" fmla="*/ f10 1 3585347"/>
                <a:gd name="f14" fmla="*/ 0 1 f12"/>
                <a:gd name="f15" fmla="*/ 193431 1 f12"/>
                <a:gd name="f16" fmla="*/ 0 1 f13"/>
                <a:gd name="f17" fmla="*/ 3585347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3585347">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10" name="Free-form: Shape 9">
              <a:extLst>
                <a:ext uri="{FF2B5EF4-FFF2-40B4-BE49-F238E27FC236}">
                  <a16:creationId xmlns:a16="http://schemas.microsoft.com/office/drawing/2014/main" id="{55DA1049-F241-F30F-14D0-315E7472337D}"/>
                </a:ext>
              </a:extLst>
            </p:cNvPr>
            <p:cNvSpPr/>
            <p:nvPr/>
          </p:nvSpPr>
          <p:spPr>
            <a:xfrm>
              <a:off x="699122" y="5758370"/>
              <a:ext cx="1849063" cy="891475"/>
            </a:xfrm>
            <a:custGeom>
              <a:avLst/>
              <a:gdLst>
                <a:gd name="f0" fmla="val 10800000"/>
                <a:gd name="f1" fmla="val 5400000"/>
                <a:gd name="f2" fmla="val 180"/>
                <a:gd name="f3" fmla="val w"/>
                <a:gd name="f4" fmla="val h"/>
                <a:gd name="f5" fmla="val 0"/>
                <a:gd name="f6" fmla="val 1822590"/>
                <a:gd name="f7" fmla="val 784568"/>
                <a:gd name="f8" fmla="val 78457"/>
                <a:gd name="f9" fmla="val 35126"/>
                <a:gd name="f10" fmla="val 1744133"/>
                <a:gd name="f11" fmla="val 1787464"/>
                <a:gd name="f12" fmla="val 706111"/>
                <a:gd name="f13" fmla="val 749442"/>
                <a:gd name="f14" fmla="+- 0 0 -90"/>
                <a:gd name="f15" fmla="*/ f3 1 1822590"/>
                <a:gd name="f16" fmla="*/ f4 1 784568"/>
                <a:gd name="f17" fmla="val f5"/>
                <a:gd name="f18" fmla="val f6"/>
                <a:gd name="f19" fmla="val f7"/>
                <a:gd name="f20" fmla="*/ f14 f0 1"/>
                <a:gd name="f21" fmla="+- f19 0 f17"/>
                <a:gd name="f22" fmla="+- f18 0 f17"/>
                <a:gd name="f23" fmla="*/ f20 1 f2"/>
                <a:gd name="f24" fmla="*/ f22 1 1822590"/>
                <a:gd name="f25" fmla="*/ f21 1 784568"/>
                <a:gd name="f26" fmla="*/ 0 f22 1"/>
                <a:gd name="f27" fmla="*/ 78457 f21 1"/>
                <a:gd name="f28" fmla="*/ 78457 f22 1"/>
                <a:gd name="f29" fmla="*/ 0 f21 1"/>
                <a:gd name="f30" fmla="*/ 1744133 f22 1"/>
                <a:gd name="f31" fmla="*/ 1822590 f22 1"/>
                <a:gd name="f32" fmla="*/ 706111 f21 1"/>
                <a:gd name="f33" fmla="*/ 784568 f21 1"/>
                <a:gd name="f34" fmla="+- f23 0 f1"/>
                <a:gd name="f35" fmla="*/ f26 1 1822590"/>
                <a:gd name="f36" fmla="*/ f27 1 784568"/>
                <a:gd name="f37" fmla="*/ f28 1 1822590"/>
                <a:gd name="f38" fmla="*/ f29 1 784568"/>
                <a:gd name="f39" fmla="*/ f30 1 1822590"/>
                <a:gd name="f40" fmla="*/ f31 1 1822590"/>
                <a:gd name="f41" fmla="*/ f32 1 784568"/>
                <a:gd name="f42" fmla="*/ f33 1 78456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822590" h="78456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79D76"/>
              </a:solidFill>
              <a:prstDash val="solid"/>
              <a:miter/>
            </a:ln>
          </p:spPr>
          <p:txBody>
            <a:bodyPr vert="horz" wrap="square" lIns="40123" tIns="34408" rIns="40123" bIns="34408" anchor="ctr" anchorCtr="1" compatLnSpc="1">
              <a:noAutofit/>
            </a:bodyPr>
            <a:lstStyle/>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endParaRPr lang="en-GB" sz="1000" b="1" i="0" u="none" strike="noStrike" kern="1200" cap="none" spc="0" baseline="0" dirty="0">
                <a:solidFill>
                  <a:srgbClr val="000000"/>
                </a:solidFill>
                <a:uFillTx/>
                <a:latin typeface="Aptos"/>
              </a:endParaRPr>
            </a:p>
            <a:p>
              <a:pPr marL="0" marR="0" lvl="0" indent="0" algn="ctr" defTabSz="400050"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1" i="0" u="none" strike="noStrike" kern="1200" cap="none" spc="0" baseline="0" dirty="0">
                  <a:solidFill>
                    <a:srgbClr val="000000"/>
                  </a:solidFill>
                  <a:uFillTx/>
                  <a:latin typeface="Aptos"/>
                </a:rPr>
                <a:t>Preventative support strengthens system resilience and reduces long‑term costs by preventing avoidable health decline (Health Foundation, 2025).</a:t>
              </a:r>
            </a:p>
            <a:p>
              <a:pPr marL="0" marR="0" lvl="0" indent="0" algn="ctr" defTabSz="400050" rtl="0" fontAlgn="auto" hangingPunct="1">
                <a:lnSpc>
                  <a:spcPct val="90000"/>
                </a:lnSpc>
                <a:spcBef>
                  <a:spcPts val="0"/>
                </a:spcBef>
                <a:spcAft>
                  <a:spcPts val="300"/>
                </a:spcAft>
                <a:buNone/>
                <a:tabLst/>
                <a:defRPr sz="1800" b="0" i="0" u="none" strike="noStrike" kern="0" cap="none" spc="0" baseline="0">
                  <a:solidFill>
                    <a:srgbClr val="000000"/>
                  </a:solidFill>
                  <a:uFillTx/>
                </a:defRPr>
              </a:pPr>
              <a:endParaRPr lang="en-GB" sz="800" b="1" i="0" u="none" strike="noStrike" kern="1200" cap="none" spc="0" baseline="0" dirty="0">
                <a:solidFill>
                  <a:srgbClr val="000000"/>
                </a:solidFill>
                <a:uFillTx/>
                <a:latin typeface="Aptos"/>
              </a:endParaRPr>
            </a:p>
          </p:txBody>
        </p:sp>
        <p:sp>
          <p:nvSpPr>
            <p:cNvPr id="11" name="Free-form: Shape 10">
              <a:extLst>
                <a:ext uri="{FF2B5EF4-FFF2-40B4-BE49-F238E27FC236}">
                  <a16:creationId xmlns:a16="http://schemas.microsoft.com/office/drawing/2014/main" id="{1DC45B6F-3C74-4C36-4020-009D506F2A37}"/>
                </a:ext>
              </a:extLst>
            </p:cNvPr>
            <p:cNvSpPr/>
            <p:nvPr/>
          </p:nvSpPr>
          <p:spPr>
            <a:xfrm>
              <a:off x="2730151" y="1705063"/>
              <a:ext cx="1934312" cy="967160"/>
            </a:xfrm>
            <a:custGeom>
              <a:avLst/>
              <a:gdLst>
                <a:gd name="f0" fmla="val 10800000"/>
                <a:gd name="f1" fmla="val 5400000"/>
                <a:gd name="f2" fmla="val 180"/>
                <a:gd name="f3" fmla="val w"/>
                <a:gd name="f4" fmla="val h"/>
                <a:gd name="f5" fmla="val 0"/>
                <a:gd name="f6" fmla="val 1934316"/>
                <a:gd name="f7" fmla="val 967158"/>
                <a:gd name="f8" fmla="val 96716"/>
                <a:gd name="f9" fmla="val 43301"/>
                <a:gd name="f10" fmla="val 1837600"/>
                <a:gd name="f11" fmla="val 1891015"/>
                <a:gd name="f12" fmla="val 870442"/>
                <a:gd name="f13" fmla="val 923857"/>
                <a:gd name="f14" fmla="+- 0 0 -90"/>
                <a:gd name="f15" fmla="*/ f3 1 1934316"/>
                <a:gd name="f16" fmla="*/ f4 1 967158"/>
                <a:gd name="f17" fmla="val f5"/>
                <a:gd name="f18" fmla="val f6"/>
                <a:gd name="f19" fmla="val f7"/>
                <a:gd name="f20" fmla="*/ f14 f0 1"/>
                <a:gd name="f21" fmla="+- f19 0 f17"/>
                <a:gd name="f22" fmla="+- f18 0 f17"/>
                <a:gd name="f23" fmla="*/ f20 1 f2"/>
                <a:gd name="f24" fmla="*/ f22 1 1934316"/>
                <a:gd name="f25" fmla="*/ f21 1 967158"/>
                <a:gd name="f26" fmla="*/ 0 f22 1"/>
                <a:gd name="f27" fmla="*/ 96716 f21 1"/>
                <a:gd name="f28" fmla="*/ 96716 f22 1"/>
                <a:gd name="f29" fmla="*/ 0 f21 1"/>
                <a:gd name="f30" fmla="*/ 1837600 f22 1"/>
                <a:gd name="f31" fmla="*/ 1934316 f22 1"/>
                <a:gd name="f32" fmla="*/ 870442 f21 1"/>
                <a:gd name="f33" fmla="*/ 967158 f21 1"/>
                <a:gd name="f34" fmla="+- f23 0 f1"/>
                <a:gd name="f35" fmla="*/ f26 1 1934316"/>
                <a:gd name="f36" fmla="*/ f27 1 967158"/>
                <a:gd name="f37" fmla="*/ f28 1 1934316"/>
                <a:gd name="f38" fmla="*/ f29 1 967158"/>
                <a:gd name="f39" fmla="*/ f30 1 1934316"/>
                <a:gd name="f40" fmla="*/ f31 1 1934316"/>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934316"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62618" tIns="51188" rIns="62618" bIns="5118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sng" strike="noStrike" kern="1200" cap="none" spc="0" baseline="0">
                  <a:solidFill>
                    <a:srgbClr val="FFFFFF"/>
                  </a:solidFill>
                  <a:uFillTx/>
                  <a:latin typeface="Aptos"/>
                </a:rPr>
                <a:t>Technology adoption remains uneven:</a:t>
              </a:r>
            </a:p>
          </p:txBody>
        </p:sp>
        <p:sp>
          <p:nvSpPr>
            <p:cNvPr id="12" name="Free-form: Shape 11">
              <a:extLst>
                <a:ext uri="{FF2B5EF4-FFF2-40B4-BE49-F238E27FC236}">
                  <a16:creationId xmlns:a16="http://schemas.microsoft.com/office/drawing/2014/main" id="{71586874-B38D-CD00-54FB-9D20B03F25AB}"/>
                </a:ext>
              </a:extLst>
            </p:cNvPr>
            <p:cNvSpPr/>
            <p:nvPr/>
          </p:nvSpPr>
          <p:spPr>
            <a:xfrm>
              <a:off x="2923583" y="2672215"/>
              <a:ext cx="193432" cy="725366"/>
            </a:xfrm>
            <a:custGeom>
              <a:avLst/>
              <a:gdLst>
                <a:gd name="f0" fmla="val w"/>
                <a:gd name="f1" fmla="val h"/>
                <a:gd name="f2" fmla="val 0"/>
                <a:gd name="f3" fmla="val 193431"/>
                <a:gd name="f4" fmla="val 725368"/>
                <a:gd name="f5" fmla="*/ f0 1 193431"/>
                <a:gd name="f6" fmla="*/ f1 1 725368"/>
                <a:gd name="f7" fmla="val f2"/>
                <a:gd name="f8" fmla="val f3"/>
                <a:gd name="f9" fmla="val f4"/>
                <a:gd name="f10" fmla="+- f9 0 f7"/>
                <a:gd name="f11" fmla="+- f8 0 f7"/>
                <a:gd name="f12" fmla="*/ f11 1 193431"/>
                <a:gd name="f13" fmla="*/ f10 1 725368"/>
                <a:gd name="f14" fmla="*/ 0 1 f12"/>
                <a:gd name="f15" fmla="*/ 193431 1 f12"/>
                <a:gd name="f16" fmla="*/ 0 1 f13"/>
                <a:gd name="f17" fmla="*/ 725368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725368">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13" name="Free-form: Shape 12">
              <a:extLst>
                <a:ext uri="{FF2B5EF4-FFF2-40B4-BE49-F238E27FC236}">
                  <a16:creationId xmlns:a16="http://schemas.microsoft.com/office/drawing/2014/main" id="{085D2FC7-ABE5-0C5E-1846-E6431C173B76}"/>
                </a:ext>
              </a:extLst>
            </p:cNvPr>
            <p:cNvSpPr/>
            <p:nvPr/>
          </p:nvSpPr>
          <p:spPr>
            <a:xfrm>
              <a:off x="3117016" y="2914008"/>
              <a:ext cx="1521508" cy="1097947"/>
            </a:xfrm>
            <a:custGeom>
              <a:avLst/>
              <a:gdLst>
                <a:gd name="f0" fmla="val 10800000"/>
                <a:gd name="f1" fmla="val 5400000"/>
                <a:gd name="f2" fmla="val 180"/>
                <a:gd name="f3" fmla="val w"/>
                <a:gd name="f4" fmla="val h"/>
                <a:gd name="f5" fmla="val 0"/>
                <a:gd name="f6" fmla="val 1547453"/>
                <a:gd name="f7" fmla="val 967158"/>
                <a:gd name="f8" fmla="val 96716"/>
                <a:gd name="f9" fmla="val 43301"/>
                <a:gd name="f10" fmla="val 1450737"/>
                <a:gd name="f11" fmla="val 1504152"/>
                <a:gd name="f12" fmla="val 870442"/>
                <a:gd name="f13" fmla="val 923857"/>
                <a:gd name="f14" fmla="+- 0 0 -90"/>
                <a:gd name="f15" fmla="*/ f3 1 1547453"/>
                <a:gd name="f16" fmla="*/ f4 1 967158"/>
                <a:gd name="f17" fmla="val f5"/>
                <a:gd name="f18" fmla="val f6"/>
                <a:gd name="f19" fmla="val f7"/>
                <a:gd name="f20" fmla="*/ f14 f0 1"/>
                <a:gd name="f21" fmla="+- f19 0 f17"/>
                <a:gd name="f22" fmla="+- f18 0 f17"/>
                <a:gd name="f23" fmla="*/ f20 1 f2"/>
                <a:gd name="f24" fmla="*/ f22 1 1547453"/>
                <a:gd name="f25" fmla="*/ f21 1 967158"/>
                <a:gd name="f26" fmla="*/ 0 f22 1"/>
                <a:gd name="f27" fmla="*/ 96716 f21 1"/>
                <a:gd name="f28" fmla="*/ 96716 f22 1"/>
                <a:gd name="f29" fmla="*/ 0 f21 1"/>
                <a:gd name="f30" fmla="*/ 1450737 f22 1"/>
                <a:gd name="f31" fmla="*/ 1547453 f22 1"/>
                <a:gd name="f32" fmla="*/ 870442 f21 1"/>
                <a:gd name="f33" fmla="*/ 967158 f21 1"/>
                <a:gd name="f34" fmla="+- f23 0 f1"/>
                <a:gd name="f35" fmla="*/ f26 1 1547453"/>
                <a:gd name="f36" fmla="*/ f27 1 967158"/>
                <a:gd name="f37" fmla="*/ f28 1 1547453"/>
                <a:gd name="f38" fmla="*/ f29 1 967158"/>
                <a:gd name="f39" fmla="*/ f30 1 1547453"/>
                <a:gd name="f40" fmla="*/ f31 1 1547453"/>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547453"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14B8B7"/>
              </a:solidFill>
              <a:prstDash val="solid"/>
              <a:miter/>
            </a:ln>
          </p:spPr>
          <p:txBody>
            <a:bodyPr vert="horz" wrap="square" lIns="47375" tIns="41029" rIns="47375" bIns="41029"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43% of providers use sensor‑based monitoring; over a quarter use no digital care tech (DHSC, 2026</a:t>
              </a:r>
              <a:r>
                <a:rPr lang="en-GB" sz="1000" b="1" i="0" u="none" strike="noStrike" kern="1200" cap="none" spc="0" baseline="0" dirty="0">
                  <a:solidFill>
                    <a:srgbClr val="000000"/>
                  </a:solidFill>
                  <a:uFillTx/>
                  <a:latin typeface="Aptos"/>
                </a:rPr>
                <a:t>).</a:t>
              </a:r>
            </a:p>
          </p:txBody>
        </p:sp>
        <p:sp>
          <p:nvSpPr>
            <p:cNvPr id="14" name="Free-form: Shape 13">
              <a:extLst>
                <a:ext uri="{FF2B5EF4-FFF2-40B4-BE49-F238E27FC236}">
                  <a16:creationId xmlns:a16="http://schemas.microsoft.com/office/drawing/2014/main" id="{03B3F5EF-3F64-CECA-68B0-DAD977E48BD1}"/>
                </a:ext>
              </a:extLst>
            </p:cNvPr>
            <p:cNvSpPr/>
            <p:nvPr/>
          </p:nvSpPr>
          <p:spPr>
            <a:xfrm>
              <a:off x="2923583" y="2672215"/>
              <a:ext cx="193432" cy="1934312"/>
            </a:xfrm>
            <a:custGeom>
              <a:avLst/>
              <a:gdLst>
                <a:gd name="f0" fmla="val w"/>
                <a:gd name="f1" fmla="val h"/>
                <a:gd name="f2" fmla="val 0"/>
                <a:gd name="f3" fmla="val 193431"/>
                <a:gd name="f4" fmla="val 1934316"/>
                <a:gd name="f5" fmla="*/ f0 1 193431"/>
                <a:gd name="f6" fmla="*/ f1 1 1934316"/>
                <a:gd name="f7" fmla="val f2"/>
                <a:gd name="f8" fmla="val f3"/>
                <a:gd name="f9" fmla="val f4"/>
                <a:gd name="f10" fmla="+- f9 0 f7"/>
                <a:gd name="f11" fmla="+- f8 0 f7"/>
                <a:gd name="f12" fmla="*/ f11 1 193431"/>
                <a:gd name="f13" fmla="*/ f10 1 1934316"/>
                <a:gd name="f14" fmla="*/ 0 1 f12"/>
                <a:gd name="f15" fmla="*/ 193431 1 f12"/>
                <a:gd name="f16" fmla="*/ 0 1 f13"/>
                <a:gd name="f17" fmla="*/ 193431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93431" h="193431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15" name="Free-form: Shape 14">
              <a:extLst>
                <a:ext uri="{FF2B5EF4-FFF2-40B4-BE49-F238E27FC236}">
                  <a16:creationId xmlns:a16="http://schemas.microsoft.com/office/drawing/2014/main" id="{33D184CC-274D-B7A8-1F63-E00BA69112CA}"/>
                </a:ext>
              </a:extLst>
            </p:cNvPr>
            <p:cNvSpPr/>
            <p:nvPr/>
          </p:nvSpPr>
          <p:spPr>
            <a:xfrm>
              <a:off x="3117015" y="4122956"/>
              <a:ext cx="1626713" cy="1097946"/>
            </a:xfrm>
            <a:custGeom>
              <a:avLst/>
              <a:gdLst>
                <a:gd name="f0" fmla="val 10800000"/>
                <a:gd name="f1" fmla="val 5400000"/>
                <a:gd name="f2" fmla="val 180"/>
                <a:gd name="f3" fmla="val w"/>
                <a:gd name="f4" fmla="val h"/>
                <a:gd name="f5" fmla="val 0"/>
                <a:gd name="f6" fmla="val 1547453"/>
                <a:gd name="f7" fmla="val 967158"/>
                <a:gd name="f8" fmla="val 96716"/>
                <a:gd name="f9" fmla="val 43301"/>
                <a:gd name="f10" fmla="val 1450737"/>
                <a:gd name="f11" fmla="val 1504152"/>
                <a:gd name="f12" fmla="val 870442"/>
                <a:gd name="f13" fmla="val 923857"/>
                <a:gd name="f14" fmla="+- 0 0 -90"/>
                <a:gd name="f15" fmla="*/ f3 1 1547453"/>
                <a:gd name="f16" fmla="*/ f4 1 967158"/>
                <a:gd name="f17" fmla="val f5"/>
                <a:gd name="f18" fmla="val f6"/>
                <a:gd name="f19" fmla="val f7"/>
                <a:gd name="f20" fmla="*/ f14 f0 1"/>
                <a:gd name="f21" fmla="+- f19 0 f17"/>
                <a:gd name="f22" fmla="+- f18 0 f17"/>
                <a:gd name="f23" fmla="*/ f20 1 f2"/>
                <a:gd name="f24" fmla="*/ f22 1 1547453"/>
                <a:gd name="f25" fmla="*/ f21 1 967158"/>
                <a:gd name="f26" fmla="*/ 0 f22 1"/>
                <a:gd name="f27" fmla="*/ 96716 f21 1"/>
                <a:gd name="f28" fmla="*/ 96716 f22 1"/>
                <a:gd name="f29" fmla="*/ 0 f21 1"/>
                <a:gd name="f30" fmla="*/ 1450737 f22 1"/>
                <a:gd name="f31" fmla="*/ 1547453 f22 1"/>
                <a:gd name="f32" fmla="*/ 870442 f21 1"/>
                <a:gd name="f33" fmla="*/ 967158 f21 1"/>
                <a:gd name="f34" fmla="+- f23 0 f1"/>
                <a:gd name="f35" fmla="*/ f26 1 1547453"/>
                <a:gd name="f36" fmla="*/ f27 1 967158"/>
                <a:gd name="f37" fmla="*/ f28 1 1547453"/>
                <a:gd name="f38" fmla="*/ f29 1 967158"/>
                <a:gd name="f39" fmla="*/ f30 1 1547453"/>
                <a:gd name="f40" fmla="*/ f31 1 1547453"/>
                <a:gd name="f41" fmla="*/ f32 1 967158"/>
                <a:gd name="f42" fmla="*/ f33 1 967158"/>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547453" h="9671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9046" cap="flat">
              <a:solidFill>
                <a:srgbClr val="0F9ED5"/>
              </a:solidFill>
              <a:prstDash val="solid"/>
              <a:miter/>
            </a:ln>
          </p:spPr>
          <p:txBody>
            <a:bodyPr vert="horz" wrap="square" lIns="47375" tIns="41029" rIns="47375" bIns="41029"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More funding is required for consistent digital transformation</a:t>
              </a:r>
              <a:r>
                <a:rPr lang="en-GB" sz="1000" b="1" i="0" u="none" strike="noStrike" kern="1200" cap="none" spc="0" baseline="0" dirty="0">
                  <a:solidFill>
                    <a:srgbClr val="000000"/>
                  </a:solidFill>
                  <a:uFillTx/>
                  <a:latin typeface="Aptos"/>
                </a:rPr>
                <a:t>.</a:t>
              </a:r>
            </a:p>
          </p:txBody>
        </p:sp>
      </p:grpSp>
      <p:sp>
        <p:nvSpPr>
          <p:cNvPr id="16" name="Arrow: Right 3">
            <a:extLst>
              <a:ext uri="{FF2B5EF4-FFF2-40B4-BE49-F238E27FC236}">
                <a16:creationId xmlns:a16="http://schemas.microsoft.com/office/drawing/2014/main" id="{384A5DE7-8DCD-4181-014D-ADC265264BA8}"/>
              </a:ext>
            </a:extLst>
          </p:cNvPr>
          <p:cNvSpPr/>
          <p:nvPr/>
        </p:nvSpPr>
        <p:spPr>
          <a:xfrm>
            <a:off x="4671934" y="1888757"/>
            <a:ext cx="978408" cy="484632"/>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grpSp>
        <p:nvGrpSpPr>
          <p:cNvPr id="17" name="Diagram 4">
            <a:extLst>
              <a:ext uri="{FF2B5EF4-FFF2-40B4-BE49-F238E27FC236}">
                <a16:creationId xmlns:a16="http://schemas.microsoft.com/office/drawing/2014/main" id="{7C7E8441-69AC-4FDE-225D-C5C82ED73A91}"/>
              </a:ext>
            </a:extLst>
          </p:cNvPr>
          <p:cNvGrpSpPr/>
          <p:nvPr/>
        </p:nvGrpSpPr>
        <p:grpSpPr>
          <a:xfrm>
            <a:off x="5651101" y="1734689"/>
            <a:ext cx="6240331" cy="4377688"/>
            <a:chOff x="5651101" y="1734689"/>
            <a:chExt cx="6240331" cy="4377688"/>
          </a:xfrm>
        </p:grpSpPr>
        <p:sp>
          <p:nvSpPr>
            <p:cNvPr id="18" name="Free-form: Shape 17">
              <a:extLst>
                <a:ext uri="{FF2B5EF4-FFF2-40B4-BE49-F238E27FC236}">
                  <a16:creationId xmlns:a16="http://schemas.microsoft.com/office/drawing/2014/main" id="{EB6F4394-33E4-7738-0A12-60242BE8BBF3}"/>
                </a:ext>
              </a:extLst>
            </p:cNvPr>
            <p:cNvSpPr/>
            <p:nvPr/>
          </p:nvSpPr>
          <p:spPr>
            <a:xfrm>
              <a:off x="5651101" y="1734689"/>
              <a:ext cx="1782951" cy="891475"/>
            </a:xfrm>
            <a:custGeom>
              <a:avLst/>
              <a:gdLst>
                <a:gd name="f0" fmla="val 10800000"/>
                <a:gd name="f1" fmla="val 5400000"/>
                <a:gd name="f2" fmla="val 180"/>
                <a:gd name="f3" fmla="val w"/>
                <a:gd name="f4" fmla="val h"/>
                <a:gd name="f5" fmla="val 0"/>
                <a:gd name="f6" fmla="val 1782951"/>
                <a:gd name="f7" fmla="val 891475"/>
                <a:gd name="f8" fmla="val 89148"/>
                <a:gd name="f9" fmla="val 39913"/>
                <a:gd name="f10" fmla="val 1693804"/>
                <a:gd name="f11" fmla="val 1743039"/>
                <a:gd name="f12" fmla="val 1782952"/>
                <a:gd name="f13" fmla="val 326875"/>
                <a:gd name="f14" fmla="val 564601"/>
                <a:gd name="f15" fmla="val 802328"/>
                <a:gd name="f16" fmla="val 851563"/>
                <a:gd name="f17" fmla="val 1743038"/>
                <a:gd name="f18" fmla="val 891476"/>
                <a:gd name="f19" fmla="val 1693803"/>
                <a:gd name="f20" fmla="val 851562"/>
                <a:gd name="f21" fmla="val 802327"/>
                <a:gd name="f22" fmla="+- 0 0 -90"/>
                <a:gd name="f23" fmla="*/ f3 1 1782951"/>
                <a:gd name="f24" fmla="*/ f4 1 891475"/>
                <a:gd name="f25" fmla="val f5"/>
                <a:gd name="f26" fmla="val f6"/>
                <a:gd name="f27" fmla="val f7"/>
                <a:gd name="f28" fmla="*/ f22 f0 1"/>
                <a:gd name="f29" fmla="+- f27 0 f25"/>
                <a:gd name="f30" fmla="+- f26 0 f25"/>
                <a:gd name="f31" fmla="*/ f28 1 f2"/>
                <a:gd name="f32" fmla="*/ f30 1 1782951"/>
                <a:gd name="f33" fmla="*/ f29 1 891475"/>
                <a:gd name="f34" fmla="*/ 0 f30 1"/>
                <a:gd name="f35" fmla="*/ 89148 f29 1"/>
                <a:gd name="f36" fmla="*/ 89148 f30 1"/>
                <a:gd name="f37" fmla="*/ 0 f29 1"/>
                <a:gd name="f38" fmla="*/ 1693804 f30 1"/>
                <a:gd name="f39" fmla="*/ 1782952 f30 1"/>
                <a:gd name="f40" fmla="*/ 1782951 f30 1"/>
                <a:gd name="f41" fmla="*/ 802328 f29 1"/>
                <a:gd name="f42" fmla="*/ 1693803 f30 1"/>
                <a:gd name="f43" fmla="*/ 891476 f29 1"/>
                <a:gd name="f44" fmla="*/ 891475 f29 1"/>
                <a:gd name="f45" fmla="*/ 802327 f29 1"/>
                <a:gd name="f46" fmla="+- f31 0 f1"/>
                <a:gd name="f47" fmla="*/ f34 1 1782951"/>
                <a:gd name="f48" fmla="*/ f35 1 891475"/>
                <a:gd name="f49" fmla="*/ f36 1 1782951"/>
                <a:gd name="f50" fmla="*/ f37 1 891475"/>
                <a:gd name="f51" fmla="*/ f38 1 1782951"/>
                <a:gd name="f52" fmla="*/ f39 1 1782951"/>
                <a:gd name="f53" fmla="*/ f40 1 1782951"/>
                <a:gd name="f54" fmla="*/ f41 1 891475"/>
                <a:gd name="f55" fmla="*/ f42 1 178295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78295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196B24"/>
            </a:solidFill>
            <a:ln w="19046" cap="flat">
              <a:solidFill>
                <a:srgbClr val="FFFFFF"/>
              </a:solidFill>
              <a:prstDash val="solid"/>
              <a:miter/>
            </a:ln>
          </p:spPr>
          <p:txBody>
            <a:bodyPr vert="horz" wrap="square" lIns="52779" tIns="43891" rIns="52779" bIns="4389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1" i="0" u="sng" strike="noStrike" kern="1200" cap="none" spc="0" baseline="0">
                  <a:solidFill>
                    <a:srgbClr val="FFFFFF"/>
                  </a:solidFill>
                  <a:uFillTx/>
                  <a:latin typeface="Aptos"/>
                </a:rPr>
                <a:t>Accessible, user‑friendly technology needed</a:t>
              </a:r>
              <a:r>
                <a:rPr lang="en-GB" sz="1200" b="1" i="0" u="sng" strike="noStrike" kern="1200" cap="none" spc="0" baseline="0">
                  <a:solidFill>
                    <a:srgbClr val="FFFFFF"/>
                  </a:solidFill>
                  <a:uFillTx/>
                  <a:latin typeface="Aptos"/>
                </a:rPr>
                <a:t>:</a:t>
              </a:r>
            </a:p>
          </p:txBody>
        </p:sp>
        <p:sp>
          <p:nvSpPr>
            <p:cNvPr id="19" name="Free-form: Shape 18">
              <a:extLst>
                <a:ext uri="{FF2B5EF4-FFF2-40B4-BE49-F238E27FC236}">
                  <a16:creationId xmlns:a16="http://schemas.microsoft.com/office/drawing/2014/main" id="{742AFB52-EE95-1670-7DD0-458F9618F44F}"/>
                </a:ext>
              </a:extLst>
            </p:cNvPr>
            <p:cNvSpPr/>
            <p:nvPr/>
          </p:nvSpPr>
          <p:spPr>
            <a:xfrm>
              <a:off x="5829400" y="2626165"/>
              <a:ext cx="178298" cy="668609"/>
            </a:xfrm>
            <a:custGeom>
              <a:avLst/>
              <a:gdLst>
                <a:gd name="f0" fmla="val w"/>
                <a:gd name="f1" fmla="val h"/>
                <a:gd name="f2" fmla="val 0"/>
                <a:gd name="f3" fmla="val 178295"/>
                <a:gd name="f4" fmla="val 668606"/>
                <a:gd name="f5" fmla="*/ f0 1 178295"/>
                <a:gd name="f6" fmla="*/ f1 1 668606"/>
                <a:gd name="f7" fmla="val f2"/>
                <a:gd name="f8" fmla="val f3"/>
                <a:gd name="f9" fmla="val f4"/>
                <a:gd name="f10" fmla="+- f9 0 f7"/>
                <a:gd name="f11" fmla="+- f8 0 f7"/>
                <a:gd name="f12" fmla="*/ f11 1 178295"/>
                <a:gd name="f13" fmla="*/ f10 1 668606"/>
                <a:gd name="f14" fmla="*/ 0 1 f12"/>
                <a:gd name="f15" fmla="*/ 178295 1 f12"/>
                <a:gd name="f16" fmla="*/ 0 1 f13"/>
                <a:gd name="f17" fmla="*/ 66860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66860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0" name="Free-form: Shape 19">
              <a:extLst>
                <a:ext uri="{FF2B5EF4-FFF2-40B4-BE49-F238E27FC236}">
                  <a16:creationId xmlns:a16="http://schemas.microsoft.com/office/drawing/2014/main" id="{EF2D6024-EDA2-9F98-496C-0B0FABFCE8A3}"/>
                </a:ext>
              </a:extLst>
            </p:cNvPr>
            <p:cNvSpPr/>
            <p:nvPr/>
          </p:nvSpPr>
          <p:spPr>
            <a:xfrm>
              <a:off x="6007690" y="2849032"/>
              <a:ext cx="1659700" cy="1114342"/>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196B24"/>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Large‑screen devices, voice‑activated tools, motion sensors, fall detection, night‑time lighting.</a:t>
              </a:r>
            </a:p>
          </p:txBody>
        </p:sp>
        <p:sp>
          <p:nvSpPr>
            <p:cNvPr id="21" name="Free-form: Shape 20">
              <a:extLst>
                <a:ext uri="{FF2B5EF4-FFF2-40B4-BE49-F238E27FC236}">
                  <a16:creationId xmlns:a16="http://schemas.microsoft.com/office/drawing/2014/main" id="{CA79EA9E-FB37-6652-13A4-B6B536750416}"/>
                </a:ext>
              </a:extLst>
            </p:cNvPr>
            <p:cNvSpPr/>
            <p:nvPr/>
          </p:nvSpPr>
          <p:spPr>
            <a:xfrm>
              <a:off x="5829400" y="2626165"/>
              <a:ext cx="178298" cy="1782951"/>
            </a:xfrm>
            <a:custGeom>
              <a:avLst/>
              <a:gdLst>
                <a:gd name="f0" fmla="val w"/>
                <a:gd name="f1" fmla="val h"/>
                <a:gd name="f2" fmla="val 0"/>
                <a:gd name="f3" fmla="val 178295"/>
                <a:gd name="f4" fmla="val 1782951"/>
                <a:gd name="f5" fmla="*/ f0 1 178295"/>
                <a:gd name="f6" fmla="*/ f1 1 1782951"/>
                <a:gd name="f7" fmla="val f2"/>
                <a:gd name="f8" fmla="val f3"/>
                <a:gd name="f9" fmla="val f4"/>
                <a:gd name="f10" fmla="+- f9 0 f7"/>
                <a:gd name="f11" fmla="+- f8 0 f7"/>
                <a:gd name="f12" fmla="*/ f11 1 178295"/>
                <a:gd name="f13" fmla="*/ f10 1 1782951"/>
                <a:gd name="f14" fmla="*/ 0 1 f12"/>
                <a:gd name="f15" fmla="*/ 178295 1 f12"/>
                <a:gd name="f16" fmla="*/ 0 1 f13"/>
                <a:gd name="f17" fmla="*/ 1782951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1782951">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2" name="Free-form: Shape 21">
              <a:extLst>
                <a:ext uri="{FF2B5EF4-FFF2-40B4-BE49-F238E27FC236}">
                  <a16:creationId xmlns:a16="http://schemas.microsoft.com/office/drawing/2014/main" id="{E19CEDE8-5727-43B6-62EB-157D921E62B5}"/>
                </a:ext>
              </a:extLst>
            </p:cNvPr>
            <p:cNvSpPr/>
            <p:nvPr/>
          </p:nvSpPr>
          <p:spPr>
            <a:xfrm>
              <a:off x="6024179" y="4028169"/>
              <a:ext cx="1626721" cy="975235"/>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188C54"/>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AI monitoring can detect subtle routine changes (Yui et al., 2025).</a:t>
              </a:r>
            </a:p>
          </p:txBody>
        </p:sp>
        <p:sp>
          <p:nvSpPr>
            <p:cNvPr id="23" name="Free-form: Shape 22">
              <a:extLst>
                <a:ext uri="{FF2B5EF4-FFF2-40B4-BE49-F238E27FC236}">
                  <a16:creationId xmlns:a16="http://schemas.microsoft.com/office/drawing/2014/main" id="{EDC2970D-3E39-379B-52D8-554C63D0FACE}"/>
                </a:ext>
              </a:extLst>
            </p:cNvPr>
            <p:cNvSpPr/>
            <p:nvPr/>
          </p:nvSpPr>
          <p:spPr>
            <a:xfrm>
              <a:off x="5829399" y="2626164"/>
              <a:ext cx="220055" cy="2997321"/>
            </a:xfrm>
            <a:custGeom>
              <a:avLst/>
              <a:gdLst>
                <a:gd name="f0" fmla="val w"/>
                <a:gd name="f1" fmla="val h"/>
                <a:gd name="f2" fmla="val 0"/>
                <a:gd name="f3" fmla="val 178295"/>
                <a:gd name="f4" fmla="val 2897296"/>
                <a:gd name="f5" fmla="*/ f0 1 178295"/>
                <a:gd name="f6" fmla="*/ f1 1 2897296"/>
                <a:gd name="f7" fmla="val f2"/>
                <a:gd name="f8" fmla="val f3"/>
                <a:gd name="f9" fmla="val f4"/>
                <a:gd name="f10" fmla="+- f9 0 f7"/>
                <a:gd name="f11" fmla="+- f8 0 f7"/>
                <a:gd name="f12" fmla="*/ f11 1 178295"/>
                <a:gd name="f13" fmla="*/ f10 1 2897296"/>
                <a:gd name="f14" fmla="*/ 0 1 f12"/>
                <a:gd name="f15" fmla="*/ 178295 1 f12"/>
                <a:gd name="f16" fmla="*/ 0 1 f13"/>
                <a:gd name="f17" fmla="*/ 289729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289729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4" name="Free-form: Shape 23">
              <a:extLst>
                <a:ext uri="{FF2B5EF4-FFF2-40B4-BE49-F238E27FC236}">
                  <a16:creationId xmlns:a16="http://schemas.microsoft.com/office/drawing/2014/main" id="{101E15EA-0565-7738-28DA-68DA20A46132}"/>
                </a:ext>
              </a:extLst>
            </p:cNvPr>
            <p:cNvSpPr/>
            <p:nvPr/>
          </p:nvSpPr>
          <p:spPr>
            <a:xfrm>
              <a:off x="6080938" y="5220902"/>
              <a:ext cx="1426363" cy="891475"/>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15AF9F"/>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a:rPr>
                <a:t>Consent‑led, privacy‑respecting approaches are essential (CQC, 2024).</a:t>
              </a:r>
            </a:p>
          </p:txBody>
        </p:sp>
        <p:sp>
          <p:nvSpPr>
            <p:cNvPr id="25" name="Free-form: Shape 24">
              <a:extLst>
                <a:ext uri="{FF2B5EF4-FFF2-40B4-BE49-F238E27FC236}">
                  <a16:creationId xmlns:a16="http://schemas.microsoft.com/office/drawing/2014/main" id="{2CF1D808-55AA-5D65-A70C-65EE413BDDF4}"/>
                </a:ext>
              </a:extLst>
            </p:cNvPr>
            <p:cNvSpPr/>
            <p:nvPr/>
          </p:nvSpPr>
          <p:spPr>
            <a:xfrm>
              <a:off x="7879796" y="1734689"/>
              <a:ext cx="1782951" cy="891475"/>
            </a:xfrm>
            <a:custGeom>
              <a:avLst/>
              <a:gdLst>
                <a:gd name="f0" fmla="val 10800000"/>
                <a:gd name="f1" fmla="val 5400000"/>
                <a:gd name="f2" fmla="val 180"/>
                <a:gd name="f3" fmla="val w"/>
                <a:gd name="f4" fmla="val h"/>
                <a:gd name="f5" fmla="val 0"/>
                <a:gd name="f6" fmla="val 1782951"/>
                <a:gd name="f7" fmla="val 891475"/>
                <a:gd name="f8" fmla="val 89148"/>
                <a:gd name="f9" fmla="val 39913"/>
                <a:gd name="f10" fmla="val 1693804"/>
                <a:gd name="f11" fmla="val 1743039"/>
                <a:gd name="f12" fmla="val 1782952"/>
                <a:gd name="f13" fmla="val 326875"/>
                <a:gd name="f14" fmla="val 564601"/>
                <a:gd name="f15" fmla="val 802328"/>
                <a:gd name="f16" fmla="val 851563"/>
                <a:gd name="f17" fmla="val 1743038"/>
                <a:gd name="f18" fmla="val 891476"/>
                <a:gd name="f19" fmla="val 1693803"/>
                <a:gd name="f20" fmla="val 851562"/>
                <a:gd name="f21" fmla="val 802327"/>
                <a:gd name="f22" fmla="+- 0 0 -90"/>
                <a:gd name="f23" fmla="*/ f3 1 1782951"/>
                <a:gd name="f24" fmla="*/ f4 1 891475"/>
                <a:gd name="f25" fmla="val f5"/>
                <a:gd name="f26" fmla="val f6"/>
                <a:gd name="f27" fmla="val f7"/>
                <a:gd name="f28" fmla="*/ f22 f0 1"/>
                <a:gd name="f29" fmla="+- f27 0 f25"/>
                <a:gd name="f30" fmla="+- f26 0 f25"/>
                <a:gd name="f31" fmla="*/ f28 1 f2"/>
                <a:gd name="f32" fmla="*/ f30 1 1782951"/>
                <a:gd name="f33" fmla="*/ f29 1 891475"/>
                <a:gd name="f34" fmla="*/ 0 f30 1"/>
                <a:gd name="f35" fmla="*/ 89148 f29 1"/>
                <a:gd name="f36" fmla="*/ 89148 f30 1"/>
                <a:gd name="f37" fmla="*/ 0 f29 1"/>
                <a:gd name="f38" fmla="*/ 1693804 f30 1"/>
                <a:gd name="f39" fmla="*/ 1782952 f30 1"/>
                <a:gd name="f40" fmla="*/ 1782951 f30 1"/>
                <a:gd name="f41" fmla="*/ 802328 f29 1"/>
                <a:gd name="f42" fmla="*/ 1693803 f30 1"/>
                <a:gd name="f43" fmla="*/ 891476 f29 1"/>
                <a:gd name="f44" fmla="*/ 891475 f29 1"/>
                <a:gd name="f45" fmla="*/ 802327 f29 1"/>
                <a:gd name="f46" fmla="+- f31 0 f1"/>
                <a:gd name="f47" fmla="*/ f34 1 1782951"/>
                <a:gd name="f48" fmla="*/ f35 1 891475"/>
                <a:gd name="f49" fmla="*/ f36 1 1782951"/>
                <a:gd name="f50" fmla="*/ f37 1 891475"/>
                <a:gd name="f51" fmla="*/ f38 1 1782951"/>
                <a:gd name="f52" fmla="*/ f39 1 1782951"/>
                <a:gd name="f53" fmla="*/ f40 1 1782951"/>
                <a:gd name="f54" fmla="*/ f41 1 891475"/>
                <a:gd name="f55" fmla="*/ f42 1 178295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78295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179D76"/>
            </a:solidFill>
            <a:ln w="19046" cap="flat">
              <a:solidFill>
                <a:srgbClr val="FFFFFF"/>
              </a:solidFill>
              <a:prstDash val="solid"/>
              <a:miter/>
            </a:ln>
          </p:spPr>
          <p:txBody>
            <a:bodyPr vert="horz" wrap="square" lIns="56592" tIns="46433" rIns="56592" bIns="46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sng" strike="noStrike" kern="1200" cap="none" spc="0" baseline="0">
                  <a:solidFill>
                    <a:srgbClr val="FFFFFF"/>
                  </a:solidFill>
                  <a:uFillTx/>
                  <a:latin typeface="Aptos"/>
                </a:rPr>
                <a:t>Digital literacy support</a:t>
              </a:r>
            </a:p>
          </p:txBody>
        </p:sp>
        <p:sp>
          <p:nvSpPr>
            <p:cNvPr id="26" name="Free-form: Shape 25">
              <a:extLst>
                <a:ext uri="{FF2B5EF4-FFF2-40B4-BE49-F238E27FC236}">
                  <a16:creationId xmlns:a16="http://schemas.microsoft.com/office/drawing/2014/main" id="{5974C5BE-9688-225B-E656-954468F6AAF3}"/>
                </a:ext>
              </a:extLst>
            </p:cNvPr>
            <p:cNvSpPr/>
            <p:nvPr/>
          </p:nvSpPr>
          <p:spPr>
            <a:xfrm>
              <a:off x="8058085" y="2626165"/>
              <a:ext cx="178298" cy="668609"/>
            </a:xfrm>
            <a:custGeom>
              <a:avLst/>
              <a:gdLst>
                <a:gd name="f0" fmla="val w"/>
                <a:gd name="f1" fmla="val h"/>
                <a:gd name="f2" fmla="val 0"/>
                <a:gd name="f3" fmla="val 178295"/>
                <a:gd name="f4" fmla="val 668606"/>
                <a:gd name="f5" fmla="*/ f0 1 178295"/>
                <a:gd name="f6" fmla="*/ f1 1 668606"/>
                <a:gd name="f7" fmla="val f2"/>
                <a:gd name="f8" fmla="val f3"/>
                <a:gd name="f9" fmla="val f4"/>
                <a:gd name="f10" fmla="+- f9 0 f7"/>
                <a:gd name="f11" fmla="+- f8 0 f7"/>
                <a:gd name="f12" fmla="*/ f11 1 178295"/>
                <a:gd name="f13" fmla="*/ f10 1 668606"/>
                <a:gd name="f14" fmla="*/ 0 1 f12"/>
                <a:gd name="f15" fmla="*/ 178295 1 f12"/>
                <a:gd name="f16" fmla="*/ 0 1 f13"/>
                <a:gd name="f17" fmla="*/ 668606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178295" h="668606">
                  <a:moveTo>
                    <a:pt x="f2" y="f2"/>
                  </a:moveTo>
                  <a:lnTo>
                    <a:pt x="f2" y="f4"/>
                  </a:lnTo>
                  <a:lnTo>
                    <a:pt x="f3" y="f4"/>
                  </a:lnTo>
                </a:path>
              </a:pathLst>
            </a:custGeom>
            <a:noFill/>
            <a:ln w="19046" cap="flat">
              <a:solidFill>
                <a:srgbClr val="0F9ED5"/>
              </a:solidFill>
              <a:prstDash val="solid"/>
              <a:miter/>
            </a:ln>
          </p:spPr>
          <p:txBody>
            <a:bodyPr lIns="0" tIns="0" rIns="0" bIns="0"/>
            <a:lstStyle/>
            <a:p>
              <a:endParaRPr lang="en-GB"/>
            </a:p>
          </p:txBody>
        </p:sp>
        <p:sp>
          <p:nvSpPr>
            <p:cNvPr id="27" name="Free-form: Shape 26">
              <a:extLst>
                <a:ext uri="{FF2B5EF4-FFF2-40B4-BE49-F238E27FC236}">
                  <a16:creationId xmlns:a16="http://schemas.microsoft.com/office/drawing/2014/main" id="{C9A23513-177B-708C-6553-3FEABD225464}"/>
                </a:ext>
              </a:extLst>
            </p:cNvPr>
            <p:cNvSpPr/>
            <p:nvPr/>
          </p:nvSpPr>
          <p:spPr>
            <a:xfrm>
              <a:off x="8236384" y="2849032"/>
              <a:ext cx="1439633" cy="1114340"/>
            </a:xfrm>
            <a:custGeom>
              <a:avLst/>
              <a:gdLst>
                <a:gd name="f0" fmla="val 10800000"/>
                <a:gd name="f1" fmla="val 5400000"/>
                <a:gd name="f2" fmla="val 180"/>
                <a:gd name="f3" fmla="val w"/>
                <a:gd name="f4" fmla="val h"/>
                <a:gd name="f5" fmla="val 0"/>
                <a:gd name="f6" fmla="val 1426361"/>
                <a:gd name="f7" fmla="val 891475"/>
                <a:gd name="f8" fmla="val 89148"/>
                <a:gd name="f9" fmla="val 39913"/>
                <a:gd name="f10" fmla="val 1337214"/>
                <a:gd name="f11" fmla="val 1386449"/>
                <a:gd name="f12" fmla="val 1426362"/>
                <a:gd name="f13" fmla="val 326875"/>
                <a:gd name="f14" fmla="val 564601"/>
                <a:gd name="f15" fmla="val 802328"/>
                <a:gd name="f16" fmla="val 851563"/>
                <a:gd name="f17" fmla="val 1386448"/>
                <a:gd name="f18" fmla="val 891476"/>
                <a:gd name="f19" fmla="val 1337213"/>
                <a:gd name="f20" fmla="val 851562"/>
                <a:gd name="f21" fmla="val 802327"/>
                <a:gd name="f22" fmla="+- 0 0 -90"/>
                <a:gd name="f23" fmla="*/ f3 1 1426361"/>
                <a:gd name="f24" fmla="*/ f4 1 891475"/>
                <a:gd name="f25" fmla="val f5"/>
                <a:gd name="f26" fmla="val f6"/>
                <a:gd name="f27" fmla="val f7"/>
                <a:gd name="f28" fmla="*/ f22 f0 1"/>
                <a:gd name="f29" fmla="+- f27 0 f25"/>
                <a:gd name="f30" fmla="+- f26 0 f25"/>
                <a:gd name="f31" fmla="*/ f28 1 f2"/>
                <a:gd name="f32" fmla="*/ f30 1 1426361"/>
                <a:gd name="f33" fmla="*/ f29 1 891475"/>
                <a:gd name="f34" fmla="*/ 0 f30 1"/>
                <a:gd name="f35" fmla="*/ 89148 f29 1"/>
                <a:gd name="f36" fmla="*/ 89148 f30 1"/>
                <a:gd name="f37" fmla="*/ 0 f29 1"/>
                <a:gd name="f38" fmla="*/ 1337214 f30 1"/>
                <a:gd name="f39" fmla="*/ 1426362 f30 1"/>
                <a:gd name="f40" fmla="*/ 1426361 f30 1"/>
                <a:gd name="f41" fmla="*/ 802328 f29 1"/>
                <a:gd name="f42" fmla="*/ 1337213 f30 1"/>
                <a:gd name="f43" fmla="*/ 891476 f29 1"/>
                <a:gd name="f44" fmla="*/ 891475 f29 1"/>
                <a:gd name="f45" fmla="*/ 802327 f29 1"/>
                <a:gd name="f46" fmla="+- f31 0 f1"/>
                <a:gd name="f47" fmla="*/ f34 1 1426361"/>
                <a:gd name="f48" fmla="*/ f35 1 891475"/>
                <a:gd name="f49" fmla="*/ f36 1 1426361"/>
                <a:gd name="f50" fmla="*/ f37 1 891475"/>
                <a:gd name="f51" fmla="*/ f38 1 1426361"/>
                <a:gd name="f52" fmla="*/ f39 1 1426361"/>
                <a:gd name="f53" fmla="*/ f40 1 1426361"/>
                <a:gd name="f54" fmla="*/ f41 1 891475"/>
                <a:gd name="f55" fmla="*/ f42 1 142636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42636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FFFFFF">
                <a:alpha val="90000"/>
              </a:srgbClr>
            </a:solidFill>
            <a:ln w="19046" cap="flat">
              <a:solidFill>
                <a:srgbClr val="0F9ED5"/>
              </a:solidFill>
              <a:prstDash val="solid"/>
              <a:miter/>
            </a:ln>
          </p:spPr>
          <p:txBody>
            <a:bodyPr vert="horz" wrap="square" lIns="45162" tIns="38807" rIns="45162" bIns="38807" anchor="ctr" anchorCtr="1" compatLnSpc="1">
              <a:noAutofit/>
            </a:bodyPr>
            <a:lstStyle/>
            <a:p>
              <a:pPr marL="0" marR="0" lvl="0" indent="0" algn="ctr" defTabSz="444498" rtl="0" fontAlgn="auto" hangingPunct="1">
                <a:lnSpc>
                  <a:spcPct val="90000"/>
                </a:lnSpc>
                <a:spcBef>
                  <a:spcPts val="0"/>
                </a:spcBef>
                <a:spcAft>
                  <a:spcPts val="4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ptos"/>
                </a:rPr>
                <a:t> </a:t>
              </a:r>
              <a:r>
                <a:rPr lang="en-GB" sz="1200" b="1" i="0" u="none" strike="noStrike" kern="1200" cap="none" spc="0" baseline="0" dirty="0">
                  <a:solidFill>
                    <a:srgbClr val="000000"/>
                  </a:solidFill>
                  <a:uFillTx/>
                  <a:latin typeface="Aptos"/>
                </a:rPr>
                <a:t>helping older adults use telehealth and online services confidently (Age UK, 2024).</a:t>
              </a:r>
            </a:p>
          </p:txBody>
        </p:sp>
        <p:sp>
          <p:nvSpPr>
            <p:cNvPr id="28" name="Free-form: Shape 27">
              <a:extLst>
                <a:ext uri="{FF2B5EF4-FFF2-40B4-BE49-F238E27FC236}">
                  <a16:creationId xmlns:a16="http://schemas.microsoft.com/office/drawing/2014/main" id="{B3A6EA89-A9A7-72EF-01CE-B18972A18610}"/>
                </a:ext>
              </a:extLst>
            </p:cNvPr>
            <p:cNvSpPr/>
            <p:nvPr/>
          </p:nvSpPr>
          <p:spPr>
            <a:xfrm>
              <a:off x="10108481" y="1734689"/>
              <a:ext cx="1782951" cy="891475"/>
            </a:xfrm>
            <a:custGeom>
              <a:avLst/>
              <a:gdLst>
                <a:gd name="f0" fmla="val 10800000"/>
                <a:gd name="f1" fmla="val 5400000"/>
                <a:gd name="f2" fmla="val 180"/>
                <a:gd name="f3" fmla="val w"/>
                <a:gd name="f4" fmla="val h"/>
                <a:gd name="f5" fmla="val 0"/>
                <a:gd name="f6" fmla="val 1782951"/>
                <a:gd name="f7" fmla="val 891475"/>
                <a:gd name="f8" fmla="val 89148"/>
                <a:gd name="f9" fmla="val 39913"/>
                <a:gd name="f10" fmla="val 1693804"/>
                <a:gd name="f11" fmla="val 1743039"/>
                <a:gd name="f12" fmla="val 1782952"/>
                <a:gd name="f13" fmla="val 326875"/>
                <a:gd name="f14" fmla="val 564601"/>
                <a:gd name="f15" fmla="val 802328"/>
                <a:gd name="f16" fmla="val 851563"/>
                <a:gd name="f17" fmla="val 1743038"/>
                <a:gd name="f18" fmla="val 891476"/>
                <a:gd name="f19" fmla="val 1693803"/>
                <a:gd name="f20" fmla="val 851562"/>
                <a:gd name="f21" fmla="val 802327"/>
                <a:gd name="f22" fmla="+- 0 0 -90"/>
                <a:gd name="f23" fmla="*/ f3 1 1782951"/>
                <a:gd name="f24" fmla="*/ f4 1 891475"/>
                <a:gd name="f25" fmla="val f5"/>
                <a:gd name="f26" fmla="val f6"/>
                <a:gd name="f27" fmla="val f7"/>
                <a:gd name="f28" fmla="*/ f22 f0 1"/>
                <a:gd name="f29" fmla="+- f27 0 f25"/>
                <a:gd name="f30" fmla="+- f26 0 f25"/>
                <a:gd name="f31" fmla="*/ f28 1 f2"/>
                <a:gd name="f32" fmla="*/ f30 1 1782951"/>
                <a:gd name="f33" fmla="*/ f29 1 891475"/>
                <a:gd name="f34" fmla="*/ 0 f30 1"/>
                <a:gd name="f35" fmla="*/ 89148 f29 1"/>
                <a:gd name="f36" fmla="*/ 89148 f30 1"/>
                <a:gd name="f37" fmla="*/ 0 f29 1"/>
                <a:gd name="f38" fmla="*/ 1693804 f30 1"/>
                <a:gd name="f39" fmla="*/ 1782952 f30 1"/>
                <a:gd name="f40" fmla="*/ 1782951 f30 1"/>
                <a:gd name="f41" fmla="*/ 802328 f29 1"/>
                <a:gd name="f42" fmla="*/ 1693803 f30 1"/>
                <a:gd name="f43" fmla="*/ 891476 f29 1"/>
                <a:gd name="f44" fmla="*/ 891475 f29 1"/>
                <a:gd name="f45" fmla="*/ 802327 f29 1"/>
                <a:gd name="f46" fmla="+- f31 0 f1"/>
                <a:gd name="f47" fmla="*/ f34 1 1782951"/>
                <a:gd name="f48" fmla="*/ f35 1 891475"/>
                <a:gd name="f49" fmla="*/ f36 1 1782951"/>
                <a:gd name="f50" fmla="*/ f37 1 891475"/>
                <a:gd name="f51" fmla="*/ f38 1 1782951"/>
                <a:gd name="f52" fmla="*/ f39 1 1782951"/>
                <a:gd name="f53" fmla="*/ f40 1 1782951"/>
                <a:gd name="f54" fmla="*/ f41 1 891475"/>
                <a:gd name="f55" fmla="*/ f42 1 1782951"/>
                <a:gd name="f56" fmla="*/ f43 1 891475"/>
                <a:gd name="f57" fmla="*/ f44 1 891475"/>
                <a:gd name="f58" fmla="*/ f45 1 89147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1782951" h="89147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rgbClr val="0F9ED5"/>
            </a:solidFill>
            <a:ln w="19046" cap="flat">
              <a:solidFill>
                <a:srgbClr val="FFFFFF"/>
              </a:solidFill>
              <a:prstDash val="solid"/>
              <a:miter/>
            </a:ln>
          </p:spPr>
          <p:txBody>
            <a:bodyPr vert="horz" wrap="square" lIns="56592" tIns="46433" rIns="56592" bIns="46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1" i="0" u="sng" strike="noStrike" kern="1200" cap="none" spc="0" baseline="0">
                <a:solidFill>
                  <a:srgbClr val="FFFFFF"/>
                </a:solidFill>
                <a:uFillTx/>
                <a:latin typeface="Aptos"/>
              </a:endParaRP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1" i="0" u="sng" strike="noStrike" kern="1200" cap="none" spc="0" baseline="0">
                  <a:solidFill>
                    <a:srgbClr val="FFFFFF"/>
                  </a:solidFill>
                  <a:uFillTx/>
                  <a:latin typeface="Aptos"/>
                </a:rPr>
                <a:t>Digital social care records</a:t>
              </a:r>
              <a:endParaRPr lang="en-GB" sz="1200" b="0" i="0" u="none" strike="noStrike" kern="1200" cap="none" spc="0" baseline="0">
                <a:solidFill>
                  <a:srgbClr val="FFFFFF"/>
                </a:solidFill>
                <a:uFillTx/>
                <a:latin typeface="Aptos"/>
              </a:endParaRPr>
            </a:p>
          </p:txBody>
        </p:sp>
      </p:grpSp>
      <p:cxnSp>
        <p:nvCxnSpPr>
          <p:cNvPr id="29" name="Straight Connector 6">
            <a:extLst>
              <a:ext uri="{FF2B5EF4-FFF2-40B4-BE49-F238E27FC236}">
                <a16:creationId xmlns:a16="http://schemas.microsoft.com/office/drawing/2014/main" id="{3B51BA40-89F7-1B7B-53DA-8C086D61951F}"/>
              </a:ext>
            </a:extLst>
          </p:cNvPr>
          <p:cNvCxnSpPr/>
          <p:nvPr/>
        </p:nvCxnSpPr>
        <p:spPr>
          <a:xfrm>
            <a:off x="10358204" y="2623276"/>
            <a:ext cx="0" cy="805724"/>
          </a:xfrm>
          <a:prstGeom prst="straightConnector1">
            <a:avLst/>
          </a:prstGeom>
          <a:noFill/>
          <a:ln w="19046" cap="flat">
            <a:solidFill>
              <a:srgbClr val="156082"/>
            </a:solidFill>
            <a:prstDash val="solid"/>
            <a:miter/>
          </a:ln>
        </p:spPr>
      </p:cxnSp>
      <p:cxnSp>
        <p:nvCxnSpPr>
          <p:cNvPr id="30" name="Straight Connector 10">
            <a:extLst>
              <a:ext uri="{FF2B5EF4-FFF2-40B4-BE49-F238E27FC236}">
                <a16:creationId xmlns:a16="http://schemas.microsoft.com/office/drawing/2014/main" id="{2F80BDBD-1F2A-15A6-DE9E-AE6363E7CAD7}"/>
              </a:ext>
            </a:extLst>
          </p:cNvPr>
          <p:cNvCxnSpPr/>
          <p:nvPr/>
        </p:nvCxnSpPr>
        <p:spPr>
          <a:xfrm>
            <a:off x="10358204" y="3429000"/>
            <a:ext cx="194868" cy="0"/>
          </a:xfrm>
          <a:prstGeom prst="straightConnector1">
            <a:avLst/>
          </a:prstGeom>
          <a:noFill/>
          <a:ln w="19046" cap="flat">
            <a:solidFill>
              <a:srgbClr val="156082"/>
            </a:solidFill>
            <a:prstDash val="solid"/>
            <a:miter/>
          </a:ln>
        </p:spPr>
      </p:cxnSp>
      <p:sp>
        <p:nvSpPr>
          <p:cNvPr id="31" name="Rectangle: Rounded Corners 11">
            <a:extLst>
              <a:ext uri="{FF2B5EF4-FFF2-40B4-BE49-F238E27FC236}">
                <a16:creationId xmlns:a16="http://schemas.microsoft.com/office/drawing/2014/main" id="{EA691274-F922-0BAC-9D4C-B1B9803F6149}"/>
              </a:ext>
            </a:extLst>
          </p:cNvPr>
          <p:cNvSpPr/>
          <p:nvPr/>
        </p:nvSpPr>
        <p:spPr>
          <a:xfrm>
            <a:off x="10558073" y="2893096"/>
            <a:ext cx="1551629" cy="1713415"/>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w="19046" cap="flat">
            <a:solidFill>
              <a:srgbClr val="46B1E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effectLst>
                  <a:outerShdw dist="25402" dir="5400000">
                    <a:srgbClr val="6E747A"/>
                  </a:outerShdw>
                </a:effectLst>
                <a:uFillTx/>
                <a:latin typeface="Aptos"/>
              </a:rPr>
              <a:t> </a:t>
            </a:r>
            <a:r>
              <a:rPr lang="en-GB" sz="1200" b="1" i="0" u="none" strike="noStrike" kern="1200" cap="none" spc="0" baseline="0" dirty="0">
                <a:solidFill>
                  <a:srgbClr val="000000"/>
                </a:solidFill>
                <a:effectLst>
                  <a:outerShdw dist="25402" dir="5400000">
                    <a:srgbClr val="6E747A"/>
                  </a:outerShdw>
                </a:effectLst>
                <a:uFillTx/>
                <a:latin typeface="Aptos"/>
              </a:rPr>
              <a:t>Improves continuity, reduce missed risks and supports safer information sharing (CQC, 2024; DHSC, 2025).</a:t>
            </a:r>
          </a:p>
        </p:txBody>
      </p:sp>
      <p:pic>
        <p:nvPicPr>
          <p:cNvPr id="57" name="Audio 56">
            <a:hlinkClick r:id="" action="ppaction://media"/>
            <a:extLst>
              <a:ext uri="{FF2B5EF4-FFF2-40B4-BE49-F238E27FC236}">
                <a16:creationId xmlns:a16="http://schemas.microsoft.com/office/drawing/2014/main" id="{FC76FC86-6A40-5FAA-3A41-2C700E7BCD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0114"/>
    </mc:Choice>
    <mc:Fallback xmlns="">
      <p:transition spd="slow" advTm="110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B290-1423-8D61-135A-1E15677774C4}"/>
              </a:ext>
            </a:extLst>
          </p:cNvPr>
          <p:cNvSpPr txBox="1">
            <a:spLocks noGrp="1"/>
          </p:cNvSpPr>
          <p:nvPr>
            <p:ph type="title"/>
          </p:nvPr>
        </p:nvSpPr>
        <p:spPr/>
        <p:txBody>
          <a:bodyPr anchorCtr="1"/>
          <a:lstStyle/>
          <a:p>
            <a:pPr lvl="0" algn="ctr"/>
            <a:r>
              <a:rPr lang="en-GB" b="1" u="sng">
                <a:solidFill>
                  <a:srgbClr val="13501B"/>
                </a:solidFill>
              </a:rPr>
              <a:t>Improving Digital Support in Social Care for Independent living Older People </a:t>
            </a:r>
          </a:p>
        </p:txBody>
      </p:sp>
      <p:grpSp>
        <p:nvGrpSpPr>
          <p:cNvPr id="3" name="Content Placeholder 4">
            <a:extLst>
              <a:ext uri="{FF2B5EF4-FFF2-40B4-BE49-F238E27FC236}">
                <a16:creationId xmlns:a16="http://schemas.microsoft.com/office/drawing/2014/main" id="{4B4B228F-1A8B-8BD7-644A-8DAFEFB1C215}"/>
              </a:ext>
            </a:extLst>
          </p:cNvPr>
          <p:cNvGrpSpPr/>
          <p:nvPr/>
        </p:nvGrpSpPr>
        <p:grpSpPr>
          <a:xfrm>
            <a:off x="838203" y="1825681"/>
            <a:ext cx="10515599" cy="4351227"/>
            <a:chOff x="838203" y="1825681"/>
            <a:chExt cx="10515599" cy="4351227"/>
          </a:xfrm>
        </p:grpSpPr>
        <p:sp>
          <p:nvSpPr>
            <p:cNvPr id="4" name="Free-form: Shape 3">
              <a:extLst>
                <a:ext uri="{FF2B5EF4-FFF2-40B4-BE49-F238E27FC236}">
                  <a16:creationId xmlns:a16="http://schemas.microsoft.com/office/drawing/2014/main" id="{8FBBB38E-74D2-275D-D78E-CEDD384947E4}"/>
                </a:ext>
              </a:extLst>
            </p:cNvPr>
            <p:cNvSpPr/>
            <p:nvPr/>
          </p:nvSpPr>
          <p:spPr>
            <a:xfrm>
              <a:off x="4623819" y="2037932"/>
              <a:ext cx="6729983" cy="1698040"/>
            </a:xfrm>
            <a:custGeom>
              <a:avLst/>
              <a:gdLst>
                <a:gd name="f0" fmla="val 10800000"/>
                <a:gd name="f1" fmla="val 5400000"/>
                <a:gd name="f2" fmla="val 180"/>
                <a:gd name="f3" fmla="val w"/>
                <a:gd name="f4" fmla="val h"/>
                <a:gd name="f5" fmla="val 0"/>
                <a:gd name="f6" fmla="val 1698041"/>
                <a:gd name="f7" fmla="val 6729984"/>
                <a:gd name="f8" fmla="val 1121686"/>
                <a:gd name="f9" fmla="val 5608298"/>
                <a:gd name="f10" fmla="val 6227786"/>
                <a:gd name="f11" fmla="val 1666071"/>
                <a:gd name="f12" fmla="val 6729982"/>
                <a:gd name="f13" fmla="val 1626634"/>
                <a:gd name="f14" fmla="val 2"/>
                <a:gd name="f15" fmla="val 502198"/>
                <a:gd name="f16" fmla="+- 0 0 -90"/>
                <a:gd name="f17" fmla="*/ f3 1 1698041"/>
                <a:gd name="f18" fmla="*/ f4 1 6729984"/>
                <a:gd name="f19" fmla="val f5"/>
                <a:gd name="f20" fmla="val f6"/>
                <a:gd name="f21" fmla="val f7"/>
                <a:gd name="f22" fmla="*/ f16 f0 1"/>
                <a:gd name="f23" fmla="+- f21 0 f19"/>
                <a:gd name="f24" fmla="+- f20 0 f19"/>
                <a:gd name="f25" fmla="*/ f22 1 f2"/>
                <a:gd name="f26" fmla="*/ f24 1 1698041"/>
                <a:gd name="f27" fmla="*/ f23 1 6729984"/>
                <a:gd name="f28" fmla="*/ 283012 f24 1"/>
                <a:gd name="f29" fmla="*/ 0 f23 1"/>
                <a:gd name="f30" fmla="*/ 1415029 f24 1"/>
                <a:gd name="f31" fmla="*/ 1698041 f24 1"/>
                <a:gd name="f32" fmla="*/ 283012 f23 1"/>
                <a:gd name="f33" fmla="*/ 6729984 f23 1"/>
                <a:gd name="f34" fmla="*/ 0 f24 1"/>
                <a:gd name="f35" fmla="+- f25 0 f1"/>
                <a:gd name="f36" fmla="*/ f28 1 1698041"/>
                <a:gd name="f37" fmla="*/ f29 1 6729984"/>
                <a:gd name="f38" fmla="*/ f30 1 1698041"/>
                <a:gd name="f39" fmla="*/ f31 1 1698041"/>
                <a:gd name="f40" fmla="*/ f32 1 6729984"/>
                <a:gd name="f41" fmla="*/ f33 1 6729984"/>
                <a:gd name="f42" fmla="*/ f34 1 1698041"/>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1698041" h="6729984">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CCD4CC">
                <a:alpha val="90000"/>
              </a:srgbClr>
            </a:solidFill>
            <a:ln w="19046" cap="flat">
              <a:solidFill>
                <a:srgbClr val="CCD4CC">
                  <a:alpha val="90000"/>
                </a:srgbClr>
              </a:solidFill>
              <a:prstDash val="solid"/>
              <a:miter/>
            </a:ln>
          </p:spPr>
          <p:txBody>
            <a:bodyPr vert="horz" wrap="square" lIns="53336" tIns="109563" rIns="136236" bIns="109563" anchor="ctr" anchorCtr="0" compatLnSpc="1">
              <a:noAutofit/>
            </a:bodyPr>
            <a:lstStyle/>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Digital technology is encouraged nationally, but use is inconsistent across providers (Department of Health and Social Care ,2026). </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National guidance states digital tools must be used safely and consistently (Department of Health and Social Care ,2026). </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Clearer standards, stronger oversight and increased funding are needed to support providers struggling to keep up (Department of Health and Social Care ,2026). </a:t>
              </a:r>
            </a:p>
          </p:txBody>
        </p:sp>
        <p:sp>
          <p:nvSpPr>
            <p:cNvPr id="5" name="Free-form: Shape 4">
              <a:extLst>
                <a:ext uri="{FF2B5EF4-FFF2-40B4-BE49-F238E27FC236}">
                  <a16:creationId xmlns:a16="http://schemas.microsoft.com/office/drawing/2014/main" id="{DD9789D0-C64C-800D-3471-4B1A80B7C441}"/>
                </a:ext>
              </a:extLst>
            </p:cNvPr>
            <p:cNvSpPr/>
            <p:nvPr/>
          </p:nvSpPr>
          <p:spPr>
            <a:xfrm>
              <a:off x="838203" y="1825681"/>
              <a:ext cx="3785615" cy="2122550"/>
            </a:xfrm>
            <a:custGeom>
              <a:avLst/>
              <a:gdLst>
                <a:gd name="f0" fmla="val 10800000"/>
                <a:gd name="f1" fmla="val 5400000"/>
                <a:gd name="f2" fmla="val 180"/>
                <a:gd name="f3" fmla="val w"/>
                <a:gd name="f4" fmla="val h"/>
                <a:gd name="f5" fmla="val 0"/>
                <a:gd name="f6" fmla="val 3785616"/>
                <a:gd name="f7" fmla="val 2122552"/>
                <a:gd name="f8" fmla="val 353766"/>
                <a:gd name="f9" fmla="val 158386"/>
                <a:gd name="f10" fmla="val 3431850"/>
                <a:gd name="f11" fmla="val 3627230"/>
                <a:gd name="f12" fmla="val 1768786"/>
                <a:gd name="f13" fmla="val 1964166"/>
                <a:gd name="f14" fmla="+- 0 0 -90"/>
                <a:gd name="f15" fmla="*/ f3 1 3785616"/>
                <a:gd name="f16" fmla="*/ f4 1 2122552"/>
                <a:gd name="f17" fmla="val f5"/>
                <a:gd name="f18" fmla="val f6"/>
                <a:gd name="f19" fmla="val f7"/>
                <a:gd name="f20" fmla="*/ f14 f0 1"/>
                <a:gd name="f21" fmla="+- f19 0 f17"/>
                <a:gd name="f22" fmla="+- f18 0 f17"/>
                <a:gd name="f23" fmla="*/ f20 1 f2"/>
                <a:gd name="f24" fmla="*/ f22 1 3785616"/>
                <a:gd name="f25" fmla="*/ f21 1 2122552"/>
                <a:gd name="f26" fmla="*/ 0 f22 1"/>
                <a:gd name="f27" fmla="*/ 353766 f21 1"/>
                <a:gd name="f28" fmla="*/ 353766 f22 1"/>
                <a:gd name="f29" fmla="*/ 0 f21 1"/>
                <a:gd name="f30" fmla="*/ 3431850 f22 1"/>
                <a:gd name="f31" fmla="*/ 3785616 f22 1"/>
                <a:gd name="f32" fmla="*/ 1768786 f21 1"/>
                <a:gd name="f33" fmla="*/ 2122552 f21 1"/>
                <a:gd name="f34" fmla="+- f23 0 f1"/>
                <a:gd name="f35" fmla="*/ f26 1 3785616"/>
                <a:gd name="f36" fmla="*/ f27 1 2122552"/>
                <a:gd name="f37" fmla="*/ f28 1 3785616"/>
                <a:gd name="f38" fmla="*/ f29 1 2122552"/>
                <a:gd name="f39" fmla="*/ f30 1 3785616"/>
                <a:gd name="f40" fmla="*/ f31 1 3785616"/>
                <a:gd name="f41" fmla="*/ f32 1 2122552"/>
                <a:gd name="f42" fmla="*/ f33 1 212255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85616" h="212255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96B24"/>
            </a:solidFill>
            <a:ln w="19046" cap="flat">
              <a:solidFill>
                <a:srgbClr val="FFFFFF"/>
              </a:solidFill>
              <a:prstDash val="solid"/>
              <a:miter/>
            </a:ln>
          </p:spPr>
          <p:txBody>
            <a:bodyPr vert="horz" wrap="square" lIns="229340" tIns="166475" rIns="229340" bIns="166475"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300" b="0" i="0" u="none" strike="noStrike" kern="1200" cap="none" spc="0" baseline="0">
                  <a:solidFill>
                    <a:srgbClr val="FFFFFF"/>
                  </a:solidFill>
                  <a:uFillTx/>
                  <a:latin typeface="Aptos"/>
                </a:rPr>
                <a:t>Better Digital Standards</a:t>
              </a:r>
            </a:p>
          </p:txBody>
        </p:sp>
        <p:sp>
          <p:nvSpPr>
            <p:cNvPr id="6" name="Free-form: Shape 5">
              <a:extLst>
                <a:ext uri="{FF2B5EF4-FFF2-40B4-BE49-F238E27FC236}">
                  <a16:creationId xmlns:a16="http://schemas.microsoft.com/office/drawing/2014/main" id="{47F5A46D-5BF4-7A81-2D2D-E123E9B9B9F8}"/>
                </a:ext>
              </a:extLst>
            </p:cNvPr>
            <p:cNvSpPr/>
            <p:nvPr/>
          </p:nvSpPr>
          <p:spPr>
            <a:xfrm>
              <a:off x="4623819" y="4266608"/>
              <a:ext cx="6729983" cy="1698040"/>
            </a:xfrm>
            <a:custGeom>
              <a:avLst/>
              <a:gdLst>
                <a:gd name="f0" fmla="val 10800000"/>
                <a:gd name="f1" fmla="val 5400000"/>
                <a:gd name="f2" fmla="val 180"/>
                <a:gd name="f3" fmla="val w"/>
                <a:gd name="f4" fmla="val h"/>
                <a:gd name="f5" fmla="val 0"/>
                <a:gd name="f6" fmla="val 1698041"/>
                <a:gd name="f7" fmla="val 6729984"/>
                <a:gd name="f8" fmla="val 1121686"/>
                <a:gd name="f9" fmla="val 5608298"/>
                <a:gd name="f10" fmla="val 6227786"/>
                <a:gd name="f11" fmla="val 1666071"/>
                <a:gd name="f12" fmla="val 6729982"/>
                <a:gd name="f13" fmla="val 1626634"/>
                <a:gd name="f14" fmla="val 2"/>
                <a:gd name="f15" fmla="val 502198"/>
                <a:gd name="f16" fmla="+- 0 0 -90"/>
                <a:gd name="f17" fmla="*/ f3 1 1698041"/>
                <a:gd name="f18" fmla="*/ f4 1 6729984"/>
                <a:gd name="f19" fmla="val f5"/>
                <a:gd name="f20" fmla="val f6"/>
                <a:gd name="f21" fmla="val f7"/>
                <a:gd name="f22" fmla="*/ f16 f0 1"/>
                <a:gd name="f23" fmla="+- f21 0 f19"/>
                <a:gd name="f24" fmla="+- f20 0 f19"/>
                <a:gd name="f25" fmla="*/ f22 1 f2"/>
                <a:gd name="f26" fmla="*/ f24 1 1698041"/>
                <a:gd name="f27" fmla="*/ f23 1 6729984"/>
                <a:gd name="f28" fmla="*/ 283012 f24 1"/>
                <a:gd name="f29" fmla="*/ 0 f23 1"/>
                <a:gd name="f30" fmla="*/ 1415029 f24 1"/>
                <a:gd name="f31" fmla="*/ 1698041 f24 1"/>
                <a:gd name="f32" fmla="*/ 283012 f23 1"/>
                <a:gd name="f33" fmla="*/ 6729984 f23 1"/>
                <a:gd name="f34" fmla="*/ 0 f24 1"/>
                <a:gd name="f35" fmla="+- f25 0 f1"/>
                <a:gd name="f36" fmla="*/ f28 1 1698041"/>
                <a:gd name="f37" fmla="*/ f29 1 6729984"/>
                <a:gd name="f38" fmla="*/ f30 1 1698041"/>
                <a:gd name="f39" fmla="*/ f31 1 1698041"/>
                <a:gd name="f40" fmla="*/ f32 1 6729984"/>
                <a:gd name="f41" fmla="*/ f33 1 6729984"/>
                <a:gd name="f42" fmla="*/ f34 1 1698041"/>
                <a:gd name="f43" fmla="*/ f19 1 f26"/>
                <a:gd name="f44" fmla="*/ f20 1 f26"/>
                <a:gd name="f45" fmla="*/ f19 1 f27"/>
                <a:gd name="f46" fmla="*/ f21 1 f27"/>
                <a:gd name="f47" fmla="*/ f36 1 f26"/>
                <a:gd name="f48" fmla="*/ f37 1 f27"/>
                <a:gd name="f49" fmla="*/ f38 1 f26"/>
                <a:gd name="f50" fmla="*/ f39 1 f26"/>
                <a:gd name="f51" fmla="*/ f40 1 f27"/>
                <a:gd name="f52" fmla="*/ f41 1 f27"/>
                <a:gd name="f53" fmla="*/ f42 1 f26"/>
                <a:gd name="f54" fmla="*/ f43 f17 1"/>
                <a:gd name="f55" fmla="*/ f44 f17 1"/>
                <a:gd name="f56" fmla="*/ f46 f18 1"/>
                <a:gd name="f57" fmla="*/ f45 f18 1"/>
                <a:gd name="f58" fmla="*/ f47 f17 1"/>
                <a:gd name="f59" fmla="*/ f48 f18 1"/>
                <a:gd name="f60" fmla="*/ f49 f17 1"/>
                <a:gd name="f61" fmla="*/ f50 f17 1"/>
                <a:gd name="f62" fmla="*/ f51 f18 1"/>
                <a:gd name="f63" fmla="*/ f52 f18 1"/>
                <a:gd name="f64" fmla="*/ f53 f17 1"/>
              </a:gdLst>
              <a:ahLst/>
              <a:cxnLst>
                <a:cxn ang="3cd4">
                  <a:pos x="hc" y="t"/>
                </a:cxn>
                <a:cxn ang="0">
                  <a:pos x="r" y="vc"/>
                </a:cxn>
                <a:cxn ang="cd4">
                  <a:pos x="hc" y="b"/>
                </a:cxn>
                <a:cxn ang="cd2">
                  <a:pos x="l" y="vc"/>
                </a:cxn>
                <a:cxn ang="f35">
                  <a:pos x="f58" y="f59"/>
                </a:cxn>
                <a:cxn ang="f35">
                  <a:pos x="f60" y="f59"/>
                </a:cxn>
                <a:cxn ang="f35">
                  <a:pos x="f61" y="f62"/>
                </a:cxn>
                <a:cxn ang="f35">
                  <a:pos x="f61" y="f63"/>
                </a:cxn>
                <a:cxn ang="f35">
                  <a:pos x="f61" y="f63"/>
                </a:cxn>
                <a:cxn ang="f35">
                  <a:pos x="f64" y="f63"/>
                </a:cxn>
                <a:cxn ang="f35">
                  <a:pos x="f64" y="f63"/>
                </a:cxn>
                <a:cxn ang="f35">
                  <a:pos x="f64" y="f62"/>
                </a:cxn>
                <a:cxn ang="f35">
                  <a:pos x="f58" y="f59"/>
                </a:cxn>
              </a:cxnLst>
              <a:rect l="f54" t="f57" r="f55" b="f56"/>
              <a:pathLst>
                <a:path w="1698041" h="6729984">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CCDFEF">
                <a:alpha val="90000"/>
              </a:srgbClr>
            </a:solidFill>
            <a:ln w="19046" cap="flat">
              <a:solidFill>
                <a:srgbClr val="CCDFEF">
                  <a:alpha val="90000"/>
                </a:srgbClr>
              </a:solidFill>
              <a:prstDash val="solid"/>
              <a:miter/>
            </a:ln>
          </p:spPr>
          <p:txBody>
            <a:bodyPr vert="horz" wrap="square" lIns="53336" tIns="109563" rIns="136236" bIns="109563" anchor="ctr" anchorCtr="0" compatLnSpc="1">
              <a:noAutofit/>
            </a:bodyPr>
            <a:lstStyle/>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Many older adults face barriers such as low confidence, cost, and lack of trust in digital systems Age UK (2024) </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Age UK (2024) recommends focusing on digital skills, accessible design, and community support.</a:t>
              </a:r>
            </a:p>
            <a:p>
              <a:pPr marL="114300" marR="0" lvl="1" indent="-114300" algn="l" defTabSz="622304" rtl="0" fontAlgn="auto" hangingPunct="1">
                <a:lnSpc>
                  <a:spcPct val="90000"/>
                </a:lnSpc>
                <a:spcBef>
                  <a:spcPts val="0"/>
                </a:spcBef>
                <a:spcAft>
                  <a:spcPts val="300"/>
                </a:spcAft>
                <a:buSzPct val="100000"/>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Investment is needed in training, local support programmes and user‑friendly devices to prevent older adults from being excluded (Department of Health and Social Care ,2026). </a:t>
              </a:r>
            </a:p>
          </p:txBody>
        </p:sp>
        <p:sp>
          <p:nvSpPr>
            <p:cNvPr id="7" name="Free-form: Shape 6">
              <a:extLst>
                <a:ext uri="{FF2B5EF4-FFF2-40B4-BE49-F238E27FC236}">
                  <a16:creationId xmlns:a16="http://schemas.microsoft.com/office/drawing/2014/main" id="{5DBC5466-0BE9-5911-F7FC-0C41A1CEB55D}"/>
                </a:ext>
              </a:extLst>
            </p:cNvPr>
            <p:cNvSpPr/>
            <p:nvPr/>
          </p:nvSpPr>
          <p:spPr>
            <a:xfrm>
              <a:off x="838203" y="4054358"/>
              <a:ext cx="3785615" cy="2122550"/>
            </a:xfrm>
            <a:custGeom>
              <a:avLst/>
              <a:gdLst>
                <a:gd name="f0" fmla="val 10800000"/>
                <a:gd name="f1" fmla="val 5400000"/>
                <a:gd name="f2" fmla="val 180"/>
                <a:gd name="f3" fmla="val w"/>
                <a:gd name="f4" fmla="val h"/>
                <a:gd name="f5" fmla="val 0"/>
                <a:gd name="f6" fmla="val 3785616"/>
                <a:gd name="f7" fmla="val 2122552"/>
                <a:gd name="f8" fmla="val 353766"/>
                <a:gd name="f9" fmla="val 158386"/>
                <a:gd name="f10" fmla="val 3431850"/>
                <a:gd name="f11" fmla="val 3627230"/>
                <a:gd name="f12" fmla="val 1768786"/>
                <a:gd name="f13" fmla="val 1964166"/>
                <a:gd name="f14" fmla="+- 0 0 -90"/>
                <a:gd name="f15" fmla="*/ f3 1 3785616"/>
                <a:gd name="f16" fmla="*/ f4 1 2122552"/>
                <a:gd name="f17" fmla="val f5"/>
                <a:gd name="f18" fmla="val f6"/>
                <a:gd name="f19" fmla="val f7"/>
                <a:gd name="f20" fmla="*/ f14 f0 1"/>
                <a:gd name="f21" fmla="+- f19 0 f17"/>
                <a:gd name="f22" fmla="+- f18 0 f17"/>
                <a:gd name="f23" fmla="*/ f20 1 f2"/>
                <a:gd name="f24" fmla="*/ f22 1 3785616"/>
                <a:gd name="f25" fmla="*/ f21 1 2122552"/>
                <a:gd name="f26" fmla="*/ 0 f22 1"/>
                <a:gd name="f27" fmla="*/ 353766 f21 1"/>
                <a:gd name="f28" fmla="*/ 353766 f22 1"/>
                <a:gd name="f29" fmla="*/ 0 f21 1"/>
                <a:gd name="f30" fmla="*/ 3431850 f22 1"/>
                <a:gd name="f31" fmla="*/ 3785616 f22 1"/>
                <a:gd name="f32" fmla="*/ 1768786 f21 1"/>
                <a:gd name="f33" fmla="*/ 2122552 f21 1"/>
                <a:gd name="f34" fmla="+- f23 0 f1"/>
                <a:gd name="f35" fmla="*/ f26 1 3785616"/>
                <a:gd name="f36" fmla="*/ f27 1 2122552"/>
                <a:gd name="f37" fmla="*/ f28 1 3785616"/>
                <a:gd name="f38" fmla="*/ f29 1 2122552"/>
                <a:gd name="f39" fmla="*/ f30 1 3785616"/>
                <a:gd name="f40" fmla="*/ f31 1 3785616"/>
                <a:gd name="f41" fmla="*/ f32 1 2122552"/>
                <a:gd name="f42" fmla="*/ f33 1 212255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3785616" h="212255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F9ED5"/>
            </a:solidFill>
            <a:ln w="19046" cap="flat">
              <a:solidFill>
                <a:srgbClr val="FFFFFF"/>
              </a:solidFill>
              <a:prstDash val="solid"/>
              <a:miter/>
            </a:ln>
          </p:spPr>
          <p:txBody>
            <a:bodyPr vert="horz" wrap="square" lIns="229340" tIns="166475" rIns="229340" bIns="166475"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300" b="0" i="0" u="none" strike="noStrike" kern="1200" cap="none" spc="0" baseline="0">
                  <a:solidFill>
                    <a:srgbClr val="FFFFFF"/>
                  </a:solidFill>
                  <a:uFillTx/>
                  <a:latin typeface="Aptos"/>
                </a:rPr>
                <a:t>Addressing Digital Inequalities for Older Adults</a:t>
              </a:r>
            </a:p>
          </p:txBody>
        </p:sp>
      </p:grpSp>
      <p:pic>
        <p:nvPicPr>
          <p:cNvPr id="33" name="Audio 32">
            <a:hlinkClick r:id="" action="ppaction://media"/>
            <a:extLst>
              <a:ext uri="{FF2B5EF4-FFF2-40B4-BE49-F238E27FC236}">
                <a16:creationId xmlns:a16="http://schemas.microsoft.com/office/drawing/2014/main" id="{D252E667-D012-3A82-A955-E89388F293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6037"/>
    </mc:Choice>
    <mc:Fallback xmlns="">
      <p:transition spd="slow" advTm="56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9B55-115E-C436-ECDF-95419A01F2C5}"/>
              </a:ext>
            </a:extLst>
          </p:cNvPr>
          <p:cNvSpPr txBox="1">
            <a:spLocks noGrp="1"/>
          </p:cNvSpPr>
          <p:nvPr>
            <p:ph type="title"/>
          </p:nvPr>
        </p:nvSpPr>
        <p:spPr/>
        <p:txBody>
          <a:bodyPr/>
          <a:lstStyle/>
          <a:p>
            <a:pPr lvl="0"/>
            <a:r>
              <a:rPr lang="en-GB"/>
              <a:t> </a:t>
            </a:r>
          </a:p>
        </p:txBody>
      </p:sp>
      <p:grpSp>
        <p:nvGrpSpPr>
          <p:cNvPr id="3" name="Content Placeholder 3">
            <a:extLst>
              <a:ext uri="{FF2B5EF4-FFF2-40B4-BE49-F238E27FC236}">
                <a16:creationId xmlns:a16="http://schemas.microsoft.com/office/drawing/2014/main" id="{39AE8173-5273-E0D2-C326-2357F94A5B1A}"/>
              </a:ext>
            </a:extLst>
          </p:cNvPr>
          <p:cNvGrpSpPr/>
          <p:nvPr/>
        </p:nvGrpSpPr>
        <p:grpSpPr>
          <a:xfrm>
            <a:off x="839483" y="1825627"/>
            <a:ext cx="10513030" cy="4351336"/>
            <a:chOff x="839483" y="1825627"/>
            <a:chExt cx="10513030" cy="4351336"/>
          </a:xfrm>
        </p:grpSpPr>
        <p:sp>
          <p:nvSpPr>
            <p:cNvPr id="4" name="Free-form: Shape 3">
              <a:extLst>
                <a:ext uri="{FF2B5EF4-FFF2-40B4-BE49-F238E27FC236}">
                  <a16:creationId xmlns:a16="http://schemas.microsoft.com/office/drawing/2014/main" id="{2863FD7B-0CC8-1CDB-236C-9047CEB554AA}"/>
                </a:ext>
              </a:extLst>
            </p:cNvPr>
            <p:cNvSpPr/>
            <p:nvPr/>
          </p:nvSpPr>
          <p:spPr>
            <a:xfrm>
              <a:off x="839483" y="1825627"/>
              <a:ext cx="3337468" cy="4351336"/>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val f5"/>
                <a:gd name="f13" fmla="val f6"/>
                <a:gd name="f14" fmla="*/ f9 f0 1"/>
                <a:gd name="f15" fmla="+- f13 0 f12"/>
                <a:gd name="f16" fmla="*/ f14 1 f2"/>
                <a:gd name="f17" fmla="*/ f15 1 10000"/>
                <a:gd name="f18" fmla="*/ 0 f15 1"/>
                <a:gd name="f19" fmla="*/ 10000 f15 1"/>
                <a:gd name="f20" fmla="*/ 8000 f15 1"/>
                <a:gd name="f21" fmla="*/ 2000 f15 1"/>
                <a:gd name="f22" fmla="+- f16 0 f1"/>
                <a:gd name="f23" fmla="*/ f18 1 10000"/>
                <a:gd name="f24" fmla="*/ f19 1 10000"/>
                <a:gd name="f25" fmla="*/ f20 1 10000"/>
                <a:gd name="f26" fmla="*/ f21 1 10000"/>
                <a:gd name="f27" fmla="*/ f12 1 f17"/>
                <a:gd name="f28" fmla="*/ f13 1 f17"/>
                <a:gd name="f29" fmla="*/ f23 1 f17"/>
                <a:gd name="f30" fmla="*/ f24 1 f17"/>
                <a:gd name="f31" fmla="*/ f25 1 f17"/>
                <a:gd name="f32" fmla="*/ f26 1 f17"/>
                <a:gd name="f33" fmla="*/ f27 f10 1"/>
                <a:gd name="f34" fmla="*/ f28 f10 1"/>
                <a:gd name="f35" fmla="*/ f28 f11 1"/>
                <a:gd name="f36" fmla="*/ f27 f11 1"/>
                <a:gd name="f37" fmla="*/ f29 f10 1"/>
                <a:gd name="f38" fmla="*/ f29 f11 1"/>
                <a:gd name="f39" fmla="*/ f30 f10 1"/>
                <a:gd name="f40" fmla="*/ f31 f10 1"/>
                <a:gd name="f41" fmla="*/ f30 f11 1"/>
                <a:gd name="f42" fmla="*/ f32 f10 1"/>
              </a:gdLst>
              <a:ahLst/>
              <a:cxnLst>
                <a:cxn ang="3cd4">
                  <a:pos x="hc" y="t"/>
                </a:cxn>
                <a:cxn ang="0">
                  <a:pos x="r" y="vc"/>
                </a:cxn>
                <a:cxn ang="cd4">
                  <a:pos x="hc" y="b"/>
                </a:cxn>
                <a:cxn ang="cd2">
                  <a:pos x="l" y="vc"/>
                </a:cxn>
                <a:cxn ang="f22">
                  <a:pos x="f37" y="f38"/>
                </a:cxn>
                <a:cxn ang="f22">
                  <a:pos x="f39" y="f38"/>
                </a:cxn>
                <a:cxn ang="f22">
                  <a:pos x="f40" y="f41"/>
                </a:cxn>
                <a:cxn ang="f22">
                  <a:pos x="f42" y="f41"/>
                </a:cxn>
                <a:cxn ang="f22">
                  <a:pos x="f37" y="f38"/>
                </a:cxn>
              </a:cxnLst>
              <a:rect l="f33" t="f36" r="f34" b="f35"/>
              <a:pathLst>
                <a:path w="10000" h="10000">
                  <a:moveTo>
                    <a:pt x="f5" y="f6"/>
                  </a:moveTo>
                  <a:lnTo>
                    <a:pt x="f5" y="f5"/>
                  </a:lnTo>
                  <a:lnTo>
                    <a:pt x="f6" y="f7"/>
                  </a:lnTo>
                  <a:lnTo>
                    <a:pt x="f6" y="f8"/>
                  </a:lnTo>
                  <a:lnTo>
                    <a:pt x="f5" y="f6"/>
                  </a:lnTo>
                  <a:close/>
                </a:path>
              </a:pathLst>
            </a:custGeom>
            <a:solidFill>
              <a:srgbClr val="196B24"/>
            </a:solidFill>
            <a:ln w="19046" cap="flat">
              <a:solidFill>
                <a:srgbClr val="FFFFFF"/>
              </a:solidFill>
              <a:prstDash val="solid"/>
              <a:miter/>
            </a:ln>
          </p:spPr>
          <p:txBody>
            <a:bodyPr vert="horz" wrap="square" lIns="114300" tIns="870271" rIns="114080" bIns="870271"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Improving support for older adults living independently requires addressing key gaps such as digital exclusion, uneven access to care technology and limited preventative support (Age UK,2024).</a:t>
              </a:r>
            </a:p>
          </p:txBody>
        </p:sp>
        <p:sp>
          <p:nvSpPr>
            <p:cNvPr id="5" name="Free-form: Shape 4">
              <a:extLst>
                <a:ext uri="{FF2B5EF4-FFF2-40B4-BE49-F238E27FC236}">
                  <a16:creationId xmlns:a16="http://schemas.microsoft.com/office/drawing/2014/main" id="{F9D8F890-108B-E268-4A39-EEB908DA8F35}"/>
                </a:ext>
              </a:extLst>
            </p:cNvPr>
            <p:cNvSpPr/>
            <p:nvPr/>
          </p:nvSpPr>
          <p:spPr>
            <a:xfrm>
              <a:off x="4427259" y="1825627"/>
              <a:ext cx="3337468" cy="4351336"/>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val f5"/>
                <a:gd name="f13" fmla="val f6"/>
                <a:gd name="f14" fmla="*/ f9 f0 1"/>
                <a:gd name="f15" fmla="+- f13 0 f12"/>
                <a:gd name="f16" fmla="*/ f14 1 f2"/>
                <a:gd name="f17" fmla="*/ f15 1 10000"/>
                <a:gd name="f18" fmla="*/ 0 f15 1"/>
                <a:gd name="f19" fmla="*/ 10000 f15 1"/>
                <a:gd name="f20" fmla="*/ 8000 f15 1"/>
                <a:gd name="f21" fmla="*/ 2000 f15 1"/>
                <a:gd name="f22" fmla="+- f16 0 f1"/>
                <a:gd name="f23" fmla="*/ f18 1 10000"/>
                <a:gd name="f24" fmla="*/ f19 1 10000"/>
                <a:gd name="f25" fmla="*/ f20 1 10000"/>
                <a:gd name="f26" fmla="*/ f21 1 10000"/>
                <a:gd name="f27" fmla="*/ f12 1 f17"/>
                <a:gd name="f28" fmla="*/ f13 1 f17"/>
                <a:gd name="f29" fmla="*/ f23 1 f17"/>
                <a:gd name="f30" fmla="*/ f24 1 f17"/>
                <a:gd name="f31" fmla="*/ f25 1 f17"/>
                <a:gd name="f32" fmla="*/ f26 1 f17"/>
                <a:gd name="f33" fmla="*/ f27 f10 1"/>
                <a:gd name="f34" fmla="*/ f28 f10 1"/>
                <a:gd name="f35" fmla="*/ f28 f11 1"/>
                <a:gd name="f36" fmla="*/ f27 f11 1"/>
                <a:gd name="f37" fmla="*/ f29 f10 1"/>
                <a:gd name="f38" fmla="*/ f29 f11 1"/>
                <a:gd name="f39" fmla="*/ f30 f10 1"/>
                <a:gd name="f40" fmla="*/ f31 f10 1"/>
                <a:gd name="f41" fmla="*/ f30 f11 1"/>
                <a:gd name="f42" fmla="*/ f32 f10 1"/>
              </a:gdLst>
              <a:ahLst/>
              <a:cxnLst>
                <a:cxn ang="3cd4">
                  <a:pos x="hc" y="t"/>
                </a:cxn>
                <a:cxn ang="0">
                  <a:pos x="r" y="vc"/>
                </a:cxn>
                <a:cxn ang="cd4">
                  <a:pos x="hc" y="b"/>
                </a:cxn>
                <a:cxn ang="cd2">
                  <a:pos x="l" y="vc"/>
                </a:cxn>
                <a:cxn ang="f22">
                  <a:pos x="f37" y="f38"/>
                </a:cxn>
                <a:cxn ang="f22">
                  <a:pos x="f39" y="f38"/>
                </a:cxn>
                <a:cxn ang="f22">
                  <a:pos x="f40" y="f41"/>
                </a:cxn>
                <a:cxn ang="f22">
                  <a:pos x="f42" y="f41"/>
                </a:cxn>
                <a:cxn ang="f22">
                  <a:pos x="f37" y="f38"/>
                </a:cxn>
              </a:cxnLst>
              <a:rect l="f33" t="f36" r="f34" b="f35"/>
              <a:pathLst>
                <a:path w="10000" h="10000">
                  <a:moveTo>
                    <a:pt x="f5" y="f6"/>
                  </a:moveTo>
                  <a:lnTo>
                    <a:pt x="f5" y="f5"/>
                  </a:lnTo>
                  <a:lnTo>
                    <a:pt x="f6" y="f7"/>
                  </a:lnTo>
                  <a:lnTo>
                    <a:pt x="f6" y="f8"/>
                  </a:lnTo>
                  <a:lnTo>
                    <a:pt x="f5" y="f6"/>
                  </a:lnTo>
                  <a:close/>
                </a:path>
              </a:pathLst>
            </a:custGeom>
            <a:solidFill>
              <a:srgbClr val="179D76"/>
            </a:solidFill>
            <a:ln w="19046" cap="flat">
              <a:solidFill>
                <a:srgbClr val="FFFFFF"/>
              </a:solidFill>
              <a:prstDash val="solid"/>
              <a:miter/>
            </a:ln>
          </p:spPr>
          <p:txBody>
            <a:bodyPr vert="horz" wrap="square" lIns="114300" tIns="870271" rIns="114080" bIns="870271"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Practical improvements such as digital skills training, ethical and user‑friendly monitoring tools and better information sharing  can make care safer and more responsive (Wale,2023). </a:t>
              </a:r>
            </a:p>
          </p:txBody>
        </p:sp>
        <p:sp>
          <p:nvSpPr>
            <p:cNvPr id="6" name="Free-form: Shape 5">
              <a:extLst>
                <a:ext uri="{FF2B5EF4-FFF2-40B4-BE49-F238E27FC236}">
                  <a16:creationId xmlns:a16="http://schemas.microsoft.com/office/drawing/2014/main" id="{B703DE94-C53A-04C9-E67C-DE9B4A9C0772}"/>
                </a:ext>
              </a:extLst>
            </p:cNvPr>
            <p:cNvSpPr/>
            <p:nvPr/>
          </p:nvSpPr>
          <p:spPr>
            <a:xfrm>
              <a:off x="8015045" y="1825627"/>
              <a:ext cx="3337468" cy="4351336"/>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val f5"/>
                <a:gd name="f13" fmla="val f6"/>
                <a:gd name="f14" fmla="*/ f9 f0 1"/>
                <a:gd name="f15" fmla="+- f13 0 f12"/>
                <a:gd name="f16" fmla="*/ f14 1 f2"/>
                <a:gd name="f17" fmla="*/ f15 1 10000"/>
                <a:gd name="f18" fmla="*/ 0 f15 1"/>
                <a:gd name="f19" fmla="*/ 10000 f15 1"/>
                <a:gd name="f20" fmla="*/ 8000 f15 1"/>
                <a:gd name="f21" fmla="*/ 2000 f15 1"/>
                <a:gd name="f22" fmla="+- f16 0 f1"/>
                <a:gd name="f23" fmla="*/ f18 1 10000"/>
                <a:gd name="f24" fmla="*/ f19 1 10000"/>
                <a:gd name="f25" fmla="*/ f20 1 10000"/>
                <a:gd name="f26" fmla="*/ f21 1 10000"/>
                <a:gd name="f27" fmla="*/ f12 1 f17"/>
                <a:gd name="f28" fmla="*/ f13 1 f17"/>
                <a:gd name="f29" fmla="*/ f23 1 f17"/>
                <a:gd name="f30" fmla="*/ f24 1 f17"/>
                <a:gd name="f31" fmla="*/ f25 1 f17"/>
                <a:gd name="f32" fmla="*/ f26 1 f17"/>
                <a:gd name="f33" fmla="*/ f27 f10 1"/>
                <a:gd name="f34" fmla="*/ f28 f10 1"/>
                <a:gd name="f35" fmla="*/ f28 f11 1"/>
                <a:gd name="f36" fmla="*/ f27 f11 1"/>
                <a:gd name="f37" fmla="*/ f29 f10 1"/>
                <a:gd name="f38" fmla="*/ f29 f11 1"/>
                <a:gd name="f39" fmla="*/ f30 f10 1"/>
                <a:gd name="f40" fmla="*/ f31 f10 1"/>
                <a:gd name="f41" fmla="*/ f30 f11 1"/>
                <a:gd name="f42" fmla="*/ f32 f10 1"/>
              </a:gdLst>
              <a:ahLst/>
              <a:cxnLst>
                <a:cxn ang="3cd4">
                  <a:pos x="hc" y="t"/>
                </a:cxn>
                <a:cxn ang="0">
                  <a:pos x="r" y="vc"/>
                </a:cxn>
                <a:cxn ang="cd4">
                  <a:pos x="hc" y="b"/>
                </a:cxn>
                <a:cxn ang="cd2">
                  <a:pos x="l" y="vc"/>
                </a:cxn>
                <a:cxn ang="f22">
                  <a:pos x="f37" y="f38"/>
                </a:cxn>
                <a:cxn ang="f22">
                  <a:pos x="f39" y="f38"/>
                </a:cxn>
                <a:cxn ang="f22">
                  <a:pos x="f40" y="f41"/>
                </a:cxn>
                <a:cxn ang="f22">
                  <a:pos x="f42" y="f41"/>
                </a:cxn>
                <a:cxn ang="f22">
                  <a:pos x="f37" y="f38"/>
                </a:cxn>
              </a:cxnLst>
              <a:rect l="f33" t="f36" r="f34" b="f35"/>
              <a:pathLst>
                <a:path w="10000" h="10000">
                  <a:moveTo>
                    <a:pt x="f5" y="f6"/>
                  </a:moveTo>
                  <a:lnTo>
                    <a:pt x="f5" y="f5"/>
                  </a:lnTo>
                  <a:lnTo>
                    <a:pt x="f6" y="f7"/>
                  </a:lnTo>
                  <a:lnTo>
                    <a:pt x="f6" y="f8"/>
                  </a:lnTo>
                  <a:lnTo>
                    <a:pt x="f5" y="f6"/>
                  </a:lnTo>
                  <a:close/>
                </a:path>
              </a:pathLst>
            </a:custGeom>
            <a:solidFill>
              <a:srgbClr val="0F9ED5"/>
            </a:solidFill>
            <a:ln w="19046" cap="flat">
              <a:solidFill>
                <a:srgbClr val="FFFFFF"/>
              </a:solidFill>
              <a:prstDash val="solid"/>
              <a:miter/>
            </a:ln>
          </p:spPr>
          <p:txBody>
            <a:bodyPr vert="horz" wrap="square" lIns="114300" tIns="870271" rIns="114080" bIns="870271"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By aligning person‑centred practice with stronger policy, funding and digital inclusion measures, services can provide safety, independence and wellbeing for older adults in an increasingly digital care system (Department of Health and Social Care, 2023).</a:t>
              </a:r>
            </a:p>
          </p:txBody>
        </p:sp>
      </p:grpSp>
      <p:sp>
        <p:nvSpPr>
          <p:cNvPr id="7" name="TextBox 4">
            <a:extLst>
              <a:ext uri="{FF2B5EF4-FFF2-40B4-BE49-F238E27FC236}">
                <a16:creationId xmlns:a16="http://schemas.microsoft.com/office/drawing/2014/main" id="{1DBBD3D0-4FB4-1B62-8D07-9432DA8AB162}"/>
              </a:ext>
            </a:extLst>
          </p:cNvPr>
          <p:cNvSpPr txBox="1"/>
          <p:nvPr/>
        </p:nvSpPr>
        <p:spPr>
          <a:xfrm>
            <a:off x="838203" y="365129"/>
            <a:ext cx="9759848"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0E2841"/>
                </a:solidFill>
                <a:uFillTx/>
                <a:latin typeface="Aptos"/>
              </a:rPr>
              <a:t>Conclusion</a:t>
            </a:r>
            <a:r>
              <a:rPr lang="en-GB" sz="1800" b="0" i="0" u="none" strike="noStrike" kern="1200" cap="none" spc="0" baseline="0">
                <a:solidFill>
                  <a:srgbClr val="000000"/>
                </a:solidFill>
                <a:uFillTx/>
                <a:latin typeface="Aptos"/>
              </a:rPr>
              <a:t> </a:t>
            </a:r>
          </a:p>
        </p:txBody>
      </p:sp>
      <p:pic>
        <p:nvPicPr>
          <p:cNvPr id="34" name="Audio 33">
            <a:hlinkClick r:id="" action="ppaction://media"/>
            <a:extLst>
              <a:ext uri="{FF2B5EF4-FFF2-40B4-BE49-F238E27FC236}">
                <a16:creationId xmlns:a16="http://schemas.microsoft.com/office/drawing/2014/main" id="{FDCB1D67-CB18-30F8-B979-09095F598A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5328"/>
    </mc:Choice>
    <mc:Fallback xmlns="">
      <p:transition spd="slow" advTm="35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826A-F596-7D05-166A-A3AD542078FB}"/>
              </a:ext>
            </a:extLst>
          </p:cNvPr>
          <p:cNvSpPr txBox="1">
            <a:spLocks noGrp="1"/>
          </p:cNvSpPr>
          <p:nvPr>
            <p:ph type="title"/>
          </p:nvPr>
        </p:nvSpPr>
        <p:spPr/>
        <p:txBody>
          <a:bodyPr/>
          <a:lstStyle/>
          <a:p>
            <a:pPr lvl="0"/>
            <a:r>
              <a:rPr lang="en-GB" dirty="0"/>
              <a:t> </a:t>
            </a:r>
          </a:p>
        </p:txBody>
      </p:sp>
      <p:sp>
        <p:nvSpPr>
          <p:cNvPr id="4" name="TextBox 3">
            <a:extLst>
              <a:ext uri="{FF2B5EF4-FFF2-40B4-BE49-F238E27FC236}">
                <a16:creationId xmlns:a16="http://schemas.microsoft.com/office/drawing/2014/main" id="{D2E83338-DEAC-966A-A936-2E044AC82C12}"/>
              </a:ext>
            </a:extLst>
          </p:cNvPr>
          <p:cNvSpPr txBox="1"/>
          <p:nvPr/>
        </p:nvSpPr>
        <p:spPr>
          <a:xfrm>
            <a:off x="137163" y="180463"/>
            <a:ext cx="2758437" cy="369332"/>
          </a:xfrm>
          <a:prstGeom prst="rect">
            <a:avLst/>
          </a:prstGeom>
          <a:noFill/>
        </p:spPr>
        <p:txBody>
          <a:bodyPr wrap="square" rtlCol="0">
            <a:spAutoFit/>
          </a:bodyPr>
          <a:lstStyle/>
          <a:p>
            <a:r>
              <a:rPr lang="en-GB" dirty="0"/>
              <a:t>REFERENCES </a:t>
            </a:r>
          </a:p>
        </p:txBody>
      </p:sp>
      <p:sp>
        <p:nvSpPr>
          <p:cNvPr id="6" name="Content Placeholder 5">
            <a:extLst>
              <a:ext uri="{FF2B5EF4-FFF2-40B4-BE49-F238E27FC236}">
                <a16:creationId xmlns:a16="http://schemas.microsoft.com/office/drawing/2014/main" id="{CD910F63-0B08-6C5D-F895-9F34A95BF88C}"/>
              </a:ext>
            </a:extLst>
          </p:cNvPr>
          <p:cNvSpPr>
            <a:spLocks noGrp="1"/>
          </p:cNvSpPr>
          <p:nvPr>
            <p:ph idx="1"/>
          </p:nvPr>
        </p:nvSpPr>
        <p:spPr>
          <a:xfrm>
            <a:off x="274320" y="734461"/>
            <a:ext cx="11643360" cy="5986379"/>
          </a:xfrm>
        </p:spPr>
        <p:txBody>
          <a:bodyPr>
            <a:normAutofit fontScale="32500" lnSpcReduction="20000"/>
          </a:bodyPr>
          <a:lstStyle/>
          <a:p>
            <a:pPr marL="0" indent="0">
              <a:buNone/>
            </a:pPr>
            <a:r>
              <a:rPr lang="en-GB" sz="3000" dirty="0"/>
              <a:t> </a:t>
            </a:r>
          </a:p>
          <a:p>
            <a:r>
              <a:rPr lang="en-GB" sz="3400" dirty="0"/>
              <a:t>Age in Place (2025) Home automation for aging in place. Available at: https://ageinplace.com/at-home/home-automation-for-aging-in-place  (Accessed: 5 March 2026). </a:t>
            </a:r>
          </a:p>
          <a:p>
            <a:r>
              <a:rPr lang="en-GB" sz="3400" dirty="0"/>
              <a:t>Age UK (2018) Evidence briefing for commissioners: day centres for older people. Available at: </a:t>
            </a:r>
            <a:r>
              <a:rPr lang="en-GB" sz="3400" u="sng" dirty="0">
                <a:hlinkClick r:id="rId2"/>
              </a:rPr>
              <a:t>https://www.ageuk.org.uk/bp-assets/globalassets/gwyneddamon/keep-well-keep-warm/day_centres_for_op--evidence_briefing__for_commissioners.pdf</a:t>
            </a:r>
            <a:r>
              <a:rPr lang="en-GB" sz="3400" dirty="0"/>
              <a:t> (Accessed: 2 March 2026).</a:t>
            </a:r>
          </a:p>
          <a:p>
            <a:r>
              <a:rPr lang="en-GB" sz="3400" dirty="0"/>
              <a:t>Age UK (2019). Telecare services: Using Technology for Independence. Available at: </a:t>
            </a:r>
            <a:r>
              <a:rPr lang="en-GB" sz="3400" u="sng" dirty="0">
                <a:hlinkClick r:id="rId3"/>
              </a:rPr>
              <a:t>https://www.ageuk.org.uk/information-advice/care/housing-options/adapting-home/telecare/</a:t>
            </a:r>
            <a:r>
              <a:rPr lang="en-GB" sz="3400" dirty="0"/>
              <a:t> (</a:t>
            </a:r>
            <a:r>
              <a:rPr lang="en-GB" sz="3400" dirty="0" err="1"/>
              <a:t>Acessed</a:t>
            </a:r>
            <a:r>
              <a:rPr lang="en-GB" sz="3400" dirty="0"/>
              <a:t>: 24</a:t>
            </a:r>
            <a:r>
              <a:rPr lang="en-GB" sz="3400" baseline="30000" dirty="0"/>
              <a:t>th</a:t>
            </a:r>
            <a:r>
              <a:rPr lang="en-GB" sz="3400" dirty="0"/>
              <a:t> Febr</a:t>
            </a:r>
          </a:p>
          <a:p>
            <a:r>
              <a:rPr lang="en-GB" sz="3400" dirty="0"/>
              <a:t>Age UK (n.d.) Making your home comfortable. Available at: https://www.ageuk.org.uk/information-advice/care/housing-options/adapting-home/making-home-comfortable/ (Accessed: 25 February 2026). </a:t>
            </a:r>
          </a:p>
          <a:p>
            <a:r>
              <a:rPr lang="en-GB" sz="3400" dirty="0"/>
              <a:t>Age UK (n.d.-e) Help finding and arranging social care for the elderly. Available at: https://www.ageuk.org.uk/information-advice/care-and-support/finding-and-arranging-social-care/ (ageuk.org.uk in Bing) (Accessed: 3 March 2026). </a:t>
            </a:r>
          </a:p>
          <a:p>
            <a:r>
              <a:rPr lang="en-GB" sz="3400" dirty="0"/>
              <a:t>Age UK. (2025). Available at: https://www.ageuk.org.uk/information-advice/health-wellbeing/mind-body/staying-sharp/looking-after-your-thinking-skills [Accessed 26 Feb. 2026].</a:t>
            </a:r>
          </a:p>
          <a:p>
            <a:r>
              <a:rPr lang="en-GB" sz="3400" dirty="0"/>
              <a:t>Age UK. (2025). Available at: </a:t>
            </a:r>
            <a:r>
              <a:rPr lang="en-GB" sz="3400" u="sng" dirty="0">
                <a:hlinkClick r:id="rId4"/>
              </a:rPr>
              <a:t>https://www.ageuk.org.uk/latest-press/articles/age-uk-warns-22.4-million-digitally-excluded-older-people-are-at-risk-of-being-left-behind-in-an-increasingly-digital-world</a:t>
            </a:r>
            <a:r>
              <a:rPr lang="en-GB" sz="3400" dirty="0"/>
              <a:t>. </a:t>
            </a:r>
          </a:p>
          <a:p>
            <a:r>
              <a:rPr lang="en-GB" sz="3400" dirty="0"/>
              <a:t>Al‑Haddad, S.A.R. (2022). ‘AI‑Based Fall Prevention and Monitoring Systems for Aged Adults in Residential Care Facilities’, Proceedings of the 2022 International Conference on Computing and Information Technology. Available at: </a:t>
            </a:r>
            <a:r>
              <a:rPr lang="en-GB" sz="3400" u="sng" dirty="0">
                <a:hlinkClick r:id="rId5"/>
              </a:rPr>
              <a:t>https://dl.acm.org/doi/fullHtml/10.1145/3517428.3544830</a:t>
            </a:r>
            <a:r>
              <a:rPr lang="en-GB" sz="3400" dirty="0"/>
              <a:t> (Accessed: 6 March 2026).</a:t>
            </a:r>
          </a:p>
          <a:p>
            <a:r>
              <a:rPr lang="en-GB" sz="3400" dirty="0"/>
              <a:t> Barton, C., Sturge, G. and Harker, R. (2024). The UK’s changing population. House of Commons Library. Available at: </a:t>
            </a:r>
            <a:r>
              <a:rPr lang="en-GB" sz="3400" u="sng" dirty="0">
                <a:hlinkClick r:id="rId6"/>
              </a:rPr>
              <a:t>https://commonslibrary.parliament.uk/the-uks-changing-population/</a:t>
            </a:r>
            <a:r>
              <a:rPr lang="en-GB" sz="3400" dirty="0"/>
              <a:t>.</a:t>
            </a:r>
          </a:p>
          <a:p>
            <a:r>
              <a:rPr lang="en-GB" sz="3400" dirty="0"/>
              <a:t>Bauer, A., Boaz, A., Breuer, E., </a:t>
            </a:r>
            <a:r>
              <a:rPr lang="en-GB" sz="3400" dirty="0" err="1"/>
              <a:t>Hoomans</a:t>
            </a:r>
            <a:r>
              <a:rPr lang="en-GB" sz="3400" dirty="0"/>
              <a:t>, T., Jasim, S., Knapp, M., Camus, J.M. and Malley, J. (2024). Implementing National Care Guidelines in Local Authorities in England and Wales: a theory-of-change. BMC Health Services Research, [online] 24(1). </a:t>
            </a:r>
            <a:r>
              <a:rPr lang="en-GB" sz="3400" dirty="0" err="1"/>
              <a:t>doi:https</a:t>
            </a:r>
            <a:r>
              <a:rPr lang="en-GB" sz="3400" dirty="0"/>
              <a:t>://doi.org/10.1186/s12913-024-11707-4. </a:t>
            </a:r>
          </a:p>
          <a:p>
            <a:r>
              <a:rPr lang="en-GB" sz="3400" dirty="0"/>
              <a:t>Care Act 2014. HM </a:t>
            </a:r>
            <a:r>
              <a:rPr lang="en-GB" sz="3400" dirty="0" err="1"/>
              <a:t>goverment</a:t>
            </a:r>
            <a:r>
              <a:rPr lang="en-GB" sz="3400" dirty="0"/>
              <a:t> Available at: https://www.legislation.gov.uk/ukpga/2014/23/ </a:t>
            </a:r>
          </a:p>
          <a:p>
            <a:r>
              <a:rPr lang="en-GB" sz="3400" dirty="0"/>
              <a:t>Care Learning. (2024). 1.1. Compare And Contrast Theories Of Ageing - Care </a:t>
            </a:r>
            <a:r>
              <a:rPr lang="en-GB" sz="3400" dirty="0" err="1"/>
              <a:t>Learning.Available</a:t>
            </a:r>
            <a:r>
              <a:rPr lang="en-GB" sz="3400" dirty="0"/>
              <a:t> at: </a:t>
            </a:r>
            <a:r>
              <a:rPr lang="en-GB" sz="3400" u="sng" dirty="0">
                <a:hlinkClick r:id="rId7"/>
              </a:rPr>
              <a:t>https://carelearning.org.uk/qualifications/level-3-extended-hsc/hsc-dmo10/1-1-compare-and-contrast-theories-of-ageing/</a:t>
            </a:r>
            <a:endParaRPr lang="en-GB" sz="3400" dirty="0"/>
          </a:p>
          <a:p>
            <a:r>
              <a:rPr lang="en-GB" sz="3400" dirty="0"/>
              <a:t>Care Quality Commission (2023) The state of health care and adult social care in England 2022/23. Available at: https://www.cqc.org.uk/publications (cqc.org.uk in Bing) (Accessed: 3 March 2026). </a:t>
            </a:r>
          </a:p>
          <a:p>
            <a:r>
              <a:rPr lang="en-GB" sz="3400" dirty="0"/>
              <a:t>Centre for Ageing Better. (2018). The digital age: New approaches to supporting people in later life get online. [online] Available at: </a:t>
            </a:r>
            <a:r>
              <a:rPr lang="en-GB" sz="3400" u="sng" dirty="0">
                <a:hlinkClick r:id="rId8"/>
              </a:rPr>
              <a:t>https://ageing-better.org.uk/resources/digital-age</a:t>
            </a:r>
            <a:r>
              <a:rPr lang="en-GB" sz="3400" dirty="0"/>
              <a:t>.</a:t>
            </a:r>
          </a:p>
          <a:p>
            <a:r>
              <a:rPr lang="en-GB" sz="3400" dirty="0"/>
              <a:t>Centre for Ageing Better. (2023). Cultivating resilience: community gardening can benefit all ages. [online] Available at: </a:t>
            </a:r>
            <a:r>
              <a:rPr lang="en-GB" sz="3400" u="sng" dirty="0">
                <a:hlinkClick r:id="rId9"/>
              </a:rPr>
              <a:t>https://ageing-better.org.uk/blogs/cultivating-resilience-community-gardening-can-benefit-all-ages</a:t>
            </a:r>
            <a:r>
              <a:rPr lang="en-GB" sz="3400" dirty="0"/>
              <a:t>.</a:t>
            </a:r>
          </a:p>
          <a:p>
            <a:r>
              <a:rPr lang="en-GB" sz="3400" dirty="0"/>
              <a:t>Centre for Ageing Better. (2025). How to ensure that transport is age-friendly. [online] Available at: </a:t>
            </a:r>
            <a:r>
              <a:rPr lang="en-GB" sz="3400" u="sng" dirty="0">
                <a:hlinkClick r:id="rId10"/>
              </a:rPr>
              <a:t>https://ageing-better.org.uk/blogs/how-ensure-transport-age-friendly</a:t>
            </a:r>
            <a:r>
              <a:rPr lang="en-GB" sz="3400" dirty="0"/>
              <a:t>. </a:t>
            </a:r>
          </a:p>
          <a:p>
            <a:r>
              <a:rPr lang="en-GB" sz="3400" dirty="0"/>
              <a:t>Choi, Y.K., </a:t>
            </a:r>
            <a:r>
              <a:rPr lang="en-GB" sz="3400" dirty="0" err="1"/>
              <a:t>Osal</a:t>
            </a:r>
            <a:r>
              <a:rPr lang="en-GB" sz="3400" dirty="0"/>
              <a:t>, R., Long, A., Hu, H. and Handler, S. (2025) ‘Fall detection and prevention technologies for older adults: A scoping review’, Innovation in Aging, 9(Supplement_2), igaf122.2627. Available at: </a:t>
            </a:r>
            <a:r>
              <a:rPr lang="en-GB" sz="3400" u="sng" dirty="0">
                <a:hlinkClick r:id="rId11"/>
              </a:rPr>
              <a:t>https://doi.org/10.1093/geroni/igaf122.2627</a:t>
            </a:r>
            <a:endParaRPr lang="en-GB" sz="3400"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5A94-DF47-6C2B-4354-355E3199176B}"/>
              </a:ext>
            </a:extLst>
          </p:cNvPr>
          <p:cNvSpPr>
            <a:spLocks noGrp="1"/>
          </p:cNvSpPr>
          <p:nvPr>
            <p:ph type="title"/>
          </p:nvPr>
        </p:nvSpPr>
        <p:spPr>
          <a:xfrm>
            <a:off x="0" y="-335911"/>
            <a:ext cx="10515600" cy="1325559"/>
          </a:xfrm>
        </p:spPr>
        <p:txBody>
          <a:bodyPr>
            <a:normAutofit/>
          </a:bodyPr>
          <a:lstStyle/>
          <a:p>
            <a:r>
              <a:rPr lang="en-GB" sz="2000" dirty="0"/>
              <a:t>REFFERENCE </a:t>
            </a:r>
          </a:p>
        </p:txBody>
      </p:sp>
      <p:sp>
        <p:nvSpPr>
          <p:cNvPr id="3" name="Content Placeholder 2">
            <a:extLst>
              <a:ext uri="{FF2B5EF4-FFF2-40B4-BE49-F238E27FC236}">
                <a16:creationId xmlns:a16="http://schemas.microsoft.com/office/drawing/2014/main" id="{F0A87213-5704-D8E3-0C0A-471D9E50B0B6}"/>
              </a:ext>
            </a:extLst>
          </p:cNvPr>
          <p:cNvSpPr>
            <a:spLocks noGrp="1"/>
          </p:cNvSpPr>
          <p:nvPr>
            <p:ph idx="1"/>
          </p:nvPr>
        </p:nvSpPr>
        <p:spPr>
          <a:xfrm>
            <a:off x="0" y="472440"/>
            <a:ext cx="11917680" cy="5974080"/>
          </a:xfrm>
        </p:spPr>
        <p:txBody>
          <a:bodyPr>
            <a:normAutofit fontScale="55000" lnSpcReduction="20000"/>
          </a:bodyPr>
          <a:lstStyle/>
          <a:p>
            <a:r>
              <a:rPr lang="en-GB" dirty="0" err="1"/>
              <a:t>DeLiema</a:t>
            </a:r>
            <a:r>
              <a:rPr lang="en-GB" dirty="0"/>
              <a:t>, M. and Bengtson, V.L. (2015). Activity Theory, Disengagement Theory, and Successful Aging. </a:t>
            </a:r>
            <a:r>
              <a:rPr lang="en-GB" dirty="0" err="1"/>
              <a:t>Encyclopedia</a:t>
            </a:r>
            <a:r>
              <a:rPr lang="en-GB" dirty="0"/>
              <a:t> of </a:t>
            </a:r>
            <a:r>
              <a:rPr lang="en-GB" dirty="0" err="1"/>
              <a:t>Geropsychology</a:t>
            </a:r>
            <a:r>
              <a:rPr lang="en-GB" dirty="0"/>
              <a:t>, [online] pp.1–6. </a:t>
            </a:r>
            <a:r>
              <a:rPr lang="en-GB" dirty="0" err="1"/>
              <a:t>doi:https</a:t>
            </a:r>
            <a:r>
              <a:rPr lang="en-GB" dirty="0"/>
              <a:t>://doi.org/10.1007/978-981-287-080-3_102-1. </a:t>
            </a:r>
          </a:p>
          <a:p>
            <a:r>
              <a:rPr lang="en-GB" dirty="0"/>
              <a:t>Department of Health and Social Care (2014) Care Act 2014. Available at: https://www.legislation.gov.uk/ukpga/2014/23/contents/enacted (Accessed: 26 February 2026).</a:t>
            </a:r>
          </a:p>
          <a:p>
            <a:r>
              <a:rPr lang="en-GB" dirty="0"/>
              <a:t>Department of Health and Social Care (2014) Care Act 2014. Available at: https://www.legislation.gov.uk/ukpga/2014/23/contents/enacted (Accessed: 3 March 2026). </a:t>
            </a:r>
          </a:p>
          <a:p>
            <a:r>
              <a:rPr lang="en-GB" dirty="0"/>
              <a:t>Department of Health and Social Care (2021) People at the Heart of Care: Adult Social Care Reform White Paper. Available at: https://www.gov.uk/government/publications/people-at-the-heart-of-care-adult-social-care-reform-white-paper (gov.uk in Bing) (Accessed: 3 March 2026). </a:t>
            </a:r>
          </a:p>
          <a:p>
            <a:r>
              <a:rPr lang="en-GB" dirty="0"/>
              <a:t>Department of Health and Social Care (2025). New reforms and independent commission to transform social care. [online] GOV.UK. Available at: </a:t>
            </a:r>
            <a:r>
              <a:rPr lang="en-GB" u="sng" dirty="0">
                <a:hlinkClick r:id="rId2"/>
              </a:rPr>
              <a:t>https://www.gov.uk/government/news/new-reforms-and-independent-commission-to-transform-social-care</a:t>
            </a:r>
            <a:r>
              <a:rPr lang="en-GB" dirty="0"/>
              <a:t>.</a:t>
            </a:r>
          </a:p>
          <a:p>
            <a:r>
              <a:rPr lang="en-GB" dirty="0"/>
              <a:t>Department of Health and Social Care (2026) Technology use in adult social care: 2025 survey results. Available at: https://www.gov.uk/government/statistics/technology-use-in-adult-social-care-2025-survey-results/findings-from-the-2025-adult-social-care-provider-technology-survey  (Accessed: 6 March 2026).</a:t>
            </a:r>
          </a:p>
          <a:p>
            <a:r>
              <a:rPr lang="en-GB" dirty="0"/>
              <a:t>Drew , C. (2023). Continuity theory of aging: Definition, Examples &amp; Criticism (2023). [online] helpfulprofessor.com. Available at: </a:t>
            </a:r>
            <a:r>
              <a:rPr lang="en-GB" u="sng" dirty="0">
                <a:hlinkClick r:id="rId3"/>
              </a:rPr>
              <a:t>https://helpfulprofessor.com/continuity-theory-of-aging/</a:t>
            </a:r>
            <a:r>
              <a:rPr lang="en-GB" dirty="0"/>
              <a:t>. </a:t>
            </a:r>
          </a:p>
          <a:p>
            <a:r>
              <a:rPr lang="en-GB" dirty="0"/>
              <a:t>Drew, C. (2023) Activity theory of aging: definition, examples &amp; criticisms. Available at: </a:t>
            </a:r>
            <a:r>
              <a:rPr lang="en-GB" u="sng" dirty="0">
                <a:hlinkClick r:id="rId4"/>
              </a:rPr>
              <a:t>https://helpfulprofessor.com/activity-theory-of-aging/</a:t>
            </a:r>
            <a:r>
              <a:rPr lang="en-GB" dirty="0"/>
              <a:t> </a:t>
            </a:r>
          </a:p>
          <a:p>
            <a:r>
              <a:rPr lang="en-GB" dirty="0"/>
              <a:t>Frost, H., Tooman, T.R., Aujla, N., Guthrie, B., Hanratty, B., Kaner, E., O’Donnell, A., Ogden, M.E., Pain, H.G., </a:t>
            </a:r>
            <a:r>
              <a:rPr lang="en-GB" dirty="0" err="1"/>
              <a:t>Shenkin</a:t>
            </a:r>
            <a:r>
              <a:rPr lang="en-GB" dirty="0"/>
              <a:t>, S.D. and Mercer, S.W. (2024). New models of health and social care for people in later life: mapping of innovation in services in two regions of the United Kingdom using a mixed method approach. BMC health services research, 24(1). </a:t>
            </a:r>
            <a:r>
              <a:rPr lang="en-GB" dirty="0" err="1"/>
              <a:t>doi:https</a:t>
            </a:r>
            <a:r>
              <a:rPr lang="en-GB" dirty="0"/>
              <a:t>://doi.org/10.1186/s12913-024-11274-8.</a:t>
            </a:r>
          </a:p>
          <a:p>
            <a:r>
              <a:rPr lang="en-GB" dirty="0" err="1"/>
              <a:t>Gaviano</a:t>
            </a:r>
            <a:r>
              <a:rPr lang="en-GB" dirty="0"/>
              <a:t>, L., et al. (2024) ‘Ageing and the Interplay of Biological and Psychosocial Theories’, Geriatrics, 9(5), p. 107. Available at: https://doi.org/10.3390/geriatrics9050107 (Accessed: 25 February 2026).</a:t>
            </a:r>
          </a:p>
          <a:p>
            <a:r>
              <a:rPr lang="en-GB" dirty="0"/>
              <a:t>Joint Committee on Human Rights (2023) Protecting human rights in care settings. House of Lords and House of Commons. Available at: https://publications.parliament.uk/pa/jt5803/jtselect/jtrights/216/report  (Accessed: 3 March 2026). </a:t>
            </a:r>
          </a:p>
          <a:p>
            <a:r>
              <a:rPr lang="en-GB" dirty="0"/>
              <a:t>Li, K., Tang, F., Albert, S.M., </a:t>
            </a:r>
            <a:r>
              <a:rPr lang="en-GB" dirty="0" err="1"/>
              <a:t>Rauktis</a:t>
            </a:r>
            <a:r>
              <a:rPr lang="en-GB" dirty="0"/>
              <a:t>, M.E. and Ohmer, M.L. (2024). Social Isolation, Loneliness, and Depressive Symptoms among Older Adults: The Moderating Effect of Resilience. The Gerontologist, 64(7). </a:t>
            </a:r>
            <a:r>
              <a:rPr lang="en-GB" dirty="0" err="1"/>
              <a:t>doi:https</a:t>
            </a:r>
            <a:r>
              <a:rPr lang="en-GB" dirty="0"/>
              <a:t>://doi.org/10.1093/</a:t>
            </a:r>
            <a:r>
              <a:rPr lang="en-GB" dirty="0" err="1"/>
              <a:t>geront</a:t>
            </a:r>
            <a:r>
              <a:rPr lang="en-GB" dirty="0"/>
              <a:t>/gnae056 </a:t>
            </a:r>
          </a:p>
          <a:p>
            <a:endParaRPr lang="en-GB" dirty="0"/>
          </a:p>
        </p:txBody>
      </p:sp>
    </p:spTree>
    <p:extLst>
      <p:ext uri="{BB962C8B-B14F-4D97-AF65-F5344CB8AC3E}">
        <p14:creationId xmlns:p14="http://schemas.microsoft.com/office/powerpoint/2010/main" val="3513712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7C3C4-F0A6-5712-A3C8-A1E0966DD117}"/>
              </a:ext>
            </a:extLst>
          </p:cNvPr>
          <p:cNvSpPr>
            <a:spLocks noGrp="1"/>
          </p:cNvSpPr>
          <p:nvPr>
            <p:ph type="title"/>
          </p:nvPr>
        </p:nvSpPr>
        <p:spPr>
          <a:xfrm>
            <a:off x="137160" y="-320671"/>
            <a:ext cx="10515600" cy="1325559"/>
          </a:xfrm>
        </p:spPr>
        <p:txBody>
          <a:bodyPr>
            <a:normAutofit/>
          </a:bodyPr>
          <a:lstStyle/>
          <a:p>
            <a:r>
              <a:rPr lang="en-GB" sz="3600" dirty="0"/>
              <a:t>REFERENCE</a:t>
            </a:r>
          </a:p>
        </p:txBody>
      </p:sp>
      <p:sp>
        <p:nvSpPr>
          <p:cNvPr id="3" name="Content Placeholder 2">
            <a:extLst>
              <a:ext uri="{FF2B5EF4-FFF2-40B4-BE49-F238E27FC236}">
                <a16:creationId xmlns:a16="http://schemas.microsoft.com/office/drawing/2014/main" id="{BFA45CD6-8228-CEF8-9CC2-D233ED9FD87A}"/>
              </a:ext>
            </a:extLst>
          </p:cNvPr>
          <p:cNvSpPr>
            <a:spLocks noGrp="1"/>
          </p:cNvSpPr>
          <p:nvPr>
            <p:ph idx="1"/>
          </p:nvPr>
        </p:nvSpPr>
        <p:spPr>
          <a:xfrm>
            <a:off x="137160" y="762000"/>
            <a:ext cx="11216643" cy="6096000"/>
          </a:xfrm>
        </p:spPr>
        <p:txBody>
          <a:bodyPr>
            <a:normAutofit fontScale="40000" lnSpcReduction="20000"/>
          </a:bodyPr>
          <a:lstStyle/>
          <a:p>
            <a:r>
              <a:rPr lang="en-GB" dirty="0"/>
              <a:t>National Institute for Health and Care Research (NIHR) (2023) Research evidence on day centres for older people. Available at: </a:t>
            </a:r>
            <a:r>
              <a:rPr lang="en-GB" u="sng" dirty="0">
                <a:hlinkClick r:id="rId2"/>
              </a:rPr>
              <a:t>https://arc-sl.nihr.ac.uk/day-centre-resources-hub</a:t>
            </a:r>
            <a:r>
              <a:rPr lang="en-GB" dirty="0"/>
              <a:t>  (Accessed: 2 March 2026).</a:t>
            </a:r>
          </a:p>
          <a:p>
            <a:r>
              <a:rPr lang="en-GB" dirty="0"/>
              <a:t>NHS (2023). Home Adaptations - Social Care and Support Guide. [online] nhs.uk. Available at: </a:t>
            </a:r>
            <a:r>
              <a:rPr lang="en-GB" u="sng" dirty="0">
                <a:hlinkClick r:id="rId3"/>
              </a:rPr>
              <a:t>https://www.nhs.uk/social-care-and-support/care-services-equipment-and-care-homes/home-adaptations/</a:t>
            </a:r>
            <a:r>
              <a:rPr lang="en-GB" dirty="0"/>
              <a:t>. </a:t>
            </a:r>
          </a:p>
          <a:p>
            <a:r>
              <a:rPr lang="en-GB" dirty="0"/>
              <a:t>NHS (2023). Personal alarms, monitoring systems (telecare) and key safes - Social care and support guide. [online] nhs.uk. Available at: </a:t>
            </a:r>
            <a:r>
              <a:rPr lang="en-GB" u="sng" dirty="0">
                <a:hlinkClick r:id="rId4"/>
              </a:rPr>
              <a:t>https://www.nhs.uk/social-care-and-support/care-services-equipment-and-care-homes/personal-alarms-security-systems-and-keysafes/</a:t>
            </a:r>
            <a:r>
              <a:rPr lang="en-GB" dirty="0"/>
              <a:t>. </a:t>
            </a:r>
          </a:p>
          <a:p>
            <a:r>
              <a:rPr lang="en-GB" dirty="0"/>
              <a:t>NHS England (2019) The NHS Long Term Plan. Available at: </a:t>
            </a:r>
            <a:r>
              <a:rPr lang="en-GB" u="sng" dirty="0">
                <a:hlinkClick r:id="rId5"/>
              </a:rPr>
              <a:t>https://www.longtermplan.nhs.uk/</a:t>
            </a:r>
            <a:r>
              <a:rPr lang="en-GB" dirty="0"/>
              <a:t>  (Accessed: 26 February 2026).</a:t>
            </a:r>
          </a:p>
          <a:p>
            <a:r>
              <a:rPr lang="en-GB" dirty="0"/>
              <a:t>NHS England (2023) Health inequalities and equality legal duties: A reference document for NHS commissioners and providers. Available at: https://www.england.nhs.uk/long-read/health-inequalities-equality-legal-duties/  (Accessed: 3 March 2026). </a:t>
            </a:r>
          </a:p>
          <a:p>
            <a:r>
              <a:rPr lang="en-GB" dirty="0"/>
              <a:t>NHS England (n.d.) Health inequalities and equality legal duties: A reference document for NHS commissioners and providers. Available at: </a:t>
            </a:r>
            <a:r>
              <a:rPr lang="en-GB" u="sng" dirty="0">
                <a:hlinkClick r:id="rId6"/>
              </a:rPr>
              <a:t>https://www.england.nhs.uk/long-read/health-inequalities-equality-legal-duties</a:t>
            </a:r>
            <a:r>
              <a:rPr lang="en-GB" dirty="0"/>
              <a:t> (Accessed: 3 March 2026). </a:t>
            </a:r>
          </a:p>
          <a:p>
            <a:r>
              <a:rPr lang="en-GB" dirty="0"/>
              <a:t>NHS England (n.d.) The journey to integrated care systems (ICS). Available at: </a:t>
            </a:r>
            <a:r>
              <a:rPr lang="en-GB" u="sng" dirty="0">
                <a:hlinkClick r:id="rId7"/>
              </a:rPr>
              <a:t>https://www.england.nhs.uk/integratedcare/the-journey-to-integrated-care-systems</a:t>
            </a:r>
            <a:r>
              <a:rPr lang="en-GB" dirty="0"/>
              <a:t> </a:t>
            </a:r>
          </a:p>
          <a:p>
            <a:r>
              <a:rPr lang="en-GB" dirty="0"/>
              <a:t>NHS England (n.d.) The journey to integrated care systems (ICS). Available at: https://www.england.nhs.uk/integratedcare/the-journey-to-integrated-care-systems/ (england.nhs.uk in Bing) (Accessed: 3 March 2026). </a:t>
            </a:r>
          </a:p>
          <a:p>
            <a:r>
              <a:rPr lang="en-GB" dirty="0"/>
              <a:t>Nickerson, C. (2023) Disengagement theory of aging. Simply Psychology. Available at: </a:t>
            </a:r>
            <a:r>
              <a:rPr lang="en-GB" u="sng" dirty="0">
                <a:hlinkClick r:id="rId8"/>
              </a:rPr>
              <a:t>https://www.simplypsychology.org/diseNickerson, C. (2023) Disengagement theory of aging. Simply Psychology. Available at: https://www.simplypsychology.org/disengagement-theory.htmlngagement-theory.html</a:t>
            </a:r>
            <a:r>
              <a:rPr lang="en-GB" dirty="0"/>
              <a:t> </a:t>
            </a:r>
          </a:p>
          <a:p>
            <a:r>
              <a:rPr lang="en-GB" dirty="0"/>
              <a:t>Office for Health Improvement and Disparities (2022) Healthy ageing: applying All Our Health. Available at: </a:t>
            </a:r>
            <a:r>
              <a:rPr lang="en-GB" u="sng" dirty="0">
                <a:hlinkClick r:id="rId9"/>
              </a:rPr>
              <a:t>https://www.gov.uk/government/publications/healthy-ageing/healthy-ageing-applying-all-our-health</a:t>
            </a:r>
            <a:r>
              <a:rPr lang="en-GB" dirty="0"/>
              <a:t>  (Accessed: 26 February 2026). </a:t>
            </a:r>
          </a:p>
          <a:p>
            <a:r>
              <a:rPr lang="en-GB" dirty="0"/>
              <a:t>Office for National Statistics (2023) Profile of the older population living in England and Wales in 2021 and changes since 2011. Available at: https://www.ons.gov.uk/peoplepopulationandcommunity/birthsdeathsandmarriages/ageing/articles/profileoftheolderpopulationlivinginenglandandwalesin2021andchangessince2011/2023-04-03  (Accessed: 25 February 2026).</a:t>
            </a:r>
          </a:p>
          <a:p>
            <a:r>
              <a:rPr lang="en-GB" dirty="0"/>
              <a:t>Office for National Statistics (2025) Families and households in the UK: 2024. [Online]. Available at: https://www.ons.gov.uk/peoplepopulationandcommunity/birthsdeathsandmarriages/families/bulletins/familiesandhouseholds/2024  (Accessed: 25 February 2026).</a:t>
            </a:r>
          </a:p>
          <a:p>
            <a:r>
              <a:rPr lang="en-GB" dirty="0"/>
              <a:t>Orellana, K., Manthorpe, J. and Tinker, A. (2018) ‘Day centres for older people: a systematically conducted scoping review of literature about their benefits, purposes and how they are perceived’, Ageing &amp; Society, 40(1), pp. 73–104. doi:10.1017/S0144686X18000843 </a:t>
            </a:r>
          </a:p>
          <a:p>
            <a:r>
              <a:rPr lang="en-GB" dirty="0"/>
              <a:t>Passuth, P.P. and Lynott, R.J., n.d. Critical assessment of disengagement theory. [online] Medicine.jrank.org. . Available at: &lt;https://medicine.jrank.org/pages/483/Disengagement.html&gt; [Accessed 3 Mar. 2026].</a:t>
            </a:r>
          </a:p>
          <a:p>
            <a:r>
              <a:rPr lang="en-GB" dirty="0"/>
              <a:t>Psychology Town. (2024). Navigating Later Life: Theories of Successful Ageing • Psychology Town. [online] Available at: </a:t>
            </a:r>
            <a:r>
              <a:rPr lang="en-GB" u="sng" dirty="0">
                <a:hlinkClick r:id="rId10"/>
              </a:rPr>
              <a:t>https://psychology.town/developmental/successful-ageing-theories-later-life-navigation/</a:t>
            </a:r>
            <a:r>
              <a:rPr lang="en-GB" dirty="0"/>
              <a:t>.</a:t>
            </a:r>
          </a:p>
          <a:p>
            <a:r>
              <a:rPr lang="en-GB" dirty="0" err="1"/>
              <a:t>Puyané</a:t>
            </a:r>
            <a:r>
              <a:rPr lang="en-GB" dirty="0"/>
              <a:t>, M., </a:t>
            </a:r>
            <a:r>
              <a:rPr lang="en-GB" dirty="0" err="1"/>
              <a:t>Chabrera</a:t>
            </a:r>
            <a:r>
              <a:rPr lang="en-GB" dirty="0"/>
              <a:t>, C., </a:t>
            </a:r>
            <a:r>
              <a:rPr lang="en-GB" dirty="0" err="1"/>
              <a:t>Camón</a:t>
            </a:r>
            <a:r>
              <a:rPr lang="en-GB" dirty="0"/>
              <a:t>, E. and Cabrera, E. (2025). Uncovering the impact of loneliness in ageing populations: a comprehensive scoping review. BMC Geriatrics, 25(1). </a:t>
            </a:r>
            <a:r>
              <a:rPr lang="en-GB" dirty="0" err="1"/>
              <a:t>doi:https</a:t>
            </a:r>
            <a:r>
              <a:rPr lang="en-GB" dirty="0"/>
              <a:t>://doi.org/10.1186/s12877-025-05846-4.</a:t>
            </a:r>
          </a:p>
          <a:p>
            <a:endParaRPr lang="en-GB" dirty="0"/>
          </a:p>
        </p:txBody>
      </p:sp>
    </p:spTree>
    <p:extLst>
      <p:ext uri="{BB962C8B-B14F-4D97-AF65-F5344CB8AC3E}">
        <p14:creationId xmlns:p14="http://schemas.microsoft.com/office/powerpoint/2010/main" val="2609261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82210-B3F0-C3E1-C9F7-AA7589F86D3D}"/>
              </a:ext>
            </a:extLst>
          </p:cNvPr>
          <p:cNvSpPr>
            <a:spLocks noGrp="1"/>
          </p:cNvSpPr>
          <p:nvPr>
            <p:ph type="title"/>
          </p:nvPr>
        </p:nvSpPr>
        <p:spPr>
          <a:xfrm>
            <a:off x="0" y="-320671"/>
            <a:ext cx="10515600" cy="1325559"/>
          </a:xfrm>
        </p:spPr>
        <p:txBody>
          <a:bodyPr>
            <a:normAutofit/>
          </a:bodyPr>
          <a:lstStyle/>
          <a:p>
            <a:r>
              <a:rPr lang="en-GB" sz="3200" dirty="0"/>
              <a:t>REFERENCE</a:t>
            </a:r>
          </a:p>
        </p:txBody>
      </p:sp>
      <p:sp>
        <p:nvSpPr>
          <p:cNvPr id="3" name="Content Placeholder 2">
            <a:extLst>
              <a:ext uri="{FF2B5EF4-FFF2-40B4-BE49-F238E27FC236}">
                <a16:creationId xmlns:a16="http://schemas.microsoft.com/office/drawing/2014/main" id="{311D0F38-7CF7-7F08-AA73-AD43E677F218}"/>
              </a:ext>
            </a:extLst>
          </p:cNvPr>
          <p:cNvSpPr>
            <a:spLocks noGrp="1"/>
          </p:cNvSpPr>
          <p:nvPr>
            <p:ph idx="1"/>
          </p:nvPr>
        </p:nvSpPr>
        <p:spPr>
          <a:xfrm>
            <a:off x="0" y="667386"/>
            <a:ext cx="11765280" cy="6083933"/>
          </a:xfrm>
        </p:spPr>
        <p:txBody>
          <a:bodyPr>
            <a:normAutofit fontScale="55000" lnSpcReduction="20000"/>
          </a:bodyPr>
          <a:lstStyle/>
          <a:p>
            <a:r>
              <a:rPr lang="en-GB" dirty="0" err="1"/>
              <a:t>Salmensuu</a:t>
            </a:r>
            <a:r>
              <a:rPr lang="en-GB" dirty="0"/>
              <a:t>, O., Isotalo, J., </a:t>
            </a:r>
            <a:r>
              <a:rPr lang="en-GB" dirty="0" err="1"/>
              <a:t>Rijken</a:t>
            </a:r>
            <a:r>
              <a:rPr lang="en-GB" dirty="0"/>
              <a:t>, M., Hyttinen‑Huotari, V., </a:t>
            </a:r>
            <a:r>
              <a:rPr lang="en-GB" dirty="0" err="1"/>
              <a:t>Kaarakainen</a:t>
            </a:r>
            <a:r>
              <a:rPr lang="en-GB" dirty="0"/>
              <a:t>, M. and </a:t>
            </a:r>
            <a:r>
              <a:rPr lang="en-GB" dirty="0" err="1"/>
              <a:t>Linnosmaa</a:t>
            </a:r>
            <a:r>
              <a:rPr lang="en-GB" dirty="0"/>
              <a:t>, I. (2026) ‘Effects of using medication reminder technologies by home‑dwelling older citizens: a systematic review’, Age and Ageing, 55(2), afag007. DOI: </a:t>
            </a:r>
            <a:r>
              <a:rPr lang="en-GB" u="sng" dirty="0">
                <a:hlinkClick r:id="rId2"/>
              </a:rPr>
              <a:t>https://doi.org/10.1093/ageing/afag007</a:t>
            </a:r>
            <a:r>
              <a:rPr lang="en-GB" dirty="0"/>
              <a:t>.</a:t>
            </a:r>
          </a:p>
          <a:p>
            <a:r>
              <a:rPr lang="en-GB" dirty="0"/>
              <a:t>Samsi, K. and Orellana, K. (2025) ‘Older people’s day centres’ preventive work: views of day centre providers and their stakeholders’, International Journal of Qualitative Studies on Health and Well-being, 20(1), 2500852. doi:10.1080/17482631.2025.2500852.</a:t>
            </a:r>
          </a:p>
          <a:p>
            <a:r>
              <a:rPr lang="en-GB" dirty="0"/>
              <a:t>Social Care Institute for Excellence (no date) Involvement and inclusion promoting dignity in care. Available at: https://www.scie.org.uk/providing-care/dignity-in-care/involvement/ (Accessed: 26 February 2026). </a:t>
            </a:r>
          </a:p>
          <a:p>
            <a:r>
              <a:rPr lang="en-GB" dirty="0" err="1"/>
              <a:t>Socio.Health</a:t>
            </a:r>
            <a:r>
              <a:rPr lang="en-GB" dirty="0"/>
              <a:t>, 2024. Theories of Ageing: From Disengagement to Activity. [online] Available at: </a:t>
            </a:r>
            <a:r>
              <a:rPr lang="en-GB" u="sng" dirty="0">
                <a:hlinkClick r:id="rId3"/>
              </a:rPr>
              <a:t>https://socio.health/social-groups-and-family-health/theories-of-ageing-disengagement-to-activity</a:t>
            </a:r>
            <a:r>
              <a:rPr lang="en-GB" dirty="0"/>
              <a:t>.  [Accessed 3 Mar. 2026]. </a:t>
            </a:r>
          </a:p>
          <a:p>
            <a:r>
              <a:rPr lang="en-GB" dirty="0"/>
              <a:t>Stephen, J., et al. (2025) AI‑Based Fall Prevention and Monitoring Systems for Aged Adults in Residential Care Facilities. ResearchGate. Available at: https://www.researchgate.net/publication/392262386_AI-Based_Fall_Prevention_and_Monitoring_Systems_for_Aged_Adults_in_Residential_Care_Facilities  (Accessed: 6 March 2026). </a:t>
            </a:r>
          </a:p>
          <a:p>
            <a:r>
              <a:rPr lang="en-GB" dirty="0"/>
              <a:t>The Access Group (n.d.) What are the barriers to good domiciliary care? Available at: </a:t>
            </a:r>
            <a:r>
              <a:rPr lang="en-GB" u="sng" dirty="0">
                <a:hlinkClick r:id="rId4"/>
              </a:rPr>
              <a:t>https://www.theaccessgroup.com/en-gb/blog/hsc-what-are-the-barriers-to-good-domiciliary-care/</a:t>
            </a:r>
            <a:r>
              <a:rPr lang="en-GB" dirty="0"/>
              <a:t> </a:t>
            </a:r>
          </a:p>
          <a:p>
            <a:r>
              <a:rPr lang="en-GB" dirty="0"/>
              <a:t>The Health Foundation (2025) The preventative shift: how can we embed prevention and achieve long‑term missions. Available at: </a:t>
            </a:r>
            <a:r>
              <a:rPr lang="en-GB" u="sng" dirty="0">
                <a:hlinkClick r:id="rId5"/>
              </a:rPr>
              <a:t>https://www.health.org.uk/publications/long-reads/the-preventative-shift</a:t>
            </a:r>
            <a:endParaRPr lang="en-GB" dirty="0"/>
          </a:p>
          <a:p>
            <a:r>
              <a:rPr lang="en-GB" dirty="0"/>
              <a:t>The King’s Fund. (2024). Integrated care systems and person-centred care: Progress and challenges. Retrieved from </a:t>
            </a:r>
            <a:r>
              <a:rPr lang="en-GB" u="sng" dirty="0">
                <a:hlinkClick r:id="rId6"/>
              </a:rPr>
              <a:t>https://www.kingsfund.org.uk</a:t>
            </a:r>
            <a:endParaRPr lang="en-GB" dirty="0"/>
          </a:p>
          <a:p>
            <a:r>
              <a:rPr lang="en-GB" dirty="0"/>
              <a:t>World Health Organisation (2017) 10 facts on ageing and health. Available at: </a:t>
            </a:r>
            <a:r>
              <a:rPr lang="en-GB" u="sng" dirty="0">
                <a:hlinkClick r:id="rId7"/>
              </a:rPr>
              <a:t>https://who-dev5.prgsdev.com/m/news-room/fact-sheets/detail/10-facts-on-ageing-and-health</a:t>
            </a:r>
            <a:r>
              <a:rPr lang="en-GB" dirty="0"/>
              <a:t> (Accessed: 24 February 2026) </a:t>
            </a:r>
          </a:p>
          <a:p>
            <a:r>
              <a:rPr lang="en-GB" dirty="0"/>
              <a:t>World Health Organisation (2025) Ageing and health. Available at: </a:t>
            </a:r>
            <a:r>
              <a:rPr lang="en-GB" u="sng" dirty="0">
                <a:hlinkClick r:id="rId8"/>
              </a:rPr>
              <a:t>https://www.who.int/news-room/fact-sheets/detail/ageing-and-health</a:t>
            </a:r>
            <a:r>
              <a:rPr lang="en-GB" dirty="0"/>
              <a:t>  (Accessed: 24 February 2026)</a:t>
            </a:r>
          </a:p>
          <a:p>
            <a:r>
              <a:rPr lang="en-GB" dirty="0"/>
              <a:t>Wu, J. and Grundy, E.M. (2025). Housing adaptations and older adults’ health trajectories by level of initial health: evidence from the English Longitudinal Study of Ageing. Age and ageing, [online] 54(2), p.afaf023. </a:t>
            </a:r>
            <a:r>
              <a:rPr lang="en-GB" dirty="0" err="1"/>
              <a:t>doi:https</a:t>
            </a:r>
            <a:r>
              <a:rPr lang="en-GB" dirty="0"/>
              <a:t>://doi.org/10.1093/ageing/afaf023. </a:t>
            </a:r>
          </a:p>
          <a:p>
            <a:r>
              <a:rPr lang="en-GB" dirty="0"/>
              <a:t>Yui, R., Hei, C., Man, K., Chigozie, J. and </a:t>
            </a:r>
            <a:r>
              <a:rPr lang="en-GB" dirty="0" err="1"/>
              <a:t>Montayre</a:t>
            </a:r>
            <a:r>
              <a:rPr lang="en-GB" dirty="0"/>
              <a:t>, J. (2025). Technology-enabled interventions promoting healthy ageing: an umbrella review. Discover Public Health, 22(1). </a:t>
            </a:r>
            <a:r>
              <a:rPr lang="en-GB" dirty="0" err="1"/>
              <a:t>doi:https</a:t>
            </a:r>
            <a:r>
              <a:rPr lang="en-GB" dirty="0"/>
              <a:t>://doi.org/10.1186/s12982-025-01066-8.</a:t>
            </a:r>
          </a:p>
          <a:p>
            <a:endParaRPr lang="en-GB" dirty="0"/>
          </a:p>
        </p:txBody>
      </p:sp>
    </p:spTree>
    <p:extLst>
      <p:ext uri="{BB962C8B-B14F-4D97-AF65-F5344CB8AC3E}">
        <p14:creationId xmlns:p14="http://schemas.microsoft.com/office/powerpoint/2010/main" val="2442051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17345</TotalTime>
  <Words>5481</Words>
  <Application>Microsoft Office PowerPoint</Application>
  <PresentationFormat>Widescreen</PresentationFormat>
  <Paragraphs>295</Paragraphs>
  <Slides>23</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 Name: Rubeka Kiran  Student number:2242622 Module name: Empowering the Older Person  Module code: BMHP6027 Component 1 Lecturer name: Dr Kennedy   </vt:lpstr>
      <vt:lpstr>Evaluating the care and support needs of the elderly</vt:lpstr>
      <vt:lpstr>Introduction </vt:lpstr>
      <vt:lpstr>PowerPoint Presentation</vt:lpstr>
      <vt:lpstr>The ageing population-setting the scene</vt:lpstr>
      <vt:lpstr>Policy Support for Independent living </vt:lpstr>
      <vt:lpstr>Current context on care needs of Older people living Independently </vt:lpstr>
      <vt:lpstr>Innovation, Empowerment and Policy </vt:lpstr>
      <vt:lpstr>PowerPoint Presentation</vt:lpstr>
      <vt:lpstr>Policy and legislation </vt:lpstr>
      <vt:lpstr>PowerPoint Presentation</vt:lpstr>
      <vt:lpstr>PowerPoint Presentation</vt:lpstr>
      <vt:lpstr>PowerPoint Presentation</vt:lpstr>
      <vt:lpstr>Key innovations supporting Independent living</vt:lpstr>
      <vt:lpstr>Critical Analysis</vt:lpstr>
      <vt:lpstr>Case Study: Miss X – Supporting Independent Living Through Community-Based Care</vt:lpstr>
      <vt:lpstr>Improving Support for Ageing Populations living Independently </vt:lpstr>
      <vt:lpstr>Improving Digital Support in Social Care for Independent living Older People </vt:lpstr>
      <vt:lpstr> </vt:lpstr>
      <vt:lpstr> </vt:lpstr>
      <vt:lpstr>REFFERENCE </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Rubeka Kiran (2242622)</dc:creator>
  <cp:lastModifiedBy>Rubeka Kiran (2242622)</cp:lastModifiedBy>
  <cp:revision>143</cp:revision>
  <dcterms:created xsi:type="dcterms:W3CDTF">2026-02-22T11:59:10Z</dcterms:created>
  <dcterms:modified xsi:type="dcterms:W3CDTF">2026-03-08T13:14:02Z</dcterms:modified>
</cp:coreProperties>
</file>