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Aristotelica Pro" panose="020B0604020202020204" charset="0"/>
      <p:regular r:id="rId13"/>
    </p:embeddedFont>
    <p:embeddedFont>
      <p:font typeface="Aristotelica Pro Bold" panose="020B0604020202020204" charset="0"/>
      <p:regular r:id="rId14"/>
    </p:embeddedFont>
    <p:embeddedFont>
      <p:font typeface="Ballpoint" panose="020B0604020202020204" charset="0"/>
      <p:regular r:id="rId15"/>
    </p:embeddedFont>
    <p:embeddedFont>
      <p:font typeface="Bobby Jones" panose="020B0604020202020204" charset="0"/>
      <p:regular r:id="rId16"/>
    </p:embeddedFont>
    <p:embeddedFont>
      <p:font typeface="Montserrat Bold" panose="020B0604020202020204" charset="0"/>
      <p:regular r:id="rId17"/>
    </p:embeddedFont>
    <p:embeddedFont>
      <p:font typeface="Montserrat Bold Italics" panose="020B0604020202020204" charset="0"/>
      <p:regular r:id="rId18"/>
    </p:embeddedFont>
    <p:embeddedFont>
      <p:font typeface="Montserrat Ultra-Bold" panose="020B0604020202020204" charset="0"/>
      <p:regular r:id="rId19"/>
    </p:embeddedFont>
    <p:embeddedFont>
      <p:font typeface="Montserrat Ultra-Bold Italics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enne cossa" userId="9b486fcc83b923bf" providerId="LiveId" clId="{5CABBDE6-E43A-493E-939E-EF4D9B65291C}"/>
    <pc:docChg chg="modSld">
      <pc:chgData name="fabienne cossa" userId="9b486fcc83b923bf" providerId="LiveId" clId="{5CABBDE6-E43A-493E-939E-EF4D9B65291C}" dt="2026-03-14T09:58:38.208" v="14" actId="14100"/>
      <pc:docMkLst>
        <pc:docMk/>
      </pc:docMkLst>
      <pc:sldChg chg="modSp mod">
        <pc:chgData name="fabienne cossa" userId="9b486fcc83b923bf" providerId="LiveId" clId="{5CABBDE6-E43A-493E-939E-EF4D9B65291C}" dt="2026-03-14T09:55:05.818" v="8" actId="20577"/>
        <pc:sldMkLst>
          <pc:docMk/>
          <pc:sldMk cId="0" sldId="257"/>
        </pc:sldMkLst>
        <pc:spChg chg="mod">
          <ac:chgData name="fabienne cossa" userId="9b486fcc83b923bf" providerId="LiveId" clId="{5CABBDE6-E43A-493E-939E-EF4D9B65291C}" dt="2026-03-14T09:55:05.818" v="8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fabienne cossa" userId="9b486fcc83b923bf" providerId="LiveId" clId="{5CABBDE6-E43A-493E-939E-EF4D9B65291C}" dt="2026-03-14T09:57:04.080" v="10" actId="20577"/>
        <pc:sldMkLst>
          <pc:docMk/>
          <pc:sldMk cId="0" sldId="260"/>
        </pc:sldMkLst>
        <pc:spChg chg="mod">
          <ac:chgData name="fabienne cossa" userId="9b486fcc83b923bf" providerId="LiveId" clId="{5CABBDE6-E43A-493E-939E-EF4D9B65291C}" dt="2026-03-14T09:57:04.080" v="10" actId="20577"/>
          <ac:spMkLst>
            <pc:docMk/>
            <pc:sldMk cId="0" sldId="260"/>
            <ac:spMk id="35" creationId="{00000000-0000-0000-0000-000000000000}"/>
          </ac:spMkLst>
        </pc:spChg>
      </pc:sldChg>
      <pc:sldChg chg="modSp mod">
        <pc:chgData name="fabienne cossa" userId="9b486fcc83b923bf" providerId="LiveId" clId="{5CABBDE6-E43A-493E-939E-EF4D9B65291C}" dt="2026-03-14T09:58:38.208" v="14" actId="14100"/>
        <pc:sldMkLst>
          <pc:docMk/>
          <pc:sldMk cId="0" sldId="261"/>
        </pc:sldMkLst>
        <pc:spChg chg="mod">
          <ac:chgData name="fabienne cossa" userId="9b486fcc83b923bf" providerId="LiveId" clId="{5CABBDE6-E43A-493E-939E-EF4D9B65291C}" dt="2026-03-14T09:58:38.208" v="14" actId="14100"/>
          <ac:spMkLst>
            <pc:docMk/>
            <pc:sldMk cId="0" sldId="261"/>
            <ac:spMk id="51" creationId="{00000000-0000-0000-0000-000000000000}"/>
          </ac:spMkLst>
        </pc:spChg>
        <pc:grpChg chg="mod">
          <ac:chgData name="fabienne cossa" userId="9b486fcc83b923bf" providerId="LiveId" clId="{5CABBDE6-E43A-493E-939E-EF4D9B65291C}" dt="2026-03-14T09:58:02.494" v="13" actId="14100"/>
          <ac:grpSpMkLst>
            <pc:docMk/>
            <pc:sldMk cId="0" sldId="261"/>
            <ac:grpSpMk id="10" creationId="{00000000-0000-0000-0000-000000000000}"/>
          </ac:grpSpMkLst>
        </pc:gr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12.svg"/><Relationship Id="rId7" Type="http://schemas.openxmlformats.org/officeDocument/2006/relationships/image" Target="../media/image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8C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5407254"/>
            <a:ext cx="9291014" cy="5202968"/>
          </a:xfrm>
          <a:custGeom>
            <a:avLst/>
            <a:gdLst/>
            <a:ahLst/>
            <a:cxnLst/>
            <a:rect l="l" t="t" r="r" b="b"/>
            <a:pathLst>
              <a:path w="9291014" h="5202968">
                <a:moveTo>
                  <a:pt x="9291014" y="0"/>
                </a:moveTo>
                <a:lnTo>
                  <a:pt x="0" y="0"/>
                </a:lnTo>
                <a:lnTo>
                  <a:pt x="0" y="5202968"/>
                </a:lnTo>
                <a:lnTo>
                  <a:pt x="9291014" y="5202968"/>
                </a:lnTo>
                <a:lnTo>
                  <a:pt x="929101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2891451" y="3433718"/>
            <a:ext cx="4304902" cy="6559851"/>
          </a:xfrm>
          <a:custGeom>
            <a:avLst/>
            <a:gdLst/>
            <a:ahLst/>
            <a:cxnLst/>
            <a:rect l="l" t="t" r="r" b="b"/>
            <a:pathLst>
              <a:path w="4304902" h="6559851">
                <a:moveTo>
                  <a:pt x="4304902" y="0"/>
                </a:moveTo>
                <a:lnTo>
                  <a:pt x="0" y="0"/>
                </a:lnTo>
                <a:lnTo>
                  <a:pt x="0" y="6559851"/>
                </a:lnTo>
                <a:lnTo>
                  <a:pt x="4304902" y="6559851"/>
                </a:lnTo>
                <a:lnTo>
                  <a:pt x="4304902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696050">
            <a:off x="1541123" y="6076188"/>
            <a:ext cx="2368282" cy="5336973"/>
          </a:xfrm>
          <a:custGeom>
            <a:avLst/>
            <a:gdLst/>
            <a:ahLst/>
            <a:cxnLst/>
            <a:rect l="l" t="t" r="r" b="b"/>
            <a:pathLst>
              <a:path w="2368282" h="5336973">
                <a:moveTo>
                  <a:pt x="0" y="0"/>
                </a:moveTo>
                <a:lnTo>
                  <a:pt x="2368282" y="0"/>
                </a:lnTo>
                <a:lnTo>
                  <a:pt x="2368282" y="5336973"/>
                </a:lnTo>
                <a:lnTo>
                  <a:pt x="0" y="53369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171769" y="6322405"/>
            <a:ext cx="2484154" cy="3671164"/>
          </a:xfrm>
          <a:custGeom>
            <a:avLst/>
            <a:gdLst/>
            <a:ahLst/>
            <a:cxnLst/>
            <a:rect l="l" t="t" r="r" b="b"/>
            <a:pathLst>
              <a:path w="2484154" h="3671164">
                <a:moveTo>
                  <a:pt x="0" y="0"/>
                </a:moveTo>
                <a:lnTo>
                  <a:pt x="2484154" y="0"/>
                </a:lnTo>
                <a:lnTo>
                  <a:pt x="2484154" y="3671164"/>
                </a:lnTo>
                <a:lnTo>
                  <a:pt x="0" y="367116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880035" y="211029"/>
            <a:ext cx="1934275" cy="1635342"/>
          </a:xfrm>
          <a:custGeom>
            <a:avLst/>
            <a:gdLst/>
            <a:ahLst/>
            <a:cxnLst/>
            <a:rect l="l" t="t" r="r" b="b"/>
            <a:pathLst>
              <a:path w="1934275" h="1635342">
                <a:moveTo>
                  <a:pt x="0" y="0"/>
                </a:moveTo>
                <a:lnTo>
                  <a:pt x="1934276" y="0"/>
                </a:lnTo>
                <a:lnTo>
                  <a:pt x="1934276" y="1635342"/>
                </a:lnTo>
                <a:lnTo>
                  <a:pt x="0" y="163534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0" y="0"/>
            <a:ext cx="3215980" cy="2730660"/>
          </a:xfrm>
          <a:custGeom>
            <a:avLst/>
            <a:gdLst/>
            <a:ahLst/>
            <a:cxnLst/>
            <a:rect l="l" t="t" r="r" b="b"/>
            <a:pathLst>
              <a:path w="3215980" h="2730660">
                <a:moveTo>
                  <a:pt x="0" y="0"/>
                </a:moveTo>
                <a:lnTo>
                  <a:pt x="3215980" y="0"/>
                </a:lnTo>
                <a:lnTo>
                  <a:pt x="3215980" y="2730660"/>
                </a:lnTo>
                <a:lnTo>
                  <a:pt x="0" y="273066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355219" y="607147"/>
            <a:ext cx="8716538" cy="22307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267"/>
              </a:lnSpc>
              <a:spcBef>
                <a:spcPct val="0"/>
              </a:spcBef>
            </a:pPr>
            <a:r>
              <a:rPr lang="en-US" sz="13048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Zen cafe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872793" y="3148710"/>
            <a:ext cx="8169466" cy="3434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63"/>
              </a:lnSpc>
            </a:pPr>
            <a:r>
              <a:rPr lang="en-US" sz="3259" b="1" spc="104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“Zen Café </a:t>
            </a:r>
          </a:p>
          <a:p>
            <a:pPr algn="ctr">
              <a:lnSpc>
                <a:spcPts val="4563"/>
              </a:lnSpc>
              <a:spcBef>
                <a:spcPct val="0"/>
              </a:spcBef>
            </a:pPr>
            <a:r>
              <a:rPr lang="en-US" sz="3259" b="1" spc="104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Sip, relax, and refresh with healthy treats, homemade pastries, fresh sandwiches, and a peaceful space to unwind, socialize, and enjoy every moment.”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58760" y="6470308"/>
            <a:ext cx="3366353" cy="3332689"/>
          </a:xfrm>
          <a:custGeom>
            <a:avLst/>
            <a:gdLst/>
            <a:ahLst/>
            <a:cxnLst/>
            <a:rect l="l" t="t" r="r" b="b"/>
            <a:pathLst>
              <a:path w="3366353" h="3332689">
                <a:moveTo>
                  <a:pt x="0" y="0"/>
                </a:moveTo>
                <a:lnTo>
                  <a:pt x="3366353" y="0"/>
                </a:lnTo>
                <a:lnTo>
                  <a:pt x="3366353" y="3332690"/>
                </a:lnTo>
                <a:lnTo>
                  <a:pt x="0" y="33326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224465" y="2333625"/>
            <a:ext cx="13034835" cy="7387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1"/>
              </a:lnSpc>
            </a:pPr>
            <a:endParaRPr dirty="0"/>
          </a:p>
          <a:p>
            <a:pPr algn="ctr">
              <a:lnSpc>
                <a:spcPts val="3621"/>
              </a:lnSpc>
            </a:pPr>
            <a:endParaRPr lang="en-US" sz="3017" spc="60" dirty="0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ctr">
              <a:lnSpc>
                <a:spcPts val="3621"/>
              </a:lnSpc>
            </a:pPr>
            <a:r>
              <a:rPr lang="en-US" sz="3017" spc="60" dirty="0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 Zen Brew Café is a modern, wellness/Family-focused coffee shop in the UK, designed to prioritize quality, comfort, and overall experience over speed or price. </a:t>
            </a:r>
          </a:p>
          <a:p>
            <a:pPr algn="ctr">
              <a:lnSpc>
                <a:spcPts val="3621"/>
              </a:lnSpc>
            </a:pPr>
            <a:endParaRPr lang="en-US" sz="3017" spc="60" dirty="0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ctr">
              <a:lnSpc>
                <a:spcPts val="3621"/>
              </a:lnSpc>
            </a:pPr>
            <a:r>
              <a:rPr lang="en-US" sz="3017" spc="60" dirty="0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With a calm, natural interior featuring plants, soft lighting, and comfortable seating, it caters to studying, remote work, and relaxed socializing. </a:t>
            </a:r>
          </a:p>
          <a:p>
            <a:pPr algn="ctr">
              <a:lnSpc>
                <a:spcPts val="3621"/>
              </a:lnSpc>
            </a:pPr>
            <a:endParaRPr lang="en-US" sz="3017" spc="60" dirty="0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ctr">
              <a:lnSpc>
                <a:spcPts val="3621"/>
              </a:lnSpc>
            </a:pPr>
            <a:r>
              <a:rPr lang="en-US" sz="3017" spc="60" dirty="0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The café offers healthy food and high-quality drinks, meeting growing consumer demand for nutritious, lifestyle-oriented options. </a:t>
            </a:r>
          </a:p>
          <a:p>
            <a:pPr algn="ctr">
              <a:lnSpc>
                <a:spcPts val="3621"/>
              </a:lnSpc>
            </a:pPr>
            <a:r>
              <a:rPr lang="en-US" sz="3017" spc="60" dirty="0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Positioned between fast-paced chains and traditional independents, Zen Brew Café creates a welcoming “third space” that encourages longer visits, repeat customers, and strong brand loyalty.</a:t>
            </a:r>
          </a:p>
          <a:p>
            <a:pPr algn="ctr">
              <a:lnSpc>
                <a:spcPts val="3621"/>
              </a:lnSpc>
            </a:pPr>
            <a:endParaRPr lang="en-US" sz="3017" spc="60" dirty="0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241936" y="788070"/>
            <a:ext cx="13699806" cy="1295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599"/>
              </a:lnSpc>
            </a:pPr>
            <a:r>
              <a:rPr lang="en-US" sz="9999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Zen Brew Café Overview:</a:t>
            </a:r>
          </a:p>
        </p:txBody>
      </p:sp>
      <p:sp>
        <p:nvSpPr>
          <p:cNvPr id="5" name="Freeform 5"/>
          <p:cNvSpPr/>
          <p:nvPr/>
        </p:nvSpPr>
        <p:spPr>
          <a:xfrm>
            <a:off x="231816" y="376694"/>
            <a:ext cx="2010121" cy="1706775"/>
          </a:xfrm>
          <a:custGeom>
            <a:avLst/>
            <a:gdLst/>
            <a:ahLst/>
            <a:cxnLst/>
            <a:rect l="l" t="t" r="r" b="b"/>
            <a:pathLst>
              <a:path w="2010121" h="1706775">
                <a:moveTo>
                  <a:pt x="0" y="0"/>
                </a:moveTo>
                <a:lnTo>
                  <a:pt x="2010120" y="0"/>
                </a:lnTo>
                <a:lnTo>
                  <a:pt x="2010120" y="1706776"/>
                </a:lnTo>
                <a:lnTo>
                  <a:pt x="0" y="170677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3828" y="6986722"/>
            <a:ext cx="3069699" cy="2271578"/>
          </a:xfrm>
          <a:custGeom>
            <a:avLst/>
            <a:gdLst/>
            <a:ahLst/>
            <a:cxnLst/>
            <a:rect l="l" t="t" r="r" b="b"/>
            <a:pathLst>
              <a:path w="3069699" h="2271578">
                <a:moveTo>
                  <a:pt x="0" y="0"/>
                </a:moveTo>
                <a:lnTo>
                  <a:pt x="3069699" y="0"/>
                </a:lnTo>
                <a:lnTo>
                  <a:pt x="3069699" y="2271578"/>
                </a:lnTo>
                <a:lnTo>
                  <a:pt x="0" y="22715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953933" y="3474060"/>
            <a:ext cx="14161556" cy="6410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62"/>
              </a:lnSpc>
            </a:pPr>
            <a:r>
              <a:rPr lang="en-US" sz="2635" u="sng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Legal Format:</a:t>
            </a:r>
          </a:p>
          <a:p>
            <a:pPr algn="l">
              <a:lnSpc>
                <a:spcPts val="3162"/>
              </a:lnSpc>
            </a:pPr>
            <a:endParaRPr lang="en-US" sz="2635" u="sng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Sole trader: simple, low-cost, full control.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Owner liable; insurance + careful finances needed.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Register with HM Revenue &amp; Customs and obtain food licences.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Ideal for small family café: flexible, hands-on oversight.</a:t>
            </a:r>
          </a:p>
          <a:p>
            <a:pPr algn="l">
              <a:lnSpc>
                <a:spcPts val="3162"/>
              </a:lnSpc>
            </a:pPr>
            <a:endParaRPr lang="en-US" sz="2635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l">
              <a:lnSpc>
                <a:spcPts val="3162"/>
              </a:lnSpc>
            </a:pPr>
            <a:endParaRPr lang="en-US" sz="2635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l">
              <a:lnSpc>
                <a:spcPts val="3162"/>
              </a:lnSpc>
            </a:pPr>
            <a:r>
              <a:rPr lang="en-US" sz="2635" u="sng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Management Structure:</a:t>
            </a:r>
          </a:p>
          <a:p>
            <a:pPr algn="l">
              <a:lnSpc>
                <a:spcPts val="3162"/>
              </a:lnSpc>
            </a:pPr>
            <a:endParaRPr lang="en-US" sz="2635" u="sng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Owner-manager: strategy, finances, suppliers, customers.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Family support: son (operations), daughter (busy periods).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Cook: fresh food &amp; pastries, ensures quality.</a:t>
            </a:r>
          </a:p>
          <a:p>
            <a:pPr marL="568909" lvl="1" indent="-284454" algn="l">
              <a:lnSpc>
                <a:spcPts val="3162"/>
              </a:lnSpc>
              <a:buFont typeface="Arial"/>
              <a:buChar char="•"/>
            </a:pPr>
            <a:r>
              <a:rPr lang="en-US" sz="2635" spc="52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Staff trained in hygiene, service, and safety.</a:t>
            </a:r>
          </a:p>
          <a:p>
            <a:pPr algn="l">
              <a:lnSpc>
                <a:spcPts val="3162"/>
              </a:lnSpc>
            </a:pPr>
            <a:endParaRPr lang="en-US" sz="2635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  <a:p>
            <a:pPr algn="l">
              <a:lnSpc>
                <a:spcPts val="3162"/>
              </a:lnSpc>
            </a:pPr>
            <a:endParaRPr lang="en-US" sz="2635" spc="52">
              <a:solidFill>
                <a:srgbClr val="000000"/>
              </a:solidFill>
              <a:latin typeface="Aristotelica Pro"/>
              <a:ea typeface="Aristotelica Pro"/>
              <a:cs typeface="Aristotelica Pro"/>
              <a:sym typeface="Aristotelica Pro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54188" y="1442992"/>
            <a:ext cx="10650874" cy="5726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37"/>
              </a:lnSpc>
            </a:pPr>
            <a:r>
              <a:rPr lang="en-US" sz="4413" b="1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Legal Format and Management Structure</a:t>
            </a:r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2373914" cy="2015669"/>
          </a:xfrm>
          <a:custGeom>
            <a:avLst/>
            <a:gdLst/>
            <a:ahLst/>
            <a:cxnLst/>
            <a:rect l="l" t="t" r="r" b="b"/>
            <a:pathLst>
              <a:path w="2373914" h="2015669">
                <a:moveTo>
                  <a:pt x="0" y="0"/>
                </a:moveTo>
                <a:lnTo>
                  <a:pt x="2373914" y="0"/>
                </a:lnTo>
                <a:lnTo>
                  <a:pt x="2373914" y="2015669"/>
                </a:lnTo>
                <a:lnTo>
                  <a:pt x="0" y="201566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628569" y="-769428"/>
            <a:ext cx="6794492" cy="11825856"/>
          </a:xfrm>
          <a:custGeom>
            <a:avLst/>
            <a:gdLst/>
            <a:ahLst/>
            <a:cxnLst/>
            <a:rect l="l" t="t" r="r" b="b"/>
            <a:pathLst>
              <a:path w="6794492" h="11825856">
                <a:moveTo>
                  <a:pt x="0" y="0"/>
                </a:moveTo>
                <a:lnTo>
                  <a:pt x="6794492" y="0"/>
                </a:lnTo>
                <a:lnTo>
                  <a:pt x="6794492" y="11825856"/>
                </a:lnTo>
                <a:lnTo>
                  <a:pt x="0" y="118258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85759" y="7998012"/>
            <a:ext cx="2608356" cy="1887798"/>
          </a:xfrm>
          <a:custGeom>
            <a:avLst/>
            <a:gdLst/>
            <a:ahLst/>
            <a:cxnLst/>
            <a:rect l="l" t="t" r="r" b="b"/>
            <a:pathLst>
              <a:path w="2608356" h="1887798">
                <a:moveTo>
                  <a:pt x="0" y="0"/>
                </a:moveTo>
                <a:lnTo>
                  <a:pt x="2608356" y="0"/>
                </a:lnTo>
                <a:lnTo>
                  <a:pt x="2608356" y="1887798"/>
                </a:lnTo>
                <a:lnTo>
                  <a:pt x="0" y="188779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992562" y="2083470"/>
            <a:ext cx="7826725" cy="7986454"/>
          </a:xfrm>
          <a:custGeom>
            <a:avLst/>
            <a:gdLst/>
            <a:ahLst/>
            <a:cxnLst/>
            <a:rect l="l" t="t" r="r" b="b"/>
            <a:pathLst>
              <a:path w="7826725" h="7986454">
                <a:moveTo>
                  <a:pt x="0" y="0"/>
                </a:moveTo>
                <a:lnTo>
                  <a:pt x="7826725" y="0"/>
                </a:lnTo>
                <a:lnTo>
                  <a:pt x="7826725" y="7986454"/>
                </a:lnTo>
                <a:lnTo>
                  <a:pt x="0" y="79864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341531" y="654720"/>
            <a:ext cx="13921864" cy="581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24"/>
              </a:lnSpc>
            </a:pPr>
            <a:r>
              <a:rPr lang="en-US" sz="4400" b="1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Management structure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69316" y="3963988"/>
            <a:ext cx="5673217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Myself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96793" y="6818630"/>
            <a:ext cx="1527572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Cook/Pastry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59823" y="9503540"/>
            <a:ext cx="4700756" cy="3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My Daughter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0131" y="5391309"/>
            <a:ext cx="4114643" cy="1553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Helps with suitable operational tasks based on his strengths in a supportive working environment.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407670" y="2219643"/>
            <a:ext cx="5516767" cy="1163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Oversees strategy, finances, suppliers, and customer relations while managing daily operations and business performance.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5923" y="6260962"/>
            <a:ext cx="2099916" cy="1162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99"/>
              </a:lnSpc>
              <a:spcBef>
                <a:spcPct val="0"/>
              </a:spcBef>
            </a:pPr>
            <a:r>
              <a:rPr lang="en-US" sz="2214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Assistant Support         (My Son)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819287" y="5586571"/>
            <a:ext cx="5057267" cy="1163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Prepares fresh food and baked items, ensuring quality, hygiene, and consistency.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523451" y="9140955"/>
            <a:ext cx="4004301" cy="77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80"/>
              </a:lnSpc>
              <a:spcBef>
                <a:spcPct val="0"/>
              </a:spcBef>
            </a:pPr>
            <a:r>
              <a:rPr lang="en-US" sz="2200" b="1" spc="33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Provides flexible help during busy periods or special events.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3371" y="373371"/>
            <a:ext cx="2033132" cy="1726314"/>
          </a:xfrm>
          <a:custGeom>
            <a:avLst/>
            <a:gdLst/>
            <a:ahLst/>
            <a:cxnLst/>
            <a:rect l="l" t="t" r="r" b="b"/>
            <a:pathLst>
              <a:path w="2033132" h="1726314">
                <a:moveTo>
                  <a:pt x="0" y="0"/>
                </a:moveTo>
                <a:lnTo>
                  <a:pt x="2033132" y="0"/>
                </a:lnTo>
                <a:lnTo>
                  <a:pt x="2033132" y="1726314"/>
                </a:lnTo>
                <a:lnTo>
                  <a:pt x="0" y="172631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933225" y="5199376"/>
            <a:ext cx="5167312" cy="1201049"/>
            <a:chOff x="0" y="0"/>
            <a:chExt cx="812800" cy="1889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88921"/>
            </a:xfrm>
            <a:custGeom>
              <a:avLst/>
              <a:gdLst/>
              <a:ahLst/>
              <a:cxnLst/>
              <a:rect l="l" t="t" r="r" b="b"/>
              <a:pathLst>
                <a:path w="812800" h="188921">
                  <a:moveTo>
                    <a:pt x="38954" y="0"/>
                  </a:moveTo>
                  <a:lnTo>
                    <a:pt x="773846" y="0"/>
                  </a:lnTo>
                  <a:cubicBezTo>
                    <a:pt x="795359" y="0"/>
                    <a:pt x="812800" y="17441"/>
                    <a:pt x="812800" y="38954"/>
                  </a:cubicBezTo>
                  <a:lnTo>
                    <a:pt x="812800" y="149966"/>
                  </a:lnTo>
                  <a:cubicBezTo>
                    <a:pt x="812800" y="160298"/>
                    <a:pt x="808696" y="170206"/>
                    <a:pt x="801391" y="177511"/>
                  </a:cubicBezTo>
                  <a:cubicBezTo>
                    <a:pt x="794085" y="184817"/>
                    <a:pt x="784177" y="188921"/>
                    <a:pt x="773846" y="188921"/>
                  </a:cubicBezTo>
                  <a:lnTo>
                    <a:pt x="38954" y="188921"/>
                  </a:lnTo>
                  <a:cubicBezTo>
                    <a:pt x="17441" y="188921"/>
                    <a:pt x="0" y="171480"/>
                    <a:pt x="0" y="149966"/>
                  </a:cubicBezTo>
                  <a:lnTo>
                    <a:pt x="0" y="38954"/>
                  </a:lnTo>
                  <a:cubicBezTo>
                    <a:pt x="0" y="17441"/>
                    <a:pt x="17441" y="0"/>
                    <a:pt x="38954" y="0"/>
                  </a:cubicBezTo>
                  <a:close/>
                </a:path>
              </a:pathLst>
            </a:custGeom>
            <a:solidFill>
              <a:srgbClr val="E466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22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796168" y="4796766"/>
            <a:ext cx="5700075" cy="2006269"/>
            <a:chOff x="0" y="0"/>
            <a:chExt cx="1731954" cy="609600"/>
          </a:xfrm>
        </p:grpSpPr>
        <p:sp>
          <p:nvSpPr>
            <p:cNvPr id="6" name="Freeform 6"/>
            <p:cNvSpPr/>
            <p:nvPr/>
          </p:nvSpPr>
          <p:spPr>
            <a:xfrm>
              <a:off x="14412" y="0"/>
              <a:ext cx="1703131" cy="609600"/>
            </a:xfrm>
            <a:custGeom>
              <a:avLst/>
              <a:gdLst/>
              <a:ahLst/>
              <a:cxnLst/>
              <a:rect l="l" t="t" r="r" b="b"/>
              <a:pathLst>
                <a:path w="1703131" h="609600">
                  <a:moveTo>
                    <a:pt x="240400" y="0"/>
                  </a:moveTo>
                  <a:lnTo>
                    <a:pt x="1665930" y="0"/>
                  </a:lnTo>
                  <a:cubicBezTo>
                    <a:pt x="1677888" y="0"/>
                    <a:pt x="1689117" y="5748"/>
                    <a:pt x="1696108" y="15449"/>
                  </a:cubicBezTo>
                  <a:cubicBezTo>
                    <a:pt x="1703100" y="25149"/>
                    <a:pt x="1705003" y="37620"/>
                    <a:pt x="1701221" y="48964"/>
                  </a:cubicBezTo>
                  <a:lnTo>
                    <a:pt x="1530664" y="560636"/>
                  </a:lnTo>
                  <a:cubicBezTo>
                    <a:pt x="1520917" y="589877"/>
                    <a:pt x="1493553" y="609600"/>
                    <a:pt x="1462730" y="609600"/>
                  </a:cubicBezTo>
                  <a:lnTo>
                    <a:pt x="37200" y="609600"/>
                  </a:lnTo>
                  <a:cubicBezTo>
                    <a:pt x="25242" y="609600"/>
                    <a:pt x="14014" y="603852"/>
                    <a:pt x="7022" y="594151"/>
                  </a:cubicBezTo>
                  <a:cubicBezTo>
                    <a:pt x="30" y="584451"/>
                    <a:pt x="-1872" y="571980"/>
                    <a:pt x="1909" y="560636"/>
                  </a:cubicBezTo>
                  <a:lnTo>
                    <a:pt x="172467" y="48964"/>
                  </a:lnTo>
                  <a:cubicBezTo>
                    <a:pt x="182214" y="19723"/>
                    <a:pt x="209578" y="0"/>
                    <a:pt x="240400" y="0"/>
                  </a:cubicBezTo>
                  <a:close/>
                </a:path>
              </a:pathLst>
            </a:custGeom>
            <a:solidFill>
              <a:srgbClr val="FFBEC4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1600" y="-38100"/>
              <a:ext cx="1528754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871371" y="5199376"/>
            <a:ext cx="5167312" cy="1201049"/>
            <a:chOff x="0" y="0"/>
            <a:chExt cx="812800" cy="18892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188921"/>
            </a:xfrm>
            <a:custGeom>
              <a:avLst/>
              <a:gdLst/>
              <a:ahLst/>
              <a:cxnLst/>
              <a:rect l="l" t="t" r="r" b="b"/>
              <a:pathLst>
                <a:path w="812800" h="188921">
                  <a:moveTo>
                    <a:pt x="38954" y="0"/>
                  </a:moveTo>
                  <a:lnTo>
                    <a:pt x="773846" y="0"/>
                  </a:lnTo>
                  <a:cubicBezTo>
                    <a:pt x="795359" y="0"/>
                    <a:pt x="812800" y="17441"/>
                    <a:pt x="812800" y="38954"/>
                  </a:cubicBezTo>
                  <a:lnTo>
                    <a:pt x="812800" y="149966"/>
                  </a:lnTo>
                  <a:cubicBezTo>
                    <a:pt x="812800" y="160298"/>
                    <a:pt x="808696" y="170206"/>
                    <a:pt x="801391" y="177511"/>
                  </a:cubicBezTo>
                  <a:cubicBezTo>
                    <a:pt x="794085" y="184817"/>
                    <a:pt x="784177" y="188921"/>
                    <a:pt x="773846" y="188921"/>
                  </a:cubicBezTo>
                  <a:lnTo>
                    <a:pt x="38954" y="188921"/>
                  </a:lnTo>
                  <a:cubicBezTo>
                    <a:pt x="17441" y="188921"/>
                    <a:pt x="0" y="171480"/>
                    <a:pt x="0" y="149966"/>
                  </a:cubicBezTo>
                  <a:lnTo>
                    <a:pt x="0" y="38954"/>
                  </a:lnTo>
                  <a:cubicBezTo>
                    <a:pt x="0" y="17441"/>
                    <a:pt x="17441" y="0"/>
                    <a:pt x="38954" y="0"/>
                  </a:cubicBezTo>
                  <a:close/>
                </a:path>
              </a:pathLst>
            </a:custGeom>
            <a:solidFill>
              <a:srgbClr val="9366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812800" cy="22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654700" y="4796766"/>
            <a:ext cx="5700075" cy="2006269"/>
            <a:chOff x="0" y="0"/>
            <a:chExt cx="1731954" cy="609600"/>
          </a:xfrm>
        </p:grpSpPr>
        <p:sp>
          <p:nvSpPr>
            <p:cNvPr id="12" name="Freeform 12"/>
            <p:cNvSpPr/>
            <p:nvPr/>
          </p:nvSpPr>
          <p:spPr>
            <a:xfrm>
              <a:off x="14412" y="0"/>
              <a:ext cx="1703131" cy="609600"/>
            </a:xfrm>
            <a:custGeom>
              <a:avLst/>
              <a:gdLst/>
              <a:ahLst/>
              <a:cxnLst/>
              <a:rect l="l" t="t" r="r" b="b"/>
              <a:pathLst>
                <a:path w="1703131" h="609600">
                  <a:moveTo>
                    <a:pt x="240400" y="0"/>
                  </a:moveTo>
                  <a:lnTo>
                    <a:pt x="1665930" y="0"/>
                  </a:lnTo>
                  <a:cubicBezTo>
                    <a:pt x="1677888" y="0"/>
                    <a:pt x="1689117" y="5748"/>
                    <a:pt x="1696108" y="15449"/>
                  </a:cubicBezTo>
                  <a:cubicBezTo>
                    <a:pt x="1703100" y="25149"/>
                    <a:pt x="1705003" y="37620"/>
                    <a:pt x="1701221" y="48964"/>
                  </a:cubicBezTo>
                  <a:lnTo>
                    <a:pt x="1530664" y="560636"/>
                  </a:lnTo>
                  <a:cubicBezTo>
                    <a:pt x="1520917" y="589877"/>
                    <a:pt x="1493553" y="609600"/>
                    <a:pt x="1462730" y="609600"/>
                  </a:cubicBezTo>
                  <a:lnTo>
                    <a:pt x="37200" y="609600"/>
                  </a:lnTo>
                  <a:cubicBezTo>
                    <a:pt x="25242" y="609600"/>
                    <a:pt x="14014" y="603852"/>
                    <a:pt x="7022" y="594151"/>
                  </a:cubicBezTo>
                  <a:cubicBezTo>
                    <a:pt x="30" y="584451"/>
                    <a:pt x="-1872" y="571980"/>
                    <a:pt x="1909" y="560636"/>
                  </a:cubicBezTo>
                  <a:lnTo>
                    <a:pt x="172467" y="48964"/>
                  </a:lnTo>
                  <a:cubicBezTo>
                    <a:pt x="182214" y="19723"/>
                    <a:pt x="209578" y="0"/>
                    <a:pt x="240400" y="0"/>
                  </a:cubicBezTo>
                  <a:close/>
                </a:path>
              </a:pathLst>
            </a:custGeom>
            <a:solidFill>
              <a:srgbClr val="EAE0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01600" y="-38100"/>
              <a:ext cx="1528754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933225" y="7654641"/>
            <a:ext cx="5167312" cy="1201049"/>
            <a:chOff x="0" y="0"/>
            <a:chExt cx="812800" cy="188921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188921"/>
            </a:xfrm>
            <a:custGeom>
              <a:avLst/>
              <a:gdLst/>
              <a:ahLst/>
              <a:cxnLst/>
              <a:rect l="l" t="t" r="r" b="b"/>
              <a:pathLst>
                <a:path w="812800" h="188921">
                  <a:moveTo>
                    <a:pt x="38954" y="0"/>
                  </a:moveTo>
                  <a:lnTo>
                    <a:pt x="773846" y="0"/>
                  </a:lnTo>
                  <a:cubicBezTo>
                    <a:pt x="795359" y="0"/>
                    <a:pt x="812800" y="17441"/>
                    <a:pt x="812800" y="38954"/>
                  </a:cubicBezTo>
                  <a:lnTo>
                    <a:pt x="812800" y="149966"/>
                  </a:lnTo>
                  <a:cubicBezTo>
                    <a:pt x="812800" y="160298"/>
                    <a:pt x="808696" y="170206"/>
                    <a:pt x="801391" y="177511"/>
                  </a:cubicBezTo>
                  <a:cubicBezTo>
                    <a:pt x="794085" y="184817"/>
                    <a:pt x="784177" y="188921"/>
                    <a:pt x="773846" y="188921"/>
                  </a:cubicBezTo>
                  <a:lnTo>
                    <a:pt x="38954" y="188921"/>
                  </a:lnTo>
                  <a:cubicBezTo>
                    <a:pt x="17441" y="188921"/>
                    <a:pt x="0" y="171480"/>
                    <a:pt x="0" y="149966"/>
                  </a:cubicBezTo>
                  <a:lnTo>
                    <a:pt x="0" y="38954"/>
                  </a:lnTo>
                  <a:cubicBezTo>
                    <a:pt x="0" y="17441"/>
                    <a:pt x="17441" y="0"/>
                    <a:pt x="38954" y="0"/>
                  </a:cubicBezTo>
                  <a:close/>
                </a:path>
              </a:pathLst>
            </a:custGeom>
            <a:solidFill>
              <a:srgbClr val="38AE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812800" cy="22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875782" y="7252031"/>
            <a:ext cx="5700075" cy="2006269"/>
            <a:chOff x="0" y="0"/>
            <a:chExt cx="1731954" cy="609600"/>
          </a:xfrm>
        </p:grpSpPr>
        <p:sp>
          <p:nvSpPr>
            <p:cNvPr id="18" name="Freeform 18"/>
            <p:cNvSpPr/>
            <p:nvPr/>
          </p:nvSpPr>
          <p:spPr>
            <a:xfrm>
              <a:off x="14412" y="0"/>
              <a:ext cx="1703131" cy="609600"/>
            </a:xfrm>
            <a:custGeom>
              <a:avLst/>
              <a:gdLst/>
              <a:ahLst/>
              <a:cxnLst/>
              <a:rect l="l" t="t" r="r" b="b"/>
              <a:pathLst>
                <a:path w="1703131" h="609600">
                  <a:moveTo>
                    <a:pt x="240400" y="0"/>
                  </a:moveTo>
                  <a:lnTo>
                    <a:pt x="1665930" y="0"/>
                  </a:lnTo>
                  <a:cubicBezTo>
                    <a:pt x="1677888" y="0"/>
                    <a:pt x="1689117" y="5748"/>
                    <a:pt x="1696108" y="15449"/>
                  </a:cubicBezTo>
                  <a:cubicBezTo>
                    <a:pt x="1703100" y="25149"/>
                    <a:pt x="1705003" y="37620"/>
                    <a:pt x="1701221" y="48964"/>
                  </a:cubicBezTo>
                  <a:lnTo>
                    <a:pt x="1530664" y="560636"/>
                  </a:lnTo>
                  <a:cubicBezTo>
                    <a:pt x="1520917" y="589877"/>
                    <a:pt x="1493553" y="609600"/>
                    <a:pt x="1462730" y="609600"/>
                  </a:cubicBezTo>
                  <a:lnTo>
                    <a:pt x="37200" y="609600"/>
                  </a:lnTo>
                  <a:cubicBezTo>
                    <a:pt x="25242" y="609600"/>
                    <a:pt x="14014" y="603852"/>
                    <a:pt x="7022" y="594151"/>
                  </a:cubicBezTo>
                  <a:cubicBezTo>
                    <a:pt x="30" y="584451"/>
                    <a:pt x="-1872" y="571980"/>
                    <a:pt x="1909" y="560636"/>
                  </a:cubicBezTo>
                  <a:lnTo>
                    <a:pt x="172467" y="48964"/>
                  </a:lnTo>
                  <a:cubicBezTo>
                    <a:pt x="182214" y="19723"/>
                    <a:pt x="209578" y="0"/>
                    <a:pt x="240400" y="0"/>
                  </a:cubicBezTo>
                  <a:close/>
                </a:path>
              </a:pathLst>
            </a:custGeom>
            <a:solidFill>
              <a:srgbClr val="B5EB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01600" y="-38100"/>
              <a:ext cx="1528754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871371" y="2745432"/>
            <a:ext cx="5167312" cy="1201049"/>
            <a:chOff x="0" y="0"/>
            <a:chExt cx="812800" cy="188921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188921"/>
            </a:xfrm>
            <a:custGeom>
              <a:avLst/>
              <a:gdLst/>
              <a:ahLst/>
              <a:cxnLst/>
              <a:rect l="l" t="t" r="r" b="b"/>
              <a:pathLst>
                <a:path w="812800" h="188921">
                  <a:moveTo>
                    <a:pt x="38954" y="0"/>
                  </a:moveTo>
                  <a:lnTo>
                    <a:pt x="773846" y="0"/>
                  </a:lnTo>
                  <a:cubicBezTo>
                    <a:pt x="795359" y="0"/>
                    <a:pt x="812800" y="17441"/>
                    <a:pt x="812800" y="38954"/>
                  </a:cubicBezTo>
                  <a:lnTo>
                    <a:pt x="812800" y="149966"/>
                  </a:lnTo>
                  <a:cubicBezTo>
                    <a:pt x="812800" y="160298"/>
                    <a:pt x="808696" y="170206"/>
                    <a:pt x="801391" y="177511"/>
                  </a:cubicBezTo>
                  <a:cubicBezTo>
                    <a:pt x="794085" y="184817"/>
                    <a:pt x="784177" y="188921"/>
                    <a:pt x="773846" y="188921"/>
                  </a:cubicBezTo>
                  <a:lnTo>
                    <a:pt x="38954" y="188921"/>
                  </a:lnTo>
                  <a:cubicBezTo>
                    <a:pt x="17441" y="188921"/>
                    <a:pt x="0" y="171480"/>
                    <a:pt x="0" y="149966"/>
                  </a:cubicBezTo>
                  <a:lnTo>
                    <a:pt x="0" y="38954"/>
                  </a:lnTo>
                  <a:cubicBezTo>
                    <a:pt x="0" y="17441"/>
                    <a:pt x="17441" y="0"/>
                    <a:pt x="38954" y="0"/>
                  </a:cubicBezTo>
                  <a:close/>
                </a:path>
              </a:pathLst>
            </a:custGeom>
            <a:solidFill>
              <a:srgbClr val="38AEB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38100"/>
              <a:ext cx="812800" cy="22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0654700" y="2342822"/>
            <a:ext cx="5700075" cy="2006269"/>
            <a:chOff x="0" y="0"/>
            <a:chExt cx="1731954" cy="609600"/>
          </a:xfrm>
        </p:grpSpPr>
        <p:sp>
          <p:nvSpPr>
            <p:cNvPr id="24" name="Freeform 24"/>
            <p:cNvSpPr/>
            <p:nvPr/>
          </p:nvSpPr>
          <p:spPr>
            <a:xfrm>
              <a:off x="14412" y="0"/>
              <a:ext cx="1703131" cy="609600"/>
            </a:xfrm>
            <a:custGeom>
              <a:avLst/>
              <a:gdLst/>
              <a:ahLst/>
              <a:cxnLst/>
              <a:rect l="l" t="t" r="r" b="b"/>
              <a:pathLst>
                <a:path w="1703131" h="609600">
                  <a:moveTo>
                    <a:pt x="240400" y="0"/>
                  </a:moveTo>
                  <a:lnTo>
                    <a:pt x="1665930" y="0"/>
                  </a:lnTo>
                  <a:cubicBezTo>
                    <a:pt x="1677888" y="0"/>
                    <a:pt x="1689117" y="5748"/>
                    <a:pt x="1696108" y="15449"/>
                  </a:cubicBezTo>
                  <a:cubicBezTo>
                    <a:pt x="1703100" y="25149"/>
                    <a:pt x="1705003" y="37620"/>
                    <a:pt x="1701221" y="48964"/>
                  </a:cubicBezTo>
                  <a:lnTo>
                    <a:pt x="1530664" y="560636"/>
                  </a:lnTo>
                  <a:cubicBezTo>
                    <a:pt x="1520917" y="589877"/>
                    <a:pt x="1493553" y="609600"/>
                    <a:pt x="1462730" y="609600"/>
                  </a:cubicBezTo>
                  <a:lnTo>
                    <a:pt x="37200" y="609600"/>
                  </a:lnTo>
                  <a:cubicBezTo>
                    <a:pt x="25242" y="609600"/>
                    <a:pt x="14014" y="603852"/>
                    <a:pt x="7022" y="594151"/>
                  </a:cubicBezTo>
                  <a:cubicBezTo>
                    <a:pt x="30" y="584451"/>
                    <a:pt x="-1872" y="571980"/>
                    <a:pt x="1909" y="560636"/>
                  </a:cubicBezTo>
                  <a:lnTo>
                    <a:pt x="172467" y="48964"/>
                  </a:lnTo>
                  <a:cubicBezTo>
                    <a:pt x="182214" y="19723"/>
                    <a:pt x="209578" y="0"/>
                    <a:pt x="240400" y="0"/>
                  </a:cubicBezTo>
                  <a:close/>
                </a:path>
              </a:pathLst>
            </a:custGeom>
            <a:solidFill>
              <a:srgbClr val="B5EB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101600" y="-38100"/>
              <a:ext cx="1528754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933225" y="2745432"/>
            <a:ext cx="5167312" cy="1201049"/>
            <a:chOff x="0" y="0"/>
            <a:chExt cx="812800" cy="188921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188921"/>
            </a:xfrm>
            <a:custGeom>
              <a:avLst/>
              <a:gdLst/>
              <a:ahLst/>
              <a:cxnLst/>
              <a:rect l="l" t="t" r="r" b="b"/>
              <a:pathLst>
                <a:path w="812800" h="188921">
                  <a:moveTo>
                    <a:pt x="38954" y="0"/>
                  </a:moveTo>
                  <a:lnTo>
                    <a:pt x="773846" y="0"/>
                  </a:lnTo>
                  <a:cubicBezTo>
                    <a:pt x="795359" y="0"/>
                    <a:pt x="812800" y="17441"/>
                    <a:pt x="812800" y="38954"/>
                  </a:cubicBezTo>
                  <a:lnTo>
                    <a:pt x="812800" y="149966"/>
                  </a:lnTo>
                  <a:cubicBezTo>
                    <a:pt x="812800" y="160298"/>
                    <a:pt x="808696" y="170206"/>
                    <a:pt x="801391" y="177511"/>
                  </a:cubicBezTo>
                  <a:cubicBezTo>
                    <a:pt x="794085" y="184817"/>
                    <a:pt x="784177" y="188921"/>
                    <a:pt x="773846" y="188921"/>
                  </a:cubicBezTo>
                  <a:lnTo>
                    <a:pt x="38954" y="188921"/>
                  </a:lnTo>
                  <a:cubicBezTo>
                    <a:pt x="17441" y="188921"/>
                    <a:pt x="0" y="171480"/>
                    <a:pt x="0" y="149966"/>
                  </a:cubicBezTo>
                  <a:lnTo>
                    <a:pt x="0" y="38954"/>
                  </a:lnTo>
                  <a:cubicBezTo>
                    <a:pt x="0" y="17441"/>
                    <a:pt x="17441" y="0"/>
                    <a:pt x="38954" y="0"/>
                  </a:cubicBezTo>
                  <a:close/>
                </a:path>
              </a:pathLst>
            </a:custGeom>
            <a:solidFill>
              <a:srgbClr val="9366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38100"/>
              <a:ext cx="812800" cy="22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2716554" y="2342822"/>
            <a:ext cx="5700075" cy="2006269"/>
            <a:chOff x="0" y="0"/>
            <a:chExt cx="1731954" cy="609600"/>
          </a:xfrm>
        </p:grpSpPr>
        <p:sp>
          <p:nvSpPr>
            <p:cNvPr id="30" name="Freeform 30"/>
            <p:cNvSpPr/>
            <p:nvPr/>
          </p:nvSpPr>
          <p:spPr>
            <a:xfrm>
              <a:off x="14412" y="0"/>
              <a:ext cx="1703131" cy="609600"/>
            </a:xfrm>
            <a:custGeom>
              <a:avLst/>
              <a:gdLst/>
              <a:ahLst/>
              <a:cxnLst/>
              <a:rect l="l" t="t" r="r" b="b"/>
              <a:pathLst>
                <a:path w="1703131" h="609600">
                  <a:moveTo>
                    <a:pt x="240400" y="0"/>
                  </a:moveTo>
                  <a:lnTo>
                    <a:pt x="1665930" y="0"/>
                  </a:lnTo>
                  <a:cubicBezTo>
                    <a:pt x="1677888" y="0"/>
                    <a:pt x="1689117" y="5748"/>
                    <a:pt x="1696108" y="15449"/>
                  </a:cubicBezTo>
                  <a:cubicBezTo>
                    <a:pt x="1703100" y="25149"/>
                    <a:pt x="1705003" y="37620"/>
                    <a:pt x="1701221" y="48964"/>
                  </a:cubicBezTo>
                  <a:lnTo>
                    <a:pt x="1530664" y="560636"/>
                  </a:lnTo>
                  <a:cubicBezTo>
                    <a:pt x="1520917" y="589877"/>
                    <a:pt x="1493553" y="609600"/>
                    <a:pt x="1462730" y="609600"/>
                  </a:cubicBezTo>
                  <a:lnTo>
                    <a:pt x="37200" y="609600"/>
                  </a:lnTo>
                  <a:cubicBezTo>
                    <a:pt x="25242" y="609600"/>
                    <a:pt x="14014" y="603852"/>
                    <a:pt x="7022" y="594151"/>
                  </a:cubicBezTo>
                  <a:cubicBezTo>
                    <a:pt x="30" y="584451"/>
                    <a:pt x="-1872" y="571980"/>
                    <a:pt x="1909" y="560636"/>
                  </a:cubicBezTo>
                  <a:lnTo>
                    <a:pt x="172467" y="48964"/>
                  </a:lnTo>
                  <a:cubicBezTo>
                    <a:pt x="182214" y="19723"/>
                    <a:pt x="209578" y="0"/>
                    <a:pt x="240400" y="0"/>
                  </a:cubicBezTo>
                  <a:close/>
                </a:path>
              </a:pathLst>
            </a:custGeom>
            <a:solidFill>
              <a:srgbClr val="EAE0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1600" y="-38100"/>
              <a:ext cx="1528754" cy="6477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endParaRPr/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33595" y="2939224"/>
            <a:ext cx="3808700" cy="1042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49"/>
              </a:lnSpc>
            </a:pPr>
            <a:r>
              <a:rPr lang="en-US" sz="18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Calm, relaxing environment with natural interiors and comfortable seating.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535889" y="2992518"/>
            <a:ext cx="3808700" cy="1042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49"/>
              </a:lnSpc>
            </a:pPr>
            <a:r>
              <a:rPr lang="en-US" sz="18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Between fast-paced chains and traditional independent cafés, offering quality without rush.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67556" y="5843841"/>
            <a:ext cx="4598071" cy="689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49"/>
              </a:lnSpc>
            </a:pPr>
            <a:r>
              <a:rPr lang="en-US" sz="18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Fresh, balanced meals and premium drinks aligned with lifestyle trends.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265739" y="5466651"/>
            <a:ext cx="4078851" cy="10605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49"/>
              </a:lnSpc>
            </a:pPr>
            <a:r>
              <a:rPr lang="en-US" sz="1899" b="1" dirty="0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Encourages longer visits and repeat business through atmosphere and service.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561847" y="2478861"/>
            <a:ext cx="4015310" cy="304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8"/>
              </a:lnSpc>
            </a:pPr>
            <a:r>
              <a:rPr lang="en-US" sz="1974" b="1" i="1">
                <a:solidFill>
                  <a:srgbClr val="1C1C1A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Wellness-focused experience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1562744" y="2626245"/>
            <a:ext cx="3190054" cy="304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8"/>
              </a:lnSpc>
            </a:pPr>
            <a:r>
              <a:rPr lang="en-US" sz="1974" b="1" i="1">
                <a:solidFill>
                  <a:srgbClr val="1C1C1A"/>
                </a:solidFill>
                <a:latin typeface="Montserrat Ultra-Bold Italics"/>
                <a:ea typeface="Montserrat Ultra-Bold Italics"/>
                <a:cs typeface="Montserrat Ultra-Bold Italics"/>
                <a:sym typeface="Montserrat Ultra-Bold Italics"/>
              </a:rPr>
              <a:t>Balanced positioning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92007" y="5100377"/>
            <a:ext cx="4246868" cy="304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8"/>
              </a:lnSpc>
            </a:pPr>
            <a:r>
              <a:rPr lang="en-US" sz="1974" b="1" i="1">
                <a:solidFill>
                  <a:srgbClr val="1C1C1A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Healthy, high-quality offerings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562744" y="5100377"/>
            <a:ext cx="3781846" cy="304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8"/>
              </a:lnSpc>
            </a:pPr>
            <a:r>
              <a:rPr lang="en-US" sz="1974" b="1" i="1">
                <a:solidFill>
                  <a:srgbClr val="1C1C1A"/>
                </a:solidFill>
                <a:latin typeface="Montserrat Ultra-Bold Italics"/>
                <a:ea typeface="Montserrat Ultra-Bold Italics"/>
                <a:cs typeface="Montserrat Ultra-Bold Italics"/>
                <a:sym typeface="Montserrat Ultra-Bold Italics"/>
              </a:rPr>
              <a:t>Customer loyalty &amp; comfort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62241" y="8202686"/>
            <a:ext cx="3808700" cy="689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49"/>
              </a:lnSpc>
            </a:pPr>
            <a:r>
              <a:rPr lang="en-US" sz="18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Ideal for studying, remote work, or socializing.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92007" y="7574510"/>
            <a:ext cx="2857521" cy="304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448"/>
              </a:lnSpc>
            </a:pPr>
            <a:r>
              <a:rPr lang="en-US" sz="1974" b="1" i="1">
                <a:solidFill>
                  <a:srgbClr val="1C1C1A"/>
                </a:solidFill>
                <a:latin typeface="Montserrat Ultra-Bold Italics"/>
                <a:ea typeface="Montserrat Ultra-Bold Italics"/>
                <a:cs typeface="Montserrat Ultra-Bold Italics"/>
                <a:sym typeface="Montserrat Ultra-Bold Italics"/>
              </a:rPr>
              <a:t>Flexible “third space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79568" y="1216840"/>
            <a:ext cx="15343532" cy="6211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664"/>
              </a:lnSpc>
            </a:pPr>
            <a:r>
              <a:rPr lang="en-US" sz="4400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Zen Brew Café’s USP (Unique Selling Proposition):</a:t>
            </a:r>
          </a:p>
        </p:txBody>
      </p:sp>
      <p:sp>
        <p:nvSpPr>
          <p:cNvPr id="43" name="Freeform 43"/>
          <p:cNvSpPr/>
          <p:nvPr/>
        </p:nvSpPr>
        <p:spPr>
          <a:xfrm>
            <a:off x="16557457" y="145483"/>
            <a:ext cx="1403686" cy="1191857"/>
          </a:xfrm>
          <a:custGeom>
            <a:avLst/>
            <a:gdLst/>
            <a:ahLst/>
            <a:cxnLst/>
            <a:rect l="l" t="t" r="r" b="b"/>
            <a:pathLst>
              <a:path w="1403686" h="1191857">
                <a:moveTo>
                  <a:pt x="0" y="0"/>
                </a:moveTo>
                <a:lnTo>
                  <a:pt x="1403686" y="0"/>
                </a:lnTo>
                <a:lnTo>
                  <a:pt x="1403686" y="1191857"/>
                </a:lnTo>
                <a:lnTo>
                  <a:pt x="0" y="11918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15040" y="4035788"/>
            <a:ext cx="2648858" cy="3996152"/>
            <a:chOff x="0" y="0"/>
            <a:chExt cx="1468624" cy="2215613"/>
          </a:xfrm>
        </p:grpSpPr>
        <p:sp>
          <p:nvSpPr>
            <p:cNvPr id="4" name="Freeform 4"/>
            <p:cNvSpPr/>
            <p:nvPr/>
          </p:nvSpPr>
          <p:spPr>
            <a:xfrm>
              <a:off x="39978" y="45156"/>
              <a:ext cx="1428646" cy="2169752"/>
            </a:xfrm>
            <a:custGeom>
              <a:avLst/>
              <a:gdLst/>
              <a:ahLst/>
              <a:cxnLst/>
              <a:rect l="l" t="t" r="r" b="b"/>
              <a:pathLst>
                <a:path w="1428646" h="2169752">
                  <a:moveTo>
                    <a:pt x="662" y="2139977"/>
                  </a:moveTo>
                  <a:cubicBezTo>
                    <a:pt x="-1878" y="2148867"/>
                    <a:pt x="3202" y="2155217"/>
                    <a:pt x="10580" y="2156487"/>
                  </a:cubicBezTo>
                  <a:cubicBezTo>
                    <a:pt x="18977" y="2157757"/>
                    <a:pt x="26324" y="2157757"/>
                    <a:pt x="34721" y="2157757"/>
                  </a:cubicBezTo>
                  <a:cubicBezTo>
                    <a:pt x="68308" y="2159027"/>
                    <a:pt x="101895" y="2159027"/>
                    <a:pt x="136532" y="2160297"/>
                  </a:cubicBezTo>
                  <a:cubicBezTo>
                    <a:pt x="155424" y="2161567"/>
                    <a:pt x="174317" y="2162837"/>
                    <a:pt x="192160" y="2164107"/>
                  </a:cubicBezTo>
                  <a:cubicBezTo>
                    <a:pt x="223648" y="2165377"/>
                    <a:pt x="254087" y="2165377"/>
                    <a:pt x="285574" y="2166647"/>
                  </a:cubicBezTo>
                  <a:cubicBezTo>
                    <a:pt x="298170" y="2166647"/>
                    <a:pt x="309715" y="2166647"/>
                    <a:pt x="322310" y="2165377"/>
                  </a:cubicBezTo>
                  <a:cubicBezTo>
                    <a:pt x="327558" y="2165377"/>
                    <a:pt x="333856" y="2164107"/>
                    <a:pt x="339104" y="2164107"/>
                  </a:cubicBezTo>
                  <a:cubicBezTo>
                    <a:pt x="360096" y="2165377"/>
                    <a:pt x="779935" y="2156487"/>
                    <a:pt x="800927" y="2157757"/>
                  </a:cubicBezTo>
                  <a:cubicBezTo>
                    <a:pt x="830315" y="2159027"/>
                    <a:pt x="911134" y="2159027"/>
                    <a:pt x="940523" y="2159027"/>
                  </a:cubicBezTo>
                  <a:cubicBezTo>
                    <a:pt x="952069" y="2159027"/>
                    <a:pt x="962565" y="2157757"/>
                    <a:pt x="974110" y="2157757"/>
                  </a:cubicBezTo>
                  <a:lnTo>
                    <a:pt x="1030789" y="2161567"/>
                  </a:lnTo>
                  <a:cubicBezTo>
                    <a:pt x="1071723" y="2164107"/>
                    <a:pt x="1111608" y="2161567"/>
                    <a:pt x="1152542" y="2165377"/>
                  </a:cubicBezTo>
                  <a:cubicBezTo>
                    <a:pt x="1220766" y="2170457"/>
                    <a:pt x="1290039" y="2164107"/>
                    <a:pt x="1365146" y="2169187"/>
                  </a:cubicBezTo>
                  <a:cubicBezTo>
                    <a:pt x="1385466" y="2170457"/>
                    <a:pt x="1405786" y="2169187"/>
                    <a:pt x="1428646" y="2169187"/>
                  </a:cubicBezTo>
                  <a:lnTo>
                    <a:pt x="1428646" y="2109497"/>
                  </a:lnTo>
                  <a:cubicBezTo>
                    <a:pt x="1427376" y="2033976"/>
                    <a:pt x="1426106" y="1954937"/>
                    <a:pt x="1426106" y="1870957"/>
                  </a:cubicBezTo>
                  <a:cubicBezTo>
                    <a:pt x="1426106" y="1773805"/>
                    <a:pt x="1429916" y="1675006"/>
                    <a:pt x="1423566" y="1577853"/>
                  </a:cubicBezTo>
                  <a:cubicBezTo>
                    <a:pt x="1415946" y="1513634"/>
                    <a:pt x="1404516" y="247358"/>
                    <a:pt x="1404516" y="183139"/>
                  </a:cubicBezTo>
                  <a:cubicBezTo>
                    <a:pt x="1401976" y="138679"/>
                    <a:pt x="1400706" y="92573"/>
                    <a:pt x="1398166" y="48114"/>
                  </a:cubicBezTo>
                  <a:cubicBezTo>
                    <a:pt x="1398166" y="34940"/>
                    <a:pt x="1396896" y="21767"/>
                    <a:pt x="1395626" y="5644"/>
                  </a:cubicBezTo>
                  <a:cubicBezTo>
                    <a:pt x="1385466" y="3104"/>
                    <a:pt x="1376576" y="1834"/>
                    <a:pt x="1366416" y="564"/>
                  </a:cubicBezTo>
                  <a:cubicBezTo>
                    <a:pt x="1358796" y="-706"/>
                    <a:pt x="1351176" y="564"/>
                    <a:pt x="1344826" y="564"/>
                  </a:cubicBezTo>
                  <a:lnTo>
                    <a:pt x="5332" y="5644"/>
                  </a:lnTo>
                  <a:lnTo>
                    <a:pt x="662" y="2139977"/>
                  </a:lnTo>
                  <a:close/>
                </a:path>
              </a:pathLst>
            </a:custGeom>
            <a:solidFill>
              <a:srgbClr val="AABCE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11430" y="16510"/>
              <a:ext cx="1407664" cy="2161003"/>
            </a:xfrm>
            <a:custGeom>
              <a:avLst/>
              <a:gdLst/>
              <a:ahLst/>
              <a:cxnLst/>
              <a:rect l="l" t="t" r="r" b="b"/>
              <a:pathLst>
                <a:path w="1407664" h="2161003">
                  <a:moveTo>
                    <a:pt x="1407664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98275" y="0"/>
                  </a:lnTo>
                  <a:lnTo>
                    <a:pt x="1386074" y="8890"/>
                  </a:lnTo>
                  <a:close/>
                </a:path>
              </a:pathLst>
            </a:custGeom>
            <a:solidFill>
              <a:srgbClr val="C7D5F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-215" y="0"/>
              <a:ext cx="1432008" cy="2186968"/>
            </a:xfrm>
            <a:custGeom>
              <a:avLst/>
              <a:gdLst/>
              <a:ahLst/>
              <a:cxnLst/>
              <a:rect l="l" t="t" r="r" b="b"/>
              <a:pathLst>
                <a:path w="1432008" h="2186968">
                  <a:moveTo>
                    <a:pt x="1398989" y="21590"/>
                  </a:moveTo>
                  <a:cubicBezTo>
                    <a:pt x="1400259" y="34290"/>
                    <a:pt x="1400259" y="44450"/>
                    <a:pt x="1401529" y="55397"/>
                  </a:cubicBezTo>
                  <a:cubicBezTo>
                    <a:pt x="1404069" y="99856"/>
                    <a:pt x="1405339" y="145962"/>
                    <a:pt x="1407879" y="190422"/>
                  </a:cubicBezTo>
                  <a:cubicBezTo>
                    <a:pt x="1407879" y="254641"/>
                    <a:pt x="1420579" y="1520917"/>
                    <a:pt x="1426929" y="1585136"/>
                  </a:cubicBezTo>
                  <a:cubicBezTo>
                    <a:pt x="1433279" y="1682289"/>
                    <a:pt x="1429469" y="1781088"/>
                    <a:pt x="1429469" y="1878240"/>
                  </a:cubicBezTo>
                  <a:cubicBezTo>
                    <a:pt x="1429469" y="1963866"/>
                    <a:pt x="1430739" y="2042906"/>
                    <a:pt x="1432009" y="2126713"/>
                  </a:cubicBezTo>
                  <a:lnTo>
                    <a:pt x="1432009" y="2186403"/>
                  </a:lnTo>
                  <a:cubicBezTo>
                    <a:pt x="1409149" y="2186403"/>
                    <a:pt x="1388829" y="2187673"/>
                    <a:pt x="1368509" y="2186403"/>
                  </a:cubicBezTo>
                  <a:cubicBezTo>
                    <a:pt x="1299794" y="2181323"/>
                    <a:pt x="1230520" y="2187673"/>
                    <a:pt x="1162296" y="2182593"/>
                  </a:cubicBezTo>
                  <a:cubicBezTo>
                    <a:pt x="1121362" y="2178783"/>
                    <a:pt x="1081477" y="2181323"/>
                    <a:pt x="1040543" y="2178783"/>
                  </a:cubicBezTo>
                  <a:lnTo>
                    <a:pt x="983865" y="2174973"/>
                  </a:lnTo>
                  <a:cubicBezTo>
                    <a:pt x="972319" y="2174973"/>
                    <a:pt x="961823" y="2176243"/>
                    <a:pt x="950278" y="2176243"/>
                  </a:cubicBezTo>
                  <a:cubicBezTo>
                    <a:pt x="920889" y="2174973"/>
                    <a:pt x="840070" y="2176243"/>
                    <a:pt x="810681" y="2174973"/>
                  </a:cubicBezTo>
                  <a:cubicBezTo>
                    <a:pt x="789689" y="2173703"/>
                    <a:pt x="369851" y="2182593"/>
                    <a:pt x="348859" y="2181323"/>
                  </a:cubicBezTo>
                  <a:cubicBezTo>
                    <a:pt x="343611" y="2181323"/>
                    <a:pt x="337313" y="2182593"/>
                    <a:pt x="332065" y="2182593"/>
                  </a:cubicBezTo>
                  <a:cubicBezTo>
                    <a:pt x="319470" y="2182593"/>
                    <a:pt x="307924" y="2183863"/>
                    <a:pt x="295329" y="2183863"/>
                  </a:cubicBezTo>
                  <a:cubicBezTo>
                    <a:pt x="263841" y="2183863"/>
                    <a:pt x="233403" y="2182593"/>
                    <a:pt x="201915" y="2181323"/>
                  </a:cubicBezTo>
                  <a:cubicBezTo>
                    <a:pt x="183022" y="2180053"/>
                    <a:pt x="164129" y="2178783"/>
                    <a:pt x="146286" y="2177513"/>
                  </a:cubicBezTo>
                  <a:cubicBezTo>
                    <a:pt x="112699" y="2176243"/>
                    <a:pt x="79112" y="2174973"/>
                    <a:pt x="44475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2872" y="30480"/>
                    <a:pt x="69666" y="29210"/>
                  </a:cubicBezTo>
                  <a:cubicBezTo>
                    <a:pt x="98005" y="25400"/>
                    <a:pt x="126344" y="22860"/>
                    <a:pt x="155733" y="20320"/>
                  </a:cubicBezTo>
                  <a:cubicBezTo>
                    <a:pt x="175675" y="17780"/>
                    <a:pt x="195617" y="16510"/>
                    <a:pt x="214510" y="13970"/>
                  </a:cubicBezTo>
                  <a:cubicBezTo>
                    <a:pt x="233403" y="11430"/>
                    <a:pt x="253345" y="8890"/>
                    <a:pt x="272238" y="8890"/>
                  </a:cubicBezTo>
                  <a:cubicBezTo>
                    <a:pt x="293230" y="7620"/>
                    <a:pt x="314222" y="10160"/>
                    <a:pt x="335214" y="8890"/>
                  </a:cubicBezTo>
                  <a:cubicBezTo>
                    <a:pt x="361454" y="8890"/>
                    <a:pt x="836921" y="6350"/>
                    <a:pt x="863161" y="5080"/>
                  </a:cubicBezTo>
                  <a:cubicBezTo>
                    <a:pt x="888352" y="3810"/>
                    <a:pt x="913542" y="2540"/>
                    <a:pt x="939782" y="2540"/>
                  </a:cubicBezTo>
                  <a:cubicBezTo>
                    <a:pt x="982815" y="1270"/>
                    <a:pt x="1024799" y="0"/>
                    <a:pt x="1067833" y="0"/>
                  </a:cubicBezTo>
                  <a:cubicBezTo>
                    <a:pt x="1085676" y="0"/>
                    <a:pt x="1104569" y="2540"/>
                    <a:pt x="1122412" y="2540"/>
                  </a:cubicBezTo>
                  <a:cubicBezTo>
                    <a:pt x="1171743" y="3810"/>
                    <a:pt x="1222123" y="5080"/>
                    <a:pt x="1271455" y="7620"/>
                  </a:cubicBezTo>
                  <a:cubicBezTo>
                    <a:pt x="1297695" y="8890"/>
                    <a:pt x="1323934" y="12700"/>
                    <a:pt x="1350174" y="16510"/>
                  </a:cubicBezTo>
                  <a:lnTo>
                    <a:pt x="1368509" y="16510"/>
                  </a:lnTo>
                  <a:cubicBezTo>
                    <a:pt x="1379939" y="17780"/>
                    <a:pt x="1388829" y="20320"/>
                    <a:pt x="1398989" y="21590"/>
                  </a:cubicBezTo>
                  <a:close/>
                  <a:moveTo>
                    <a:pt x="1409149" y="2169893"/>
                  </a:moveTo>
                  <a:cubicBezTo>
                    <a:pt x="1410419" y="2153383"/>
                    <a:pt x="1411689" y="2140683"/>
                    <a:pt x="1411689" y="2127983"/>
                  </a:cubicBezTo>
                  <a:cubicBezTo>
                    <a:pt x="1410419" y="2034673"/>
                    <a:pt x="1409149" y="1947400"/>
                    <a:pt x="1409149" y="1853541"/>
                  </a:cubicBezTo>
                  <a:cubicBezTo>
                    <a:pt x="1409149" y="1810728"/>
                    <a:pt x="1411689" y="1767915"/>
                    <a:pt x="1410419" y="1725102"/>
                  </a:cubicBezTo>
                  <a:cubicBezTo>
                    <a:pt x="1410419" y="1685582"/>
                    <a:pt x="1409149" y="1644416"/>
                    <a:pt x="1407879" y="1604896"/>
                  </a:cubicBezTo>
                  <a:cubicBezTo>
                    <a:pt x="1402799" y="1543970"/>
                    <a:pt x="1391369" y="282635"/>
                    <a:pt x="1391369" y="221708"/>
                  </a:cubicBezTo>
                  <a:cubicBezTo>
                    <a:pt x="1388829" y="170662"/>
                    <a:pt x="1386289" y="117969"/>
                    <a:pt x="1383749" y="66923"/>
                  </a:cubicBezTo>
                  <a:cubicBezTo>
                    <a:pt x="1382479" y="44450"/>
                    <a:pt x="1381209" y="43180"/>
                    <a:pt x="1364869" y="41910"/>
                  </a:cubicBezTo>
                  <a:cubicBezTo>
                    <a:pt x="1361720" y="41910"/>
                    <a:pt x="1359621" y="41910"/>
                    <a:pt x="1356472" y="40640"/>
                  </a:cubicBezTo>
                  <a:cubicBezTo>
                    <a:pt x="1330232" y="36830"/>
                    <a:pt x="1302943" y="31750"/>
                    <a:pt x="1276703" y="30480"/>
                  </a:cubicBezTo>
                  <a:cubicBezTo>
                    <a:pt x="1212677" y="26670"/>
                    <a:pt x="1147602" y="25400"/>
                    <a:pt x="1083577" y="22860"/>
                  </a:cubicBezTo>
                  <a:lnTo>
                    <a:pt x="1008006" y="22860"/>
                  </a:lnTo>
                  <a:cubicBezTo>
                    <a:pt x="974419" y="22860"/>
                    <a:pt x="940831" y="22860"/>
                    <a:pt x="908294" y="24130"/>
                  </a:cubicBezTo>
                  <a:cubicBezTo>
                    <a:pt x="879955" y="25400"/>
                    <a:pt x="402388" y="29210"/>
                    <a:pt x="374049" y="29210"/>
                  </a:cubicBezTo>
                  <a:cubicBezTo>
                    <a:pt x="327867" y="29210"/>
                    <a:pt x="281684" y="26670"/>
                    <a:pt x="235502" y="33020"/>
                  </a:cubicBezTo>
                  <a:cubicBezTo>
                    <a:pt x="211361" y="36830"/>
                    <a:pt x="188270" y="36830"/>
                    <a:pt x="165179" y="38100"/>
                  </a:cubicBezTo>
                  <a:cubicBezTo>
                    <a:pt x="125294" y="41910"/>
                    <a:pt x="85410" y="45720"/>
                    <a:pt x="4552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4971" y="2152113"/>
                    <a:pt x="69666" y="2153383"/>
                    <a:pt x="83310" y="2153383"/>
                  </a:cubicBezTo>
                  <a:cubicBezTo>
                    <a:pt x="103253" y="2153383"/>
                    <a:pt x="124245" y="2150843"/>
                    <a:pt x="144187" y="2153383"/>
                  </a:cubicBezTo>
                  <a:cubicBezTo>
                    <a:pt x="176725" y="2157193"/>
                    <a:pt x="209262" y="2159733"/>
                    <a:pt x="241800" y="2158463"/>
                  </a:cubicBezTo>
                  <a:cubicBezTo>
                    <a:pt x="262792" y="2157193"/>
                    <a:pt x="282734" y="2159733"/>
                    <a:pt x="303726" y="2159733"/>
                  </a:cubicBezTo>
                  <a:cubicBezTo>
                    <a:pt x="334164" y="2159733"/>
                    <a:pt x="364603" y="2158463"/>
                    <a:pt x="395041" y="2159733"/>
                  </a:cubicBezTo>
                  <a:cubicBezTo>
                    <a:pt x="440174" y="2161003"/>
                    <a:pt x="935583" y="2150843"/>
                    <a:pt x="981766" y="2153383"/>
                  </a:cubicBezTo>
                  <a:cubicBezTo>
                    <a:pt x="1001708" y="2154653"/>
                    <a:pt x="1021650" y="2155923"/>
                    <a:pt x="1040543" y="2155923"/>
                  </a:cubicBezTo>
                  <a:cubicBezTo>
                    <a:pt x="1075180" y="2158463"/>
                    <a:pt x="1108767" y="2154653"/>
                    <a:pt x="1143404" y="2158463"/>
                  </a:cubicBezTo>
                  <a:cubicBezTo>
                    <a:pt x="1171743" y="2161003"/>
                    <a:pt x="1200082" y="2161003"/>
                    <a:pt x="1228421" y="2163543"/>
                  </a:cubicBezTo>
                  <a:cubicBezTo>
                    <a:pt x="1270405" y="2167353"/>
                    <a:pt x="1312389" y="2169893"/>
                    <a:pt x="1354373" y="2171163"/>
                  </a:cubicBezTo>
                  <a:cubicBezTo>
                    <a:pt x="1371049" y="2171163"/>
                    <a:pt x="1388829" y="2169893"/>
                    <a:pt x="1409149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35402" y="3282270"/>
            <a:ext cx="1487826" cy="1017470"/>
            <a:chOff x="0" y="0"/>
            <a:chExt cx="1167617" cy="79849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167617" cy="798490"/>
            </a:xfrm>
            <a:custGeom>
              <a:avLst/>
              <a:gdLst/>
              <a:ahLst/>
              <a:cxnLst/>
              <a:rect l="l" t="t" r="r" b="b"/>
              <a:pathLst>
                <a:path w="1167617" h="798490">
                  <a:moveTo>
                    <a:pt x="583808" y="0"/>
                  </a:moveTo>
                  <a:cubicBezTo>
                    <a:pt x="261380" y="0"/>
                    <a:pt x="0" y="178748"/>
                    <a:pt x="0" y="399245"/>
                  </a:cubicBezTo>
                  <a:cubicBezTo>
                    <a:pt x="0" y="619742"/>
                    <a:pt x="261380" y="798490"/>
                    <a:pt x="583808" y="798490"/>
                  </a:cubicBezTo>
                  <a:cubicBezTo>
                    <a:pt x="906237" y="798490"/>
                    <a:pt x="1167617" y="619742"/>
                    <a:pt x="1167617" y="399245"/>
                  </a:cubicBezTo>
                  <a:cubicBezTo>
                    <a:pt x="1167617" y="178748"/>
                    <a:pt x="906237" y="0"/>
                    <a:pt x="583808" y="0"/>
                  </a:cubicBezTo>
                  <a:close/>
                </a:path>
              </a:pathLst>
            </a:custGeom>
            <a:solidFill>
              <a:srgbClr val="87A5FA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9464" y="65333"/>
              <a:ext cx="948689" cy="6582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882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3242730" y="3984025"/>
            <a:ext cx="2356759" cy="4116290"/>
            <a:chOff x="0" y="0"/>
            <a:chExt cx="1339952" cy="2215613"/>
          </a:xfrm>
        </p:grpSpPr>
        <p:sp>
          <p:nvSpPr>
            <p:cNvPr id="11" name="Freeform 11"/>
            <p:cNvSpPr/>
            <p:nvPr/>
          </p:nvSpPr>
          <p:spPr>
            <a:xfrm>
              <a:off x="39974" y="45156"/>
              <a:ext cx="1299978" cy="2169752"/>
            </a:xfrm>
            <a:custGeom>
              <a:avLst/>
              <a:gdLst/>
              <a:ahLst/>
              <a:cxnLst/>
              <a:rect l="l" t="t" r="r" b="b"/>
              <a:pathLst>
                <a:path w="1299978" h="2169752">
                  <a:moveTo>
                    <a:pt x="666" y="2139977"/>
                  </a:moveTo>
                  <a:cubicBezTo>
                    <a:pt x="-1874" y="2148867"/>
                    <a:pt x="3206" y="2155217"/>
                    <a:pt x="9883" y="2156487"/>
                  </a:cubicBezTo>
                  <a:cubicBezTo>
                    <a:pt x="17463" y="2157757"/>
                    <a:pt x="24095" y="2157757"/>
                    <a:pt x="31674" y="2157757"/>
                  </a:cubicBezTo>
                  <a:cubicBezTo>
                    <a:pt x="61993" y="2159027"/>
                    <a:pt x="92311" y="2159027"/>
                    <a:pt x="123577" y="2160297"/>
                  </a:cubicBezTo>
                  <a:cubicBezTo>
                    <a:pt x="140631" y="2161567"/>
                    <a:pt x="157685" y="2162837"/>
                    <a:pt x="173791" y="2164107"/>
                  </a:cubicBezTo>
                  <a:cubicBezTo>
                    <a:pt x="202215" y="2165377"/>
                    <a:pt x="229691" y="2165377"/>
                    <a:pt x="258114" y="2166647"/>
                  </a:cubicBezTo>
                  <a:cubicBezTo>
                    <a:pt x="269484" y="2166647"/>
                    <a:pt x="279906" y="2166647"/>
                    <a:pt x="291275" y="2165377"/>
                  </a:cubicBezTo>
                  <a:cubicBezTo>
                    <a:pt x="296012" y="2165377"/>
                    <a:pt x="301697" y="2164107"/>
                    <a:pt x="306434" y="2164107"/>
                  </a:cubicBezTo>
                  <a:cubicBezTo>
                    <a:pt x="325383" y="2165377"/>
                    <a:pt x="704362" y="2156487"/>
                    <a:pt x="723311" y="2157757"/>
                  </a:cubicBezTo>
                  <a:cubicBezTo>
                    <a:pt x="749839" y="2159027"/>
                    <a:pt x="822793" y="2159027"/>
                    <a:pt x="849321" y="2159027"/>
                  </a:cubicBezTo>
                  <a:cubicBezTo>
                    <a:pt x="859743" y="2159027"/>
                    <a:pt x="869218" y="2157757"/>
                    <a:pt x="879639" y="2157757"/>
                  </a:cubicBezTo>
                  <a:lnTo>
                    <a:pt x="930802" y="2161567"/>
                  </a:lnTo>
                  <a:cubicBezTo>
                    <a:pt x="967752" y="2164107"/>
                    <a:pt x="1003755" y="2161567"/>
                    <a:pt x="1040705" y="2165377"/>
                  </a:cubicBezTo>
                  <a:cubicBezTo>
                    <a:pt x="1102289" y="2170457"/>
                    <a:pt x="1164821" y="2164107"/>
                    <a:pt x="1236478" y="2169187"/>
                  </a:cubicBezTo>
                  <a:cubicBezTo>
                    <a:pt x="1256798" y="2170457"/>
                    <a:pt x="1277118" y="2169187"/>
                    <a:pt x="1299978" y="2169187"/>
                  </a:cubicBezTo>
                  <a:lnTo>
                    <a:pt x="1299978" y="2109497"/>
                  </a:lnTo>
                  <a:cubicBezTo>
                    <a:pt x="1298708" y="2033976"/>
                    <a:pt x="1297438" y="1954937"/>
                    <a:pt x="1297438" y="1870957"/>
                  </a:cubicBezTo>
                  <a:cubicBezTo>
                    <a:pt x="1297438" y="1773805"/>
                    <a:pt x="1301248" y="1675006"/>
                    <a:pt x="1294898" y="1577853"/>
                  </a:cubicBezTo>
                  <a:cubicBezTo>
                    <a:pt x="1287278" y="1513634"/>
                    <a:pt x="1275848" y="247358"/>
                    <a:pt x="1275848" y="183139"/>
                  </a:cubicBezTo>
                  <a:cubicBezTo>
                    <a:pt x="1273308" y="138679"/>
                    <a:pt x="1272038" y="92573"/>
                    <a:pt x="1269498" y="48114"/>
                  </a:cubicBezTo>
                  <a:cubicBezTo>
                    <a:pt x="1269498" y="34940"/>
                    <a:pt x="1268228" y="21767"/>
                    <a:pt x="1266958" y="5644"/>
                  </a:cubicBezTo>
                  <a:cubicBezTo>
                    <a:pt x="1256798" y="3104"/>
                    <a:pt x="1247908" y="1834"/>
                    <a:pt x="1237748" y="564"/>
                  </a:cubicBezTo>
                  <a:cubicBezTo>
                    <a:pt x="1230128" y="-706"/>
                    <a:pt x="1222508" y="564"/>
                    <a:pt x="1216158" y="564"/>
                  </a:cubicBezTo>
                  <a:lnTo>
                    <a:pt x="5146" y="5644"/>
                  </a:lnTo>
                  <a:lnTo>
                    <a:pt x="666" y="2139977"/>
                  </a:lnTo>
                  <a:close/>
                </a:path>
              </a:pathLst>
            </a:custGeom>
            <a:solidFill>
              <a:srgbClr val="76C5C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1430" y="16510"/>
              <a:ext cx="1278992" cy="2161003"/>
            </a:xfrm>
            <a:custGeom>
              <a:avLst/>
              <a:gdLst/>
              <a:ahLst/>
              <a:cxnLst/>
              <a:rect l="l" t="t" r="r" b="b"/>
              <a:pathLst>
                <a:path w="1278992" h="2161003">
                  <a:moveTo>
                    <a:pt x="1278992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33424" y="0"/>
                  </a:lnTo>
                  <a:lnTo>
                    <a:pt x="1257402" y="8890"/>
                  </a:lnTo>
                  <a:close/>
                </a:path>
              </a:pathLst>
            </a:custGeom>
            <a:solidFill>
              <a:srgbClr val="C7EBE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-215" y="0"/>
              <a:ext cx="1303336" cy="2186968"/>
            </a:xfrm>
            <a:custGeom>
              <a:avLst/>
              <a:gdLst/>
              <a:ahLst/>
              <a:cxnLst/>
              <a:rect l="l" t="t" r="r" b="b"/>
              <a:pathLst>
                <a:path w="1303336" h="2186968">
                  <a:moveTo>
                    <a:pt x="1270317" y="21590"/>
                  </a:moveTo>
                  <a:cubicBezTo>
                    <a:pt x="1271587" y="34290"/>
                    <a:pt x="1271587" y="44450"/>
                    <a:pt x="1272857" y="55397"/>
                  </a:cubicBezTo>
                  <a:cubicBezTo>
                    <a:pt x="1275397" y="99856"/>
                    <a:pt x="1276667" y="145962"/>
                    <a:pt x="1279207" y="190422"/>
                  </a:cubicBezTo>
                  <a:cubicBezTo>
                    <a:pt x="1279207" y="254641"/>
                    <a:pt x="1291907" y="1520917"/>
                    <a:pt x="1298257" y="1585136"/>
                  </a:cubicBezTo>
                  <a:cubicBezTo>
                    <a:pt x="1304607" y="1682289"/>
                    <a:pt x="1300797" y="1781088"/>
                    <a:pt x="1300797" y="1878240"/>
                  </a:cubicBezTo>
                  <a:cubicBezTo>
                    <a:pt x="1300797" y="1963866"/>
                    <a:pt x="1302067" y="2042906"/>
                    <a:pt x="1303337" y="2126713"/>
                  </a:cubicBezTo>
                  <a:lnTo>
                    <a:pt x="1303337" y="2186403"/>
                  </a:lnTo>
                  <a:cubicBezTo>
                    <a:pt x="1280477" y="2186403"/>
                    <a:pt x="1260157" y="2187673"/>
                    <a:pt x="1239837" y="2186403"/>
                  </a:cubicBezTo>
                  <a:cubicBezTo>
                    <a:pt x="1177534" y="2181323"/>
                    <a:pt x="1115002" y="2187673"/>
                    <a:pt x="1053418" y="2182593"/>
                  </a:cubicBezTo>
                  <a:cubicBezTo>
                    <a:pt x="1016468" y="2178783"/>
                    <a:pt x="980465" y="2181323"/>
                    <a:pt x="943515" y="2178783"/>
                  </a:cubicBezTo>
                  <a:lnTo>
                    <a:pt x="892352" y="2174973"/>
                  </a:lnTo>
                  <a:cubicBezTo>
                    <a:pt x="881931" y="2174973"/>
                    <a:pt x="872456" y="2176243"/>
                    <a:pt x="862034" y="2176243"/>
                  </a:cubicBezTo>
                  <a:cubicBezTo>
                    <a:pt x="835506" y="2174973"/>
                    <a:pt x="762552" y="2176243"/>
                    <a:pt x="736024" y="2174973"/>
                  </a:cubicBezTo>
                  <a:cubicBezTo>
                    <a:pt x="717075" y="2173703"/>
                    <a:pt x="338096" y="2182593"/>
                    <a:pt x="319147" y="2181323"/>
                  </a:cubicBezTo>
                  <a:cubicBezTo>
                    <a:pt x="314410" y="2181323"/>
                    <a:pt x="308725" y="2182593"/>
                    <a:pt x="303988" y="2182593"/>
                  </a:cubicBezTo>
                  <a:cubicBezTo>
                    <a:pt x="292619" y="2182593"/>
                    <a:pt x="282197" y="2183863"/>
                    <a:pt x="270827" y="2183863"/>
                  </a:cubicBezTo>
                  <a:cubicBezTo>
                    <a:pt x="242404" y="2183863"/>
                    <a:pt x="214928" y="2182593"/>
                    <a:pt x="186505" y="2181323"/>
                  </a:cubicBezTo>
                  <a:cubicBezTo>
                    <a:pt x="169450" y="2180053"/>
                    <a:pt x="152396" y="2178783"/>
                    <a:pt x="136290" y="2177513"/>
                  </a:cubicBezTo>
                  <a:cubicBezTo>
                    <a:pt x="105972" y="2176243"/>
                    <a:pt x="75653" y="2174973"/>
                    <a:pt x="44387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1967" y="30480"/>
                    <a:pt x="67126" y="29210"/>
                  </a:cubicBezTo>
                  <a:cubicBezTo>
                    <a:pt x="92707" y="25400"/>
                    <a:pt x="118288" y="22860"/>
                    <a:pt x="144817" y="20320"/>
                  </a:cubicBezTo>
                  <a:cubicBezTo>
                    <a:pt x="162818" y="17780"/>
                    <a:pt x="180820" y="16510"/>
                    <a:pt x="197874" y="13970"/>
                  </a:cubicBezTo>
                  <a:cubicBezTo>
                    <a:pt x="214928" y="11430"/>
                    <a:pt x="232929" y="8890"/>
                    <a:pt x="249983" y="8890"/>
                  </a:cubicBezTo>
                  <a:cubicBezTo>
                    <a:pt x="268932" y="7620"/>
                    <a:pt x="287881" y="10160"/>
                    <a:pt x="306830" y="8890"/>
                  </a:cubicBezTo>
                  <a:cubicBezTo>
                    <a:pt x="330516" y="8890"/>
                    <a:pt x="759710" y="6350"/>
                    <a:pt x="783396" y="5080"/>
                  </a:cubicBezTo>
                  <a:cubicBezTo>
                    <a:pt x="806135" y="3810"/>
                    <a:pt x="828874" y="2540"/>
                    <a:pt x="852560" y="2540"/>
                  </a:cubicBezTo>
                  <a:cubicBezTo>
                    <a:pt x="891405" y="1270"/>
                    <a:pt x="929303" y="0"/>
                    <a:pt x="968148" y="0"/>
                  </a:cubicBezTo>
                  <a:cubicBezTo>
                    <a:pt x="984255" y="0"/>
                    <a:pt x="1001309" y="2540"/>
                    <a:pt x="1017415" y="2540"/>
                  </a:cubicBezTo>
                  <a:cubicBezTo>
                    <a:pt x="1061945" y="3810"/>
                    <a:pt x="1107423" y="5080"/>
                    <a:pt x="1151953" y="7620"/>
                  </a:cubicBezTo>
                  <a:cubicBezTo>
                    <a:pt x="1175639" y="8890"/>
                    <a:pt x="1199325" y="12700"/>
                    <a:pt x="1223011" y="16510"/>
                  </a:cubicBezTo>
                  <a:lnTo>
                    <a:pt x="1239837" y="16510"/>
                  </a:lnTo>
                  <a:cubicBezTo>
                    <a:pt x="1251267" y="17780"/>
                    <a:pt x="1260157" y="20320"/>
                    <a:pt x="1270317" y="21590"/>
                  </a:cubicBezTo>
                  <a:close/>
                  <a:moveTo>
                    <a:pt x="1280477" y="2169893"/>
                  </a:moveTo>
                  <a:cubicBezTo>
                    <a:pt x="1281747" y="2153383"/>
                    <a:pt x="1283017" y="2140683"/>
                    <a:pt x="1283017" y="2127983"/>
                  </a:cubicBezTo>
                  <a:cubicBezTo>
                    <a:pt x="1281747" y="2034673"/>
                    <a:pt x="1280477" y="1947400"/>
                    <a:pt x="1280477" y="1853541"/>
                  </a:cubicBezTo>
                  <a:cubicBezTo>
                    <a:pt x="1280477" y="1810728"/>
                    <a:pt x="1283017" y="1767915"/>
                    <a:pt x="1281747" y="1725102"/>
                  </a:cubicBezTo>
                  <a:cubicBezTo>
                    <a:pt x="1281747" y="1685582"/>
                    <a:pt x="1280477" y="1644416"/>
                    <a:pt x="1279207" y="1604896"/>
                  </a:cubicBezTo>
                  <a:cubicBezTo>
                    <a:pt x="1274127" y="1543970"/>
                    <a:pt x="1262697" y="282635"/>
                    <a:pt x="1262697" y="221708"/>
                  </a:cubicBezTo>
                  <a:cubicBezTo>
                    <a:pt x="1260157" y="170662"/>
                    <a:pt x="1257617" y="117969"/>
                    <a:pt x="1255077" y="66923"/>
                  </a:cubicBezTo>
                  <a:cubicBezTo>
                    <a:pt x="1253807" y="44450"/>
                    <a:pt x="1252537" y="43180"/>
                    <a:pt x="1236276" y="41910"/>
                  </a:cubicBezTo>
                  <a:cubicBezTo>
                    <a:pt x="1233433" y="41910"/>
                    <a:pt x="1231538" y="41910"/>
                    <a:pt x="1228696" y="40640"/>
                  </a:cubicBezTo>
                  <a:cubicBezTo>
                    <a:pt x="1205010" y="36830"/>
                    <a:pt x="1180376" y="31750"/>
                    <a:pt x="1156690" y="30480"/>
                  </a:cubicBezTo>
                  <a:cubicBezTo>
                    <a:pt x="1098896" y="26670"/>
                    <a:pt x="1040154" y="25400"/>
                    <a:pt x="982360" y="22860"/>
                  </a:cubicBezTo>
                  <a:lnTo>
                    <a:pt x="914144" y="22860"/>
                  </a:lnTo>
                  <a:cubicBezTo>
                    <a:pt x="883825" y="22860"/>
                    <a:pt x="853507" y="22860"/>
                    <a:pt x="824136" y="24130"/>
                  </a:cubicBezTo>
                  <a:cubicBezTo>
                    <a:pt x="798555" y="25400"/>
                    <a:pt x="367467" y="29210"/>
                    <a:pt x="341886" y="29210"/>
                  </a:cubicBezTo>
                  <a:cubicBezTo>
                    <a:pt x="300198" y="29210"/>
                    <a:pt x="258510" y="26670"/>
                    <a:pt x="216823" y="33020"/>
                  </a:cubicBezTo>
                  <a:cubicBezTo>
                    <a:pt x="195032" y="36830"/>
                    <a:pt x="174188" y="36830"/>
                    <a:pt x="153344" y="38100"/>
                  </a:cubicBezTo>
                  <a:cubicBezTo>
                    <a:pt x="117341" y="41910"/>
                    <a:pt x="81338" y="45720"/>
                    <a:pt x="4533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3862" y="2152113"/>
                    <a:pt x="67126" y="2153383"/>
                    <a:pt x="79443" y="2153383"/>
                  </a:cubicBezTo>
                  <a:cubicBezTo>
                    <a:pt x="97444" y="2153383"/>
                    <a:pt x="116393" y="2150843"/>
                    <a:pt x="134395" y="2153383"/>
                  </a:cubicBezTo>
                  <a:cubicBezTo>
                    <a:pt x="163766" y="2157193"/>
                    <a:pt x="193137" y="2159733"/>
                    <a:pt x="222507" y="2158463"/>
                  </a:cubicBezTo>
                  <a:cubicBezTo>
                    <a:pt x="241456" y="2157193"/>
                    <a:pt x="259458" y="2159733"/>
                    <a:pt x="278407" y="2159733"/>
                  </a:cubicBezTo>
                  <a:cubicBezTo>
                    <a:pt x="305883" y="2159733"/>
                    <a:pt x="333359" y="2158463"/>
                    <a:pt x="360835" y="2159733"/>
                  </a:cubicBezTo>
                  <a:cubicBezTo>
                    <a:pt x="401575" y="2161003"/>
                    <a:pt x="848770" y="2150843"/>
                    <a:pt x="890458" y="2153383"/>
                  </a:cubicBezTo>
                  <a:cubicBezTo>
                    <a:pt x="908459" y="2154653"/>
                    <a:pt x="926460" y="2155923"/>
                    <a:pt x="943515" y="2155923"/>
                  </a:cubicBezTo>
                  <a:cubicBezTo>
                    <a:pt x="974780" y="2158463"/>
                    <a:pt x="1005099" y="2154653"/>
                    <a:pt x="1036364" y="2158463"/>
                  </a:cubicBezTo>
                  <a:cubicBezTo>
                    <a:pt x="1061945" y="2161003"/>
                    <a:pt x="1087527" y="2161003"/>
                    <a:pt x="1113108" y="2163543"/>
                  </a:cubicBezTo>
                  <a:cubicBezTo>
                    <a:pt x="1151006" y="2167353"/>
                    <a:pt x="1188903" y="2169893"/>
                    <a:pt x="1226801" y="2171163"/>
                  </a:cubicBezTo>
                  <a:cubicBezTo>
                    <a:pt x="1242377" y="2171163"/>
                    <a:pt x="1260157" y="2169893"/>
                    <a:pt x="1280477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3521286" y="3320101"/>
            <a:ext cx="1527795" cy="1035704"/>
            <a:chOff x="0" y="0"/>
            <a:chExt cx="1198983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198983" cy="812800"/>
            </a:xfrm>
            <a:custGeom>
              <a:avLst/>
              <a:gdLst/>
              <a:ahLst/>
              <a:cxnLst/>
              <a:rect l="l" t="t" r="r" b="b"/>
              <a:pathLst>
                <a:path w="1198983" h="812800">
                  <a:moveTo>
                    <a:pt x="599491" y="0"/>
                  </a:moveTo>
                  <a:cubicBezTo>
                    <a:pt x="268401" y="0"/>
                    <a:pt x="0" y="181951"/>
                    <a:pt x="0" y="406400"/>
                  </a:cubicBezTo>
                  <a:cubicBezTo>
                    <a:pt x="0" y="630849"/>
                    <a:pt x="268401" y="812800"/>
                    <a:pt x="599491" y="812800"/>
                  </a:cubicBezTo>
                  <a:cubicBezTo>
                    <a:pt x="930581" y="812800"/>
                    <a:pt x="1198983" y="630849"/>
                    <a:pt x="1198983" y="406400"/>
                  </a:cubicBezTo>
                  <a:cubicBezTo>
                    <a:pt x="1198983" y="181951"/>
                    <a:pt x="930581" y="0"/>
                    <a:pt x="599491" y="0"/>
                  </a:cubicBezTo>
                  <a:close/>
                </a:path>
              </a:pathLst>
            </a:custGeom>
            <a:solidFill>
              <a:srgbClr val="76C5CB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12405" y="57150"/>
              <a:ext cx="974173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62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5870417" y="3720147"/>
            <a:ext cx="2583072" cy="3896906"/>
            <a:chOff x="0" y="0"/>
            <a:chExt cx="1468624" cy="2215613"/>
          </a:xfrm>
        </p:grpSpPr>
        <p:sp>
          <p:nvSpPr>
            <p:cNvPr id="18" name="Freeform 18"/>
            <p:cNvSpPr/>
            <p:nvPr/>
          </p:nvSpPr>
          <p:spPr>
            <a:xfrm>
              <a:off x="39978" y="45156"/>
              <a:ext cx="1428646" cy="2169752"/>
            </a:xfrm>
            <a:custGeom>
              <a:avLst/>
              <a:gdLst/>
              <a:ahLst/>
              <a:cxnLst/>
              <a:rect l="l" t="t" r="r" b="b"/>
              <a:pathLst>
                <a:path w="1428646" h="2169752">
                  <a:moveTo>
                    <a:pt x="662" y="2139977"/>
                  </a:moveTo>
                  <a:cubicBezTo>
                    <a:pt x="-1878" y="2148867"/>
                    <a:pt x="3202" y="2155217"/>
                    <a:pt x="10580" y="2156487"/>
                  </a:cubicBezTo>
                  <a:cubicBezTo>
                    <a:pt x="18977" y="2157757"/>
                    <a:pt x="26324" y="2157757"/>
                    <a:pt x="34721" y="2157757"/>
                  </a:cubicBezTo>
                  <a:cubicBezTo>
                    <a:pt x="68308" y="2159027"/>
                    <a:pt x="101895" y="2159027"/>
                    <a:pt x="136532" y="2160297"/>
                  </a:cubicBezTo>
                  <a:cubicBezTo>
                    <a:pt x="155424" y="2161567"/>
                    <a:pt x="174317" y="2162837"/>
                    <a:pt x="192160" y="2164107"/>
                  </a:cubicBezTo>
                  <a:cubicBezTo>
                    <a:pt x="223648" y="2165377"/>
                    <a:pt x="254087" y="2165377"/>
                    <a:pt x="285574" y="2166647"/>
                  </a:cubicBezTo>
                  <a:cubicBezTo>
                    <a:pt x="298170" y="2166647"/>
                    <a:pt x="309715" y="2166647"/>
                    <a:pt x="322310" y="2165377"/>
                  </a:cubicBezTo>
                  <a:cubicBezTo>
                    <a:pt x="327558" y="2165377"/>
                    <a:pt x="333856" y="2164107"/>
                    <a:pt x="339104" y="2164107"/>
                  </a:cubicBezTo>
                  <a:cubicBezTo>
                    <a:pt x="360096" y="2165377"/>
                    <a:pt x="779935" y="2156487"/>
                    <a:pt x="800927" y="2157757"/>
                  </a:cubicBezTo>
                  <a:cubicBezTo>
                    <a:pt x="830315" y="2159027"/>
                    <a:pt x="911134" y="2159027"/>
                    <a:pt x="940523" y="2159027"/>
                  </a:cubicBezTo>
                  <a:cubicBezTo>
                    <a:pt x="952069" y="2159027"/>
                    <a:pt x="962565" y="2157757"/>
                    <a:pt x="974110" y="2157757"/>
                  </a:cubicBezTo>
                  <a:lnTo>
                    <a:pt x="1030789" y="2161567"/>
                  </a:lnTo>
                  <a:cubicBezTo>
                    <a:pt x="1071723" y="2164107"/>
                    <a:pt x="1111608" y="2161567"/>
                    <a:pt x="1152542" y="2165377"/>
                  </a:cubicBezTo>
                  <a:cubicBezTo>
                    <a:pt x="1220766" y="2170457"/>
                    <a:pt x="1290039" y="2164107"/>
                    <a:pt x="1365146" y="2169187"/>
                  </a:cubicBezTo>
                  <a:cubicBezTo>
                    <a:pt x="1385466" y="2170457"/>
                    <a:pt x="1405786" y="2169187"/>
                    <a:pt x="1428646" y="2169187"/>
                  </a:cubicBezTo>
                  <a:lnTo>
                    <a:pt x="1428646" y="2109497"/>
                  </a:lnTo>
                  <a:cubicBezTo>
                    <a:pt x="1427376" y="2033976"/>
                    <a:pt x="1426106" y="1954937"/>
                    <a:pt x="1426106" y="1870957"/>
                  </a:cubicBezTo>
                  <a:cubicBezTo>
                    <a:pt x="1426106" y="1773805"/>
                    <a:pt x="1429916" y="1675006"/>
                    <a:pt x="1423566" y="1577853"/>
                  </a:cubicBezTo>
                  <a:cubicBezTo>
                    <a:pt x="1415946" y="1513634"/>
                    <a:pt x="1404516" y="247358"/>
                    <a:pt x="1404516" y="183139"/>
                  </a:cubicBezTo>
                  <a:cubicBezTo>
                    <a:pt x="1401976" y="138679"/>
                    <a:pt x="1400706" y="92573"/>
                    <a:pt x="1398166" y="48114"/>
                  </a:cubicBezTo>
                  <a:cubicBezTo>
                    <a:pt x="1398166" y="34940"/>
                    <a:pt x="1396896" y="21767"/>
                    <a:pt x="1395626" y="5644"/>
                  </a:cubicBezTo>
                  <a:cubicBezTo>
                    <a:pt x="1385466" y="3104"/>
                    <a:pt x="1376576" y="1834"/>
                    <a:pt x="1366416" y="564"/>
                  </a:cubicBezTo>
                  <a:cubicBezTo>
                    <a:pt x="1358796" y="-706"/>
                    <a:pt x="1351176" y="564"/>
                    <a:pt x="1344826" y="564"/>
                  </a:cubicBezTo>
                  <a:lnTo>
                    <a:pt x="5332" y="5644"/>
                  </a:lnTo>
                  <a:lnTo>
                    <a:pt x="662" y="2139977"/>
                  </a:lnTo>
                  <a:close/>
                </a:path>
              </a:pathLst>
            </a:custGeom>
            <a:solidFill>
              <a:srgbClr val="96C15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1430" y="16510"/>
              <a:ext cx="1407664" cy="2161003"/>
            </a:xfrm>
            <a:custGeom>
              <a:avLst/>
              <a:gdLst/>
              <a:ahLst/>
              <a:cxnLst/>
              <a:rect l="l" t="t" r="r" b="b"/>
              <a:pathLst>
                <a:path w="1407664" h="2161003">
                  <a:moveTo>
                    <a:pt x="1407664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98275" y="0"/>
                  </a:lnTo>
                  <a:lnTo>
                    <a:pt x="1386074" y="8890"/>
                  </a:lnTo>
                  <a:close/>
                </a:path>
              </a:pathLst>
            </a:custGeom>
            <a:solidFill>
              <a:srgbClr val="E0F0C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/>
            <p:cNvSpPr/>
            <p:nvPr/>
          </p:nvSpPr>
          <p:spPr>
            <a:xfrm>
              <a:off x="-215" y="0"/>
              <a:ext cx="1432008" cy="2186968"/>
            </a:xfrm>
            <a:custGeom>
              <a:avLst/>
              <a:gdLst/>
              <a:ahLst/>
              <a:cxnLst/>
              <a:rect l="l" t="t" r="r" b="b"/>
              <a:pathLst>
                <a:path w="1432008" h="2186968">
                  <a:moveTo>
                    <a:pt x="1398989" y="21590"/>
                  </a:moveTo>
                  <a:cubicBezTo>
                    <a:pt x="1400259" y="34290"/>
                    <a:pt x="1400259" y="44450"/>
                    <a:pt x="1401529" y="55397"/>
                  </a:cubicBezTo>
                  <a:cubicBezTo>
                    <a:pt x="1404069" y="99856"/>
                    <a:pt x="1405339" y="145962"/>
                    <a:pt x="1407879" y="190422"/>
                  </a:cubicBezTo>
                  <a:cubicBezTo>
                    <a:pt x="1407879" y="254641"/>
                    <a:pt x="1420579" y="1520917"/>
                    <a:pt x="1426929" y="1585136"/>
                  </a:cubicBezTo>
                  <a:cubicBezTo>
                    <a:pt x="1433279" y="1682289"/>
                    <a:pt x="1429469" y="1781088"/>
                    <a:pt x="1429469" y="1878240"/>
                  </a:cubicBezTo>
                  <a:cubicBezTo>
                    <a:pt x="1429469" y="1963866"/>
                    <a:pt x="1430739" y="2042906"/>
                    <a:pt x="1432009" y="2126713"/>
                  </a:cubicBezTo>
                  <a:lnTo>
                    <a:pt x="1432009" y="2186403"/>
                  </a:lnTo>
                  <a:cubicBezTo>
                    <a:pt x="1409149" y="2186403"/>
                    <a:pt x="1388829" y="2187673"/>
                    <a:pt x="1368509" y="2186403"/>
                  </a:cubicBezTo>
                  <a:cubicBezTo>
                    <a:pt x="1299794" y="2181323"/>
                    <a:pt x="1230520" y="2187673"/>
                    <a:pt x="1162296" y="2182593"/>
                  </a:cubicBezTo>
                  <a:cubicBezTo>
                    <a:pt x="1121362" y="2178783"/>
                    <a:pt x="1081477" y="2181323"/>
                    <a:pt x="1040543" y="2178783"/>
                  </a:cubicBezTo>
                  <a:lnTo>
                    <a:pt x="983865" y="2174973"/>
                  </a:lnTo>
                  <a:cubicBezTo>
                    <a:pt x="972319" y="2174973"/>
                    <a:pt x="961823" y="2176243"/>
                    <a:pt x="950278" y="2176243"/>
                  </a:cubicBezTo>
                  <a:cubicBezTo>
                    <a:pt x="920889" y="2174973"/>
                    <a:pt x="840070" y="2176243"/>
                    <a:pt x="810681" y="2174973"/>
                  </a:cubicBezTo>
                  <a:cubicBezTo>
                    <a:pt x="789689" y="2173703"/>
                    <a:pt x="369851" y="2182593"/>
                    <a:pt x="348859" y="2181323"/>
                  </a:cubicBezTo>
                  <a:cubicBezTo>
                    <a:pt x="343611" y="2181323"/>
                    <a:pt x="337313" y="2182593"/>
                    <a:pt x="332065" y="2182593"/>
                  </a:cubicBezTo>
                  <a:cubicBezTo>
                    <a:pt x="319470" y="2182593"/>
                    <a:pt x="307924" y="2183863"/>
                    <a:pt x="295329" y="2183863"/>
                  </a:cubicBezTo>
                  <a:cubicBezTo>
                    <a:pt x="263841" y="2183863"/>
                    <a:pt x="233403" y="2182593"/>
                    <a:pt x="201915" y="2181323"/>
                  </a:cubicBezTo>
                  <a:cubicBezTo>
                    <a:pt x="183022" y="2180053"/>
                    <a:pt x="164129" y="2178783"/>
                    <a:pt x="146286" y="2177513"/>
                  </a:cubicBezTo>
                  <a:cubicBezTo>
                    <a:pt x="112699" y="2176243"/>
                    <a:pt x="79112" y="2174973"/>
                    <a:pt x="44475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2872" y="30480"/>
                    <a:pt x="69666" y="29210"/>
                  </a:cubicBezTo>
                  <a:cubicBezTo>
                    <a:pt x="98005" y="25400"/>
                    <a:pt x="126344" y="22860"/>
                    <a:pt x="155733" y="20320"/>
                  </a:cubicBezTo>
                  <a:cubicBezTo>
                    <a:pt x="175675" y="17780"/>
                    <a:pt x="195617" y="16510"/>
                    <a:pt x="214510" y="13970"/>
                  </a:cubicBezTo>
                  <a:cubicBezTo>
                    <a:pt x="233403" y="11430"/>
                    <a:pt x="253345" y="8890"/>
                    <a:pt x="272238" y="8890"/>
                  </a:cubicBezTo>
                  <a:cubicBezTo>
                    <a:pt x="293230" y="7620"/>
                    <a:pt x="314222" y="10160"/>
                    <a:pt x="335214" y="8890"/>
                  </a:cubicBezTo>
                  <a:cubicBezTo>
                    <a:pt x="361454" y="8890"/>
                    <a:pt x="836921" y="6350"/>
                    <a:pt x="863161" y="5080"/>
                  </a:cubicBezTo>
                  <a:cubicBezTo>
                    <a:pt x="888352" y="3810"/>
                    <a:pt x="913542" y="2540"/>
                    <a:pt x="939782" y="2540"/>
                  </a:cubicBezTo>
                  <a:cubicBezTo>
                    <a:pt x="982815" y="1270"/>
                    <a:pt x="1024799" y="0"/>
                    <a:pt x="1067833" y="0"/>
                  </a:cubicBezTo>
                  <a:cubicBezTo>
                    <a:pt x="1085676" y="0"/>
                    <a:pt x="1104569" y="2540"/>
                    <a:pt x="1122412" y="2540"/>
                  </a:cubicBezTo>
                  <a:cubicBezTo>
                    <a:pt x="1171743" y="3810"/>
                    <a:pt x="1222123" y="5080"/>
                    <a:pt x="1271455" y="7620"/>
                  </a:cubicBezTo>
                  <a:cubicBezTo>
                    <a:pt x="1297695" y="8890"/>
                    <a:pt x="1323934" y="12700"/>
                    <a:pt x="1350174" y="16510"/>
                  </a:cubicBezTo>
                  <a:lnTo>
                    <a:pt x="1368509" y="16510"/>
                  </a:lnTo>
                  <a:cubicBezTo>
                    <a:pt x="1379939" y="17780"/>
                    <a:pt x="1388829" y="20320"/>
                    <a:pt x="1398989" y="21590"/>
                  </a:cubicBezTo>
                  <a:close/>
                  <a:moveTo>
                    <a:pt x="1409149" y="2169893"/>
                  </a:moveTo>
                  <a:cubicBezTo>
                    <a:pt x="1410419" y="2153383"/>
                    <a:pt x="1411689" y="2140683"/>
                    <a:pt x="1411689" y="2127983"/>
                  </a:cubicBezTo>
                  <a:cubicBezTo>
                    <a:pt x="1410419" y="2034673"/>
                    <a:pt x="1409149" y="1947400"/>
                    <a:pt x="1409149" y="1853541"/>
                  </a:cubicBezTo>
                  <a:cubicBezTo>
                    <a:pt x="1409149" y="1810728"/>
                    <a:pt x="1411689" y="1767915"/>
                    <a:pt x="1410419" y="1725102"/>
                  </a:cubicBezTo>
                  <a:cubicBezTo>
                    <a:pt x="1410419" y="1685582"/>
                    <a:pt x="1409149" y="1644416"/>
                    <a:pt x="1407879" y="1604896"/>
                  </a:cubicBezTo>
                  <a:cubicBezTo>
                    <a:pt x="1402799" y="1543970"/>
                    <a:pt x="1391369" y="282635"/>
                    <a:pt x="1391369" y="221708"/>
                  </a:cubicBezTo>
                  <a:cubicBezTo>
                    <a:pt x="1388829" y="170662"/>
                    <a:pt x="1386289" y="117969"/>
                    <a:pt x="1383749" y="66923"/>
                  </a:cubicBezTo>
                  <a:cubicBezTo>
                    <a:pt x="1382479" y="44450"/>
                    <a:pt x="1381209" y="43180"/>
                    <a:pt x="1364869" y="41910"/>
                  </a:cubicBezTo>
                  <a:cubicBezTo>
                    <a:pt x="1361720" y="41910"/>
                    <a:pt x="1359621" y="41910"/>
                    <a:pt x="1356472" y="40640"/>
                  </a:cubicBezTo>
                  <a:cubicBezTo>
                    <a:pt x="1330232" y="36830"/>
                    <a:pt x="1302943" y="31750"/>
                    <a:pt x="1276703" y="30480"/>
                  </a:cubicBezTo>
                  <a:cubicBezTo>
                    <a:pt x="1212677" y="26670"/>
                    <a:pt x="1147602" y="25400"/>
                    <a:pt x="1083577" y="22860"/>
                  </a:cubicBezTo>
                  <a:lnTo>
                    <a:pt x="1008006" y="22860"/>
                  </a:lnTo>
                  <a:cubicBezTo>
                    <a:pt x="974419" y="22860"/>
                    <a:pt x="940831" y="22860"/>
                    <a:pt x="908294" y="24130"/>
                  </a:cubicBezTo>
                  <a:cubicBezTo>
                    <a:pt x="879955" y="25400"/>
                    <a:pt x="402388" y="29210"/>
                    <a:pt x="374049" y="29210"/>
                  </a:cubicBezTo>
                  <a:cubicBezTo>
                    <a:pt x="327867" y="29210"/>
                    <a:pt x="281684" y="26670"/>
                    <a:pt x="235502" y="33020"/>
                  </a:cubicBezTo>
                  <a:cubicBezTo>
                    <a:pt x="211361" y="36830"/>
                    <a:pt x="188270" y="36830"/>
                    <a:pt x="165179" y="38100"/>
                  </a:cubicBezTo>
                  <a:cubicBezTo>
                    <a:pt x="125294" y="41910"/>
                    <a:pt x="85410" y="45720"/>
                    <a:pt x="4552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4971" y="2152113"/>
                    <a:pt x="69666" y="2153383"/>
                    <a:pt x="83310" y="2153383"/>
                  </a:cubicBezTo>
                  <a:cubicBezTo>
                    <a:pt x="103253" y="2153383"/>
                    <a:pt x="124245" y="2150843"/>
                    <a:pt x="144187" y="2153383"/>
                  </a:cubicBezTo>
                  <a:cubicBezTo>
                    <a:pt x="176725" y="2157193"/>
                    <a:pt x="209262" y="2159733"/>
                    <a:pt x="241800" y="2158463"/>
                  </a:cubicBezTo>
                  <a:cubicBezTo>
                    <a:pt x="262792" y="2157193"/>
                    <a:pt x="282734" y="2159733"/>
                    <a:pt x="303726" y="2159733"/>
                  </a:cubicBezTo>
                  <a:cubicBezTo>
                    <a:pt x="334164" y="2159733"/>
                    <a:pt x="364603" y="2158463"/>
                    <a:pt x="395041" y="2159733"/>
                  </a:cubicBezTo>
                  <a:cubicBezTo>
                    <a:pt x="440174" y="2161003"/>
                    <a:pt x="935583" y="2150843"/>
                    <a:pt x="981766" y="2153383"/>
                  </a:cubicBezTo>
                  <a:cubicBezTo>
                    <a:pt x="1001708" y="2154653"/>
                    <a:pt x="1021650" y="2155923"/>
                    <a:pt x="1040543" y="2155923"/>
                  </a:cubicBezTo>
                  <a:cubicBezTo>
                    <a:pt x="1075180" y="2158463"/>
                    <a:pt x="1108767" y="2154653"/>
                    <a:pt x="1143404" y="2158463"/>
                  </a:cubicBezTo>
                  <a:cubicBezTo>
                    <a:pt x="1171743" y="2161003"/>
                    <a:pt x="1200082" y="2161003"/>
                    <a:pt x="1228421" y="2163543"/>
                  </a:cubicBezTo>
                  <a:cubicBezTo>
                    <a:pt x="1270405" y="2167353"/>
                    <a:pt x="1312389" y="2169893"/>
                    <a:pt x="1354373" y="2171163"/>
                  </a:cubicBezTo>
                  <a:cubicBezTo>
                    <a:pt x="1371049" y="2171163"/>
                    <a:pt x="1388829" y="2169893"/>
                    <a:pt x="1409149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275764" y="3264035"/>
            <a:ext cx="1527939" cy="1035704"/>
            <a:chOff x="0" y="0"/>
            <a:chExt cx="1199096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1199096" cy="812800"/>
            </a:xfrm>
            <a:custGeom>
              <a:avLst/>
              <a:gdLst/>
              <a:ahLst/>
              <a:cxnLst/>
              <a:rect l="l" t="t" r="r" b="b"/>
              <a:pathLst>
                <a:path w="1199096" h="812800">
                  <a:moveTo>
                    <a:pt x="599548" y="0"/>
                  </a:moveTo>
                  <a:cubicBezTo>
                    <a:pt x="268427" y="0"/>
                    <a:pt x="0" y="181951"/>
                    <a:pt x="0" y="406400"/>
                  </a:cubicBezTo>
                  <a:cubicBezTo>
                    <a:pt x="0" y="630849"/>
                    <a:pt x="268427" y="812800"/>
                    <a:pt x="599548" y="812800"/>
                  </a:cubicBezTo>
                  <a:cubicBezTo>
                    <a:pt x="930670" y="812800"/>
                    <a:pt x="1199096" y="630849"/>
                    <a:pt x="1199096" y="406400"/>
                  </a:cubicBezTo>
                  <a:cubicBezTo>
                    <a:pt x="1199096" y="181951"/>
                    <a:pt x="930670" y="0"/>
                    <a:pt x="599548" y="0"/>
                  </a:cubicBezTo>
                  <a:close/>
                </a:path>
              </a:pathLst>
            </a:custGeom>
            <a:solidFill>
              <a:srgbClr val="AAD175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12415" y="57150"/>
              <a:ext cx="974266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62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703427" y="3819393"/>
            <a:ext cx="2583072" cy="3896906"/>
            <a:chOff x="0" y="0"/>
            <a:chExt cx="1468624" cy="2215613"/>
          </a:xfrm>
        </p:grpSpPr>
        <p:sp>
          <p:nvSpPr>
            <p:cNvPr id="25" name="Freeform 25"/>
            <p:cNvSpPr/>
            <p:nvPr/>
          </p:nvSpPr>
          <p:spPr>
            <a:xfrm>
              <a:off x="39978" y="45156"/>
              <a:ext cx="1428646" cy="2169752"/>
            </a:xfrm>
            <a:custGeom>
              <a:avLst/>
              <a:gdLst/>
              <a:ahLst/>
              <a:cxnLst/>
              <a:rect l="l" t="t" r="r" b="b"/>
              <a:pathLst>
                <a:path w="1428646" h="2169752">
                  <a:moveTo>
                    <a:pt x="662" y="2139977"/>
                  </a:moveTo>
                  <a:cubicBezTo>
                    <a:pt x="-1878" y="2148867"/>
                    <a:pt x="3202" y="2155217"/>
                    <a:pt x="10580" y="2156487"/>
                  </a:cubicBezTo>
                  <a:cubicBezTo>
                    <a:pt x="18977" y="2157757"/>
                    <a:pt x="26324" y="2157757"/>
                    <a:pt x="34721" y="2157757"/>
                  </a:cubicBezTo>
                  <a:cubicBezTo>
                    <a:pt x="68308" y="2159027"/>
                    <a:pt x="101895" y="2159027"/>
                    <a:pt x="136532" y="2160297"/>
                  </a:cubicBezTo>
                  <a:cubicBezTo>
                    <a:pt x="155424" y="2161567"/>
                    <a:pt x="174317" y="2162837"/>
                    <a:pt x="192160" y="2164107"/>
                  </a:cubicBezTo>
                  <a:cubicBezTo>
                    <a:pt x="223648" y="2165377"/>
                    <a:pt x="254087" y="2165377"/>
                    <a:pt x="285574" y="2166647"/>
                  </a:cubicBezTo>
                  <a:cubicBezTo>
                    <a:pt x="298170" y="2166647"/>
                    <a:pt x="309715" y="2166647"/>
                    <a:pt x="322310" y="2165377"/>
                  </a:cubicBezTo>
                  <a:cubicBezTo>
                    <a:pt x="327558" y="2165377"/>
                    <a:pt x="333856" y="2164107"/>
                    <a:pt x="339104" y="2164107"/>
                  </a:cubicBezTo>
                  <a:cubicBezTo>
                    <a:pt x="360096" y="2165377"/>
                    <a:pt x="779935" y="2156487"/>
                    <a:pt x="800927" y="2157757"/>
                  </a:cubicBezTo>
                  <a:cubicBezTo>
                    <a:pt x="830315" y="2159027"/>
                    <a:pt x="911134" y="2159027"/>
                    <a:pt x="940523" y="2159027"/>
                  </a:cubicBezTo>
                  <a:cubicBezTo>
                    <a:pt x="952069" y="2159027"/>
                    <a:pt x="962565" y="2157757"/>
                    <a:pt x="974110" y="2157757"/>
                  </a:cubicBezTo>
                  <a:lnTo>
                    <a:pt x="1030789" y="2161567"/>
                  </a:lnTo>
                  <a:cubicBezTo>
                    <a:pt x="1071723" y="2164107"/>
                    <a:pt x="1111608" y="2161567"/>
                    <a:pt x="1152542" y="2165377"/>
                  </a:cubicBezTo>
                  <a:cubicBezTo>
                    <a:pt x="1220766" y="2170457"/>
                    <a:pt x="1290039" y="2164107"/>
                    <a:pt x="1365146" y="2169187"/>
                  </a:cubicBezTo>
                  <a:cubicBezTo>
                    <a:pt x="1385466" y="2170457"/>
                    <a:pt x="1405786" y="2169187"/>
                    <a:pt x="1428646" y="2169187"/>
                  </a:cubicBezTo>
                  <a:lnTo>
                    <a:pt x="1428646" y="2109497"/>
                  </a:lnTo>
                  <a:cubicBezTo>
                    <a:pt x="1427376" y="2033976"/>
                    <a:pt x="1426106" y="1954937"/>
                    <a:pt x="1426106" y="1870957"/>
                  </a:cubicBezTo>
                  <a:cubicBezTo>
                    <a:pt x="1426106" y="1773805"/>
                    <a:pt x="1429916" y="1675006"/>
                    <a:pt x="1423566" y="1577853"/>
                  </a:cubicBezTo>
                  <a:cubicBezTo>
                    <a:pt x="1415946" y="1513634"/>
                    <a:pt x="1404516" y="247358"/>
                    <a:pt x="1404516" y="183139"/>
                  </a:cubicBezTo>
                  <a:cubicBezTo>
                    <a:pt x="1401976" y="138679"/>
                    <a:pt x="1400706" y="92573"/>
                    <a:pt x="1398166" y="48114"/>
                  </a:cubicBezTo>
                  <a:cubicBezTo>
                    <a:pt x="1398166" y="34940"/>
                    <a:pt x="1396896" y="21767"/>
                    <a:pt x="1395626" y="5644"/>
                  </a:cubicBezTo>
                  <a:cubicBezTo>
                    <a:pt x="1385466" y="3104"/>
                    <a:pt x="1376576" y="1834"/>
                    <a:pt x="1366416" y="564"/>
                  </a:cubicBezTo>
                  <a:cubicBezTo>
                    <a:pt x="1358796" y="-706"/>
                    <a:pt x="1351176" y="564"/>
                    <a:pt x="1344826" y="564"/>
                  </a:cubicBezTo>
                  <a:lnTo>
                    <a:pt x="5332" y="5644"/>
                  </a:lnTo>
                  <a:lnTo>
                    <a:pt x="662" y="2139977"/>
                  </a:lnTo>
                  <a:close/>
                </a:path>
              </a:pathLst>
            </a:custGeom>
            <a:solidFill>
              <a:srgbClr val="FFDA6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6"/>
            <p:cNvSpPr/>
            <p:nvPr/>
          </p:nvSpPr>
          <p:spPr>
            <a:xfrm>
              <a:off x="11430" y="16510"/>
              <a:ext cx="1407664" cy="2161003"/>
            </a:xfrm>
            <a:custGeom>
              <a:avLst/>
              <a:gdLst/>
              <a:ahLst/>
              <a:cxnLst/>
              <a:rect l="l" t="t" r="r" b="b"/>
              <a:pathLst>
                <a:path w="1407664" h="2161003">
                  <a:moveTo>
                    <a:pt x="1407664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98275" y="0"/>
                  </a:lnTo>
                  <a:lnTo>
                    <a:pt x="1386074" y="8890"/>
                  </a:lnTo>
                  <a:close/>
                </a:path>
              </a:pathLst>
            </a:custGeom>
            <a:solidFill>
              <a:srgbClr val="FFE4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7"/>
            <p:cNvSpPr/>
            <p:nvPr/>
          </p:nvSpPr>
          <p:spPr>
            <a:xfrm>
              <a:off x="-215" y="0"/>
              <a:ext cx="1432008" cy="2186968"/>
            </a:xfrm>
            <a:custGeom>
              <a:avLst/>
              <a:gdLst/>
              <a:ahLst/>
              <a:cxnLst/>
              <a:rect l="l" t="t" r="r" b="b"/>
              <a:pathLst>
                <a:path w="1432008" h="2186968">
                  <a:moveTo>
                    <a:pt x="1398989" y="21590"/>
                  </a:moveTo>
                  <a:cubicBezTo>
                    <a:pt x="1400259" y="34290"/>
                    <a:pt x="1400259" y="44450"/>
                    <a:pt x="1401529" y="55397"/>
                  </a:cubicBezTo>
                  <a:cubicBezTo>
                    <a:pt x="1404069" y="99856"/>
                    <a:pt x="1405339" y="145962"/>
                    <a:pt x="1407879" y="190422"/>
                  </a:cubicBezTo>
                  <a:cubicBezTo>
                    <a:pt x="1407879" y="254641"/>
                    <a:pt x="1420579" y="1520917"/>
                    <a:pt x="1426929" y="1585136"/>
                  </a:cubicBezTo>
                  <a:cubicBezTo>
                    <a:pt x="1433279" y="1682289"/>
                    <a:pt x="1429469" y="1781088"/>
                    <a:pt x="1429469" y="1878240"/>
                  </a:cubicBezTo>
                  <a:cubicBezTo>
                    <a:pt x="1429469" y="1963866"/>
                    <a:pt x="1430739" y="2042906"/>
                    <a:pt x="1432009" y="2126713"/>
                  </a:cubicBezTo>
                  <a:lnTo>
                    <a:pt x="1432009" y="2186403"/>
                  </a:lnTo>
                  <a:cubicBezTo>
                    <a:pt x="1409149" y="2186403"/>
                    <a:pt x="1388829" y="2187673"/>
                    <a:pt x="1368509" y="2186403"/>
                  </a:cubicBezTo>
                  <a:cubicBezTo>
                    <a:pt x="1299794" y="2181323"/>
                    <a:pt x="1230520" y="2187673"/>
                    <a:pt x="1162296" y="2182593"/>
                  </a:cubicBezTo>
                  <a:cubicBezTo>
                    <a:pt x="1121362" y="2178783"/>
                    <a:pt x="1081477" y="2181323"/>
                    <a:pt x="1040543" y="2178783"/>
                  </a:cubicBezTo>
                  <a:lnTo>
                    <a:pt x="983865" y="2174973"/>
                  </a:lnTo>
                  <a:cubicBezTo>
                    <a:pt x="972319" y="2174973"/>
                    <a:pt x="961823" y="2176243"/>
                    <a:pt x="950278" y="2176243"/>
                  </a:cubicBezTo>
                  <a:cubicBezTo>
                    <a:pt x="920889" y="2174973"/>
                    <a:pt x="840070" y="2176243"/>
                    <a:pt x="810681" y="2174973"/>
                  </a:cubicBezTo>
                  <a:cubicBezTo>
                    <a:pt x="789689" y="2173703"/>
                    <a:pt x="369851" y="2182593"/>
                    <a:pt x="348859" y="2181323"/>
                  </a:cubicBezTo>
                  <a:cubicBezTo>
                    <a:pt x="343611" y="2181323"/>
                    <a:pt x="337313" y="2182593"/>
                    <a:pt x="332065" y="2182593"/>
                  </a:cubicBezTo>
                  <a:cubicBezTo>
                    <a:pt x="319470" y="2182593"/>
                    <a:pt x="307924" y="2183863"/>
                    <a:pt x="295329" y="2183863"/>
                  </a:cubicBezTo>
                  <a:cubicBezTo>
                    <a:pt x="263841" y="2183863"/>
                    <a:pt x="233403" y="2182593"/>
                    <a:pt x="201915" y="2181323"/>
                  </a:cubicBezTo>
                  <a:cubicBezTo>
                    <a:pt x="183022" y="2180053"/>
                    <a:pt x="164129" y="2178783"/>
                    <a:pt x="146286" y="2177513"/>
                  </a:cubicBezTo>
                  <a:cubicBezTo>
                    <a:pt x="112699" y="2176243"/>
                    <a:pt x="79112" y="2174973"/>
                    <a:pt x="44475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2872" y="30480"/>
                    <a:pt x="69666" y="29210"/>
                  </a:cubicBezTo>
                  <a:cubicBezTo>
                    <a:pt x="98005" y="25400"/>
                    <a:pt x="126344" y="22860"/>
                    <a:pt x="155733" y="20320"/>
                  </a:cubicBezTo>
                  <a:cubicBezTo>
                    <a:pt x="175675" y="17780"/>
                    <a:pt x="195617" y="16510"/>
                    <a:pt x="214510" y="13970"/>
                  </a:cubicBezTo>
                  <a:cubicBezTo>
                    <a:pt x="233403" y="11430"/>
                    <a:pt x="253345" y="8890"/>
                    <a:pt x="272238" y="8890"/>
                  </a:cubicBezTo>
                  <a:cubicBezTo>
                    <a:pt x="293230" y="7620"/>
                    <a:pt x="314222" y="10160"/>
                    <a:pt x="335214" y="8890"/>
                  </a:cubicBezTo>
                  <a:cubicBezTo>
                    <a:pt x="361454" y="8890"/>
                    <a:pt x="836921" y="6350"/>
                    <a:pt x="863161" y="5080"/>
                  </a:cubicBezTo>
                  <a:cubicBezTo>
                    <a:pt x="888352" y="3810"/>
                    <a:pt x="913542" y="2540"/>
                    <a:pt x="939782" y="2540"/>
                  </a:cubicBezTo>
                  <a:cubicBezTo>
                    <a:pt x="982815" y="1270"/>
                    <a:pt x="1024799" y="0"/>
                    <a:pt x="1067833" y="0"/>
                  </a:cubicBezTo>
                  <a:cubicBezTo>
                    <a:pt x="1085676" y="0"/>
                    <a:pt x="1104569" y="2540"/>
                    <a:pt x="1122412" y="2540"/>
                  </a:cubicBezTo>
                  <a:cubicBezTo>
                    <a:pt x="1171743" y="3810"/>
                    <a:pt x="1222123" y="5080"/>
                    <a:pt x="1271455" y="7620"/>
                  </a:cubicBezTo>
                  <a:cubicBezTo>
                    <a:pt x="1297695" y="8890"/>
                    <a:pt x="1323934" y="12700"/>
                    <a:pt x="1350174" y="16510"/>
                  </a:cubicBezTo>
                  <a:lnTo>
                    <a:pt x="1368509" y="16510"/>
                  </a:lnTo>
                  <a:cubicBezTo>
                    <a:pt x="1379939" y="17780"/>
                    <a:pt x="1388829" y="20320"/>
                    <a:pt x="1398989" y="21590"/>
                  </a:cubicBezTo>
                  <a:close/>
                  <a:moveTo>
                    <a:pt x="1409149" y="2169893"/>
                  </a:moveTo>
                  <a:cubicBezTo>
                    <a:pt x="1410419" y="2153383"/>
                    <a:pt x="1411689" y="2140683"/>
                    <a:pt x="1411689" y="2127983"/>
                  </a:cubicBezTo>
                  <a:cubicBezTo>
                    <a:pt x="1410419" y="2034673"/>
                    <a:pt x="1409149" y="1947400"/>
                    <a:pt x="1409149" y="1853541"/>
                  </a:cubicBezTo>
                  <a:cubicBezTo>
                    <a:pt x="1409149" y="1810728"/>
                    <a:pt x="1411689" y="1767915"/>
                    <a:pt x="1410419" y="1725102"/>
                  </a:cubicBezTo>
                  <a:cubicBezTo>
                    <a:pt x="1410419" y="1685582"/>
                    <a:pt x="1409149" y="1644416"/>
                    <a:pt x="1407879" y="1604896"/>
                  </a:cubicBezTo>
                  <a:cubicBezTo>
                    <a:pt x="1402799" y="1543970"/>
                    <a:pt x="1391369" y="282635"/>
                    <a:pt x="1391369" y="221708"/>
                  </a:cubicBezTo>
                  <a:cubicBezTo>
                    <a:pt x="1388829" y="170662"/>
                    <a:pt x="1386289" y="117969"/>
                    <a:pt x="1383749" y="66923"/>
                  </a:cubicBezTo>
                  <a:cubicBezTo>
                    <a:pt x="1382479" y="44450"/>
                    <a:pt x="1381209" y="43180"/>
                    <a:pt x="1364869" y="41910"/>
                  </a:cubicBezTo>
                  <a:cubicBezTo>
                    <a:pt x="1361720" y="41910"/>
                    <a:pt x="1359621" y="41910"/>
                    <a:pt x="1356472" y="40640"/>
                  </a:cubicBezTo>
                  <a:cubicBezTo>
                    <a:pt x="1330232" y="36830"/>
                    <a:pt x="1302943" y="31750"/>
                    <a:pt x="1276703" y="30480"/>
                  </a:cubicBezTo>
                  <a:cubicBezTo>
                    <a:pt x="1212677" y="26670"/>
                    <a:pt x="1147602" y="25400"/>
                    <a:pt x="1083577" y="22860"/>
                  </a:cubicBezTo>
                  <a:lnTo>
                    <a:pt x="1008006" y="22860"/>
                  </a:lnTo>
                  <a:cubicBezTo>
                    <a:pt x="974419" y="22860"/>
                    <a:pt x="940831" y="22860"/>
                    <a:pt x="908294" y="24130"/>
                  </a:cubicBezTo>
                  <a:cubicBezTo>
                    <a:pt x="879955" y="25400"/>
                    <a:pt x="402388" y="29210"/>
                    <a:pt x="374049" y="29210"/>
                  </a:cubicBezTo>
                  <a:cubicBezTo>
                    <a:pt x="327867" y="29210"/>
                    <a:pt x="281684" y="26670"/>
                    <a:pt x="235502" y="33020"/>
                  </a:cubicBezTo>
                  <a:cubicBezTo>
                    <a:pt x="211361" y="36830"/>
                    <a:pt x="188270" y="36830"/>
                    <a:pt x="165179" y="38100"/>
                  </a:cubicBezTo>
                  <a:cubicBezTo>
                    <a:pt x="125294" y="41910"/>
                    <a:pt x="85410" y="45720"/>
                    <a:pt x="4552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4971" y="2152113"/>
                    <a:pt x="69666" y="2153383"/>
                    <a:pt x="83310" y="2153383"/>
                  </a:cubicBezTo>
                  <a:cubicBezTo>
                    <a:pt x="103253" y="2153383"/>
                    <a:pt x="124245" y="2150843"/>
                    <a:pt x="144187" y="2153383"/>
                  </a:cubicBezTo>
                  <a:cubicBezTo>
                    <a:pt x="176725" y="2157193"/>
                    <a:pt x="209262" y="2159733"/>
                    <a:pt x="241800" y="2158463"/>
                  </a:cubicBezTo>
                  <a:cubicBezTo>
                    <a:pt x="262792" y="2157193"/>
                    <a:pt x="282734" y="2159733"/>
                    <a:pt x="303726" y="2159733"/>
                  </a:cubicBezTo>
                  <a:cubicBezTo>
                    <a:pt x="334164" y="2159733"/>
                    <a:pt x="364603" y="2158463"/>
                    <a:pt x="395041" y="2159733"/>
                  </a:cubicBezTo>
                  <a:cubicBezTo>
                    <a:pt x="440174" y="2161003"/>
                    <a:pt x="935583" y="2150843"/>
                    <a:pt x="981766" y="2153383"/>
                  </a:cubicBezTo>
                  <a:cubicBezTo>
                    <a:pt x="1001708" y="2154653"/>
                    <a:pt x="1021650" y="2155923"/>
                    <a:pt x="1040543" y="2155923"/>
                  </a:cubicBezTo>
                  <a:cubicBezTo>
                    <a:pt x="1075180" y="2158463"/>
                    <a:pt x="1108767" y="2154653"/>
                    <a:pt x="1143404" y="2158463"/>
                  </a:cubicBezTo>
                  <a:cubicBezTo>
                    <a:pt x="1171743" y="2161003"/>
                    <a:pt x="1200082" y="2161003"/>
                    <a:pt x="1228421" y="2163543"/>
                  </a:cubicBezTo>
                  <a:cubicBezTo>
                    <a:pt x="1270405" y="2167353"/>
                    <a:pt x="1312389" y="2169893"/>
                    <a:pt x="1354373" y="2171163"/>
                  </a:cubicBezTo>
                  <a:cubicBezTo>
                    <a:pt x="1371049" y="2171163"/>
                    <a:pt x="1388829" y="2169893"/>
                    <a:pt x="1409149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9144000" y="3264035"/>
            <a:ext cx="1742336" cy="1035704"/>
            <a:chOff x="0" y="0"/>
            <a:chExt cx="1367351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1367351" cy="812800"/>
            </a:xfrm>
            <a:custGeom>
              <a:avLst/>
              <a:gdLst/>
              <a:ahLst/>
              <a:cxnLst/>
              <a:rect l="l" t="t" r="r" b="b"/>
              <a:pathLst>
                <a:path w="1367351" h="812800">
                  <a:moveTo>
                    <a:pt x="683675" y="0"/>
                  </a:moveTo>
                  <a:cubicBezTo>
                    <a:pt x="306092" y="0"/>
                    <a:pt x="0" y="181951"/>
                    <a:pt x="0" y="406400"/>
                  </a:cubicBezTo>
                  <a:cubicBezTo>
                    <a:pt x="0" y="630849"/>
                    <a:pt x="306092" y="812800"/>
                    <a:pt x="683675" y="812800"/>
                  </a:cubicBezTo>
                  <a:cubicBezTo>
                    <a:pt x="1061259" y="812800"/>
                    <a:pt x="1367351" y="630849"/>
                    <a:pt x="1367351" y="406400"/>
                  </a:cubicBezTo>
                  <a:cubicBezTo>
                    <a:pt x="1367351" y="181951"/>
                    <a:pt x="1061259" y="0"/>
                    <a:pt x="683675" y="0"/>
                  </a:cubicBezTo>
                  <a:close/>
                </a:path>
              </a:pathLst>
            </a:custGeom>
            <a:solidFill>
              <a:srgbClr val="FFDA68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28189" y="57150"/>
              <a:ext cx="1110972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62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1600679" y="3832832"/>
            <a:ext cx="2764229" cy="4170205"/>
            <a:chOff x="0" y="0"/>
            <a:chExt cx="1468624" cy="2215613"/>
          </a:xfrm>
        </p:grpSpPr>
        <p:sp>
          <p:nvSpPr>
            <p:cNvPr id="32" name="Freeform 32"/>
            <p:cNvSpPr/>
            <p:nvPr/>
          </p:nvSpPr>
          <p:spPr>
            <a:xfrm>
              <a:off x="39978" y="45156"/>
              <a:ext cx="1428646" cy="2169752"/>
            </a:xfrm>
            <a:custGeom>
              <a:avLst/>
              <a:gdLst/>
              <a:ahLst/>
              <a:cxnLst/>
              <a:rect l="l" t="t" r="r" b="b"/>
              <a:pathLst>
                <a:path w="1428646" h="2169752">
                  <a:moveTo>
                    <a:pt x="662" y="2139977"/>
                  </a:moveTo>
                  <a:cubicBezTo>
                    <a:pt x="-1878" y="2148867"/>
                    <a:pt x="3202" y="2155217"/>
                    <a:pt x="10580" y="2156487"/>
                  </a:cubicBezTo>
                  <a:cubicBezTo>
                    <a:pt x="18977" y="2157757"/>
                    <a:pt x="26324" y="2157757"/>
                    <a:pt x="34721" y="2157757"/>
                  </a:cubicBezTo>
                  <a:cubicBezTo>
                    <a:pt x="68308" y="2159027"/>
                    <a:pt x="101895" y="2159027"/>
                    <a:pt x="136532" y="2160297"/>
                  </a:cubicBezTo>
                  <a:cubicBezTo>
                    <a:pt x="155424" y="2161567"/>
                    <a:pt x="174317" y="2162837"/>
                    <a:pt x="192160" y="2164107"/>
                  </a:cubicBezTo>
                  <a:cubicBezTo>
                    <a:pt x="223648" y="2165377"/>
                    <a:pt x="254087" y="2165377"/>
                    <a:pt x="285574" y="2166647"/>
                  </a:cubicBezTo>
                  <a:cubicBezTo>
                    <a:pt x="298170" y="2166647"/>
                    <a:pt x="309715" y="2166647"/>
                    <a:pt x="322310" y="2165377"/>
                  </a:cubicBezTo>
                  <a:cubicBezTo>
                    <a:pt x="327558" y="2165377"/>
                    <a:pt x="333856" y="2164107"/>
                    <a:pt x="339104" y="2164107"/>
                  </a:cubicBezTo>
                  <a:cubicBezTo>
                    <a:pt x="360096" y="2165377"/>
                    <a:pt x="779935" y="2156487"/>
                    <a:pt x="800927" y="2157757"/>
                  </a:cubicBezTo>
                  <a:cubicBezTo>
                    <a:pt x="830315" y="2159027"/>
                    <a:pt x="911134" y="2159027"/>
                    <a:pt x="940523" y="2159027"/>
                  </a:cubicBezTo>
                  <a:cubicBezTo>
                    <a:pt x="952069" y="2159027"/>
                    <a:pt x="962565" y="2157757"/>
                    <a:pt x="974110" y="2157757"/>
                  </a:cubicBezTo>
                  <a:lnTo>
                    <a:pt x="1030789" y="2161567"/>
                  </a:lnTo>
                  <a:cubicBezTo>
                    <a:pt x="1071723" y="2164107"/>
                    <a:pt x="1111608" y="2161567"/>
                    <a:pt x="1152542" y="2165377"/>
                  </a:cubicBezTo>
                  <a:cubicBezTo>
                    <a:pt x="1220766" y="2170457"/>
                    <a:pt x="1290039" y="2164107"/>
                    <a:pt x="1365146" y="2169187"/>
                  </a:cubicBezTo>
                  <a:cubicBezTo>
                    <a:pt x="1385466" y="2170457"/>
                    <a:pt x="1405786" y="2169187"/>
                    <a:pt x="1428646" y="2169187"/>
                  </a:cubicBezTo>
                  <a:lnTo>
                    <a:pt x="1428646" y="2109497"/>
                  </a:lnTo>
                  <a:cubicBezTo>
                    <a:pt x="1427376" y="2033976"/>
                    <a:pt x="1426106" y="1954937"/>
                    <a:pt x="1426106" y="1870957"/>
                  </a:cubicBezTo>
                  <a:cubicBezTo>
                    <a:pt x="1426106" y="1773805"/>
                    <a:pt x="1429916" y="1675006"/>
                    <a:pt x="1423566" y="1577853"/>
                  </a:cubicBezTo>
                  <a:cubicBezTo>
                    <a:pt x="1415946" y="1513634"/>
                    <a:pt x="1404516" y="247358"/>
                    <a:pt x="1404516" y="183139"/>
                  </a:cubicBezTo>
                  <a:cubicBezTo>
                    <a:pt x="1401976" y="138679"/>
                    <a:pt x="1400706" y="92573"/>
                    <a:pt x="1398166" y="48114"/>
                  </a:cubicBezTo>
                  <a:cubicBezTo>
                    <a:pt x="1398166" y="34940"/>
                    <a:pt x="1396896" y="21767"/>
                    <a:pt x="1395626" y="5644"/>
                  </a:cubicBezTo>
                  <a:cubicBezTo>
                    <a:pt x="1385466" y="3104"/>
                    <a:pt x="1376576" y="1834"/>
                    <a:pt x="1366416" y="564"/>
                  </a:cubicBezTo>
                  <a:cubicBezTo>
                    <a:pt x="1358796" y="-706"/>
                    <a:pt x="1351176" y="564"/>
                    <a:pt x="1344826" y="564"/>
                  </a:cubicBezTo>
                  <a:lnTo>
                    <a:pt x="5332" y="5644"/>
                  </a:lnTo>
                  <a:lnTo>
                    <a:pt x="662" y="2139977"/>
                  </a:lnTo>
                  <a:close/>
                </a:path>
              </a:pathLst>
            </a:custGeom>
            <a:solidFill>
              <a:srgbClr val="FFD6C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3"/>
            <p:cNvSpPr/>
            <p:nvPr/>
          </p:nvSpPr>
          <p:spPr>
            <a:xfrm>
              <a:off x="11430" y="16510"/>
              <a:ext cx="1407664" cy="2161003"/>
            </a:xfrm>
            <a:custGeom>
              <a:avLst/>
              <a:gdLst/>
              <a:ahLst/>
              <a:cxnLst/>
              <a:rect l="l" t="t" r="r" b="b"/>
              <a:pathLst>
                <a:path w="1407664" h="2161003">
                  <a:moveTo>
                    <a:pt x="1407664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98275" y="0"/>
                  </a:lnTo>
                  <a:lnTo>
                    <a:pt x="1386074" y="8890"/>
                  </a:lnTo>
                  <a:close/>
                </a:path>
              </a:pathLst>
            </a:custGeom>
            <a:solidFill>
              <a:srgbClr val="FFD6C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4"/>
            <p:cNvSpPr/>
            <p:nvPr/>
          </p:nvSpPr>
          <p:spPr>
            <a:xfrm>
              <a:off x="-215" y="0"/>
              <a:ext cx="1432008" cy="2186968"/>
            </a:xfrm>
            <a:custGeom>
              <a:avLst/>
              <a:gdLst/>
              <a:ahLst/>
              <a:cxnLst/>
              <a:rect l="l" t="t" r="r" b="b"/>
              <a:pathLst>
                <a:path w="1432008" h="2186968">
                  <a:moveTo>
                    <a:pt x="1398989" y="21590"/>
                  </a:moveTo>
                  <a:cubicBezTo>
                    <a:pt x="1400259" y="34290"/>
                    <a:pt x="1400259" y="44450"/>
                    <a:pt x="1401529" y="55397"/>
                  </a:cubicBezTo>
                  <a:cubicBezTo>
                    <a:pt x="1404069" y="99856"/>
                    <a:pt x="1405339" y="145962"/>
                    <a:pt x="1407879" y="190422"/>
                  </a:cubicBezTo>
                  <a:cubicBezTo>
                    <a:pt x="1407879" y="254641"/>
                    <a:pt x="1420579" y="1520917"/>
                    <a:pt x="1426929" y="1585136"/>
                  </a:cubicBezTo>
                  <a:cubicBezTo>
                    <a:pt x="1433279" y="1682289"/>
                    <a:pt x="1429469" y="1781088"/>
                    <a:pt x="1429469" y="1878240"/>
                  </a:cubicBezTo>
                  <a:cubicBezTo>
                    <a:pt x="1429469" y="1963866"/>
                    <a:pt x="1430739" y="2042906"/>
                    <a:pt x="1432009" y="2126713"/>
                  </a:cubicBezTo>
                  <a:lnTo>
                    <a:pt x="1432009" y="2186403"/>
                  </a:lnTo>
                  <a:cubicBezTo>
                    <a:pt x="1409149" y="2186403"/>
                    <a:pt x="1388829" y="2187673"/>
                    <a:pt x="1368509" y="2186403"/>
                  </a:cubicBezTo>
                  <a:cubicBezTo>
                    <a:pt x="1299794" y="2181323"/>
                    <a:pt x="1230520" y="2187673"/>
                    <a:pt x="1162296" y="2182593"/>
                  </a:cubicBezTo>
                  <a:cubicBezTo>
                    <a:pt x="1121362" y="2178783"/>
                    <a:pt x="1081477" y="2181323"/>
                    <a:pt x="1040543" y="2178783"/>
                  </a:cubicBezTo>
                  <a:lnTo>
                    <a:pt x="983865" y="2174973"/>
                  </a:lnTo>
                  <a:cubicBezTo>
                    <a:pt x="972319" y="2174973"/>
                    <a:pt x="961823" y="2176243"/>
                    <a:pt x="950278" y="2176243"/>
                  </a:cubicBezTo>
                  <a:cubicBezTo>
                    <a:pt x="920889" y="2174973"/>
                    <a:pt x="840070" y="2176243"/>
                    <a:pt x="810681" y="2174973"/>
                  </a:cubicBezTo>
                  <a:cubicBezTo>
                    <a:pt x="789689" y="2173703"/>
                    <a:pt x="369851" y="2182593"/>
                    <a:pt x="348859" y="2181323"/>
                  </a:cubicBezTo>
                  <a:cubicBezTo>
                    <a:pt x="343611" y="2181323"/>
                    <a:pt x="337313" y="2182593"/>
                    <a:pt x="332065" y="2182593"/>
                  </a:cubicBezTo>
                  <a:cubicBezTo>
                    <a:pt x="319470" y="2182593"/>
                    <a:pt x="307924" y="2183863"/>
                    <a:pt x="295329" y="2183863"/>
                  </a:cubicBezTo>
                  <a:cubicBezTo>
                    <a:pt x="263841" y="2183863"/>
                    <a:pt x="233403" y="2182593"/>
                    <a:pt x="201915" y="2181323"/>
                  </a:cubicBezTo>
                  <a:cubicBezTo>
                    <a:pt x="183022" y="2180053"/>
                    <a:pt x="164129" y="2178783"/>
                    <a:pt x="146286" y="2177513"/>
                  </a:cubicBezTo>
                  <a:cubicBezTo>
                    <a:pt x="112699" y="2176243"/>
                    <a:pt x="79112" y="2174973"/>
                    <a:pt x="44475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2872" y="30480"/>
                    <a:pt x="69666" y="29210"/>
                  </a:cubicBezTo>
                  <a:cubicBezTo>
                    <a:pt x="98005" y="25400"/>
                    <a:pt x="126344" y="22860"/>
                    <a:pt x="155733" y="20320"/>
                  </a:cubicBezTo>
                  <a:cubicBezTo>
                    <a:pt x="175675" y="17780"/>
                    <a:pt x="195617" y="16510"/>
                    <a:pt x="214510" y="13970"/>
                  </a:cubicBezTo>
                  <a:cubicBezTo>
                    <a:pt x="233403" y="11430"/>
                    <a:pt x="253345" y="8890"/>
                    <a:pt x="272238" y="8890"/>
                  </a:cubicBezTo>
                  <a:cubicBezTo>
                    <a:pt x="293230" y="7620"/>
                    <a:pt x="314222" y="10160"/>
                    <a:pt x="335214" y="8890"/>
                  </a:cubicBezTo>
                  <a:cubicBezTo>
                    <a:pt x="361454" y="8890"/>
                    <a:pt x="836921" y="6350"/>
                    <a:pt x="863161" y="5080"/>
                  </a:cubicBezTo>
                  <a:cubicBezTo>
                    <a:pt x="888352" y="3810"/>
                    <a:pt x="913542" y="2540"/>
                    <a:pt x="939782" y="2540"/>
                  </a:cubicBezTo>
                  <a:cubicBezTo>
                    <a:pt x="982815" y="1270"/>
                    <a:pt x="1024799" y="0"/>
                    <a:pt x="1067833" y="0"/>
                  </a:cubicBezTo>
                  <a:cubicBezTo>
                    <a:pt x="1085676" y="0"/>
                    <a:pt x="1104569" y="2540"/>
                    <a:pt x="1122412" y="2540"/>
                  </a:cubicBezTo>
                  <a:cubicBezTo>
                    <a:pt x="1171743" y="3810"/>
                    <a:pt x="1222123" y="5080"/>
                    <a:pt x="1271455" y="7620"/>
                  </a:cubicBezTo>
                  <a:cubicBezTo>
                    <a:pt x="1297695" y="8890"/>
                    <a:pt x="1323934" y="12700"/>
                    <a:pt x="1350174" y="16510"/>
                  </a:cubicBezTo>
                  <a:lnTo>
                    <a:pt x="1368509" y="16510"/>
                  </a:lnTo>
                  <a:cubicBezTo>
                    <a:pt x="1379939" y="17780"/>
                    <a:pt x="1388829" y="20320"/>
                    <a:pt x="1398989" y="21590"/>
                  </a:cubicBezTo>
                  <a:close/>
                  <a:moveTo>
                    <a:pt x="1409149" y="2169893"/>
                  </a:moveTo>
                  <a:cubicBezTo>
                    <a:pt x="1410419" y="2153383"/>
                    <a:pt x="1411689" y="2140683"/>
                    <a:pt x="1411689" y="2127983"/>
                  </a:cubicBezTo>
                  <a:cubicBezTo>
                    <a:pt x="1410419" y="2034673"/>
                    <a:pt x="1409149" y="1947400"/>
                    <a:pt x="1409149" y="1853541"/>
                  </a:cubicBezTo>
                  <a:cubicBezTo>
                    <a:pt x="1409149" y="1810728"/>
                    <a:pt x="1411689" y="1767915"/>
                    <a:pt x="1410419" y="1725102"/>
                  </a:cubicBezTo>
                  <a:cubicBezTo>
                    <a:pt x="1410419" y="1685582"/>
                    <a:pt x="1409149" y="1644416"/>
                    <a:pt x="1407879" y="1604896"/>
                  </a:cubicBezTo>
                  <a:cubicBezTo>
                    <a:pt x="1402799" y="1543970"/>
                    <a:pt x="1391369" y="282635"/>
                    <a:pt x="1391369" y="221708"/>
                  </a:cubicBezTo>
                  <a:cubicBezTo>
                    <a:pt x="1388829" y="170662"/>
                    <a:pt x="1386289" y="117969"/>
                    <a:pt x="1383749" y="66923"/>
                  </a:cubicBezTo>
                  <a:cubicBezTo>
                    <a:pt x="1382479" y="44450"/>
                    <a:pt x="1381209" y="43180"/>
                    <a:pt x="1364869" y="41910"/>
                  </a:cubicBezTo>
                  <a:cubicBezTo>
                    <a:pt x="1361720" y="41910"/>
                    <a:pt x="1359621" y="41910"/>
                    <a:pt x="1356472" y="40640"/>
                  </a:cubicBezTo>
                  <a:cubicBezTo>
                    <a:pt x="1330232" y="36830"/>
                    <a:pt x="1302943" y="31750"/>
                    <a:pt x="1276703" y="30480"/>
                  </a:cubicBezTo>
                  <a:cubicBezTo>
                    <a:pt x="1212677" y="26670"/>
                    <a:pt x="1147602" y="25400"/>
                    <a:pt x="1083577" y="22860"/>
                  </a:cubicBezTo>
                  <a:lnTo>
                    <a:pt x="1008006" y="22860"/>
                  </a:lnTo>
                  <a:cubicBezTo>
                    <a:pt x="974419" y="22860"/>
                    <a:pt x="940831" y="22860"/>
                    <a:pt x="908294" y="24130"/>
                  </a:cubicBezTo>
                  <a:cubicBezTo>
                    <a:pt x="879955" y="25400"/>
                    <a:pt x="402388" y="29210"/>
                    <a:pt x="374049" y="29210"/>
                  </a:cubicBezTo>
                  <a:cubicBezTo>
                    <a:pt x="327867" y="29210"/>
                    <a:pt x="281684" y="26670"/>
                    <a:pt x="235502" y="33020"/>
                  </a:cubicBezTo>
                  <a:cubicBezTo>
                    <a:pt x="211361" y="36830"/>
                    <a:pt x="188270" y="36830"/>
                    <a:pt x="165179" y="38100"/>
                  </a:cubicBezTo>
                  <a:cubicBezTo>
                    <a:pt x="125294" y="41910"/>
                    <a:pt x="85410" y="45720"/>
                    <a:pt x="4552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4971" y="2152113"/>
                    <a:pt x="69666" y="2153383"/>
                    <a:pt x="83310" y="2153383"/>
                  </a:cubicBezTo>
                  <a:cubicBezTo>
                    <a:pt x="103253" y="2153383"/>
                    <a:pt x="124245" y="2150843"/>
                    <a:pt x="144187" y="2153383"/>
                  </a:cubicBezTo>
                  <a:cubicBezTo>
                    <a:pt x="176725" y="2157193"/>
                    <a:pt x="209262" y="2159733"/>
                    <a:pt x="241800" y="2158463"/>
                  </a:cubicBezTo>
                  <a:cubicBezTo>
                    <a:pt x="262792" y="2157193"/>
                    <a:pt x="282734" y="2159733"/>
                    <a:pt x="303726" y="2159733"/>
                  </a:cubicBezTo>
                  <a:cubicBezTo>
                    <a:pt x="334164" y="2159733"/>
                    <a:pt x="364603" y="2158463"/>
                    <a:pt x="395041" y="2159733"/>
                  </a:cubicBezTo>
                  <a:cubicBezTo>
                    <a:pt x="440174" y="2161003"/>
                    <a:pt x="935583" y="2150843"/>
                    <a:pt x="981766" y="2153383"/>
                  </a:cubicBezTo>
                  <a:cubicBezTo>
                    <a:pt x="1001708" y="2154653"/>
                    <a:pt x="1021650" y="2155923"/>
                    <a:pt x="1040543" y="2155923"/>
                  </a:cubicBezTo>
                  <a:cubicBezTo>
                    <a:pt x="1075180" y="2158463"/>
                    <a:pt x="1108767" y="2154653"/>
                    <a:pt x="1143404" y="2158463"/>
                  </a:cubicBezTo>
                  <a:cubicBezTo>
                    <a:pt x="1171743" y="2161003"/>
                    <a:pt x="1200082" y="2161003"/>
                    <a:pt x="1228421" y="2163543"/>
                  </a:cubicBezTo>
                  <a:cubicBezTo>
                    <a:pt x="1270405" y="2167353"/>
                    <a:pt x="1312389" y="2169893"/>
                    <a:pt x="1354373" y="2171163"/>
                  </a:cubicBezTo>
                  <a:cubicBezTo>
                    <a:pt x="1371049" y="2171163"/>
                    <a:pt x="1388829" y="2169893"/>
                    <a:pt x="1409149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095979" y="3151350"/>
            <a:ext cx="1516294" cy="1035704"/>
            <a:chOff x="0" y="0"/>
            <a:chExt cx="1189957" cy="812800"/>
          </a:xfrm>
        </p:grpSpPr>
        <p:sp>
          <p:nvSpPr>
            <p:cNvPr id="36" name="Freeform 36"/>
            <p:cNvSpPr/>
            <p:nvPr/>
          </p:nvSpPr>
          <p:spPr>
            <a:xfrm>
              <a:off x="0" y="0"/>
              <a:ext cx="1189957" cy="812800"/>
            </a:xfrm>
            <a:custGeom>
              <a:avLst/>
              <a:gdLst/>
              <a:ahLst/>
              <a:cxnLst/>
              <a:rect l="l" t="t" r="r" b="b"/>
              <a:pathLst>
                <a:path w="1189957" h="812800">
                  <a:moveTo>
                    <a:pt x="594979" y="0"/>
                  </a:moveTo>
                  <a:cubicBezTo>
                    <a:pt x="266381" y="0"/>
                    <a:pt x="0" y="181951"/>
                    <a:pt x="0" y="406400"/>
                  </a:cubicBezTo>
                  <a:cubicBezTo>
                    <a:pt x="0" y="630849"/>
                    <a:pt x="266381" y="812800"/>
                    <a:pt x="594979" y="812800"/>
                  </a:cubicBezTo>
                  <a:cubicBezTo>
                    <a:pt x="923576" y="812800"/>
                    <a:pt x="1189957" y="630849"/>
                    <a:pt x="1189957" y="406400"/>
                  </a:cubicBezTo>
                  <a:cubicBezTo>
                    <a:pt x="1189957" y="181951"/>
                    <a:pt x="923576" y="0"/>
                    <a:pt x="594979" y="0"/>
                  </a:cubicBezTo>
                  <a:close/>
                </a:path>
              </a:pathLst>
            </a:custGeom>
            <a:solidFill>
              <a:srgbClr val="F1A584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11559" y="66675"/>
              <a:ext cx="966840" cy="6699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882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14845172" y="3720147"/>
            <a:ext cx="2877154" cy="4340567"/>
            <a:chOff x="0" y="0"/>
            <a:chExt cx="1468624" cy="2215613"/>
          </a:xfrm>
        </p:grpSpPr>
        <p:sp>
          <p:nvSpPr>
            <p:cNvPr id="39" name="Freeform 39"/>
            <p:cNvSpPr/>
            <p:nvPr/>
          </p:nvSpPr>
          <p:spPr>
            <a:xfrm>
              <a:off x="39978" y="45156"/>
              <a:ext cx="1428646" cy="2169752"/>
            </a:xfrm>
            <a:custGeom>
              <a:avLst/>
              <a:gdLst/>
              <a:ahLst/>
              <a:cxnLst/>
              <a:rect l="l" t="t" r="r" b="b"/>
              <a:pathLst>
                <a:path w="1428646" h="2169752">
                  <a:moveTo>
                    <a:pt x="662" y="2139977"/>
                  </a:moveTo>
                  <a:cubicBezTo>
                    <a:pt x="-1878" y="2148867"/>
                    <a:pt x="3202" y="2155217"/>
                    <a:pt x="10580" y="2156487"/>
                  </a:cubicBezTo>
                  <a:cubicBezTo>
                    <a:pt x="18977" y="2157757"/>
                    <a:pt x="26324" y="2157757"/>
                    <a:pt x="34721" y="2157757"/>
                  </a:cubicBezTo>
                  <a:cubicBezTo>
                    <a:pt x="68308" y="2159027"/>
                    <a:pt x="101895" y="2159027"/>
                    <a:pt x="136532" y="2160297"/>
                  </a:cubicBezTo>
                  <a:cubicBezTo>
                    <a:pt x="155424" y="2161567"/>
                    <a:pt x="174317" y="2162837"/>
                    <a:pt x="192160" y="2164107"/>
                  </a:cubicBezTo>
                  <a:cubicBezTo>
                    <a:pt x="223648" y="2165377"/>
                    <a:pt x="254087" y="2165377"/>
                    <a:pt x="285574" y="2166647"/>
                  </a:cubicBezTo>
                  <a:cubicBezTo>
                    <a:pt x="298170" y="2166647"/>
                    <a:pt x="309715" y="2166647"/>
                    <a:pt x="322310" y="2165377"/>
                  </a:cubicBezTo>
                  <a:cubicBezTo>
                    <a:pt x="327558" y="2165377"/>
                    <a:pt x="333856" y="2164107"/>
                    <a:pt x="339104" y="2164107"/>
                  </a:cubicBezTo>
                  <a:cubicBezTo>
                    <a:pt x="360096" y="2165377"/>
                    <a:pt x="779935" y="2156487"/>
                    <a:pt x="800927" y="2157757"/>
                  </a:cubicBezTo>
                  <a:cubicBezTo>
                    <a:pt x="830315" y="2159027"/>
                    <a:pt x="911134" y="2159027"/>
                    <a:pt x="940523" y="2159027"/>
                  </a:cubicBezTo>
                  <a:cubicBezTo>
                    <a:pt x="952069" y="2159027"/>
                    <a:pt x="962565" y="2157757"/>
                    <a:pt x="974110" y="2157757"/>
                  </a:cubicBezTo>
                  <a:lnTo>
                    <a:pt x="1030789" y="2161567"/>
                  </a:lnTo>
                  <a:cubicBezTo>
                    <a:pt x="1071723" y="2164107"/>
                    <a:pt x="1111608" y="2161567"/>
                    <a:pt x="1152542" y="2165377"/>
                  </a:cubicBezTo>
                  <a:cubicBezTo>
                    <a:pt x="1220766" y="2170457"/>
                    <a:pt x="1290039" y="2164107"/>
                    <a:pt x="1365146" y="2169187"/>
                  </a:cubicBezTo>
                  <a:cubicBezTo>
                    <a:pt x="1385466" y="2170457"/>
                    <a:pt x="1405786" y="2169187"/>
                    <a:pt x="1428646" y="2169187"/>
                  </a:cubicBezTo>
                  <a:lnTo>
                    <a:pt x="1428646" y="2109497"/>
                  </a:lnTo>
                  <a:cubicBezTo>
                    <a:pt x="1427376" y="2033976"/>
                    <a:pt x="1426106" y="1954937"/>
                    <a:pt x="1426106" y="1870957"/>
                  </a:cubicBezTo>
                  <a:cubicBezTo>
                    <a:pt x="1426106" y="1773805"/>
                    <a:pt x="1429916" y="1675006"/>
                    <a:pt x="1423566" y="1577853"/>
                  </a:cubicBezTo>
                  <a:cubicBezTo>
                    <a:pt x="1415946" y="1513634"/>
                    <a:pt x="1404516" y="247358"/>
                    <a:pt x="1404516" y="183139"/>
                  </a:cubicBezTo>
                  <a:cubicBezTo>
                    <a:pt x="1401976" y="138679"/>
                    <a:pt x="1400706" y="92573"/>
                    <a:pt x="1398166" y="48114"/>
                  </a:cubicBezTo>
                  <a:cubicBezTo>
                    <a:pt x="1398166" y="34940"/>
                    <a:pt x="1396896" y="21767"/>
                    <a:pt x="1395626" y="5644"/>
                  </a:cubicBezTo>
                  <a:cubicBezTo>
                    <a:pt x="1385466" y="3104"/>
                    <a:pt x="1376576" y="1834"/>
                    <a:pt x="1366416" y="564"/>
                  </a:cubicBezTo>
                  <a:cubicBezTo>
                    <a:pt x="1358796" y="-706"/>
                    <a:pt x="1351176" y="564"/>
                    <a:pt x="1344826" y="564"/>
                  </a:cubicBezTo>
                  <a:lnTo>
                    <a:pt x="5332" y="5644"/>
                  </a:lnTo>
                  <a:lnTo>
                    <a:pt x="662" y="2139977"/>
                  </a:lnTo>
                  <a:close/>
                </a:path>
              </a:pathLst>
            </a:custGeom>
            <a:solidFill>
              <a:srgbClr val="FFAAD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40"/>
            <p:cNvSpPr/>
            <p:nvPr/>
          </p:nvSpPr>
          <p:spPr>
            <a:xfrm>
              <a:off x="11430" y="16510"/>
              <a:ext cx="1407664" cy="2161003"/>
            </a:xfrm>
            <a:custGeom>
              <a:avLst/>
              <a:gdLst/>
              <a:ahLst/>
              <a:cxnLst/>
              <a:rect l="l" t="t" r="r" b="b"/>
              <a:pathLst>
                <a:path w="1407664" h="2161003">
                  <a:moveTo>
                    <a:pt x="1407664" y="2161003"/>
                  </a:moveTo>
                  <a:lnTo>
                    <a:pt x="0" y="2153383"/>
                  </a:lnTo>
                  <a:lnTo>
                    <a:pt x="0" y="765060"/>
                  </a:lnTo>
                  <a:lnTo>
                    <a:pt x="7620" y="20320"/>
                  </a:lnTo>
                  <a:lnTo>
                    <a:pt x="698275" y="0"/>
                  </a:lnTo>
                  <a:lnTo>
                    <a:pt x="1386074" y="8890"/>
                  </a:lnTo>
                  <a:close/>
                </a:path>
              </a:pathLst>
            </a:custGeom>
            <a:solidFill>
              <a:srgbClr val="FED9F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41"/>
            <p:cNvSpPr/>
            <p:nvPr/>
          </p:nvSpPr>
          <p:spPr>
            <a:xfrm>
              <a:off x="-215" y="0"/>
              <a:ext cx="1432008" cy="2186968"/>
            </a:xfrm>
            <a:custGeom>
              <a:avLst/>
              <a:gdLst/>
              <a:ahLst/>
              <a:cxnLst/>
              <a:rect l="l" t="t" r="r" b="b"/>
              <a:pathLst>
                <a:path w="1432008" h="2186968">
                  <a:moveTo>
                    <a:pt x="1398989" y="21590"/>
                  </a:moveTo>
                  <a:cubicBezTo>
                    <a:pt x="1400259" y="34290"/>
                    <a:pt x="1400259" y="44450"/>
                    <a:pt x="1401529" y="55397"/>
                  </a:cubicBezTo>
                  <a:cubicBezTo>
                    <a:pt x="1404069" y="99856"/>
                    <a:pt x="1405339" y="145962"/>
                    <a:pt x="1407879" y="190422"/>
                  </a:cubicBezTo>
                  <a:cubicBezTo>
                    <a:pt x="1407879" y="254641"/>
                    <a:pt x="1420579" y="1520917"/>
                    <a:pt x="1426929" y="1585136"/>
                  </a:cubicBezTo>
                  <a:cubicBezTo>
                    <a:pt x="1433279" y="1682289"/>
                    <a:pt x="1429469" y="1781088"/>
                    <a:pt x="1429469" y="1878240"/>
                  </a:cubicBezTo>
                  <a:cubicBezTo>
                    <a:pt x="1429469" y="1963866"/>
                    <a:pt x="1430739" y="2042906"/>
                    <a:pt x="1432009" y="2126713"/>
                  </a:cubicBezTo>
                  <a:lnTo>
                    <a:pt x="1432009" y="2186403"/>
                  </a:lnTo>
                  <a:cubicBezTo>
                    <a:pt x="1409149" y="2186403"/>
                    <a:pt x="1388829" y="2187673"/>
                    <a:pt x="1368509" y="2186403"/>
                  </a:cubicBezTo>
                  <a:cubicBezTo>
                    <a:pt x="1299794" y="2181323"/>
                    <a:pt x="1230520" y="2187673"/>
                    <a:pt x="1162296" y="2182593"/>
                  </a:cubicBezTo>
                  <a:cubicBezTo>
                    <a:pt x="1121362" y="2178783"/>
                    <a:pt x="1081477" y="2181323"/>
                    <a:pt x="1040543" y="2178783"/>
                  </a:cubicBezTo>
                  <a:lnTo>
                    <a:pt x="983865" y="2174973"/>
                  </a:lnTo>
                  <a:cubicBezTo>
                    <a:pt x="972319" y="2174973"/>
                    <a:pt x="961823" y="2176243"/>
                    <a:pt x="950278" y="2176243"/>
                  </a:cubicBezTo>
                  <a:cubicBezTo>
                    <a:pt x="920889" y="2174973"/>
                    <a:pt x="840070" y="2176243"/>
                    <a:pt x="810681" y="2174973"/>
                  </a:cubicBezTo>
                  <a:cubicBezTo>
                    <a:pt x="789689" y="2173703"/>
                    <a:pt x="369851" y="2182593"/>
                    <a:pt x="348859" y="2181323"/>
                  </a:cubicBezTo>
                  <a:cubicBezTo>
                    <a:pt x="343611" y="2181323"/>
                    <a:pt x="337313" y="2182593"/>
                    <a:pt x="332065" y="2182593"/>
                  </a:cubicBezTo>
                  <a:cubicBezTo>
                    <a:pt x="319470" y="2182593"/>
                    <a:pt x="307924" y="2183863"/>
                    <a:pt x="295329" y="2183863"/>
                  </a:cubicBezTo>
                  <a:cubicBezTo>
                    <a:pt x="263841" y="2183863"/>
                    <a:pt x="233403" y="2182593"/>
                    <a:pt x="201915" y="2181323"/>
                  </a:cubicBezTo>
                  <a:cubicBezTo>
                    <a:pt x="183022" y="2180053"/>
                    <a:pt x="164129" y="2178783"/>
                    <a:pt x="146286" y="2177513"/>
                  </a:cubicBezTo>
                  <a:cubicBezTo>
                    <a:pt x="112699" y="2176243"/>
                    <a:pt x="79112" y="2174973"/>
                    <a:pt x="44475" y="2174973"/>
                  </a:cubicBezTo>
                  <a:cubicBezTo>
                    <a:pt x="34505" y="2174973"/>
                    <a:pt x="25615" y="2174973"/>
                    <a:pt x="15455" y="2173703"/>
                  </a:cubicBezTo>
                  <a:cubicBezTo>
                    <a:pt x="6565" y="2172433"/>
                    <a:pt x="1485" y="2166083"/>
                    <a:pt x="4025" y="2157193"/>
                  </a:cubicBezTo>
                  <a:cubicBezTo>
                    <a:pt x="12915" y="2125238"/>
                    <a:pt x="9105" y="2084072"/>
                    <a:pt x="7835" y="2041259"/>
                  </a:cubicBezTo>
                  <a:cubicBezTo>
                    <a:pt x="6565" y="1953987"/>
                    <a:pt x="2755" y="1868361"/>
                    <a:pt x="4025" y="1781088"/>
                  </a:cubicBezTo>
                  <a:cubicBezTo>
                    <a:pt x="1485" y="1672409"/>
                    <a:pt x="-3595" y="327094"/>
                    <a:pt x="4025" y="216768"/>
                  </a:cubicBezTo>
                  <a:cubicBezTo>
                    <a:pt x="5295" y="195362"/>
                    <a:pt x="4025" y="172309"/>
                    <a:pt x="5295" y="150902"/>
                  </a:cubicBezTo>
                  <a:cubicBezTo>
                    <a:pt x="6565" y="116323"/>
                    <a:pt x="9105" y="78450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2872" y="30480"/>
                    <a:pt x="69666" y="29210"/>
                  </a:cubicBezTo>
                  <a:cubicBezTo>
                    <a:pt x="98005" y="25400"/>
                    <a:pt x="126344" y="22860"/>
                    <a:pt x="155733" y="20320"/>
                  </a:cubicBezTo>
                  <a:cubicBezTo>
                    <a:pt x="175675" y="17780"/>
                    <a:pt x="195617" y="16510"/>
                    <a:pt x="214510" y="13970"/>
                  </a:cubicBezTo>
                  <a:cubicBezTo>
                    <a:pt x="233403" y="11430"/>
                    <a:pt x="253345" y="8890"/>
                    <a:pt x="272238" y="8890"/>
                  </a:cubicBezTo>
                  <a:cubicBezTo>
                    <a:pt x="293230" y="7620"/>
                    <a:pt x="314222" y="10160"/>
                    <a:pt x="335214" y="8890"/>
                  </a:cubicBezTo>
                  <a:cubicBezTo>
                    <a:pt x="361454" y="8890"/>
                    <a:pt x="836921" y="6350"/>
                    <a:pt x="863161" y="5080"/>
                  </a:cubicBezTo>
                  <a:cubicBezTo>
                    <a:pt x="888352" y="3810"/>
                    <a:pt x="913542" y="2540"/>
                    <a:pt x="939782" y="2540"/>
                  </a:cubicBezTo>
                  <a:cubicBezTo>
                    <a:pt x="982815" y="1270"/>
                    <a:pt x="1024799" y="0"/>
                    <a:pt x="1067833" y="0"/>
                  </a:cubicBezTo>
                  <a:cubicBezTo>
                    <a:pt x="1085676" y="0"/>
                    <a:pt x="1104569" y="2540"/>
                    <a:pt x="1122412" y="2540"/>
                  </a:cubicBezTo>
                  <a:cubicBezTo>
                    <a:pt x="1171743" y="3810"/>
                    <a:pt x="1222123" y="5080"/>
                    <a:pt x="1271455" y="7620"/>
                  </a:cubicBezTo>
                  <a:cubicBezTo>
                    <a:pt x="1297695" y="8890"/>
                    <a:pt x="1323934" y="12700"/>
                    <a:pt x="1350174" y="16510"/>
                  </a:cubicBezTo>
                  <a:lnTo>
                    <a:pt x="1368509" y="16510"/>
                  </a:lnTo>
                  <a:cubicBezTo>
                    <a:pt x="1379939" y="17780"/>
                    <a:pt x="1388829" y="20320"/>
                    <a:pt x="1398989" y="21590"/>
                  </a:cubicBezTo>
                  <a:close/>
                  <a:moveTo>
                    <a:pt x="1409149" y="2169893"/>
                  </a:moveTo>
                  <a:cubicBezTo>
                    <a:pt x="1410419" y="2153383"/>
                    <a:pt x="1411689" y="2140683"/>
                    <a:pt x="1411689" y="2127983"/>
                  </a:cubicBezTo>
                  <a:cubicBezTo>
                    <a:pt x="1410419" y="2034673"/>
                    <a:pt x="1409149" y="1947400"/>
                    <a:pt x="1409149" y="1853541"/>
                  </a:cubicBezTo>
                  <a:cubicBezTo>
                    <a:pt x="1409149" y="1810728"/>
                    <a:pt x="1411689" y="1767915"/>
                    <a:pt x="1410419" y="1725102"/>
                  </a:cubicBezTo>
                  <a:cubicBezTo>
                    <a:pt x="1410419" y="1685582"/>
                    <a:pt x="1409149" y="1644416"/>
                    <a:pt x="1407879" y="1604896"/>
                  </a:cubicBezTo>
                  <a:cubicBezTo>
                    <a:pt x="1402799" y="1543970"/>
                    <a:pt x="1391369" y="282635"/>
                    <a:pt x="1391369" y="221708"/>
                  </a:cubicBezTo>
                  <a:cubicBezTo>
                    <a:pt x="1388829" y="170662"/>
                    <a:pt x="1386289" y="117969"/>
                    <a:pt x="1383749" y="66923"/>
                  </a:cubicBezTo>
                  <a:cubicBezTo>
                    <a:pt x="1382479" y="44450"/>
                    <a:pt x="1381209" y="43180"/>
                    <a:pt x="1364869" y="41910"/>
                  </a:cubicBezTo>
                  <a:cubicBezTo>
                    <a:pt x="1361720" y="41910"/>
                    <a:pt x="1359621" y="41910"/>
                    <a:pt x="1356472" y="40640"/>
                  </a:cubicBezTo>
                  <a:cubicBezTo>
                    <a:pt x="1330232" y="36830"/>
                    <a:pt x="1302943" y="31750"/>
                    <a:pt x="1276703" y="30480"/>
                  </a:cubicBezTo>
                  <a:cubicBezTo>
                    <a:pt x="1212677" y="26670"/>
                    <a:pt x="1147602" y="25400"/>
                    <a:pt x="1083577" y="22860"/>
                  </a:cubicBezTo>
                  <a:lnTo>
                    <a:pt x="1008006" y="22860"/>
                  </a:lnTo>
                  <a:cubicBezTo>
                    <a:pt x="974419" y="22860"/>
                    <a:pt x="940831" y="22860"/>
                    <a:pt x="908294" y="24130"/>
                  </a:cubicBezTo>
                  <a:cubicBezTo>
                    <a:pt x="879955" y="25400"/>
                    <a:pt x="402388" y="29210"/>
                    <a:pt x="374049" y="29210"/>
                  </a:cubicBezTo>
                  <a:cubicBezTo>
                    <a:pt x="327867" y="29210"/>
                    <a:pt x="281684" y="26670"/>
                    <a:pt x="235502" y="33020"/>
                  </a:cubicBezTo>
                  <a:cubicBezTo>
                    <a:pt x="211361" y="36830"/>
                    <a:pt x="188270" y="36830"/>
                    <a:pt x="165179" y="38100"/>
                  </a:cubicBezTo>
                  <a:cubicBezTo>
                    <a:pt x="125294" y="41910"/>
                    <a:pt x="85410" y="45720"/>
                    <a:pt x="45525" y="50800"/>
                  </a:cubicBezTo>
                  <a:cubicBezTo>
                    <a:pt x="33235" y="50800"/>
                    <a:pt x="30695" y="53750"/>
                    <a:pt x="29425" y="73510"/>
                  </a:cubicBezTo>
                  <a:cubicBezTo>
                    <a:pt x="28155" y="103149"/>
                    <a:pt x="28155" y="132789"/>
                    <a:pt x="26885" y="162429"/>
                  </a:cubicBezTo>
                  <a:cubicBezTo>
                    <a:pt x="25615" y="211829"/>
                    <a:pt x="23075" y="259581"/>
                    <a:pt x="21805" y="308981"/>
                  </a:cubicBezTo>
                  <a:cubicBezTo>
                    <a:pt x="16725" y="361674"/>
                    <a:pt x="23075" y="1649356"/>
                    <a:pt x="25615" y="1702049"/>
                  </a:cubicBezTo>
                  <a:cubicBezTo>
                    <a:pt x="25615" y="1758035"/>
                    <a:pt x="25615" y="1815668"/>
                    <a:pt x="26885" y="1871654"/>
                  </a:cubicBezTo>
                  <a:cubicBezTo>
                    <a:pt x="26885" y="1912820"/>
                    <a:pt x="29425" y="1953987"/>
                    <a:pt x="29425" y="1995153"/>
                  </a:cubicBezTo>
                  <a:cubicBezTo>
                    <a:pt x="29425" y="2039613"/>
                    <a:pt x="29425" y="2084072"/>
                    <a:pt x="28155" y="2127983"/>
                  </a:cubicBezTo>
                  <a:lnTo>
                    <a:pt x="28155" y="2138143"/>
                  </a:lnTo>
                  <a:cubicBezTo>
                    <a:pt x="28155" y="2148303"/>
                    <a:pt x="31965" y="2152113"/>
                    <a:pt x="40855" y="2152113"/>
                  </a:cubicBezTo>
                  <a:cubicBezTo>
                    <a:pt x="54971" y="2152113"/>
                    <a:pt x="69666" y="2153383"/>
                    <a:pt x="83310" y="2153383"/>
                  </a:cubicBezTo>
                  <a:cubicBezTo>
                    <a:pt x="103253" y="2153383"/>
                    <a:pt x="124245" y="2150843"/>
                    <a:pt x="144187" y="2153383"/>
                  </a:cubicBezTo>
                  <a:cubicBezTo>
                    <a:pt x="176725" y="2157193"/>
                    <a:pt x="209262" y="2159733"/>
                    <a:pt x="241800" y="2158463"/>
                  </a:cubicBezTo>
                  <a:cubicBezTo>
                    <a:pt x="262792" y="2157193"/>
                    <a:pt x="282734" y="2159733"/>
                    <a:pt x="303726" y="2159733"/>
                  </a:cubicBezTo>
                  <a:cubicBezTo>
                    <a:pt x="334164" y="2159733"/>
                    <a:pt x="364603" y="2158463"/>
                    <a:pt x="395041" y="2159733"/>
                  </a:cubicBezTo>
                  <a:cubicBezTo>
                    <a:pt x="440174" y="2161003"/>
                    <a:pt x="935583" y="2150843"/>
                    <a:pt x="981766" y="2153383"/>
                  </a:cubicBezTo>
                  <a:cubicBezTo>
                    <a:pt x="1001708" y="2154653"/>
                    <a:pt x="1021650" y="2155923"/>
                    <a:pt x="1040543" y="2155923"/>
                  </a:cubicBezTo>
                  <a:cubicBezTo>
                    <a:pt x="1075180" y="2158463"/>
                    <a:pt x="1108767" y="2154653"/>
                    <a:pt x="1143404" y="2158463"/>
                  </a:cubicBezTo>
                  <a:cubicBezTo>
                    <a:pt x="1171743" y="2161003"/>
                    <a:pt x="1200082" y="2161003"/>
                    <a:pt x="1228421" y="2163543"/>
                  </a:cubicBezTo>
                  <a:cubicBezTo>
                    <a:pt x="1270405" y="2167353"/>
                    <a:pt x="1312389" y="2169893"/>
                    <a:pt x="1354373" y="2171163"/>
                  </a:cubicBezTo>
                  <a:cubicBezTo>
                    <a:pt x="1371049" y="2171163"/>
                    <a:pt x="1388829" y="2169893"/>
                    <a:pt x="1409149" y="2169893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5714274" y="3174029"/>
            <a:ext cx="1035704" cy="1035704"/>
            <a:chOff x="0" y="0"/>
            <a:chExt cx="812800" cy="812800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AADF"/>
            </a:solidFill>
            <a:ln w="38100" cap="sq">
              <a:solidFill>
                <a:srgbClr val="2A2B3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762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778361" y="1726149"/>
            <a:ext cx="9514463" cy="558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097"/>
              </a:lnSpc>
              <a:spcBef>
                <a:spcPct val="0"/>
              </a:spcBef>
            </a:pPr>
            <a:r>
              <a:rPr lang="en-US" sz="4453" b="1" spc="222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PESTEL ANALYSIS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469664" y="3669202"/>
            <a:ext cx="910664" cy="2819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69"/>
              </a:lnSpc>
            </a:pPr>
            <a:r>
              <a:rPr lang="en-US" sz="1907" spc="95">
                <a:solidFill>
                  <a:srgbClr val="000000"/>
                </a:solidFill>
                <a:latin typeface="Ballpoint"/>
                <a:ea typeface="Ballpoint"/>
                <a:cs typeface="Ballpoint"/>
                <a:sym typeface="Ballpoint"/>
              </a:rPr>
              <a:t>POLITICAL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7516" y="4490634"/>
            <a:ext cx="2332887" cy="2806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455"/>
              </a:lnSpc>
            </a:pPr>
            <a:r>
              <a:rPr lang="en-US" sz="1754" b="1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Government support schemes for small businesses can provide funding opportunities and advisory services (Department for Business and Trade, 2023).</a:t>
            </a:r>
          </a:p>
          <a:p>
            <a:pPr marL="0" lvl="0" indent="0" algn="ctr">
              <a:lnSpc>
                <a:spcPts val="2455"/>
              </a:lnSpc>
            </a:pPr>
            <a:endParaRPr lang="en-US" sz="1754" b="1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742817" y="3743643"/>
            <a:ext cx="1084734" cy="292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94"/>
              </a:lnSpc>
            </a:pPr>
            <a:r>
              <a:rPr lang="en-US" sz="1933" spc="96">
                <a:solidFill>
                  <a:srgbClr val="2A2B39"/>
                </a:solidFill>
                <a:latin typeface="Ballpoint"/>
                <a:ea typeface="Ballpoint"/>
                <a:cs typeface="Ballpoint"/>
                <a:sym typeface="Ballpoint"/>
              </a:rPr>
              <a:t>ECONOMIC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3460200" y="4607343"/>
            <a:ext cx="1834489" cy="2805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529"/>
              </a:lnSpc>
            </a:pPr>
            <a:r>
              <a:rPr lang="en-US" sz="1806" b="1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Inflation and rising living costs may affect spending, yet cafés remain popular as affordable treats (Deloitte, 2023).</a:t>
            </a:r>
          </a:p>
          <a:p>
            <a:pPr marL="0" lvl="0" indent="0" algn="ctr">
              <a:lnSpc>
                <a:spcPts val="2248"/>
              </a:lnSpc>
            </a:pPr>
            <a:endParaRPr lang="en-US" sz="1806" b="1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6691559" y="3651477"/>
            <a:ext cx="783143" cy="292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94"/>
              </a:lnSpc>
            </a:pPr>
            <a:r>
              <a:rPr lang="en-US" sz="1933" spc="96">
                <a:solidFill>
                  <a:srgbClr val="2A2B39"/>
                </a:solidFill>
                <a:latin typeface="Ballpoint"/>
                <a:ea typeface="Ballpoint"/>
                <a:cs typeface="Ballpoint"/>
                <a:sym typeface="Ballpoint"/>
              </a:rPr>
              <a:t>SOCIAL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5847139" y="4306980"/>
            <a:ext cx="2486941" cy="34771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519"/>
              </a:lnSpc>
            </a:pPr>
            <a:r>
              <a:rPr lang="en-US" sz="1799" b="1" dirty="0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Trends toward health, mindfulness, and plant-based diets support demand for cafés offering nutritious options (Mintel, 2023). Remote working also increases demand for comfortable spaces with internet access.</a:t>
            </a:r>
          </a:p>
          <a:p>
            <a:pPr marL="0" lvl="0" indent="0" algn="ctr">
              <a:lnSpc>
                <a:spcPts val="2099"/>
              </a:lnSpc>
            </a:pPr>
            <a:endParaRPr lang="en-US" sz="1799" b="1" dirty="0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9251142" y="3686760"/>
            <a:ext cx="1382697" cy="2921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94"/>
              </a:lnSpc>
            </a:pPr>
            <a:r>
              <a:rPr lang="en-US" sz="1933" spc="96">
                <a:solidFill>
                  <a:srgbClr val="2A2B39"/>
                </a:solidFill>
                <a:latin typeface="Ballpoint"/>
                <a:ea typeface="Ballpoint"/>
                <a:cs typeface="Ballpoint"/>
                <a:sym typeface="Ballpoint"/>
              </a:rPr>
              <a:t>TECHNOLOGICAL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8883246" y="4568178"/>
            <a:ext cx="2118489" cy="2366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379"/>
              </a:lnSpc>
            </a:pPr>
            <a:r>
              <a:rPr lang="en-US" sz="1699" b="1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Contactless payments, social media promotion, and online ordering improve convenience and customer engagement.</a:t>
            </a:r>
          </a:p>
          <a:p>
            <a:pPr marL="0" lvl="0" indent="0" algn="ctr">
              <a:lnSpc>
                <a:spcPts val="2379"/>
              </a:lnSpc>
            </a:pPr>
            <a:endParaRPr lang="en-US" sz="1699" b="1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2050324" y="3527248"/>
            <a:ext cx="1581638" cy="270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796"/>
              </a:lnSpc>
            </a:pPr>
            <a:r>
              <a:rPr lang="en-US" sz="1833" spc="91">
                <a:solidFill>
                  <a:srgbClr val="2A2B39"/>
                </a:solidFill>
                <a:latin typeface="Ballpoint"/>
                <a:ea typeface="Ballpoint"/>
                <a:cs typeface="Ballpoint"/>
                <a:sym typeface="Ballpoint"/>
              </a:rPr>
              <a:t>ENVIRONMENTAL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838949" y="4752553"/>
            <a:ext cx="2322453" cy="2182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456"/>
              </a:lnSpc>
            </a:pPr>
            <a:r>
              <a:rPr lang="en-US" sz="1754" b="1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Customers increasingly value sustainability, including recyclable packaging and ethically sourced ingredients.</a:t>
            </a:r>
          </a:p>
          <a:p>
            <a:pPr marL="0" lvl="0" indent="0" algn="ctr">
              <a:lnSpc>
                <a:spcPts val="2917"/>
              </a:lnSpc>
            </a:pPr>
            <a:endParaRPr lang="en-US" sz="1754" b="1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5965108" y="3583600"/>
            <a:ext cx="530582" cy="2949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992"/>
              </a:lnSpc>
            </a:pPr>
            <a:r>
              <a:rPr lang="en-US" sz="2033" spc="101">
                <a:solidFill>
                  <a:srgbClr val="2A2B39"/>
                </a:solidFill>
                <a:latin typeface="Ballpoint"/>
                <a:ea typeface="Ballpoint"/>
                <a:cs typeface="Ballpoint"/>
                <a:sym typeface="Ballpoint"/>
              </a:rPr>
              <a:t>LEGAL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5214400" y="4557408"/>
            <a:ext cx="2044900" cy="2582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580"/>
              </a:lnSpc>
            </a:pPr>
            <a:r>
              <a:rPr lang="en-US" sz="1843" b="1">
                <a:solidFill>
                  <a:srgbClr val="2A2B3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Compliance with food safety, employment regulations, and licensing laws is essential for lawful operation.</a:t>
            </a:r>
          </a:p>
          <a:p>
            <a:pPr marL="0" lvl="0" indent="0" algn="ctr">
              <a:lnSpc>
                <a:spcPts val="2580"/>
              </a:lnSpc>
            </a:pPr>
            <a:endParaRPr lang="en-US" sz="1843" b="1">
              <a:solidFill>
                <a:srgbClr val="2A2B39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58" name="Freeform 58"/>
          <p:cNvSpPr/>
          <p:nvPr/>
        </p:nvSpPr>
        <p:spPr>
          <a:xfrm>
            <a:off x="0" y="0"/>
            <a:ext cx="2294468" cy="1948212"/>
          </a:xfrm>
          <a:custGeom>
            <a:avLst/>
            <a:gdLst/>
            <a:ahLst/>
            <a:cxnLst/>
            <a:rect l="l" t="t" r="r" b="b"/>
            <a:pathLst>
              <a:path w="2294468" h="1948212">
                <a:moveTo>
                  <a:pt x="0" y="0"/>
                </a:moveTo>
                <a:lnTo>
                  <a:pt x="2294468" y="0"/>
                </a:lnTo>
                <a:lnTo>
                  <a:pt x="2294468" y="1948212"/>
                </a:lnTo>
                <a:lnTo>
                  <a:pt x="0" y="194821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946" y="3756477"/>
            <a:ext cx="18279054" cy="0"/>
          </a:xfrm>
          <a:prstGeom prst="line">
            <a:avLst/>
          </a:prstGeom>
          <a:ln w="95250" cap="flat">
            <a:solidFill>
              <a:srgbClr val="37C9E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844372" y="2232477"/>
            <a:ext cx="3143250" cy="3143250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95250" cap="sq">
              <a:solidFill>
                <a:srgbClr val="37C9E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247650"/>
              <a:ext cx="660400" cy="4889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9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5301263" y="2232477"/>
            <a:ext cx="3143250" cy="3143250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95250" cap="sq">
              <a:solidFill>
                <a:srgbClr val="2C92D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247650"/>
              <a:ext cx="660400" cy="4889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9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758154" y="2232477"/>
            <a:ext cx="3143250" cy="3143250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95250" cap="sq">
              <a:solidFill>
                <a:srgbClr val="37C9E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247650"/>
              <a:ext cx="660400" cy="4889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9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215045" y="2232477"/>
            <a:ext cx="3143250" cy="3143250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  <a:ln w="95250" cap="sq">
              <a:solidFill>
                <a:srgbClr val="2C92D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247650"/>
              <a:ext cx="660400" cy="488950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879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34822" y="3528799"/>
            <a:ext cx="3562350" cy="5481896"/>
            <a:chOff x="0" y="0"/>
            <a:chExt cx="4749800" cy="7309194"/>
          </a:xfrm>
        </p:grpSpPr>
        <p:sp>
          <p:nvSpPr>
            <p:cNvPr id="16" name="TextBox 16"/>
            <p:cNvSpPr txBox="1"/>
            <p:nvPr/>
          </p:nvSpPr>
          <p:spPr>
            <a:xfrm>
              <a:off x="0" y="-38100"/>
              <a:ext cx="4749800" cy="600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40"/>
                </a:lnSpc>
              </a:pPr>
              <a:r>
                <a:rPr lang="en-US" sz="2800" b="1" spc="84">
                  <a:solidFill>
                    <a:srgbClr val="37C9EF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STRENGTHS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3691176"/>
              <a:ext cx="4749800" cy="36180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74981" lvl="1" indent="-237491" algn="ctr">
                <a:lnSpc>
                  <a:spcPts val="3080"/>
                </a:lnSpc>
                <a:buFont typeface="Arial"/>
                <a:buChar char="•"/>
              </a:pPr>
              <a:r>
                <a:rPr lang="en-US" sz="2200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Calm zen-inspired atmosphere</a:t>
              </a:r>
            </a:p>
            <a:p>
              <a:pPr marL="474981" lvl="1" indent="-237491" algn="ctr">
                <a:lnSpc>
                  <a:spcPts val="3080"/>
                </a:lnSpc>
                <a:buFont typeface="Arial"/>
                <a:buChar char="•"/>
              </a:pPr>
              <a:r>
                <a:rPr lang="en-US" sz="2200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Healthy and balanced menu</a:t>
              </a:r>
            </a:p>
            <a:p>
              <a:pPr marL="474981" lvl="1" indent="-237491" algn="ctr">
                <a:lnSpc>
                  <a:spcPts val="3080"/>
                </a:lnSpc>
                <a:buFont typeface="Arial"/>
                <a:buChar char="•"/>
              </a:pPr>
              <a:r>
                <a:rPr lang="en-US" sz="2200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Clear unique selling point</a:t>
              </a:r>
            </a:p>
            <a:p>
              <a:pPr algn="ctr">
                <a:lnSpc>
                  <a:spcPts val="3080"/>
                </a:lnSpc>
              </a:pPr>
              <a:endParaRPr lang="en-US" sz="2200" b="1" spc="33">
                <a:solidFill>
                  <a:srgbClr val="19191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812536" y="3528799"/>
            <a:ext cx="4184534" cy="5070537"/>
            <a:chOff x="0" y="0"/>
            <a:chExt cx="5579378" cy="6760715"/>
          </a:xfrm>
        </p:grpSpPr>
        <p:sp>
          <p:nvSpPr>
            <p:cNvPr id="19" name="TextBox 19"/>
            <p:cNvSpPr txBox="1"/>
            <p:nvPr/>
          </p:nvSpPr>
          <p:spPr>
            <a:xfrm>
              <a:off x="411743" y="-38100"/>
              <a:ext cx="4755892" cy="60035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34"/>
                </a:lnSpc>
              </a:pPr>
              <a:r>
                <a:rPr lang="en-US" sz="2795" b="1" spc="83">
                  <a:solidFill>
                    <a:srgbClr val="2C92D5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WEAKNESSES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3966605"/>
              <a:ext cx="5579378" cy="27941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93170" lvl="1" indent="-246585" algn="ctr">
                <a:lnSpc>
                  <a:spcPts val="3197"/>
                </a:lnSpc>
                <a:buFont typeface="Arial"/>
                <a:buChar char="•"/>
              </a:pPr>
              <a:r>
                <a:rPr lang="en-US" sz="2284" b="1" spc="34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High startup costs</a:t>
              </a:r>
            </a:p>
            <a:p>
              <a:pPr marL="493170" lvl="1" indent="-246585" algn="ctr">
                <a:lnSpc>
                  <a:spcPts val="3197"/>
                </a:lnSpc>
                <a:buFont typeface="Arial"/>
                <a:buChar char="•"/>
              </a:pPr>
              <a:r>
                <a:rPr lang="en-US" sz="2284" b="1" spc="34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Limited brand recognition initially</a:t>
              </a:r>
            </a:p>
            <a:p>
              <a:pPr algn="ctr">
                <a:lnSpc>
                  <a:spcPts val="3617"/>
                </a:lnSpc>
              </a:pPr>
              <a:endParaRPr lang="en-US" sz="2284" b="1" spc="34">
                <a:solidFill>
                  <a:srgbClr val="19191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endParaRPr>
            </a:p>
            <a:p>
              <a:pPr algn="ctr">
                <a:lnSpc>
                  <a:spcPts val="3617"/>
                </a:lnSpc>
              </a:pPr>
              <a:endParaRPr lang="en-US" sz="2284" b="1" spc="34">
                <a:solidFill>
                  <a:srgbClr val="19191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endParaRP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9566845" y="3558025"/>
            <a:ext cx="3582633" cy="5136302"/>
            <a:chOff x="0" y="0"/>
            <a:chExt cx="4776844" cy="6848403"/>
          </a:xfrm>
        </p:grpSpPr>
        <p:sp>
          <p:nvSpPr>
            <p:cNvPr id="22" name="TextBox 22"/>
            <p:cNvSpPr txBox="1"/>
            <p:nvPr/>
          </p:nvSpPr>
          <p:spPr>
            <a:xfrm>
              <a:off x="375765" y="-47625"/>
              <a:ext cx="4025315" cy="6217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700"/>
                </a:lnSpc>
              </a:pPr>
              <a:r>
                <a:rPr lang="en-US" sz="2846" b="1" spc="85">
                  <a:solidFill>
                    <a:srgbClr val="37C9EF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OPPORTUNITIES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0" y="3742794"/>
              <a:ext cx="4776844" cy="31056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82849" lvl="1" indent="-241425" algn="ctr">
                <a:lnSpc>
                  <a:spcPts val="3131"/>
                </a:lnSpc>
                <a:buFont typeface="Arial"/>
                <a:buChar char="•"/>
              </a:pPr>
              <a:r>
                <a:rPr lang="en-US" sz="2236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Growth of remote working culture</a:t>
              </a:r>
            </a:p>
            <a:p>
              <a:pPr marL="482849" lvl="1" indent="-241425" algn="ctr">
                <a:lnSpc>
                  <a:spcPts val="3131"/>
                </a:lnSpc>
                <a:buFont typeface="Arial"/>
                <a:buChar char="•"/>
              </a:pPr>
              <a:r>
                <a:rPr lang="en-US" sz="2236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Increasing demand for wellness-focused spaces</a:t>
              </a:r>
            </a:p>
            <a:p>
              <a:pPr algn="ctr">
                <a:lnSpc>
                  <a:spcPts val="3131"/>
                </a:lnSpc>
              </a:pPr>
              <a:endParaRPr lang="en-US" sz="2236" b="1" spc="33">
                <a:solidFill>
                  <a:srgbClr val="191919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4003067" y="3410189"/>
            <a:ext cx="3687605" cy="4915719"/>
            <a:chOff x="0" y="0"/>
            <a:chExt cx="4916807" cy="6554293"/>
          </a:xfrm>
        </p:grpSpPr>
        <p:sp>
          <p:nvSpPr>
            <p:cNvPr id="25" name="TextBox 25"/>
            <p:cNvSpPr txBox="1"/>
            <p:nvPr/>
          </p:nvSpPr>
          <p:spPr>
            <a:xfrm>
              <a:off x="0" y="-38100"/>
              <a:ext cx="4749800" cy="600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3640"/>
                </a:lnSpc>
              </a:pPr>
              <a:r>
                <a:rPr lang="en-US" sz="2800" b="1" spc="84">
                  <a:solidFill>
                    <a:srgbClr val="2C92D5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THREATS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67007" y="4498374"/>
              <a:ext cx="4749800" cy="20559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474981" lvl="1" indent="-237491" algn="ctr">
                <a:lnSpc>
                  <a:spcPts val="3080"/>
                </a:lnSpc>
                <a:buFont typeface="Arial"/>
                <a:buChar char="•"/>
              </a:pPr>
              <a:r>
                <a:rPr lang="en-US" sz="2200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Economic uncertainty</a:t>
              </a:r>
            </a:p>
            <a:p>
              <a:pPr marL="474981" lvl="1" indent="-237491" algn="ctr">
                <a:lnSpc>
                  <a:spcPts val="3080"/>
                </a:lnSpc>
                <a:buFont typeface="Arial"/>
                <a:buChar char="•"/>
              </a:pPr>
              <a:r>
                <a:rPr lang="en-US" sz="2200" b="1" spc="33">
                  <a:solidFill>
                    <a:srgbClr val="191919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Strong competition from established chain</a:t>
              </a:r>
              <a:r>
                <a:rPr lang="en-US" sz="2200" spc="33">
                  <a:solidFill>
                    <a:srgbClr val="191919"/>
                  </a:solidFill>
                  <a:latin typeface="Aristotelica Pro"/>
                  <a:ea typeface="Aristotelica Pro"/>
                  <a:cs typeface="Aristotelica Pro"/>
                  <a:sym typeface="Aristotelica Pro"/>
                </a:rPr>
                <a:t>s</a:t>
              </a:r>
            </a:p>
            <a:p>
              <a:pPr algn="ctr">
                <a:lnSpc>
                  <a:spcPts val="3080"/>
                </a:lnSpc>
              </a:pPr>
              <a:endParaRPr lang="en-US" sz="2200" spc="33">
                <a:solidFill>
                  <a:srgbClr val="191919"/>
                </a:solidFill>
                <a:latin typeface="Aristotelica Pro"/>
                <a:ea typeface="Aristotelica Pro"/>
                <a:cs typeface="Aristotelica Pro"/>
                <a:sym typeface="Aristotelica Pro"/>
              </a:endParaRP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5907910" y="952500"/>
            <a:ext cx="5323165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 spc="52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     SWOT Analysis                </a:t>
            </a:r>
          </a:p>
        </p:txBody>
      </p:sp>
      <p:sp>
        <p:nvSpPr>
          <p:cNvPr id="28" name="Freeform 28"/>
          <p:cNvSpPr/>
          <p:nvPr/>
        </p:nvSpPr>
        <p:spPr>
          <a:xfrm>
            <a:off x="290966" y="249237"/>
            <a:ext cx="1835994" cy="1558926"/>
          </a:xfrm>
          <a:custGeom>
            <a:avLst/>
            <a:gdLst/>
            <a:ahLst/>
            <a:cxnLst/>
            <a:rect l="l" t="t" r="r" b="b"/>
            <a:pathLst>
              <a:path w="1835994" h="1558926">
                <a:moveTo>
                  <a:pt x="0" y="0"/>
                </a:moveTo>
                <a:lnTo>
                  <a:pt x="1835994" y="0"/>
                </a:lnTo>
                <a:lnTo>
                  <a:pt x="1835994" y="1558926"/>
                </a:lnTo>
                <a:lnTo>
                  <a:pt x="0" y="15589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8C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17997" y="3403032"/>
            <a:ext cx="1657421" cy="1657421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49474" y="0"/>
                  </a:moveTo>
                  <a:lnTo>
                    <a:pt x="663326" y="0"/>
                  </a:lnTo>
                  <a:cubicBezTo>
                    <a:pt x="702969" y="0"/>
                    <a:pt x="740988" y="15748"/>
                    <a:pt x="769020" y="43780"/>
                  </a:cubicBezTo>
                  <a:cubicBezTo>
                    <a:pt x="797052" y="71812"/>
                    <a:pt x="812800" y="109831"/>
                    <a:pt x="812800" y="149474"/>
                  </a:cubicBezTo>
                  <a:lnTo>
                    <a:pt x="812800" y="663326"/>
                  </a:lnTo>
                  <a:cubicBezTo>
                    <a:pt x="812800" y="702969"/>
                    <a:pt x="797052" y="740988"/>
                    <a:pt x="769020" y="769020"/>
                  </a:cubicBezTo>
                  <a:cubicBezTo>
                    <a:pt x="740988" y="797052"/>
                    <a:pt x="702969" y="812800"/>
                    <a:pt x="663326" y="812800"/>
                  </a:cubicBezTo>
                  <a:lnTo>
                    <a:pt x="149474" y="812800"/>
                  </a:lnTo>
                  <a:cubicBezTo>
                    <a:pt x="109831" y="812800"/>
                    <a:pt x="71812" y="797052"/>
                    <a:pt x="43780" y="769020"/>
                  </a:cubicBezTo>
                  <a:cubicBezTo>
                    <a:pt x="15748" y="740988"/>
                    <a:pt x="0" y="702969"/>
                    <a:pt x="0" y="663326"/>
                  </a:cubicBezTo>
                  <a:lnTo>
                    <a:pt x="0" y="149474"/>
                  </a:lnTo>
                  <a:cubicBezTo>
                    <a:pt x="0" y="109831"/>
                    <a:pt x="15748" y="71812"/>
                    <a:pt x="43780" y="43780"/>
                  </a:cubicBezTo>
                  <a:cubicBezTo>
                    <a:pt x="71812" y="15748"/>
                    <a:pt x="109831" y="0"/>
                    <a:pt x="149474" y="0"/>
                  </a:cubicBezTo>
                  <a:close/>
                </a:path>
              </a:pathLst>
            </a:custGeom>
            <a:solidFill>
              <a:srgbClr val="9366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179125" y="2714183"/>
            <a:ext cx="6964875" cy="3256894"/>
            <a:chOff x="0" y="0"/>
            <a:chExt cx="3415577" cy="159718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415577" cy="1597182"/>
            </a:xfrm>
            <a:custGeom>
              <a:avLst/>
              <a:gdLst/>
              <a:ahLst/>
              <a:cxnLst/>
              <a:rect l="l" t="t" r="r" b="b"/>
              <a:pathLst>
                <a:path w="3415577" h="1597182">
                  <a:moveTo>
                    <a:pt x="35570" y="0"/>
                  </a:moveTo>
                  <a:lnTo>
                    <a:pt x="3380007" y="0"/>
                  </a:lnTo>
                  <a:cubicBezTo>
                    <a:pt x="3389440" y="0"/>
                    <a:pt x="3398488" y="3748"/>
                    <a:pt x="3405158" y="10418"/>
                  </a:cubicBezTo>
                  <a:cubicBezTo>
                    <a:pt x="3411829" y="17089"/>
                    <a:pt x="3415577" y="26136"/>
                    <a:pt x="3415577" y="35570"/>
                  </a:cubicBezTo>
                  <a:lnTo>
                    <a:pt x="3415577" y="1561612"/>
                  </a:lnTo>
                  <a:cubicBezTo>
                    <a:pt x="3415577" y="1571046"/>
                    <a:pt x="3411829" y="1580093"/>
                    <a:pt x="3405158" y="1586764"/>
                  </a:cubicBezTo>
                  <a:cubicBezTo>
                    <a:pt x="3398488" y="1593434"/>
                    <a:pt x="3389440" y="1597182"/>
                    <a:pt x="3380007" y="1597182"/>
                  </a:cubicBezTo>
                  <a:lnTo>
                    <a:pt x="35570" y="1597182"/>
                  </a:lnTo>
                  <a:cubicBezTo>
                    <a:pt x="26136" y="1597182"/>
                    <a:pt x="17089" y="1593434"/>
                    <a:pt x="10418" y="1586764"/>
                  </a:cubicBezTo>
                  <a:cubicBezTo>
                    <a:pt x="3748" y="1580093"/>
                    <a:pt x="0" y="1571046"/>
                    <a:pt x="0" y="1561612"/>
                  </a:cubicBezTo>
                  <a:lnTo>
                    <a:pt x="0" y="35570"/>
                  </a:lnTo>
                  <a:cubicBezTo>
                    <a:pt x="0" y="26136"/>
                    <a:pt x="3748" y="17089"/>
                    <a:pt x="10418" y="10418"/>
                  </a:cubicBezTo>
                  <a:cubicBezTo>
                    <a:pt x="17089" y="3748"/>
                    <a:pt x="26136" y="0"/>
                    <a:pt x="35570" y="0"/>
                  </a:cubicBezTo>
                  <a:close/>
                </a:path>
              </a:pathLst>
            </a:custGeom>
            <a:solidFill>
              <a:srgbClr val="EAE0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3415577" cy="164480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09907" y="7600879"/>
            <a:ext cx="1657421" cy="1657421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49474" y="0"/>
                  </a:moveTo>
                  <a:lnTo>
                    <a:pt x="663326" y="0"/>
                  </a:lnTo>
                  <a:cubicBezTo>
                    <a:pt x="702969" y="0"/>
                    <a:pt x="740988" y="15748"/>
                    <a:pt x="769020" y="43780"/>
                  </a:cubicBezTo>
                  <a:cubicBezTo>
                    <a:pt x="797052" y="71812"/>
                    <a:pt x="812800" y="109831"/>
                    <a:pt x="812800" y="149474"/>
                  </a:cubicBezTo>
                  <a:lnTo>
                    <a:pt x="812800" y="663326"/>
                  </a:lnTo>
                  <a:cubicBezTo>
                    <a:pt x="812800" y="702969"/>
                    <a:pt x="797052" y="740988"/>
                    <a:pt x="769020" y="769020"/>
                  </a:cubicBezTo>
                  <a:cubicBezTo>
                    <a:pt x="740988" y="797052"/>
                    <a:pt x="702969" y="812800"/>
                    <a:pt x="663326" y="812800"/>
                  </a:cubicBezTo>
                  <a:lnTo>
                    <a:pt x="149474" y="812800"/>
                  </a:lnTo>
                  <a:cubicBezTo>
                    <a:pt x="109831" y="812800"/>
                    <a:pt x="71812" y="797052"/>
                    <a:pt x="43780" y="769020"/>
                  </a:cubicBezTo>
                  <a:cubicBezTo>
                    <a:pt x="15748" y="740988"/>
                    <a:pt x="0" y="702969"/>
                    <a:pt x="0" y="663326"/>
                  </a:cubicBezTo>
                  <a:lnTo>
                    <a:pt x="0" y="149474"/>
                  </a:lnTo>
                  <a:cubicBezTo>
                    <a:pt x="0" y="109831"/>
                    <a:pt x="15748" y="71812"/>
                    <a:pt x="43780" y="43780"/>
                  </a:cubicBezTo>
                  <a:cubicBezTo>
                    <a:pt x="71812" y="15748"/>
                    <a:pt x="109831" y="0"/>
                    <a:pt x="149474" y="0"/>
                  </a:cubicBezTo>
                  <a:close/>
                </a:path>
              </a:pathLst>
            </a:custGeom>
            <a:solidFill>
              <a:srgbClr val="DDA707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497041" y="3226968"/>
            <a:ext cx="1657421" cy="1657421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49474" y="0"/>
                  </a:moveTo>
                  <a:lnTo>
                    <a:pt x="663326" y="0"/>
                  </a:lnTo>
                  <a:cubicBezTo>
                    <a:pt x="702969" y="0"/>
                    <a:pt x="740988" y="15748"/>
                    <a:pt x="769020" y="43780"/>
                  </a:cubicBezTo>
                  <a:cubicBezTo>
                    <a:pt x="797052" y="71812"/>
                    <a:pt x="812800" y="109831"/>
                    <a:pt x="812800" y="149474"/>
                  </a:cubicBezTo>
                  <a:lnTo>
                    <a:pt x="812800" y="663326"/>
                  </a:lnTo>
                  <a:cubicBezTo>
                    <a:pt x="812800" y="702969"/>
                    <a:pt x="797052" y="740988"/>
                    <a:pt x="769020" y="769020"/>
                  </a:cubicBezTo>
                  <a:cubicBezTo>
                    <a:pt x="740988" y="797052"/>
                    <a:pt x="702969" y="812800"/>
                    <a:pt x="663326" y="812800"/>
                  </a:cubicBezTo>
                  <a:lnTo>
                    <a:pt x="149474" y="812800"/>
                  </a:lnTo>
                  <a:cubicBezTo>
                    <a:pt x="109831" y="812800"/>
                    <a:pt x="71812" y="797052"/>
                    <a:pt x="43780" y="769020"/>
                  </a:cubicBezTo>
                  <a:cubicBezTo>
                    <a:pt x="15748" y="740988"/>
                    <a:pt x="0" y="702969"/>
                    <a:pt x="0" y="663326"/>
                  </a:cubicBezTo>
                  <a:lnTo>
                    <a:pt x="0" y="149474"/>
                  </a:lnTo>
                  <a:cubicBezTo>
                    <a:pt x="0" y="109831"/>
                    <a:pt x="15748" y="71812"/>
                    <a:pt x="43780" y="43780"/>
                  </a:cubicBezTo>
                  <a:cubicBezTo>
                    <a:pt x="71812" y="15748"/>
                    <a:pt x="109831" y="0"/>
                    <a:pt x="149474" y="0"/>
                  </a:cubicBezTo>
                  <a:close/>
                </a:path>
              </a:pathLst>
            </a:custGeom>
            <a:solidFill>
              <a:srgbClr val="38AEB6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2179125" y="6780702"/>
            <a:ext cx="6618079" cy="2848632"/>
            <a:chOff x="0" y="0"/>
            <a:chExt cx="3245508" cy="139697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245508" cy="1396970"/>
            </a:xfrm>
            <a:custGeom>
              <a:avLst/>
              <a:gdLst/>
              <a:ahLst/>
              <a:cxnLst/>
              <a:rect l="l" t="t" r="r" b="b"/>
              <a:pathLst>
                <a:path w="3245508" h="1396970">
                  <a:moveTo>
                    <a:pt x="37434" y="0"/>
                  </a:moveTo>
                  <a:lnTo>
                    <a:pt x="3208074" y="0"/>
                  </a:lnTo>
                  <a:cubicBezTo>
                    <a:pt x="3218002" y="0"/>
                    <a:pt x="3227524" y="3944"/>
                    <a:pt x="3234544" y="10964"/>
                  </a:cubicBezTo>
                  <a:cubicBezTo>
                    <a:pt x="3241564" y="17984"/>
                    <a:pt x="3245508" y="27506"/>
                    <a:pt x="3245508" y="37434"/>
                  </a:cubicBezTo>
                  <a:lnTo>
                    <a:pt x="3245508" y="1359536"/>
                  </a:lnTo>
                  <a:cubicBezTo>
                    <a:pt x="3245508" y="1380210"/>
                    <a:pt x="3228748" y="1396970"/>
                    <a:pt x="3208074" y="1396970"/>
                  </a:cubicBezTo>
                  <a:lnTo>
                    <a:pt x="37434" y="1396970"/>
                  </a:lnTo>
                  <a:cubicBezTo>
                    <a:pt x="16760" y="1396970"/>
                    <a:pt x="0" y="1380210"/>
                    <a:pt x="0" y="1359536"/>
                  </a:cubicBezTo>
                  <a:lnTo>
                    <a:pt x="0" y="37434"/>
                  </a:lnTo>
                  <a:cubicBezTo>
                    <a:pt x="0" y="27506"/>
                    <a:pt x="3944" y="17984"/>
                    <a:pt x="10964" y="10964"/>
                  </a:cubicBezTo>
                  <a:cubicBezTo>
                    <a:pt x="17984" y="3944"/>
                    <a:pt x="27506" y="0"/>
                    <a:pt x="37434" y="0"/>
                  </a:cubicBezTo>
                  <a:close/>
                </a:path>
              </a:pathLst>
            </a:custGeom>
            <a:solidFill>
              <a:srgbClr val="FFE8A3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47625"/>
              <a:ext cx="3245508" cy="14445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1671085" y="1884989"/>
            <a:ext cx="6338792" cy="3258511"/>
            <a:chOff x="0" y="0"/>
            <a:chExt cx="3108546" cy="1597975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3108546" cy="1597975"/>
            </a:xfrm>
            <a:custGeom>
              <a:avLst/>
              <a:gdLst/>
              <a:ahLst/>
              <a:cxnLst/>
              <a:rect l="l" t="t" r="r" b="b"/>
              <a:pathLst>
                <a:path w="3108546" h="1597975">
                  <a:moveTo>
                    <a:pt x="39083" y="0"/>
                  </a:moveTo>
                  <a:lnTo>
                    <a:pt x="3069462" y="0"/>
                  </a:lnTo>
                  <a:cubicBezTo>
                    <a:pt x="3079828" y="0"/>
                    <a:pt x="3089769" y="4118"/>
                    <a:pt x="3097098" y="11447"/>
                  </a:cubicBezTo>
                  <a:cubicBezTo>
                    <a:pt x="3104428" y="18777"/>
                    <a:pt x="3108546" y="28718"/>
                    <a:pt x="3108546" y="39083"/>
                  </a:cubicBezTo>
                  <a:lnTo>
                    <a:pt x="3108546" y="1558891"/>
                  </a:lnTo>
                  <a:cubicBezTo>
                    <a:pt x="3108546" y="1569257"/>
                    <a:pt x="3104428" y="1579198"/>
                    <a:pt x="3097098" y="1586527"/>
                  </a:cubicBezTo>
                  <a:cubicBezTo>
                    <a:pt x="3089769" y="1593857"/>
                    <a:pt x="3079828" y="1597975"/>
                    <a:pt x="3069462" y="1597975"/>
                  </a:cubicBezTo>
                  <a:lnTo>
                    <a:pt x="39083" y="1597975"/>
                  </a:lnTo>
                  <a:cubicBezTo>
                    <a:pt x="28718" y="1597975"/>
                    <a:pt x="18777" y="1593857"/>
                    <a:pt x="11447" y="1586527"/>
                  </a:cubicBezTo>
                  <a:cubicBezTo>
                    <a:pt x="4118" y="1579198"/>
                    <a:pt x="0" y="1569257"/>
                    <a:pt x="0" y="1558891"/>
                  </a:cubicBezTo>
                  <a:lnTo>
                    <a:pt x="0" y="39083"/>
                  </a:lnTo>
                  <a:cubicBezTo>
                    <a:pt x="0" y="28718"/>
                    <a:pt x="4118" y="18777"/>
                    <a:pt x="11447" y="11447"/>
                  </a:cubicBezTo>
                  <a:cubicBezTo>
                    <a:pt x="18777" y="4118"/>
                    <a:pt x="28718" y="0"/>
                    <a:pt x="39083" y="0"/>
                  </a:cubicBezTo>
                  <a:close/>
                </a:path>
              </a:pathLst>
            </a:custGeom>
            <a:solidFill>
              <a:srgbClr val="B5EB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3108546" cy="1645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9606829" y="7133339"/>
            <a:ext cx="1657421" cy="1657421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49474" y="0"/>
                  </a:moveTo>
                  <a:lnTo>
                    <a:pt x="663326" y="0"/>
                  </a:lnTo>
                  <a:cubicBezTo>
                    <a:pt x="702969" y="0"/>
                    <a:pt x="740988" y="15748"/>
                    <a:pt x="769020" y="43780"/>
                  </a:cubicBezTo>
                  <a:cubicBezTo>
                    <a:pt x="797052" y="71812"/>
                    <a:pt x="812800" y="109831"/>
                    <a:pt x="812800" y="149474"/>
                  </a:cubicBezTo>
                  <a:lnTo>
                    <a:pt x="812800" y="663326"/>
                  </a:lnTo>
                  <a:cubicBezTo>
                    <a:pt x="812800" y="702969"/>
                    <a:pt x="797052" y="740988"/>
                    <a:pt x="769020" y="769020"/>
                  </a:cubicBezTo>
                  <a:cubicBezTo>
                    <a:pt x="740988" y="797052"/>
                    <a:pt x="702969" y="812800"/>
                    <a:pt x="663326" y="812800"/>
                  </a:cubicBezTo>
                  <a:lnTo>
                    <a:pt x="149474" y="812800"/>
                  </a:lnTo>
                  <a:cubicBezTo>
                    <a:pt x="109831" y="812800"/>
                    <a:pt x="71812" y="797052"/>
                    <a:pt x="43780" y="769020"/>
                  </a:cubicBezTo>
                  <a:cubicBezTo>
                    <a:pt x="15748" y="740988"/>
                    <a:pt x="0" y="702969"/>
                    <a:pt x="0" y="663326"/>
                  </a:cubicBezTo>
                  <a:lnTo>
                    <a:pt x="0" y="149474"/>
                  </a:lnTo>
                  <a:cubicBezTo>
                    <a:pt x="0" y="109831"/>
                    <a:pt x="15748" y="71812"/>
                    <a:pt x="43780" y="43780"/>
                  </a:cubicBezTo>
                  <a:cubicBezTo>
                    <a:pt x="71812" y="15748"/>
                    <a:pt x="109831" y="0"/>
                    <a:pt x="149474" y="0"/>
                  </a:cubicBezTo>
                  <a:close/>
                </a:path>
              </a:pathLst>
            </a:custGeom>
            <a:solidFill>
              <a:srgbClr val="38AEB6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1879407" y="6048375"/>
            <a:ext cx="6130470" cy="3278540"/>
            <a:chOff x="0" y="0"/>
            <a:chExt cx="3006384" cy="1607797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006384" cy="1607797"/>
            </a:xfrm>
            <a:custGeom>
              <a:avLst/>
              <a:gdLst/>
              <a:ahLst/>
              <a:cxnLst/>
              <a:rect l="l" t="t" r="r" b="b"/>
              <a:pathLst>
                <a:path w="3006384" h="1607797">
                  <a:moveTo>
                    <a:pt x="40411" y="0"/>
                  </a:moveTo>
                  <a:lnTo>
                    <a:pt x="2965973" y="0"/>
                  </a:lnTo>
                  <a:cubicBezTo>
                    <a:pt x="2988291" y="0"/>
                    <a:pt x="3006384" y="18093"/>
                    <a:pt x="3006384" y="40411"/>
                  </a:cubicBezTo>
                  <a:lnTo>
                    <a:pt x="3006384" y="1567385"/>
                  </a:lnTo>
                  <a:cubicBezTo>
                    <a:pt x="3006384" y="1589704"/>
                    <a:pt x="2988291" y="1607797"/>
                    <a:pt x="2965973" y="1607797"/>
                  </a:cubicBezTo>
                  <a:lnTo>
                    <a:pt x="40411" y="1607797"/>
                  </a:lnTo>
                  <a:cubicBezTo>
                    <a:pt x="18093" y="1607797"/>
                    <a:pt x="0" y="1589704"/>
                    <a:pt x="0" y="1567385"/>
                  </a:cubicBezTo>
                  <a:lnTo>
                    <a:pt x="0" y="40411"/>
                  </a:lnTo>
                  <a:cubicBezTo>
                    <a:pt x="0" y="18093"/>
                    <a:pt x="18093" y="0"/>
                    <a:pt x="40411" y="0"/>
                  </a:cubicBezTo>
                  <a:close/>
                </a:path>
              </a:pathLst>
            </a:custGeom>
            <a:solidFill>
              <a:srgbClr val="B5EBE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85725"/>
              <a:ext cx="3006384" cy="169352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49"/>
                </a:lnSpc>
              </a:pPr>
              <a:endParaRPr/>
            </a:p>
            <a:p>
              <a:pPr algn="ctr">
                <a:lnSpc>
                  <a:spcPts val="3449"/>
                </a:lnSpc>
              </a:pPr>
              <a:endParaRPr/>
            </a:p>
            <a:p>
              <a:pPr marL="496566" lvl="1" indent="-248283" algn="ctr">
                <a:lnSpc>
                  <a:spcPts val="3449"/>
                </a:lnSpc>
                <a:buFont typeface="Arial"/>
                <a:buChar char="•"/>
              </a:pPr>
              <a:r>
                <a:rPr lang="en-US" sz="2299" b="1" spc="119">
                  <a:solidFill>
                    <a:srgbClr val="000000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Friendly service and quality products encourage repeat visits</a:t>
              </a:r>
            </a:p>
            <a:p>
              <a:pPr marL="496566" lvl="1" indent="-248283" algn="ctr">
                <a:lnSpc>
                  <a:spcPts val="3449"/>
                </a:lnSpc>
                <a:buFont typeface="Arial"/>
                <a:buChar char="•"/>
              </a:pPr>
              <a:r>
                <a:rPr lang="en-US" sz="2299" b="1" spc="119">
                  <a:solidFill>
                    <a:srgbClr val="000000"/>
                  </a:solidFill>
                  <a:latin typeface="Aristotelica Pro Bold"/>
                  <a:ea typeface="Aristotelica Pro Bold"/>
                  <a:cs typeface="Aristotelica Pro Bold"/>
                  <a:sym typeface="Aristotelica Pro Bold"/>
                </a:rPr>
                <a:t>Word-of-mouth promotion strengthens reputation and reduces costs</a:t>
              </a:r>
            </a:p>
            <a:p>
              <a:pPr marL="0" lvl="0" indent="0" algn="ctr">
                <a:lnSpc>
                  <a:spcPts val="2399"/>
                </a:lnSpc>
                <a:spcBef>
                  <a:spcPct val="0"/>
                </a:spcBef>
              </a:pPr>
              <a:endParaRPr lang="en-US" sz="2299" b="1" spc="11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2366048" y="4008053"/>
            <a:ext cx="6640364" cy="1603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3559" lvl="1" indent="-261779" algn="l">
              <a:lnSpc>
                <a:spcPts val="3395"/>
              </a:lnSpc>
              <a:buFont typeface="Arial"/>
              <a:buChar char="•"/>
            </a:pPr>
            <a:r>
              <a:rPr lang="en-US" sz="2425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Instagram &amp; TikTok to showcase products and atmosphere</a:t>
            </a:r>
          </a:p>
          <a:p>
            <a:pPr marL="523559" lvl="1" indent="-261779" algn="l">
              <a:lnSpc>
                <a:spcPts val="3395"/>
              </a:lnSpc>
              <a:buFont typeface="Arial"/>
              <a:buChar char="•"/>
            </a:pPr>
            <a:r>
              <a:rPr lang="en-US" sz="2425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Website for information and online visibility</a:t>
            </a:r>
          </a:p>
          <a:p>
            <a:pPr marL="0" lvl="0" indent="0" algn="l">
              <a:lnSpc>
                <a:spcPts val="2555"/>
              </a:lnSpc>
            </a:pPr>
            <a:endParaRPr lang="en-US" sz="2425" b="1">
              <a:solidFill>
                <a:srgbClr val="1C1C1A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2341380" y="7808325"/>
            <a:ext cx="6126135" cy="19565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06429" lvl="1" indent="-253214" algn="l">
              <a:lnSpc>
                <a:spcPts val="3283"/>
              </a:lnSpc>
              <a:buFont typeface="Arial"/>
              <a:buChar char="•"/>
            </a:pPr>
            <a:r>
              <a:rPr lang="en-US" sz="2345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Prioritise quality, service, and smooth operations</a:t>
            </a:r>
          </a:p>
          <a:p>
            <a:pPr marL="506429" lvl="1" indent="-253214" algn="l">
              <a:lnSpc>
                <a:spcPts val="3283"/>
              </a:lnSpc>
              <a:buFont typeface="Arial"/>
              <a:buChar char="•"/>
            </a:pPr>
            <a:r>
              <a:rPr lang="en-US" sz="2345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Build reputation before adding extra services</a:t>
            </a:r>
          </a:p>
          <a:p>
            <a:pPr marL="0" lvl="0" indent="0" algn="l">
              <a:lnSpc>
                <a:spcPts val="2583"/>
              </a:lnSpc>
            </a:pPr>
            <a:endParaRPr lang="en-US" sz="2345" b="1">
              <a:solidFill>
                <a:srgbClr val="1C1C1A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676341" y="3847183"/>
            <a:ext cx="740734" cy="6929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725"/>
              </a:lnSpc>
              <a:spcBef>
                <a:spcPct val="0"/>
              </a:spcBef>
            </a:pPr>
            <a:r>
              <a:rPr lang="en-US" sz="4089" b="1" u="none" strike="noStrike" spc="171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09130" y="7620970"/>
            <a:ext cx="1033244" cy="669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599"/>
              </a:lnSpc>
              <a:spcBef>
                <a:spcPct val="0"/>
              </a:spcBef>
            </a:pPr>
            <a:r>
              <a:rPr lang="en-US" sz="3999" b="1" u="none" strike="noStrike" spc="167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04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29482" y="8005496"/>
            <a:ext cx="998435" cy="669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599"/>
              </a:lnSpc>
              <a:spcBef>
                <a:spcPct val="0"/>
              </a:spcBef>
            </a:pPr>
            <a:r>
              <a:rPr lang="en-US" sz="3999" b="1" u="none" strike="noStrike" spc="167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43939" y="3687378"/>
            <a:ext cx="998435" cy="669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599"/>
              </a:lnSpc>
              <a:spcBef>
                <a:spcPct val="0"/>
              </a:spcBef>
            </a:pPr>
            <a:r>
              <a:rPr lang="en-US" sz="3999" b="1" u="none" strike="noStrike" spc="167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03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979300" y="978601"/>
            <a:ext cx="9175162" cy="12117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64"/>
              </a:lnSpc>
            </a:pPr>
            <a:r>
              <a:rPr lang="en-US" sz="4400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Marketing Strategies</a:t>
            </a:r>
          </a:p>
          <a:p>
            <a:pPr marL="0" lvl="0" indent="0" algn="l">
              <a:lnSpc>
                <a:spcPts val="4664"/>
              </a:lnSpc>
            </a:pPr>
            <a:endParaRPr lang="en-US" sz="4400" b="1">
              <a:solidFill>
                <a:srgbClr val="1C1C1A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3088927" y="2885655"/>
            <a:ext cx="4798475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Digital Promotion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25472" y="6174276"/>
            <a:ext cx="4798475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Motivating idea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88927" y="6994452"/>
            <a:ext cx="4798475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Launch Strategy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793774" y="3048260"/>
            <a:ext cx="6093414" cy="1966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8933" lvl="1" indent="-249467" algn="l">
              <a:lnSpc>
                <a:spcPts val="3235"/>
              </a:lnSpc>
              <a:buFont typeface="Arial"/>
              <a:buChar char="•"/>
            </a:pPr>
            <a:r>
              <a:rPr lang="en-US" sz="2310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Calm, minimalist design across logo, décor, and visuals</a:t>
            </a:r>
          </a:p>
          <a:p>
            <a:pPr marL="498933" lvl="1" indent="-249467" algn="l">
              <a:lnSpc>
                <a:spcPts val="3235"/>
              </a:lnSpc>
              <a:buFont typeface="Arial"/>
              <a:buChar char="•"/>
            </a:pPr>
            <a:r>
              <a:rPr lang="en-US" sz="2310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Consistent branding builds trust and recognition</a:t>
            </a:r>
          </a:p>
          <a:p>
            <a:pPr marL="0" lvl="0" indent="0" algn="l">
              <a:lnSpc>
                <a:spcPts val="2535"/>
              </a:lnSpc>
            </a:pPr>
            <a:endParaRPr lang="en-US" sz="2310" b="1">
              <a:solidFill>
                <a:srgbClr val="1C1C1A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12825472" y="2107757"/>
            <a:ext cx="4798475" cy="606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1C1C1A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Brand Identity</a:t>
            </a:r>
          </a:p>
        </p:txBody>
      </p:sp>
      <p:sp>
        <p:nvSpPr>
          <p:cNvPr id="38" name="Freeform 38"/>
          <p:cNvSpPr/>
          <p:nvPr/>
        </p:nvSpPr>
        <p:spPr>
          <a:xfrm>
            <a:off x="0" y="0"/>
            <a:ext cx="1838015" cy="1560642"/>
          </a:xfrm>
          <a:custGeom>
            <a:avLst/>
            <a:gdLst/>
            <a:ahLst/>
            <a:cxnLst/>
            <a:rect l="l" t="t" r="r" b="b"/>
            <a:pathLst>
              <a:path w="1838015" h="1560642">
                <a:moveTo>
                  <a:pt x="0" y="0"/>
                </a:moveTo>
                <a:lnTo>
                  <a:pt x="1838015" y="0"/>
                </a:lnTo>
                <a:lnTo>
                  <a:pt x="1838015" y="1560642"/>
                </a:lnTo>
                <a:lnTo>
                  <a:pt x="0" y="156064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8248" y="6443748"/>
            <a:ext cx="2517008" cy="3107417"/>
          </a:xfrm>
          <a:custGeom>
            <a:avLst/>
            <a:gdLst/>
            <a:ahLst/>
            <a:cxnLst/>
            <a:rect l="l" t="t" r="r" b="b"/>
            <a:pathLst>
              <a:path w="2517008" h="3107417">
                <a:moveTo>
                  <a:pt x="0" y="0"/>
                </a:moveTo>
                <a:lnTo>
                  <a:pt x="2517008" y="0"/>
                </a:lnTo>
                <a:lnTo>
                  <a:pt x="2517008" y="3107417"/>
                </a:lnTo>
                <a:lnTo>
                  <a:pt x="0" y="310741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735256" y="1781175"/>
            <a:ext cx="15302510" cy="7610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55"/>
              </a:lnSpc>
            </a:pPr>
            <a:endParaRPr/>
          </a:p>
          <a:p>
            <a:pPr marL="639622" lvl="1" indent="-319811" algn="l">
              <a:lnSpc>
                <a:spcPts val="3555"/>
              </a:lnSpc>
              <a:buFont typeface="Arial"/>
              <a:buChar char="•"/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Estimated start-up cost: £75,000</a:t>
            </a:r>
          </a:p>
          <a:p>
            <a:pPr algn="l">
              <a:lnSpc>
                <a:spcPts val="3555"/>
              </a:lnSpc>
            </a:pPr>
            <a:endParaRPr lang="en-US" sz="2962" b="1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  <a:p>
            <a:pPr algn="ctr">
              <a:lnSpc>
                <a:spcPts val="3555"/>
              </a:lnSpc>
            </a:pPr>
            <a:r>
              <a:rPr lang="en-US" sz="2962" b="1" u="sng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Funding sources:</a:t>
            </a:r>
          </a:p>
          <a:p>
            <a:pPr algn="l">
              <a:lnSpc>
                <a:spcPts val="3555"/>
              </a:lnSpc>
            </a:pPr>
            <a:endParaRPr lang="en-US" sz="2962" b="1" u="sng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  <a:p>
            <a:pPr marL="1279243" lvl="2" indent="-426414" algn="l">
              <a:lnSpc>
                <a:spcPts val="3555"/>
              </a:lnSpc>
              <a:buFont typeface="Arial"/>
              <a:buChar char="⚬"/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Personal savings</a:t>
            </a:r>
          </a:p>
          <a:p>
            <a:pPr marL="1279243" lvl="2" indent="-426414" algn="l">
              <a:lnSpc>
                <a:spcPts val="3555"/>
              </a:lnSpc>
              <a:buFont typeface="Arial"/>
              <a:buChar char="⚬"/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Small business loan</a:t>
            </a:r>
          </a:p>
          <a:p>
            <a:pPr marL="1279243" lvl="2" indent="-426414" algn="l">
              <a:lnSpc>
                <a:spcPts val="3555"/>
              </a:lnSpc>
              <a:buFont typeface="Arial"/>
              <a:buChar char="⚬"/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Potential government start-up support</a:t>
            </a:r>
          </a:p>
          <a:p>
            <a:pPr algn="l">
              <a:lnSpc>
                <a:spcPts val="3555"/>
              </a:lnSpc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      </a:t>
            </a:r>
          </a:p>
          <a:p>
            <a:pPr algn="ctr">
              <a:lnSpc>
                <a:spcPts val="3555"/>
              </a:lnSpc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 U</a:t>
            </a:r>
            <a:r>
              <a:rPr lang="en-US" sz="2962" b="1" u="sng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se of funds:</a:t>
            </a:r>
          </a:p>
          <a:p>
            <a:pPr algn="l">
              <a:lnSpc>
                <a:spcPts val="3555"/>
              </a:lnSpc>
            </a:pPr>
            <a:endParaRPr lang="en-US" sz="2962" b="1" u="sng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  <a:p>
            <a:pPr algn="l">
              <a:lnSpc>
                <a:spcPts val="3555"/>
              </a:lnSpc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  Equipment, interior setup, initial stock, licences, marketing, wages, rent, and utilities.</a:t>
            </a:r>
          </a:p>
          <a:p>
            <a:pPr algn="l">
              <a:lnSpc>
                <a:spcPts val="3555"/>
              </a:lnSpc>
            </a:pPr>
            <a:endParaRPr lang="en-US" sz="2962" b="1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  <a:p>
            <a:pPr algn="ctr">
              <a:lnSpc>
                <a:spcPts val="3555"/>
              </a:lnSpc>
            </a:pPr>
            <a:r>
              <a:rPr lang="en-US" sz="2962" b="1" u="sng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Financial outlook:</a:t>
            </a:r>
          </a:p>
          <a:p>
            <a:pPr algn="ctr">
              <a:lnSpc>
                <a:spcPts val="3555"/>
              </a:lnSpc>
            </a:pPr>
            <a:endParaRPr lang="en-US" sz="2962" b="1" u="sng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  <a:p>
            <a:pPr algn="l">
              <a:lnSpc>
                <a:spcPts val="3555"/>
              </a:lnSpc>
            </a:pPr>
            <a:r>
              <a:rPr lang="en-US" sz="2962" b="1" spc="59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 Break-even expected within 12–18 months with steady customer growth and cost control.</a:t>
            </a:r>
          </a:p>
          <a:p>
            <a:pPr algn="l">
              <a:lnSpc>
                <a:spcPts val="3555"/>
              </a:lnSpc>
            </a:pPr>
            <a:endParaRPr lang="en-US" sz="2962" b="1" spc="59">
              <a:solidFill>
                <a:srgbClr val="000000"/>
              </a:solidFill>
              <a:latin typeface="Aristotelica Pro Bold"/>
              <a:ea typeface="Aristotelica Pro Bold"/>
              <a:cs typeface="Aristotelica Pro Bold"/>
              <a:sym typeface="Aristotelica Pro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66559" y="1114425"/>
            <a:ext cx="15821441" cy="581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24"/>
              </a:lnSpc>
            </a:pPr>
            <a:r>
              <a:rPr lang="en-US" sz="4400" b="1">
                <a:solidFill>
                  <a:srgbClr val="000000"/>
                </a:solidFill>
                <a:latin typeface="Aristotelica Pro Bold"/>
                <a:ea typeface="Aristotelica Pro Bold"/>
                <a:cs typeface="Aristotelica Pro Bold"/>
                <a:sym typeface="Aristotelica Pro Bold"/>
              </a:rPr>
              <a:t>Funding Requierement &amp; Startup Costs</a:t>
            </a:r>
          </a:p>
        </p:txBody>
      </p:sp>
      <p:sp>
        <p:nvSpPr>
          <p:cNvPr id="5" name="Freeform 5"/>
          <p:cNvSpPr/>
          <p:nvPr/>
        </p:nvSpPr>
        <p:spPr>
          <a:xfrm>
            <a:off x="16342596" y="184793"/>
            <a:ext cx="1523631" cy="1293701"/>
          </a:xfrm>
          <a:custGeom>
            <a:avLst/>
            <a:gdLst/>
            <a:ahLst/>
            <a:cxnLst/>
            <a:rect l="l" t="t" r="r" b="b"/>
            <a:pathLst>
              <a:path w="1523631" h="1293701">
                <a:moveTo>
                  <a:pt x="0" y="0"/>
                </a:moveTo>
                <a:lnTo>
                  <a:pt x="1523631" y="0"/>
                </a:lnTo>
                <a:lnTo>
                  <a:pt x="1523631" y="1293701"/>
                </a:lnTo>
                <a:lnTo>
                  <a:pt x="0" y="129370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5150" y="6409412"/>
            <a:ext cx="1627100" cy="3170157"/>
          </a:xfrm>
          <a:custGeom>
            <a:avLst/>
            <a:gdLst/>
            <a:ahLst/>
            <a:cxnLst/>
            <a:rect l="l" t="t" r="r" b="b"/>
            <a:pathLst>
              <a:path w="1627100" h="3170157">
                <a:moveTo>
                  <a:pt x="0" y="0"/>
                </a:moveTo>
                <a:lnTo>
                  <a:pt x="1627100" y="0"/>
                </a:lnTo>
                <a:lnTo>
                  <a:pt x="1627100" y="3170156"/>
                </a:lnTo>
                <a:lnTo>
                  <a:pt x="0" y="31701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5188" b="-51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40366" y="334707"/>
            <a:ext cx="1842250" cy="1564238"/>
          </a:xfrm>
          <a:custGeom>
            <a:avLst/>
            <a:gdLst/>
            <a:ahLst/>
            <a:cxnLst/>
            <a:rect l="l" t="t" r="r" b="b"/>
            <a:pathLst>
              <a:path w="1842250" h="1564238">
                <a:moveTo>
                  <a:pt x="0" y="0"/>
                </a:moveTo>
                <a:lnTo>
                  <a:pt x="1842250" y="0"/>
                </a:lnTo>
                <a:lnTo>
                  <a:pt x="1842250" y="1564238"/>
                </a:lnTo>
                <a:lnTo>
                  <a:pt x="0" y="156423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540366" y="2555658"/>
            <a:ext cx="15897169" cy="4503506"/>
          </a:xfrm>
          <a:custGeom>
            <a:avLst/>
            <a:gdLst/>
            <a:ahLst/>
            <a:cxnLst/>
            <a:rect l="l" t="t" r="r" b="b"/>
            <a:pathLst>
              <a:path w="15897169" h="4503506">
                <a:moveTo>
                  <a:pt x="0" y="0"/>
                </a:moveTo>
                <a:lnTo>
                  <a:pt x="15897169" y="0"/>
                </a:lnTo>
                <a:lnTo>
                  <a:pt x="15897169" y="4503507"/>
                </a:lnTo>
                <a:lnTo>
                  <a:pt x="0" y="450350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103463" y="2917083"/>
            <a:ext cx="9570627" cy="5906689"/>
          </a:xfrm>
          <a:custGeom>
            <a:avLst/>
            <a:gdLst/>
            <a:ahLst/>
            <a:cxnLst/>
            <a:rect l="l" t="t" r="r" b="b"/>
            <a:pathLst>
              <a:path w="9570627" h="5906689">
                <a:moveTo>
                  <a:pt x="0" y="0"/>
                </a:moveTo>
                <a:lnTo>
                  <a:pt x="9570626" y="0"/>
                </a:lnTo>
                <a:lnTo>
                  <a:pt x="9570626" y="5906689"/>
                </a:lnTo>
                <a:lnTo>
                  <a:pt x="0" y="590668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4948" b="-1494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935169" y="544257"/>
            <a:ext cx="5689848" cy="1304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99"/>
              </a:lnSpc>
            </a:pPr>
            <a:r>
              <a:rPr lang="en-US" sz="9999">
                <a:solidFill>
                  <a:srgbClr val="7D4C3D"/>
                </a:solidFill>
                <a:latin typeface="Bobby Jones"/>
                <a:ea typeface="Bobby Jones"/>
                <a:cs typeface="Bobby Jones"/>
                <a:sym typeface="Bobby Jones"/>
              </a:rPr>
              <a:t>Cash Flow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BCB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44282" y="311749"/>
            <a:ext cx="1987790" cy="1687814"/>
          </a:xfrm>
          <a:custGeom>
            <a:avLst/>
            <a:gdLst/>
            <a:ahLst/>
            <a:cxnLst/>
            <a:rect l="l" t="t" r="r" b="b"/>
            <a:pathLst>
              <a:path w="1987790" h="1687814">
                <a:moveTo>
                  <a:pt x="0" y="0"/>
                </a:moveTo>
                <a:lnTo>
                  <a:pt x="1987790" y="0"/>
                </a:lnTo>
                <a:lnTo>
                  <a:pt x="1987790" y="1687815"/>
                </a:lnTo>
                <a:lnTo>
                  <a:pt x="0" y="16878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389813" y="6767162"/>
            <a:ext cx="3237086" cy="3057248"/>
          </a:xfrm>
          <a:custGeom>
            <a:avLst/>
            <a:gdLst/>
            <a:ahLst/>
            <a:cxnLst/>
            <a:rect l="l" t="t" r="r" b="b"/>
            <a:pathLst>
              <a:path w="3237086" h="3057248">
                <a:moveTo>
                  <a:pt x="0" y="0"/>
                </a:moveTo>
                <a:lnTo>
                  <a:pt x="3237086" y="0"/>
                </a:lnTo>
                <a:lnTo>
                  <a:pt x="3237086" y="3057248"/>
                </a:lnTo>
                <a:lnTo>
                  <a:pt x="0" y="30572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333808" y="6943855"/>
            <a:ext cx="3927732" cy="3363277"/>
          </a:xfrm>
          <a:custGeom>
            <a:avLst/>
            <a:gdLst/>
            <a:ahLst/>
            <a:cxnLst/>
            <a:rect l="l" t="t" r="r" b="b"/>
            <a:pathLst>
              <a:path w="3927732" h="3363277">
                <a:moveTo>
                  <a:pt x="0" y="0"/>
                </a:moveTo>
                <a:lnTo>
                  <a:pt x="3927732" y="0"/>
                </a:lnTo>
                <a:lnTo>
                  <a:pt x="3927732" y="3363277"/>
                </a:lnTo>
                <a:lnTo>
                  <a:pt x="0" y="336327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28683" b="-286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6935718" y="6767162"/>
            <a:ext cx="4779916" cy="3475985"/>
          </a:xfrm>
          <a:custGeom>
            <a:avLst/>
            <a:gdLst/>
            <a:ahLst/>
            <a:cxnLst/>
            <a:rect l="l" t="t" r="r" b="b"/>
            <a:pathLst>
              <a:path w="4779916" h="3475985">
                <a:moveTo>
                  <a:pt x="0" y="0"/>
                </a:moveTo>
                <a:lnTo>
                  <a:pt x="4779916" y="0"/>
                </a:lnTo>
                <a:lnTo>
                  <a:pt x="4779916" y="3475985"/>
                </a:lnTo>
                <a:lnTo>
                  <a:pt x="0" y="347598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451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455951" y="4318769"/>
            <a:ext cx="16379748" cy="12953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99"/>
              </a:lnSpc>
            </a:pPr>
            <a:r>
              <a:rPr lang="en-US" sz="9999">
                <a:solidFill>
                  <a:srgbClr val="000000"/>
                </a:solidFill>
                <a:latin typeface="Aristotelica Pro"/>
                <a:ea typeface="Aristotelica Pro"/>
                <a:cs typeface="Aristotelica Pro"/>
                <a:sym typeface="Aristotelica Pro"/>
              </a:rPr>
              <a:t>THANK YOU FOR YOUR TIME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717</Words>
  <Application>Microsoft Office PowerPoint</Application>
  <PresentationFormat>Custom</PresentationFormat>
  <Paragraphs>112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Ballpoint</vt:lpstr>
      <vt:lpstr>Montserrat Ultra-Bold</vt:lpstr>
      <vt:lpstr>Arial</vt:lpstr>
      <vt:lpstr>Montserrat Bold Italics</vt:lpstr>
      <vt:lpstr>Montserrat Ultra-Bold Italics</vt:lpstr>
      <vt:lpstr>Montserrat Bold</vt:lpstr>
      <vt:lpstr>Bobby Jones</vt:lpstr>
      <vt:lpstr>Aristotelica Pro Bold</vt:lpstr>
      <vt:lpstr>Aristotelica Pro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Illustrative Coffee Information Presentation</dc:title>
  <dc:creator>fabienne cossa</dc:creator>
  <cp:lastModifiedBy>fabienne cossa</cp:lastModifiedBy>
  <cp:revision>2</cp:revision>
  <dcterms:created xsi:type="dcterms:W3CDTF">2006-08-16T00:00:00Z</dcterms:created>
  <dcterms:modified xsi:type="dcterms:W3CDTF">2026-03-14T09:58:49Z</dcterms:modified>
  <dc:identifier>DAHB8dohdxU</dc:identifier>
</cp:coreProperties>
</file>