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theme/theme1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  <p:sldMasterId id="2147483756" r:id="rId9"/>
    <p:sldMasterId id="2147483768" r:id="rId10"/>
    <p:sldMasterId id="2147483780" r:id="rId11"/>
    <p:sldMasterId id="2147483792" r:id="rId12"/>
    <p:sldMasterId id="2147483804" r:id="rId13"/>
    <p:sldMasterId id="2147483816" r:id="rId14"/>
  </p:sldMasterIdLst>
  <p:notesMasterIdLst>
    <p:notesMasterId r:id="rId33"/>
  </p:notesMasterIdLst>
  <p:sldIdLst>
    <p:sldId id="272" r:id="rId15"/>
    <p:sldId id="257" r:id="rId16"/>
    <p:sldId id="258" r:id="rId17"/>
    <p:sldId id="259" r:id="rId18"/>
    <p:sldId id="260" r:id="rId19"/>
    <p:sldId id="261" r:id="rId20"/>
    <p:sldId id="275" r:id="rId21"/>
    <p:sldId id="262" r:id="rId22"/>
    <p:sldId id="263" r:id="rId23"/>
    <p:sldId id="268" r:id="rId24"/>
    <p:sldId id="264" r:id="rId25"/>
    <p:sldId id="267" r:id="rId26"/>
    <p:sldId id="265" r:id="rId27"/>
    <p:sldId id="269" r:id="rId28"/>
    <p:sldId id="270" r:id="rId29"/>
    <p:sldId id="271" r:id="rId30"/>
    <p:sldId id="274" r:id="rId31"/>
    <p:sldId id="273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7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2.xml"/><Relationship Id="rId20" Type="http://schemas.openxmlformats.org/officeDocument/2006/relationships/slide" Target="slides/slide6.xml"/><Relationship Id="rId29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0.xml"/><Relationship Id="rId32" Type="http://schemas.openxmlformats.org/officeDocument/2006/relationships/slide" Target="slides/slide18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5.xml"/><Relationship Id="rId31" Type="http://schemas.openxmlformats.org/officeDocument/2006/relationships/slide" Target="slides/slide17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slide" Target="slides/slide16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D1A5EC-6D58-49FF-8B8C-65621ED60CAA}" type="datetimeFigureOut">
              <a:rPr lang="en-GB" smtClean="0"/>
              <a:t>29/11/2018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863E32-299B-4083-834B-D19B77394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336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863E32-299B-4083-834B-D19B7739455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3710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Karl Krall (far right) researching telepathy between man and dog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8DC52-9215-47BA-AF49-ECE73D2AA23A}" type="slidenum">
              <a:rPr lang="en-GB" smtClean="0">
                <a:solidFill>
                  <a:prstClr val="black"/>
                </a:solidFill>
              </a:rPr>
              <a:pPr/>
              <a:t>2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1481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http://www.bing.com/images/search?view=detailV2&amp;ccid=WbAYTwZU&amp;id=15527764167D6088798817E3C10D1D8B428CD0C1&amp;q=looking+up+milgram&amp;simid=608017441762316113&amp;selectedIndex=1&amp;ajaxhist=0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863E32-299B-4083-834B-D19B7739455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9749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Social Control:</a:t>
            </a:r>
            <a:r>
              <a:rPr lang="en-GB" baseline="0" dirty="0"/>
              <a:t> consider Turing and issues raised in Huxley’s Brave New World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8DC52-9215-47BA-AF49-ECE73D2AA23A}" type="slidenum">
              <a:rPr lang="en-GB" smtClean="0">
                <a:solidFill>
                  <a:prstClr val="black"/>
                </a:solidFill>
              </a:rPr>
              <a:pPr/>
              <a:t>8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4321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Descartes (1662) considered the mechanistic view of human nature (De homine figuris),</a:t>
            </a:r>
            <a:r>
              <a:rPr lang="en-GB" baseline="0" dirty="0"/>
              <a:t> initially supressing his work due to fear of it being considered heretical fear</a:t>
            </a:r>
            <a:r>
              <a:rPr lang="en-GB" dirty="0"/>
              <a:t>http://www.historyofinformation.com/expanded.php?id=2282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8DC52-9215-47BA-AF49-ECE73D2AA23A}" type="slidenum">
              <a:rPr lang="en-GB" smtClean="0">
                <a:solidFill>
                  <a:prstClr val="black"/>
                </a:solidFill>
              </a:rPr>
              <a:pPr/>
              <a:t>9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3413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8DC52-9215-47BA-AF49-ECE73D2AA23A}" type="slidenum">
              <a:rPr lang="en-GB" smtClean="0">
                <a:solidFill>
                  <a:prstClr val="black"/>
                </a:solidFill>
              </a:rPr>
              <a:pPr/>
              <a:t>10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0660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Skinnerian view took an individual perspective, Bandura</a:t>
            </a:r>
            <a:r>
              <a:rPr lang="en-GB" baseline="0" dirty="0"/>
              <a:t> acknowledged the importance of the social situation (very relevant to social influence and this module)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8DC52-9215-47BA-AF49-ECE73D2AA23A}" type="slidenum">
              <a:rPr lang="en-GB" smtClean="0">
                <a:solidFill>
                  <a:prstClr val="black"/>
                </a:solidFill>
              </a:rPr>
              <a:pPr/>
              <a:t>12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1006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Popper, K. R. 1952. </a:t>
            </a:r>
            <a:r>
              <a:rPr lang="en-GB" i="1" dirty="0"/>
              <a:t>The Logic of Scientific Discovery</a:t>
            </a:r>
            <a:r>
              <a:rPr lang="en-GB" dirty="0"/>
              <a:t>. London:</a:t>
            </a:r>
            <a:r>
              <a:rPr lang="en-GB" baseline="0" dirty="0"/>
              <a:t> </a:t>
            </a:r>
            <a:r>
              <a:rPr lang="en-GB" dirty="0"/>
              <a:t>Hutchinson.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8DC52-9215-47BA-AF49-ECE73D2AA23A}" type="slidenum">
              <a:rPr lang="en-GB" smtClean="0">
                <a:solidFill>
                  <a:prstClr val="black"/>
                </a:solidFill>
              </a:rPr>
              <a:pPr/>
              <a:t>14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6011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8DC52-9215-47BA-AF49-ECE73D2AA23A}" type="slidenum">
              <a:rPr lang="en-GB" smtClean="0">
                <a:solidFill>
                  <a:prstClr val="black"/>
                </a:solidFill>
              </a:rPr>
              <a:pPr/>
              <a:t>15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8767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250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83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373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849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023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063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064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47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177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551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0139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8007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3575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4788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04863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2315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3486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4076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0776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7788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874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52068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6672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3400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0295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823904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3734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84757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01839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39532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40542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1567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96857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74261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51322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06584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37651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271108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088669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48468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108504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78275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77011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41573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09824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06843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12527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86553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66293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1321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17373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65558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14246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12651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13147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903821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4595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8852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39860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759314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06162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15285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31540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07044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9403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03733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4661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566063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48709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87925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06214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16071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382947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92491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74839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10790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857504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8486483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82454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08977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67871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6271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017777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09491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72670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192039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330695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78049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858774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17289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949909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42790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188223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367531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6626502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762487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199134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913823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39579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029877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201786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606838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5203698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136700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331918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422057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726496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133258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569167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12965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055319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38058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120718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569790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298438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395428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221485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5841633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746092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349358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360228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760727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470482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645261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615894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333664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732708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40176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616087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202871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961922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835830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068777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96444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5566753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756989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086119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931488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984086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7246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060411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387525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196650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621308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043605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613033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183227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485042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804351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600355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8228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813684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021346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371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340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429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205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871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862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075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171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013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229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663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278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029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364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29/11/2018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752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9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7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5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5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404664"/>
            <a:ext cx="87129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>
                <a:solidFill>
                  <a:schemeClr val="accent1">
                    <a:lumMod val="75000"/>
                  </a:schemeClr>
                </a:solidFill>
              </a:rPr>
              <a:t>To love, honour and obey? </a:t>
            </a:r>
          </a:p>
          <a:p>
            <a:r>
              <a:rPr lang="en-GB" sz="4800" dirty="0">
                <a:solidFill>
                  <a:schemeClr val="accent1">
                    <a:lumMod val="75000"/>
                  </a:schemeClr>
                </a:solidFill>
              </a:rPr>
              <a:t>An introduction to behaviour studies </a:t>
            </a:r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(HPAN4014)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5661248"/>
            <a:ext cx="34824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Andy Coard UWTSD</a:t>
            </a:r>
          </a:p>
        </p:txBody>
      </p:sp>
    </p:spTree>
    <p:extLst>
      <p:ext uri="{BB962C8B-B14F-4D97-AF65-F5344CB8AC3E}">
        <p14:creationId xmlns:p14="http://schemas.microsoft.com/office/powerpoint/2010/main" val="1460854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Experimental Methods &amp; Behavioural Research</a:t>
            </a:r>
          </a:p>
        </p:txBody>
      </p:sp>
      <p:pic>
        <p:nvPicPr>
          <p:cNvPr id="1026" name="Picture 2" descr="http://www.weirdexperiments.com/Experiment_1_farb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315" b="22835"/>
          <a:stretch/>
        </p:blipFill>
        <p:spPr bwMode="auto">
          <a:xfrm>
            <a:off x="971600" y="1772816"/>
            <a:ext cx="7403962" cy="452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82390" y="6069796"/>
            <a:ext cx="298671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>
                <a:solidFill>
                  <a:prstClr val="white"/>
                </a:solidFill>
              </a:rPr>
              <a:t>http://www.weirdexperiments.com/Experiment_1_farb.jpg</a:t>
            </a:r>
          </a:p>
        </p:txBody>
      </p:sp>
    </p:spTree>
    <p:extLst>
      <p:ext uri="{BB962C8B-B14F-4D97-AF65-F5344CB8AC3E}">
        <p14:creationId xmlns:p14="http://schemas.microsoft.com/office/powerpoint/2010/main" val="127272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5435" y="10826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Do we need scientific psychology?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r>
              <a:rPr lang="en-GB" dirty="0"/>
              <a:t>It can be argued that we’re all psychologists with insightful knowledge of human behaviour developed through ‘real world’ experience </a:t>
            </a:r>
          </a:p>
          <a:p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1475656" y="965169"/>
            <a:ext cx="63739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(Scientific Psychology vs. Folk Psychology)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3" y="1741546"/>
            <a:ext cx="3250974" cy="4063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1179050" y="5431955"/>
            <a:ext cx="29523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https://encrypted-tbn2.gstatic.com/images?q=tbn:ANd9GcQa-ue0QzmZ0eFQ0r8jPMGYPTYJVBP7KPN1F06RPRYw3tL_TWIL</a:t>
            </a:r>
          </a:p>
        </p:txBody>
      </p:sp>
    </p:spTree>
    <p:extLst>
      <p:ext uri="{BB962C8B-B14F-4D97-AF65-F5344CB8AC3E}">
        <p14:creationId xmlns:p14="http://schemas.microsoft.com/office/powerpoint/2010/main" val="415455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Scientific &amp; Folk Psychology</a:t>
            </a:r>
            <a:br>
              <a:rPr lang="en-GB" dirty="0"/>
            </a:br>
            <a:r>
              <a:rPr lang="en-GB" dirty="0"/>
              <a:t>(Pros and Cons)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  <a:r>
              <a:rPr lang="en-GB" dirty="0">
                <a:solidFill>
                  <a:schemeClr val="accent1"/>
                </a:solidFill>
              </a:rPr>
              <a:t>Scientific Psychology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Takes place in controlled conditions, often in a laboratory, may lead to distortions of behaviour</a:t>
            </a:r>
          </a:p>
          <a:p>
            <a:endParaRPr lang="en-GB" dirty="0"/>
          </a:p>
          <a:p>
            <a:r>
              <a:rPr lang="en-GB" dirty="0"/>
              <a:t>Uses empirical methods to promote  the gradual accumulation of knowledge</a:t>
            </a:r>
          </a:p>
          <a:p>
            <a:endParaRPr lang="en-GB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>
          <a:xfrm>
            <a:off x="4790628" y="1956991"/>
            <a:ext cx="4041775" cy="639762"/>
          </a:xfrm>
        </p:spPr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Folk/Informal Psychology</a:t>
            </a:r>
          </a:p>
          <a:p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r>
              <a:rPr lang="en-GB" dirty="0"/>
              <a:t>Takes place in real world settings, providing natural examples of behaviour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Can lead to contradictory findings, preventing a progression of accumulated knowledge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05585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7647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Why choose the Scientific Method for the study of human behaviour?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32" y="2179704"/>
            <a:ext cx="6579096" cy="422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1075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Creating a Scientific Study of Human Behaviour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67544" y="1844824"/>
            <a:ext cx="8136904" cy="4525963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Allport (1947) argued that the study of behaviour can satisfy the criteria of a science since it provides </a:t>
            </a:r>
            <a:r>
              <a:rPr lang="en-GB" b="1" dirty="0"/>
              <a:t>“understanding, prediction and control above the levels achieved by unaided common sense”</a:t>
            </a:r>
          </a:p>
          <a:p>
            <a:endParaRPr lang="en-GB" dirty="0"/>
          </a:p>
          <a:p>
            <a:r>
              <a:rPr lang="en-GB" dirty="0"/>
              <a:t>Although we cannot predict the behaviour of every individual, all of the time, research provides the ability to predict the likely outcomes of people’s behaviour in general</a:t>
            </a:r>
          </a:p>
        </p:txBody>
      </p:sp>
    </p:spTree>
    <p:extLst>
      <p:ext uri="{BB962C8B-B14F-4D97-AF65-F5344CB8AC3E}">
        <p14:creationId xmlns:p14="http://schemas.microsoft.com/office/powerpoint/2010/main" val="35282178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8CBDD6A-89B3-4EC0-AE7E-E1A49E6F9EA8}"/>
              </a:ext>
            </a:extLst>
          </p:cNvPr>
          <p:cNvSpPr txBox="1"/>
          <p:nvPr/>
        </p:nvSpPr>
        <p:spPr>
          <a:xfrm>
            <a:off x="395536" y="476672"/>
            <a:ext cx="7992888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Some Issues to Consider when Applying the Scientific Approach to Human Behaviour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sz="2800" dirty="0"/>
              <a:t>Social Control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/>
              <a:t>Ratomorphism &amp; Generalising from Animal Studies 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/>
              <a:t>Mechanistic/Reductionist View of Behaviour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/>
              <a:t>Cross Cultural Differences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/>
              <a:t>Freewill vs. Determinism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/>
              <a:t>Paradigm Shifts in Thinking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84246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Science of Behaviour</a:t>
            </a:r>
            <a:br>
              <a:rPr lang="en-GB" dirty="0"/>
            </a:br>
            <a:r>
              <a:rPr lang="en-GB" sz="3600" dirty="0"/>
              <a:t>(Issues to be aware of) 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Social Control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Ratomorphism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860" y="2636912"/>
            <a:ext cx="1574068" cy="2432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341015" y="5166621"/>
            <a:ext cx="16719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" dirty="0">
                <a:solidFill>
                  <a:prstClr val="black"/>
                </a:solidFill>
              </a:rPr>
              <a:t>http://www.hackettpublishing.com/media/catalog/product/cache/1/image/308x/9df78eab33525d08d6e5fb8d27136e95/s/k/skinner_waldentwo_165x260_1.png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89" y="2636912"/>
            <a:ext cx="16764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423736" y="5166621"/>
            <a:ext cx="15841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" dirty="0">
                <a:solidFill>
                  <a:prstClr val="black"/>
                </a:solidFill>
              </a:rPr>
              <a:t>https://encrypted-tbn2.gstatic.com/images?q=tbn:ANd9GcTZ2ox1snNP3uQOlK4737E2sJyCgG69vn6jKG9WeADloBD_yDfK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636912"/>
            <a:ext cx="36576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5076056" y="4842313"/>
            <a:ext cx="201850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>
                <a:solidFill>
                  <a:prstClr val="white"/>
                </a:solidFill>
              </a:rPr>
              <a:t>http://oslovet.norecopa.no/bilder/xl/32.jpg</a:t>
            </a:r>
          </a:p>
        </p:txBody>
      </p:sp>
    </p:spTree>
    <p:extLst>
      <p:ext uri="{BB962C8B-B14F-4D97-AF65-F5344CB8AC3E}">
        <p14:creationId xmlns:p14="http://schemas.microsoft.com/office/powerpoint/2010/main" val="1138723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accent1"/>
                </a:solidFill>
              </a:rPr>
              <a:t>Mechanistic View of Behaviour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half" idx="4294967295"/>
          </p:nvPr>
        </p:nvSpPr>
        <p:spPr>
          <a:xfrm>
            <a:off x="4644008" y="2071942"/>
            <a:ext cx="4038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Can the scientific  method of physical science (with its mechanistic and reductionist approach) capture the essence of human experience?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144" y="1659254"/>
            <a:ext cx="2167904" cy="4567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07952" y="6259351"/>
            <a:ext cx="25922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prstClr val="black"/>
                </a:solidFill>
              </a:rPr>
              <a:t>http://4.bp.blogspot.com/_lDqTalWaT7s/TOwhwd6hBxI/AAAAAAAAAEw/H_YA1JVsKkA/s1600/humanmachine.jpg</a:t>
            </a:r>
          </a:p>
        </p:txBody>
      </p:sp>
    </p:spTree>
    <p:extLst>
      <p:ext uri="{BB962C8B-B14F-4D97-AF65-F5344CB8AC3E}">
        <p14:creationId xmlns:p14="http://schemas.microsoft.com/office/powerpoint/2010/main" val="13995474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accent1"/>
                </a:solidFill>
              </a:rPr>
              <a:t>Many behavioural research findings do not generalise well to other cultures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0" y="2058067"/>
            <a:ext cx="495300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082763" y="6550605"/>
            <a:ext cx="417934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>
                <a:solidFill>
                  <a:prstClr val="black"/>
                </a:solidFill>
              </a:rPr>
              <a:t>https://s-media-cache-ak0.pinimg.com/736x/dc/cf/ab/dccfab2574a16370fa169e7ffc0e0cb2.jpg</a:t>
            </a:r>
          </a:p>
        </p:txBody>
      </p:sp>
    </p:spTree>
    <p:extLst>
      <p:ext uri="{BB962C8B-B14F-4D97-AF65-F5344CB8AC3E}">
        <p14:creationId xmlns:p14="http://schemas.microsoft.com/office/powerpoint/2010/main" val="14932512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29208" y="140748"/>
            <a:ext cx="8229600" cy="1143000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accent1"/>
                </a:solidFill>
              </a:rPr>
              <a:t>Freewill vs. Determinism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4175" y="1268760"/>
            <a:ext cx="6696868" cy="5190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644008" y="5970766"/>
            <a:ext cx="30963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prstClr val="white"/>
                </a:solidFill>
              </a:rPr>
              <a:t>https://gradesaver.s3.amazonaws.com/uploads/section/7447ee35-80b9-4317-a138-faba65bca004/image/1433492047.jpeg</a:t>
            </a:r>
          </a:p>
        </p:txBody>
      </p:sp>
    </p:spTree>
    <p:extLst>
      <p:ext uri="{BB962C8B-B14F-4D97-AF65-F5344CB8AC3E}">
        <p14:creationId xmlns:p14="http://schemas.microsoft.com/office/powerpoint/2010/main" val="22947180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45023" y="260648"/>
            <a:ext cx="8686800" cy="1143000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1"/>
                </a:solidFill>
              </a:rPr>
              <a:t>Research perspectives often progress through </a:t>
            </a:r>
            <a:r>
              <a:rPr lang="en-GB" sz="3200" b="1" dirty="0">
                <a:solidFill>
                  <a:schemeClr val="accent1"/>
                </a:solidFill>
              </a:rPr>
              <a:t>paradigm shifts </a:t>
            </a:r>
            <a:r>
              <a:rPr lang="en-GB" sz="3200" dirty="0">
                <a:solidFill>
                  <a:schemeClr val="accent1"/>
                </a:solidFill>
              </a:rPr>
              <a:t>which influence viewpoints, methodology and future direction of research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04" y="1871762"/>
            <a:ext cx="8451239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56570" y="5400154"/>
            <a:ext cx="382829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>
                <a:solidFill>
                  <a:prstClr val="black"/>
                </a:solidFill>
              </a:rPr>
              <a:t>https://sallyky.files.wordpress.com/2014/03/146a33dcc885b9d2f1b5a40d1f80cd43.jpg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979712" y="6011996"/>
            <a:ext cx="58863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prstClr val="black"/>
                </a:solidFill>
              </a:rPr>
              <a:t>(This has both advantages and disadvantages)</a:t>
            </a:r>
          </a:p>
        </p:txBody>
      </p:sp>
    </p:spTree>
    <p:extLst>
      <p:ext uri="{BB962C8B-B14F-4D97-AF65-F5344CB8AC3E}">
        <p14:creationId xmlns:p14="http://schemas.microsoft.com/office/powerpoint/2010/main" val="25790270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Kuhn (1962)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4294967295"/>
          </p:nvPr>
        </p:nvSpPr>
        <p:spPr>
          <a:xfrm>
            <a:off x="611560" y="1852712"/>
            <a:ext cx="4038600" cy="4525963"/>
          </a:xfrm>
        </p:spPr>
        <p:txBody>
          <a:bodyPr>
            <a:normAutofit/>
          </a:bodyPr>
          <a:lstStyle/>
          <a:p>
            <a:r>
              <a:rPr lang="en-GB" sz="2800" dirty="0"/>
              <a:t>Kuhn believes science does not progress in orderly logical steps -  instead it progresses in </a:t>
            </a:r>
            <a:r>
              <a:rPr lang="en-GB" sz="2800" b="1" dirty="0"/>
              <a:t>paradigm shifts</a:t>
            </a:r>
            <a:r>
              <a:rPr lang="en-GB" sz="2800" dirty="0"/>
              <a:t> based, in part, on scientific promise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719" y="1484784"/>
            <a:ext cx="3207990" cy="4841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63837" y="6393078"/>
            <a:ext cx="32278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" dirty="0">
                <a:solidFill>
                  <a:prstClr val="black"/>
                </a:solidFill>
              </a:rPr>
              <a:t>https://upload.wikimedia.org/wikipedia/en/thumb/d/d8/Structure-of-scientific-revolutions-1st-ed-pb.png/220px-Structure-of-scientific-revolutions-1st-ed-pb.png</a:t>
            </a:r>
          </a:p>
        </p:txBody>
      </p:sp>
    </p:spTree>
    <p:extLst>
      <p:ext uri="{BB962C8B-B14F-4D97-AF65-F5344CB8AC3E}">
        <p14:creationId xmlns:p14="http://schemas.microsoft.com/office/powerpoint/2010/main" val="8108442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98996" y="10889"/>
            <a:ext cx="8229600" cy="1143000"/>
          </a:xfrm>
        </p:spPr>
        <p:txBody>
          <a:bodyPr/>
          <a:lstStyle/>
          <a:p>
            <a:r>
              <a:rPr lang="en-GB" dirty="0"/>
              <a:t>Establishing a Theory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4294967295"/>
          </p:nvPr>
        </p:nvSpPr>
        <p:spPr>
          <a:xfrm>
            <a:off x="398996" y="1340768"/>
            <a:ext cx="4040188" cy="63976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/>
              <a:t>A good theory allows many testable hypotheses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4837112" y="1340768"/>
            <a:ext cx="4041775" cy="639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 b="1" dirty="0"/>
              <a:t>The Asymmetry of Truth </a:t>
            </a: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99992" y="1988840"/>
            <a:ext cx="4041775" cy="2706688"/>
          </a:xfrm>
        </p:spPr>
      </p:pic>
      <p:sp>
        <p:nvSpPr>
          <p:cNvPr id="22" name="TextBox 21"/>
          <p:cNvSpPr txBox="1"/>
          <p:nvPr/>
        </p:nvSpPr>
        <p:spPr>
          <a:xfrm>
            <a:off x="398996" y="2420888"/>
            <a:ext cx="352839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prstClr val="black"/>
                </a:solidFill>
              </a:rPr>
              <a:t>A good theory will be </a:t>
            </a:r>
            <a:r>
              <a:rPr lang="en-GB" sz="2200" b="1" dirty="0">
                <a:solidFill>
                  <a:prstClr val="black"/>
                </a:solidFill>
              </a:rPr>
              <a:t>falsifiable</a:t>
            </a:r>
            <a:r>
              <a:rPr lang="en-GB" sz="2200" dirty="0">
                <a:solidFill>
                  <a:prstClr val="black"/>
                </a:solidFill>
              </a:rPr>
              <a:t>, allowing many testable hypotheses</a:t>
            </a:r>
          </a:p>
          <a:p>
            <a:endParaRPr lang="en-GB" sz="2200" dirty="0">
              <a:solidFill>
                <a:prstClr val="black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prstClr val="black"/>
                </a:solidFill>
              </a:rPr>
              <a:t>It will be internally consistent and supported by data allowing for both prediction and explanations of relevant data 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572001" y="4862195"/>
            <a:ext cx="4571999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prstClr val="black"/>
                </a:solidFill>
              </a:rPr>
              <a:t>“In so far as a scientific statement speaks about reality, it must be falsifiable: and in so far as it is not falsifiable, it does not speak about reality.”                </a:t>
            </a:r>
            <a:r>
              <a:rPr lang="en-GB" dirty="0">
                <a:solidFill>
                  <a:prstClr val="black"/>
                </a:solidFill>
              </a:rPr>
              <a:t>(Popper 1952: 314)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59" y="1340768"/>
            <a:ext cx="404487" cy="328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81407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 idx="4294967295"/>
          </p:nvPr>
        </p:nvSpPr>
        <p:spPr>
          <a:xfrm>
            <a:off x="649796" y="33265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dirty="0"/>
              <a:t>How the Scientific Method Works</a:t>
            </a:r>
            <a:br>
              <a:rPr lang="en-GB" dirty="0"/>
            </a:br>
            <a:r>
              <a:rPr lang="en-GB" sz="2800" dirty="0"/>
              <a:t>(The underlying rationale)</a:t>
            </a:r>
            <a:r>
              <a:rPr lang="en-GB" dirty="0"/>
              <a:t>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916832"/>
            <a:ext cx="6984776" cy="4528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919923" y="6086221"/>
            <a:ext cx="30668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>
                <a:solidFill>
                  <a:prstClr val="white"/>
                </a:solidFill>
              </a:rPr>
              <a:t>http://dimanagul.files.wordpress.com/2012/10/movfrankenstein.jpg</a:t>
            </a:r>
          </a:p>
        </p:txBody>
      </p:sp>
    </p:spTree>
    <p:extLst>
      <p:ext uri="{BB962C8B-B14F-4D97-AF65-F5344CB8AC3E}">
        <p14:creationId xmlns:p14="http://schemas.microsoft.com/office/powerpoint/2010/main" val="23320208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Requirements of a Good Experiment 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  Needs to be </a:t>
            </a:r>
            <a:r>
              <a:rPr lang="en-GB" b="1" dirty="0"/>
              <a:t>replicable </a:t>
            </a:r>
            <a:r>
              <a:rPr lang="en-GB" dirty="0"/>
              <a:t>(and so falsifiable)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   Needs to have </a:t>
            </a:r>
            <a:r>
              <a:rPr lang="en-GB" b="1" dirty="0"/>
              <a:t>validity</a:t>
            </a:r>
          </a:p>
          <a:p>
            <a:endParaRPr lang="en-GB" dirty="0"/>
          </a:p>
          <a:p>
            <a:r>
              <a:rPr lang="en-GB" dirty="0"/>
              <a:t>   Ability to </a:t>
            </a:r>
            <a:r>
              <a:rPr lang="en-GB" b="1" dirty="0"/>
              <a:t>generalise</a:t>
            </a:r>
            <a:r>
              <a:rPr lang="en-GB" dirty="0"/>
              <a:t> the findings</a:t>
            </a:r>
          </a:p>
          <a:p>
            <a:pPr marL="0" indent="0">
              <a:buNone/>
            </a:pPr>
            <a:r>
              <a:rPr lang="en-GB" dirty="0"/>
              <a:t>      (sampling technique will be important)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37" t="19426" r="18657" b="18167"/>
          <a:stretch/>
        </p:blipFill>
        <p:spPr bwMode="auto">
          <a:xfrm>
            <a:off x="395536" y="1700808"/>
            <a:ext cx="503019" cy="49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946" y="2852936"/>
            <a:ext cx="500063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96" y="4005064"/>
            <a:ext cx="506413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898555" y="6165304"/>
            <a:ext cx="69138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prstClr val="black"/>
                </a:solidFill>
              </a:rPr>
              <a:t>(What is the difference between reliability &amp; validity?)</a:t>
            </a:r>
          </a:p>
        </p:txBody>
      </p:sp>
    </p:spTree>
    <p:extLst>
      <p:ext uri="{BB962C8B-B14F-4D97-AF65-F5344CB8AC3E}">
        <p14:creationId xmlns:p14="http://schemas.microsoft.com/office/powerpoint/2010/main" val="14244649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21196" y="0"/>
            <a:ext cx="8229600" cy="1143000"/>
          </a:xfrm>
        </p:spPr>
        <p:txBody>
          <a:bodyPr/>
          <a:lstStyle/>
          <a:p>
            <a:r>
              <a:rPr lang="en-GB" dirty="0"/>
              <a:t>Summary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0384" y="1124744"/>
            <a:ext cx="80032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We cannot predict the behaviour of every individual, all of the time, but the </a:t>
            </a:r>
            <a:r>
              <a:rPr lang="en-GB" sz="2800" b="1" dirty="0"/>
              <a:t>Scientific Method </a:t>
            </a:r>
            <a:r>
              <a:rPr lang="en-GB" sz="2800" dirty="0"/>
              <a:t>provides an ability to predict likely outcomes of people’s behaviour in general.  However, this also raises important issues: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1560" y="3645025"/>
            <a:ext cx="7848872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Issues of Social Control;  Ethical implications re direction and implementation of research (Who decides what is and what is not acceptable?)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Mechanistic/Reductionist views of human behaviour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Freewill versus Determinism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11699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708" y="692696"/>
            <a:ext cx="5544616" cy="5544616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788708" y="6052646"/>
            <a:ext cx="4572000" cy="18466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600" dirty="0"/>
              <a:t>http://www.buckleygrayyeoman.com/publications/to-be-continued/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C64C5EA-A30D-4A66-AE4F-49C6766F3DE6}"/>
              </a:ext>
            </a:extLst>
          </p:cNvPr>
          <p:cNvSpPr txBox="1"/>
          <p:nvPr/>
        </p:nvSpPr>
        <p:spPr>
          <a:xfrm>
            <a:off x="2280658" y="1313247"/>
            <a:ext cx="47909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/>
              <a:t>(Part Two Coming Soon)</a:t>
            </a:r>
          </a:p>
        </p:txBody>
      </p:sp>
    </p:spTree>
    <p:extLst>
      <p:ext uri="{BB962C8B-B14F-4D97-AF65-F5344CB8AC3E}">
        <p14:creationId xmlns:p14="http://schemas.microsoft.com/office/powerpoint/2010/main" val="680224703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6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7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8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9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10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1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2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3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4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698</Words>
  <Application>Microsoft Office PowerPoint</Application>
  <PresentationFormat>On-screen Show (4:3)</PresentationFormat>
  <Paragraphs>102</Paragraphs>
  <Slides>18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14</vt:i4>
      </vt:variant>
      <vt:variant>
        <vt:lpstr>Slide Titles</vt:lpstr>
      </vt:variant>
      <vt:variant>
        <vt:i4>18</vt:i4>
      </vt:variant>
    </vt:vector>
  </HeadingPairs>
  <TitlesOfParts>
    <vt:vector size="32" baseType="lpstr"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9_Office Theme</vt:lpstr>
      <vt:lpstr>10_Office Theme</vt:lpstr>
      <vt:lpstr>11_Office Theme</vt:lpstr>
      <vt:lpstr>12_Office Theme</vt:lpstr>
      <vt:lpstr>13_Office Theme</vt:lpstr>
      <vt:lpstr>14_Office Theme</vt:lpstr>
      <vt:lpstr>PowerPoint Presentation</vt:lpstr>
      <vt:lpstr>Experimental Methods &amp; Behavioural Research</vt:lpstr>
      <vt:lpstr>Do we need scientific psychology?</vt:lpstr>
      <vt:lpstr>Scientific &amp; Folk Psychology (Pros and Cons)</vt:lpstr>
      <vt:lpstr>Why choose the Scientific Method for the study of human behaviour?</vt:lpstr>
      <vt:lpstr>Creating a Scientific Study of Human Behaviour</vt:lpstr>
      <vt:lpstr>PowerPoint Presentation</vt:lpstr>
      <vt:lpstr>The Science of Behaviour (Issues to be aware of) </vt:lpstr>
      <vt:lpstr>Mechanistic View of Behaviour</vt:lpstr>
      <vt:lpstr>Many behavioural research findings do not generalise well to other cultures</vt:lpstr>
      <vt:lpstr>Freewill vs. Determinism</vt:lpstr>
      <vt:lpstr>Research perspectives often progress through paradigm shifts which influence viewpoints, methodology and future direction of research</vt:lpstr>
      <vt:lpstr>Kuhn (1962)</vt:lpstr>
      <vt:lpstr>Establishing a Theory</vt:lpstr>
      <vt:lpstr>How the Scientific Method Works (The underlying rationale) </vt:lpstr>
      <vt:lpstr>Requirements of a Good Experiment </vt:lpstr>
      <vt:lpstr>Summary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Short version</dc:title>
  <dc:creator>Administrator</dc:creator>
  <cp:lastModifiedBy>Andy Coard</cp:lastModifiedBy>
  <cp:revision>34</cp:revision>
  <dcterms:created xsi:type="dcterms:W3CDTF">2016-02-11T09:35:54Z</dcterms:created>
  <dcterms:modified xsi:type="dcterms:W3CDTF">2018-11-29T13:20:03Z</dcterms:modified>
</cp:coreProperties>
</file>