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6" r:id="rId1"/>
  </p:sldMasterIdLst>
  <p:notesMasterIdLst>
    <p:notesMasterId r:id="rId38"/>
  </p:notesMasterIdLst>
  <p:sldIdLst>
    <p:sldId id="257" r:id="rId2"/>
    <p:sldId id="304" r:id="rId3"/>
    <p:sldId id="345" r:id="rId4"/>
    <p:sldId id="309" r:id="rId5"/>
    <p:sldId id="310" r:id="rId6"/>
    <p:sldId id="311" r:id="rId7"/>
    <p:sldId id="344" r:id="rId8"/>
    <p:sldId id="312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5" r:id="rId20"/>
    <p:sldId id="327" r:id="rId21"/>
    <p:sldId id="328" r:id="rId22"/>
    <p:sldId id="329" r:id="rId23"/>
    <p:sldId id="330" r:id="rId24"/>
    <p:sldId id="331" r:id="rId25"/>
    <p:sldId id="332" r:id="rId26"/>
    <p:sldId id="333" r:id="rId27"/>
    <p:sldId id="335" r:id="rId28"/>
    <p:sldId id="336" r:id="rId29"/>
    <p:sldId id="337" r:id="rId30"/>
    <p:sldId id="338" r:id="rId31"/>
    <p:sldId id="339" r:id="rId32"/>
    <p:sldId id="340" r:id="rId33"/>
    <p:sldId id="341" r:id="rId34"/>
    <p:sldId id="342" r:id="rId35"/>
    <p:sldId id="343" r:id="rId36"/>
    <p:sldId id="297" r:id="rId3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36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740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482916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/>
              <a:t>Dr Nik Whitehead</a:t>
            </a: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oksites.net/download/weaver/download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/>
          </a:bodyPr>
          <a:lstStyle/>
          <a:p>
            <a:r>
              <a:rPr lang="en-GB" dirty="0"/>
              <a:t>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908648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3200" dirty="0"/>
              <a:t>Lecture 1</a:t>
            </a:r>
          </a:p>
          <a:p>
            <a:pPr>
              <a:lnSpc>
                <a:spcPct val="90000"/>
              </a:lnSpc>
            </a:pPr>
            <a:r>
              <a:rPr lang="en-GB" sz="4000" dirty="0"/>
              <a:t>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000" b="1" dirty="0"/>
              <a:t>Success in Your Project: a Guide to Student System Development Projects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Weaver, P.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Prentice-Hall, 2004 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ISBN: 978-0-273-67809-0</a:t>
            </a:r>
          </a:p>
          <a:p>
            <a:pPr lvl="1">
              <a:lnSpc>
                <a:spcPct val="115000"/>
              </a:lnSpc>
              <a:buNone/>
            </a:pPr>
            <a:r>
              <a:rPr lang="en-GB" sz="1900" dirty="0">
                <a:ea typeface="Times New Roman"/>
                <a:cs typeface="Times New Roman"/>
                <a:hlinkClick r:id="rId2"/>
              </a:rPr>
              <a:t>http://www.booksites.net/download/weaver/download.htm</a:t>
            </a:r>
            <a:endParaRPr lang="en-GB" sz="1900" dirty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buNone/>
            </a:pPr>
            <a:endParaRPr lang="en-GB" sz="2000" dirty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sz="2000" b="1" dirty="0">
                <a:ea typeface="Times New Roman"/>
                <a:cs typeface="Times New Roman"/>
              </a:rPr>
              <a:t>Information Systems Development: Methodologies, Techniques and Tools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</a:t>
            </a:r>
            <a:r>
              <a:rPr lang="en-GB" sz="2000" dirty="0" err="1">
                <a:ea typeface="Times New Roman"/>
                <a:cs typeface="Times New Roman"/>
              </a:rPr>
              <a:t>Avison</a:t>
            </a:r>
            <a:r>
              <a:rPr lang="en-GB" sz="2000" dirty="0">
                <a:ea typeface="Times New Roman"/>
                <a:cs typeface="Times New Roman"/>
              </a:rPr>
              <a:t>, D. and Fitzgerald, G,</a:t>
            </a: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2000" dirty="0">
                <a:ea typeface="Times New Roman"/>
                <a:cs typeface="Times New Roman"/>
              </a:rPr>
              <a:t>	McGraw-Hill, 2006</a:t>
            </a: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2000" dirty="0">
                <a:ea typeface="Times New Roman"/>
                <a:cs typeface="Times New Roman"/>
              </a:rPr>
              <a:t>	ISBN: 978-0-077-11417-6</a:t>
            </a: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endParaRPr lang="en-GB" sz="2000" dirty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2000" b="1" dirty="0">
                <a:ea typeface="Times New Roman"/>
                <a:cs typeface="Times New Roman"/>
              </a:rPr>
              <a:t>Research Methods for Business Students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Saunders, M.N.K., Lewis, P., and </a:t>
            </a:r>
            <a:r>
              <a:rPr lang="en-GB" sz="2000" dirty="0" err="1">
                <a:ea typeface="Times New Roman"/>
                <a:cs typeface="Times New Roman"/>
              </a:rPr>
              <a:t>Thornhill</a:t>
            </a:r>
            <a:r>
              <a:rPr lang="en-GB" sz="2000" dirty="0">
                <a:ea typeface="Times New Roman"/>
                <a:cs typeface="Times New Roman"/>
              </a:rPr>
              <a:t>, A.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Financial Times / Prentice-Hall, 2012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>
                <a:ea typeface="Times New Roman"/>
                <a:cs typeface="Times New Roman"/>
              </a:rPr>
              <a:t>	ISBN: 978-0-273-75075-8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Assignment </a:t>
            </a:r>
            <a:r>
              <a:rPr lang="en-GB" dirty="0" smtClean="0"/>
              <a:t>2:</a:t>
            </a:r>
            <a:endParaRPr lang="en-GB" dirty="0"/>
          </a:p>
          <a:p>
            <a:pPr lvl="1"/>
            <a:r>
              <a:rPr lang="en-GB" dirty="0"/>
              <a:t>Research Proposal</a:t>
            </a:r>
          </a:p>
          <a:p>
            <a:pPr lvl="1"/>
            <a:r>
              <a:rPr lang="en-GB" dirty="0"/>
              <a:t>4000 Words</a:t>
            </a:r>
          </a:p>
          <a:p>
            <a:pPr lvl="1"/>
            <a:r>
              <a:rPr lang="en-GB" dirty="0"/>
              <a:t>Describes your 3</a:t>
            </a:r>
            <a:r>
              <a:rPr lang="en-GB" baseline="30000" dirty="0"/>
              <a:t>rd</a:t>
            </a:r>
            <a:r>
              <a:rPr lang="en-GB" dirty="0"/>
              <a:t> year Major Project</a:t>
            </a:r>
          </a:p>
          <a:p>
            <a:pPr lvl="1"/>
            <a:r>
              <a:rPr lang="en-GB" dirty="0"/>
              <a:t>Deadline: </a:t>
            </a:r>
            <a:r>
              <a:rPr lang="en-GB" dirty="0" smtClean="0"/>
              <a:t>23:59, </a:t>
            </a:r>
            <a:r>
              <a:rPr lang="en-GB" dirty="0"/>
              <a:t>Friday May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77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Thinking</a:t>
            </a:r>
            <a:endParaRPr lang="en-GB" dirty="0"/>
          </a:p>
        </p:txBody>
      </p:sp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Weighing up the arguments and evidence for and against something</a:t>
            </a:r>
          </a:p>
          <a:p>
            <a:endParaRPr lang="en-GB" dirty="0"/>
          </a:p>
          <a:p>
            <a:pPr lvl="1">
              <a:buNone/>
            </a:pPr>
            <a:r>
              <a:rPr lang="en-GB" dirty="0"/>
              <a:t>Examining	Reasoning</a:t>
            </a:r>
          </a:p>
          <a:p>
            <a:pPr lvl="1">
              <a:buNone/>
            </a:pPr>
            <a:r>
              <a:rPr lang="en-GB" dirty="0"/>
              <a:t>	</a:t>
            </a:r>
          </a:p>
          <a:p>
            <a:pPr lvl="1">
              <a:buNone/>
            </a:pPr>
            <a:r>
              <a:rPr lang="en-GB" dirty="0"/>
              <a:t>Accuracy		Logic			</a:t>
            </a:r>
          </a:p>
          <a:p>
            <a:pPr lvl="1">
              <a:buNone/>
            </a:pPr>
            <a:endParaRPr lang="en-GB" dirty="0"/>
          </a:p>
          <a:p>
            <a:pPr lvl="1">
              <a:buNone/>
            </a:pPr>
            <a:r>
              <a:rPr lang="en-GB" dirty="0"/>
              <a:t>Possible flaws	Evidence</a:t>
            </a:r>
          </a:p>
          <a:p>
            <a:pPr lvl="1">
              <a:buNone/>
            </a:pPr>
            <a:endParaRPr lang="en-GB" dirty="0"/>
          </a:p>
          <a:p>
            <a:pPr lvl="1">
              <a:buNone/>
            </a:pPr>
            <a:r>
              <a:rPr lang="en-GB" dirty="0"/>
              <a:t>Comparison	Hidden assumptions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Writing</a:t>
            </a:r>
            <a:endParaRPr lang="en-GB" dirty="0"/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Clear conclusions</a:t>
            </a:r>
          </a:p>
          <a:p>
            <a:r>
              <a:rPr lang="en-GB"/>
              <a:t>Clear line of reasoning (argument)</a:t>
            </a:r>
          </a:p>
          <a:p>
            <a:r>
              <a:rPr lang="en-GB"/>
              <a:t>Evidence to support argument</a:t>
            </a:r>
          </a:p>
          <a:p>
            <a:r>
              <a:rPr lang="en-GB"/>
              <a:t>Reading sources of information critically</a:t>
            </a:r>
          </a:p>
          <a:p>
            <a:r>
              <a:rPr lang="en-GB"/>
              <a:t>Looking at the subject from different perspectives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Reading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the line of reasoning</a:t>
            </a:r>
          </a:p>
          <a:p>
            <a:r>
              <a:rPr lang="en-GB" dirty="0"/>
              <a:t>Critically evaluate the line of reasoning</a:t>
            </a:r>
          </a:p>
          <a:p>
            <a:r>
              <a:rPr lang="en-GB" dirty="0"/>
              <a:t>Question surface appearances</a:t>
            </a:r>
          </a:p>
          <a:p>
            <a:r>
              <a:rPr lang="en-GB" dirty="0"/>
              <a:t>Identify evidence in the text</a:t>
            </a:r>
          </a:p>
          <a:p>
            <a:r>
              <a:rPr lang="en-GB" dirty="0"/>
              <a:t>Evaluate the evidence</a:t>
            </a:r>
          </a:p>
          <a:p>
            <a:r>
              <a:rPr lang="en-GB" dirty="0"/>
              <a:t>Identify the writer’s conclusions</a:t>
            </a:r>
          </a:p>
          <a:p>
            <a:r>
              <a:rPr lang="en-GB" dirty="0"/>
              <a:t>Evaluate whether the evidence supports the conclusions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the line of reasoning</a:t>
            </a:r>
          </a:p>
        </p:txBody>
      </p:sp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line of reasoning is:</a:t>
            </a:r>
          </a:p>
          <a:p>
            <a:pPr lvl="1"/>
            <a:r>
              <a:rPr lang="en-GB" dirty="0"/>
              <a:t>The argument</a:t>
            </a:r>
          </a:p>
          <a:p>
            <a:pPr lvl="1"/>
            <a:r>
              <a:rPr lang="en-GB" dirty="0"/>
              <a:t>The point of view</a:t>
            </a:r>
          </a:p>
          <a:p>
            <a:pPr lvl="1"/>
            <a:r>
              <a:rPr lang="en-GB" dirty="0"/>
              <a:t>The case that is being made</a:t>
            </a:r>
          </a:p>
          <a:p>
            <a:endParaRPr lang="en-GB" dirty="0"/>
          </a:p>
          <a:p>
            <a:r>
              <a:rPr lang="en-GB" dirty="0"/>
              <a:t>Ask yourself:</a:t>
            </a:r>
          </a:p>
          <a:p>
            <a:pPr lvl="1"/>
            <a:r>
              <a:rPr lang="en-GB" dirty="0"/>
              <a:t>‘What are the main things the writer wants the reader to accept?’</a:t>
            </a:r>
          </a:p>
          <a:p>
            <a:pPr lvl="1"/>
            <a:r>
              <a:rPr lang="en-GB" dirty="0"/>
              <a:t>‘What reasons does the writer present to encourage the reader to accept this?’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to identify the main line of reasoning, that is, the writer’s main point of view, in the passage provided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main line of reasoning</a:t>
            </a:r>
            <a:r>
              <a:rPr lang="en-GB" dirty="0" smtClean="0"/>
              <a:t>:</a:t>
            </a:r>
            <a:endParaRPr lang="en-GB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Critically evaluate the line of reasoning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argument is critically evaluated in terms of whether it contains:</a:t>
            </a:r>
          </a:p>
          <a:p>
            <a:pPr lvl="1"/>
            <a:r>
              <a:rPr lang="en-GB" dirty="0"/>
              <a:t>Relevant reasons to support it</a:t>
            </a:r>
          </a:p>
          <a:p>
            <a:pPr lvl="1"/>
            <a:r>
              <a:rPr lang="en-GB" dirty="0"/>
              <a:t>Logical progression</a:t>
            </a:r>
          </a:p>
          <a:p>
            <a:pPr lvl="1"/>
            <a:r>
              <a:rPr lang="en-GB" dirty="0"/>
              <a:t>False premises</a:t>
            </a:r>
          </a:p>
          <a:p>
            <a:pPr lvl="1"/>
            <a:r>
              <a:rPr lang="en-GB" dirty="0"/>
              <a:t>Flawed reasoning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Relevant/Supportive Reasons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the relevant reasons given to support the argument</a:t>
            </a:r>
          </a:p>
          <a:p>
            <a:pPr lvl="1"/>
            <a:r>
              <a:rPr lang="en-GB" dirty="0"/>
              <a:t>Activity</a:t>
            </a:r>
          </a:p>
          <a:p>
            <a:endParaRPr lang="en-GB" dirty="0"/>
          </a:p>
          <a:p>
            <a:r>
              <a:rPr lang="en-GB" dirty="0"/>
              <a:t>What reasons does the writer of the passage give to support their argument? Are all the reasons given relevant?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Rochborough</a:t>
            </a:r>
            <a:r>
              <a:rPr lang="en-GB" dirty="0"/>
              <a:t> Health passage makes a number of propositions or reasons to support the argument put forth: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Logical Progression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line of reasoning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Begins from a premise</a:t>
            </a:r>
          </a:p>
          <a:p>
            <a:pPr lvl="1"/>
            <a:r>
              <a:rPr lang="en-GB" dirty="0" smtClean="0"/>
              <a:t>Follows on in logical stages (A leads to B; B leads to C; C leads to D …)</a:t>
            </a:r>
          </a:p>
          <a:p>
            <a:pPr lvl="1"/>
            <a:r>
              <a:rPr lang="en-GB" dirty="0" smtClean="0"/>
              <a:t>Leads to a conclusion that follows directly from what has gone before</a:t>
            </a:r>
            <a:endParaRPr lang="en-GB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premise and logical progression in the passage?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premise is that outdoor play is good for children’s </a:t>
            </a:r>
            <a:r>
              <a:rPr lang="en-GB" dirty="0" smtClean="0"/>
              <a:t>health</a:t>
            </a:r>
            <a:endParaRPr lang="en-GB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False Premises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were a reason why outdoor play was not good for </a:t>
            </a:r>
            <a:r>
              <a:rPr lang="en-GB" dirty="0" err="1"/>
              <a:t>Rochborough</a:t>
            </a:r>
            <a:r>
              <a:rPr lang="en-GB" dirty="0"/>
              <a:t> children, the writer of the passage would have started from a false premise.</a:t>
            </a:r>
          </a:p>
          <a:p>
            <a:endParaRPr lang="en-GB" dirty="0"/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If there were high levels of pollution in the area, then the premise that outdoor play was good for children would be false.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Flawed Reasoning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Casual Connection?</a:t>
            </a:r>
          </a:p>
          <a:p>
            <a:pPr lvl="1"/>
            <a:r>
              <a:rPr lang="en-GB" dirty="0"/>
              <a:t>The number of cows in Britain has gone down, and the amount of cheese consumed is on the increase.</a:t>
            </a:r>
          </a:p>
          <a:p>
            <a:pPr lvl="1"/>
            <a:r>
              <a:rPr lang="en-GB" dirty="0"/>
              <a:t>Psychologically, people seem to eat more cheese when they feel it will run out.</a:t>
            </a:r>
          </a:p>
          <a:p>
            <a:endParaRPr lang="en-GB" dirty="0"/>
          </a:p>
          <a:p>
            <a:r>
              <a:rPr lang="en-GB" dirty="0"/>
              <a:t>This assumes a connection between the number of British cows and cheese consumption	</a:t>
            </a:r>
          </a:p>
          <a:p>
            <a:r>
              <a:rPr lang="en-GB" dirty="0"/>
              <a:t>What other reasons could there be for the increase in cheese consumption?</a:t>
            </a:r>
          </a:p>
          <a:p>
            <a:pPr lvl="1"/>
            <a:r>
              <a:rPr lang="en-GB" dirty="0"/>
              <a:t>Increased vegetarianism</a:t>
            </a:r>
          </a:p>
          <a:p>
            <a:pPr lvl="1"/>
            <a:r>
              <a:rPr lang="en-GB" dirty="0"/>
              <a:t>A rise in cheese imports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Flawed Reasoning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Drawing general conclusions</a:t>
            </a:r>
          </a:p>
          <a:p>
            <a:pPr lvl="1"/>
            <a:r>
              <a:rPr lang="en-GB" dirty="0"/>
              <a:t>Eleven students were late for class; the bus was delayed. Therefore can we conclude that the students were late because of the bus?</a:t>
            </a:r>
          </a:p>
          <a:p>
            <a:endParaRPr lang="en-GB" dirty="0"/>
          </a:p>
          <a:p>
            <a:r>
              <a:rPr lang="en-GB" dirty="0"/>
              <a:t>Inappropriate comparisons</a:t>
            </a:r>
          </a:p>
          <a:p>
            <a:pPr lvl="1"/>
            <a:r>
              <a:rPr lang="en-GB" dirty="0"/>
              <a:t>In the passage a comparison is drawn between children who play indoors and those who play outdoors.</a:t>
            </a:r>
          </a:p>
          <a:p>
            <a:pPr lvl="1"/>
            <a:r>
              <a:rPr lang="en-GB" dirty="0"/>
              <a:t>However, the children who play outdoors might already have been healthier before the clinical trials.</a:t>
            </a:r>
          </a:p>
          <a:p>
            <a:pPr lvl="1"/>
            <a:r>
              <a:rPr lang="en-GB" dirty="0"/>
              <a:t>Furthermore, the children who play indoors might do so because of other reasons such as asthma, hay fever, etc.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surface appearances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 evidence what it appears to be?</a:t>
            </a:r>
          </a:p>
          <a:p>
            <a:r>
              <a:rPr lang="en-GB" dirty="0"/>
              <a:t>Might there be other explanations apart from the obvious one?</a:t>
            </a:r>
          </a:p>
          <a:p>
            <a:r>
              <a:rPr lang="en-GB" dirty="0"/>
              <a:t>Has all the necessary information been given, or might other details lead to a different conclusion?</a:t>
            </a:r>
          </a:p>
          <a:p>
            <a:r>
              <a:rPr lang="en-GB" dirty="0"/>
              <a:t>Are there interested parties who would gain if the conclusions were accepted?</a:t>
            </a:r>
          </a:p>
          <a:p>
            <a:r>
              <a:rPr lang="en-GB" dirty="0"/>
              <a:t>Are there hidden assumptions or agendas?</a:t>
            </a:r>
          </a:p>
          <a:p>
            <a:r>
              <a:rPr lang="en-GB" dirty="0"/>
              <a:t>Does the evidence come from a reliable source?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hidden agendas might there be in the passage you have?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evidence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for:</a:t>
            </a:r>
          </a:p>
          <a:p>
            <a:pPr lvl="1"/>
            <a:r>
              <a:rPr lang="en-GB" dirty="0"/>
              <a:t>Statistics</a:t>
            </a:r>
          </a:p>
          <a:p>
            <a:pPr lvl="1"/>
            <a:r>
              <a:rPr lang="en-GB" dirty="0"/>
              <a:t>Examples</a:t>
            </a:r>
          </a:p>
          <a:p>
            <a:pPr lvl="1"/>
            <a:r>
              <a:rPr lang="en-GB" dirty="0"/>
              <a:t>Case histories</a:t>
            </a:r>
          </a:p>
          <a:p>
            <a:pPr lvl="1"/>
            <a:r>
              <a:rPr lang="en-GB" dirty="0"/>
              <a:t>Findings from experiments</a:t>
            </a:r>
          </a:p>
          <a:p>
            <a:pPr lvl="1"/>
            <a:r>
              <a:rPr lang="en-GB" dirty="0"/>
              <a:t>Surveys</a:t>
            </a:r>
          </a:p>
          <a:p>
            <a:pPr lvl="1"/>
            <a:r>
              <a:rPr lang="en-GB" dirty="0"/>
              <a:t>Questionnaires</a:t>
            </a:r>
          </a:p>
          <a:p>
            <a:pPr lvl="1"/>
            <a:r>
              <a:rPr lang="en-GB" dirty="0"/>
              <a:t>Case studies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evidence is given in the </a:t>
            </a:r>
            <a:r>
              <a:rPr lang="en-GB" dirty="0" err="1"/>
              <a:t>Rochborough</a:t>
            </a:r>
            <a:r>
              <a:rPr lang="en-GB" dirty="0"/>
              <a:t> Health passage?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the evidence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Check the date of research</a:t>
            </a:r>
          </a:p>
          <a:p>
            <a:r>
              <a:rPr lang="en-GB" dirty="0"/>
              <a:t>Check the source of the information</a:t>
            </a:r>
          </a:p>
          <a:p>
            <a:r>
              <a:rPr lang="en-GB" dirty="0"/>
              <a:t>Check for bias in the sources</a:t>
            </a:r>
          </a:p>
          <a:p>
            <a:r>
              <a:rPr lang="en-GB" dirty="0"/>
              <a:t>Beware of numbers and statistics</a:t>
            </a:r>
          </a:p>
          <a:p>
            <a:pPr lvl="1"/>
            <a:r>
              <a:rPr lang="en-GB" dirty="0"/>
              <a:t>60% sounds like a lot but if only 10 people were surveyed 60% only equals 6 people</a:t>
            </a:r>
          </a:p>
          <a:p>
            <a:r>
              <a:rPr lang="en-GB" dirty="0"/>
              <a:t>Check the sample size and make-up</a:t>
            </a:r>
          </a:p>
          <a:p>
            <a:r>
              <a:rPr lang="en-GB" dirty="0"/>
              <a:t>Check for emotive words</a:t>
            </a:r>
          </a:p>
          <a:p>
            <a:pPr lvl="1"/>
            <a:r>
              <a:rPr lang="en-GB" dirty="0"/>
              <a:t>‘cruel’, ‘unfair’, ‘abuse’, ‘natural’, ‘normal’, ‘innocent child’, ‘old’, ‘little’, ‘massive’</a:t>
            </a:r>
          </a:p>
          <a:p>
            <a:r>
              <a:rPr lang="en-GB" dirty="0"/>
              <a:t>Check for persuader words</a:t>
            </a:r>
          </a:p>
          <a:p>
            <a:pPr lvl="1"/>
            <a:r>
              <a:rPr lang="en-GB" dirty="0"/>
              <a:t>‘surely’, ‘clearly’, ‘obviously’, ‘it is evident that’, ‘it is plain to see’, ‘naturally’, ‘of course’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/>
              <a:t>Evaluate the evidence given in the Rochborough Health passage.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the writer’s conclusions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Often conclusions are ‘triggered’ by words such as:</a:t>
            </a:r>
          </a:p>
          <a:p>
            <a:pPr lvl="1"/>
            <a:r>
              <a:rPr lang="en-GB" dirty="0"/>
              <a:t>Therefore</a:t>
            </a:r>
          </a:p>
          <a:p>
            <a:pPr lvl="1"/>
            <a:r>
              <a:rPr lang="en-GB" dirty="0"/>
              <a:t>So</a:t>
            </a:r>
          </a:p>
          <a:p>
            <a:pPr lvl="1"/>
            <a:r>
              <a:rPr lang="en-GB" dirty="0"/>
              <a:t>Hence </a:t>
            </a:r>
          </a:p>
          <a:p>
            <a:pPr lvl="1"/>
            <a:r>
              <a:rPr lang="en-GB" dirty="0"/>
              <a:t>Thus</a:t>
            </a:r>
          </a:p>
          <a:p>
            <a:pPr lvl="1"/>
            <a:r>
              <a:rPr lang="en-GB" dirty="0"/>
              <a:t>Must</a:t>
            </a:r>
          </a:p>
          <a:p>
            <a:pPr lvl="1"/>
            <a:r>
              <a:rPr lang="en-GB" dirty="0"/>
              <a:t>Should</a:t>
            </a:r>
          </a:p>
          <a:p>
            <a:pPr lvl="1"/>
            <a:r>
              <a:rPr lang="en-GB" dirty="0"/>
              <a:t>Need to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the conclusion in the </a:t>
            </a:r>
            <a:r>
              <a:rPr lang="en-GB" dirty="0" err="1"/>
              <a:t>Rochborough</a:t>
            </a:r>
            <a:r>
              <a:rPr lang="en-GB" dirty="0"/>
              <a:t> Health passage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Evaluate whether the evidence supports the conclusions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may be reliable (based on good research/fact) but then draw conclusions which are not warranted by that evidence.</a:t>
            </a:r>
          </a:p>
          <a:p>
            <a:pPr lvl="1"/>
            <a:r>
              <a:rPr lang="en-GB" dirty="0"/>
              <a:t>The karate champion is a woman 		(verifiable fact)</a:t>
            </a:r>
          </a:p>
          <a:p>
            <a:pPr lvl="1"/>
            <a:r>
              <a:rPr lang="en-GB" dirty="0"/>
              <a:t>My mother is a woman 		</a:t>
            </a:r>
          </a:p>
          <a:p>
            <a:pPr marL="411480" lvl="1" indent="0">
              <a:buNone/>
            </a:pPr>
            <a:r>
              <a:rPr lang="en-GB" dirty="0"/>
              <a:t>	(verifiable fact)</a:t>
            </a:r>
          </a:p>
          <a:p>
            <a:pPr lvl="1"/>
            <a:r>
              <a:rPr lang="en-GB" dirty="0"/>
              <a:t>Conclusion: My mother is a woman, therefore she is a karate champion 				(false conclusion)</a:t>
            </a:r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consider that the evidence in the </a:t>
            </a:r>
            <a:r>
              <a:rPr lang="en-GB" dirty="0" err="1"/>
              <a:t>Rochborough</a:t>
            </a:r>
            <a:r>
              <a:rPr lang="en-GB" dirty="0"/>
              <a:t> Health passage supports the conclusion drawn?</a:t>
            </a:r>
          </a:p>
          <a:p>
            <a:endParaRPr lang="en-GB" dirty="0"/>
          </a:p>
          <a:p>
            <a:r>
              <a:rPr lang="en-GB" dirty="0"/>
              <a:t>What assumptions are made in the passage?</a:t>
            </a: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Solution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insufficient evidence to support the conclusion as many assumptions have been made</a:t>
            </a:r>
            <a:r>
              <a:rPr lang="en-GB" dirty="0" smtClean="0"/>
              <a:t>:</a:t>
            </a:r>
            <a:endParaRPr lang="en-GB" dirty="0"/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Solution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Identify the line of reasoning</a:t>
            </a:r>
          </a:p>
          <a:p>
            <a:r>
              <a:rPr lang="en-GB"/>
              <a:t>Critically evaluate the line of reasoning</a:t>
            </a:r>
          </a:p>
          <a:p>
            <a:r>
              <a:rPr lang="en-GB"/>
              <a:t>Question surface appearances</a:t>
            </a:r>
          </a:p>
          <a:p>
            <a:r>
              <a:rPr lang="en-GB"/>
              <a:t>Identify evidence in the text</a:t>
            </a:r>
          </a:p>
          <a:p>
            <a:r>
              <a:rPr lang="en-GB"/>
              <a:t>Evaluate the evidence</a:t>
            </a:r>
          </a:p>
          <a:p>
            <a:r>
              <a:rPr lang="en-GB"/>
              <a:t>Identify the writer’s conclusions</a:t>
            </a:r>
          </a:p>
          <a:p>
            <a:r>
              <a:rPr lang="en-GB"/>
              <a:t>Evaluate whether the evidence supports the conclusions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session: </a:t>
            </a:r>
            <a:r>
              <a:rPr lang="en-GB" dirty="0"/>
              <a:t>Research Philosophies, Strategies &amp; Methodologies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6586536" y="612648"/>
            <a:ext cx="957264" cy="457200"/>
          </a:xfr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36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4558</TotalTime>
  <Words>972</Words>
  <Application>Microsoft Office PowerPoint</Application>
  <PresentationFormat>On-screen Show (4:3)</PresentationFormat>
  <Paragraphs>186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Georgia</vt:lpstr>
      <vt:lpstr>Times New Roman</vt:lpstr>
      <vt:lpstr>Trebuchet MS</vt:lpstr>
      <vt:lpstr>Wingdings 2</vt:lpstr>
      <vt:lpstr>Urban</vt:lpstr>
      <vt:lpstr>Research Methods</vt:lpstr>
      <vt:lpstr>Recommended Books</vt:lpstr>
      <vt:lpstr>Assignment</vt:lpstr>
      <vt:lpstr>Critical Thinking</vt:lpstr>
      <vt:lpstr>Critical Thinking</vt:lpstr>
      <vt:lpstr>Critical Writing</vt:lpstr>
      <vt:lpstr>Critical Reading</vt:lpstr>
      <vt:lpstr>Identify the line of reasoning</vt:lpstr>
      <vt:lpstr>Activity</vt:lpstr>
      <vt:lpstr>Activity Solution</vt:lpstr>
      <vt:lpstr>Critically evaluate the line of reasoning</vt:lpstr>
      <vt:lpstr>Relevant/Supportive Reasons</vt:lpstr>
      <vt:lpstr>Activity Solution</vt:lpstr>
      <vt:lpstr>Logical Progression</vt:lpstr>
      <vt:lpstr>Activity</vt:lpstr>
      <vt:lpstr>Activity Solution</vt:lpstr>
      <vt:lpstr>False Premises</vt:lpstr>
      <vt:lpstr>Flawed Reasoning</vt:lpstr>
      <vt:lpstr>Flawed Reasoning</vt:lpstr>
      <vt:lpstr>Question surface appearances</vt:lpstr>
      <vt:lpstr>Activity</vt:lpstr>
      <vt:lpstr>Activity Solution</vt:lpstr>
      <vt:lpstr>Identify evidence</vt:lpstr>
      <vt:lpstr>Activity</vt:lpstr>
      <vt:lpstr>Activity Solution</vt:lpstr>
      <vt:lpstr>Evaluate the evidence</vt:lpstr>
      <vt:lpstr>Activity</vt:lpstr>
      <vt:lpstr>Identify the writer’s conclusions</vt:lpstr>
      <vt:lpstr>Activity</vt:lpstr>
      <vt:lpstr>Activity Solution</vt:lpstr>
      <vt:lpstr>Evaluate whether the evidence supports the conclusions</vt:lpstr>
      <vt:lpstr>Activity</vt:lpstr>
      <vt:lpstr>Activity Solution</vt:lpstr>
      <vt:lpstr>Activity Solution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Mabrouka Abuhmida</cp:lastModifiedBy>
  <cp:revision>125</cp:revision>
  <dcterms:created xsi:type="dcterms:W3CDTF">2006-01-28T12:00:35Z</dcterms:created>
  <dcterms:modified xsi:type="dcterms:W3CDTF">2019-01-29T09:30:11Z</dcterms:modified>
</cp:coreProperties>
</file>