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100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967111ED-103A-44F4-8B4C-803515123A03}"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5DA9AE-FEC3-4D80-9D8D-1DA9EE6C4E6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7111ED-103A-44F4-8B4C-803515123A03}"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5DA9AE-FEC3-4D80-9D8D-1DA9EE6C4E6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967111ED-103A-44F4-8B4C-803515123A03}"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5DA9AE-FEC3-4D80-9D8D-1DA9EE6C4E6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7111ED-103A-44F4-8B4C-803515123A03}"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5DA9AE-FEC3-4D80-9D8D-1DA9EE6C4E61}"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7111ED-103A-44F4-8B4C-803515123A03}" type="datetimeFigureOut">
              <a:rPr lang="en-GB" smtClean="0"/>
              <a:t>31/10/2025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5DA9AE-FEC3-4D80-9D8D-1DA9EE6C4E6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7111ED-103A-44F4-8B4C-803515123A03}" type="datetimeFigureOut">
              <a:rPr lang="en-GB" smtClean="0"/>
              <a:t>31/10/2025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5DA9AE-FEC3-4D80-9D8D-1DA9EE6C4E6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7111ED-103A-44F4-8B4C-803515123A03}" type="datetimeFigureOut">
              <a:rPr lang="en-GB" smtClean="0"/>
              <a:t>31/10/2025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5DA9AE-FEC3-4D80-9D8D-1DA9EE6C4E6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967111ED-103A-44F4-8B4C-803515123A03}" type="datetimeFigureOut">
              <a:rPr lang="en-GB" smtClean="0"/>
              <a:t>31/10/2025</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DE5DA9AE-FEC3-4D80-9D8D-1DA9EE6C4E6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7111ED-103A-44F4-8B4C-803515123A03}"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5DA9AE-FEC3-4D80-9D8D-1DA9EE6C4E6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7111ED-103A-44F4-8B4C-803515123A03}"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5DA9AE-FEC3-4D80-9D8D-1DA9EE6C4E6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7111ED-103A-44F4-8B4C-803515123A03}"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5DA9AE-FEC3-4D80-9D8D-1DA9EE6C4E6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967111ED-103A-44F4-8B4C-803515123A03}" type="datetimeFigureOut">
              <a:rPr lang="en-GB" smtClean="0"/>
              <a:t>31/10/2025</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DE5DA9AE-FEC3-4D80-9D8D-1DA9EE6C4E6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404664"/>
            <a:ext cx="7992888" cy="2376264"/>
          </a:xfrm>
        </p:spPr>
        <p:style>
          <a:lnRef idx="2">
            <a:schemeClr val="accent2">
              <a:shade val="50000"/>
            </a:schemeClr>
          </a:lnRef>
          <a:fillRef idx="1">
            <a:schemeClr val="accent2"/>
          </a:fillRef>
          <a:effectRef idx="0">
            <a:schemeClr val="accent2"/>
          </a:effectRef>
          <a:fontRef idx="minor">
            <a:schemeClr val="lt1"/>
          </a:fontRef>
        </p:style>
        <p:txBody>
          <a:bodyPr>
            <a:noAutofit/>
          </a:bodyPr>
          <a:lstStyle/>
          <a:p>
            <a:pPr algn="ctr"/>
            <a:r>
              <a:rPr lang="en-GB" sz="1400" b="1" dirty="0">
                <a:latin typeface="Arial" pitchFamily="34" charset="0"/>
                <a:cs typeface="Arial" pitchFamily="34" charset="0"/>
              </a:rPr>
              <a:t>LABOUR MARKET EMPLOYMENT WAGES AND INTEGRATION OF ETHNIC MINORITIES</a:t>
            </a:r>
            <a:br>
              <a:rPr lang="en-GB" sz="1400" b="1" dirty="0">
                <a:latin typeface="Arial" pitchFamily="34" charset="0"/>
                <a:cs typeface="Arial" pitchFamily="34" charset="0"/>
              </a:rPr>
            </a:br>
            <a:br>
              <a:rPr lang="en-GB" sz="1400" b="1" dirty="0">
                <a:latin typeface="Arial" pitchFamily="34" charset="0"/>
                <a:cs typeface="Arial" pitchFamily="34" charset="0"/>
              </a:rPr>
            </a:br>
            <a:r>
              <a:rPr lang="en-GB" sz="1000" dirty="0">
                <a:latin typeface="Arial" pitchFamily="34" charset="0"/>
                <a:cs typeface="Arial" pitchFamily="34" charset="0"/>
              </a:rPr>
              <a:t>By</a:t>
            </a:r>
            <a:br>
              <a:rPr lang="en-GB" sz="1000" dirty="0">
                <a:latin typeface="Arial" pitchFamily="34" charset="0"/>
                <a:cs typeface="Arial" pitchFamily="34" charset="0"/>
              </a:rPr>
            </a:br>
            <a:r>
              <a:rPr lang="en-GB" sz="1000" cap="none" dirty="0">
                <a:latin typeface="Arial" pitchFamily="34" charset="0"/>
                <a:cs typeface="Arial" pitchFamily="34" charset="0"/>
              </a:rPr>
              <a:t>Ekeoma Onuoha-</a:t>
            </a:r>
            <a:r>
              <a:rPr lang="en-GB" sz="1000" cap="none" dirty="0" err="1">
                <a:latin typeface="Arial" pitchFamily="34" charset="0"/>
                <a:cs typeface="Arial" pitchFamily="34" charset="0"/>
              </a:rPr>
              <a:t>onuoha</a:t>
            </a:r>
            <a:r>
              <a:rPr lang="en-GB" sz="1000" cap="none" dirty="0">
                <a:latin typeface="Arial" pitchFamily="34" charset="0"/>
                <a:cs typeface="Arial" pitchFamily="34" charset="0"/>
              </a:rPr>
              <a:t>, (2025) </a:t>
            </a:r>
            <a:br>
              <a:rPr lang="en-GB" sz="1000" cap="none" dirty="0">
                <a:latin typeface="Arial" pitchFamily="34" charset="0"/>
                <a:cs typeface="Arial" pitchFamily="34" charset="0"/>
              </a:rPr>
            </a:br>
            <a:r>
              <a:rPr lang="en-GB" sz="1000" cap="none" dirty="0">
                <a:latin typeface="Arial" pitchFamily="34" charset="0"/>
                <a:cs typeface="Arial" pitchFamily="34" charset="0"/>
              </a:rPr>
              <a:t> </a:t>
            </a:r>
            <a:br>
              <a:rPr lang="en-GB" sz="1000" cap="none" dirty="0">
                <a:latin typeface="Arial" pitchFamily="34" charset="0"/>
                <a:cs typeface="Arial" pitchFamily="34" charset="0"/>
              </a:rPr>
            </a:br>
            <a:r>
              <a:rPr lang="en-GB" sz="1000" cap="none" dirty="0">
                <a:latin typeface="Arial" pitchFamily="34" charset="0"/>
                <a:cs typeface="Arial" pitchFamily="34" charset="0"/>
              </a:rPr>
              <a:t>Programme: Doctor of Business Administration </a:t>
            </a:r>
            <a:br>
              <a:rPr lang="en-GB" sz="1000" cap="none" dirty="0">
                <a:latin typeface="Arial" pitchFamily="34" charset="0"/>
                <a:cs typeface="Arial" pitchFamily="34" charset="0"/>
              </a:rPr>
            </a:br>
            <a:r>
              <a:rPr lang="en-GB" sz="1000" cap="none" dirty="0">
                <a:latin typeface="Arial" pitchFamily="34" charset="0"/>
                <a:cs typeface="Arial" pitchFamily="34" charset="0"/>
              </a:rPr>
              <a:t>Institute of Inner-city Learning, Birmingham</a:t>
            </a:r>
            <a:br>
              <a:rPr lang="en-GB" sz="1000" cap="none" dirty="0">
                <a:latin typeface="Arial" pitchFamily="34" charset="0"/>
                <a:cs typeface="Arial" pitchFamily="34" charset="0"/>
              </a:rPr>
            </a:br>
            <a:r>
              <a:rPr lang="en-GB" sz="1000" cap="none" dirty="0">
                <a:latin typeface="Arial" pitchFamily="34" charset="0"/>
                <a:cs typeface="Arial" pitchFamily="34" charset="0"/>
              </a:rPr>
              <a:t>University of Wales Trinity Saint David</a:t>
            </a:r>
            <a:br>
              <a:rPr lang="en-GB" sz="1000" cap="none" dirty="0">
                <a:latin typeface="Arial" pitchFamily="34" charset="0"/>
                <a:cs typeface="Arial" pitchFamily="34" charset="0"/>
              </a:rPr>
            </a:br>
            <a:r>
              <a:rPr lang="en-GB" sz="1000" cap="none" dirty="0">
                <a:latin typeface="Arial" pitchFamily="34" charset="0"/>
                <a:cs typeface="Arial" pitchFamily="34" charset="0"/>
              </a:rPr>
              <a:t> </a:t>
            </a:r>
            <a:br>
              <a:rPr lang="en-GB" sz="1000" cap="none" dirty="0">
                <a:latin typeface="Arial" pitchFamily="34" charset="0"/>
                <a:cs typeface="Arial" pitchFamily="34" charset="0"/>
              </a:rPr>
            </a:br>
            <a:r>
              <a:rPr lang="en-GB" sz="1000" cap="none" dirty="0">
                <a:latin typeface="Arial" pitchFamily="34" charset="0"/>
                <a:cs typeface="Arial" pitchFamily="34" charset="0"/>
              </a:rPr>
              <a:t>Student Number: 2323736. Lecturer &amp; Director: Dr. John Harris</a:t>
            </a:r>
            <a:br>
              <a:rPr lang="en-GB" sz="1200" dirty="0">
                <a:latin typeface="Arial" pitchFamily="34" charset="0"/>
                <a:cs typeface="Arial" pitchFamily="34" charset="0"/>
              </a:rPr>
            </a:br>
            <a:endParaRPr lang="en-GB" sz="1200" b="1" dirty="0">
              <a:latin typeface="Arial" pitchFamily="34" charset="0"/>
              <a:cs typeface="Arial" pitchFamily="34" charset="0"/>
            </a:endParaRPr>
          </a:p>
        </p:txBody>
      </p:sp>
      <p:sp>
        <p:nvSpPr>
          <p:cNvPr id="3" name="Subtitle 2"/>
          <p:cNvSpPr>
            <a:spLocks noGrp="1"/>
          </p:cNvSpPr>
          <p:nvPr>
            <p:ph type="subTitle" idx="1"/>
          </p:nvPr>
        </p:nvSpPr>
        <p:spPr>
          <a:xfrm>
            <a:off x="683568" y="2924944"/>
            <a:ext cx="7704856" cy="3672408"/>
          </a:xfrm>
        </p:spPr>
        <p:txBody>
          <a:bodyPr>
            <a:normAutofit fontScale="92500" lnSpcReduction="10000"/>
          </a:bodyPr>
          <a:lstStyle/>
          <a:p>
            <a:pPr algn="ctr"/>
            <a:r>
              <a:rPr lang="en-GB" b="1" u="sng" cap="none" dirty="0">
                <a:latin typeface="Arial" pitchFamily="34" charset="0"/>
                <a:cs typeface="Arial" pitchFamily="34" charset="0"/>
              </a:rPr>
              <a:t>Introduction and Justification</a:t>
            </a:r>
          </a:p>
          <a:p>
            <a:endParaRPr lang="en-GB" b="1" cap="none" dirty="0">
              <a:latin typeface="Arial" pitchFamily="34" charset="0"/>
              <a:cs typeface="Arial" pitchFamily="34" charset="0"/>
            </a:endParaRPr>
          </a:p>
          <a:p>
            <a:pPr algn="just">
              <a:spcBef>
                <a:spcPts val="0"/>
              </a:spcBef>
            </a:pPr>
            <a:r>
              <a:rPr lang="en-GB" cap="none" dirty="0">
                <a:latin typeface="Arial" pitchFamily="34" charset="0"/>
                <a:cs typeface="Arial" pitchFamily="34" charset="0"/>
              </a:rPr>
              <a:t>The focus of this study is to explore labour market wages and how it affects the integration of ethnic minorities. I believe that good remuneration could serve as motivation and encourage employment and career progression</a:t>
            </a:r>
          </a:p>
          <a:p>
            <a:endParaRPr lang="en-GB" cap="none" dirty="0">
              <a:latin typeface="Arial" pitchFamily="34" charset="0"/>
              <a:cs typeface="Arial" pitchFamily="34" charset="0"/>
            </a:endParaRPr>
          </a:p>
          <a:p>
            <a:pPr algn="ctr"/>
            <a:r>
              <a:rPr lang="en-GB" sz="1500" b="1" u="sng" cap="none" dirty="0">
                <a:latin typeface="Arial" pitchFamily="34" charset="0"/>
                <a:cs typeface="Arial" pitchFamily="34" charset="0"/>
              </a:rPr>
              <a:t>Previous Studies On The Topic</a:t>
            </a:r>
          </a:p>
          <a:p>
            <a:pPr algn="ctr"/>
            <a:endParaRPr lang="en-GB" sz="1500" b="1" u="sng" cap="none" dirty="0">
              <a:latin typeface="Arial" pitchFamily="34" charset="0"/>
              <a:cs typeface="Arial" pitchFamily="34" charset="0"/>
            </a:endParaRPr>
          </a:p>
          <a:p>
            <a:pPr algn="just">
              <a:spcBef>
                <a:spcPts val="0"/>
              </a:spcBef>
            </a:pPr>
            <a:r>
              <a:rPr lang="en-GB" sz="1500" cap="none" dirty="0">
                <a:latin typeface="Arial" pitchFamily="34" charset="0"/>
                <a:cs typeface="Arial" pitchFamily="34" charset="0"/>
              </a:rPr>
              <a:t>Cheap labour issues have been written by many authors for example Dostie et al., (2023) found that segregation of immigrants in low-paying companies lead to cheap and considerable wage gap and deprivation of ethnic minority persons. In research on wages Dostie et al. (2023) indicated that good wages can facilitate integration and with permanent residence status wages growth is a significant factor.</a:t>
            </a:r>
          </a:p>
          <a:p>
            <a:endParaRPr lang="en-GB" cap="none" dirty="0">
              <a:latin typeface="Arial" pitchFamily="34" charset="0"/>
              <a:cs typeface="Arial" pitchFamily="34" charset="0"/>
            </a:endParaRPr>
          </a:p>
        </p:txBody>
      </p:sp>
    </p:spTree>
    <p:extLst>
      <p:ext uri="{BB962C8B-B14F-4D97-AF65-F5344CB8AC3E}">
        <p14:creationId xmlns:p14="http://schemas.microsoft.com/office/powerpoint/2010/main" val="358496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60648"/>
            <a:ext cx="7520940" cy="398944"/>
          </a:xfrm>
        </p:spPr>
        <p:txBody>
          <a:bodyPr/>
          <a:lstStyle/>
          <a:p>
            <a:pPr algn="ctr"/>
            <a:r>
              <a:rPr lang="en-GB" sz="1400" b="1" dirty="0">
                <a:latin typeface="Arial" pitchFamily="34" charset="0"/>
                <a:cs typeface="Arial" pitchFamily="34" charset="0"/>
              </a:rPr>
              <a:t>Literature review</a:t>
            </a:r>
          </a:p>
        </p:txBody>
      </p:sp>
      <p:sp>
        <p:nvSpPr>
          <p:cNvPr id="3" name="Rectangle 2"/>
          <p:cNvSpPr/>
          <p:nvPr/>
        </p:nvSpPr>
        <p:spPr>
          <a:xfrm>
            <a:off x="611560" y="980728"/>
            <a:ext cx="7704856" cy="5478423"/>
          </a:xfrm>
          <a:prstGeom prst="rect">
            <a:avLst/>
          </a:prstGeom>
        </p:spPr>
        <p:txBody>
          <a:bodyPr wrap="square">
            <a:spAutoFit/>
          </a:bodyPr>
          <a:lstStyle/>
          <a:p>
            <a:pPr algn="just"/>
            <a:r>
              <a:rPr lang="en-GB" sz="1400" dirty="0">
                <a:latin typeface="Arial" pitchFamily="34" charset="0"/>
                <a:cs typeface="Arial" pitchFamily="34" charset="0"/>
              </a:rPr>
              <a:t>In Japaridze and Kaplan, (2025) labour market employment, wages and integration of ethnic minorities, the authors evaluated whether hockey as a game can provide multicultural integration with pluralism and enables a sense of Canadian identity, social and economic integration with ethnic minorities. This highlights acculturation on earnings and the persistence of racial biases against visible minorities. </a:t>
            </a:r>
          </a:p>
          <a:p>
            <a:pPr algn="just"/>
            <a:r>
              <a:rPr lang="en-GB" sz="1400" b="1" dirty="0">
                <a:latin typeface="Arial" pitchFamily="34" charset="0"/>
                <a:cs typeface="Arial" pitchFamily="34" charset="0"/>
              </a:rPr>
              <a:t>The methodology is a quantitative analysis with data from 2010 and 2014</a:t>
            </a:r>
            <a:r>
              <a:rPr lang="en-GB" sz="1400" dirty="0">
                <a:latin typeface="Arial" pitchFamily="34" charset="0"/>
                <a:cs typeface="Arial" pitchFamily="34" charset="0"/>
              </a:rPr>
              <a:t>, using regression models to explore the relationship between acculturation and economic integration and focuses on individuals aged 15 to 60 years. </a:t>
            </a:r>
          </a:p>
          <a:p>
            <a:pPr algn="just"/>
            <a:endParaRPr lang="en-GB" sz="1400" dirty="0">
              <a:latin typeface="Arial" pitchFamily="34" charset="0"/>
              <a:cs typeface="Arial" pitchFamily="34" charset="0"/>
            </a:endParaRPr>
          </a:p>
          <a:p>
            <a:pPr algn="just"/>
            <a:r>
              <a:rPr lang="en-GB" sz="1400" b="1" dirty="0">
                <a:latin typeface="Arial" pitchFamily="34" charset="0"/>
                <a:cs typeface="Arial" pitchFamily="34" charset="0"/>
              </a:rPr>
              <a:t>Findings </a:t>
            </a:r>
            <a:r>
              <a:rPr lang="en-GB" sz="1400" dirty="0">
                <a:latin typeface="Arial" pitchFamily="34" charset="0"/>
                <a:cs typeface="Arial" pitchFamily="34" charset="0"/>
              </a:rPr>
              <a:t>revealed</a:t>
            </a:r>
            <a:r>
              <a:rPr lang="en-GB" sz="1400" b="1" dirty="0">
                <a:latin typeface="Arial" pitchFamily="34" charset="0"/>
                <a:cs typeface="Arial" pitchFamily="34" charset="0"/>
              </a:rPr>
              <a:t> </a:t>
            </a:r>
            <a:r>
              <a:rPr lang="en-GB" sz="1400" dirty="0">
                <a:latin typeface="Arial" pitchFamily="34" charset="0"/>
                <a:cs typeface="Arial" pitchFamily="34" charset="0"/>
              </a:rPr>
              <a:t>that some factors militating against economic integration include: (1) Low wages (2) language skills (5), lack of adequate skills to ascend labour market for higher wages, 6) proficiency in English language, (7) education and work experience </a:t>
            </a:r>
            <a:r>
              <a:rPr lang="en-GB" sz="1400" dirty="0" err="1">
                <a:latin typeface="Arial" pitchFamily="34" charset="0"/>
                <a:cs typeface="Arial" pitchFamily="34" charset="0"/>
              </a:rPr>
              <a:t>Kriesi</a:t>
            </a:r>
            <a:r>
              <a:rPr lang="en-GB" sz="1400" dirty="0">
                <a:latin typeface="Arial" pitchFamily="34" charset="0"/>
                <a:cs typeface="Arial" pitchFamily="34" charset="0"/>
              </a:rPr>
              <a:t> and Sander, (2024). </a:t>
            </a:r>
            <a:r>
              <a:rPr lang="en-GB" sz="1400" b="1" dirty="0">
                <a:latin typeface="Arial" pitchFamily="34" charset="0"/>
                <a:cs typeface="Arial" pitchFamily="34" charset="0"/>
              </a:rPr>
              <a:t>Others include recognising certificates of ethnic minorities, age dispute, integration and acculturation hassles with racial biases and discrimination against minorities could lead to racial biases that hinder their economic integration.</a:t>
            </a:r>
          </a:p>
          <a:p>
            <a:pPr algn="just"/>
            <a:r>
              <a:rPr lang="en-GB" sz="1400" dirty="0">
                <a:latin typeface="Arial" pitchFamily="34" charset="0"/>
                <a:cs typeface="Arial" pitchFamily="34" charset="0"/>
              </a:rPr>
              <a:t>They suggested the elimination of discrimination based on physical appearance or ethnicity which plays a significant role in limiting economic opportunities.</a:t>
            </a:r>
          </a:p>
          <a:p>
            <a:pPr algn="just"/>
            <a:r>
              <a:rPr lang="en-GB" sz="1400" dirty="0">
                <a:latin typeface="Arial" pitchFamily="34" charset="0"/>
                <a:cs typeface="Arial" pitchFamily="34" charset="0"/>
              </a:rPr>
              <a:t>The </a:t>
            </a:r>
            <a:r>
              <a:rPr lang="en-GB" sz="1400" b="1" dirty="0">
                <a:latin typeface="Arial" pitchFamily="34" charset="0"/>
                <a:cs typeface="Arial" pitchFamily="34" charset="0"/>
              </a:rPr>
              <a:t>epistemological stance </a:t>
            </a:r>
            <a:r>
              <a:rPr lang="en-GB" sz="1400" dirty="0">
                <a:latin typeface="Arial" pitchFamily="34" charset="0"/>
                <a:cs typeface="Arial" pitchFamily="34" charset="0"/>
              </a:rPr>
              <a:t>of this study is rooted in positivism and empiricism, which relies on statistical methods and quantitative data analysis to derive insights about immigrant economic integration. </a:t>
            </a:r>
          </a:p>
          <a:p>
            <a:r>
              <a:rPr lang="en-GB" sz="1400" b="1" dirty="0">
                <a:solidFill>
                  <a:srgbClr val="FFFF00"/>
                </a:solidFill>
                <a:latin typeface="Arial" pitchFamily="34" charset="0"/>
                <a:cs typeface="Arial" pitchFamily="34" charset="0"/>
              </a:rPr>
              <a:t>The ontology </a:t>
            </a:r>
            <a:r>
              <a:rPr lang="en-GB" sz="1400" dirty="0">
                <a:solidFill>
                  <a:srgbClr val="FFFF00"/>
                </a:solidFill>
                <a:latin typeface="Arial" pitchFamily="34" charset="0"/>
                <a:cs typeface="Arial" pitchFamily="34" charset="0"/>
              </a:rPr>
              <a:t>aligns with realism using winter sports participation, as it assumes that social phenomena like acculturation, discrimination, and economic integration exist independently of individual perceptions. </a:t>
            </a:r>
          </a:p>
          <a:p>
            <a:r>
              <a:rPr lang="en-GB" sz="1400" dirty="0">
                <a:solidFill>
                  <a:srgbClr val="FFFF00"/>
                </a:solidFill>
                <a:latin typeface="Arial" pitchFamily="34" charset="0"/>
                <a:cs typeface="Arial" pitchFamily="34" charset="0"/>
              </a:rPr>
              <a:t>Ethical concerns are in both methodology and implications because it asked a rhetorical question with the implication of potential reinforcement of stereotypes.</a:t>
            </a:r>
          </a:p>
        </p:txBody>
      </p:sp>
    </p:spTree>
    <p:extLst>
      <p:ext uri="{BB962C8B-B14F-4D97-AF65-F5344CB8AC3E}">
        <p14:creationId xmlns:p14="http://schemas.microsoft.com/office/powerpoint/2010/main" val="1250593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39552" y="1916832"/>
            <a:ext cx="3672408" cy="3384376"/>
          </a:xfrm>
        </p:spPr>
        <p:txBody>
          <a:bodyPr>
            <a:normAutofit lnSpcReduction="10000"/>
          </a:bodyPr>
          <a:lstStyle/>
          <a:p>
            <a:pPr indent="0" algn="just">
              <a:spcBef>
                <a:spcPts val="0"/>
              </a:spcBef>
            </a:pPr>
            <a:r>
              <a:rPr lang="en-GB" sz="1500" dirty="0">
                <a:latin typeface="Arial" pitchFamily="34" charset="0"/>
                <a:cs typeface="Arial" pitchFamily="34" charset="0"/>
              </a:rPr>
              <a:t>Findings: </a:t>
            </a:r>
          </a:p>
          <a:p>
            <a:pPr indent="0" algn="just">
              <a:spcBef>
                <a:spcPts val="0"/>
              </a:spcBef>
            </a:pPr>
            <a:r>
              <a:rPr lang="en-GB" sz="1500" b="0" dirty="0">
                <a:latin typeface="Arial" pitchFamily="34" charset="0"/>
                <a:cs typeface="Arial" pitchFamily="34" charset="0"/>
              </a:rPr>
              <a:t>Ascension to higher wages, language, behaviour and other skills are obstacles but work experience and new policies can be a substitute.</a:t>
            </a:r>
          </a:p>
          <a:p>
            <a:pPr indent="0" algn="just">
              <a:spcBef>
                <a:spcPts val="0"/>
              </a:spcBef>
            </a:pPr>
            <a:endParaRPr lang="en-GB" sz="1400" b="0" dirty="0">
              <a:latin typeface="Arial" pitchFamily="34" charset="0"/>
              <a:cs typeface="Arial" pitchFamily="34" charset="0"/>
            </a:endParaRPr>
          </a:p>
          <a:p>
            <a:pPr indent="0" algn="just">
              <a:spcBef>
                <a:spcPts val="0"/>
              </a:spcBef>
            </a:pPr>
            <a:r>
              <a:rPr lang="en-GB" sz="1400" dirty="0">
                <a:latin typeface="Arial" pitchFamily="34" charset="0"/>
                <a:cs typeface="Arial" pitchFamily="34" charset="0"/>
              </a:rPr>
              <a:t>Discussion</a:t>
            </a:r>
          </a:p>
          <a:p>
            <a:pPr indent="0" algn="just">
              <a:spcBef>
                <a:spcPts val="0"/>
              </a:spcBef>
            </a:pPr>
            <a:r>
              <a:rPr lang="en-GB" sz="1400" b="0" dirty="0">
                <a:latin typeface="Arial" pitchFamily="34" charset="0"/>
                <a:cs typeface="Arial" pitchFamily="34" charset="0"/>
              </a:rPr>
              <a:t>Labour market employment, wages and integration of ethnic minorities may have been hampered by low wages and can only improve with training and the political will of administrators.</a:t>
            </a:r>
          </a:p>
          <a:p>
            <a:pPr indent="0" algn="just">
              <a:spcBef>
                <a:spcPts val="0"/>
              </a:spcBef>
            </a:pPr>
            <a:endParaRPr lang="en-GB" sz="1400" b="0" dirty="0">
              <a:latin typeface="Arial" pitchFamily="34" charset="0"/>
              <a:cs typeface="Arial" pitchFamily="34" charset="0"/>
            </a:endParaRPr>
          </a:p>
          <a:p>
            <a:pPr indent="0" algn="just">
              <a:spcBef>
                <a:spcPts val="0"/>
              </a:spcBef>
            </a:pPr>
            <a:r>
              <a:rPr lang="en-GB" sz="1400" b="0" dirty="0">
                <a:latin typeface="Arial" pitchFamily="34" charset="0"/>
                <a:cs typeface="Arial" pitchFamily="34" charset="0"/>
              </a:rPr>
              <a:t>Taken to another level, the need for harmonisation of foreign certificates is imperative. </a:t>
            </a:r>
          </a:p>
        </p:txBody>
      </p:sp>
      <p:sp>
        <p:nvSpPr>
          <p:cNvPr id="3" name="Content Placeholder 2"/>
          <p:cNvSpPr>
            <a:spLocks noGrp="1"/>
          </p:cNvSpPr>
          <p:nvPr>
            <p:ph sz="half" idx="2"/>
          </p:nvPr>
        </p:nvSpPr>
        <p:spPr>
          <a:xfrm>
            <a:off x="4427984" y="1916832"/>
            <a:ext cx="4176464" cy="3888432"/>
          </a:xfrm>
        </p:spPr>
        <p:txBody>
          <a:bodyPr>
            <a:noAutofit/>
          </a:bodyPr>
          <a:lstStyle/>
          <a:p>
            <a:r>
              <a:rPr lang="en-GB" sz="1200" dirty="0">
                <a:latin typeface="Arial" pitchFamily="34" charset="0"/>
                <a:cs typeface="Arial" pitchFamily="34" charset="0"/>
              </a:rPr>
              <a:t>Conclusion</a:t>
            </a:r>
          </a:p>
          <a:p>
            <a:pPr indent="0" algn="just">
              <a:spcBef>
                <a:spcPts val="0"/>
              </a:spcBef>
            </a:pPr>
            <a:r>
              <a:rPr lang="en-GB" sz="1400" b="0" dirty="0">
                <a:latin typeface="Arial" pitchFamily="34" charset="0"/>
                <a:cs typeface="Arial" pitchFamily="34" charset="0"/>
              </a:rPr>
              <a:t>Neo classical theories, security treats and globalization may have influenced western governments to adopt stringent policies instead of ameliorating the situation. </a:t>
            </a:r>
          </a:p>
          <a:p>
            <a:pPr indent="0" algn="just">
              <a:spcBef>
                <a:spcPts val="0"/>
              </a:spcBef>
            </a:pPr>
            <a:endParaRPr lang="en-GB" sz="1400" dirty="0">
              <a:latin typeface="Arial" pitchFamily="34" charset="0"/>
              <a:cs typeface="Arial" pitchFamily="34" charset="0"/>
            </a:endParaRPr>
          </a:p>
          <a:p>
            <a:pPr indent="0" algn="just">
              <a:spcBef>
                <a:spcPts val="0"/>
              </a:spcBef>
            </a:pPr>
            <a:endParaRPr lang="en-GB" sz="1400" dirty="0">
              <a:latin typeface="Arial" pitchFamily="34" charset="0"/>
              <a:cs typeface="Arial" pitchFamily="34" charset="0"/>
            </a:endParaRPr>
          </a:p>
          <a:p>
            <a:r>
              <a:rPr lang="en-GB" sz="1400" dirty="0">
                <a:latin typeface="Arial" pitchFamily="34" charset="0"/>
                <a:cs typeface="Arial" pitchFamily="34" charset="0"/>
              </a:rPr>
              <a:t>References</a:t>
            </a:r>
          </a:p>
          <a:p>
            <a:pPr indent="0"/>
            <a:r>
              <a:rPr lang="en-GB" sz="1100" b="0" dirty="0">
                <a:latin typeface="Arial" pitchFamily="34" charset="0"/>
                <a:cs typeface="Arial" pitchFamily="34" charset="0"/>
              </a:rPr>
              <a:t>Aparicio </a:t>
            </a:r>
            <a:r>
              <a:rPr lang="en-GB" sz="1100" b="0" dirty="0" err="1">
                <a:latin typeface="Arial" pitchFamily="34" charset="0"/>
                <a:cs typeface="Arial" pitchFamily="34" charset="0"/>
              </a:rPr>
              <a:t>Fenoll</a:t>
            </a:r>
            <a:r>
              <a:rPr lang="en-GB" sz="1100" b="0" dirty="0">
                <a:latin typeface="Arial" pitchFamily="34" charset="0"/>
                <a:cs typeface="Arial" pitchFamily="34" charset="0"/>
              </a:rPr>
              <a:t>, A., &amp; Kuehn, Z. (2019). Immigrants move where their skills are scarce: Evidence from English proficiency. Labour Economics, 61, 101758</a:t>
            </a:r>
          </a:p>
          <a:p>
            <a:pPr indent="0"/>
            <a:r>
              <a:rPr lang="en-GB" sz="1100" b="0" dirty="0">
                <a:latin typeface="Arial" pitchFamily="34" charset="0"/>
                <a:cs typeface="Arial" pitchFamily="34" charset="0"/>
              </a:rPr>
              <a:t>Dostie, B., Li, J., Card, D., Parent, D., (2023). Employer policies and the immigrant–native earnings gap. J. Econometrics 233 (2), 544–567.</a:t>
            </a:r>
          </a:p>
          <a:p>
            <a:pPr indent="0"/>
            <a:r>
              <a:rPr lang="en-US" sz="1100" b="0" dirty="0" err="1">
                <a:latin typeface="Arial" pitchFamily="34" charset="0"/>
                <a:cs typeface="Arial" pitchFamily="34" charset="0"/>
              </a:rPr>
              <a:t>Japaridze</a:t>
            </a:r>
            <a:r>
              <a:rPr lang="en-US" sz="1100" b="0" dirty="0">
                <a:latin typeface="Arial" pitchFamily="34" charset="0"/>
                <a:cs typeface="Arial" pitchFamily="34" charset="0"/>
              </a:rPr>
              <a:t>, I., Kaplan, U. Cultural and economic integration of immigrants in Canada: “Do you play Hockey?”. J Labour Market Res 57, 13 (2023). </a:t>
            </a:r>
            <a:endParaRPr lang="en-GB" sz="1100" b="0" dirty="0">
              <a:latin typeface="Arial" pitchFamily="34" charset="0"/>
              <a:cs typeface="Arial" pitchFamily="34" charset="0"/>
            </a:endParaRPr>
          </a:p>
          <a:p>
            <a:endParaRPr lang="en-GB" sz="1400" dirty="0">
              <a:latin typeface="Arial" pitchFamily="34" charset="0"/>
              <a:cs typeface="Arial" pitchFamily="34" charset="0"/>
            </a:endParaRPr>
          </a:p>
        </p:txBody>
      </p:sp>
      <p:sp>
        <p:nvSpPr>
          <p:cNvPr id="4" name="Title 3"/>
          <p:cNvSpPr>
            <a:spLocks noGrp="1"/>
          </p:cNvSpPr>
          <p:nvPr>
            <p:ph type="title"/>
          </p:nvPr>
        </p:nvSpPr>
        <p:spPr>
          <a:xfrm>
            <a:off x="539552" y="260648"/>
            <a:ext cx="7992888" cy="1584176"/>
          </a:xfrm>
        </p:spPr>
        <p:txBody>
          <a:bodyPr/>
          <a:lstStyle/>
          <a:p>
            <a:r>
              <a:rPr lang="en-GB" sz="1600" b="1" cap="none" dirty="0">
                <a:latin typeface="Arial" pitchFamily="34" charset="0"/>
                <a:cs typeface="Arial" pitchFamily="34" charset="0"/>
              </a:rPr>
              <a:t>Methodology</a:t>
            </a:r>
            <a:br>
              <a:rPr lang="en-GB" sz="1600" b="1" cap="none" dirty="0">
                <a:latin typeface="Arial" pitchFamily="34" charset="0"/>
                <a:cs typeface="Arial" pitchFamily="34" charset="0"/>
              </a:rPr>
            </a:br>
            <a:r>
              <a:rPr lang="en-GB" sz="1400" cap="none" dirty="0">
                <a:latin typeface="Arial" pitchFamily="34" charset="0"/>
                <a:cs typeface="Arial" pitchFamily="34" charset="0"/>
              </a:rPr>
              <a:t>Databases searched are: Academy of Business Reviews, </a:t>
            </a:r>
            <a:r>
              <a:rPr lang="en-US" sz="1400" cap="none" dirty="0">
                <a:latin typeface="Arial" pitchFamily="34" charset="0"/>
                <a:cs typeface="Arial" pitchFamily="34" charset="0"/>
              </a:rPr>
              <a:t>Scopus and Web of Science, Business Source Ultimate, OECD Library, PubMed, EBSCO, Web of Science and UWTSD Library. </a:t>
            </a:r>
            <a:br>
              <a:rPr lang="en-GB" sz="1400" cap="none" dirty="0">
                <a:latin typeface="Arial" pitchFamily="34" charset="0"/>
                <a:cs typeface="Arial" pitchFamily="34" charset="0"/>
              </a:rPr>
            </a:br>
            <a:r>
              <a:rPr lang="en-GB" sz="1400" cap="none" dirty="0">
                <a:latin typeface="Arial" pitchFamily="34" charset="0"/>
                <a:cs typeface="Arial" pitchFamily="34" charset="0"/>
              </a:rPr>
              <a:t>Publications were Peer Reviewed, in English language of articles published within five years. </a:t>
            </a:r>
            <a:br>
              <a:rPr lang="en-GB" sz="1400" cap="none" dirty="0">
                <a:latin typeface="Arial" pitchFamily="34" charset="0"/>
                <a:cs typeface="Arial" pitchFamily="34" charset="0"/>
              </a:rPr>
            </a:br>
            <a:r>
              <a:rPr lang="en-GB" sz="1400" cap="none" dirty="0">
                <a:latin typeface="Arial" pitchFamily="34" charset="0"/>
                <a:cs typeface="Arial" pitchFamily="34" charset="0"/>
              </a:rPr>
              <a:t>The following terms were used in the search strategy: “wages,” “cheap labour,” “impact,” “integration,” “disparities,” “employment,” “ethnic minorities,” “labour market.” </a:t>
            </a:r>
            <a:br>
              <a:rPr lang="en-GB" sz="1400" cap="none" dirty="0">
                <a:latin typeface="Arial" pitchFamily="34" charset="0"/>
                <a:cs typeface="Arial" pitchFamily="34" charset="0"/>
              </a:rPr>
            </a:br>
            <a:endParaRPr lang="en-GB" sz="1400" b="1" dirty="0">
              <a:latin typeface="Arial" pitchFamily="34" charset="0"/>
              <a:cs typeface="Arial" pitchFamily="34" charset="0"/>
            </a:endParaRPr>
          </a:p>
        </p:txBody>
      </p:sp>
    </p:spTree>
    <p:extLst>
      <p:ext uri="{BB962C8B-B14F-4D97-AF65-F5344CB8AC3E}">
        <p14:creationId xmlns:p14="http://schemas.microsoft.com/office/powerpoint/2010/main" val="119832997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250</TotalTime>
  <Words>759</Words>
  <Application>Microsoft Office PowerPoint</Application>
  <PresentationFormat>On-screen Show (4:3)</PresentationFormat>
  <Paragraphs>33</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Franklin Gothic Book</vt:lpstr>
      <vt:lpstr>Franklin Gothic Medium</vt:lpstr>
      <vt:lpstr>Wingdings</vt:lpstr>
      <vt:lpstr>Angles</vt:lpstr>
      <vt:lpstr>LABOUR MARKET EMPLOYMENT WAGES AND INTEGRATION OF ETHNIC MINORITIES  By Ekeoma Onuoha-onuoha, (2025)    Programme: Doctor of Business Administration  Institute of Inner-city Learning, Birmingham University of Wales Trinity Saint David   Student Number: 2323736. Lecturer &amp; Director: Dr. John Harris </vt:lpstr>
      <vt:lpstr>Literature review</vt:lpstr>
      <vt:lpstr>Methodology Databases searched are: Academy of Business Reviews, Scopus and Web of Science, Business Source Ultimate, OECD Library, PubMed, EBSCO, Web of Science and UWTSD Library.  Publications were Peer Reviewed, in English language of articles published within five years.  The following terms were used in the search strategy: “wages,” “cheap labour,” “impact,” “integration,” “disparities,” “employment,” “ethnic minorities,” “labour market.”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LABOUR MARKET EMPLOYMENT WAGES AND INTEGRATION OF ETHNIC MINORITIES By   Ekeoma Onuoha-Onuoha, (2025)    Programme: Doctor of Business Administration   Institute of Inner-City learning, Birmingham University of Wales Trinity Saint David     Student Number: 2323736 Lecturer: Dr. JOHN HARRIS</dc:title>
  <dc:creator>Home</dc:creator>
  <cp:lastModifiedBy>John Harris</cp:lastModifiedBy>
  <cp:revision>17</cp:revision>
  <dcterms:created xsi:type="dcterms:W3CDTF">2025-10-30T18:56:27Z</dcterms:created>
  <dcterms:modified xsi:type="dcterms:W3CDTF">2025-10-31T13:55:41Z</dcterms:modified>
</cp:coreProperties>
</file>